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57" r:id="rId4"/>
    <p:sldId id="258" r:id="rId5"/>
    <p:sldId id="259" r:id="rId6"/>
    <p:sldId id="260" r:id="rId7"/>
    <p:sldId id="261" r:id="rId8"/>
    <p:sldId id="262" r:id="rId9"/>
    <p:sldId id="274" r:id="rId10"/>
    <p:sldId id="275" r:id="rId11"/>
    <p:sldId id="276" r:id="rId12"/>
    <p:sldId id="263" r:id="rId13"/>
    <p:sldId id="264" r:id="rId14"/>
    <p:sldId id="265" r:id="rId15"/>
    <p:sldId id="270" r:id="rId16"/>
    <p:sldId id="271"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87179B84-6869-4E8C-99BB-172CA16B8359}" type="datetimeFigureOut">
              <a:rPr lang="en-US" smtClean="0"/>
              <a:t>4/15/2021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22D123C-5E2B-44DD-A9BF-7D6ECEF94E4D}"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79B84-6869-4E8C-99BB-172CA16B8359}"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179B84-6869-4E8C-99BB-172CA16B8359}" type="datetimeFigureOut">
              <a:rPr lang="en-US" smtClean="0"/>
              <a:t>4/15/2021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22D123C-5E2B-44DD-A9BF-7D6ECEF94E4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79B84-6869-4E8C-99BB-172CA16B8359}"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179B84-6869-4E8C-99BB-172CA16B8359}" type="datetimeFigureOut">
              <a:rPr lang="en-US" smtClean="0"/>
              <a:t>4/15/2021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179B84-6869-4E8C-99BB-172CA16B8359}" type="datetimeFigureOut">
              <a:rPr lang="en-US" smtClean="0"/>
              <a:t>4/15/2021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79B84-6869-4E8C-99BB-172CA16B8359}" type="datetimeFigureOut">
              <a:rPr lang="en-US" smtClean="0"/>
              <a:t>4/15/2021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79B84-6869-4E8C-99BB-172CA16B8359}"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179B84-6869-4E8C-99BB-172CA16B8359}" type="datetimeFigureOut">
              <a:rPr lang="en-US" smtClean="0"/>
              <a:t>4/15/2021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2D123C-5E2B-44DD-A9BF-7D6ECEF94E4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87179B84-6869-4E8C-99BB-172CA16B8359}" type="datetimeFigureOut">
              <a:rPr lang="en-US" smtClean="0"/>
              <a:t>4/15/2021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22D123C-5E2B-44DD-A9BF-7D6ECEF94E4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200400"/>
            <a:ext cx="8229600" cy="2743200"/>
          </a:xfrm>
        </p:spPr>
        <p:txBody>
          <a:bodyPr>
            <a:normAutofit fontScale="90000"/>
          </a:bodyPr>
          <a:lstStyle/>
          <a:p>
            <a:r>
              <a:rPr lang="sr-Latn-BA" dirty="0" smtClean="0">
                <a:solidFill>
                  <a:schemeClr val="tx1"/>
                </a:solidFill>
                <a:effectLst/>
                <a:latin typeface="+mn-lt"/>
              </a:rPr>
              <a:t/>
            </a:r>
            <a:br>
              <a:rPr lang="sr-Latn-BA" dirty="0" smtClean="0">
                <a:solidFill>
                  <a:schemeClr val="tx1"/>
                </a:solidFill>
                <a:effectLst/>
                <a:latin typeface="+mn-lt"/>
              </a:rPr>
            </a:br>
            <a:r>
              <a:rPr lang="sr-Latn-BA" dirty="0">
                <a:solidFill>
                  <a:schemeClr val="tx1"/>
                </a:solidFill>
                <a:effectLst/>
                <a:latin typeface="+mn-lt"/>
              </a:rPr>
              <a:t/>
            </a:r>
            <a:br>
              <a:rPr lang="sr-Latn-BA" dirty="0">
                <a:solidFill>
                  <a:schemeClr val="tx1"/>
                </a:solidFill>
                <a:effectLst/>
                <a:latin typeface="+mn-lt"/>
              </a:rPr>
            </a:br>
            <a:r>
              <a:rPr lang="en-GB" dirty="0" smtClean="0">
                <a:solidFill>
                  <a:schemeClr val="tx1"/>
                </a:solidFill>
                <a:effectLst/>
                <a:latin typeface="+mn-lt"/>
              </a:rPr>
              <a:t>DELOS</a:t>
            </a:r>
            <a:r>
              <a:rPr lang="en-GB" dirty="0">
                <a:solidFill>
                  <a:schemeClr val="tx1"/>
                </a:solidFill>
                <a:effectLst/>
                <a:latin typeface="+mn-lt"/>
              </a:rPr>
              <a:t>, </a:t>
            </a:r>
            <a:r>
              <a:rPr lang="en-GB" dirty="0" smtClean="0">
                <a:solidFill>
                  <a:schemeClr val="tx1"/>
                </a:solidFill>
                <a:effectLst/>
                <a:latin typeface="+mn-lt"/>
              </a:rPr>
              <a:t>CENTAR APOLONOVOG KULTA</a:t>
            </a:r>
            <a:r>
              <a:rPr lang="en-GB" dirty="0" smtClean="0">
                <a:solidFill>
                  <a:schemeClr val="tx1"/>
                </a:solidFill>
                <a:effectLst/>
                <a:latin typeface="+mn-lt"/>
              </a:rPr>
              <a:t> </a:t>
            </a:r>
            <a:r>
              <a:rPr lang="en-GB" dirty="0">
                <a:solidFill>
                  <a:schemeClr val="tx1"/>
                </a:solidFill>
                <a:effectLst/>
                <a:latin typeface="+mn-lt"/>
              </a:rPr>
              <a:t>– </a:t>
            </a:r>
            <a:r>
              <a:rPr lang="en-GB" cap="none" dirty="0" err="1" smtClean="0">
                <a:solidFill>
                  <a:schemeClr val="tx1"/>
                </a:solidFill>
                <a:effectLst/>
                <a:latin typeface="+mn-lt"/>
              </a:rPr>
              <a:t>arheoastronomska</a:t>
            </a:r>
            <a:r>
              <a:rPr lang="en-GB" cap="none" dirty="0" smtClean="0">
                <a:solidFill>
                  <a:schemeClr val="tx1"/>
                </a:solidFill>
                <a:effectLst/>
                <a:latin typeface="+mn-lt"/>
              </a:rPr>
              <a:t> </a:t>
            </a:r>
            <a:r>
              <a:rPr lang="en-GB" cap="none" dirty="0" err="1" smtClean="0">
                <a:solidFill>
                  <a:schemeClr val="tx1"/>
                </a:solidFill>
                <a:effectLst/>
                <a:latin typeface="+mn-lt"/>
              </a:rPr>
              <a:t>perspektiva</a:t>
            </a:r>
            <a:r>
              <a:rPr lang="en-US" dirty="0">
                <a:effectLst/>
              </a:rPr>
              <a:t/>
            </a:r>
            <a:br>
              <a:rPr lang="en-US" dirty="0">
                <a:effectLst/>
              </a:rPr>
            </a:br>
            <a:endParaRPr lang="en-US" dirty="0"/>
          </a:p>
        </p:txBody>
      </p:sp>
      <p:sp>
        <p:nvSpPr>
          <p:cNvPr id="3" name="Subtitle 2"/>
          <p:cNvSpPr>
            <a:spLocks noGrp="1"/>
          </p:cNvSpPr>
          <p:nvPr>
            <p:ph type="subTitle" idx="1"/>
          </p:nvPr>
        </p:nvSpPr>
        <p:spPr>
          <a:xfrm>
            <a:off x="1524000" y="5583702"/>
            <a:ext cx="6400800" cy="1045698"/>
          </a:xfrm>
        </p:spPr>
        <p:txBody>
          <a:bodyPr/>
          <a:lstStyle/>
          <a:p>
            <a:r>
              <a:rPr lang="en-US" dirty="0" smtClean="0"/>
              <a:t>Aleksandra </a:t>
            </a:r>
            <a:r>
              <a:rPr lang="en-US" dirty="0" err="1" smtClean="0"/>
              <a:t>Baji</a:t>
            </a:r>
            <a:r>
              <a:rPr lang="sr-Latn-BA" dirty="0" smtClean="0"/>
              <a:t>ć</a:t>
            </a:r>
            <a:br>
              <a:rPr lang="sr-Latn-BA" dirty="0" smtClean="0"/>
            </a:br>
            <a:r>
              <a:rPr lang="sr-Latn-BA" dirty="0" smtClean="0"/>
              <a:t>Milan Dimitrijević</a:t>
            </a:r>
            <a:endParaRPr lang="en-US" dirty="0"/>
          </a:p>
        </p:txBody>
      </p:sp>
      <p:pic>
        <p:nvPicPr>
          <p:cNvPr id="1026" name="Picture 2" descr="C:\Users\DELL\Desktop\Delos, a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01782"/>
            <a:ext cx="8839200" cy="2651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956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ELL\Desktop\Raven, coin, Acragas.jpg"/>
          <p:cNvPicPr>
            <a:picLocks noChangeAspect="1" noChangeArrowheads="1"/>
          </p:cNvPicPr>
          <p:nvPr/>
        </p:nvPicPr>
        <p:blipFill rotWithShape="1">
          <a:blip r:embed="rId2">
            <a:extLst>
              <a:ext uri="{28A0092B-C50C-407E-A947-70E740481C1C}">
                <a14:useLocalDpi xmlns:a14="http://schemas.microsoft.com/office/drawing/2010/main" val="0"/>
              </a:ext>
            </a:extLst>
          </a:blip>
          <a:srcRect t="11813"/>
          <a:stretch/>
        </p:blipFill>
        <p:spPr bwMode="auto">
          <a:xfrm>
            <a:off x="781920" y="168322"/>
            <a:ext cx="777414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3980" y="3838660"/>
            <a:ext cx="8950020" cy="2677656"/>
          </a:xfrm>
          <a:prstGeom prst="rect">
            <a:avLst/>
          </a:prstGeom>
          <a:noFill/>
        </p:spPr>
        <p:txBody>
          <a:bodyPr wrap="square" rtlCol="0">
            <a:spAutoFit/>
          </a:bodyPr>
          <a:lstStyle/>
          <a:p>
            <a:pPr algn="ctr"/>
            <a:r>
              <a:rPr lang="sr-Cyrl-RS" sz="2400" b="1" i="1" dirty="0" smtClean="0"/>
              <a:t>Sici</a:t>
            </a:r>
            <a:r>
              <a:rPr lang="sr-Latn-BA" sz="2400" b="1" i="1" dirty="0" smtClean="0"/>
              <a:t>lija</a:t>
            </a:r>
            <a:r>
              <a:rPr lang="sr-Cyrl-RS" sz="2400" b="1" i="1" dirty="0" smtClean="0"/>
              <a:t>.</a:t>
            </a:r>
            <a:r>
              <a:rPr lang="sr-Cyrl-RS" sz="2400" b="1" i="1" dirty="0"/>
              <a:t> </a:t>
            </a:r>
            <a:r>
              <a:rPr lang="sr-Cyrl-RS" sz="2400" i="1" dirty="0"/>
              <a:t>Akragas. 406 BC. Dilitron </a:t>
            </a:r>
            <a:r>
              <a:rPr lang="sr-Cyrl-RS" sz="2400" i="1" dirty="0" smtClean="0"/>
              <a:t>(</a:t>
            </a:r>
            <a:r>
              <a:rPr lang="sr-Latn-BA" sz="2400" i="1" dirty="0" smtClean="0"/>
              <a:t>zlatnik</a:t>
            </a:r>
            <a:r>
              <a:rPr lang="sr-Cyrl-RS" sz="2400" i="1" dirty="0" smtClean="0"/>
              <a:t>, </a:t>
            </a:r>
            <a:r>
              <a:rPr lang="sr-Cyrl-RS" sz="2400" i="1" dirty="0"/>
              <a:t>9 mm, 1.39 g, 12 h). ΑΚRΑ; </a:t>
            </a:r>
            <a:r>
              <a:rPr lang="sr-Latn-BA" sz="2400" b="1" i="1" dirty="0" smtClean="0">
                <a:solidFill>
                  <a:srgbClr val="FF0000"/>
                </a:solidFill>
              </a:rPr>
              <a:t>Orao</a:t>
            </a:r>
            <a:r>
              <a:rPr lang="sr-Cyrl-RS" sz="2400" i="1" dirty="0" smtClean="0"/>
              <a:t> </a:t>
            </a:r>
            <a:r>
              <a:rPr lang="sr-Latn-BA" sz="2400" i="1" dirty="0" smtClean="0"/>
              <a:t>sklopljenih krila</a:t>
            </a:r>
            <a:r>
              <a:rPr lang="sr-Cyrl-RS" sz="2400" i="1" dirty="0" smtClean="0"/>
              <a:t>,</a:t>
            </a:r>
            <a:r>
              <a:rPr lang="sr-Latn-BA" sz="2400" i="1" dirty="0" smtClean="0"/>
              <a:t> okrenut udesno,</a:t>
            </a:r>
            <a:r>
              <a:rPr lang="sr-Cyrl-RS" sz="2400" i="1" dirty="0" smtClean="0"/>
              <a:t> </a:t>
            </a:r>
            <a:r>
              <a:rPr lang="sr-Latn-BA" sz="2400" i="1" dirty="0" smtClean="0"/>
              <a:t>sa zmijom u kandžama</a:t>
            </a:r>
            <a:r>
              <a:rPr lang="sr-Cyrl-RS" sz="2400" i="1" dirty="0" smtClean="0"/>
              <a:t>;</a:t>
            </a:r>
            <a:r>
              <a:rPr lang="sr-Latn-BA" sz="2400" i="1" dirty="0" smtClean="0"/>
              <a:t> ispod njega – </a:t>
            </a:r>
            <a:r>
              <a:rPr lang="sr-Latn-BA" sz="2400" b="1" i="1" dirty="0" smtClean="0">
                <a:solidFill>
                  <a:srgbClr val="FF0000"/>
                </a:solidFill>
              </a:rPr>
              <a:t>dva zrna</a:t>
            </a:r>
            <a:r>
              <a:rPr lang="sr-Cyrl-RS" sz="2400" i="1" dirty="0" smtClean="0"/>
              <a:t>.</a:t>
            </a:r>
            <a:r>
              <a:rPr lang="sr-Cyrl-RS" sz="2400" i="1" dirty="0"/>
              <a:t> Rev. ΣΙΛΑ -ΝΟΣ </a:t>
            </a:r>
            <a:r>
              <a:rPr lang="sr-Latn-BA" sz="2400" i="1" dirty="0" smtClean="0"/>
              <a:t>Kraba (Rak)</a:t>
            </a:r>
            <a:r>
              <a:rPr lang="sr-Cyrl-RS" sz="2400" i="1" dirty="0" smtClean="0"/>
              <a:t>. </a:t>
            </a:r>
            <a:endParaRPr lang="sr-Latn-BA" sz="2400" i="1" dirty="0" smtClean="0"/>
          </a:p>
          <a:p>
            <a:pPr algn="ctr"/>
            <a:endParaRPr lang="sr-Latn-BA" sz="2400" i="1" dirty="0"/>
          </a:p>
          <a:p>
            <a:pPr algn="ctr"/>
            <a:r>
              <a:rPr lang="sr-Latn-BA" sz="2400" dirty="0" smtClean="0"/>
              <a:t>Kljun ove ptice je predugačak za jednog orla. </a:t>
            </a:r>
          </a:p>
          <a:p>
            <a:pPr algn="ctr"/>
            <a:r>
              <a:rPr lang="sr-Latn-BA" sz="2400" dirty="0" smtClean="0"/>
              <a:t>Čini se verovatnije da je to gavran: dva zrna = smokve; </a:t>
            </a:r>
            <a:br>
              <a:rPr lang="sr-Latn-BA" sz="2400" dirty="0" smtClean="0"/>
            </a:br>
            <a:r>
              <a:rPr lang="sr-Latn-BA" sz="2400" dirty="0" smtClean="0"/>
              <a:t>sve se događa u mesecu Raka - Juli</a:t>
            </a:r>
            <a:endParaRPr lang="en-US" sz="2400" dirty="0"/>
          </a:p>
        </p:txBody>
      </p:sp>
    </p:spTree>
    <p:extLst>
      <p:ext uri="{BB962C8B-B14F-4D97-AF65-F5344CB8AC3E}">
        <p14:creationId xmlns:p14="http://schemas.microsoft.com/office/powerpoint/2010/main" val="1927544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018" y="152400"/>
            <a:ext cx="8555182" cy="5970865"/>
          </a:xfrm>
          <a:prstGeom prst="rect">
            <a:avLst/>
          </a:prstGeom>
          <a:noFill/>
        </p:spPr>
        <p:txBody>
          <a:bodyPr wrap="square" rtlCol="0">
            <a:spAutoFit/>
          </a:bodyPr>
          <a:lstStyle/>
          <a:p>
            <a:pPr algn="just"/>
            <a:r>
              <a:rPr lang="sr-Latn-BA" sz="2400" i="1" dirty="0" smtClean="0">
                <a:latin typeface="Times New Roman" pitchFamily="18" charset="0"/>
                <a:cs typeface="Times New Roman" pitchFamily="18" charset="0"/>
              </a:rPr>
              <a:t>Prema drugom mitu</a:t>
            </a:r>
            <a:r>
              <a:rPr lang="en-GB" sz="2400" i="1" dirty="0" smtClean="0">
                <a:latin typeface="Times New Roman" pitchFamily="18" charset="0"/>
                <a:cs typeface="Times New Roman" pitchFamily="18" charset="0"/>
              </a:rPr>
              <a:t>, </a:t>
            </a:r>
            <a:r>
              <a:rPr lang="sr-Latn-BA" sz="2400" i="1" dirty="0" smtClean="0">
                <a:latin typeface="Times New Roman" pitchFamily="18" charset="0"/>
                <a:cs typeface="Times New Roman" pitchFamily="18" charset="0"/>
              </a:rPr>
              <a:t>gavranu je data odgovornost da motri na ponašanje Koronide, Apolonove supruge. Nije ga na vreme obavestio da ga ona vara sa smrtnikom, po imenu Ishis. I naravno, usledila je kazna: do tada, gavran je bio beo, od tada je proklet da bude crn.</a:t>
            </a:r>
            <a:r>
              <a:rPr lang="en-GB" sz="2400" i="1" dirty="0" smtClean="0">
                <a:latin typeface="Times New Roman" pitchFamily="18" charset="0"/>
                <a:cs typeface="Times New Roman" pitchFamily="18" charset="0"/>
              </a:rPr>
              <a:t> (Ovid</a:t>
            </a:r>
            <a:r>
              <a:rPr lang="sr-Latn-BA" sz="2400" i="1" dirty="0" smtClean="0">
                <a:latin typeface="Times New Roman" pitchFamily="18" charset="0"/>
                <a:cs typeface="Times New Roman" pitchFamily="18" charset="0"/>
              </a:rPr>
              <a:t>ije</a:t>
            </a:r>
            <a:r>
              <a:rPr lang="en-GB" sz="2400" i="1" dirty="0" smtClean="0">
                <a:latin typeface="Times New Roman" pitchFamily="18" charset="0"/>
                <a:cs typeface="Times New Roman" pitchFamily="18" charset="0"/>
              </a:rPr>
              <a:t>, </a:t>
            </a:r>
            <a:r>
              <a:rPr lang="en-GB" sz="2400" i="1" dirty="0" err="1" smtClean="0">
                <a:latin typeface="Times New Roman" pitchFamily="18" charset="0"/>
                <a:cs typeface="Times New Roman" pitchFamily="18" charset="0"/>
              </a:rPr>
              <a:t>Metamor</a:t>
            </a:r>
            <a:r>
              <a:rPr lang="sr-Latn-BA" sz="2400" i="1" dirty="0" smtClean="0">
                <a:latin typeface="Times New Roman" pitchFamily="18" charset="0"/>
                <a:cs typeface="Times New Roman" pitchFamily="18" charset="0"/>
              </a:rPr>
              <a:t>f</a:t>
            </a:r>
            <a:r>
              <a:rPr lang="en-GB" sz="2400" i="1" dirty="0" smtClean="0">
                <a:latin typeface="Times New Roman" pitchFamily="18" charset="0"/>
                <a:cs typeface="Times New Roman" pitchFamily="18" charset="0"/>
              </a:rPr>
              <a:t>o</a:t>
            </a:r>
            <a:r>
              <a:rPr lang="sr-Latn-BA" sz="2400" i="1" dirty="0" smtClean="0">
                <a:latin typeface="Times New Roman" pitchFamily="18" charset="0"/>
                <a:cs typeface="Times New Roman" pitchFamily="18" charset="0"/>
              </a:rPr>
              <a:t>ze</a:t>
            </a:r>
            <a:r>
              <a:rPr lang="en-GB" sz="2400" i="1" dirty="0" smtClean="0">
                <a:latin typeface="Times New Roman" pitchFamily="18" charset="0"/>
                <a:cs typeface="Times New Roman" pitchFamily="18" charset="0"/>
              </a:rPr>
              <a:t>, </a:t>
            </a:r>
            <a:r>
              <a:rPr lang="sr-Latn-BA" sz="2400" i="1" dirty="0" smtClean="0">
                <a:latin typeface="Times New Roman" pitchFamily="18" charset="0"/>
                <a:cs typeface="Times New Roman" pitchFamily="18" charset="0"/>
              </a:rPr>
              <a:t>stihovi</a:t>
            </a:r>
            <a:r>
              <a:rPr lang="en-GB" sz="2400" i="1" dirty="0" smtClean="0">
                <a:latin typeface="Times New Roman" pitchFamily="18" charset="0"/>
                <a:cs typeface="Times New Roman" pitchFamily="18" charset="0"/>
              </a:rPr>
              <a:t>.542-550).</a:t>
            </a:r>
            <a:endParaRPr lang="sr-Latn-BA" sz="2400" i="1" dirty="0" smtClean="0">
              <a:latin typeface="Times New Roman" pitchFamily="18" charset="0"/>
              <a:cs typeface="Times New Roman" pitchFamily="18" charset="0"/>
            </a:endParaRPr>
          </a:p>
          <a:p>
            <a:pPr algn="just"/>
            <a:endParaRPr lang="sr-Latn-BA" sz="2400" i="1" dirty="0" smtClean="0">
              <a:latin typeface="Times New Roman" pitchFamily="18" charset="0"/>
              <a:cs typeface="Times New Roman" pitchFamily="18" charset="0"/>
            </a:endParaRPr>
          </a:p>
          <a:p>
            <a:pPr algn="just"/>
            <a:r>
              <a:rPr lang="sr-Latn-BA" sz="2400" i="1" dirty="0" smtClean="0">
                <a:latin typeface="Times New Roman" pitchFamily="18" charset="0"/>
                <a:cs typeface="Times New Roman" pitchFamily="18" charset="0"/>
              </a:rPr>
              <a:t>- </a:t>
            </a:r>
            <a:endParaRPr lang="sr-Latn-BA" sz="2400" i="1" dirty="0">
              <a:latin typeface="Times New Roman" pitchFamily="18" charset="0"/>
              <a:cs typeface="Times New Roman" pitchFamily="18" charset="0"/>
            </a:endParaRPr>
          </a:p>
          <a:p>
            <a:pPr marL="457200" indent="-457200" algn="just">
              <a:buFontTx/>
              <a:buChar char="-"/>
            </a:pPr>
            <a:r>
              <a:rPr lang="sr-Latn-BA" sz="2800" dirty="0" smtClean="0">
                <a:latin typeface="Times New Roman" pitchFamily="18" charset="0"/>
                <a:cs typeface="Times New Roman" pitchFamily="18" charset="0"/>
              </a:rPr>
              <a:t>Tako, </a:t>
            </a:r>
            <a:r>
              <a:rPr lang="sr-Latn-BA" sz="2800" dirty="0" smtClean="0">
                <a:latin typeface="Times New Roman" pitchFamily="18" charset="0"/>
                <a:cs typeface="Times New Roman" pitchFamily="18" charset="0"/>
              </a:rPr>
              <a:t> </a:t>
            </a:r>
            <a:r>
              <a:rPr lang="sr-Latn-BA" sz="2800" b="1" dirty="0" smtClean="0">
                <a:latin typeface="Times New Roman" pitchFamily="18" charset="0"/>
                <a:cs typeface="Times New Roman" pitchFamily="18" charset="0"/>
              </a:rPr>
              <a:t>13. jula</a:t>
            </a:r>
            <a:r>
              <a:rPr lang="sr-Latn-BA" sz="2800" dirty="0" smtClean="0">
                <a:latin typeface="Times New Roman" pitchFamily="18" charset="0"/>
                <a:cs typeface="Times New Roman" pitchFamily="18" charset="0"/>
              </a:rPr>
              <a:t>, gavran je kažnjen: sazvežđe Gavran se više ne vidi na nebu (nakon svog večernjeg zalaska).</a:t>
            </a:r>
          </a:p>
          <a:p>
            <a:pPr marL="457200" indent="-457200" algn="just">
              <a:buFontTx/>
              <a:buChar char="-"/>
            </a:pPr>
            <a:r>
              <a:rPr lang="sr-Latn-BA" sz="2800" b="1" dirty="0" smtClean="0">
                <a:latin typeface="Times New Roman" pitchFamily="18" charset="0"/>
                <a:cs typeface="Times New Roman" pitchFamily="18" charset="0"/>
              </a:rPr>
              <a:t>Smokve </a:t>
            </a:r>
            <a:r>
              <a:rPr lang="sr-Latn-BA" sz="2800" dirty="0" smtClean="0">
                <a:latin typeface="Times New Roman" pitchFamily="18" charset="0"/>
                <a:cs typeface="Times New Roman" pitchFamily="18" charset="0"/>
              </a:rPr>
              <a:t>su zrele</a:t>
            </a:r>
            <a:r>
              <a:rPr lang="sr-Latn-BA" sz="2800" dirty="0" smtClean="0">
                <a:latin typeface="Times New Roman" pitchFamily="18" charset="0"/>
                <a:cs typeface="Times New Roman" pitchFamily="18" charset="0"/>
              </a:rPr>
              <a:t>; </a:t>
            </a:r>
          </a:p>
          <a:p>
            <a:pPr algn="just"/>
            <a:r>
              <a:rPr lang="sr-Latn-BA" sz="2800" dirty="0" smtClean="0">
                <a:latin typeface="Times New Roman" pitchFamily="18" charset="0"/>
                <a:cs typeface="Times New Roman" pitchFamily="18" charset="0"/>
              </a:rPr>
              <a:t> </a:t>
            </a:r>
            <a:endParaRPr lang="sr-Latn-BA" sz="2800" dirty="0" smtClean="0">
              <a:latin typeface="Times New Roman" pitchFamily="18" charset="0"/>
              <a:cs typeface="Times New Roman" pitchFamily="18" charset="0"/>
            </a:endParaRPr>
          </a:p>
          <a:p>
            <a:pPr algn="just"/>
            <a:r>
              <a:rPr lang="sr-Latn-BA" sz="2800" dirty="0" smtClean="0">
                <a:latin typeface="Times New Roman" pitchFamily="18" charset="0"/>
                <a:cs typeface="Times New Roman" pitchFamily="18" charset="0"/>
              </a:rPr>
              <a:t>-   </a:t>
            </a:r>
            <a:r>
              <a:rPr lang="sr-Latn-BA" sz="2800" dirty="0" smtClean="0">
                <a:latin typeface="Times New Roman" pitchFamily="18" charset="0"/>
                <a:cs typeface="Times New Roman" pitchFamily="18" charset="0"/>
              </a:rPr>
              <a:t>Vreme je za praznik </a:t>
            </a:r>
            <a:r>
              <a:rPr lang="sr-Latn-BA" sz="2800" b="1" dirty="0" smtClean="0">
                <a:latin typeface="Times New Roman" pitchFamily="18" charset="0"/>
                <a:cs typeface="Times New Roman" pitchFamily="18" charset="0"/>
              </a:rPr>
              <a:t>Apellai</a:t>
            </a:r>
            <a:r>
              <a:rPr lang="sr-Latn-BA" sz="2800" dirty="0" smtClean="0">
                <a:latin typeface="Times New Roman" pitchFamily="18" charset="0"/>
                <a:cs typeface="Times New Roman" pitchFamily="18" charset="0"/>
              </a:rPr>
              <a:t>; </a:t>
            </a:r>
            <a:r>
              <a:rPr lang="sr-Latn-BA" sz="2800" dirty="0" smtClean="0">
                <a:latin typeface="Times New Roman" pitchFamily="18" charset="0"/>
                <a:cs typeface="Times New Roman" pitchFamily="18" charset="0"/>
              </a:rPr>
              <a:t> Apolon predstavlja svog sina Asklepija Bogovima;</a:t>
            </a:r>
            <a:endParaRPr lang="sr-Latn-BA" sz="2800" dirty="0" smtClean="0">
              <a:latin typeface="Times New Roman" pitchFamily="18" charset="0"/>
              <a:cs typeface="Times New Roman" pitchFamily="18" charset="0"/>
            </a:endParaRPr>
          </a:p>
          <a:p>
            <a:pPr algn="just"/>
            <a:r>
              <a:rPr lang="sr-Latn-BA" sz="2800" dirty="0" smtClean="0">
                <a:latin typeface="Times New Roman" pitchFamily="18" charset="0"/>
                <a:cs typeface="Times New Roman" pitchFamily="18" charset="0"/>
              </a:rPr>
              <a:t>-    Senka</a:t>
            </a:r>
            <a:r>
              <a:rPr lang="sr-Latn-BA" sz="2800" dirty="0" smtClean="0">
                <a:latin typeface="Times New Roman" pitchFamily="18" charset="0"/>
                <a:cs typeface="Times New Roman" pitchFamily="18" charset="0"/>
              </a:rPr>
              <a:t> </a:t>
            </a:r>
            <a:r>
              <a:rPr lang="sr-Latn-BA" sz="2800" b="1" dirty="0" smtClean="0">
                <a:latin typeface="Times New Roman" pitchFamily="18" charset="0"/>
                <a:cs typeface="Times New Roman" pitchFamily="18" charset="0"/>
              </a:rPr>
              <a:t>gnomo</a:t>
            </a:r>
            <a:r>
              <a:rPr lang="sr-Latn-BA" sz="2800" dirty="0" smtClean="0">
                <a:latin typeface="Times New Roman" pitchFamily="18" charset="0"/>
                <a:cs typeface="Times New Roman" pitchFamily="18" charset="0"/>
              </a:rPr>
              <a:t>na iznosi </a:t>
            </a:r>
            <a:r>
              <a:rPr lang="sr-Latn-BA" sz="2800" dirty="0" smtClean="0">
                <a:latin typeface="Times New Roman" pitchFamily="18" charset="0"/>
                <a:cs typeface="Times New Roman" pitchFamily="18" charset="0"/>
              </a:rPr>
              <a:t>¼ </a:t>
            </a:r>
            <a:r>
              <a:rPr lang="sr-Latn-BA" sz="2800" dirty="0" smtClean="0">
                <a:latin typeface="Times New Roman" pitchFamily="18" charset="0"/>
                <a:cs typeface="Times New Roman" pitchFamily="18" charset="0"/>
              </a:rPr>
              <a:t>njegove visine</a:t>
            </a:r>
            <a:r>
              <a:rPr lang="sr-Latn-BA"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995972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381000"/>
            <a:ext cx="8229600" cy="4832092"/>
          </a:xfrm>
          <a:prstGeom prst="rect">
            <a:avLst/>
          </a:prstGeom>
          <a:noFill/>
        </p:spPr>
        <p:txBody>
          <a:bodyPr wrap="square" rtlCol="0">
            <a:spAutoFit/>
          </a:bodyPr>
          <a:lstStyle/>
          <a:p>
            <a:r>
              <a:rPr lang="sr-Latn-BA" sz="2800" b="1" dirty="0" smtClean="0"/>
              <a:t>Prividni jutarnji zalazak Gavrana</a:t>
            </a:r>
            <a:r>
              <a:rPr lang="sr-Latn-BA" sz="2800" dirty="0" smtClean="0"/>
              <a:t>:   </a:t>
            </a:r>
            <a:r>
              <a:rPr lang="sr-Latn-BA" sz="2800" dirty="0" smtClean="0">
                <a:solidFill>
                  <a:srgbClr val="FF0000"/>
                </a:solidFill>
              </a:rPr>
              <a:t>8. </a:t>
            </a:r>
            <a:r>
              <a:rPr lang="sr-Latn-BA" sz="2800" b="1" dirty="0" smtClean="0">
                <a:solidFill>
                  <a:srgbClr val="FF0000"/>
                </a:solidFill>
              </a:rPr>
              <a:t>Mart </a:t>
            </a:r>
            <a:endParaRPr lang="sr-Latn-BA" sz="2800" b="1" dirty="0" smtClean="0">
              <a:solidFill>
                <a:srgbClr val="FF0000"/>
              </a:solidFill>
            </a:endParaRPr>
          </a:p>
          <a:p>
            <a:r>
              <a:rPr lang="sr-Latn-BA" sz="2800" dirty="0" smtClean="0"/>
              <a:t>Mesec zvani</a:t>
            </a:r>
            <a:r>
              <a:rPr lang="sr-Latn-BA" sz="2800" dirty="0" smtClean="0"/>
              <a:t>: </a:t>
            </a:r>
            <a:r>
              <a:rPr lang="en-GB" sz="2800" dirty="0" err="1" smtClean="0"/>
              <a:t>Hieros</a:t>
            </a:r>
            <a:r>
              <a:rPr lang="sr-Latn-BA" sz="2800" dirty="0" smtClean="0"/>
              <a:t> </a:t>
            </a:r>
            <a:r>
              <a:rPr lang="sr-Latn-BA" sz="2800" dirty="0"/>
              <a:t> </a:t>
            </a:r>
            <a:r>
              <a:rPr lang="sr-Latn-BA" sz="2800" dirty="0" smtClean="0"/>
              <a:t>(„</a:t>
            </a:r>
            <a:r>
              <a:rPr lang="sr-Latn-BA" sz="2800" dirty="0" smtClean="0"/>
              <a:t>sveti</a:t>
            </a:r>
            <a:r>
              <a:rPr lang="sr-Latn-BA" sz="2800" dirty="0" smtClean="0"/>
              <a:t>“)</a:t>
            </a:r>
            <a:endParaRPr lang="sr-Latn-BA" sz="2800" dirty="0" smtClean="0">
              <a:solidFill>
                <a:srgbClr val="FF0000"/>
              </a:solidFill>
            </a:endParaRPr>
          </a:p>
          <a:p>
            <a:endParaRPr lang="sr-Latn-BA" sz="2800" dirty="0" smtClean="0">
              <a:solidFill>
                <a:srgbClr val="FF0000"/>
              </a:solidFill>
            </a:endParaRPr>
          </a:p>
          <a:p>
            <a:r>
              <a:rPr lang="sr-Latn-BA" sz="2800" b="1" dirty="0" smtClean="0"/>
              <a:t>Nema poznatih praznika </a:t>
            </a:r>
            <a:r>
              <a:rPr lang="sr-Latn-BA" sz="2800" dirty="0" smtClean="0"/>
              <a:t>– </a:t>
            </a:r>
            <a:r>
              <a:rPr lang="sr-Latn-BA" sz="2800" dirty="0" smtClean="0"/>
              <a:t>Apolon se vraća iz Hiperboreje, njegov dolazak se očekuje</a:t>
            </a:r>
            <a:endParaRPr lang="sr-Latn-BA" sz="2400" dirty="0"/>
          </a:p>
          <a:p>
            <a:endParaRPr lang="sr-Latn-BA" sz="2400" dirty="0" smtClean="0"/>
          </a:p>
          <a:p>
            <a:endParaRPr lang="sr-Latn-BA" sz="2400" dirty="0"/>
          </a:p>
          <a:p>
            <a:endParaRPr lang="sr-Latn-BA" sz="2400" dirty="0" smtClean="0"/>
          </a:p>
          <a:p>
            <a:endParaRPr lang="sr-Latn-BA" sz="2400" dirty="0"/>
          </a:p>
          <a:p>
            <a:endParaRPr lang="sr-Latn-BA" sz="2400" dirty="0" smtClean="0"/>
          </a:p>
          <a:p>
            <a:r>
              <a:rPr lang="sr-Latn-BA" sz="2400" dirty="0" smtClean="0"/>
              <a:t>Dan je lako odrediti...</a:t>
            </a:r>
            <a:endParaRPr lang="sr-Latn-BA" sz="2400" dirty="0"/>
          </a:p>
          <a:p>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4171551179"/>
              </p:ext>
            </p:extLst>
          </p:nvPr>
        </p:nvGraphicFramePr>
        <p:xfrm>
          <a:off x="533400" y="2940992"/>
          <a:ext cx="8001001" cy="1097608"/>
        </p:xfrm>
        <a:graphic>
          <a:graphicData uri="http://schemas.openxmlformats.org/drawingml/2006/table">
            <a:tbl>
              <a:tblPr firstRow="1" firstCol="1" bandRow="1">
                <a:tableStyleId>{5C22544A-7EE6-4342-B048-85BDC9FD1C3A}</a:tableStyleId>
              </a:tblPr>
              <a:tblGrid>
                <a:gridCol w="1814660"/>
                <a:gridCol w="1979629"/>
                <a:gridCol w="2392052"/>
                <a:gridCol w="1814660"/>
              </a:tblGrid>
              <a:tr h="567930">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Podne</a:t>
                      </a:r>
                      <a:r>
                        <a:rPr lang="en-GB" sz="2800" kern="800" dirty="0" smtClean="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err="1" smtClean="0">
                          <a:effectLst/>
                        </a:rPr>
                        <a:t>δ</a:t>
                      </a:r>
                      <a:r>
                        <a:rPr lang="en-GB" sz="2800" kern="800" baseline="-25000" dirty="0" err="1" smtClean="0">
                          <a:effectLst/>
                        </a:rPr>
                        <a:t>S</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h</a:t>
                      </a:r>
                      <a:r>
                        <a:rPr lang="sr-Latn-BA" sz="2800" kern="800" dirty="0" smtClean="0">
                          <a:effectLst/>
                        </a:rPr>
                        <a:t> </a:t>
                      </a:r>
                      <a:r>
                        <a:rPr lang="en-GB" sz="2800" kern="800" dirty="0" smtClean="0">
                          <a:effectLst/>
                        </a:rPr>
                        <a:t>(</a:t>
                      </a:r>
                      <a:r>
                        <a:rPr lang="sr-Latn-BA" sz="2800" kern="800" dirty="0" smtClean="0">
                          <a:effectLst/>
                        </a:rPr>
                        <a:t>prividna</a:t>
                      </a:r>
                      <a:r>
                        <a:rPr lang="en-GB" sz="2800" kern="800" dirty="0" smtClean="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f </a:t>
                      </a:r>
                      <a:endParaRPr lang="en-US" sz="2800" kern="800" dirty="0">
                        <a:effectLst/>
                        <a:latin typeface="Times New Roman"/>
                        <a:ea typeface="Calibri"/>
                        <a:cs typeface="Times New Roman"/>
                      </a:endParaRPr>
                    </a:p>
                  </a:txBody>
                  <a:tcPr marL="68580" marR="68580" marT="0" marB="0"/>
                </a:tc>
              </a:tr>
              <a:tr h="529678">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 8</a:t>
                      </a:r>
                      <a:r>
                        <a:rPr lang="sr-Latn-BA" sz="2800" kern="800" dirty="0" smtClean="0">
                          <a:effectLst/>
                        </a:rPr>
                        <a:t>. mart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 </a:t>
                      </a:r>
                      <a:r>
                        <a:rPr lang="en-GB" sz="2800" kern="800" dirty="0">
                          <a:effectLst/>
                        </a:rPr>
                        <a:t>6</a:t>
                      </a:r>
                      <a:r>
                        <a:rPr lang="en-GB" sz="2800" kern="800" baseline="30000" dirty="0">
                          <a:effectLst/>
                        </a:rPr>
                        <a:t>o</a:t>
                      </a:r>
                      <a:r>
                        <a:rPr lang="en-GB" sz="2800" kern="800" dirty="0">
                          <a:effectLst/>
                        </a:rPr>
                        <a:t> 56' 17“                 </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45</a:t>
                      </a:r>
                      <a:r>
                        <a:rPr lang="en-GB" sz="2800" kern="800" baseline="30000" dirty="0" smtClean="0">
                          <a:effectLst/>
                        </a:rPr>
                        <a:t>o</a:t>
                      </a:r>
                      <a:r>
                        <a:rPr lang="en-GB" sz="2800" kern="800" dirty="0" smtClean="0">
                          <a:effectLst/>
                        </a:rPr>
                        <a:t> </a:t>
                      </a:r>
                      <a:r>
                        <a:rPr lang="en-GB" sz="2800" kern="800" dirty="0">
                          <a:effectLst/>
                        </a:rPr>
                        <a:t>40' 39“    </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b="1" kern="800" dirty="0" smtClean="0">
                          <a:solidFill>
                            <a:srgbClr val="FF0000"/>
                          </a:solidFill>
                          <a:effectLst/>
                        </a:rPr>
                        <a:t/>
                      </a:r>
                      <a:br>
                        <a:rPr lang="sr-Latn-BA" sz="2800" b="1" kern="800" dirty="0" smtClean="0">
                          <a:solidFill>
                            <a:srgbClr val="FF0000"/>
                          </a:solidFill>
                          <a:effectLst/>
                        </a:rPr>
                      </a:br>
                      <a:r>
                        <a:rPr lang="en-GB" sz="2800" b="1" kern="800" dirty="0" smtClean="0">
                          <a:solidFill>
                            <a:srgbClr val="FF0000"/>
                          </a:solidFill>
                          <a:effectLst/>
                        </a:rPr>
                        <a:t>0.98  </a:t>
                      </a:r>
                      <a:r>
                        <a:rPr lang="en-GB" sz="2800" b="1" kern="800" dirty="0">
                          <a:solidFill>
                            <a:srgbClr val="FF0000"/>
                          </a:solidFill>
                          <a:effectLst/>
                        </a:rPr>
                        <a:t>(c.1)</a:t>
                      </a:r>
                      <a:endParaRPr lang="en-US" sz="2800" b="1" kern="800" dirty="0">
                        <a:solidFill>
                          <a:srgbClr val="FF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39296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4481" y="304800"/>
            <a:ext cx="8763000" cy="4832092"/>
          </a:xfrm>
          <a:prstGeom prst="rect">
            <a:avLst/>
          </a:prstGeom>
          <a:noFill/>
        </p:spPr>
        <p:txBody>
          <a:bodyPr wrap="square" rtlCol="0">
            <a:spAutoFit/>
          </a:bodyPr>
          <a:lstStyle/>
          <a:p>
            <a:r>
              <a:rPr lang="sr-Latn-BA" sz="2800" b="1" u="sng" dirty="0" smtClean="0"/>
              <a:t>Još praznika:</a:t>
            </a:r>
            <a:endParaRPr lang="sr-Latn-BA" sz="2800" b="1" u="sng" dirty="0"/>
          </a:p>
          <a:p>
            <a:r>
              <a:rPr lang="sr-Latn-BA" sz="2800" b="1" dirty="0" smtClean="0"/>
              <a:t>Apolonov rođendan:   </a:t>
            </a:r>
            <a:r>
              <a:rPr lang="sr-Latn-BA" sz="3600" b="1" dirty="0" smtClean="0"/>
              <a:t>Delia </a:t>
            </a:r>
            <a:r>
              <a:rPr lang="sr-Latn-BA" sz="3600" b="1" dirty="0" smtClean="0"/>
              <a:t>(</a:t>
            </a:r>
            <a:r>
              <a:rPr lang="sr-Latn-BA" sz="3600" dirty="0" smtClean="0"/>
              <a:t>ili</a:t>
            </a:r>
            <a:r>
              <a:rPr lang="sr-Latn-BA" sz="3600" b="1" dirty="0" smtClean="0"/>
              <a:t> </a:t>
            </a:r>
            <a:r>
              <a:rPr lang="sr-Latn-BA" sz="3600" b="1" dirty="0" smtClean="0"/>
              <a:t>Apollonia)</a:t>
            </a:r>
          </a:p>
          <a:p>
            <a:r>
              <a:rPr lang="sr-Latn-BA" sz="2800" b="1" dirty="0" smtClean="0"/>
              <a:t>7. dan meseca Thargeliona </a:t>
            </a:r>
            <a:r>
              <a:rPr lang="sr-Latn-BA" sz="2800" b="1" dirty="0" smtClean="0"/>
              <a:t>(</a:t>
            </a:r>
            <a:r>
              <a:rPr lang="sr-Latn-BA" sz="2800" b="1" dirty="0" smtClean="0"/>
              <a:t>Maj/Jun)</a:t>
            </a:r>
            <a:endParaRPr lang="sr-Latn-BA" sz="2800" b="1" dirty="0" smtClean="0"/>
          </a:p>
          <a:p>
            <a:pPr algn="just"/>
            <a:r>
              <a:rPr lang="sr-Latn-BA" sz="2400" dirty="0" smtClean="0"/>
              <a:t>Ako mesec počinje na dan mladog Meseca, onda je sedmi dan Mesec u svojoj prvoj četvrti</a:t>
            </a:r>
            <a:r>
              <a:rPr lang="sr-Latn-BA" sz="2400" dirty="0" smtClean="0"/>
              <a:t>. </a:t>
            </a:r>
          </a:p>
          <a:p>
            <a:pPr marL="342900" indent="-342900" algn="just">
              <a:buFont typeface="Arial" pitchFamily="34" charset="0"/>
              <a:buChar char="•"/>
            </a:pPr>
            <a:r>
              <a:rPr lang="sr-Latn-BA" sz="2400" dirty="0" smtClean="0"/>
              <a:t>Pre Apolonovog rođenja, labudovi su sedam puta leteli iznad Delosa</a:t>
            </a:r>
            <a:endParaRPr lang="sr-Latn-BA" sz="2400" dirty="0" smtClean="0"/>
          </a:p>
          <a:p>
            <a:pPr algn="just"/>
            <a:r>
              <a:rPr lang="sr-Latn-BA" sz="2400" dirty="0" smtClean="0"/>
              <a:t>                                                        (</a:t>
            </a:r>
            <a:r>
              <a:rPr lang="sr-Latn-BA" sz="2400" dirty="0" smtClean="0"/>
              <a:t>K</a:t>
            </a:r>
            <a:r>
              <a:rPr lang="sr-Latn-BA" sz="2400" dirty="0" smtClean="0"/>
              <a:t>alimah, </a:t>
            </a:r>
            <a:r>
              <a:rPr lang="sr-Latn-BA" sz="2400" i="1" dirty="0" smtClean="0"/>
              <a:t>Hymna ostrvu </a:t>
            </a:r>
            <a:r>
              <a:rPr lang="sr-Latn-BA" sz="2400" i="1" dirty="0" smtClean="0"/>
              <a:t>Delos</a:t>
            </a:r>
            <a:r>
              <a:rPr lang="sr-Latn-BA" sz="2400" dirty="0" smtClean="0"/>
              <a:t>).</a:t>
            </a:r>
          </a:p>
          <a:p>
            <a:pPr algn="just"/>
            <a:endParaRPr lang="sr-Latn-BA" sz="2400" i="1" dirty="0"/>
          </a:p>
          <a:p>
            <a:pPr algn="just"/>
            <a:r>
              <a:rPr lang="en-US" sz="2400" b="1" dirty="0" smtClean="0"/>
              <a:t>12</a:t>
            </a:r>
            <a:r>
              <a:rPr lang="sr-Latn-BA" sz="2400" b="1" dirty="0" smtClean="0"/>
              <a:t>. </a:t>
            </a:r>
            <a:r>
              <a:rPr lang="sr-Latn-BA" sz="2400" b="1" dirty="0"/>
              <a:t>m</a:t>
            </a:r>
            <a:r>
              <a:rPr lang="sr-Latn-BA" sz="2400" b="1" dirty="0" smtClean="0"/>
              <a:t>aj</a:t>
            </a:r>
            <a:r>
              <a:rPr lang="sr-Latn-BA" sz="2400" dirty="0" smtClean="0"/>
              <a:t>:  Prividni jutarnji izlazak zvezde </a:t>
            </a:r>
            <a:r>
              <a:rPr lang="sr-Latn-BA" sz="2400" b="1" dirty="0" smtClean="0"/>
              <a:t>De</a:t>
            </a:r>
            <a:r>
              <a:rPr lang="en-US" sz="2400" b="1" dirty="0" smtClean="0"/>
              <a:t>neb </a:t>
            </a:r>
            <a:r>
              <a:rPr lang="sr-Latn-BA" sz="2400" b="1" dirty="0" smtClean="0"/>
              <a:t>(</a:t>
            </a:r>
            <a:r>
              <a:rPr lang="sr-Latn-BA" sz="2400" b="1" dirty="0" smtClean="0"/>
              <a:t>Cygnus</a:t>
            </a:r>
            <a:r>
              <a:rPr lang="sr-Latn-BA" sz="2400" b="1" dirty="0" smtClean="0"/>
              <a:t>)</a:t>
            </a:r>
            <a:r>
              <a:rPr lang="sr-Latn-BA" sz="2400" dirty="0" smtClean="0"/>
              <a:t>  </a:t>
            </a:r>
          </a:p>
          <a:p>
            <a:pPr algn="just"/>
            <a:r>
              <a:rPr lang="sr-Latn-BA" sz="2400" b="1" dirty="0" smtClean="0"/>
              <a:t>19. maj</a:t>
            </a:r>
            <a:r>
              <a:rPr lang="sr-Latn-BA" sz="2400" dirty="0"/>
              <a:t>:</a:t>
            </a:r>
            <a:r>
              <a:rPr lang="sr-Latn-BA" sz="2400" dirty="0" smtClean="0"/>
              <a:t>   </a:t>
            </a:r>
            <a:r>
              <a:rPr lang="sr-Latn-BA" sz="2400" dirty="0" smtClean="0"/>
              <a:t>Deneb </a:t>
            </a:r>
            <a:r>
              <a:rPr lang="sr-Latn-BA" sz="2400" dirty="0" smtClean="0"/>
              <a:t>je u zenitu uoči izlaska Sunca</a:t>
            </a:r>
            <a:r>
              <a:rPr lang="sr-Latn-BA" sz="2400" dirty="0" smtClean="0"/>
              <a:t>.</a:t>
            </a:r>
            <a:endParaRPr lang="sr-Latn-BA" sz="2400" dirty="0" smtClean="0"/>
          </a:p>
          <a:p>
            <a:pPr algn="just"/>
            <a:r>
              <a:rPr lang="sr-Latn-BA" sz="2400" dirty="0" smtClean="0"/>
              <a:t>Gnomon (svake četvrte godine, kada je kalendar uslađen):</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2787215778"/>
              </p:ext>
            </p:extLst>
          </p:nvPr>
        </p:nvGraphicFramePr>
        <p:xfrm>
          <a:off x="651681" y="5410200"/>
          <a:ext cx="7848600" cy="1063352"/>
        </p:xfrm>
        <a:graphic>
          <a:graphicData uri="http://schemas.openxmlformats.org/drawingml/2006/table">
            <a:tbl>
              <a:tblPr firstRow="1" firstCol="1" bandRow="1">
                <a:tableStyleId>{073A0DAA-6AF3-43AB-8588-CEC1D06C72B9}</a:tableStyleId>
              </a:tblPr>
              <a:tblGrid>
                <a:gridCol w="2019300"/>
                <a:gridCol w="1752600"/>
                <a:gridCol w="2286000"/>
                <a:gridCol w="1790700"/>
              </a:tblGrid>
              <a:tr h="551669">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sr-Latn-BA" sz="2800" kern="800" dirty="0" smtClean="0">
                          <a:effectLst/>
                        </a:rPr>
                        <a:t>Podne</a:t>
                      </a:r>
                      <a:r>
                        <a:rPr lang="en-GB" sz="2800" kern="800" dirty="0" smtClean="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err="1" smtClean="0">
                          <a:effectLst/>
                        </a:rPr>
                        <a:t>δ</a:t>
                      </a:r>
                      <a:r>
                        <a:rPr lang="en-GB" sz="2800" kern="800" baseline="-25000" dirty="0" err="1" smtClean="0">
                          <a:effectLst/>
                        </a:rPr>
                        <a:t>S</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h </a:t>
                      </a:r>
                      <a:r>
                        <a:rPr lang="en-GB" sz="2800" kern="800" dirty="0" smtClean="0">
                          <a:effectLst/>
                        </a:rPr>
                        <a:t>(</a:t>
                      </a:r>
                      <a:r>
                        <a:rPr lang="sr-Latn-BA" sz="2800" kern="800" dirty="0" smtClean="0">
                          <a:effectLst/>
                        </a:rPr>
                        <a:t>prividna</a:t>
                      </a:r>
                      <a:r>
                        <a:rPr lang="en-GB" sz="2800" kern="800" dirty="0" smtClean="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f </a:t>
                      </a:r>
                      <a:endParaRPr lang="en-US" sz="2800" kern="800" dirty="0">
                        <a:effectLst/>
                        <a:latin typeface="Times New Roman"/>
                        <a:ea typeface="Calibri"/>
                        <a:cs typeface="Times New Roman"/>
                      </a:endParaRPr>
                    </a:p>
                  </a:txBody>
                  <a:tcPr marL="68580" marR="68580" marT="0" marB="0"/>
                </a:tc>
              </a:tr>
              <a:tr h="477657">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 </a:t>
                      </a:r>
                      <a:r>
                        <a:rPr lang="sr-Latn-BA" sz="2800" kern="800" dirty="0" smtClean="0">
                          <a:effectLst/>
                        </a:rPr>
                        <a:t>19. maj</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1</a:t>
                      </a:r>
                      <a:r>
                        <a:rPr lang="sr-Latn-BA" sz="2800" kern="800" dirty="0" smtClean="0">
                          <a:effectLst/>
                        </a:rPr>
                        <a:t>8</a:t>
                      </a:r>
                      <a:r>
                        <a:rPr lang="en-GB" sz="2800" kern="800" baseline="30000" dirty="0" smtClean="0">
                          <a:effectLst/>
                        </a:rPr>
                        <a:t>o</a:t>
                      </a:r>
                      <a:r>
                        <a:rPr lang="sr-Latn-BA" sz="2800" kern="800" baseline="30000" dirty="0" smtClean="0">
                          <a:effectLst/>
                        </a:rPr>
                        <a:t> </a:t>
                      </a:r>
                      <a:r>
                        <a:rPr lang="en-GB" sz="2800" kern="800" dirty="0" smtClean="0">
                          <a:effectLst/>
                        </a:rPr>
                        <a:t>3’</a:t>
                      </a:r>
                      <a:r>
                        <a:rPr lang="sr-Latn-BA" sz="2800" kern="800" dirty="0" smtClean="0">
                          <a:effectLst/>
                        </a:rPr>
                        <a:t> </a:t>
                      </a:r>
                      <a:r>
                        <a:rPr lang="en-GB" sz="2800" kern="800" dirty="0" smtClean="0">
                          <a:effectLst/>
                        </a:rPr>
                        <a:t>5</a:t>
                      </a:r>
                      <a:r>
                        <a:rPr lang="sr-Latn-BA" sz="2800" kern="800" dirty="0" smtClean="0">
                          <a:effectLst/>
                        </a:rPr>
                        <a:t>9</a:t>
                      </a:r>
                      <a:r>
                        <a:rPr lang="en-GB" sz="2800" kern="800" dirty="0" smtClean="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7</a:t>
                      </a:r>
                      <a:r>
                        <a:rPr lang="sr-Latn-BA" sz="2800" kern="800" dirty="0" smtClean="0">
                          <a:effectLst/>
                        </a:rPr>
                        <a:t>1</a:t>
                      </a:r>
                      <a:r>
                        <a:rPr lang="en-GB" sz="2800" kern="800" baseline="30000" dirty="0" smtClean="0">
                          <a:effectLst/>
                        </a:rPr>
                        <a:t>o</a:t>
                      </a:r>
                      <a:r>
                        <a:rPr lang="en-GB" sz="2800" kern="800" dirty="0" smtClean="0">
                          <a:effectLst/>
                        </a:rPr>
                        <a:t> </a:t>
                      </a:r>
                      <a:r>
                        <a:rPr lang="sr-Latn-BA" sz="2800" kern="800" dirty="0" smtClean="0">
                          <a:effectLst/>
                        </a:rPr>
                        <a:t>3</a:t>
                      </a:r>
                      <a:r>
                        <a:rPr lang="en-GB" sz="2800" kern="800" dirty="0" smtClean="0">
                          <a:effectLst/>
                        </a:rPr>
                        <a:t>' 5</a:t>
                      </a:r>
                      <a:r>
                        <a:rPr lang="sr-Latn-BA" sz="2800" kern="800" dirty="0" smtClean="0">
                          <a:effectLst/>
                        </a:rPr>
                        <a:t>8</a:t>
                      </a:r>
                      <a:r>
                        <a:rPr lang="en-GB" sz="2800" kern="800" dirty="0" smtClean="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b="1" kern="800" dirty="0" smtClean="0">
                          <a:solidFill>
                            <a:srgbClr val="FF0000"/>
                          </a:solidFill>
                          <a:effectLst/>
                        </a:rPr>
                        <a:t/>
                      </a:r>
                      <a:br>
                        <a:rPr lang="sr-Latn-BA" sz="2800" b="1" kern="800" dirty="0" smtClean="0">
                          <a:solidFill>
                            <a:srgbClr val="FF0000"/>
                          </a:solidFill>
                          <a:effectLst/>
                        </a:rPr>
                      </a:br>
                      <a:r>
                        <a:rPr lang="sr-Latn-BA" sz="2800" b="1" kern="800" dirty="0" smtClean="0">
                          <a:solidFill>
                            <a:srgbClr val="FF0000"/>
                          </a:solidFill>
                          <a:effectLst/>
                        </a:rPr>
                        <a:t/>
                      </a:r>
                      <a:br>
                        <a:rPr lang="sr-Latn-BA" sz="2800" b="1" kern="800" dirty="0" smtClean="0">
                          <a:solidFill>
                            <a:srgbClr val="FF0000"/>
                          </a:solidFill>
                          <a:effectLst/>
                        </a:rPr>
                      </a:br>
                      <a:r>
                        <a:rPr lang="en-GB" sz="2800" b="1" kern="800" dirty="0" smtClean="0">
                          <a:solidFill>
                            <a:srgbClr val="FF0000"/>
                          </a:solidFill>
                          <a:effectLst/>
                        </a:rPr>
                        <a:t>0.3</a:t>
                      </a:r>
                      <a:r>
                        <a:rPr lang="sr-Latn-BA" sz="2800" b="1" kern="800" dirty="0" smtClean="0">
                          <a:solidFill>
                            <a:srgbClr val="FF0000"/>
                          </a:solidFill>
                          <a:effectLst/>
                        </a:rPr>
                        <a:t>4</a:t>
                      </a:r>
                      <a:r>
                        <a:rPr lang="en-GB" sz="2800" b="1" kern="800" dirty="0" smtClean="0">
                          <a:solidFill>
                            <a:srgbClr val="FF0000"/>
                          </a:solidFill>
                          <a:effectLst/>
                        </a:rPr>
                        <a:t> </a:t>
                      </a:r>
                      <a:r>
                        <a:rPr lang="en-GB" sz="2800" b="1" kern="800" dirty="0">
                          <a:solidFill>
                            <a:srgbClr val="FF0000"/>
                          </a:solidFill>
                          <a:effectLst/>
                        </a:rPr>
                        <a:t>(1/3)</a:t>
                      </a:r>
                      <a:endParaRPr lang="en-US" sz="2800" b="1" kern="800" dirty="0">
                        <a:solidFill>
                          <a:srgbClr val="FF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144310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457200"/>
            <a:ext cx="7620000" cy="1661993"/>
          </a:xfrm>
          <a:prstGeom prst="rect">
            <a:avLst/>
          </a:prstGeom>
          <a:noFill/>
        </p:spPr>
        <p:txBody>
          <a:bodyPr wrap="square" rtlCol="0">
            <a:spAutoFit/>
          </a:bodyPr>
          <a:lstStyle/>
          <a:p>
            <a:r>
              <a:rPr lang="sr-Latn-BA" sz="2800" dirty="0" smtClean="0"/>
              <a:t>Nešto neobično</a:t>
            </a:r>
            <a:r>
              <a:rPr lang="sr-Latn-BA" sz="2800" dirty="0" smtClean="0"/>
              <a:t>:</a:t>
            </a:r>
            <a:endParaRPr lang="sr-Latn-BA" sz="2800" dirty="0" smtClean="0"/>
          </a:p>
          <a:p>
            <a:endParaRPr lang="sr-Latn-BA" sz="2800" dirty="0"/>
          </a:p>
          <a:p>
            <a:endParaRPr lang="sr-Latn-BA" sz="2800" dirty="0" smtClean="0"/>
          </a:p>
          <a:p>
            <a:endParaRPr lang="en-US" dirty="0"/>
          </a:p>
        </p:txBody>
      </p:sp>
      <p:pic>
        <p:nvPicPr>
          <p:cNvPr id="4098" name="Picture 2" descr="C:\Users\DELL\Desktop\Delos\Krugovi, Del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899" y="1066799"/>
            <a:ext cx="8460891" cy="5029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429000" y="3200400"/>
            <a:ext cx="4800600" cy="1631216"/>
          </a:xfrm>
          <a:prstGeom prst="rect">
            <a:avLst/>
          </a:prstGeom>
          <a:noFill/>
        </p:spPr>
        <p:txBody>
          <a:bodyPr wrap="square" rtlCol="0">
            <a:spAutoFit/>
          </a:bodyPr>
          <a:lstStyle/>
          <a:p>
            <a:r>
              <a:rPr lang="sr-Latn-BA" sz="2800" b="1" dirty="0" smtClean="0">
                <a:solidFill>
                  <a:schemeClr val="bg1"/>
                </a:solidFill>
              </a:rPr>
              <a:t>Gumna</a:t>
            </a:r>
            <a:r>
              <a:rPr lang="sr-Latn-BA" sz="2800" b="1" dirty="0" smtClean="0">
                <a:solidFill>
                  <a:schemeClr val="bg1"/>
                </a:solidFill>
              </a:rPr>
              <a:t>?</a:t>
            </a:r>
            <a:endParaRPr lang="sr-Latn-BA" sz="2800" b="1" dirty="0" smtClean="0">
              <a:solidFill>
                <a:schemeClr val="bg1"/>
              </a:solidFill>
            </a:endParaRPr>
          </a:p>
          <a:p>
            <a:endParaRPr lang="sr-Latn-BA" sz="2400" dirty="0">
              <a:solidFill>
                <a:schemeClr val="bg1"/>
              </a:solidFill>
            </a:endParaRPr>
          </a:p>
          <a:p>
            <a:r>
              <a:rPr lang="sr-Latn-BA" sz="2400" dirty="0" smtClean="0">
                <a:solidFill>
                  <a:schemeClr val="bg1"/>
                </a:solidFill>
              </a:rPr>
              <a:t>Delos </a:t>
            </a:r>
            <a:r>
              <a:rPr lang="sr-Latn-BA" sz="2400" dirty="0" smtClean="0">
                <a:solidFill>
                  <a:schemeClr val="bg1"/>
                </a:solidFill>
              </a:rPr>
              <a:t>nikako nije bio čuven po svojoj poljoprivredi</a:t>
            </a:r>
            <a:r>
              <a:rPr lang="sr-Latn-BA" sz="2400" dirty="0" smtClean="0">
                <a:solidFill>
                  <a:schemeClr val="bg1"/>
                </a:solidFill>
              </a:rPr>
              <a:t>...</a:t>
            </a:r>
            <a:endParaRPr lang="en-US" sz="2400" dirty="0">
              <a:solidFill>
                <a:schemeClr val="bg1"/>
              </a:solidFill>
            </a:endParaRPr>
          </a:p>
        </p:txBody>
      </p:sp>
    </p:spTree>
    <p:extLst>
      <p:ext uri="{BB962C8B-B14F-4D97-AF65-F5344CB8AC3E}">
        <p14:creationId xmlns:p14="http://schemas.microsoft.com/office/powerpoint/2010/main" val="19659207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04800"/>
            <a:ext cx="4495800" cy="523220"/>
          </a:xfrm>
          <a:prstGeom prst="rect">
            <a:avLst/>
          </a:prstGeom>
          <a:noFill/>
        </p:spPr>
        <p:txBody>
          <a:bodyPr wrap="square" rtlCol="0">
            <a:spAutoFit/>
          </a:bodyPr>
          <a:lstStyle/>
          <a:p>
            <a:r>
              <a:rPr lang="sr-Latn-BA" sz="2800" dirty="0" smtClean="0"/>
              <a:t>Još nešto</a:t>
            </a:r>
            <a:r>
              <a:rPr lang="sr-Latn-BA" sz="2800" dirty="0" smtClean="0"/>
              <a:t>...</a:t>
            </a:r>
            <a:endParaRPr lang="en-US" sz="2800" dirty="0"/>
          </a:p>
        </p:txBody>
      </p:sp>
      <p:pic>
        <p:nvPicPr>
          <p:cNvPr id="5122" name="Picture 2" descr="C:\Users\DELL\Desktop\Delos\strange.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1000" y="796758"/>
            <a:ext cx="8458200" cy="53123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3400" y="1219200"/>
            <a:ext cx="8077200" cy="954107"/>
          </a:xfrm>
          <a:prstGeom prst="rect">
            <a:avLst/>
          </a:prstGeom>
          <a:noFill/>
        </p:spPr>
        <p:txBody>
          <a:bodyPr wrap="square" rtlCol="0">
            <a:spAutoFit/>
          </a:bodyPr>
          <a:lstStyle/>
          <a:p>
            <a:r>
              <a:rPr lang="sr-Latn-BA" sz="2800" dirty="0" smtClean="0">
                <a:effectLst>
                  <a:outerShdw blurRad="38100" dist="38100" dir="2700000" algn="tl">
                    <a:srgbClr val="000000">
                      <a:alpha val="43137"/>
                    </a:srgbClr>
                  </a:outerShdw>
                </a:effectLst>
              </a:rPr>
              <a:t>Još jedna slična kružna formacija, okružena pravougaonim zidom</a:t>
            </a:r>
            <a:endParaRPr lang="en-US" sz="2800" dirty="0">
              <a:effectLst>
                <a:outerShdw blurRad="38100" dist="38100" dir="2700000" algn="tl">
                  <a:srgbClr val="000000">
                    <a:alpha val="43137"/>
                  </a:srgbClr>
                </a:outerShdw>
              </a:effectLst>
            </a:endParaRPr>
          </a:p>
        </p:txBody>
      </p:sp>
      <p:sp>
        <p:nvSpPr>
          <p:cNvPr id="4" name="TextBox 3"/>
          <p:cNvSpPr txBox="1"/>
          <p:nvPr/>
        </p:nvSpPr>
        <p:spPr>
          <a:xfrm>
            <a:off x="512618" y="3276600"/>
            <a:ext cx="8382000" cy="1384995"/>
          </a:xfrm>
          <a:prstGeom prst="rect">
            <a:avLst/>
          </a:prstGeom>
          <a:noFill/>
        </p:spPr>
        <p:txBody>
          <a:bodyPr wrap="square" rtlCol="0">
            <a:spAutoFit/>
          </a:bodyPr>
          <a:lstStyle/>
          <a:p>
            <a:r>
              <a:rPr lang="sr-Latn-BA" sz="2800" dirty="0" smtClean="0">
                <a:effectLst>
                  <a:outerShdw blurRad="38100" dist="38100" dir="2700000" algn="tl">
                    <a:srgbClr val="000000">
                      <a:alpha val="43137"/>
                    </a:srgbClr>
                  </a:outerShdw>
                </a:effectLst>
              </a:rPr>
              <a:t>Dva paralelna zida, duga preko 100 m, sa uskim prolazom između njih, koji je na potpuno istom pravcu kao i glavni Apolonov hram na Delosu</a:t>
            </a: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68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229600" cy="6124754"/>
          </a:xfrm>
          <a:prstGeom prst="rect">
            <a:avLst/>
          </a:prstGeom>
          <a:noFill/>
        </p:spPr>
        <p:txBody>
          <a:bodyPr wrap="square" rtlCol="0">
            <a:spAutoFit/>
          </a:bodyPr>
          <a:lstStyle/>
          <a:p>
            <a:pPr algn="just"/>
            <a:r>
              <a:rPr lang="sr-Latn-BA" sz="2800" dirty="0"/>
              <a:t>G</a:t>
            </a:r>
            <a:r>
              <a:rPr lang="en-GB" sz="2800" dirty="0" err="1" smtClean="0"/>
              <a:t>eogra</a:t>
            </a:r>
            <a:r>
              <a:rPr lang="sr-Latn-BA" sz="2800" dirty="0" smtClean="0"/>
              <a:t>fski pozicija Delosa, posebno njegova geografska širina</a:t>
            </a:r>
            <a:r>
              <a:rPr lang="en-GB" sz="2800" dirty="0" smtClean="0"/>
              <a:t>,</a:t>
            </a:r>
            <a:r>
              <a:rPr lang="sr-Latn-BA" sz="2800" dirty="0" smtClean="0"/>
              <a:t> bila je važan faktor za odabir lokacije centra Apolonovog kulta.</a:t>
            </a:r>
            <a:r>
              <a:rPr lang="en-GB" sz="2800" dirty="0" smtClean="0"/>
              <a:t> </a:t>
            </a:r>
            <a:endParaRPr lang="sr-Latn-BA" sz="2800" dirty="0" smtClean="0"/>
          </a:p>
          <a:p>
            <a:pPr algn="just"/>
            <a:endParaRPr lang="sr-Latn-BA" sz="2800" dirty="0"/>
          </a:p>
          <a:p>
            <a:pPr algn="just"/>
            <a:r>
              <a:rPr lang="sr-Latn-BA" sz="2800" dirty="0" smtClean="0"/>
              <a:t>Gnomonski faktor je u veoma dobroj korelaciji sa stelarnim astronomskim događajima, koji se odnose na Apolonov kult. (pet od šest ispitanih slučajeva su značajni)</a:t>
            </a:r>
            <a:endParaRPr lang="sr-Latn-BA" sz="2800" dirty="0" smtClean="0"/>
          </a:p>
          <a:p>
            <a:pPr algn="just"/>
            <a:endParaRPr lang="sr-Latn-BA" sz="2800" dirty="0"/>
          </a:p>
          <a:p>
            <a:pPr algn="just"/>
            <a:r>
              <a:rPr lang="en-GB" sz="2800" dirty="0" smtClean="0"/>
              <a:t>T</a:t>
            </a:r>
            <a:r>
              <a:rPr lang="sr-Latn-BA" sz="2800" dirty="0" smtClean="0"/>
              <a:t>ri </a:t>
            </a:r>
            <a:r>
              <a:rPr lang="en-GB" sz="2800" dirty="0" smtClean="0"/>
              <a:t> </a:t>
            </a:r>
            <a:r>
              <a:rPr lang="en-GB" sz="2800" dirty="0"/>
              <a:t>(</a:t>
            </a:r>
            <a:r>
              <a:rPr lang="en-GB" sz="2800" dirty="0" smtClean="0"/>
              <a:t>o</a:t>
            </a:r>
            <a:r>
              <a:rPr lang="sr-Latn-BA" sz="2800" dirty="0" smtClean="0"/>
              <a:t>d četiri ispitana slučaja</a:t>
            </a:r>
            <a:r>
              <a:rPr lang="en-GB" sz="2800" dirty="0" smtClean="0"/>
              <a:t>) </a:t>
            </a:r>
            <a:r>
              <a:rPr lang="sr-Latn-BA" sz="2800" dirty="0" smtClean="0"/>
              <a:t>za period najstarijeg svetilišta, koje se datira u sredinu 8. veka stare ere, čine verovatnim da su neki od antičkih Grka poznavali upotrebu gnomona u to vreme (dva veka pre Anaksimandera).</a:t>
            </a:r>
            <a:endParaRPr lang="en-US" sz="2400" dirty="0"/>
          </a:p>
        </p:txBody>
      </p:sp>
    </p:spTree>
    <p:extLst>
      <p:ext uri="{BB962C8B-B14F-4D97-AF65-F5344CB8AC3E}">
        <p14:creationId xmlns:p14="http://schemas.microsoft.com/office/powerpoint/2010/main" val="40222690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534400" cy="3970318"/>
          </a:xfrm>
          <a:prstGeom prst="rect">
            <a:avLst/>
          </a:prstGeom>
          <a:noFill/>
        </p:spPr>
        <p:txBody>
          <a:bodyPr wrap="square" rtlCol="0">
            <a:spAutoFit/>
          </a:bodyPr>
          <a:lstStyle/>
          <a:p>
            <a:r>
              <a:rPr lang="sr-Latn-BA" sz="2800" dirty="0" smtClean="0"/>
              <a:t>Grčki kalendari su bili luni-solarnog tipa.</a:t>
            </a:r>
          </a:p>
          <a:p>
            <a:endParaRPr lang="sr-Latn-BA" sz="2800" dirty="0" smtClean="0"/>
          </a:p>
          <a:p>
            <a:r>
              <a:rPr lang="sr-Latn-BA" sz="2800" dirty="0" smtClean="0"/>
              <a:t>Sada izgleda da je tok solarne godine bio pažljivo pračen, korišćenjem stelarnog kalendara i gnomona.</a:t>
            </a:r>
            <a:endParaRPr lang="en-US" sz="2800" dirty="0"/>
          </a:p>
          <a:p>
            <a:endParaRPr lang="sr-Latn-BA" sz="2800" dirty="0"/>
          </a:p>
          <a:p>
            <a:r>
              <a:rPr lang="sr-Latn-BA" sz="2800" dirty="0" smtClean="0"/>
              <a:t>Mesečeve faze su lako uočljivi događaji. Kada sveštenik proglasi da se praznik održava u dan sledeće prve četvrti, svi znaju kada treba da dođu u hram...</a:t>
            </a:r>
            <a:endParaRPr lang="en-US" sz="2800" dirty="0"/>
          </a:p>
        </p:txBody>
      </p:sp>
    </p:spTree>
    <p:extLst>
      <p:ext uri="{BB962C8B-B14F-4D97-AF65-F5344CB8AC3E}">
        <p14:creationId xmlns:p14="http://schemas.microsoft.com/office/powerpoint/2010/main" val="3948347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2819400"/>
            <a:ext cx="8001000" cy="923330"/>
          </a:xfrm>
          <a:prstGeom prst="rect">
            <a:avLst/>
          </a:prstGeom>
          <a:noFill/>
        </p:spPr>
        <p:txBody>
          <a:bodyPr wrap="square" rtlCol="0">
            <a:spAutoFit/>
          </a:bodyPr>
          <a:lstStyle/>
          <a:p>
            <a:pPr algn="ctr"/>
            <a:r>
              <a:rPr lang="sr-Latn-BA" sz="5400" b="1" dirty="0" smtClean="0"/>
              <a:t>HVALA NA PAŽNJI!</a:t>
            </a:r>
            <a:endParaRPr lang="en-US" sz="5400" b="1" dirty="0"/>
          </a:p>
        </p:txBody>
      </p:sp>
    </p:spTree>
    <p:extLst>
      <p:ext uri="{BB962C8B-B14F-4D97-AF65-F5344CB8AC3E}">
        <p14:creationId xmlns:p14="http://schemas.microsoft.com/office/powerpoint/2010/main" val="35953928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LL\Desktop\Delos, the cent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91" y="533400"/>
            <a:ext cx="8884209"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29000" y="1181749"/>
            <a:ext cx="5562600" cy="4216539"/>
          </a:xfrm>
          <a:prstGeom prst="rect">
            <a:avLst/>
          </a:prstGeom>
          <a:noFill/>
        </p:spPr>
        <p:txBody>
          <a:bodyPr wrap="square" rtlCol="0">
            <a:spAutoFit/>
          </a:bodyPr>
          <a:lstStyle/>
          <a:p>
            <a:r>
              <a:rPr lang="en-US" sz="2400" b="1" dirty="0" smtClean="0">
                <a:solidFill>
                  <a:srgbClr val="FFFF00"/>
                </a:solidFill>
              </a:rPr>
              <a:t>Delos</a:t>
            </a:r>
            <a:r>
              <a:rPr lang="sr-Latn-BA" sz="2400" b="1" dirty="0" smtClean="0">
                <a:solidFill>
                  <a:srgbClr val="FFFF00"/>
                </a:solidFill>
              </a:rPr>
              <a:t> – malo ostrvo u centru Kiklada</a:t>
            </a:r>
            <a:r>
              <a:rPr lang="en-US" sz="2400" b="1" dirty="0" smtClean="0">
                <a:solidFill>
                  <a:srgbClr val="FFFF00"/>
                </a:solidFill>
              </a:rPr>
              <a:t> </a:t>
            </a:r>
            <a:r>
              <a:rPr lang="sr-Latn-BA" sz="2400" b="1" dirty="0" smtClean="0">
                <a:solidFill>
                  <a:srgbClr val="FFFF00"/>
                </a:solidFill>
              </a:rPr>
              <a:t>, kamenito,</a:t>
            </a:r>
          </a:p>
          <a:p>
            <a:endParaRPr lang="sr-Latn-BA" sz="2400" b="1" dirty="0">
              <a:solidFill>
                <a:srgbClr val="FFFF00"/>
              </a:solidFill>
            </a:endParaRPr>
          </a:p>
          <a:p>
            <a:r>
              <a:rPr lang="sr-Latn-BA" sz="2400" b="1" dirty="0" smtClean="0">
                <a:solidFill>
                  <a:srgbClr val="FFFF00"/>
                </a:solidFill>
              </a:rPr>
              <a:t>Nema dovoljno zemlje ni vode</a:t>
            </a:r>
            <a:endParaRPr lang="sr-Latn-BA" sz="2400" b="1" dirty="0">
              <a:solidFill>
                <a:srgbClr val="FFFF00"/>
              </a:solidFill>
            </a:endParaRPr>
          </a:p>
          <a:p>
            <a:endParaRPr lang="sr-Latn-BA" sz="2800" b="1" dirty="0">
              <a:solidFill>
                <a:schemeClr val="bg1"/>
              </a:solidFill>
            </a:endParaRPr>
          </a:p>
          <a:p>
            <a:r>
              <a:rPr lang="sr-Latn-BA" sz="2400" b="1" dirty="0" smtClean="0">
                <a:solidFill>
                  <a:srgbClr val="FFFF00"/>
                </a:solidFill>
              </a:rPr>
              <a:t>Ipak, to je bio centar Apolonovog kulta</a:t>
            </a:r>
            <a:r>
              <a:rPr lang="sr-Latn-BA" sz="2400" dirty="0" smtClean="0">
                <a:solidFill>
                  <a:schemeClr val="bg1"/>
                </a:solidFill>
              </a:rPr>
              <a:t>.</a:t>
            </a:r>
            <a:endParaRPr lang="sr-Latn-BA" sz="2400" dirty="0">
              <a:solidFill>
                <a:schemeClr val="bg1"/>
              </a:solidFill>
            </a:endParaRPr>
          </a:p>
          <a:p>
            <a:endParaRPr lang="sr-Latn-BA" sz="4800" b="1" dirty="0" smtClean="0">
              <a:solidFill>
                <a:srgbClr val="FFFF00"/>
              </a:solidFill>
              <a:effectLst>
                <a:outerShdw blurRad="38100" dist="38100" dir="2700000" algn="tl">
                  <a:srgbClr val="000000">
                    <a:alpha val="43137"/>
                  </a:srgbClr>
                </a:outerShdw>
              </a:effectLst>
            </a:endParaRPr>
          </a:p>
          <a:p>
            <a:r>
              <a:rPr lang="sr-Latn-BA" sz="4800" b="1" dirty="0" smtClean="0">
                <a:solidFill>
                  <a:srgbClr val="FFFF00"/>
                </a:solidFill>
                <a:effectLst>
                  <a:outerShdw blurRad="38100" dist="38100" dir="2700000" algn="tl">
                    <a:srgbClr val="000000">
                      <a:alpha val="43137"/>
                    </a:srgbClr>
                  </a:outerShdw>
                </a:effectLst>
              </a:rPr>
              <a:t>Zašto</a:t>
            </a:r>
            <a:r>
              <a:rPr lang="sr-Latn-BA" sz="4800" b="1" dirty="0" smtClean="0">
                <a:solidFill>
                  <a:srgbClr val="FFFF00"/>
                </a:solidFill>
                <a:effectLst>
                  <a:outerShdw blurRad="38100" dist="38100" dir="2700000" algn="tl">
                    <a:srgbClr val="000000">
                      <a:alpha val="43137"/>
                    </a:srgbClr>
                  </a:outerShdw>
                </a:effectLst>
              </a:rPr>
              <a:t>?</a:t>
            </a:r>
            <a:endParaRPr lang="en-US" sz="48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911224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87811363"/>
              </p:ext>
            </p:extLst>
          </p:nvPr>
        </p:nvGraphicFramePr>
        <p:xfrm>
          <a:off x="787350" y="4116040"/>
          <a:ext cx="7424758" cy="1062882"/>
        </p:xfrm>
        <a:graphic>
          <a:graphicData uri="http://schemas.openxmlformats.org/drawingml/2006/table">
            <a:tbl>
              <a:tblPr firstRow="1" firstCol="1" bandRow="1">
                <a:tableStyleId>{5C22544A-7EE6-4342-B048-85BDC9FD1C3A}</a:tableStyleId>
              </a:tblPr>
              <a:tblGrid>
                <a:gridCol w="1827628"/>
                <a:gridCol w="1827628"/>
                <a:gridCol w="1907090"/>
                <a:gridCol w="1862412"/>
              </a:tblGrid>
              <a:tr h="355309">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sr-Latn-BA" sz="2400" kern="800" dirty="0" smtClean="0">
                          <a:effectLst/>
                        </a:rPr>
                        <a:t>Hram</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Classical</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Decimal</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WGS/UTM  </a:t>
                      </a:r>
                      <a:endParaRPr lang="en-US" sz="2400" kern="800" dirty="0">
                        <a:effectLst/>
                        <a:latin typeface="Times New Roman"/>
                        <a:ea typeface="Calibri"/>
                        <a:cs typeface="Times New Roman"/>
                      </a:endParaRPr>
                    </a:p>
                  </a:txBody>
                  <a:tcPr marL="68580" marR="68580" marT="0" marB="0"/>
                </a:tc>
              </a:tr>
              <a:tr h="355309">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sr-Latn-BA" sz="2400" kern="800" dirty="0" smtClean="0">
                          <a:effectLst/>
                        </a:rPr>
                        <a:t>N.</a:t>
                      </a:r>
                      <a:r>
                        <a:rPr lang="sr-Latn-BA" sz="2400" kern="800" baseline="0" dirty="0" smtClean="0">
                          <a:effectLst/>
                        </a:rPr>
                        <a:t> širina</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b="1" kern="800" dirty="0" smtClean="0">
                          <a:effectLst/>
                        </a:rPr>
                        <a:t/>
                      </a:r>
                      <a:br>
                        <a:rPr lang="sr-Latn-BA" sz="2400" b="1" kern="800" dirty="0" smtClean="0">
                          <a:effectLst/>
                        </a:rPr>
                      </a:br>
                      <a:r>
                        <a:rPr lang="en-GB" sz="2400" b="1" kern="800" dirty="0" smtClean="0">
                          <a:effectLst/>
                        </a:rPr>
                        <a:t>37</a:t>
                      </a:r>
                      <a:r>
                        <a:rPr lang="en-GB" sz="2400" b="1" kern="800" baseline="30000" dirty="0" smtClean="0">
                          <a:effectLst/>
                        </a:rPr>
                        <a:t>o</a:t>
                      </a:r>
                      <a:r>
                        <a:rPr lang="en-GB" sz="2400" b="1" kern="800" dirty="0" smtClean="0">
                          <a:effectLst/>
                        </a:rPr>
                        <a:t>24’01.4</a:t>
                      </a:r>
                      <a:r>
                        <a:rPr lang="sr-Latn-BA" sz="2400" b="1" kern="800" baseline="30000" dirty="0" smtClean="0">
                          <a:effectLst/>
                        </a:rPr>
                        <a:t>’’</a:t>
                      </a:r>
                      <a:r>
                        <a:rPr lang="en-GB" sz="2400" b="1" kern="800" dirty="0" smtClean="0">
                          <a:effectLst/>
                        </a:rPr>
                        <a:t> </a:t>
                      </a:r>
                      <a:endParaRPr lang="en-US" sz="2400" b="1"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37.400388</a:t>
                      </a:r>
                      <a:r>
                        <a:rPr lang="en-GB" sz="2400" kern="800" baseline="30000" dirty="0" smtClean="0">
                          <a:effectLst/>
                        </a:rPr>
                        <a:t>o</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4140699.58</a:t>
                      </a:r>
                      <a:endParaRPr lang="en-US" sz="2400" kern="800" dirty="0">
                        <a:effectLst/>
                        <a:latin typeface="Times New Roman"/>
                        <a:ea typeface="Calibri"/>
                        <a:cs typeface="Times New Roman"/>
                      </a:endParaRPr>
                    </a:p>
                  </a:txBody>
                  <a:tcPr marL="68580" marR="68580" marT="0" marB="0"/>
                </a:tc>
              </a:tr>
              <a:tr h="352264">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E</a:t>
                      </a:r>
                      <a:r>
                        <a:rPr lang="sr-Latn-BA" sz="2400" kern="800" dirty="0" smtClean="0">
                          <a:effectLst/>
                        </a:rPr>
                        <a:t>.</a:t>
                      </a:r>
                      <a:r>
                        <a:rPr lang="sr-Latn-BA" sz="2400" kern="800" baseline="0" dirty="0" smtClean="0">
                          <a:effectLst/>
                        </a:rPr>
                        <a:t> dužina</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b="1" kern="800" dirty="0" smtClean="0">
                          <a:effectLst/>
                        </a:rPr>
                        <a:t/>
                      </a:r>
                      <a:br>
                        <a:rPr lang="sr-Latn-BA" sz="2400" b="1" kern="800" dirty="0" smtClean="0">
                          <a:effectLst/>
                        </a:rPr>
                      </a:br>
                      <a:r>
                        <a:rPr lang="en-GB" sz="2400" b="1" kern="800" dirty="0" smtClean="0">
                          <a:effectLst/>
                        </a:rPr>
                        <a:t>25</a:t>
                      </a:r>
                      <a:r>
                        <a:rPr lang="en-GB" sz="2400" b="1" kern="800" baseline="30000" dirty="0" smtClean="0">
                          <a:effectLst/>
                        </a:rPr>
                        <a:t>o</a:t>
                      </a:r>
                      <a:r>
                        <a:rPr lang="en-GB" sz="2400" b="1" kern="800" dirty="0" smtClean="0">
                          <a:effectLst/>
                        </a:rPr>
                        <a:t>16’01.1</a:t>
                      </a:r>
                      <a:r>
                        <a:rPr lang="sr-Latn-BA" sz="2400" b="1" kern="800" dirty="0" smtClean="0">
                          <a:effectLst/>
                        </a:rPr>
                        <a:t>’’</a:t>
                      </a:r>
                      <a:r>
                        <a:rPr lang="en-GB" sz="2400" b="1" kern="800" dirty="0" smtClean="0">
                          <a:effectLst/>
                        </a:rPr>
                        <a:t> </a:t>
                      </a:r>
                      <a:endParaRPr lang="en-US" sz="2400" b="1"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25.266972</a:t>
                      </a:r>
                      <a:r>
                        <a:rPr lang="en-GB" sz="2400" kern="800" baseline="30000" dirty="0" smtClean="0">
                          <a:effectLst/>
                        </a:rPr>
                        <a:t>o</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346608.1</a:t>
                      </a:r>
                      <a:endParaRPr lang="en-US" sz="2400" kern="800" dirty="0">
                        <a:effectLst/>
                        <a:latin typeface="Times New Roman"/>
                        <a:ea typeface="Calibri"/>
                        <a:cs typeface="Times New Roman"/>
                      </a:endParaRPr>
                    </a:p>
                  </a:txBody>
                  <a:tcPr marL="68580" marR="68580" marT="0" marB="0"/>
                </a:tc>
              </a:tr>
            </a:tbl>
          </a:graphicData>
        </a:graphic>
      </p:graphicFrame>
      <p:sp>
        <p:nvSpPr>
          <p:cNvPr id="6" name="Rectangle 4"/>
          <p:cNvSpPr>
            <a:spLocks noChangeArrowheads="1"/>
          </p:cNvSpPr>
          <p:nvPr/>
        </p:nvSpPr>
        <p:spPr bwMode="auto">
          <a:xfrm flipH="1" flipV="1">
            <a:off x="8110555" y="4647481"/>
            <a:ext cx="45719"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900" b="0" i="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s</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762000" y="5410200"/>
            <a:ext cx="7394274" cy="523220"/>
          </a:xfrm>
          <a:prstGeom prst="rect">
            <a:avLst/>
          </a:prstGeom>
          <a:noFill/>
        </p:spPr>
        <p:txBody>
          <a:bodyPr wrap="square" rtlCol="0">
            <a:spAutoFit/>
          </a:bodyPr>
          <a:lstStyle/>
          <a:p>
            <a:pPr algn="ctr"/>
            <a:r>
              <a:rPr lang="sr-Latn-BA" sz="2800" b="1" dirty="0" smtClean="0"/>
              <a:t>Axijalni azimut </a:t>
            </a:r>
            <a:r>
              <a:rPr lang="sr-Latn-BA" sz="2800" dirty="0" smtClean="0"/>
              <a:t>:   </a:t>
            </a:r>
            <a:r>
              <a:rPr lang="en-GB" sz="2800" dirty="0" smtClean="0"/>
              <a:t>A=</a:t>
            </a:r>
            <a:r>
              <a:rPr lang="en-GB" sz="2800" b="1" dirty="0" smtClean="0"/>
              <a:t>262</a:t>
            </a:r>
            <a:r>
              <a:rPr lang="en-GB" sz="2800" b="1" baseline="30000" dirty="0" smtClean="0"/>
              <a:t>o</a:t>
            </a:r>
            <a:r>
              <a:rPr lang="sr-Latn-BA" sz="2800" b="1" dirty="0"/>
              <a:t> </a:t>
            </a:r>
            <a:r>
              <a:rPr lang="sr-Latn-BA" sz="2800" b="1" dirty="0" smtClean="0"/>
              <a:t>55’</a:t>
            </a:r>
            <a:r>
              <a:rPr lang="en-GB" sz="2800" b="1" dirty="0" smtClean="0"/>
              <a:t>'</a:t>
            </a:r>
            <a:r>
              <a:rPr lang="en-GB" sz="2800" dirty="0" smtClean="0"/>
              <a:t>.</a:t>
            </a:r>
            <a:r>
              <a:rPr lang="sr-Latn-BA" sz="2800" dirty="0" smtClean="0"/>
              <a:t>  </a:t>
            </a:r>
            <a:r>
              <a:rPr lang="sr-Latn-BA" sz="2800" dirty="0" smtClean="0"/>
              <a:t>(± 30’)  </a:t>
            </a:r>
            <a:endParaRPr lang="en-US" sz="2800" dirty="0"/>
          </a:p>
        </p:txBody>
      </p:sp>
      <p:pic>
        <p:nvPicPr>
          <p:cNvPr id="1027" name="Picture 3" descr="C:\Users\DELL\Desktop\Delo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99" y="21609"/>
            <a:ext cx="8234377"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67628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81000"/>
            <a:ext cx="8839200" cy="5940088"/>
          </a:xfrm>
          <a:prstGeom prst="rect">
            <a:avLst/>
          </a:prstGeom>
          <a:noFill/>
        </p:spPr>
        <p:txBody>
          <a:bodyPr wrap="square" rtlCol="0">
            <a:spAutoFit/>
          </a:bodyPr>
          <a:lstStyle/>
          <a:p>
            <a:r>
              <a:rPr lang="sr-Latn-BA" sz="2800" b="1" dirty="0" smtClean="0"/>
              <a:t>Arheologija kaže:</a:t>
            </a:r>
            <a:endParaRPr lang="sr-Latn-BA" sz="2800" b="1" dirty="0" smtClean="0"/>
          </a:p>
          <a:p>
            <a:endParaRPr lang="sr-Latn-BA" sz="2400" dirty="0"/>
          </a:p>
          <a:p>
            <a:r>
              <a:rPr lang="sr-Latn-BA" sz="2800" dirty="0" smtClean="0"/>
              <a:t>1-   </a:t>
            </a:r>
            <a:r>
              <a:rPr lang="sr-Latn-BA" sz="2800" dirty="0" smtClean="0"/>
              <a:t>Povremeno prisustvo ljudi</a:t>
            </a:r>
            <a:r>
              <a:rPr lang="sr-Latn-BA" sz="2800" dirty="0" smtClean="0"/>
              <a:t>   </a:t>
            </a:r>
            <a:r>
              <a:rPr lang="sr-Latn-BA" sz="2800" dirty="0" smtClean="0"/>
              <a:t>-  </a:t>
            </a:r>
            <a:r>
              <a:rPr lang="sr-Latn-BA" sz="2800" dirty="0" smtClean="0"/>
              <a:t>Bronzano doba</a:t>
            </a:r>
            <a:endParaRPr lang="sr-Latn-BA" sz="2800" dirty="0" smtClean="0"/>
          </a:p>
          <a:p>
            <a:endParaRPr lang="sr-Latn-BA" sz="2800" dirty="0"/>
          </a:p>
          <a:p>
            <a:r>
              <a:rPr lang="sr-Latn-BA" sz="2800" dirty="0" smtClean="0"/>
              <a:t>2-   </a:t>
            </a:r>
            <a:r>
              <a:rPr lang="sr-Latn-BA" sz="2800" b="1" dirty="0" smtClean="0"/>
              <a:t>Prvi znaci organizovanog kulta</a:t>
            </a:r>
            <a:r>
              <a:rPr lang="sr-Latn-BA" sz="2800" b="1" dirty="0" smtClean="0"/>
              <a:t>  </a:t>
            </a:r>
            <a:r>
              <a:rPr lang="sr-Latn-BA" sz="2800" dirty="0" smtClean="0"/>
              <a:t>-  </a:t>
            </a:r>
            <a:r>
              <a:rPr lang="sr-Latn-BA" sz="2800" dirty="0" smtClean="0"/>
              <a:t>8.  vek p.n.e</a:t>
            </a:r>
            <a:endParaRPr lang="sr-Latn-BA" sz="2800" dirty="0" smtClean="0"/>
          </a:p>
          <a:p>
            <a:endParaRPr lang="sr-Latn-BA" sz="2800" dirty="0"/>
          </a:p>
          <a:p>
            <a:r>
              <a:rPr lang="sr-Latn-BA" sz="2800" dirty="0" smtClean="0"/>
              <a:t>3-   </a:t>
            </a:r>
            <a:r>
              <a:rPr lang="sr-Latn-BA" sz="2800" b="1" dirty="0" smtClean="0"/>
              <a:t>Početak gradnje hrama </a:t>
            </a:r>
            <a:r>
              <a:rPr lang="sr-Latn-BA" sz="2800" dirty="0" smtClean="0"/>
              <a:t>-  476. p.n.e. </a:t>
            </a:r>
            <a:endParaRPr lang="sr-Latn-BA" sz="2800" dirty="0" smtClean="0"/>
          </a:p>
          <a:p>
            <a:endParaRPr lang="sr-Latn-BA" sz="2400" dirty="0"/>
          </a:p>
          <a:p>
            <a:endParaRPr lang="sr-Latn-BA" sz="2400" dirty="0" smtClean="0"/>
          </a:p>
          <a:p>
            <a:r>
              <a:rPr lang="sr-Latn-BA" sz="2800" b="1" dirty="0" smtClean="0"/>
              <a:t>Gnomon:       </a:t>
            </a:r>
            <a:r>
              <a:rPr lang="sr-Latn-BA" sz="2800" dirty="0" smtClean="0"/>
              <a:t>Štap, poboden u zemlju.</a:t>
            </a:r>
            <a:r>
              <a:rPr lang="en-GB" sz="2800" dirty="0" smtClean="0"/>
              <a:t>  </a:t>
            </a:r>
            <a:r>
              <a:rPr lang="sr-Latn-BA" sz="2800" dirty="0" smtClean="0"/>
              <a:t>U podne, njegova senka je usmerena prema severu. </a:t>
            </a:r>
          </a:p>
          <a:p>
            <a:endParaRPr lang="sr-Latn-BA" sz="2800" b="1" dirty="0"/>
          </a:p>
          <a:p>
            <a:r>
              <a:rPr lang="sr-Latn-BA" sz="2800" b="1" dirty="0" smtClean="0"/>
              <a:t>Gnomonski faktor: </a:t>
            </a:r>
            <a:r>
              <a:rPr lang="sr-Latn-BA" sz="2800" dirty="0" smtClean="0"/>
              <a:t>odnos visine gnomona i dužine njegove senke</a:t>
            </a:r>
            <a:endParaRPr lang="en-US" sz="2800" dirty="0"/>
          </a:p>
        </p:txBody>
      </p:sp>
    </p:spTree>
    <p:extLst>
      <p:ext uri="{BB962C8B-B14F-4D97-AF65-F5344CB8AC3E}">
        <p14:creationId xmlns:p14="http://schemas.microsoft.com/office/powerpoint/2010/main" val="29275668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5018" y="304800"/>
            <a:ext cx="8077200" cy="1384995"/>
          </a:xfrm>
          <a:prstGeom prst="rect">
            <a:avLst/>
          </a:prstGeom>
          <a:noFill/>
        </p:spPr>
        <p:txBody>
          <a:bodyPr wrap="square" rtlCol="0">
            <a:spAutoFit/>
          </a:bodyPr>
          <a:lstStyle/>
          <a:p>
            <a:r>
              <a:rPr lang="sr-Latn-BA" sz="2800" b="1" dirty="0" smtClean="0"/>
              <a:t>Gnomon,   750 BC</a:t>
            </a:r>
            <a:r>
              <a:rPr lang="en-US" sz="2800" b="1" dirty="0" smtClean="0"/>
              <a:t>  </a:t>
            </a:r>
            <a:r>
              <a:rPr lang="sr-Latn-BA" sz="2800" b="1" dirty="0" smtClean="0"/>
              <a:t>- </a:t>
            </a:r>
            <a:r>
              <a:rPr lang="sr-Latn-BA" sz="2800" b="1" dirty="0" smtClean="0"/>
              <a:t>najstarije svetilište</a:t>
            </a:r>
            <a:r>
              <a:rPr lang="sr-Latn-BA" sz="2800" b="1" dirty="0" smtClean="0"/>
              <a:t>:</a:t>
            </a:r>
            <a:endParaRPr lang="sr-Latn-BA" sz="2800" b="1" dirty="0" smtClean="0"/>
          </a:p>
          <a:p>
            <a:endParaRPr lang="sr-Latn-BA" sz="2800" dirty="0"/>
          </a:p>
          <a:p>
            <a:endParaRPr lang="en-US" sz="2800" dirty="0"/>
          </a:p>
        </p:txBody>
      </p:sp>
      <p:graphicFrame>
        <p:nvGraphicFramePr>
          <p:cNvPr id="3" name="Table 2"/>
          <p:cNvGraphicFramePr>
            <a:graphicFrameLocks noGrp="1"/>
          </p:cNvGraphicFramePr>
          <p:nvPr>
            <p:extLst>
              <p:ext uri="{D42A27DB-BD31-4B8C-83A1-F6EECF244321}">
                <p14:modId xmlns:p14="http://schemas.microsoft.com/office/powerpoint/2010/main" val="1623661631"/>
              </p:ext>
            </p:extLst>
          </p:nvPr>
        </p:nvGraphicFramePr>
        <p:xfrm>
          <a:off x="665018" y="914401"/>
          <a:ext cx="7869383" cy="1600199"/>
        </p:xfrm>
        <a:graphic>
          <a:graphicData uri="http://schemas.openxmlformats.org/drawingml/2006/table">
            <a:tbl>
              <a:tblPr firstRow="1" firstCol="1" bandRow="1">
                <a:tableStyleId>{5C22544A-7EE6-4342-B048-85BDC9FD1C3A}</a:tableStyleId>
              </a:tblPr>
              <a:tblGrid>
                <a:gridCol w="2230582"/>
                <a:gridCol w="1855445"/>
                <a:gridCol w="1967346"/>
                <a:gridCol w="1816010"/>
              </a:tblGrid>
              <a:tr h="429914">
                <a:tc>
                  <a:txBody>
                    <a:bodyPr/>
                    <a:lstStyle/>
                    <a:p>
                      <a:pPr marL="0" marR="0" algn="just">
                        <a:lnSpc>
                          <a:spcPts val="1200"/>
                        </a:lnSpc>
                        <a:spcBef>
                          <a:spcPts val="0"/>
                        </a:spcBef>
                        <a:spcAft>
                          <a:spcPts val="0"/>
                        </a:spcAft>
                      </a:pPr>
                      <a:r>
                        <a:rPr lang="sr-Latn-BA" sz="2400" kern="800" dirty="0" smtClean="0">
                          <a:effectLst/>
                          <a:latin typeface="+mn-lt"/>
                          <a:ea typeface="+mn-ea"/>
                          <a:cs typeface="+mn-cs"/>
                        </a:rPr>
                        <a:t/>
                      </a:r>
                      <a:br>
                        <a:rPr lang="sr-Latn-BA" sz="2400" kern="800" dirty="0" smtClean="0">
                          <a:effectLst/>
                          <a:latin typeface="+mn-lt"/>
                          <a:ea typeface="+mn-ea"/>
                          <a:cs typeface="+mn-cs"/>
                        </a:rPr>
                      </a:br>
                      <a:r>
                        <a:rPr lang="sr-Latn-BA" sz="2400" kern="800" dirty="0" smtClean="0">
                          <a:effectLst/>
                          <a:latin typeface="+mn-lt"/>
                          <a:ea typeface="+mn-ea"/>
                          <a:cs typeface="+mn-cs"/>
                        </a:rPr>
                        <a:t>Delos, </a:t>
                      </a:r>
                      <a:r>
                        <a:rPr lang="sr-Latn-BA" sz="2400" kern="800" dirty="0" smtClean="0">
                          <a:effectLst/>
                          <a:latin typeface="+mn-lt"/>
                          <a:ea typeface="+mn-ea"/>
                          <a:cs typeface="+mn-cs"/>
                        </a:rPr>
                        <a:t>podne</a:t>
                      </a:r>
                      <a:endParaRPr lang="en-US" sz="24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err="1" smtClean="0">
                          <a:effectLst/>
                        </a:rPr>
                        <a:t>δ</a:t>
                      </a:r>
                      <a:r>
                        <a:rPr lang="en-GB" sz="2400" kern="800" baseline="-25000" dirty="0" err="1" smtClean="0">
                          <a:effectLst/>
                        </a:rPr>
                        <a:t>S</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h </a:t>
                      </a:r>
                      <a:r>
                        <a:rPr lang="en-GB" sz="2400" kern="800" dirty="0">
                          <a:effectLst/>
                        </a:rPr>
                        <a:t>(apparent)</a:t>
                      </a:r>
                      <a:endParaRPr lang="en-US" sz="24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f</a:t>
                      </a:r>
                      <a:endParaRPr lang="en-US" sz="2400" kern="800" dirty="0">
                        <a:effectLst/>
                        <a:latin typeface="Times New Roman"/>
                        <a:ea typeface="Calibri"/>
                        <a:cs typeface="Times New Roman"/>
                      </a:endParaRPr>
                    </a:p>
                  </a:txBody>
                  <a:tcPr marL="68580" marR="68580" marT="0" marB="0"/>
                </a:tc>
              </a:tr>
              <a:tr h="429914">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sr-Latn-BA" sz="2400" kern="800" dirty="0" smtClean="0">
                          <a:effectLst/>
                        </a:rPr>
                        <a:t>kratkodnevica</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a:t>
                      </a:r>
                      <a:r>
                        <a:rPr lang="en-GB" sz="2400" kern="800" dirty="0">
                          <a:effectLst/>
                        </a:rPr>
                        <a:t>23</a:t>
                      </a:r>
                      <a:r>
                        <a:rPr lang="en-GB" sz="2400" kern="800" baseline="30000" dirty="0">
                          <a:effectLst/>
                        </a:rPr>
                        <a:t>o</a:t>
                      </a:r>
                      <a:r>
                        <a:rPr lang="en-GB" sz="2400" kern="800" dirty="0">
                          <a:effectLst/>
                        </a:rPr>
                        <a:t> 46' 54“      </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28</a:t>
                      </a:r>
                      <a:r>
                        <a:rPr lang="en-GB" sz="2400" kern="800" baseline="30000" dirty="0" smtClean="0">
                          <a:effectLst/>
                        </a:rPr>
                        <a:t>o</a:t>
                      </a:r>
                      <a:r>
                        <a:rPr lang="en-GB" sz="2400" kern="800" dirty="0" smtClean="0">
                          <a:effectLst/>
                        </a:rPr>
                        <a:t> </a:t>
                      </a:r>
                      <a:r>
                        <a:rPr lang="en-GB" sz="2400" kern="800" dirty="0">
                          <a:effectLst/>
                        </a:rPr>
                        <a:t>50' 32“   </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1.81 </a:t>
                      </a:r>
                      <a:r>
                        <a:rPr lang="en-GB" sz="2400" kern="800" dirty="0">
                          <a:effectLst/>
                        </a:rPr>
                        <a:t>(1 4/5)</a:t>
                      </a:r>
                      <a:endParaRPr lang="en-US" sz="2400" kern="800" dirty="0">
                        <a:effectLst/>
                        <a:latin typeface="Times New Roman"/>
                        <a:ea typeface="Calibri"/>
                        <a:cs typeface="Times New Roman"/>
                      </a:endParaRPr>
                    </a:p>
                  </a:txBody>
                  <a:tcPr marL="68580" marR="68580" marT="0" marB="0"/>
                </a:tc>
              </a:tr>
              <a:tr h="393586">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sr-Latn-BA" sz="2400" kern="800" dirty="0" smtClean="0">
                          <a:effectLst/>
                        </a:rPr>
                        <a:t>ravnodnevice</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a:t>
                      </a:r>
                      <a:r>
                        <a:rPr lang="en-GB" sz="2400" kern="800" dirty="0">
                          <a:effectLst/>
                        </a:rPr>
                        <a:t>00</a:t>
                      </a:r>
                      <a:r>
                        <a:rPr lang="en-GB" sz="2400" kern="800" baseline="30000" dirty="0">
                          <a:effectLst/>
                        </a:rPr>
                        <a:t>o</a:t>
                      </a:r>
                      <a:r>
                        <a:rPr lang="en-GB" sz="2400" kern="800" dirty="0">
                          <a:effectLst/>
                        </a:rPr>
                        <a:t> 23' 35“      </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52</a:t>
                      </a:r>
                      <a:r>
                        <a:rPr lang="en-GB" sz="2400" kern="800" baseline="30000" dirty="0" smtClean="0">
                          <a:effectLst/>
                        </a:rPr>
                        <a:t>o</a:t>
                      </a:r>
                      <a:r>
                        <a:rPr lang="en-GB" sz="2400" kern="800" dirty="0" smtClean="0">
                          <a:effectLst/>
                        </a:rPr>
                        <a:t> </a:t>
                      </a:r>
                      <a:r>
                        <a:rPr lang="en-GB" sz="2400" kern="800" dirty="0">
                          <a:effectLst/>
                        </a:rPr>
                        <a:t>29' 35“   </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b="1" kern="800" dirty="0" smtClean="0">
                          <a:effectLst/>
                        </a:rPr>
                        <a:t/>
                      </a:r>
                      <a:br>
                        <a:rPr lang="sr-Latn-BA" sz="2400" b="1" kern="800" dirty="0" smtClean="0">
                          <a:effectLst/>
                        </a:rPr>
                      </a:br>
                      <a:r>
                        <a:rPr lang="en-GB" sz="2400" b="1" kern="800" dirty="0" smtClean="0">
                          <a:solidFill>
                            <a:srgbClr val="FF0000"/>
                          </a:solidFill>
                          <a:effectLst/>
                        </a:rPr>
                        <a:t>0.76  </a:t>
                      </a:r>
                      <a:r>
                        <a:rPr lang="en-GB" sz="2400" b="1" kern="800" dirty="0">
                          <a:solidFill>
                            <a:srgbClr val="FF0000"/>
                          </a:solidFill>
                          <a:effectLst/>
                        </a:rPr>
                        <a:t>(3/4)</a:t>
                      </a:r>
                      <a:endParaRPr lang="en-US" sz="2400" b="1" kern="800" dirty="0">
                        <a:solidFill>
                          <a:srgbClr val="FF0000"/>
                        </a:solidFill>
                        <a:effectLst/>
                        <a:latin typeface="Times New Roman"/>
                        <a:ea typeface="Calibri"/>
                        <a:cs typeface="Times New Roman"/>
                      </a:endParaRPr>
                    </a:p>
                  </a:txBody>
                  <a:tcPr marL="68580" marR="68580" marT="0" marB="0"/>
                </a:tc>
              </a:tr>
              <a:tr h="346785">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sr-Latn-BA" sz="2400" kern="800" dirty="0" smtClean="0">
                          <a:effectLst/>
                        </a:rPr>
                        <a:t>dugodnevica</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a:t>
                      </a:r>
                      <a:r>
                        <a:rPr lang="en-GB" sz="2400" kern="800" dirty="0">
                          <a:effectLst/>
                        </a:rPr>
                        <a:t>23</a:t>
                      </a:r>
                      <a:r>
                        <a:rPr lang="en-GB" sz="2400" kern="800" baseline="30000" dirty="0">
                          <a:effectLst/>
                        </a:rPr>
                        <a:t>o</a:t>
                      </a:r>
                      <a:r>
                        <a:rPr lang="en-GB" sz="2400" kern="800" dirty="0">
                          <a:effectLst/>
                        </a:rPr>
                        <a:t> 47' 46“      </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76</a:t>
                      </a:r>
                      <a:r>
                        <a:rPr lang="en-GB" sz="2400" kern="800" baseline="30000" dirty="0" smtClean="0">
                          <a:effectLst/>
                        </a:rPr>
                        <a:t>o</a:t>
                      </a:r>
                      <a:r>
                        <a:rPr lang="en-GB" sz="2400" kern="800" dirty="0" smtClean="0">
                          <a:effectLst/>
                        </a:rPr>
                        <a:t> </a:t>
                      </a:r>
                      <a:r>
                        <a:rPr lang="en-GB" sz="2400" kern="800" dirty="0">
                          <a:effectLst/>
                        </a:rPr>
                        <a:t>11' 10“   </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b="1" kern="800" dirty="0" smtClean="0">
                          <a:effectLst/>
                        </a:rPr>
                        <a:t/>
                      </a:r>
                      <a:br>
                        <a:rPr lang="sr-Latn-BA" sz="2400" b="1" kern="800" dirty="0" smtClean="0">
                          <a:effectLst/>
                        </a:rPr>
                      </a:br>
                      <a:r>
                        <a:rPr lang="en-GB" sz="2400" b="1" kern="800" dirty="0" smtClean="0">
                          <a:effectLst/>
                        </a:rPr>
                        <a:t>0.25  </a:t>
                      </a:r>
                      <a:r>
                        <a:rPr lang="en-GB" sz="2400" b="1" kern="800" dirty="0">
                          <a:effectLst/>
                        </a:rPr>
                        <a:t>(1/4)</a:t>
                      </a:r>
                      <a:endParaRPr lang="en-US" sz="2400" b="1" kern="800" dirty="0">
                        <a:effectLst/>
                        <a:latin typeface="Times New Roman"/>
                        <a:ea typeface="Calibri"/>
                        <a:cs typeface="Times New Roman"/>
                      </a:endParaRPr>
                    </a:p>
                  </a:txBody>
                  <a:tcPr marL="68580" marR="68580" marT="0" marB="0"/>
                </a:tc>
              </a:tr>
            </a:tbl>
          </a:graphicData>
        </a:graphic>
      </p:graphicFrame>
      <p:sp>
        <p:nvSpPr>
          <p:cNvPr id="4" name="TextBox 3"/>
          <p:cNvSpPr txBox="1"/>
          <p:nvPr/>
        </p:nvSpPr>
        <p:spPr>
          <a:xfrm>
            <a:off x="665018" y="2971800"/>
            <a:ext cx="7945582" cy="4154984"/>
          </a:xfrm>
          <a:prstGeom prst="rect">
            <a:avLst/>
          </a:prstGeom>
          <a:noFill/>
        </p:spPr>
        <p:txBody>
          <a:bodyPr wrap="square" rtlCol="0">
            <a:spAutoFit/>
          </a:bodyPr>
          <a:lstStyle/>
          <a:p>
            <a:r>
              <a:rPr lang="sr-Latn-BA" sz="2400" dirty="0" smtClean="0"/>
              <a:t>Prema</a:t>
            </a:r>
            <a:r>
              <a:rPr lang="sr-Latn-BA" sz="2400" dirty="0" smtClean="0"/>
              <a:t> Stellariumu (19.1):</a:t>
            </a:r>
            <a:endParaRPr lang="sr-Latn-BA" sz="2400" dirty="0" smtClean="0"/>
          </a:p>
          <a:p>
            <a:endParaRPr lang="sr-Latn-BA" sz="2400" b="1" dirty="0" smtClean="0"/>
          </a:p>
          <a:p>
            <a:r>
              <a:rPr lang="sr-Latn-BA" sz="2400" b="1" dirty="0" smtClean="0"/>
              <a:t>Kratkodnevic</a:t>
            </a:r>
            <a:r>
              <a:rPr lang="sr-Latn-BA" sz="2400" dirty="0" smtClean="0"/>
              <a:t>a</a:t>
            </a:r>
            <a:r>
              <a:rPr lang="sr-Latn-BA" sz="2400" dirty="0" smtClean="0"/>
              <a:t>:                     28. decembar</a:t>
            </a:r>
            <a:endParaRPr lang="sr-Latn-BA" sz="2400" dirty="0" smtClean="0"/>
          </a:p>
          <a:p>
            <a:r>
              <a:rPr lang="sr-Latn-BA" sz="2400" b="1" dirty="0" smtClean="0"/>
              <a:t>Prolećna ravnodnevica</a:t>
            </a:r>
            <a:r>
              <a:rPr lang="sr-Latn-BA" sz="2400" dirty="0" smtClean="0"/>
              <a:t>:        </a:t>
            </a:r>
            <a:r>
              <a:rPr lang="en-US" sz="2400" dirty="0" smtClean="0"/>
              <a:t>27/</a:t>
            </a:r>
            <a:r>
              <a:rPr lang="sr-Latn-BA" sz="2400" dirty="0" smtClean="0"/>
              <a:t>28. mart</a:t>
            </a:r>
            <a:endParaRPr lang="sr-Latn-BA" sz="2400" dirty="0" smtClean="0"/>
          </a:p>
          <a:p>
            <a:r>
              <a:rPr lang="sr-Latn-BA" sz="2400" b="1" dirty="0" smtClean="0"/>
              <a:t>Dugodnevica</a:t>
            </a:r>
            <a:r>
              <a:rPr lang="sr-Latn-BA" sz="2400" dirty="0" smtClean="0"/>
              <a:t>:          </a:t>
            </a:r>
            <a:r>
              <a:rPr lang="en-US" sz="2400" dirty="0" smtClean="0"/>
              <a:t>             </a:t>
            </a:r>
            <a:r>
              <a:rPr lang="sr-Latn-BA" sz="2400" dirty="0" smtClean="0"/>
              <a:t>28. jun</a:t>
            </a:r>
            <a:endParaRPr lang="sr-Latn-BA" sz="2400" dirty="0" smtClean="0"/>
          </a:p>
          <a:p>
            <a:r>
              <a:rPr lang="sr-Latn-BA" sz="2400" b="1" dirty="0" smtClean="0"/>
              <a:t>Jesenja ravnodnevica</a:t>
            </a:r>
            <a:r>
              <a:rPr lang="sr-Latn-BA" sz="2400" dirty="0" smtClean="0"/>
              <a:t>:          28</a:t>
            </a:r>
            <a:r>
              <a:rPr lang="en-US" sz="2400" dirty="0" smtClean="0"/>
              <a:t>/29</a:t>
            </a:r>
            <a:r>
              <a:rPr lang="sr-Latn-BA" sz="2400" dirty="0" smtClean="0"/>
              <a:t> septembar</a:t>
            </a:r>
            <a:endParaRPr lang="sr-Latn-BA" sz="2400" dirty="0" smtClean="0"/>
          </a:p>
          <a:p>
            <a:endParaRPr lang="sr-Latn-BA" sz="2400" dirty="0" smtClean="0"/>
          </a:p>
          <a:p>
            <a:r>
              <a:rPr lang="sr-Latn-BA" sz="2400" dirty="0" smtClean="0"/>
              <a:t>Zvanično, gnomon je u Grčku doneo </a:t>
            </a:r>
            <a:r>
              <a:rPr lang="sr-Latn-BA" sz="2400" b="1" dirty="0" smtClean="0"/>
              <a:t>Anaksimander</a:t>
            </a:r>
            <a:r>
              <a:rPr lang="sr-Latn-BA" sz="2400" dirty="0" smtClean="0"/>
              <a:t>, u šestom veku p.n.e.</a:t>
            </a:r>
            <a:endParaRPr lang="sr-Latn-BA" sz="2400" dirty="0"/>
          </a:p>
          <a:p>
            <a:endParaRPr lang="sr-Latn-BA" sz="2400" dirty="0" smtClean="0"/>
          </a:p>
          <a:p>
            <a:endParaRPr lang="en-US" sz="2400" dirty="0"/>
          </a:p>
        </p:txBody>
      </p:sp>
    </p:spTree>
    <p:extLst>
      <p:ext uri="{BB962C8B-B14F-4D97-AF65-F5344CB8AC3E}">
        <p14:creationId xmlns:p14="http://schemas.microsoft.com/office/powerpoint/2010/main" val="2238128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0999"/>
            <a:ext cx="6400800" cy="954107"/>
          </a:xfrm>
          <a:prstGeom prst="rect">
            <a:avLst/>
          </a:prstGeom>
          <a:noFill/>
        </p:spPr>
        <p:txBody>
          <a:bodyPr wrap="square" rtlCol="0">
            <a:spAutoFit/>
          </a:bodyPr>
          <a:lstStyle/>
          <a:p>
            <a:r>
              <a:rPr lang="sr-Latn-BA" sz="2800" b="1" dirty="0" smtClean="0"/>
              <a:t>Glavni hram na Delosu</a:t>
            </a:r>
            <a:r>
              <a:rPr lang="sr-Latn-BA" sz="2800" b="1" dirty="0" smtClean="0"/>
              <a:t>,   476.  p.n.e:</a:t>
            </a:r>
            <a:endParaRPr lang="sr-Latn-BA" sz="2800" b="1" dirty="0" smtClean="0"/>
          </a:p>
          <a:p>
            <a:endParaRPr lang="en-US" sz="2800" b="1" dirty="0"/>
          </a:p>
        </p:txBody>
      </p:sp>
      <p:pic>
        <p:nvPicPr>
          <p:cNvPr id="3074" name="Picture 2" descr="C:\Users\DELL\Desktop\Delos\Hram, Delos.jpg"/>
          <p:cNvPicPr>
            <a:picLocks noChangeAspect="1" noChangeArrowheads="1"/>
          </p:cNvPicPr>
          <p:nvPr/>
        </p:nvPicPr>
        <p:blipFill rotWithShape="1">
          <a:blip r:embed="rId2">
            <a:extLst>
              <a:ext uri="{28A0092B-C50C-407E-A947-70E740481C1C}">
                <a14:useLocalDpi xmlns:a14="http://schemas.microsoft.com/office/drawing/2010/main" val="0"/>
              </a:ext>
            </a:extLst>
          </a:blip>
          <a:srcRect t="10038" b="10761"/>
          <a:stretch/>
        </p:blipFill>
        <p:spPr bwMode="auto">
          <a:xfrm>
            <a:off x="1295399" y="1066800"/>
            <a:ext cx="6517514" cy="2651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90945" y="3833241"/>
            <a:ext cx="6248400" cy="1169551"/>
          </a:xfrm>
          <a:prstGeom prst="rect">
            <a:avLst/>
          </a:prstGeom>
          <a:noFill/>
        </p:spPr>
        <p:txBody>
          <a:bodyPr wrap="square" rtlCol="0">
            <a:spAutoFit/>
          </a:bodyPr>
          <a:lstStyle/>
          <a:p>
            <a:r>
              <a:rPr lang="sr-Latn-BA" sz="2400" b="1" dirty="0" smtClean="0"/>
              <a:t>Aksijalni </a:t>
            </a:r>
            <a:r>
              <a:rPr lang="sr-Latn-BA" sz="2400" b="1" dirty="0" smtClean="0"/>
              <a:t>azimuth </a:t>
            </a:r>
            <a:r>
              <a:rPr lang="sr-Latn-BA" sz="2400" dirty="0" smtClean="0"/>
              <a:t>:    </a:t>
            </a:r>
            <a:r>
              <a:rPr lang="en-GB" sz="2800" dirty="0" smtClean="0">
                <a:solidFill>
                  <a:srgbClr val="FF0000"/>
                </a:solidFill>
              </a:rPr>
              <a:t>A=</a:t>
            </a:r>
            <a:r>
              <a:rPr lang="en-GB" sz="2800" b="1" dirty="0" smtClean="0">
                <a:solidFill>
                  <a:srgbClr val="FF0000"/>
                </a:solidFill>
              </a:rPr>
              <a:t>262</a:t>
            </a:r>
            <a:r>
              <a:rPr lang="en-GB" sz="2800" b="1" baseline="30000" dirty="0" smtClean="0">
                <a:solidFill>
                  <a:srgbClr val="FF0000"/>
                </a:solidFill>
              </a:rPr>
              <a:t>o</a:t>
            </a:r>
            <a:r>
              <a:rPr lang="sr-Latn-BA" sz="2800" b="1" dirty="0" smtClean="0">
                <a:solidFill>
                  <a:srgbClr val="FF0000"/>
                </a:solidFill>
              </a:rPr>
              <a:t>55</a:t>
            </a:r>
            <a:r>
              <a:rPr lang="en-GB" sz="2800" b="1" dirty="0" smtClean="0">
                <a:solidFill>
                  <a:srgbClr val="FF0000"/>
                </a:solidFill>
              </a:rPr>
              <a:t>'</a:t>
            </a:r>
            <a:r>
              <a:rPr lang="en-GB" sz="2800" dirty="0" smtClean="0">
                <a:solidFill>
                  <a:srgbClr val="FF0000"/>
                </a:solidFill>
              </a:rPr>
              <a:t>.</a:t>
            </a:r>
            <a:r>
              <a:rPr lang="sr-Latn-BA" sz="2800" dirty="0" smtClean="0">
                <a:solidFill>
                  <a:srgbClr val="FF0000"/>
                </a:solidFill>
              </a:rPr>
              <a:t>  </a:t>
            </a:r>
            <a:r>
              <a:rPr lang="sr-Latn-BA" sz="2800" dirty="0" smtClean="0"/>
              <a:t>(± 30’) </a:t>
            </a:r>
          </a:p>
          <a:p>
            <a:r>
              <a:rPr lang="sr-Latn-BA" sz="2400" dirty="0" smtClean="0"/>
              <a:t> </a:t>
            </a:r>
            <a:endParaRPr lang="en-US" sz="2400"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26023323"/>
              </p:ext>
            </p:extLst>
          </p:nvPr>
        </p:nvGraphicFramePr>
        <p:xfrm>
          <a:off x="1549849" y="4401094"/>
          <a:ext cx="6172200" cy="1850024"/>
        </p:xfrm>
        <a:graphic>
          <a:graphicData uri="http://schemas.openxmlformats.org/drawingml/2006/table">
            <a:tbl>
              <a:tblPr firstRow="1" firstCol="1" bandRow="1">
                <a:tableStyleId>{5C22544A-7EE6-4342-B048-85BDC9FD1C3A}</a:tableStyleId>
              </a:tblPr>
              <a:tblGrid>
                <a:gridCol w="1905000"/>
                <a:gridCol w="1828800"/>
                <a:gridCol w="2438400"/>
              </a:tblGrid>
              <a:tr h="586535">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Stella</a:t>
                      </a:r>
                      <a:r>
                        <a:rPr lang="sr-Latn-BA" sz="2400" kern="800" dirty="0" smtClean="0">
                          <a:effectLst/>
                        </a:rPr>
                        <a:t>rium</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Declination</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Setting </a:t>
                      </a:r>
                      <a:r>
                        <a:rPr lang="en-GB" sz="2400" kern="800" dirty="0">
                          <a:effectLst/>
                        </a:rPr>
                        <a:t>azimuth</a:t>
                      </a:r>
                      <a:endParaRPr lang="en-US" sz="2400" kern="800" dirty="0">
                        <a:effectLst/>
                        <a:latin typeface="Times New Roman"/>
                        <a:ea typeface="Calibri"/>
                        <a:cs typeface="Times New Roman"/>
                      </a:endParaRPr>
                    </a:p>
                  </a:txBody>
                  <a:tcPr marL="68580" marR="68580" marT="0" marB="0"/>
                </a:tc>
              </a:tr>
              <a:tr h="285918">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Vega</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38</a:t>
                      </a:r>
                      <a:r>
                        <a:rPr lang="en-GB" sz="2400" kern="800" baseline="30000" dirty="0" smtClean="0">
                          <a:effectLst/>
                        </a:rPr>
                        <a:t>o </a:t>
                      </a:r>
                      <a:r>
                        <a:rPr lang="en-GB" sz="2400" kern="800" dirty="0">
                          <a:effectLst/>
                        </a:rPr>
                        <a:t>57' 33''</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322</a:t>
                      </a:r>
                      <a:r>
                        <a:rPr lang="en-GB" sz="2400" kern="800" baseline="30000" dirty="0" smtClean="0">
                          <a:effectLst/>
                        </a:rPr>
                        <a:t>o</a:t>
                      </a:r>
                      <a:r>
                        <a:rPr lang="en-GB" sz="2400" kern="800" dirty="0" smtClean="0">
                          <a:effectLst/>
                        </a:rPr>
                        <a:t> </a:t>
                      </a:r>
                      <a:r>
                        <a:rPr lang="en-GB" sz="2400" kern="800" dirty="0">
                          <a:effectLst/>
                        </a:rPr>
                        <a:t>37’ 46”</a:t>
                      </a:r>
                      <a:endParaRPr lang="en-US" sz="2400" kern="800" dirty="0">
                        <a:effectLst/>
                        <a:latin typeface="Times New Roman"/>
                        <a:ea typeface="Calibri"/>
                        <a:cs typeface="Times New Roman"/>
                      </a:endParaRPr>
                    </a:p>
                  </a:txBody>
                  <a:tcPr marL="68580" marR="68580" marT="0" marB="0"/>
                </a:tc>
              </a:tr>
              <a:tr h="285918">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err="1" smtClean="0">
                          <a:effectLst/>
                        </a:rPr>
                        <a:t>Deneb</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38</a:t>
                      </a:r>
                      <a:r>
                        <a:rPr lang="en-GB" sz="2400" kern="800" baseline="30000" dirty="0" smtClean="0">
                          <a:effectLst/>
                        </a:rPr>
                        <a:t>o </a:t>
                      </a:r>
                      <a:r>
                        <a:rPr lang="en-GB" sz="2400" kern="800" dirty="0">
                          <a:effectLst/>
                        </a:rPr>
                        <a:t>20’ 29”</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321</a:t>
                      </a:r>
                      <a:r>
                        <a:rPr lang="en-GB" sz="2400" kern="800" baseline="30000" dirty="0" smtClean="0">
                          <a:effectLst/>
                        </a:rPr>
                        <a:t>o</a:t>
                      </a:r>
                      <a:r>
                        <a:rPr lang="en-GB" sz="2400" kern="800" dirty="0" smtClean="0">
                          <a:effectLst/>
                        </a:rPr>
                        <a:t> </a:t>
                      </a:r>
                      <a:r>
                        <a:rPr lang="en-GB" sz="2400" kern="800" dirty="0">
                          <a:effectLst/>
                        </a:rPr>
                        <a:t>45’ 09”</a:t>
                      </a:r>
                      <a:endParaRPr lang="en-US" sz="2400" kern="800" dirty="0">
                        <a:effectLst/>
                        <a:latin typeface="Times New Roman"/>
                        <a:ea typeface="Calibri"/>
                        <a:cs typeface="Times New Roman"/>
                      </a:endParaRPr>
                    </a:p>
                  </a:txBody>
                  <a:tcPr marL="68580" marR="68580" marT="0" marB="0"/>
                </a:tc>
              </a:tr>
              <a:tr h="349089">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β </a:t>
                      </a:r>
                      <a:r>
                        <a:rPr lang="en-GB" sz="2400" kern="800" dirty="0" err="1">
                          <a:effectLst/>
                        </a:rPr>
                        <a:t>Delphini</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 </a:t>
                      </a:r>
                      <a:r>
                        <a:rPr lang="en-GB" sz="2400" kern="800" dirty="0">
                          <a:effectLst/>
                        </a:rPr>
                        <a:t>8</a:t>
                      </a:r>
                      <a:r>
                        <a:rPr lang="en-GB" sz="2400" kern="800" baseline="30000" dirty="0">
                          <a:effectLst/>
                        </a:rPr>
                        <a:t>o</a:t>
                      </a:r>
                      <a:r>
                        <a:rPr lang="en-GB" sz="2400" kern="800" dirty="0">
                          <a:effectLst/>
                        </a:rPr>
                        <a:t> 51’ 42”</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281</a:t>
                      </a:r>
                      <a:r>
                        <a:rPr lang="en-GB" sz="2400" kern="800" baseline="30000" dirty="0" smtClean="0">
                          <a:effectLst/>
                        </a:rPr>
                        <a:t>o</a:t>
                      </a:r>
                      <a:r>
                        <a:rPr lang="en-GB" sz="2400" kern="800" dirty="0" smtClean="0">
                          <a:effectLst/>
                        </a:rPr>
                        <a:t> </a:t>
                      </a:r>
                      <a:r>
                        <a:rPr lang="en-GB" sz="2400" kern="800" dirty="0">
                          <a:effectLst/>
                        </a:rPr>
                        <a:t>07’ 59”</a:t>
                      </a:r>
                      <a:endParaRPr lang="en-US" sz="2400" kern="800" dirty="0">
                        <a:effectLst/>
                        <a:latin typeface="Times New Roman"/>
                        <a:ea typeface="Calibri"/>
                        <a:cs typeface="Times New Roman"/>
                      </a:endParaRPr>
                    </a:p>
                  </a:txBody>
                  <a:tcPr marL="68580" marR="68580" marT="0" marB="0"/>
                </a:tc>
              </a:tr>
              <a:tr h="285918">
                <a:tc>
                  <a:txBody>
                    <a:bodyPr/>
                    <a:lstStyle/>
                    <a:p>
                      <a:pPr marL="0" marR="0" algn="just">
                        <a:lnSpc>
                          <a:spcPts val="1200"/>
                        </a:lnSpc>
                        <a:spcBef>
                          <a:spcPts val="0"/>
                        </a:spcBef>
                        <a:spcAft>
                          <a:spcPts val="0"/>
                        </a:spcAft>
                      </a:pPr>
                      <a:r>
                        <a:rPr lang="sr-Latn-BA" sz="2400" kern="800" dirty="0" smtClean="0">
                          <a:solidFill>
                            <a:srgbClr val="FF0000"/>
                          </a:solidFill>
                          <a:effectLst>
                            <a:outerShdw blurRad="38100" dist="38100" dir="2700000" algn="tl">
                              <a:srgbClr val="000000">
                                <a:alpha val="43137"/>
                              </a:srgbClr>
                            </a:outerShdw>
                          </a:effectLst>
                        </a:rPr>
                        <a:t/>
                      </a:r>
                      <a:br>
                        <a:rPr lang="sr-Latn-BA" sz="2400" kern="800" dirty="0" smtClean="0">
                          <a:solidFill>
                            <a:srgbClr val="FF0000"/>
                          </a:solidFill>
                          <a:effectLst>
                            <a:outerShdw blurRad="38100" dist="38100" dir="2700000" algn="tl">
                              <a:srgbClr val="000000">
                                <a:alpha val="43137"/>
                              </a:srgbClr>
                            </a:outerShdw>
                          </a:effectLst>
                        </a:rPr>
                      </a:br>
                      <a:r>
                        <a:rPr lang="en-GB" sz="2400" kern="800" dirty="0" smtClean="0">
                          <a:solidFill>
                            <a:srgbClr val="FF0000"/>
                          </a:solidFill>
                          <a:effectLst>
                            <a:outerShdw blurRad="38100" dist="38100" dir="2700000" algn="tl">
                              <a:srgbClr val="000000">
                                <a:alpha val="43137"/>
                              </a:srgbClr>
                            </a:outerShdw>
                          </a:effectLst>
                        </a:rPr>
                        <a:t>γ </a:t>
                      </a:r>
                      <a:r>
                        <a:rPr lang="en-GB" sz="2400" kern="800" dirty="0" err="1">
                          <a:solidFill>
                            <a:srgbClr val="FF0000"/>
                          </a:solidFill>
                          <a:effectLst>
                            <a:outerShdw blurRad="38100" dist="38100" dir="2700000" algn="tl">
                              <a:srgbClr val="000000">
                                <a:alpha val="43137"/>
                              </a:srgbClr>
                            </a:outerShdw>
                          </a:effectLst>
                        </a:rPr>
                        <a:t>Corvi</a:t>
                      </a:r>
                      <a:r>
                        <a:rPr lang="en-GB" sz="2400" kern="800" dirty="0">
                          <a:solidFill>
                            <a:srgbClr val="FF0000"/>
                          </a:solidFill>
                          <a:effectLst>
                            <a:outerShdw blurRad="38100" dist="38100" dir="2700000" algn="tl">
                              <a:srgbClr val="000000">
                                <a:alpha val="43137"/>
                              </a:srgbClr>
                            </a:outerShdw>
                          </a:effectLst>
                        </a:rPr>
                        <a:t> </a:t>
                      </a:r>
                      <a:endParaRPr lang="en-US" sz="2400" kern="800" dirty="0">
                        <a:solidFill>
                          <a:srgbClr val="FF0000"/>
                        </a:solidFill>
                        <a:effectLst>
                          <a:outerShdw blurRad="38100" dist="38100" dir="2700000" algn="tl">
                            <a:srgbClr val="000000">
                              <a:alpha val="43137"/>
                            </a:srgbClr>
                          </a:outerShdw>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kern="800" dirty="0" smtClean="0">
                          <a:effectLst/>
                        </a:rPr>
                        <a:t/>
                      </a:r>
                      <a:br>
                        <a:rPr lang="sr-Latn-BA" sz="2400" kern="800" dirty="0" smtClean="0">
                          <a:effectLst/>
                        </a:rPr>
                      </a:br>
                      <a:r>
                        <a:rPr lang="en-GB" sz="2400" kern="800" dirty="0" smtClean="0">
                          <a:effectLst/>
                        </a:rPr>
                        <a:t>-</a:t>
                      </a:r>
                      <a:r>
                        <a:rPr lang="en-GB" sz="2400" kern="800" dirty="0">
                          <a:effectLst/>
                        </a:rPr>
                        <a:t>4</a:t>
                      </a:r>
                      <a:r>
                        <a:rPr lang="en-GB" sz="2400" kern="800" baseline="30000" dirty="0">
                          <a:effectLst/>
                        </a:rPr>
                        <a:t>o</a:t>
                      </a:r>
                      <a:r>
                        <a:rPr lang="en-GB" sz="2400" kern="800" dirty="0">
                          <a:effectLst/>
                        </a:rPr>
                        <a:t> 01 '39”</a:t>
                      </a:r>
                      <a:endParaRPr lang="en-US" sz="24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400" b="1" kern="800" dirty="0" smtClean="0">
                          <a:solidFill>
                            <a:srgbClr val="FF0000"/>
                          </a:solidFill>
                          <a:effectLst/>
                        </a:rPr>
                        <a:t/>
                      </a:r>
                      <a:br>
                        <a:rPr lang="sr-Latn-BA" sz="2400" b="1" kern="800" dirty="0" smtClean="0">
                          <a:solidFill>
                            <a:srgbClr val="FF0000"/>
                          </a:solidFill>
                          <a:effectLst/>
                        </a:rPr>
                      </a:br>
                      <a:r>
                        <a:rPr lang="en-GB" sz="2400" b="1" kern="800" dirty="0" smtClean="0">
                          <a:solidFill>
                            <a:srgbClr val="FF0000"/>
                          </a:solidFill>
                          <a:effectLst/>
                        </a:rPr>
                        <a:t>265</a:t>
                      </a:r>
                      <a:r>
                        <a:rPr lang="en-GB" sz="2400" b="1" kern="800" baseline="30000" dirty="0" smtClean="0">
                          <a:solidFill>
                            <a:srgbClr val="FF0000"/>
                          </a:solidFill>
                          <a:effectLst/>
                        </a:rPr>
                        <a:t>o</a:t>
                      </a:r>
                      <a:r>
                        <a:rPr lang="en-GB" sz="2400" b="1" kern="800" dirty="0" smtClean="0">
                          <a:solidFill>
                            <a:srgbClr val="FF0000"/>
                          </a:solidFill>
                          <a:effectLst/>
                        </a:rPr>
                        <a:t> </a:t>
                      </a:r>
                      <a:r>
                        <a:rPr lang="en-GB" sz="2400" b="1" kern="800" dirty="0">
                          <a:solidFill>
                            <a:srgbClr val="FF0000"/>
                          </a:solidFill>
                          <a:effectLst/>
                        </a:rPr>
                        <a:t>21’ 35”</a:t>
                      </a:r>
                      <a:endParaRPr lang="en-US" sz="2400" b="1" kern="800" dirty="0">
                        <a:solidFill>
                          <a:srgbClr val="FF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798672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609600"/>
            <a:ext cx="8229600" cy="6124754"/>
          </a:xfrm>
          <a:prstGeom prst="rect">
            <a:avLst/>
          </a:prstGeom>
          <a:noFill/>
        </p:spPr>
        <p:txBody>
          <a:bodyPr wrap="square" rtlCol="0">
            <a:spAutoFit/>
          </a:bodyPr>
          <a:lstStyle/>
          <a:p>
            <a:r>
              <a:rPr lang="sr-Latn-BA" sz="2800" b="1" dirty="0" smtClean="0"/>
              <a:t>Da pogledamo širu sliku:</a:t>
            </a:r>
            <a:r>
              <a:rPr lang="sr-Latn-BA" sz="2800" b="1" dirty="0" smtClean="0"/>
              <a:t/>
            </a:r>
            <a:br>
              <a:rPr lang="sr-Latn-BA" sz="2800" b="1" dirty="0" smtClean="0"/>
            </a:br>
            <a:r>
              <a:rPr lang="sr-Latn-BA" sz="2800" b="1" dirty="0" smtClean="0"/>
              <a:t>Kalendar na Delosu</a:t>
            </a:r>
            <a:r>
              <a:rPr lang="sr-Latn-BA" sz="2800" b="1" dirty="0" smtClean="0"/>
              <a:t>  </a:t>
            </a:r>
            <a:r>
              <a:rPr lang="sr-Latn-BA" sz="2800" b="1" dirty="0" smtClean="0"/>
              <a:t>-  </a:t>
            </a:r>
            <a:r>
              <a:rPr lang="sr-Latn-BA" sz="2800" b="1" dirty="0" smtClean="0"/>
              <a:t>meseci</a:t>
            </a:r>
            <a:endParaRPr lang="sr-Latn-BA" sz="2800" b="1" dirty="0" smtClean="0"/>
          </a:p>
          <a:p>
            <a:endParaRPr lang="sr-Latn-BA" sz="2400" dirty="0" smtClean="0"/>
          </a:p>
          <a:p>
            <a:r>
              <a:rPr lang="en-GB" sz="2400" b="1" dirty="0" err="1"/>
              <a:t>Lenaion</a:t>
            </a:r>
            <a:r>
              <a:rPr lang="en-GB" sz="2400" dirty="0"/>
              <a:t>            (</a:t>
            </a:r>
            <a:r>
              <a:rPr lang="en-GB" sz="2400" dirty="0" err="1" smtClean="0"/>
              <a:t>Januar</a:t>
            </a:r>
            <a:r>
              <a:rPr lang="en-GB" sz="2400" dirty="0" smtClean="0"/>
              <a:t>/</a:t>
            </a:r>
            <a:r>
              <a:rPr lang="en-GB" sz="2400" dirty="0" err="1" smtClean="0"/>
              <a:t>Februar</a:t>
            </a:r>
            <a:r>
              <a:rPr lang="en-GB" sz="2400" dirty="0" smtClean="0"/>
              <a:t>)</a:t>
            </a:r>
            <a:r>
              <a:rPr lang="en-GB" sz="2400" dirty="0"/>
              <a:t/>
            </a:r>
            <a:br>
              <a:rPr lang="en-GB" sz="2400" dirty="0"/>
            </a:br>
            <a:r>
              <a:rPr lang="en-GB" sz="2400" b="1" dirty="0" err="1"/>
              <a:t>Hieros</a:t>
            </a:r>
            <a:r>
              <a:rPr lang="en-GB" sz="2400" b="1" dirty="0"/>
              <a:t>  </a:t>
            </a:r>
            <a:r>
              <a:rPr lang="en-GB" sz="2400" dirty="0"/>
              <a:t>               (</a:t>
            </a:r>
            <a:r>
              <a:rPr lang="en-GB" sz="2400" dirty="0" err="1" smtClean="0"/>
              <a:t>Februar</a:t>
            </a:r>
            <a:r>
              <a:rPr lang="en-GB" sz="2400" dirty="0" smtClean="0"/>
              <a:t>/Mar</a:t>
            </a:r>
            <a:r>
              <a:rPr lang="sr-Latn-BA" sz="2400" dirty="0" smtClean="0"/>
              <a:t>t</a:t>
            </a:r>
            <a:r>
              <a:rPr lang="en-GB" sz="2400" dirty="0" smtClean="0"/>
              <a:t>)</a:t>
            </a:r>
            <a:r>
              <a:rPr lang="en-GB" sz="2400" dirty="0"/>
              <a:t/>
            </a:r>
            <a:br>
              <a:rPr lang="en-GB" sz="2400" dirty="0"/>
            </a:br>
            <a:r>
              <a:rPr lang="en-GB" sz="2400" b="1" dirty="0" err="1"/>
              <a:t>Galaxion</a:t>
            </a:r>
            <a:r>
              <a:rPr lang="en-GB" sz="2400" dirty="0"/>
              <a:t>               (</a:t>
            </a:r>
            <a:r>
              <a:rPr lang="en-GB" sz="2400" dirty="0" smtClean="0"/>
              <a:t>Mar</a:t>
            </a:r>
            <a:r>
              <a:rPr lang="sr-Latn-BA" sz="2400" dirty="0" smtClean="0"/>
              <a:t>t</a:t>
            </a:r>
            <a:r>
              <a:rPr lang="en-GB" sz="2400" dirty="0" smtClean="0"/>
              <a:t>/April</a:t>
            </a:r>
            <a:r>
              <a:rPr lang="en-GB" sz="2400" dirty="0"/>
              <a:t>)</a:t>
            </a:r>
            <a:br>
              <a:rPr lang="en-GB" sz="2400" dirty="0"/>
            </a:br>
            <a:r>
              <a:rPr lang="en-GB" sz="2400" b="1" dirty="0" err="1"/>
              <a:t>Artemision</a:t>
            </a:r>
            <a:r>
              <a:rPr lang="en-GB" sz="2400" dirty="0"/>
              <a:t>             (</a:t>
            </a:r>
            <a:r>
              <a:rPr lang="en-GB" sz="2400" dirty="0" smtClean="0"/>
              <a:t>April/Ma</a:t>
            </a:r>
            <a:r>
              <a:rPr lang="sr-Latn-BA" sz="2400" dirty="0" smtClean="0"/>
              <a:t>j</a:t>
            </a:r>
            <a:r>
              <a:rPr lang="en-GB" sz="2400" dirty="0" smtClean="0"/>
              <a:t>)</a:t>
            </a:r>
            <a:r>
              <a:rPr lang="en-GB" sz="2400" dirty="0"/>
              <a:t/>
            </a:r>
            <a:br>
              <a:rPr lang="en-GB" sz="2400" dirty="0"/>
            </a:br>
            <a:r>
              <a:rPr lang="en-GB" sz="2400" b="1" dirty="0" err="1"/>
              <a:t>Thargelion</a:t>
            </a:r>
            <a:r>
              <a:rPr lang="en-GB" sz="2400" dirty="0"/>
              <a:t>              (</a:t>
            </a:r>
            <a:r>
              <a:rPr lang="en-GB" sz="2400" dirty="0" smtClean="0"/>
              <a:t>Ma</a:t>
            </a:r>
            <a:r>
              <a:rPr lang="sr-Latn-BA" sz="2400" dirty="0" smtClean="0"/>
              <a:t>j</a:t>
            </a:r>
            <a:r>
              <a:rPr lang="en-GB" sz="2400" dirty="0" smtClean="0"/>
              <a:t>/Jun)</a:t>
            </a:r>
            <a:r>
              <a:rPr lang="en-GB" sz="2400" dirty="0"/>
              <a:t/>
            </a:r>
            <a:br>
              <a:rPr lang="en-GB" sz="2400" dirty="0"/>
            </a:br>
            <a:r>
              <a:rPr lang="en-GB" sz="2400" b="1" dirty="0" err="1"/>
              <a:t>Panemos</a:t>
            </a:r>
            <a:r>
              <a:rPr lang="en-GB" sz="2400" dirty="0"/>
              <a:t>                 (</a:t>
            </a:r>
            <a:r>
              <a:rPr lang="en-GB" sz="2400" dirty="0" smtClean="0"/>
              <a:t>Jun/Jul</a:t>
            </a:r>
            <a:r>
              <a:rPr lang="sr-Latn-BA" sz="2400" dirty="0" smtClean="0"/>
              <a:t>i</a:t>
            </a:r>
            <a:r>
              <a:rPr lang="en-GB" sz="2400" dirty="0" smtClean="0"/>
              <a:t>)</a:t>
            </a:r>
            <a:r>
              <a:rPr lang="en-GB" sz="2400" dirty="0"/>
              <a:t/>
            </a:r>
            <a:br>
              <a:rPr lang="en-GB" sz="2400" dirty="0"/>
            </a:br>
            <a:r>
              <a:rPr lang="en-GB" sz="2400" b="1" dirty="0" err="1"/>
              <a:t>Hekatombaion</a:t>
            </a:r>
            <a:r>
              <a:rPr lang="en-GB" sz="2400" dirty="0"/>
              <a:t>      (</a:t>
            </a:r>
            <a:r>
              <a:rPr lang="en-GB" sz="2400" dirty="0" smtClean="0"/>
              <a:t>Jul</a:t>
            </a:r>
            <a:r>
              <a:rPr lang="sr-Latn-BA" sz="2400" dirty="0" smtClean="0"/>
              <a:t>i</a:t>
            </a:r>
            <a:r>
              <a:rPr lang="en-GB" sz="2400" dirty="0" smtClean="0"/>
              <a:t>/A</a:t>
            </a:r>
            <a:r>
              <a:rPr lang="sr-Latn-BA" sz="2400" dirty="0" smtClean="0"/>
              <a:t>v</a:t>
            </a:r>
            <a:r>
              <a:rPr lang="en-GB" sz="2400" dirty="0" smtClean="0"/>
              <a:t>gust</a:t>
            </a:r>
            <a:r>
              <a:rPr lang="en-GB" sz="2400" dirty="0"/>
              <a:t>)</a:t>
            </a:r>
            <a:br>
              <a:rPr lang="en-GB" sz="2400" dirty="0"/>
            </a:br>
            <a:r>
              <a:rPr lang="en-GB" sz="2400" b="1" dirty="0" err="1" smtClean="0"/>
              <a:t>Metagenitnion</a:t>
            </a:r>
            <a:r>
              <a:rPr lang="en-GB" sz="2400" dirty="0" smtClean="0"/>
              <a:t>(A</a:t>
            </a:r>
            <a:r>
              <a:rPr lang="sr-Latn-BA" sz="2400" dirty="0" smtClean="0"/>
              <a:t>v</a:t>
            </a:r>
            <a:r>
              <a:rPr lang="en-GB" sz="2400" dirty="0" smtClean="0"/>
              <a:t>gust/</a:t>
            </a:r>
            <a:r>
              <a:rPr lang="en-GB" sz="2400" dirty="0" err="1" smtClean="0"/>
              <a:t>Septemb</a:t>
            </a:r>
            <a:r>
              <a:rPr lang="sr-Latn-BA" sz="2400" dirty="0" smtClean="0"/>
              <a:t>a</a:t>
            </a:r>
            <a:r>
              <a:rPr lang="en-GB" sz="2400" dirty="0" smtClean="0"/>
              <a:t>r</a:t>
            </a:r>
            <a:r>
              <a:rPr lang="en-GB" sz="2400" dirty="0"/>
              <a:t>)</a:t>
            </a:r>
            <a:br>
              <a:rPr lang="en-GB" sz="2400" dirty="0"/>
            </a:br>
            <a:r>
              <a:rPr lang="en-GB" sz="2400" b="1" dirty="0" err="1"/>
              <a:t>Bouphonion</a:t>
            </a:r>
            <a:r>
              <a:rPr lang="en-GB" sz="2400" dirty="0"/>
              <a:t>    (</a:t>
            </a:r>
            <a:r>
              <a:rPr lang="en-GB" sz="2400" dirty="0" err="1" smtClean="0"/>
              <a:t>Septemb</a:t>
            </a:r>
            <a:r>
              <a:rPr lang="sr-Latn-BA" sz="2400" dirty="0" smtClean="0"/>
              <a:t>a</a:t>
            </a:r>
            <a:r>
              <a:rPr lang="en-GB" sz="2400" dirty="0" smtClean="0"/>
              <a:t>r/O</a:t>
            </a:r>
            <a:r>
              <a:rPr lang="sr-Latn-BA" sz="2400" dirty="0" smtClean="0"/>
              <a:t>k</a:t>
            </a:r>
            <a:r>
              <a:rPr lang="en-GB" sz="2400" dirty="0" err="1" smtClean="0"/>
              <a:t>tob</a:t>
            </a:r>
            <a:r>
              <a:rPr lang="sr-Latn-BA" sz="2400" dirty="0" smtClean="0"/>
              <a:t>a</a:t>
            </a:r>
            <a:r>
              <a:rPr lang="en-GB" sz="2400" dirty="0" smtClean="0"/>
              <a:t>r</a:t>
            </a:r>
            <a:r>
              <a:rPr lang="en-GB" sz="2400" dirty="0"/>
              <a:t>)</a:t>
            </a:r>
            <a:br>
              <a:rPr lang="en-GB" sz="2400" dirty="0"/>
            </a:br>
            <a:r>
              <a:rPr lang="en-GB" sz="2400" b="1" dirty="0" err="1"/>
              <a:t>Apatourion</a:t>
            </a:r>
            <a:r>
              <a:rPr lang="en-GB" sz="2400" dirty="0"/>
              <a:t>      (</a:t>
            </a:r>
            <a:r>
              <a:rPr lang="en-GB" sz="2400" dirty="0" err="1" smtClean="0"/>
              <a:t>Octob</a:t>
            </a:r>
            <a:r>
              <a:rPr lang="sr-Latn-BA" sz="2400" dirty="0" smtClean="0"/>
              <a:t>a</a:t>
            </a:r>
            <a:r>
              <a:rPr lang="en-GB" sz="2400" dirty="0" smtClean="0"/>
              <a:t>r/</a:t>
            </a:r>
            <a:r>
              <a:rPr lang="en-GB" sz="2400" dirty="0" err="1" smtClean="0"/>
              <a:t>Novemb</a:t>
            </a:r>
            <a:r>
              <a:rPr lang="sr-Latn-BA" sz="2400" dirty="0" smtClean="0"/>
              <a:t>a</a:t>
            </a:r>
            <a:r>
              <a:rPr lang="en-GB" sz="2400" dirty="0" smtClean="0"/>
              <a:t>r</a:t>
            </a:r>
            <a:r>
              <a:rPr lang="en-GB" sz="2400" dirty="0"/>
              <a:t>)</a:t>
            </a:r>
            <a:br>
              <a:rPr lang="en-GB" sz="2400" dirty="0"/>
            </a:br>
            <a:r>
              <a:rPr lang="en-GB" sz="2400" b="1" dirty="0" err="1"/>
              <a:t>Aresion</a:t>
            </a:r>
            <a:r>
              <a:rPr lang="en-GB" sz="2400" b="1" dirty="0"/>
              <a:t> </a:t>
            </a:r>
            <a:r>
              <a:rPr lang="en-GB" sz="2400" dirty="0"/>
              <a:t>         (</a:t>
            </a:r>
            <a:r>
              <a:rPr lang="en-GB" sz="2400" dirty="0" err="1" smtClean="0"/>
              <a:t>Novemb</a:t>
            </a:r>
            <a:r>
              <a:rPr lang="sr-Latn-BA" sz="2400" dirty="0" smtClean="0"/>
              <a:t>a</a:t>
            </a:r>
            <a:r>
              <a:rPr lang="en-GB" sz="2400" dirty="0" smtClean="0"/>
              <a:t>r/</a:t>
            </a:r>
            <a:r>
              <a:rPr lang="en-GB" sz="2400" dirty="0" err="1" smtClean="0"/>
              <a:t>Decemb</a:t>
            </a:r>
            <a:r>
              <a:rPr lang="sr-Latn-BA" sz="2400" dirty="0" smtClean="0"/>
              <a:t>a</a:t>
            </a:r>
            <a:r>
              <a:rPr lang="en-GB" sz="2400" dirty="0" smtClean="0"/>
              <a:t>r</a:t>
            </a:r>
            <a:r>
              <a:rPr lang="en-GB" sz="2400" dirty="0"/>
              <a:t>)</a:t>
            </a:r>
            <a:br>
              <a:rPr lang="en-GB" sz="2400" dirty="0"/>
            </a:br>
            <a:r>
              <a:rPr lang="en-GB" sz="2400" b="1" dirty="0" err="1"/>
              <a:t>Posideon</a:t>
            </a:r>
            <a:r>
              <a:rPr lang="en-GB" sz="2400" b="1" dirty="0"/>
              <a:t> </a:t>
            </a:r>
            <a:r>
              <a:rPr lang="en-GB" sz="2400" dirty="0"/>
              <a:t>         (</a:t>
            </a:r>
            <a:r>
              <a:rPr lang="en-GB" sz="2400" dirty="0" err="1" smtClean="0"/>
              <a:t>Decemb</a:t>
            </a:r>
            <a:r>
              <a:rPr lang="sr-Latn-BA" sz="2400" dirty="0" smtClean="0"/>
              <a:t>a</a:t>
            </a:r>
            <a:r>
              <a:rPr lang="en-GB" sz="2400" dirty="0" smtClean="0"/>
              <a:t>r/</a:t>
            </a:r>
            <a:r>
              <a:rPr lang="en-GB" sz="2400" dirty="0" err="1" smtClean="0"/>
              <a:t>Januar</a:t>
            </a:r>
            <a:r>
              <a:rPr lang="en-GB" sz="2400" dirty="0" smtClean="0"/>
              <a:t>)</a:t>
            </a:r>
            <a:endParaRPr lang="en-US" sz="2400" dirty="0"/>
          </a:p>
          <a:p>
            <a:endParaRPr lang="en-US" sz="2400" dirty="0"/>
          </a:p>
        </p:txBody>
      </p:sp>
    </p:spTree>
    <p:extLst>
      <p:ext uri="{BB962C8B-B14F-4D97-AF65-F5344CB8AC3E}">
        <p14:creationId xmlns:p14="http://schemas.microsoft.com/office/powerpoint/2010/main" val="4108151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7294305"/>
          </a:xfrm>
          <a:prstGeom prst="rect">
            <a:avLst/>
          </a:prstGeom>
          <a:noFill/>
        </p:spPr>
        <p:txBody>
          <a:bodyPr wrap="square" rtlCol="0">
            <a:spAutoFit/>
          </a:bodyPr>
          <a:lstStyle/>
          <a:p>
            <a:r>
              <a:rPr lang="sr-Latn-BA" sz="2800" b="1" dirty="0" smtClean="0"/>
              <a:t>Prividni večernji zalazak zvezde</a:t>
            </a:r>
            <a:r>
              <a:rPr lang="sr-Latn-BA" sz="2800" b="1" dirty="0" smtClean="0"/>
              <a:t> </a:t>
            </a:r>
            <a:r>
              <a:rPr lang="el-GR" sz="2800" b="1" dirty="0" smtClean="0"/>
              <a:t>γ</a:t>
            </a:r>
            <a:r>
              <a:rPr lang="sr-Latn-BA" sz="2800" b="1" dirty="0" smtClean="0"/>
              <a:t> Corvi</a:t>
            </a:r>
            <a:r>
              <a:rPr lang="sr-Latn-BA" sz="2800" dirty="0" smtClean="0"/>
              <a:t>: </a:t>
            </a:r>
            <a:r>
              <a:rPr lang="sr-Latn-BA" sz="2800" dirty="0" smtClean="0"/>
              <a:t> </a:t>
            </a:r>
            <a:r>
              <a:rPr lang="sr-Latn-BA" sz="2800" dirty="0" smtClean="0">
                <a:solidFill>
                  <a:srgbClr val="FF0000"/>
                </a:solidFill>
              </a:rPr>
              <a:t>13</a:t>
            </a:r>
            <a:r>
              <a:rPr lang="sr-Latn-BA" sz="2800" dirty="0" smtClean="0"/>
              <a:t>.  </a:t>
            </a:r>
            <a:r>
              <a:rPr lang="sr-Latn-BA" sz="2800" b="1" dirty="0" smtClean="0">
                <a:solidFill>
                  <a:srgbClr val="FF0000"/>
                </a:solidFill>
              </a:rPr>
              <a:t>Juli  </a:t>
            </a:r>
            <a:endParaRPr lang="sr-Latn-BA" sz="2800" b="1" dirty="0" smtClean="0">
              <a:solidFill>
                <a:srgbClr val="FF0000"/>
              </a:solidFill>
            </a:endParaRPr>
          </a:p>
          <a:p>
            <a:endParaRPr lang="sr-Latn-BA" sz="2800" dirty="0">
              <a:solidFill>
                <a:srgbClr val="FF0000"/>
              </a:solidFill>
            </a:endParaRPr>
          </a:p>
          <a:p>
            <a:r>
              <a:rPr lang="sr-Latn-BA" sz="2400" b="1" dirty="0" smtClean="0"/>
              <a:t>Panemos</a:t>
            </a:r>
            <a:r>
              <a:rPr lang="sr-Latn-BA" sz="2400" dirty="0" smtClean="0"/>
              <a:t> (po negde i </a:t>
            </a:r>
            <a:r>
              <a:rPr lang="sr-Latn-BA" sz="2400" b="1" dirty="0" smtClean="0"/>
              <a:t>Apelaios</a:t>
            </a:r>
            <a:r>
              <a:rPr lang="sr-Latn-BA" sz="2400" dirty="0" smtClean="0"/>
              <a:t> - Jun/Juli):   </a:t>
            </a:r>
            <a:r>
              <a:rPr lang="sr-Latn-BA" sz="2400" dirty="0" smtClean="0"/>
              <a:t>praznik po imenu</a:t>
            </a:r>
            <a:r>
              <a:rPr lang="sr-Latn-BA" sz="2400" dirty="0" smtClean="0"/>
              <a:t>  </a:t>
            </a:r>
            <a:r>
              <a:rPr lang="sr-Latn-BA" sz="2400" b="1" dirty="0" smtClean="0">
                <a:solidFill>
                  <a:srgbClr val="FF0000"/>
                </a:solidFill>
              </a:rPr>
              <a:t>Apellai </a:t>
            </a:r>
            <a:r>
              <a:rPr lang="sr-Latn-BA" sz="2400" b="1" dirty="0" smtClean="0">
                <a:solidFill>
                  <a:srgbClr val="FF0000"/>
                </a:solidFill>
              </a:rPr>
              <a:t>– </a:t>
            </a:r>
            <a:r>
              <a:rPr lang="sr-Latn-BA" sz="2400" b="1" dirty="0" smtClean="0">
                <a:solidFill>
                  <a:srgbClr val="FF0000"/>
                </a:solidFill>
              </a:rPr>
              <a:t>Novostasali sinovi se predstavljaju zajednici (fratriji) – </a:t>
            </a:r>
            <a:r>
              <a:rPr lang="sr-Latn-BA" sz="2400" dirty="0" smtClean="0"/>
              <a:t>praznik </a:t>
            </a:r>
            <a:r>
              <a:rPr lang="sr-Latn-BA" sz="2400" b="1" dirty="0" smtClean="0"/>
              <a:t>nije</a:t>
            </a:r>
            <a:r>
              <a:rPr lang="sr-Latn-BA" sz="2400" dirty="0" smtClean="0"/>
              <a:t> bio vezan za Mesečeve mene.</a:t>
            </a:r>
            <a:r>
              <a:rPr lang="sr-Latn-BA" sz="2800" b="1" dirty="0">
                <a:solidFill>
                  <a:srgbClr val="FF0000"/>
                </a:solidFill>
              </a:rPr>
              <a:t/>
            </a:r>
            <a:br>
              <a:rPr lang="sr-Latn-BA" sz="2800" b="1" dirty="0">
                <a:solidFill>
                  <a:srgbClr val="FF0000"/>
                </a:solidFill>
              </a:rPr>
            </a:br>
            <a:endParaRPr lang="sr-Latn-BA" sz="2800" b="1" dirty="0" smtClean="0">
              <a:solidFill>
                <a:srgbClr val="FF0000"/>
              </a:solidFill>
            </a:endParaRPr>
          </a:p>
          <a:p>
            <a:r>
              <a:rPr lang="sr-Latn-BA" sz="2800" b="1" dirty="0" smtClean="0"/>
              <a:t>Gnomon</a:t>
            </a:r>
            <a:r>
              <a:rPr lang="sr-Latn-BA" sz="2800" b="1" dirty="0" smtClean="0"/>
              <a:t>:</a:t>
            </a:r>
          </a:p>
          <a:p>
            <a:endParaRPr lang="sr-Latn-BA" sz="2800" b="1" dirty="0"/>
          </a:p>
          <a:p>
            <a:endParaRPr lang="sr-Latn-BA" sz="2800" b="1" dirty="0" smtClean="0"/>
          </a:p>
          <a:p>
            <a:r>
              <a:rPr lang="sr-Latn-BA" sz="2400" b="1" dirty="0" smtClean="0"/>
              <a:t>Mythologija Apollona i Gavrana </a:t>
            </a:r>
            <a:r>
              <a:rPr lang="sr-Latn-BA" sz="2400" dirty="0" smtClean="0"/>
              <a:t>:   </a:t>
            </a:r>
            <a:r>
              <a:rPr lang="sr-Latn-BA" sz="2400" dirty="0" smtClean="0"/>
              <a:t>(</a:t>
            </a:r>
            <a:r>
              <a:rPr lang="sr-Latn-BA" sz="2400" dirty="0" smtClean="0"/>
              <a:t>Ovidije)</a:t>
            </a:r>
            <a:endParaRPr lang="sr-Latn-BA" sz="2400" dirty="0" smtClean="0"/>
          </a:p>
          <a:p>
            <a:r>
              <a:rPr lang="sr-Latn-BA" sz="2400" i="1" dirty="0" smtClean="0"/>
              <a:t>Apolon, Gavran i Vodena zmija</a:t>
            </a:r>
            <a:endParaRPr lang="sr-Latn-BA" sz="2400" i="1" dirty="0" smtClean="0"/>
          </a:p>
          <a:p>
            <a:r>
              <a:rPr lang="sr-Latn-BA" sz="2400" i="1" dirty="0" smtClean="0"/>
              <a:t>Apolon, Gavran, Koronida i Asklepije (Apolon predstavlja svog izuzetnog sina Asklepija zajednici Bogova)</a:t>
            </a:r>
            <a:endParaRPr lang="sr-Cyrl-BA" sz="2400" i="1" dirty="0" smtClean="0"/>
          </a:p>
          <a:p>
            <a:r>
              <a:rPr lang="sr-Cyrl-BA" sz="2400" i="1" dirty="0" smtClean="0"/>
              <a:t>А</a:t>
            </a:r>
            <a:r>
              <a:rPr lang="sr-Latn-BA" sz="2400" i="1" dirty="0" smtClean="0"/>
              <a:t>polon je na delosu poštovan kao </a:t>
            </a:r>
            <a:r>
              <a:rPr lang="sr-Latn-BA" sz="2400" b="1" i="1" dirty="0" smtClean="0"/>
              <a:t>Oulios</a:t>
            </a:r>
            <a:r>
              <a:rPr lang="sr-Latn-BA" sz="2400" i="1" dirty="0" smtClean="0"/>
              <a:t> </a:t>
            </a:r>
            <a:r>
              <a:rPr lang="sr-Latn-BA" sz="2400" i="1" dirty="0" smtClean="0"/>
              <a:t>(</a:t>
            </a:r>
            <a:r>
              <a:rPr lang="sr-Latn-BA" sz="2400" i="1" dirty="0" smtClean="0"/>
              <a:t>„Onaj koji leči“</a:t>
            </a:r>
            <a:r>
              <a:rPr lang="sr-Latn-BA" sz="2400" i="1" dirty="0" smtClean="0"/>
              <a:t>) – ista je božanska kompetecija njegovog sina</a:t>
            </a:r>
            <a:endParaRPr lang="sr-Latn-BA" sz="2400" i="1" dirty="0" smtClean="0"/>
          </a:p>
          <a:p>
            <a:endParaRPr lang="sr-Latn-BA" sz="2800" b="1" dirty="0" smtClean="0">
              <a:solidFill>
                <a:srgbClr val="FF0000"/>
              </a:solidFill>
            </a:endParaRPr>
          </a:p>
          <a:p>
            <a:endParaRPr lang="sr-Latn-BA" sz="2800" b="1" dirty="0">
              <a:solidFill>
                <a:srgbClr val="FF0000"/>
              </a:solidFill>
            </a:endParaRPr>
          </a:p>
          <a:p>
            <a:endParaRPr lang="en-US" sz="2800" b="1" dirty="0">
              <a:solidFill>
                <a:srgbClr val="FF0000"/>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18826023"/>
              </p:ext>
            </p:extLst>
          </p:nvPr>
        </p:nvGraphicFramePr>
        <p:xfrm>
          <a:off x="401782" y="2525256"/>
          <a:ext cx="8458200" cy="1066800"/>
        </p:xfrm>
        <a:graphic>
          <a:graphicData uri="http://schemas.openxmlformats.org/drawingml/2006/table">
            <a:tbl>
              <a:tblPr firstRow="1" firstCol="1" bandRow="1">
                <a:tableStyleId>{5C22544A-7EE6-4342-B048-85BDC9FD1C3A}</a:tableStyleId>
              </a:tblPr>
              <a:tblGrid>
                <a:gridCol w="2103707"/>
                <a:gridCol w="2011093"/>
                <a:gridCol w="2272224"/>
                <a:gridCol w="2071176"/>
              </a:tblGrid>
              <a:tr h="533400">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sr-Latn-BA" sz="2800" kern="800" dirty="0" smtClean="0">
                          <a:effectLst/>
                        </a:rPr>
                        <a:t>Podne</a:t>
                      </a:r>
                      <a:r>
                        <a:rPr lang="en-GB" sz="2800" kern="800" dirty="0" smtClean="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err="1" smtClean="0">
                          <a:effectLst/>
                        </a:rPr>
                        <a:t>δ</a:t>
                      </a:r>
                      <a:r>
                        <a:rPr lang="en-GB" sz="2800" kern="800" baseline="-25000" dirty="0" err="1" smtClean="0">
                          <a:effectLst/>
                        </a:rPr>
                        <a:t>S</a:t>
                      </a:r>
                      <a:endParaRPr lang="en-US" sz="28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h (apparent</a:t>
                      </a:r>
                      <a:r>
                        <a:rPr lang="en-GB" sz="2800" kern="800" dirty="0">
                          <a:effectLst/>
                        </a:rPr>
                        <a:t>)</a:t>
                      </a:r>
                      <a:endParaRPr lang="en-US" sz="2800" kern="800" dirty="0">
                        <a:effectLst/>
                        <a:latin typeface="Times New Roman"/>
                        <a:ea typeface="Calibri"/>
                        <a:cs typeface="Times New Roman"/>
                      </a:endParaRPr>
                    </a:p>
                  </a:txBody>
                  <a:tcPr marL="68580" marR="68580" marT="0" marB="0"/>
                </a:tc>
                <a:tc>
                  <a:txBody>
                    <a:bodyPr/>
                    <a:lstStyle/>
                    <a:p>
                      <a:pPr marL="0" marR="0" algn="ctr">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f </a:t>
                      </a:r>
                      <a:endParaRPr lang="en-US" sz="2800" kern="800" dirty="0">
                        <a:effectLst/>
                        <a:latin typeface="Times New Roman"/>
                        <a:ea typeface="Calibri"/>
                        <a:cs typeface="Times New Roman"/>
                      </a:endParaRPr>
                    </a:p>
                  </a:txBody>
                  <a:tcPr marL="68580" marR="68580" marT="0" marB="0"/>
                </a:tc>
              </a:tr>
              <a:tr h="533400">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13</a:t>
                      </a:r>
                      <a:r>
                        <a:rPr lang="sr-Latn-BA" sz="2800" kern="800" dirty="0" smtClean="0">
                          <a:effectLst/>
                        </a:rPr>
                        <a:t>. juli</a:t>
                      </a:r>
                      <a:endParaRPr lang="en-US" sz="28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22</a:t>
                      </a:r>
                      <a:r>
                        <a:rPr lang="en-GB" sz="2800" kern="800" baseline="30000" dirty="0" smtClean="0">
                          <a:effectLst/>
                        </a:rPr>
                        <a:t>o</a:t>
                      </a:r>
                      <a:r>
                        <a:rPr lang="en-GB" sz="2800" kern="800" dirty="0" smtClean="0">
                          <a:effectLst/>
                        </a:rPr>
                        <a:t> </a:t>
                      </a:r>
                      <a:r>
                        <a:rPr lang="en-GB" sz="2800" kern="800" dirty="0">
                          <a:effectLst/>
                        </a:rPr>
                        <a:t>59' 36“       </a:t>
                      </a:r>
                      <a:endParaRPr lang="en-US" sz="28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kern="800" dirty="0" smtClean="0">
                          <a:effectLst/>
                        </a:rPr>
                        <a:t/>
                      </a:r>
                      <a:br>
                        <a:rPr lang="sr-Latn-BA" sz="2800" kern="800" dirty="0" smtClean="0">
                          <a:effectLst/>
                        </a:rPr>
                      </a:br>
                      <a:r>
                        <a:rPr lang="en-GB" sz="2800" kern="800" dirty="0" smtClean="0">
                          <a:effectLst/>
                        </a:rPr>
                        <a:t>75</a:t>
                      </a:r>
                      <a:r>
                        <a:rPr lang="en-GB" sz="2800" kern="800" baseline="30000" dirty="0" smtClean="0">
                          <a:effectLst/>
                        </a:rPr>
                        <a:t>o</a:t>
                      </a:r>
                      <a:r>
                        <a:rPr lang="en-GB" sz="2800" kern="800" dirty="0" smtClean="0">
                          <a:effectLst/>
                        </a:rPr>
                        <a:t> </a:t>
                      </a:r>
                      <a:r>
                        <a:rPr lang="en-GB" sz="2800" kern="800" dirty="0">
                          <a:effectLst/>
                        </a:rPr>
                        <a:t>35' 50“  </a:t>
                      </a:r>
                      <a:endParaRPr lang="en-US" sz="2800" kern="800" dirty="0">
                        <a:effectLst/>
                        <a:latin typeface="Times New Roman"/>
                        <a:ea typeface="Calibri"/>
                        <a:cs typeface="Times New Roman"/>
                      </a:endParaRPr>
                    </a:p>
                  </a:txBody>
                  <a:tcPr marL="68580" marR="68580" marT="0" marB="0"/>
                </a:tc>
                <a:tc>
                  <a:txBody>
                    <a:bodyPr/>
                    <a:lstStyle/>
                    <a:p>
                      <a:pPr marL="0" marR="0" algn="just">
                        <a:lnSpc>
                          <a:spcPts val="1200"/>
                        </a:lnSpc>
                        <a:spcBef>
                          <a:spcPts val="0"/>
                        </a:spcBef>
                        <a:spcAft>
                          <a:spcPts val="0"/>
                        </a:spcAft>
                      </a:pPr>
                      <a:r>
                        <a:rPr lang="sr-Latn-BA" sz="2800" kern="800" dirty="0" smtClean="0">
                          <a:effectLst/>
                        </a:rPr>
                        <a:t/>
                      </a:r>
                      <a:br>
                        <a:rPr lang="sr-Latn-BA" sz="2800" kern="800" dirty="0" smtClean="0">
                          <a:effectLst/>
                        </a:rPr>
                      </a:br>
                      <a:r>
                        <a:rPr lang="sr-Latn-BA" sz="2800" b="1" kern="800" dirty="0" smtClean="0">
                          <a:solidFill>
                            <a:srgbClr val="FF0000"/>
                          </a:solidFill>
                          <a:effectLst/>
                        </a:rPr>
                        <a:t/>
                      </a:r>
                      <a:br>
                        <a:rPr lang="sr-Latn-BA" sz="2800" b="1" kern="800" dirty="0" smtClean="0">
                          <a:solidFill>
                            <a:srgbClr val="FF0000"/>
                          </a:solidFill>
                          <a:effectLst/>
                        </a:rPr>
                      </a:br>
                      <a:r>
                        <a:rPr lang="en-GB" sz="2800" b="1" kern="800" dirty="0" smtClean="0">
                          <a:solidFill>
                            <a:srgbClr val="FF0000"/>
                          </a:solidFill>
                          <a:effectLst/>
                        </a:rPr>
                        <a:t>0.25  </a:t>
                      </a:r>
                      <a:r>
                        <a:rPr lang="en-GB" sz="2800" b="1" kern="800" dirty="0">
                          <a:solidFill>
                            <a:srgbClr val="FF0000"/>
                          </a:solidFill>
                          <a:effectLst/>
                        </a:rPr>
                        <a:t>(1/4)</a:t>
                      </a:r>
                      <a:endParaRPr lang="en-US" sz="2800" b="1" kern="800" dirty="0">
                        <a:solidFill>
                          <a:srgbClr val="FF0000"/>
                        </a:solidFill>
                        <a:effectLst/>
                        <a:latin typeface="Times New Roman"/>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130321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610600" cy="5970865"/>
          </a:xfrm>
          <a:prstGeom prst="rect">
            <a:avLst/>
          </a:prstGeom>
          <a:noFill/>
        </p:spPr>
        <p:txBody>
          <a:bodyPr wrap="square" rtlCol="0">
            <a:spAutoFit/>
          </a:bodyPr>
          <a:lstStyle/>
          <a:p>
            <a:pPr algn="just"/>
            <a:r>
              <a:rPr lang="sr-Latn-BA" sz="2800" i="1" dirty="0" smtClean="0">
                <a:latin typeface="Times New Roman" pitchFamily="18" charset="0"/>
                <a:cs typeface="Times New Roman" pitchFamily="18" charset="0"/>
              </a:rPr>
              <a:t>Prema mitu, Apolon je želeo da prinese žrtvu Bogovima. Poslao je svog ravena do svetog izvora, da mu donese neophodnu vodu za obred.</a:t>
            </a:r>
            <a:r>
              <a:rPr lang="en-GB" sz="2800" i="1" dirty="0" smtClean="0">
                <a:latin typeface="Times New Roman" pitchFamily="18" charset="0"/>
                <a:cs typeface="Times New Roman" pitchFamily="18" charset="0"/>
              </a:rPr>
              <a:t> </a:t>
            </a:r>
            <a:r>
              <a:rPr lang="sr-Latn-BA" sz="2800" i="1" dirty="0" smtClean="0">
                <a:latin typeface="Times New Roman" pitchFamily="18" charset="0"/>
                <a:cs typeface="Times New Roman" pitchFamily="18" charset="0"/>
              </a:rPr>
              <a:t>Gavran je odleteo do izvora, pored koga je bilo drvo smokve. Plodovi na drvetu još nisu bili zreli, pa je gavran sačekao da sazre, kako bi se najeo.</a:t>
            </a:r>
            <a:r>
              <a:rPr lang="en-GB" sz="2800" i="1" dirty="0" smtClean="0">
                <a:latin typeface="Times New Roman" pitchFamily="18" charset="0"/>
                <a:cs typeface="Times New Roman" pitchFamily="18" charset="0"/>
              </a:rPr>
              <a:t> </a:t>
            </a:r>
            <a:r>
              <a:rPr lang="sr-Latn-BA" sz="2800" i="1" dirty="0" smtClean="0">
                <a:latin typeface="Times New Roman" pitchFamily="18" charset="0"/>
                <a:cs typeface="Times New Roman" pitchFamily="18" charset="0"/>
              </a:rPr>
              <a:t>Kasnije, lagao je Apolona da je na izvoru bila vodena zmija, zbog koje nije smeo da se približi vodi i napuni Apolonov pehar. Ptica je zato bila prokleta da zauvek bude žedna. Bilo joj je zabranjeno da pije vodu sve dok smokve ne sazru (juli). Naravno, bila je uzneta na nebo, odmah do (sazvežđa) Vodene zmije (Hydra), pored koje je i Apolonov pehar (Crater).</a:t>
            </a:r>
            <a:r>
              <a:rPr lang="en-GB" sz="2800" i="1" dirty="0" smtClean="0">
                <a:latin typeface="Times New Roman" pitchFamily="18" charset="0"/>
                <a:cs typeface="Times New Roman" pitchFamily="18" charset="0"/>
              </a:rPr>
              <a:t> </a:t>
            </a:r>
            <a:endParaRPr lang="sr-Latn-BA" sz="2800" i="1" dirty="0" smtClean="0">
              <a:latin typeface="Times New Roman" pitchFamily="18" charset="0"/>
              <a:cs typeface="Times New Roman" pitchFamily="18" charset="0"/>
            </a:endParaRPr>
          </a:p>
          <a:p>
            <a:pPr algn="just"/>
            <a:r>
              <a:rPr lang="sr-Latn-BA" sz="2800" i="1" dirty="0" smtClean="0">
                <a:latin typeface="Times New Roman" pitchFamily="18" charset="0"/>
                <a:cs typeface="Times New Roman" pitchFamily="18" charset="0"/>
              </a:rPr>
              <a:t>                                        (Ovidije, </a:t>
            </a:r>
            <a:r>
              <a:rPr lang="sr-Latn-BA" sz="2800" i="1" dirty="0">
                <a:latin typeface="Times New Roman" pitchFamily="18" charset="0"/>
                <a:cs typeface="Times New Roman" pitchFamily="18" charset="0"/>
              </a:rPr>
              <a:t>Fasti, II v. 243-267).</a:t>
            </a:r>
            <a:endParaRPr lang="en-US" sz="2800" i="1"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3847939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668</TotalTime>
  <Words>816</Words>
  <Application>Microsoft Office PowerPoint</Application>
  <PresentationFormat>On-screen Show (4:3)</PresentationFormat>
  <Paragraphs>169</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Apex</vt:lpstr>
      <vt:lpstr>  DELOS, CENTAR APOLONOVOG KULTA – arheoastronomska perspektiva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DELOS, THE CENTRE OF APOLLO'S CULT – an Archaeoastronomic Perspective</dc:title>
  <dc:creator>DELL</dc:creator>
  <cp:lastModifiedBy>DELL</cp:lastModifiedBy>
  <cp:revision>60</cp:revision>
  <dcterms:created xsi:type="dcterms:W3CDTF">2020-01-18T10:12:24Z</dcterms:created>
  <dcterms:modified xsi:type="dcterms:W3CDTF">2021-04-15T21:30:41Z</dcterms:modified>
</cp:coreProperties>
</file>