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6" r:id="rId2"/>
    <p:sldId id="348" r:id="rId3"/>
    <p:sldId id="347" r:id="rId4"/>
    <p:sldId id="327" r:id="rId5"/>
    <p:sldId id="333" r:id="rId6"/>
    <p:sldId id="330" r:id="rId7"/>
    <p:sldId id="270" r:id="rId8"/>
    <p:sldId id="308" r:id="rId9"/>
    <p:sldId id="322" r:id="rId10"/>
    <p:sldId id="321" r:id="rId11"/>
    <p:sldId id="290" r:id="rId12"/>
    <p:sldId id="301" r:id="rId13"/>
    <p:sldId id="350" r:id="rId14"/>
    <p:sldId id="335" r:id="rId15"/>
    <p:sldId id="338" r:id="rId16"/>
    <p:sldId id="339" r:id="rId17"/>
    <p:sldId id="340" r:id="rId18"/>
    <p:sldId id="344" r:id="rId19"/>
    <p:sldId id="341" r:id="rId20"/>
    <p:sldId id="349" r:id="rId21"/>
    <p:sldId id="342" r:id="rId22"/>
    <p:sldId id="345" r:id="rId23"/>
    <p:sldId id="324" r:id="rId24"/>
    <p:sldId id="351" r:id="rId25"/>
    <p:sldId id="352" r:id="rId26"/>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D0FB31-8239-4069-AEB2-83F8AA17D975}" v="2" dt="2023-04-17T22:02:14.7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8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jana Stojičić" userId="a9eefff9e5abe103" providerId="LiveId" clId="{34D0FB31-8239-4069-AEB2-83F8AA17D975}"/>
    <pc:docChg chg="addSld delSld modSld">
      <pc:chgData name="Biljana Stojičić" userId="a9eefff9e5abe103" providerId="LiveId" clId="{34D0FB31-8239-4069-AEB2-83F8AA17D975}" dt="2023-04-18T10:21:10.826" v="7" actId="1076"/>
      <pc:docMkLst>
        <pc:docMk/>
      </pc:docMkLst>
      <pc:sldChg chg="add">
        <pc:chgData name="Biljana Stojičić" userId="a9eefff9e5abe103" providerId="LiveId" clId="{34D0FB31-8239-4069-AEB2-83F8AA17D975}" dt="2023-04-17T22:00:23.751" v="1"/>
        <pc:sldMkLst>
          <pc:docMk/>
          <pc:sldMk cId="4120048661" sldId="270"/>
        </pc:sldMkLst>
      </pc:sldChg>
      <pc:sldChg chg="del">
        <pc:chgData name="Biljana Stojičić" userId="a9eefff9e5abe103" providerId="LiveId" clId="{34D0FB31-8239-4069-AEB2-83F8AA17D975}" dt="2023-04-17T22:02:10.109" v="4" actId="2696"/>
        <pc:sldMkLst>
          <pc:docMk/>
          <pc:sldMk cId="385660723" sldId="330"/>
        </pc:sldMkLst>
      </pc:sldChg>
      <pc:sldChg chg="modSp mod">
        <pc:chgData name="Biljana Stojičić" userId="a9eefff9e5abe103" providerId="LiveId" clId="{34D0FB31-8239-4069-AEB2-83F8AA17D975}" dt="2023-04-18T10:21:10.826" v="7" actId="1076"/>
        <pc:sldMkLst>
          <pc:docMk/>
          <pc:sldMk cId="3776296555" sldId="339"/>
        </pc:sldMkLst>
        <pc:spChg chg="mod">
          <ac:chgData name="Biljana Stojičić" userId="a9eefff9e5abe103" providerId="LiveId" clId="{34D0FB31-8239-4069-AEB2-83F8AA17D975}" dt="2023-04-18T10:20:56.113" v="5" actId="14100"/>
          <ac:spMkLst>
            <pc:docMk/>
            <pc:sldMk cId="3776296555" sldId="339"/>
            <ac:spMk id="2" creationId="{41300902-E40B-7CAD-7803-E624418CAE67}"/>
          </ac:spMkLst>
        </pc:spChg>
        <pc:spChg chg="mod">
          <ac:chgData name="Biljana Stojičić" userId="a9eefff9e5abe103" providerId="LiveId" clId="{34D0FB31-8239-4069-AEB2-83F8AA17D975}" dt="2023-04-18T10:21:10.826" v="7" actId="1076"/>
          <ac:spMkLst>
            <pc:docMk/>
            <pc:sldMk cId="3776296555" sldId="339"/>
            <ac:spMk id="4" creationId="{B9D028EB-18FE-FE4C-C2F0-52000715B8C2}"/>
          </ac:spMkLst>
        </pc:spChg>
      </pc:sldChg>
      <pc:sldChg chg="modSp mod">
        <pc:chgData name="Biljana Stojičić" userId="a9eefff9e5abe103" providerId="LiveId" clId="{34D0FB31-8239-4069-AEB2-83F8AA17D975}" dt="2023-04-17T22:01:11.610" v="3" actId="20577"/>
        <pc:sldMkLst>
          <pc:docMk/>
          <pc:sldMk cId="871074054" sldId="346"/>
        </pc:sldMkLst>
        <pc:spChg chg="mod">
          <ac:chgData name="Biljana Stojičić" userId="a9eefff9e5abe103" providerId="LiveId" clId="{34D0FB31-8239-4069-AEB2-83F8AA17D975}" dt="2023-04-17T22:01:11.610" v="3" actId="20577"/>
          <ac:spMkLst>
            <pc:docMk/>
            <pc:sldMk cId="871074054" sldId="346"/>
            <ac:spMk id="4" creationId="{9AFFBDB6-18A8-D251-D8D7-1E8F44976181}"/>
          </ac:spMkLst>
        </pc:spChg>
      </pc:sldChg>
      <pc:sldChg chg="new del">
        <pc:chgData name="Biljana Stojičić" userId="a9eefff9e5abe103" providerId="LiveId" clId="{34D0FB31-8239-4069-AEB2-83F8AA17D975}" dt="2023-04-17T22:00:30.058" v="2" actId="2696"/>
        <pc:sldMkLst>
          <pc:docMk/>
          <pc:sldMk cId="1289169225" sldId="35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4B505-3AC2-463C-A3C1-93CAD677C9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63AEA5-757D-4D5F-A57C-77A31508C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FFE08E-0EA4-44F0-AECD-C1CA99EA8E98}"/>
              </a:ext>
            </a:extLst>
          </p:cNvPr>
          <p:cNvSpPr>
            <a:spLocks noGrp="1"/>
          </p:cNvSpPr>
          <p:nvPr>
            <p:ph type="dt" sz="half" idx="10"/>
          </p:nvPr>
        </p:nvSpPr>
        <p:spPr/>
        <p:txBody>
          <a:bodyPr/>
          <a:lstStyle/>
          <a:p>
            <a:fld id="{9C6F1DD9-6278-467E-8A51-4F783D01AA09}" type="datetimeFigureOut">
              <a:rPr lang="en-US" smtClean="0"/>
              <a:t>18-Apr-23</a:t>
            </a:fld>
            <a:endParaRPr lang="en-US"/>
          </a:p>
        </p:txBody>
      </p:sp>
      <p:sp>
        <p:nvSpPr>
          <p:cNvPr id="5" name="Footer Placeholder 4">
            <a:extLst>
              <a:ext uri="{FF2B5EF4-FFF2-40B4-BE49-F238E27FC236}">
                <a16:creationId xmlns:a16="http://schemas.microsoft.com/office/drawing/2014/main" id="{D7658501-772F-48AA-9AFA-1A72EC27F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225CF-0AF3-4D67-9369-030FA3877C0A}"/>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168662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5EF5-0705-438A-8C70-2771012DC9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28F0AB-38AE-4992-BDBF-09CEC6744B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83E4C-1E7E-415E-8472-78AD6BB1F3B8}"/>
              </a:ext>
            </a:extLst>
          </p:cNvPr>
          <p:cNvSpPr>
            <a:spLocks noGrp="1"/>
          </p:cNvSpPr>
          <p:nvPr>
            <p:ph type="dt" sz="half" idx="10"/>
          </p:nvPr>
        </p:nvSpPr>
        <p:spPr/>
        <p:txBody>
          <a:bodyPr/>
          <a:lstStyle/>
          <a:p>
            <a:fld id="{9C6F1DD9-6278-467E-8A51-4F783D01AA09}" type="datetimeFigureOut">
              <a:rPr lang="en-US" smtClean="0"/>
              <a:t>18-Apr-23</a:t>
            </a:fld>
            <a:endParaRPr lang="en-US"/>
          </a:p>
        </p:txBody>
      </p:sp>
      <p:sp>
        <p:nvSpPr>
          <p:cNvPr id="5" name="Footer Placeholder 4">
            <a:extLst>
              <a:ext uri="{FF2B5EF4-FFF2-40B4-BE49-F238E27FC236}">
                <a16:creationId xmlns:a16="http://schemas.microsoft.com/office/drawing/2014/main" id="{3FDA4AE0-B5B9-4A21-90B4-7F510BAC2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CAABFE-8450-4CE4-8BB7-B49BB67A544A}"/>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3742356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A588C0-865C-4200-BAD6-A975B703C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77CC0A-648F-4D14-84B5-C3055C9F05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CA07F-43E1-44BB-BE21-6596DADE66CA}"/>
              </a:ext>
            </a:extLst>
          </p:cNvPr>
          <p:cNvSpPr>
            <a:spLocks noGrp="1"/>
          </p:cNvSpPr>
          <p:nvPr>
            <p:ph type="dt" sz="half" idx="10"/>
          </p:nvPr>
        </p:nvSpPr>
        <p:spPr/>
        <p:txBody>
          <a:bodyPr/>
          <a:lstStyle/>
          <a:p>
            <a:fld id="{9C6F1DD9-6278-467E-8A51-4F783D01AA09}" type="datetimeFigureOut">
              <a:rPr lang="en-US" smtClean="0"/>
              <a:t>18-Apr-23</a:t>
            </a:fld>
            <a:endParaRPr lang="en-US"/>
          </a:p>
        </p:txBody>
      </p:sp>
      <p:sp>
        <p:nvSpPr>
          <p:cNvPr id="5" name="Footer Placeholder 4">
            <a:extLst>
              <a:ext uri="{FF2B5EF4-FFF2-40B4-BE49-F238E27FC236}">
                <a16:creationId xmlns:a16="http://schemas.microsoft.com/office/drawing/2014/main" id="{1A176D17-EA87-42E8-B13F-838A1F74D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496B8-8490-48D2-B4F7-0B073DA7D726}"/>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1691982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46115-0611-4A5D-B62D-020EE091C7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B68F8D-6CBA-4A4D-9441-B40AF2D9C5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4A67-5637-4ACD-83C4-2DD29BC0CD02}"/>
              </a:ext>
            </a:extLst>
          </p:cNvPr>
          <p:cNvSpPr>
            <a:spLocks noGrp="1"/>
          </p:cNvSpPr>
          <p:nvPr>
            <p:ph type="dt" sz="half" idx="10"/>
          </p:nvPr>
        </p:nvSpPr>
        <p:spPr/>
        <p:txBody>
          <a:bodyPr/>
          <a:lstStyle/>
          <a:p>
            <a:fld id="{9C6F1DD9-6278-467E-8A51-4F783D01AA09}" type="datetimeFigureOut">
              <a:rPr lang="en-US" smtClean="0"/>
              <a:t>18-Apr-23</a:t>
            </a:fld>
            <a:endParaRPr lang="en-US"/>
          </a:p>
        </p:txBody>
      </p:sp>
      <p:sp>
        <p:nvSpPr>
          <p:cNvPr id="5" name="Footer Placeholder 4">
            <a:extLst>
              <a:ext uri="{FF2B5EF4-FFF2-40B4-BE49-F238E27FC236}">
                <a16:creationId xmlns:a16="http://schemas.microsoft.com/office/drawing/2014/main" id="{9312FF77-54D7-4A96-9E70-0F0B1BEA0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DF002-DE92-4034-B07C-0BA19490B306}"/>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360524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DE37-0974-4D55-9208-F7D8252C5C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291F5A-DF3C-47EC-A2AB-BE4D34F6A8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EFF2B2-4DDE-4EF3-8B1D-48757F768958}"/>
              </a:ext>
            </a:extLst>
          </p:cNvPr>
          <p:cNvSpPr>
            <a:spLocks noGrp="1"/>
          </p:cNvSpPr>
          <p:nvPr>
            <p:ph type="dt" sz="half" idx="10"/>
          </p:nvPr>
        </p:nvSpPr>
        <p:spPr/>
        <p:txBody>
          <a:bodyPr/>
          <a:lstStyle/>
          <a:p>
            <a:fld id="{9C6F1DD9-6278-467E-8A51-4F783D01AA09}" type="datetimeFigureOut">
              <a:rPr lang="en-US" smtClean="0"/>
              <a:t>18-Apr-23</a:t>
            </a:fld>
            <a:endParaRPr lang="en-US"/>
          </a:p>
        </p:txBody>
      </p:sp>
      <p:sp>
        <p:nvSpPr>
          <p:cNvPr id="5" name="Footer Placeholder 4">
            <a:extLst>
              <a:ext uri="{FF2B5EF4-FFF2-40B4-BE49-F238E27FC236}">
                <a16:creationId xmlns:a16="http://schemas.microsoft.com/office/drawing/2014/main" id="{865CB593-395F-4CC4-BCF1-0A73A93C4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0A95A-30EB-41B8-810C-C0C425C0A92F}"/>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2597256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43A35-E565-4E21-8086-7FFE92AF03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89E32-B3EF-4131-89C8-47BFE47E9C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C707F4-EE24-4281-B9D9-E5D3A517F6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80B9B8-AA53-43CD-B670-D72A6E009F7A}"/>
              </a:ext>
            </a:extLst>
          </p:cNvPr>
          <p:cNvSpPr>
            <a:spLocks noGrp="1"/>
          </p:cNvSpPr>
          <p:nvPr>
            <p:ph type="dt" sz="half" idx="10"/>
          </p:nvPr>
        </p:nvSpPr>
        <p:spPr/>
        <p:txBody>
          <a:bodyPr/>
          <a:lstStyle/>
          <a:p>
            <a:fld id="{9C6F1DD9-6278-467E-8A51-4F783D01AA09}" type="datetimeFigureOut">
              <a:rPr lang="en-US" smtClean="0"/>
              <a:t>18-Apr-23</a:t>
            </a:fld>
            <a:endParaRPr lang="en-US"/>
          </a:p>
        </p:txBody>
      </p:sp>
      <p:sp>
        <p:nvSpPr>
          <p:cNvPr id="6" name="Footer Placeholder 5">
            <a:extLst>
              <a:ext uri="{FF2B5EF4-FFF2-40B4-BE49-F238E27FC236}">
                <a16:creationId xmlns:a16="http://schemas.microsoft.com/office/drawing/2014/main" id="{460B1FE1-FF8E-45FD-9705-C96F7E7685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25D8D-5983-444A-8711-FD93C4EF949D}"/>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11922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BB24B-2AB7-4AC5-B03C-B983F67A1D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FBAE3B-F30A-431D-A3B5-98EE97DE98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AF5317-D173-4B19-B047-36A8EB2021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D1167B-D6A3-4352-89E2-EC0A70FAF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7E8204-8EB4-4F0D-8616-6D23E4CDA0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A65F3E-694C-4EF0-ADA6-F0CDF03FED8E}"/>
              </a:ext>
            </a:extLst>
          </p:cNvPr>
          <p:cNvSpPr>
            <a:spLocks noGrp="1"/>
          </p:cNvSpPr>
          <p:nvPr>
            <p:ph type="dt" sz="half" idx="10"/>
          </p:nvPr>
        </p:nvSpPr>
        <p:spPr/>
        <p:txBody>
          <a:bodyPr/>
          <a:lstStyle/>
          <a:p>
            <a:fld id="{9C6F1DD9-6278-467E-8A51-4F783D01AA09}" type="datetimeFigureOut">
              <a:rPr lang="en-US" smtClean="0"/>
              <a:t>18-Apr-23</a:t>
            </a:fld>
            <a:endParaRPr lang="en-US"/>
          </a:p>
        </p:txBody>
      </p:sp>
      <p:sp>
        <p:nvSpPr>
          <p:cNvPr id="8" name="Footer Placeholder 7">
            <a:extLst>
              <a:ext uri="{FF2B5EF4-FFF2-40B4-BE49-F238E27FC236}">
                <a16:creationId xmlns:a16="http://schemas.microsoft.com/office/drawing/2014/main" id="{0D2B30FC-92E2-4C12-856E-205716D2AF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ED1108-2D2A-45AD-8C8C-7A7BF566712D}"/>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1270959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77B2-74DF-44AC-9D01-4FBE9A658D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557161-8A4F-405F-A8DB-5260C3A257F6}"/>
              </a:ext>
            </a:extLst>
          </p:cNvPr>
          <p:cNvSpPr>
            <a:spLocks noGrp="1"/>
          </p:cNvSpPr>
          <p:nvPr>
            <p:ph type="dt" sz="half" idx="10"/>
          </p:nvPr>
        </p:nvSpPr>
        <p:spPr/>
        <p:txBody>
          <a:bodyPr/>
          <a:lstStyle/>
          <a:p>
            <a:fld id="{9C6F1DD9-6278-467E-8A51-4F783D01AA09}" type="datetimeFigureOut">
              <a:rPr lang="en-US" smtClean="0"/>
              <a:t>18-Apr-23</a:t>
            </a:fld>
            <a:endParaRPr lang="en-US"/>
          </a:p>
        </p:txBody>
      </p:sp>
      <p:sp>
        <p:nvSpPr>
          <p:cNvPr id="4" name="Footer Placeholder 3">
            <a:extLst>
              <a:ext uri="{FF2B5EF4-FFF2-40B4-BE49-F238E27FC236}">
                <a16:creationId xmlns:a16="http://schemas.microsoft.com/office/drawing/2014/main" id="{F684ED89-EB56-49A2-BBAD-1A5F1EA1DD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2CA8C3-1CAE-4A00-A40A-0FAABBCAEFDB}"/>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3425190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8F461-906C-43EB-8F7C-2D96CC3AF9B2}"/>
              </a:ext>
            </a:extLst>
          </p:cNvPr>
          <p:cNvSpPr>
            <a:spLocks noGrp="1"/>
          </p:cNvSpPr>
          <p:nvPr>
            <p:ph type="dt" sz="half" idx="10"/>
          </p:nvPr>
        </p:nvSpPr>
        <p:spPr/>
        <p:txBody>
          <a:bodyPr/>
          <a:lstStyle/>
          <a:p>
            <a:fld id="{9C6F1DD9-6278-467E-8A51-4F783D01AA09}" type="datetimeFigureOut">
              <a:rPr lang="en-US" smtClean="0"/>
              <a:t>18-Apr-23</a:t>
            </a:fld>
            <a:endParaRPr lang="en-US"/>
          </a:p>
        </p:txBody>
      </p:sp>
      <p:sp>
        <p:nvSpPr>
          <p:cNvPr id="3" name="Footer Placeholder 2">
            <a:extLst>
              <a:ext uri="{FF2B5EF4-FFF2-40B4-BE49-F238E27FC236}">
                <a16:creationId xmlns:a16="http://schemas.microsoft.com/office/drawing/2014/main" id="{BFFF3FA3-52CA-4CA0-A0AF-AD4AE7BDB1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64422E-4CDE-4033-B0DD-11294A2F6504}"/>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56708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0D009-25E0-4E97-8CCA-459E154CC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A7C549-96CE-42C6-9F03-2BA81711AA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7ADBF9-64D3-4B4D-AE6B-E2AB835C03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84506C-6D17-4919-8FE7-B514E1F1987D}"/>
              </a:ext>
            </a:extLst>
          </p:cNvPr>
          <p:cNvSpPr>
            <a:spLocks noGrp="1"/>
          </p:cNvSpPr>
          <p:nvPr>
            <p:ph type="dt" sz="half" idx="10"/>
          </p:nvPr>
        </p:nvSpPr>
        <p:spPr/>
        <p:txBody>
          <a:bodyPr/>
          <a:lstStyle/>
          <a:p>
            <a:fld id="{9C6F1DD9-6278-467E-8A51-4F783D01AA09}" type="datetimeFigureOut">
              <a:rPr lang="en-US" smtClean="0"/>
              <a:t>18-Apr-23</a:t>
            </a:fld>
            <a:endParaRPr lang="en-US"/>
          </a:p>
        </p:txBody>
      </p:sp>
      <p:sp>
        <p:nvSpPr>
          <p:cNvPr id="6" name="Footer Placeholder 5">
            <a:extLst>
              <a:ext uri="{FF2B5EF4-FFF2-40B4-BE49-F238E27FC236}">
                <a16:creationId xmlns:a16="http://schemas.microsoft.com/office/drawing/2014/main" id="{52DA23D3-AEB8-4DAD-872E-01C9610E5D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320F5-C569-4D42-838B-0E0D54096519}"/>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3432484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CE96-A26E-4A7E-AEF4-CDEB9F204F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990F89-9D83-417C-92E4-417F57416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7BB54E-5930-4BB8-A5B6-534828FB10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872DD9-58BC-462C-B63D-71D47BB592A0}"/>
              </a:ext>
            </a:extLst>
          </p:cNvPr>
          <p:cNvSpPr>
            <a:spLocks noGrp="1"/>
          </p:cNvSpPr>
          <p:nvPr>
            <p:ph type="dt" sz="half" idx="10"/>
          </p:nvPr>
        </p:nvSpPr>
        <p:spPr/>
        <p:txBody>
          <a:bodyPr/>
          <a:lstStyle/>
          <a:p>
            <a:fld id="{9C6F1DD9-6278-467E-8A51-4F783D01AA09}" type="datetimeFigureOut">
              <a:rPr lang="en-US" smtClean="0"/>
              <a:t>18-Apr-23</a:t>
            </a:fld>
            <a:endParaRPr lang="en-US"/>
          </a:p>
        </p:txBody>
      </p:sp>
      <p:sp>
        <p:nvSpPr>
          <p:cNvPr id="6" name="Footer Placeholder 5">
            <a:extLst>
              <a:ext uri="{FF2B5EF4-FFF2-40B4-BE49-F238E27FC236}">
                <a16:creationId xmlns:a16="http://schemas.microsoft.com/office/drawing/2014/main" id="{611CE9A6-A625-44A1-8864-48D987F061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75CCA-B91C-4A85-B094-CB59BF4FBF56}"/>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157405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alpha val="62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2B6239-80F4-4BF3-99C7-E9C8612AC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3FFD6-C93A-4479-81B2-FCB466FAE9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0A494-492A-4CE9-8EAF-2B6CE8E74E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F1DD9-6278-467E-8A51-4F783D01AA09}" type="datetimeFigureOut">
              <a:rPr lang="en-US" smtClean="0"/>
              <a:t>18-Apr-23</a:t>
            </a:fld>
            <a:endParaRPr lang="en-US"/>
          </a:p>
        </p:txBody>
      </p:sp>
      <p:sp>
        <p:nvSpPr>
          <p:cNvPr id="5" name="Footer Placeholder 4">
            <a:extLst>
              <a:ext uri="{FF2B5EF4-FFF2-40B4-BE49-F238E27FC236}">
                <a16:creationId xmlns:a16="http://schemas.microsoft.com/office/drawing/2014/main" id="{E17AE832-5687-4076-BA2E-F0F9F08B1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776D93-D373-4F84-B171-D0DF61BC8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C0469-CCE4-4EFA-9FD7-43C3563AD17E}" type="slidenum">
              <a:rPr lang="en-US" smtClean="0"/>
              <a:t>‹#›</a:t>
            </a:fld>
            <a:endParaRPr lang="en-US"/>
          </a:p>
        </p:txBody>
      </p:sp>
    </p:spTree>
    <p:extLst>
      <p:ext uri="{BB962C8B-B14F-4D97-AF65-F5344CB8AC3E}">
        <p14:creationId xmlns:p14="http://schemas.microsoft.com/office/powerpoint/2010/main" val="655883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www.researchgate.net/publication/268380476_The_permanent_Oriented_World_Globe_installation_at_Roma_Tre_University"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436BB3-0A25-68A4-6858-DE8F31A0C8B9}"/>
              </a:ext>
            </a:extLst>
          </p:cNvPr>
          <p:cNvSpPr txBox="1"/>
          <p:nvPr/>
        </p:nvSpPr>
        <p:spPr>
          <a:xfrm>
            <a:off x="925033" y="937683"/>
            <a:ext cx="7899991" cy="2677656"/>
          </a:xfrm>
          <a:prstGeom prst="rect">
            <a:avLst/>
          </a:prstGeom>
          <a:noFill/>
        </p:spPr>
        <p:txBody>
          <a:bodyPr wrap="square" rtlCol="0">
            <a:spAutoFit/>
          </a:bodyPr>
          <a:lstStyle/>
          <a:p>
            <a:r>
              <a:rPr lang="ru-RU" sz="2800" b="1" dirty="0">
                <a:solidFill>
                  <a:srgbClr val="7030A0"/>
                </a:solidFill>
                <a:latin typeface="Comic Sans MS" panose="030F0702030302020204" pitchFamily="66" charset="0"/>
              </a:rPr>
              <a:t>ИНИЦИЈАТИВА ЗА ОБЕЛЕЖАВАЊЕ МЕРИДИЈАНА И ПОСТАВЉАЊЕ ПАРАЛЕЛНОГ</a:t>
            </a:r>
          </a:p>
          <a:p>
            <a:r>
              <a:rPr lang="ru-RU" sz="2800" b="1" dirty="0">
                <a:solidFill>
                  <a:srgbClr val="7030A0"/>
                </a:solidFill>
                <a:latin typeface="Comic Sans MS" panose="030F0702030302020204" pitchFamily="66" charset="0"/>
              </a:rPr>
              <a:t>ГЛОБУСА НА КАЛЕМЕГДАНУ – КАКО ДО РЕАЛИЗАЦИЈЕ ПОСЛЕ ПОЗИТИВНИХ</a:t>
            </a:r>
          </a:p>
          <a:p>
            <a:r>
              <a:rPr lang="ru-RU" sz="2800" b="1" dirty="0">
                <a:solidFill>
                  <a:srgbClr val="7030A0"/>
                </a:solidFill>
                <a:latin typeface="Comic Sans MS" panose="030F0702030302020204" pitchFamily="66" charset="0"/>
              </a:rPr>
              <a:t>ОДГОВОРА?</a:t>
            </a:r>
            <a:endParaRPr lang="en-US" sz="2800" b="1" dirty="0">
              <a:solidFill>
                <a:srgbClr val="7030A0"/>
              </a:solidFill>
              <a:latin typeface="Comic Sans MS" panose="030F0702030302020204" pitchFamily="66" charset="0"/>
            </a:endParaRPr>
          </a:p>
        </p:txBody>
      </p:sp>
      <p:sp>
        <p:nvSpPr>
          <p:cNvPr id="3" name="TextBox 2">
            <a:extLst>
              <a:ext uri="{FF2B5EF4-FFF2-40B4-BE49-F238E27FC236}">
                <a16:creationId xmlns:a16="http://schemas.microsoft.com/office/drawing/2014/main" id="{F6356902-A115-8461-0823-7137B639678D}"/>
              </a:ext>
            </a:extLst>
          </p:cNvPr>
          <p:cNvSpPr txBox="1"/>
          <p:nvPr/>
        </p:nvSpPr>
        <p:spPr>
          <a:xfrm>
            <a:off x="6209413" y="4231758"/>
            <a:ext cx="4752754" cy="1200329"/>
          </a:xfrm>
          <a:prstGeom prst="rect">
            <a:avLst/>
          </a:prstGeom>
          <a:noFill/>
        </p:spPr>
        <p:txBody>
          <a:bodyPr wrap="square" rtlCol="0">
            <a:spAutoFit/>
          </a:bodyPr>
          <a:lstStyle/>
          <a:p>
            <a:pPr algn="r"/>
            <a:r>
              <a:rPr lang="sr-Cyrl-RS" sz="2400" dirty="0">
                <a:solidFill>
                  <a:srgbClr val="7030A0"/>
                </a:solidFill>
                <a:latin typeface="Comic Sans MS" panose="030F0702030302020204" pitchFamily="66" charset="0"/>
              </a:rPr>
              <a:t>Биљана Стојичић, </a:t>
            </a:r>
          </a:p>
          <a:p>
            <a:pPr algn="r"/>
            <a:r>
              <a:rPr lang="sr-Cyrl-RS" sz="2400" dirty="0">
                <a:solidFill>
                  <a:srgbClr val="7030A0"/>
                </a:solidFill>
                <a:latin typeface="Comic Sans MS" panose="030F0702030302020204" pitchFamily="66" charset="0"/>
              </a:rPr>
              <a:t>Татјана Марковић Топаловић, </a:t>
            </a:r>
          </a:p>
          <a:p>
            <a:pPr algn="r"/>
            <a:r>
              <a:rPr lang="sr-Cyrl-RS" sz="2400" dirty="0">
                <a:solidFill>
                  <a:srgbClr val="7030A0"/>
                </a:solidFill>
                <a:latin typeface="Comic Sans MS" panose="030F0702030302020204" pitchFamily="66" charset="0"/>
              </a:rPr>
              <a:t>Мирјана Поповић Божић</a:t>
            </a:r>
            <a:endParaRPr lang="en-US" sz="2400" dirty="0">
              <a:solidFill>
                <a:srgbClr val="7030A0"/>
              </a:solidFill>
              <a:latin typeface="Comic Sans MS" panose="030F0702030302020204" pitchFamily="66" charset="0"/>
            </a:endParaRPr>
          </a:p>
        </p:txBody>
      </p:sp>
      <p:sp>
        <p:nvSpPr>
          <p:cNvPr id="4" name="TextBox 3">
            <a:extLst>
              <a:ext uri="{FF2B5EF4-FFF2-40B4-BE49-F238E27FC236}">
                <a16:creationId xmlns:a16="http://schemas.microsoft.com/office/drawing/2014/main" id="{9AFFBDB6-18A8-D251-D8D7-1E8F44976181}"/>
              </a:ext>
            </a:extLst>
          </p:cNvPr>
          <p:cNvSpPr txBox="1"/>
          <p:nvPr/>
        </p:nvSpPr>
        <p:spPr>
          <a:xfrm>
            <a:off x="1510748" y="5645426"/>
            <a:ext cx="9790043" cy="400110"/>
          </a:xfrm>
          <a:prstGeom prst="rect">
            <a:avLst/>
          </a:prstGeom>
          <a:noFill/>
        </p:spPr>
        <p:txBody>
          <a:bodyPr wrap="square" rtlCol="0">
            <a:spAutoFit/>
          </a:bodyPr>
          <a:lstStyle/>
          <a:p>
            <a:r>
              <a:rPr lang="ru-RU" sz="2000" b="1" dirty="0">
                <a:solidFill>
                  <a:srgbClr val="00B050"/>
                </a:solidFill>
              </a:rPr>
              <a:t>РАЗВОЈ АСТРОНОМИЈЕ КОД СРБА XI</a:t>
            </a:r>
            <a:r>
              <a:rPr lang="en-US" sz="2000" b="1" dirty="0">
                <a:solidFill>
                  <a:srgbClr val="00B050"/>
                </a:solidFill>
              </a:rPr>
              <a:t>I, </a:t>
            </a:r>
            <a:r>
              <a:rPr lang="ru-RU" sz="2000" b="1" dirty="0">
                <a:solidFill>
                  <a:srgbClr val="00B050"/>
                </a:solidFill>
              </a:rPr>
              <a:t>Београд, 18 – 22. април</a:t>
            </a:r>
            <a:r>
              <a:rPr lang="en-US" sz="2000" b="1" dirty="0">
                <a:solidFill>
                  <a:srgbClr val="00B050"/>
                </a:solidFill>
              </a:rPr>
              <a:t>a</a:t>
            </a:r>
            <a:r>
              <a:rPr lang="ru-RU" sz="2000" b="1" dirty="0">
                <a:solidFill>
                  <a:srgbClr val="00B050"/>
                </a:solidFill>
              </a:rPr>
              <a:t> 202</a:t>
            </a:r>
            <a:r>
              <a:rPr lang="en-US" sz="2000" b="1" dirty="0">
                <a:solidFill>
                  <a:srgbClr val="00B050"/>
                </a:solidFill>
              </a:rPr>
              <a:t>3</a:t>
            </a:r>
            <a:r>
              <a:rPr lang="ru-RU" sz="2000" b="1" dirty="0">
                <a:solidFill>
                  <a:srgbClr val="00B050"/>
                </a:solidFill>
              </a:rPr>
              <a:t>. </a:t>
            </a:r>
            <a:endParaRPr lang="en-US" sz="2000" b="1" dirty="0">
              <a:solidFill>
                <a:srgbClr val="00B050"/>
              </a:solidFill>
            </a:endParaRPr>
          </a:p>
        </p:txBody>
      </p:sp>
    </p:spTree>
    <p:extLst>
      <p:ext uri="{BB962C8B-B14F-4D97-AF65-F5344CB8AC3E}">
        <p14:creationId xmlns:p14="http://schemas.microsoft.com/office/powerpoint/2010/main" val="871074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33248EAF-13CB-4CC6-8DCC-6A21D05E3DD7}"/>
              </a:ext>
            </a:extLst>
          </p:cNvPr>
          <p:cNvPicPr>
            <a:picLocks noChangeAspect="1"/>
          </p:cNvPicPr>
          <p:nvPr/>
        </p:nvPicPr>
        <p:blipFill rotWithShape="1">
          <a:blip r:embed="rId2">
            <a:extLst>
              <a:ext uri="{28A0092B-C50C-407E-A947-70E740481C1C}">
                <a14:useLocalDpi xmlns:a14="http://schemas.microsoft.com/office/drawing/2010/main" val="0"/>
              </a:ext>
            </a:extLst>
          </a:blip>
          <a:srcRect b="4718"/>
          <a:stretch/>
        </p:blipFill>
        <p:spPr>
          <a:xfrm>
            <a:off x="7788768" y="311722"/>
            <a:ext cx="3997258" cy="4725531"/>
          </a:xfrm>
          <a:prstGeom prst="rect">
            <a:avLst/>
          </a:prstGeom>
        </p:spPr>
      </p:pic>
      <p:pic>
        <p:nvPicPr>
          <p:cNvPr id="3" name="Picture 2" descr="Diagram&#10;&#10;Description automatically generated">
            <a:extLst>
              <a:ext uri="{FF2B5EF4-FFF2-40B4-BE49-F238E27FC236}">
                <a16:creationId xmlns:a16="http://schemas.microsoft.com/office/drawing/2014/main" id="{06C8513B-9D4B-4DF1-BEAB-C322E16D5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77" y="279180"/>
            <a:ext cx="2540000" cy="1962150"/>
          </a:xfrm>
          <a:prstGeom prst="rect">
            <a:avLst/>
          </a:prstGeom>
        </p:spPr>
      </p:pic>
      <p:sp>
        <p:nvSpPr>
          <p:cNvPr id="4" name="TextBox 3">
            <a:extLst>
              <a:ext uri="{FF2B5EF4-FFF2-40B4-BE49-F238E27FC236}">
                <a16:creationId xmlns:a16="http://schemas.microsoft.com/office/drawing/2014/main" id="{FCF95DA0-3CBF-4A10-80FB-48832AB14241}"/>
              </a:ext>
            </a:extLst>
          </p:cNvPr>
          <p:cNvSpPr txBox="1"/>
          <p:nvPr/>
        </p:nvSpPr>
        <p:spPr>
          <a:xfrm>
            <a:off x="7788768" y="5245735"/>
            <a:ext cx="3997258" cy="670440"/>
          </a:xfrm>
          <a:prstGeom prst="rect">
            <a:avLst/>
          </a:prstGeom>
          <a:noFill/>
        </p:spPr>
        <p:txBody>
          <a:bodyPr wrap="square" rtlCol="0">
            <a:spAutoFit/>
          </a:bodyPr>
          <a:lstStyle/>
          <a:p>
            <a:pPr marL="0" marR="0" algn="ctr">
              <a:lnSpc>
                <a:spcPct val="107000"/>
              </a:lnSpc>
              <a:spcBef>
                <a:spcPts val="0"/>
              </a:spcBef>
              <a:spcAft>
                <a:spcPts val="0"/>
              </a:spcAft>
            </a:pPr>
            <a:r>
              <a:rPr lang="sr-Cyrl-R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r-Cyrl-RS" sz="1800" b="1" kern="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Паралелни глобуси постављени на различитим местима на </a:t>
            </a:r>
            <a:r>
              <a:rPr lang="sr-Cyrl-R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Земљи</a:t>
            </a:r>
            <a:r>
              <a:rPr lang="en-US" sz="18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85D2F11-F4C6-4622-B609-37CC354D1E87}"/>
              </a:ext>
            </a:extLst>
          </p:cNvPr>
          <p:cNvSpPr txBox="1"/>
          <p:nvPr/>
        </p:nvSpPr>
        <p:spPr>
          <a:xfrm>
            <a:off x="3175702" y="311722"/>
            <a:ext cx="4190298" cy="3139321"/>
          </a:xfrm>
          <a:prstGeom prst="rect">
            <a:avLst/>
          </a:prstGeom>
          <a:noFill/>
        </p:spPr>
        <p:txBody>
          <a:bodyPr wrap="square" rtlCol="0">
            <a:spAutoFit/>
          </a:bodyPr>
          <a:lstStyle/>
          <a:p>
            <a:r>
              <a:rPr lang="sr-Cyrl-RS" sz="1800" b="1" dirty="0">
                <a:solidFill>
                  <a:srgbClr val="0070C0"/>
                </a:solidFill>
                <a:effectLst/>
                <a:latin typeface="Times New Roman" panose="02020603050405020304" pitchFamily="18" charset="0"/>
                <a:ea typeface="Calibri" panose="020F0502020204030204" pitchFamily="34" charset="0"/>
              </a:rPr>
              <a:t>У чланку објављеном 1959.г.  у </a:t>
            </a:r>
            <a:r>
              <a:rPr lang="sr-Latn-RS" sz="1800" b="1" dirty="0">
                <a:solidFill>
                  <a:srgbClr val="0070C0"/>
                </a:solidFill>
                <a:effectLst/>
                <a:latin typeface="Times New Roman" panose="02020603050405020304" pitchFamily="18" charset="0"/>
                <a:ea typeface="Calibri" panose="020F0502020204030204" pitchFamily="34" charset="0"/>
              </a:rPr>
              <a:t>Scie</a:t>
            </a:r>
            <a:r>
              <a:rPr lang="en-US" sz="1800" b="1" dirty="0">
                <a:solidFill>
                  <a:srgbClr val="0070C0"/>
                </a:solidFill>
                <a:effectLst/>
                <a:latin typeface="Times New Roman" panose="02020603050405020304" pitchFamily="18" charset="0"/>
                <a:ea typeface="Calibri" panose="020F0502020204030204" pitchFamily="34" charset="0"/>
              </a:rPr>
              <a:t>n</a:t>
            </a:r>
            <a:r>
              <a:rPr lang="sr-Latn-RS" sz="1800" b="1" dirty="0">
                <a:solidFill>
                  <a:srgbClr val="0070C0"/>
                </a:solidFill>
                <a:effectLst/>
                <a:latin typeface="Times New Roman" panose="02020603050405020304" pitchFamily="18" charset="0"/>
                <a:ea typeface="Calibri" panose="020F0502020204030204" pitchFamily="34" charset="0"/>
              </a:rPr>
              <a:t>tific American je 1959</a:t>
            </a:r>
            <a:r>
              <a:rPr lang="sr-Cyrl-RS" b="1" dirty="0">
                <a:solidFill>
                  <a:srgbClr val="0070C0"/>
                </a:solidFill>
                <a:latin typeface="Times New Roman" panose="02020603050405020304" pitchFamily="18" charset="0"/>
                <a:ea typeface="Calibri" panose="020F0502020204030204" pitchFamily="34" charset="0"/>
              </a:rPr>
              <a:t> </a:t>
            </a:r>
            <a:r>
              <a:rPr lang="sr-Cyrl-RS" sz="1800" b="1" dirty="0">
                <a:solidFill>
                  <a:srgbClr val="0070C0"/>
                </a:solidFill>
                <a:effectLst/>
                <a:latin typeface="Times New Roman" panose="02020603050405020304" pitchFamily="18" charset="0"/>
                <a:ea typeface="Calibri" panose="020F0502020204030204" pitchFamily="34" charset="0"/>
              </a:rPr>
              <a:t> аутор описује  примену Паралелног глобуса као сферног сунчаног часовника</a:t>
            </a:r>
            <a:r>
              <a:rPr lang="en-US" sz="1800" b="1" dirty="0">
                <a:solidFill>
                  <a:srgbClr val="0070C0"/>
                </a:solidFill>
                <a:effectLst/>
                <a:latin typeface="Times New Roman" panose="02020603050405020304" pitchFamily="18" charset="0"/>
                <a:ea typeface="Calibri" panose="020F0502020204030204" pitchFamily="34" charset="0"/>
              </a:rPr>
              <a:t>. </a:t>
            </a:r>
            <a:r>
              <a:rPr lang="sr-Cyrl-RS" b="1" dirty="0">
                <a:solidFill>
                  <a:srgbClr val="0070C0"/>
                </a:solidFill>
                <a:latin typeface="Times New Roman" panose="02020603050405020304" pitchFamily="18" charset="0"/>
                <a:ea typeface="Calibri" panose="020F0502020204030204" pitchFamily="34" charset="0"/>
              </a:rPr>
              <a:t>„</a:t>
            </a:r>
            <a:r>
              <a:rPr lang="sr-Cyrl-R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Овај мали сунчани часовник, који је тако</a:t>
            </a:r>
            <a:r>
              <a:rPr lang="sr-Cyrl-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sr-Cyrl-R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једноставан уређај, јасно објашњава привидно кретање Сунца, које је у суштини узроковано Земљином дневном ротацијом око њене осе и њеним орбитним кретањем око Сунца.</a:t>
            </a: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B050"/>
              </a:solidFill>
            </a:endParaRPr>
          </a:p>
        </p:txBody>
      </p:sp>
      <p:sp>
        <p:nvSpPr>
          <p:cNvPr id="6" name="TextBox 5">
            <a:extLst>
              <a:ext uri="{FF2B5EF4-FFF2-40B4-BE49-F238E27FC236}">
                <a16:creationId xmlns:a16="http://schemas.microsoft.com/office/drawing/2014/main" id="{B08E979D-C829-44BB-B890-C806C8EE3F6E}"/>
              </a:ext>
            </a:extLst>
          </p:cNvPr>
          <p:cNvSpPr txBox="1"/>
          <p:nvPr/>
        </p:nvSpPr>
        <p:spPr>
          <a:xfrm>
            <a:off x="68370" y="3814574"/>
            <a:ext cx="7490669" cy="2585323"/>
          </a:xfrm>
          <a:prstGeom prst="rect">
            <a:avLst/>
          </a:prstGeom>
          <a:noFill/>
        </p:spPr>
        <p:txBody>
          <a:bodyPr wrap="square" rtlCol="0">
            <a:spAutoFit/>
          </a:bodyPr>
          <a:lstStyle/>
          <a:p>
            <a:r>
              <a:rPr lang="sr-Cyrl-R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„Сигурно је веома забавно унети велики део космоса у своју башту (ми би смо рекли у школско двориште, примедба  преводиоца). </a:t>
            </a:r>
            <a:r>
              <a:rPr lang="sr-Cyrl-RS" b="1" kern="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Глобусни часовник пружа могућност да потпуније разумете значај Сунчеве светлости од које зависе сви људи. Ако овај часовник ојача ваше осећање сродности и привржености људима који живе далеко од вас, биће то знак да вам инструмент служи добро“.</a:t>
            </a:r>
            <a:r>
              <a:rPr lang="sr-Cyrl-RS"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r-Cyrl-RS" b="1" kern="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Видео који можете слободно преузети са Веб странице на којој се налази чланак од Роси, Ђордиано и Ланчиано показује да Паралелни глобус заиста ојачава осећање сродности и привржености међу људима. </a:t>
            </a:r>
            <a:endParaRPr lang="en-US"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E09AC38-58C8-4098-B2C5-92D10A847698}"/>
              </a:ext>
            </a:extLst>
          </p:cNvPr>
          <p:cNvSpPr txBox="1"/>
          <p:nvPr/>
        </p:nvSpPr>
        <p:spPr>
          <a:xfrm>
            <a:off x="274177" y="2371395"/>
            <a:ext cx="2621915" cy="584775"/>
          </a:xfrm>
          <a:prstGeom prst="rect">
            <a:avLst/>
          </a:prstGeom>
          <a:noFill/>
        </p:spPr>
        <p:txBody>
          <a:bodyPr wrap="square" rtlCol="0">
            <a:spAutoFit/>
          </a:bodyPr>
          <a:lstStyle/>
          <a:p>
            <a:r>
              <a:rPr lang="sr-Cyrl-RS" sz="1600" b="1" kern="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Осветљеност Земље и Паралелног глобуса</a:t>
            </a:r>
            <a:r>
              <a:rPr lang="en-US" sz="1600" b="1" kern="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b="1" dirty="0">
              <a:solidFill>
                <a:srgbClr val="FF0000"/>
              </a:solidFill>
            </a:endParaRPr>
          </a:p>
        </p:txBody>
      </p:sp>
    </p:spTree>
    <p:extLst>
      <p:ext uri="{BB962C8B-B14F-4D97-AF65-F5344CB8AC3E}">
        <p14:creationId xmlns:p14="http://schemas.microsoft.com/office/powerpoint/2010/main" val="1361101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EACCC-A7F7-4657-98BB-5BB41439F7D1}"/>
              </a:ext>
            </a:extLst>
          </p:cNvPr>
          <p:cNvPicPr>
            <a:picLocks noChangeAspect="1"/>
          </p:cNvPicPr>
          <p:nvPr/>
        </p:nvPicPr>
        <p:blipFill>
          <a:blip r:embed="rId2"/>
          <a:stretch>
            <a:fillRect/>
          </a:stretch>
        </p:blipFill>
        <p:spPr>
          <a:xfrm>
            <a:off x="199600" y="208280"/>
            <a:ext cx="2972434" cy="6410960"/>
          </a:xfrm>
          <a:prstGeom prst="rect">
            <a:avLst/>
          </a:prstGeom>
        </p:spPr>
      </p:pic>
      <p:pic>
        <p:nvPicPr>
          <p:cNvPr id="6" name="Picture 5" descr="A picture containing outdoor, grass, fence, train&#10;&#10;Description automatically generated">
            <a:extLst>
              <a:ext uri="{FF2B5EF4-FFF2-40B4-BE49-F238E27FC236}">
                <a16:creationId xmlns:a16="http://schemas.microsoft.com/office/drawing/2014/main" id="{11D2BA3F-47DF-4492-84C6-3D9261529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662" y="911811"/>
            <a:ext cx="3014922" cy="4522383"/>
          </a:xfrm>
          <a:prstGeom prst="rect">
            <a:avLst/>
          </a:prstGeom>
        </p:spPr>
      </p:pic>
      <p:pic>
        <p:nvPicPr>
          <p:cNvPr id="7" name="Picture 6" descr="A picture containing outdoor, grass, building, sitting&#10;&#10;Description automatically generated">
            <a:extLst>
              <a:ext uri="{FF2B5EF4-FFF2-40B4-BE49-F238E27FC236}">
                <a16:creationId xmlns:a16="http://schemas.microsoft.com/office/drawing/2014/main" id="{7D76E152-A8ED-41D4-9B70-D49E7F687D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1603" y="868791"/>
            <a:ext cx="2972434" cy="4608425"/>
          </a:xfrm>
          <a:prstGeom prst="rect">
            <a:avLst/>
          </a:prstGeom>
        </p:spPr>
      </p:pic>
      <p:sp>
        <p:nvSpPr>
          <p:cNvPr id="2" name="TextBox 1">
            <a:extLst>
              <a:ext uri="{FF2B5EF4-FFF2-40B4-BE49-F238E27FC236}">
                <a16:creationId xmlns:a16="http://schemas.microsoft.com/office/drawing/2014/main" id="{FC6383F8-1835-4040-9386-2E856559CB26}"/>
              </a:ext>
            </a:extLst>
          </p:cNvPr>
          <p:cNvSpPr txBox="1"/>
          <p:nvPr/>
        </p:nvSpPr>
        <p:spPr>
          <a:xfrm>
            <a:off x="5386809" y="5576682"/>
            <a:ext cx="6715550" cy="1200329"/>
          </a:xfrm>
          <a:prstGeom prst="rect">
            <a:avLst/>
          </a:prstGeom>
          <a:noFill/>
        </p:spPr>
        <p:txBody>
          <a:bodyPr wrap="square" rtlCol="0">
            <a:spAutoFit/>
          </a:bodyPr>
          <a:lstStyle/>
          <a:p>
            <a:r>
              <a:rPr lang="ru-RU" b="1" dirty="0">
                <a:solidFill>
                  <a:srgbClr val="00B050"/>
                </a:solidFill>
              </a:rPr>
              <a:t>Западни (</a:t>
            </a:r>
            <a:r>
              <a:rPr lang="ru-RU" b="1" dirty="0">
                <a:solidFill>
                  <a:srgbClr val="FF0000"/>
                </a:solidFill>
              </a:rPr>
              <a:t>јутро</a:t>
            </a:r>
            <a:r>
              <a:rPr lang="ru-RU" b="1" dirty="0">
                <a:solidFill>
                  <a:srgbClr val="00B050"/>
                </a:solidFill>
              </a:rPr>
              <a:t>) и источни (</a:t>
            </a:r>
            <a:r>
              <a:rPr lang="ru-RU" b="1" dirty="0">
                <a:solidFill>
                  <a:srgbClr val="FF0000"/>
                </a:solidFill>
              </a:rPr>
              <a:t>вече</a:t>
            </a:r>
            <a:r>
              <a:rPr lang="ru-RU" b="1" dirty="0">
                <a:solidFill>
                  <a:srgbClr val="00B050"/>
                </a:solidFill>
              </a:rPr>
              <a:t>) део  терминатора  на   ДИНГ-у у  Шапцу.  Снимљено  21. јуна 2012.  г. у 10:22</a:t>
            </a:r>
            <a:r>
              <a:rPr lang="en-US" b="1" dirty="0">
                <a:solidFill>
                  <a:srgbClr val="00B050"/>
                </a:solidFill>
              </a:rPr>
              <a:t>h</a:t>
            </a:r>
            <a:r>
              <a:rPr lang="ru-RU" b="1" dirty="0">
                <a:solidFill>
                  <a:srgbClr val="00B050"/>
                </a:solidFill>
              </a:rPr>
              <a:t>.  У току дана се на ДИНГ-у може пратити померање терминатора, као последица ротације Земље око сопствене осе. </a:t>
            </a:r>
            <a:endParaRPr lang="en-US" b="1" dirty="0">
              <a:solidFill>
                <a:srgbClr val="00B050"/>
              </a:solidFill>
            </a:endParaRPr>
          </a:p>
        </p:txBody>
      </p:sp>
      <p:sp>
        <p:nvSpPr>
          <p:cNvPr id="8" name="TextBox 7">
            <a:extLst>
              <a:ext uri="{FF2B5EF4-FFF2-40B4-BE49-F238E27FC236}">
                <a16:creationId xmlns:a16="http://schemas.microsoft.com/office/drawing/2014/main" id="{7F913BBE-8E21-4F44-A9C0-2B1F6F95538D}"/>
              </a:ext>
            </a:extLst>
          </p:cNvPr>
          <p:cNvSpPr txBox="1"/>
          <p:nvPr/>
        </p:nvSpPr>
        <p:spPr>
          <a:xfrm>
            <a:off x="3288084" y="2025355"/>
            <a:ext cx="2325527" cy="2862322"/>
          </a:xfrm>
          <a:prstGeom prst="rect">
            <a:avLst/>
          </a:prstGeom>
          <a:noFill/>
        </p:spPr>
        <p:txBody>
          <a:bodyPr wrap="square" rtlCol="0">
            <a:spAutoFit/>
          </a:bodyPr>
          <a:lstStyle/>
          <a:p>
            <a:r>
              <a:rPr lang="ru-RU" b="1" dirty="0">
                <a:solidFill>
                  <a:srgbClr val="00B050"/>
                </a:solidFill>
              </a:rPr>
              <a:t>Промене нагиба терминатора током године, које се виде  на ДИНГ-у у</a:t>
            </a:r>
            <a:r>
              <a:rPr lang="en-US" b="1" dirty="0">
                <a:solidFill>
                  <a:srgbClr val="00B050"/>
                </a:solidFill>
              </a:rPr>
              <a:t> </a:t>
            </a:r>
            <a:r>
              <a:rPr lang="en-US" b="1" dirty="0" err="1">
                <a:solidFill>
                  <a:srgbClr val="00B050"/>
                </a:solidFill>
              </a:rPr>
              <a:t>Clore</a:t>
            </a:r>
            <a:r>
              <a:rPr lang="en-US" b="1" dirty="0">
                <a:solidFill>
                  <a:srgbClr val="00B050"/>
                </a:solidFill>
              </a:rPr>
              <a:t> Garden of Science, Rehovot, Israel  </a:t>
            </a:r>
            <a:r>
              <a:rPr lang="ru-RU" b="1" dirty="0">
                <a:solidFill>
                  <a:srgbClr val="00B050"/>
                </a:solidFill>
              </a:rPr>
              <a:t>су последица орбиталног кретања Земље око Сунца. </a:t>
            </a:r>
          </a:p>
          <a:p>
            <a:endParaRPr lang="en-US" dirty="0">
              <a:solidFill>
                <a:srgbClr val="FF0000"/>
              </a:solidFill>
            </a:endParaRPr>
          </a:p>
        </p:txBody>
      </p:sp>
      <p:sp>
        <p:nvSpPr>
          <p:cNvPr id="4" name="TextBox 3">
            <a:extLst>
              <a:ext uri="{FF2B5EF4-FFF2-40B4-BE49-F238E27FC236}">
                <a16:creationId xmlns:a16="http://schemas.microsoft.com/office/drawing/2014/main" id="{4B8DFBC8-DC2B-484F-A693-13DB51C532FD}"/>
              </a:ext>
            </a:extLst>
          </p:cNvPr>
          <p:cNvSpPr txBox="1"/>
          <p:nvPr/>
        </p:nvSpPr>
        <p:spPr>
          <a:xfrm>
            <a:off x="3479053" y="169160"/>
            <a:ext cx="8199120" cy="707886"/>
          </a:xfrm>
          <a:prstGeom prst="rect">
            <a:avLst/>
          </a:prstGeom>
          <a:noFill/>
        </p:spPr>
        <p:txBody>
          <a:bodyPr wrap="square" rtlCol="0">
            <a:spAutoFit/>
          </a:bodyPr>
          <a:lstStyle/>
          <a:p>
            <a:r>
              <a:rPr lang="ru-RU" sz="2000" b="1" dirty="0">
                <a:solidFill>
                  <a:srgbClr val="0070C0"/>
                </a:solidFill>
              </a:rPr>
              <a:t>Пресликавање орбитног кретања Земље око Сунца и ротације Земље око сопствене осе на Паралелни глобус/ДИНГ</a:t>
            </a:r>
            <a:endParaRPr lang="en-US" sz="2000" b="1" dirty="0">
              <a:solidFill>
                <a:srgbClr val="0070C0"/>
              </a:solidFill>
            </a:endParaRPr>
          </a:p>
        </p:txBody>
      </p:sp>
    </p:spTree>
    <p:extLst>
      <p:ext uri="{BB962C8B-B14F-4D97-AF65-F5344CB8AC3E}">
        <p14:creationId xmlns:p14="http://schemas.microsoft.com/office/powerpoint/2010/main" val="4054691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outdoor, grass, small&#10;&#10;Description automatically generated">
            <a:extLst>
              <a:ext uri="{FF2B5EF4-FFF2-40B4-BE49-F238E27FC236}">
                <a16:creationId xmlns:a16="http://schemas.microsoft.com/office/drawing/2014/main" id="{60568017-EF3F-464F-B507-FAB9C08C9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254000"/>
            <a:ext cx="3436620" cy="4582160"/>
          </a:xfrm>
          <a:prstGeom prst="rect">
            <a:avLst/>
          </a:prstGeom>
        </p:spPr>
      </p:pic>
      <p:sp>
        <p:nvSpPr>
          <p:cNvPr id="8" name="TextBox 7">
            <a:extLst>
              <a:ext uri="{FF2B5EF4-FFF2-40B4-BE49-F238E27FC236}">
                <a16:creationId xmlns:a16="http://schemas.microsoft.com/office/drawing/2014/main" id="{1B1A057F-D203-4913-BE91-2A58CBDBBB1C}"/>
              </a:ext>
            </a:extLst>
          </p:cNvPr>
          <p:cNvSpPr txBox="1"/>
          <p:nvPr/>
        </p:nvSpPr>
        <p:spPr>
          <a:xfrm>
            <a:off x="934720" y="4907471"/>
            <a:ext cx="2540000" cy="646331"/>
          </a:xfrm>
          <a:prstGeom prst="rect">
            <a:avLst/>
          </a:prstGeom>
          <a:noFill/>
        </p:spPr>
        <p:txBody>
          <a:bodyPr wrap="square" rtlCol="0">
            <a:spAutoFit/>
          </a:bodyPr>
          <a:lstStyle/>
          <a:p>
            <a:r>
              <a:rPr lang="sr-Cyrl-RS" b="1" dirty="0">
                <a:solidFill>
                  <a:srgbClr val="00B050"/>
                </a:solidFill>
              </a:rPr>
              <a:t>ДИНГ</a:t>
            </a:r>
            <a:r>
              <a:rPr lang="en-US" b="1" dirty="0">
                <a:solidFill>
                  <a:srgbClr val="00B050"/>
                </a:solidFill>
              </a:rPr>
              <a:t> </a:t>
            </a:r>
            <a:r>
              <a:rPr lang="sr-Cyrl-RS" b="1" dirty="0">
                <a:solidFill>
                  <a:srgbClr val="00B050"/>
                </a:solidFill>
              </a:rPr>
              <a:t>у Шапцу, </a:t>
            </a:r>
          </a:p>
          <a:p>
            <a:r>
              <a:rPr lang="sr-Cyrl-RS" b="1" dirty="0">
                <a:solidFill>
                  <a:srgbClr val="00B050"/>
                </a:solidFill>
              </a:rPr>
              <a:t>22. септембар  2020.</a:t>
            </a:r>
            <a:endParaRPr lang="en-US" b="1" dirty="0">
              <a:solidFill>
                <a:srgbClr val="00B050"/>
              </a:solidFill>
            </a:endParaRPr>
          </a:p>
        </p:txBody>
      </p:sp>
      <p:sp>
        <p:nvSpPr>
          <p:cNvPr id="9" name="TextBox 8">
            <a:extLst>
              <a:ext uri="{FF2B5EF4-FFF2-40B4-BE49-F238E27FC236}">
                <a16:creationId xmlns:a16="http://schemas.microsoft.com/office/drawing/2014/main" id="{38CAFBF5-3E03-46A9-BF6D-7499892EB675}"/>
              </a:ext>
            </a:extLst>
          </p:cNvPr>
          <p:cNvSpPr txBox="1"/>
          <p:nvPr/>
        </p:nvSpPr>
        <p:spPr>
          <a:xfrm>
            <a:off x="172720" y="5671194"/>
            <a:ext cx="4094480" cy="923330"/>
          </a:xfrm>
          <a:prstGeom prst="rect">
            <a:avLst/>
          </a:prstGeom>
          <a:noFill/>
        </p:spPr>
        <p:txBody>
          <a:bodyPr wrap="square" rtlCol="0">
            <a:spAutoFit/>
          </a:bodyPr>
          <a:lstStyle/>
          <a:p>
            <a:r>
              <a:rPr lang="en-US" b="1" dirty="0">
                <a:solidFill>
                  <a:srgbClr val="0070C0"/>
                </a:solidFill>
              </a:rPr>
              <a:t>https://onedrive.live.com/?authkey=%21AJuwHj0GRj0DfTk&amp;id=70C22364002CD4D5%214800&amp;cid=70C22364002CD4D5</a:t>
            </a:r>
          </a:p>
        </p:txBody>
      </p:sp>
      <p:pic>
        <p:nvPicPr>
          <p:cNvPr id="12" name="Picture 11" descr="A group of people standing in front of a crowd&#10;&#10;Description automatically generated">
            <a:extLst>
              <a:ext uri="{FF2B5EF4-FFF2-40B4-BE49-F238E27FC236}">
                <a16:creationId xmlns:a16="http://schemas.microsoft.com/office/drawing/2014/main" id="{DD5A1D34-7F37-48BE-8C94-581A0C2A0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320" y="2219072"/>
            <a:ext cx="8009890" cy="3334730"/>
          </a:xfrm>
          <a:prstGeom prst="rect">
            <a:avLst/>
          </a:prstGeom>
        </p:spPr>
      </p:pic>
      <p:sp>
        <p:nvSpPr>
          <p:cNvPr id="3" name="TextBox 2">
            <a:extLst>
              <a:ext uri="{FF2B5EF4-FFF2-40B4-BE49-F238E27FC236}">
                <a16:creationId xmlns:a16="http://schemas.microsoft.com/office/drawing/2014/main" id="{32C9C4A0-5A72-458E-90F9-45C6826338D7}"/>
              </a:ext>
            </a:extLst>
          </p:cNvPr>
          <p:cNvSpPr txBox="1"/>
          <p:nvPr/>
        </p:nvSpPr>
        <p:spPr>
          <a:xfrm>
            <a:off x="5273040" y="5948193"/>
            <a:ext cx="6228080" cy="369332"/>
          </a:xfrm>
          <a:prstGeom prst="rect">
            <a:avLst/>
          </a:prstGeom>
          <a:noFill/>
        </p:spPr>
        <p:txBody>
          <a:bodyPr wrap="square" rtlCol="0">
            <a:spAutoFit/>
          </a:bodyPr>
          <a:lstStyle/>
          <a:p>
            <a:r>
              <a:rPr lang="en-US" b="1" dirty="0">
                <a:solidFill>
                  <a:srgbClr val="0070C0"/>
                </a:solidFill>
              </a:rPr>
              <a:t>http://csusabac.rs/o-parku/park-nauke/</a:t>
            </a:r>
          </a:p>
        </p:txBody>
      </p:sp>
      <p:sp>
        <p:nvSpPr>
          <p:cNvPr id="4" name="TextBox 3">
            <a:extLst>
              <a:ext uri="{FF2B5EF4-FFF2-40B4-BE49-F238E27FC236}">
                <a16:creationId xmlns:a16="http://schemas.microsoft.com/office/drawing/2014/main" id="{C203EFBD-4F2A-45A3-A301-82E80FF6C165}"/>
              </a:ext>
            </a:extLst>
          </p:cNvPr>
          <p:cNvSpPr txBox="1"/>
          <p:nvPr/>
        </p:nvSpPr>
        <p:spPr>
          <a:xfrm>
            <a:off x="3972560" y="206008"/>
            <a:ext cx="8009890" cy="1754326"/>
          </a:xfrm>
          <a:prstGeom prst="rect">
            <a:avLst/>
          </a:prstGeom>
          <a:noFill/>
        </p:spPr>
        <p:txBody>
          <a:bodyPr wrap="square" rtlCol="0">
            <a:spAutoFit/>
          </a:bodyPr>
          <a:lstStyle/>
          <a:p>
            <a:r>
              <a:rPr lang="ru-RU" b="1" dirty="0">
                <a:solidFill>
                  <a:srgbClr val="FF0000"/>
                </a:solidFill>
              </a:rPr>
              <a:t>ДИНГ у Шапцу је изграђен од бетона и постављен у пролеће 2011. године у Великом парку у Шапцу. У јесен је ДИНГ премештен у простор  Центра за стручно усавршавање. Тако је  почела изградња Парка науке у Шапцу, који се и даље развија и добија нове инсталације.  Популарност овога парка је инспирисала изградњу Паркове науке  у другим Центрима за стручно усавршавање у Србији. </a:t>
            </a:r>
            <a:endParaRPr lang="en-US" b="1" dirty="0">
              <a:solidFill>
                <a:srgbClr val="FF0000"/>
              </a:solidFill>
            </a:endParaRPr>
          </a:p>
        </p:txBody>
      </p:sp>
    </p:spTree>
    <p:extLst>
      <p:ext uri="{BB962C8B-B14F-4D97-AF65-F5344CB8AC3E}">
        <p14:creationId xmlns:p14="http://schemas.microsoft.com/office/powerpoint/2010/main" val="201838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e&#10;&#10;Description automatically generated">
            <a:extLst>
              <a:ext uri="{FF2B5EF4-FFF2-40B4-BE49-F238E27FC236}">
                <a16:creationId xmlns:a16="http://schemas.microsoft.com/office/drawing/2014/main" id="{9429E3A9-02A0-BA09-52D4-D7198C80B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64" y="1038752"/>
            <a:ext cx="3818567" cy="4780496"/>
          </a:xfrm>
          <a:prstGeom prst="rect">
            <a:avLst/>
          </a:prstGeom>
        </p:spPr>
      </p:pic>
      <p:pic>
        <p:nvPicPr>
          <p:cNvPr id="4" name="Picture 3">
            <a:extLst>
              <a:ext uri="{FF2B5EF4-FFF2-40B4-BE49-F238E27FC236}">
                <a16:creationId xmlns:a16="http://schemas.microsoft.com/office/drawing/2014/main" id="{80E8B1D4-1174-DC22-CB8B-6FB15FDD2830}"/>
              </a:ext>
            </a:extLst>
          </p:cNvPr>
          <p:cNvPicPr>
            <a:picLocks noChangeAspect="1"/>
          </p:cNvPicPr>
          <p:nvPr/>
        </p:nvPicPr>
        <p:blipFill>
          <a:blip r:embed="rId3"/>
          <a:stretch>
            <a:fillRect/>
          </a:stretch>
        </p:blipFill>
        <p:spPr>
          <a:xfrm>
            <a:off x="6957391" y="952290"/>
            <a:ext cx="4660100" cy="4717871"/>
          </a:xfrm>
          <a:prstGeom prst="rect">
            <a:avLst/>
          </a:prstGeom>
        </p:spPr>
      </p:pic>
      <p:sp>
        <p:nvSpPr>
          <p:cNvPr id="5" name="TextBox 4">
            <a:extLst>
              <a:ext uri="{FF2B5EF4-FFF2-40B4-BE49-F238E27FC236}">
                <a16:creationId xmlns:a16="http://schemas.microsoft.com/office/drawing/2014/main" id="{3556E74C-CD1C-E574-16DD-51AA42D81380}"/>
              </a:ext>
            </a:extLst>
          </p:cNvPr>
          <p:cNvSpPr txBox="1"/>
          <p:nvPr/>
        </p:nvSpPr>
        <p:spPr>
          <a:xfrm>
            <a:off x="894080" y="233680"/>
            <a:ext cx="10210800" cy="646331"/>
          </a:xfrm>
          <a:prstGeom prst="rect">
            <a:avLst/>
          </a:prstGeom>
          <a:noFill/>
        </p:spPr>
        <p:txBody>
          <a:bodyPr wrap="square" rtlCol="0">
            <a:spAutoFit/>
          </a:bodyPr>
          <a:lstStyle/>
          <a:p>
            <a:pPr algn="ctr"/>
            <a:r>
              <a:rPr lang="ru-RU" sz="1800" b="1" dirty="0">
                <a:solidFill>
                  <a:srgbClr val="7030A0"/>
                </a:solidFill>
                <a:latin typeface="Comic Sans MS" panose="030F0702030302020204" pitchFamily="66" charset="0"/>
              </a:rPr>
              <a:t>Визуелизација проласка Сунца кроз локалну раван меридијана, користећи Паралелни глобус са стубићима дуж локалног меридијана и екватора</a:t>
            </a:r>
            <a:r>
              <a:rPr lang="en-US" sz="1800" b="1" dirty="0">
                <a:solidFill>
                  <a:srgbClr val="7030A0"/>
                </a:solidFill>
                <a:latin typeface="Comic Sans MS" panose="030F0702030302020204" pitchFamily="66" charset="0"/>
              </a:rPr>
              <a:t>  </a:t>
            </a:r>
            <a:r>
              <a:rPr lang="ru-RU" sz="1800" b="1" dirty="0">
                <a:solidFill>
                  <a:srgbClr val="7030A0"/>
                </a:solidFill>
                <a:latin typeface="Comic Sans MS" panose="030F0702030302020204" pitchFamily="66" charset="0"/>
              </a:rPr>
              <a:t> </a:t>
            </a:r>
          </a:p>
        </p:txBody>
      </p:sp>
      <p:sp>
        <p:nvSpPr>
          <p:cNvPr id="6" name="TextBox 5">
            <a:extLst>
              <a:ext uri="{FF2B5EF4-FFF2-40B4-BE49-F238E27FC236}">
                <a16:creationId xmlns:a16="http://schemas.microsoft.com/office/drawing/2014/main" id="{C3EE84F6-F5B9-2934-489F-72E48A8FE378}"/>
              </a:ext>
            </a:extLst>
          </p:cNvPr>
          <p:cNvSpPr txBox="1"/>
          <p:nvPr/>
        </p:nvSpPr>
        <p:spPr>
          <a:xfrm>
            <a:off x="188843" y="5953539"/>
            <a:ext cx="4562061" cy="646331"/>
          </a:xfrm>
          <a:prstGeom prst="rect">
            <a:avLst/>
          </a:prstGeom>
          <a:noFill/>
        </p:spPr>
        <p:txBody>
          <a:bodyPr wrap="square" rtlCol="0">
            <a:spAutoFit/>
          </a:bodyPr>
          <a:lstStyle/>
          <a:p>
            <a:pPr algn="ctr"/>
            <a:r>
              <a:rPr lang="ru-RU" b="1" dirty="0">
                <a:solidFill>
                  <a:srgbClr val="0070C0"/>
                </a:solidFill>
              </a:rPr>
              <a:t>Тераса Земунске гимназије,  28. април</a:t>
            </a:r>
            <a:r>
              <a:rPr lang="sr-Latn-RS" b="1" dirty="0">
                <a:solidFill>
                  <a:srgbClr val="0070C0"/>
                </a:solidFill>
              </a:rPr>
              <a:t>a </a:t>
            </a:r>
            <a:r>
              <a:rPr lang="ru-RU" b="1" dirty="0">
                <a:solidFill>
                  <a:srgbClr val="0070C0"/>
                </a:solidFill>
              </a:rPr>
              <a:t>2018. г. </a:t>
            </a:r>
            <a:r>
              <a:rPr lang="sr-Latn-RS" b="1" dirty="0">
                <a:solidFill>
                  <a:srgbClr val="0070C0"/>
                </a:solidFill>
              </a:rPr>
              <a:t> </a:t>
            </a:r>
            <a:r>
              <a:rPr lang="ru-RU" b="1" dirty="0">
                <a:solidFill>
                  <a:srgbClr val="0070C0"/>
                </a:solidFill>
              </a:rPr>
              <a:t>у Сунчево подне. </a:t>
            </a:r>
          </a:p>
        </p:txBody>
      </p:sp>
      <p:sp>
        <p:nvSpPr>
          <p:cNvPr id="7" name="TextBox 6">
            <a:extLst>
              <a:ext uri="{FF2B5EF4-FFF2-40B4-BE49-F238E27FC236}">
                <a16:creationId xmlns:a16="http://schemas.microsoft.com/office/drawing/2014/main" id="{B200C166-2733-F27C-D67E-8C6875B10FD4}"/>
              </a:ext>
            </a:extLst>
          </p:cNvPr>
          <p:cNvSpPr txBox="1"/>
          <p:nvPr/>
        </p:nvSpPr>
        <p:spPr>
          <a:xfrm>
            <a:off x="6311348" y="5815039"/>
            <a:ext cx="5691809" cy="923330"/>
          </a:xfrm>
          <a:prstGeom prst="rect">
            <a:avLst/>
          </a:prstGeom>
          <a:noFill/>
        </p:spPr>
        <p:txBody>
          <a:bodyPr wrap="square" rtlCol="0">
            <a:spAutoFit/>
          </a:bodyPr>
          <a:lstStyle/>
          <a:p>
            <a:r>
              <a:rPr lang="sr-Cyrl-RS" b="1" dirty="0">
                <a:solidFill>
                  <a:srgbClr val="FF0000"/>
                </a:solidFill>
                <a:latin typeface="Comic Sans MS" panose="030F0702030302020204" pitchFamily="66" charset="0"/>
              </a:rPr>
              <a:t>П</a:t>
            </a:r>
            <a:r>
              <a:rPr lang="ru-RU" b="1" dirty="0">
                <a:solidFill>
                  <a:srgbClr val="FF0000"/>
                </a:solidFill>
                <a:latin typeface="Comic Sans MS" panose="030F0702030302020204" pitchFamily="66" charset="0"/>
              </a:rPr>
              <a:t>аралелни глобус 28. априла 2020. г. у 13:25h,  65 минута после проласка Сунце кроз локалну раван меридијана</a:t>
            </a:r>
            <a:r>
              <a:rPr lang="sr-Latn-RS" b="1" dirty="0">
                <a:solidFill>
                  <a:srgbClr val="FF0000"/>
                </a:solidFill>
                <a:latin typeface="Comic Sans MS" panose="030F0702030302020204" pitchFamily="66" charset="0"/>
              </a:rPr>
              <a:t>. </a:t>
            </a:r>
            <a:endParaRPr lang="ru-RU"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298235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ACA418-D29D-FF66-1FD7-BA057B747236}"/>
              </a:ext>
            </a:extLst>
          </p:cNvPr>
          <p:cNvSpPr txBox="1"/>
          <p:nvPr/>
        </p:nvSpPr>
        <p:spPr>
          <a:xfrm>
            <a:off x="934971" y="810237"/>
            <a:ext cx="9654364" cy="707886"/>
          </a:xfrm>
          <a:prstGeom prst="rect">
            <a:avLst/>
          </a:prstGeom>
          <a:noFill/>
        </p:spPr>
        <p:txBody>
          <a:bodyPr wrap="square" rtlCol="0">
            <a:spAutoFit/>
          </a:bodyPr>
          <a:lstStyle/>
          <a:p>
            <a:pPr algn="ctr"/>
            <a:r>
              <a:rPr lang="sr-Cyrl-RS" sz="2000" b="1" dirty="0">
                <a:latin typeface="Comic Sans MS" panose="030F0702030302020204" pitchFamily="66" charset="0"/>
              </a:rPr>
              <a:t>ШТА СЕ ДОДАЂАЛО НАКОН КОНФЕРЕНЦИЈЕ</a:t>
            </a:r>
          </a:p>
          <a:p>
            <a:pPr algn="ctr"/>
            <a:r>
              <a:rPr lang="ru-RU" sz="2000" b="1" dirty="0">
                <a:latin typeface="Comic Sans MS" panose="030F0702030302020204" pitchFamily="66" charset="0"/>
              </a:rPr>
              <a:t>„РАЗВОЈ АСТРОНОМИЈЕ КОД СРБА XI“</a:t>
            </a:r>
          </a:p>
        </p:txBody>
      </p:sp>
      <p:sp>
        <p:nvSpPr>
          <p:cNvPr id="4" name="TextBox 3">
            <a:extLst>
              <a:ext uri="{FF2B5EF4-FFF2-40B4-BE49-F238E27FC236}">
                <a16:creationId xmlns:a16="http://schemas.microsoft.com/office/drawing/2014/main" id="{FED15D0C-E7DE-086A-3ECB-3C1125653818}"/>
              </a:ext>
            </a:extLst>
          </p:cNvPr>
          <p:cNvSpPr txBox="1"/>
          <p:nvPr/>
        </p:nvSpPr>
        <p:spPr>
          <a:xfrm>
            <a:off x="1392864" y="2808728"/>
            <a:ext cx="9654364" cy="3416320"/>
          </a:xfrm>
          <a:prstGeom prst="rect">
            <a:avLst/>
          </a:prstGeom>
          <a:noFill/>
        </p:spPr>
        <p:txBody>
          <a:bodyPr wrap="square" rtlCol="0">
            <a:spAutoFit/>
          </a:bodyPr>
          <a:lstStyle/>
          <a:p>
            <a:r>
              <a:rPr lang="sr-Cyrl-RS" sz="2400" b="1" dirty="0">
                <a:solidFill>
                  <a:srgbClr val="FF0000"/>
                </a:solidFill>
              </a:rPr>
              <a:t>Иницијативу  су подржали и потписали:</a:t>
            </a:r>
          </a:p>
          <a:p>
            <a:endParaRPr lang="sr-Cyrl-RS" sz="2400" dirty="0"/>
          </a:p>
          <a:p>
            <a:pPr marL="342900" indent="-342900">
              <a:buFont typeface="+mj-lt"/>
              <a:buAutoNum type="arabicPeriod"/>
            </a:pPr>
            <a:r>
              <a:rPr lang="sr-Cyrl-RS" sz="2400" dirty="0"/>
              <a:t>Др Миодраг Дачић, Председник АД „Руђер Бошковић“</a:t>
            </a:r>
          </a:p>
          <a:p>
            <a:pPr marL="342900" indent="-342900">
              <a:buFont typeface="+mj-lt"/>
              <a:buAutoNum type="arabicPeriod"/>
            </a:pPr>
            <a:r>
              <a:rPr lang="sr-Cyrl-RS" sz="2400" dirty="0"/>
              <a:t>Академик Зоран Кнежевић, Генерални секретар САНУ</a:t>
            </a:r>
          </a:p>
          <a:p>
            <a:pPr marL="342900" indent="-342900">
              <a:buFont typeface="+mj-lt"/>
              <a:buAutoNum type="arabicPeriod"/>
            </a:pPr>
            <a:r>
              <a:rPr lang="sr-Cyrl-RS" sz="2400" dirty="0"/>
              <a:t>Др Гојко </a:t>
            </a:r>
            <a:r>
              <a:rPr lang="sr-Cyrl-RS" sz="2400" dirty="0" err="1"/>
              <a:t>Ђурашевић</a:t>
            </a:r>
            <a:r>
              <a:rPr lang="sr-Cyrl-RS" sz="2400" dirty="0"/>
              <a:t>, Директор Астрономске опсерваторије, Београд</a:t>
            </a:r>
          </a:p>
          <a:p>
            <a:pPr marL="342900" indent="-342900">
              <a:buFont typeface="+mj-lt"/>
              <a:buAutoNum type="arabicPeriod"/>
            </a:pPr>
            <a:r>
              <a:rPr lang="sr-Cyrl-RS" sz="2400" dirty="0"/>
              <a:t>Др Бојан </a:t>
            </a:r>
            <a:r>
              <a:rPr lang="sr-Cyrl-RS" sz="2400" dirty="0" err="1"/>
              <a:t>Арбутина</a:t>
            </a:r>
            <a:r>
              <a:rPr lang="sr-Cyrl-RS" sz="2400" dirty="0"/>
              <a:t>, Шеф катедре за астрономију Математичког факултета УБ </a:t>
            </a:r>
          </a:p>
          <a:p>
            <a:pPr marL="342900" indent="-342900">
              <a:buFont typeface="+mj-lt"/>
              <a:buAutoNum type="arabicPeriod"/>
            </a:pPr>
            <a:r>
              <a:rPr lang="sr-Cyrl-RS" sz="2400" dirty="0"/>
              <a:t>Др Моника </a:t>
            </a:r>
            <a:r>
              <a:rPr lang="sr-Cyrl-RS" sz="2400" dirty="0" err="1"/>
              <a:t>Јурковић</a:t>
            </a:r>
            <a:r>
              <a:rPr lang="sr-Cyrl-RS" sz="2400" dirty="0"/>
              <a:t>, Председник Друштва астронома Србије</a:t>
            </a:r>
          </a:p>
          <a:p>
            <a:endParaRPr lang="en-US" sz="2400" dirty="0"/>
          </a:p>
        </p:txBody>
      </p:sp>
    </p:spTree>
    <p:extLst>
      <p:ext uri="{BB962C8B-B14F-4D97-AF65-F5344CB8AC3E}">
        <p14:creationId xmlns:p14="http://schemas.microsoft.com/office/powerpoint/2010/main" val="3660580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2D6A97-F8F3-BDB4-DF19-31E73AA5D649}"/>
              </a:ext>
            </a:extLst>
          </p:cNvPr>
          <p:cNvPicPr>
            <a:picLocks noChangeAspect="1"/>
          </p:cNvPicPr>
          <p:nvPr/>
        </p:nvPicPr>
        <p:blipFill>
          <a:blip r:embed="rId2"/>
          <a:stretch>
            <a:fillRect/>
          </a:stretch>
        </p:blipFill>
        <p:spPr>
          <a:xfrm>
            <a:off x="825104" y="1021020"/>
            <a:ext cx="10279517" cy="4815959"/>
          </a:xfrm>
          <a:prstGeom prst="rect">
            <a:avLst/>
          </a:prstGeom>
        </p:spPr>
      </p:pic>
      <p:sp>
        <p:nvSpPr>
          <p:cNvPr id="4" name="TextBox 3">
            <a:extLst>
              <a:ext uri="{FF2B5EF4-FFF2-40B4-BE49-F238E27FC236}">
                <a16:creationId xmlns:a16="http://schemas.microsoft.com/office/drawing/2014/main" id="{7F9472AF-2594-EE3D-AFDC-E26C4EFCFC18}"/>
              </a:ext>
            </a:extLst>
          </p:cNvPr>
          <p:cNvSpPr txBox="1"/>
          <p:nvPr/>
        </p:nvSpPr>
        <p:spPr>
          <a:xfrm>
            <a:off x="3668229" y="222350"/>
            <a:ext cx="4593265" cy="523220"/>
          </a:xfrm>
          <a:prstGeom prst="rect">
            <a:avLst/>
          </a:prstGeom>
          <a:noFill/>
        </p:spPr>
        <p:txBody>
          <a:bodyPr wrap="square" rtlCol="0">
            <a:spAutoFit/>
          </a:bodyPr>
          <a:lstStyle/>
          <a:p>
            <a:r>
              <a:rPr lang="sr-Cyrl-RS" sz="2800" dirty="0">
                <a:latin typeface="Comic Sans MS" panose="030F0702030302020204" pitchFamily="66" charset="0"/>
              </a:rPr>
              <a:t>Потписана Иницијатива</a:t>
            </a:r>
            <a:endParaRPr lang="en-US" sz="2800" dirty="0">
              <a:latin typeface="Comic Sans MS" panose="030F0702030302020204" pitchFamily="66" charset="0"/>
            </a:endParaRPr>
          </a:p>
        </p:txBody>
      </p:sp>
      <p:sp>
        <p:nvSpPr>
          <p:cNvPr id="5" name="TextBox 4">
            <a:extLst>
              <a:ext uri="{FF2B5EF4-FFF2-40B4-BE49-F238E27FC236}">
                <a16:creationId xmlns:a16="http://schemas.microsoft.com/office/drawing/2014/main" id="{B6FDBBFC-13A9-35AC-B2E0-372207F72472}"/>
              </a:ext>
            </a:extLst>
          </p:cNvPr>
          <p:cNvSpPr txBox="1"/>
          <p:nvPr/>
        </p:nvSpPr>
        <p:spPr>
          <a:xfrm>
            <a:off x="2472069" y="6112429"/>
            <a:ext cx="7022805" cy="400110"/>
          </a:xfrm>
          <a:prstGeom prst="rect">
            <a:avLst/>
          </a:prstGeom>
          <a:noFill/>
        </p:spPr>
        <p:txBody>
          <a:bodyPr wrap="square" rtlCol="0">
            <a:spAutoFit/>
          </a:bodyPr>
          <a:lstStyle/>
          <a:p>
            <a:r>
              <a:rPr lang="sr-Cyrl-RS" sz="2000" dirty="0">
                <a:latin typeface="Comic Sans MS" panose="030F0702030302020204" pitchFamily="66" charset="0"/>
              </a:rPr>
              <a:t>Иницијатива је потписана до фебруара 2022. године </a:t>
            </a:r>
            <a:endParaRPr lang="en-US" sz="2000" dirty="0">
              <a:latin typeface="Comic Sans MS" panose="030F0702030302020204" pitchFamily="66" charset="0"/>
            </a:endParaRPr>
          </a:p>
        </p:txBody>
      </p:sp>
    </p:spTree>
    <p:extLst>
      <p:ext uri="{BB962C8B-B14F-4D97-AF65-F5344CB8AC3E}">
        <p14:creationId xmlns:p14="http://schemas.microsoft.com/office/powerpoint/2010/main" val="3652776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300902-E40B-7CAD-7803-E624418CAE67}"/>
              </a:ext>
            </a:extLst>
          </p:cNvPr>
          <p:cNvSpPr txBox="1"/>
          <p:nvPr/>
        </p:nvSpPr>
        <p:spPr>
          <a:xfrm>
            <a:off x="361507" y="2649163"/>
            <a:ext cx="5734493" cy="1200329"/>
          </a:xfrm>
          <a:prstGeom prst="rect">
            <a:avLst/>
          </a:prstGeom>
          <a:noFill/>
        </p:spPr>
        <p:txBody>
          <a:bodyPr wrap="square" rtlCol="0">
            <a:spAutoFit/>
          </a:bodyPr>
          <a:lstStyle/>
          <a:p>
            <a:r>
              <a:rPr lang="ru-RU" sz="2400" dirty="0">
                <a:solidFill>
                  <a:srgbClr val="002060"/>
                </a:solidFill>
                <a:latin typeface="Comic Sans MS" panose="030F0702030302020204" pitchFamily="66" charset="0"/>
              </a:rPr>
              <a:t>Марија Рељић, директор </a:t>
            </a:r>
          </a:p>
          <a:p>
            <a:r>
              <a:rPr lang="ru-RU" sz="2400" dirty="0">
                <a:solidFill>
                  <a:srgbClr val="C00000"/>
                </a:solidFill>
                <a:latin typeface="Comic Sans MS" panose="030F0702030302020204" pitchFamily="66" charset="0"/>
              </a:rPr>
              <a:t>Јавно предузеће Београдска тврђава </a:t>
            </a:r>
            <a:r>
              <a:rPr lang="ru-RU" sz="2400" dirty="0">
                <a:solidFill>
                  <a:srgbClr val="00B050"/>
                </a:solidFill>
                <a:latin typeface="Comic Sans MS" panose="030F0702030302020204" pitchFamily="66" charset="0"/>
              </a:rPr>
              <a:t>Теразије 3/V</a:t>
            </a:r>
          </a:p>
        </p:txBody>
      </p:sp>
      <p:sp>
        <p:nvSpPr>
          <p:cNvPr id="3" name="TextBox 2">
            <a:extLst>
              <a:ext uri="{FF2B5EF4-FFF2-40B4-BE49-F238E27FC236}">
                <a16:creationId xmlns:a16="http://schemas.microsoft.com/office/drawing/2014/main" id="{C808D223-B387-FC95-DDB9-8AE45C1D0F9E}"/>
              </a:ext>
            </a:extLst>
          </p:cNvPr>
          <p:cNvSpPr txBox="1"/>
          <p:nvPr/>
        </p:nvSpPr>
        <p:spPr>
          <a:xfrm>
            <a:off x="7070652" y="2213228"/>
            <a:ext cx="455073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2060"/>
                </a:solidFill>
                <a:effectLst/>
                <a:uLnTx/>
                <a:uFillTx/>
                <a:latin typeface="Comic Sans MS" panose="030F0702030302020204" pitchFamily="66" charset="0"/>
              </a:rPr>
              <a:t>Оливера Вучковић, директор </a:t>
            </a:r>
            <a:r>
              <a:rPr kumimoji="0" lang="ru-RU" sz="2400" b="0" i="0" u="none" strike="noStrike" kern="1200" cap="none" spc="0" normalizeH="0" baseline="0" noProof="0" dirty="0">
                <a:ln>
                  <a:noFill/>
                </a:ln>
                <a:solidFill>
                  <a:srgbClr val="C00000"/>
                </a:solidFill>
                <a:effectLst/>
                <a:uLnTx/>
                <a:uFillTx/>
                <a:latin typeface="Comic Sans MS" panose="030F0702030302020204" pitchFamily="66" charset="0"/>
              </a:rPr>
              <a:t>Завод за заштиту споменика културе града Београда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B050"/>
                </a:solidFill>
                <a:effectLst/>
                <a:uLnTx/>
                <a:uFillTx/>
                <a:latin typeface="Comic Sans MS" panose="030F0702030302020204" pitchFamily="66" charset="0"/>
              </a:rPr>
              <a:t>Калемегдан, Горњи град 14</a:t>
            </a:r>
          </a:p>
        </p:txBody>
      </p:sp>
      <p:sp>
        <p:nvSpPr>
          <p:cNvPr id="4" name="TextBox 3">
            <a:extLst>
              <a:ext uri="{FF2B5EF4-FFF2-40B4-BE49-F238E27FC236}">
                <a16:creationId xmlns:a16="http://schemas.microsoft.com/office/drawing/2014/main" id="{B9D028EB-18FE-FE4C-C2F0-52000715B8C2}"/>
              </a:ext>
            </a:extLst>
          </p:cNvPr>
          <p:cNvSpPr txBox="1"/>
          <p:nvPr/>
        </p:nvSpPr>
        <p:spPr>
          <a:xfrm>
            <a:off x="3503427" y="5038312"/>
            <a:ext cx="526843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2060"/>
                </a:solidFill>
                <a:effectLst/>
                <a:uLnTx/>
                <a:uFillTx/>
                <a:latin typeface="Comic Sans MS" panose="030F0702030302020204" pitchFamily="66" charset="0"/>
              </a:rPr>
              <a:t>Сандра Пантелић, начелник </a:t>
            </a:r>
            <a:r>
              <a:rPr kumimoji="0" lang="ru-RU" sz="2400" b="0" i="0" u="none" strike="noStrike" kern="1200" cap="none" spc="0" normalizeH="0" baseline="0" noProof="0" dirty="0">
                <a:ln>
                  <a:noFill/>
                </a:ln>
                <a:solidFill>
                  <a:srgbClr val="C00000"/>
                </a:solidFill>
                <a:effectLst/>
                <a:uLnTx/>
                <a:uFillTx/>
                <a:latin typeface="Comic Sans MS" panose="030F0702030302020204" pitchFamily="66" charset="0"/>
              </a:rPr>
              <a:t>Градска управа Града Београда </a:t>
            </a:r>
            <a:r>
              <a:rPr kumimoji="0" lang="ru-RU" sz="2400" b="0" i="0" u="none" strike="noStrike" kern="1200" cap="none" spc="0" normalizeH="0" baseline="0" noProof="0" dirty="0">
                <a:ln>
                  <a:noFill/>
                </a:ln>
                <a:solidFill>
                  <a:srgbClr val="00B050"/>
                </a:solidFill>
                <a:effectLst/>
                <a:uLnTx/>
                <a:uFillTx/>
                <a:latin typeface="Comic Sans MS" panose="030F0702030302020204" pitchFamily="66" charset="0"/>
              </a:rPr>
              <a:t>Трг Николе Пашића 6</a:t>
            </a:r>
            <a:endParaRPr kumimoji="0" lang="sr-Cyrl-RS" sz="2400" b="0" i="0" u="none" strike="noStrike" kern="1200" cap="none" spc="0" normalizeH="0" baseline="0" noProof="0" dirty="0">
              <a:ln>
                <a:noFill/>
              </a:ln>
              <a:solidFill>
                <a:srgbClr val="00B050"/>
              </a:solidFill>
              <a:effectLst/>
              <a:uLnTx/>
              <a:uFillTx/>
              <a:latin typeface="Comic Sans MS" panose="030F0702030302020204" pitchFamily="66" charset="0"/>
            </a:endParaRPr>
          </a:p>
        </p:txBody>
      </p:sp>
      <p:sp>
        <p:nvSpPr>
          <p:cNvPr id="5" name="TextBox 4">
            <a:extLst>
              <a:ext uri="{FF2B5EF4-FFF2-40B4-BE49-F238E27FC236}">
                <a16:creationId xmlns:a16="http://schemas.microsoft.com/office/drawing/2014/main" id="{32D473CF-9C6E-4D39-3EEA-4075AC1B8BB3}"/>
              </a:ext>
            </a:extLst>
          </p:cNvPr>
          <p:cNvSpPr txBox="1"/>
          <p:nvPr/>
        </p:nvSpPr>
        <p:spPr>
          <a:xfrm>
            <a:off x="3545958" y="372140"/>
            <a:ext cx="518337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Cyrl-RS" sz="2400" b="1" i="0" u="none" strike="noStrike" kern="1200" cap="none" spc="0" normalizeH="0" baseline="0" noProof="0" dirty="0">
                <a:ln>
                  <a:noFill/>
                </a:ln>
                <a:solidFill>
                  <a:prstClr val="black"/>
                </a:solidFill>
                <a:effectLst/>
                <a:uLnTx/>
                <a:uFillTx/>
                <a:latin typeface="Comic Sans MS" panose="030F0702030302020204" pitchFamily="66" charset="0"/>
              </a:rPr>
              <a:t>20. фебруара 2022. године Иницијатива је упућена на следеће адресе:</a:t>
            </a:r>
          </a:p>
        </p:txBody>
      </p:sp>
    </p:spTree>
    <p:extLst>
      <p:ext uri="{BB962C8B-B14F-4D97-AF65-F5344CB8AC3E}">
        <p14:creationId xmlns:p14="http://schemas.microsoft.com/office/powerpoint/2010/main" val="3776296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145F09-D65A-D078-E445-27A38BE6C20A}"/>
              </a:ext>
            </a:extLst>
          </p:cNvPr>
          <p:cNvSpPr txBox="1"/>
          <p:nvPr/>
        </p:nvSpPr>
        <p:spPr>
          <a:xfrm>
            <a:off x="322520" y="1632351"/>
            <a:ext cx="5773480" cy="3785652"/>
          </a:xfrm>
          <a:prstGeom prst="rect">
            <a:avLst/>
          </a:prstGeom>
          <a:noFill/>
        </p:spPr>
        <p:txBody>
          <a:bodyPr wrap="square" rtlCol="0">
            <a:spAutoFit/>
          </a:bodyPr>
          <a:lstStyle/>
          <a:p>
            <a:r>
              <a:rPr lang="ru-RU" sz="2000" dirty="0">
                <a:latin typeface="Comic Sans MS" panose="030F0702030302020204" pitchFamily="66" charset="0"/>
              </a:rPr>
              <a:t>Одговор из ЈП Београдска тврђава садржао је два предлога: </a:t>
            </a:r>
          </a:p>
          <a:p>
            <a:endParaRPr lang="ru-RU" sz="2000" dirty="0">
              <a:latin typeface="Comic Sans MS" panose="030F0702030302020204" pitchFamily="66" charset="0"/>
            </a:endParaRPr>
          </a:p>
          <a:p>
            <a:r>
              <a:rPr lang="ru-RU" sz="2000" dirty="0">
                <a:latin typeface="Comic Sans MS" panose="030F0702030302020204" pitchFamily="66" charset="0"/>
              </a:rPr>
              <a:t>1) да се организује састанак са свим надлежним институцијама и свим релевантним учесницима на коме би се сви ближе упознали са предлозима, али и свим активностима везаним за ову иницијативу; </a:t>
            </a:r>
          </a:p>
          <a:p>
            <a:endParaRPr lang="ru-RU" sz="2000" dirty="0">
              <a:latin typeface="Comic Sans MS" panose="030F0702030302020204" pitchFamily="66" charset="0"/>
            </a:endParaRPr>
          </a:p>
          <a:p>
            <a:r>
              <a:rPr lang="ru-RU" sz="2000" dirty="0">
                <a:latin typeface="Comic Sans MS" panose="030F0702030302020204" pitchFamily="66" charset="0"/>
              </a:rPr>
              <a:t>2) да се у решавању ове Иницијативе укључи и Републички завод за заштиту споменика културе. </a:t>
            </a:r>
            <a:endParaRPr lang="en-US" sz="2000" dirty="0">
              <a:latin typeface="Comic Sans MS" panose="030F0702030302020204" pitchFamily="66" charset="0"/>
            </a:endParaRPr>
          </a:p>
        </p:txBody>
      </p:sp>
      <p:pic>
        <p:nvPicPr>
          <p:cNvPr id="3" name="Picture 2">
            <a:extLst>
              <a:ext uri="{FF2B5EF4-FFF2-40B4-BE49-F238E27FC236}">
                <a16:creationId xmlns:a16="http://schemas.microsoft.com/office/drawing/2014/main" id="{77A48A4D-1177-A3FC-D3B0-1D90C66739CA}"/>
              </a:ext>
            </a:extLst>
          </p:cNvPr>
          <p:cNvPicPr>
            <a:picLocks noChangeAspect="1"/>
          </p:cNvPicPr>
          <p:nvPr/>
        </p:nvPicPr>
        <p:blipFill>
          <a:blip r:embed="rId2"/>
          <a:stretch>
            <a:fillRect/>
          </a:stretch>
        </p:blipFill>
        <p:spPr>
          <a:xfrm>
            <a:off x="6652892" y="0"/>
            <a:ext cx="4986215" cy="6858000"/>
          </a:xfrm>
          <a:prstGeom prst="rect">
            <a:avLst/>
          </a:prstGeom>
        </p:spPr>
      </p:pic>
      <p:sp>
        <p:nvSpPr>
          <p:cNvPr id="4" name="TextBox 3">
            <a:extLst>
              <a:ext uri="{FF2B5EF4-FFF2-40B4-BE49-F238E27FC236}">
                <a16:creationId xmlns:a16="http://schemas.microsoft.com/office/drawing/2014/main" id="{5DD08912-49E7-70B1-6F29-4404AA6E6A64}"/>
              </a:ext>
            </a:extLst>
          </p:cNvPr>
          <p:cNvSpPr txBox="1"/>
          <p:nvPr/>
        </p:nvSpPr>
        <p:spPr>
          <a:xfrm>
            <a:off x="322520" y="205517"/>
            <a:ext cx="3827721" cy="1015663"/>
          </a:xfrm>
          <a:prstGeom prst="rect">
            <a:avLst/>
          </a:prstGeom>
          <a:noFill/>
        </p:spPr>
        <p:txBody>
          <a:bodyPr wrap="square" rtlCol="0">
            <a:spAutoFit/>
          </a:bodyPr>
          <a:lstStyle/>
          <a:p>
            <a:r>
              <a:rPr lang="sr-Cyrl-RS" sz="2000" b="1" dirty="0">
                <a:latin typeface="Comic Sans MS" panose="030F0702030302020204" pitchFamily="66" charset="0"/>
              </a:rPr>
              <a:t>Одговор </a:t>
            </a:r>
          </a:p>
          <a:p>
            <a:r>
              <a:rPr lang="sr-Cyrl-RS" sz="2000" b="1" dirty="0">
                <a:latin typeface="Comic Sans MS" panose="030F0702030302020204" pitchFamily="66" charset="0"/>
              </a:rPr>
              <a:t>ЈП Београдска тврђава на </a:t>
            </a:r>
          </a:p>
          <a:p>
            <a:r>
              <a:rPr lang="sr-Cyrl-RS" sz="2000" b="1" dirty="0">
                <a:latin typeface="Comic Sans MS" panose="030F0702030302020204" pitchFamily="66" charset="0"/>
              </a:rPr>
              <a:t>Иницијативу</a:t>
            </a:r>
            <a:endParaRPr lang="en-US" sz="2000" b="1" dirty="0">
              <a:latin typeface="Comic Sans MS" panose="030F0702030302020204" pitchFamily="66" charset="0"/>
            </a:endParaRPr>
          </a:p>
        </p:txBody>
      </p:sp>
      <p:sp>
        <p:nvSpPr>
          <p:cNvPr id="5" name="TextBox 4">
            <a:extLst>
              <a:ext uri="{FF2B5EF4-FFF2-40B4-BE49-F238E27FC236}">
                <a16:creationId xmlns:a16="http://schemas.microsoft.com/office/drawing/2014/main" id="{5DF04862-1ED6-ADB5-3EFD-EF89B14FFB98}"/>
              </a:ext>
            </a:extLst>
          </p:cNvPr>
          <p:cNvSpPr txBox="1"/>
          <p:nvPr/>
        </p:nvSpPr>
        <p:spPr>
          <a:xfrm>
            <a:off x="322520" y="5975498"/>
            <a:ext cx="4019107" cy="400110"/>
          </a:xfrm>
          <a:prstGeom prst="rect">
            <a:avLst/>
          </a:prstGeom>
          <a:noFill/>
        </p:spPr>
        <p:txBody>
          <a:bodyPr wrap="square" rtlCol="0">
            <a:spAutoFit/>
          </a:bodyPr>
          <a:lstStyle/>
          <a:p>
            <a:r>
              <a:rPr kumimoji="0" lang="ru-RU"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 </a:t>
            </a:r>
            <a:r>
              <a:rPr kumimoji="0" lang="ru-RU" sz="20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септембар </a:t>
            </a:r>
            <a:r>
              <a:rPr kumimoji="0" lang="ru-RU"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2022. године</a:t>
            </a:r>
            <a:endParaRPr lang="en-US" dirty="0"/>
          </a:p>
        </p:txBody>
      </p:sp>
    </p:spTree>
    <p:extLst>
      <p:ext uri="{BB962C8B-B14F-4D97-AF65-F5344CB8AC3E}">
        <p14:creationId xmlns:p14="http://schemas.microsoft.com/office/powerpoint/2010/main" val="2050001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A4E9F9-C595-E6AF-0477-63788D062CBF}"/>
              </a:ext>
            </a:extLst>
          </p:cNvPr>
          <p:cNvSpPr txBox="1"/>
          <p:nvPr/>
        </p:nvSpPr>
        <p:spPr>
          <a:xfrm>
            <a:off x="362171" y="2025710"/>
            <a:ext cx="5857876" cy="4026230"/>
          </a:xfrm>
          <a:prstGeom prst="rect">
            <a:avLst/>
          </a:prstGeom>
          <a:noFill/>
        </p:spPr>
        <p:txBody>
          <a:bodyPr wrap="square" rtlCol="0">
            <a:spAutoFit/>
          </a:bodyPr>
          <a:lstStyle/>
          <a:p>
            <a:pPr marR="0" lvl="0" algn="just">
              <a:lnSpc>
                <a:spcPct val="107000"/>
              </a:lnSpc>
              <a:spcBef>
                <a:spcPts val="0"/>
              </a:spcBef>
              <a:spcAft>
                <a:spcPts val="0"/>
              </a:spcAft>
            </a:pPr>
            <a:r>
              <a:rPr lang="sr-Cyrl-RS" sz="2000" dirty="0">
                <a:solidFill>
                  <a:srgbClr val="282828"/>
                </a:solidFill>
                <a:effectLst/>
                <a:latin typeface="Comic Sans MS" panose="030F0702030302020204" pitchFamily="66" charset="0"/>
                <a:ea typeface="Times New Roman" panose="02020603050405020304" pitchFamily="18" charset="0"/>
                <a:cs typeface="Times New Roman" panose="02020603050405020304" pitchFamily="18" charset="0"/>
              </a:rPr>
              <a:t>Иницијативу допуњену одговором из ЈП Београдска тврђава и пропратним писмом председника Астрономског друштва Руђер Бошковић, предато је 30. септембра 2022. године у Републички завод за заштиту споменика културе. </a:t>
            </a:r>
          </a:p>
          <a:p>
            <a:pPr marR="0" lvl="0" algn="just">
              <a:lnSpc>
                <a:spcPct val="107000"/>
              </a:lnSpc>
              <a:spcBef>
                <a:spcPts val="0"/>
              </a:spcBef>
              <a:spcAft>
                <a:spcPts val="0"/>
              </a:spcAft>
            </a:pPr>
            <a:endParaRPr lang="sr-Cyrl-RS" sz="2000" dirty="0">
              <a:solidFill>
                <a:srgbClr val="282828"/>
              </a:solidFill>
              <a:latin typeface="Comic Sans MS" panose="030F0702030302020204" pitchFamily="66" charset="0"/>
              <a:ea typeface="Times New Roman" panose="02020603050405020304" pitchFamily="18" charset="0"/>
              <a:cs typeface="Times New Roman" panose="02020603050405020304" pitchFamily="18" charset="0"/>
            </a:endParaRPr>
          </a:p>
          <a:p>
            <a:pPr marR="0" lvl="0" algn="just">
              <a:lnSpc>
                <a:spcPct val="107000"/>
              </a:lnSpc>
              <a:spcBef>
                <a:spcPts val="0"/>
              </a:spcBef>
              <a:spcAft>
                <a:spcPts val="0"/>
              </a:spcAft>
            </a:pPr>
            <a:r>
              <a:rPr lang="sr-Cyrl-RS" sz="2000" dirty="0">
                <a:solidFill>
                  <a:srgbClr val="282828"/>
                </a:solidFill>
                <a:effectLst/>
                <a:latin typeface="Comic Sans MS" panose="030F0702030302020204" pitchFamily="66" charset="0"/>
                <a:ea typeface="Times New Roman" panose="02020603050405020304" pitchFamily="18" charset="0"/>
                <a:cs typeface="Times New Roman" panose="02020603050405020304" pitchFamily="18" charset="0"/>
              </a:rPr>
              <a:t>Занимљиво је да је претходног дана у Републички завод стигао захтев из </a:t>
            </a:r>
            <a:r>
              <a:rPr lang="sr-Cyrl-RS" sz="2000" dirty="0">
                <a:effectLst/>
                <a:latin typeface="Comic Sans MS" panose="030F0702030302020204" pitchFamily="66" charset="0"/>
                <a:ea typeface="Calibri" panose="020F0502020204030204" pitchFamily="34" charset="0"/>
                <a:cs typeface="Times New Roman" panose="02020603050405020304" pitchFamily="18" charset="0"/>
              </a:rPr>
              <a:t>Завода за заштиту споменика културе града Београда да Републички завод да мишљење о иницијативи. </a:t>
            </a:r>
            <a:endParaRPr lang="en-US" sz="20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AB4428A-4616-6D9A-13E3-5511CE38A3FB}"/>
              </a:ext>
            </a:extLst>
          </p:cNvPr>
          <p:cNvPicPr>
            <a:picLocks noChangeAspect="1"/>
          </p:cNvPicPr>
          <p:nvPr/>
        </p:nvPicPr>
        <p:blipFill rotWithShape="1">
          <a:blip r:embed="rId2"/>
          <a:srcRect l="3861"/>
          <a:stretch/>
        </p:blipFill>
        <p:spPr>
          <a:xfrm>
            <a:off x="7066099" y="41422"/>
            <a:ext cx="4363902" cy="6775155"/>
          </a:xfrm>
          <a:prstGeom prst="rect">
            <a:avLst/>
          </a:prstGeom>
        </p:spPr>
      </p:pic>
      <p:sp>
        <p:nvSpPr>
          <p:cNvPr id="2" name="TextBox 1">
            <a:extLst>
              <a:ext uri="{FF2B5EF4-FFF2-40B4-BE49-F238E27FC236}">
                <a16:creationId xmlns:a16="http://schemas.microsoft.com/office/drawing/2014/main" id="{0062D44E-E3D4-BD29-F1D3-83E3B95EB9FF}"/>
              </a:ext>
            </a:extLst>
          </p:cNvPr>
          <p:cNvSpPr txBox="1"/>
          <p:nvPr/>
        </p:nvSpPr>
        <p:spPr>
          <a:xfrm>
            <a:off x="362171" y="457199"/>
            <a:ext cx="5857876" cy="1323439"/>
          </a:xfrm>
          <a:prstGeom prst="rect">
            <a:avLst/>
          </a:prstGeom>
          <a:noFill/>
        </p:spPr>
        <p:txBody>
          <a:bodyPr wrap="square" rtlCol="0">
            <a:spAutoFit/>
          </a:bodyPr>
          <a:lstStyle/>
          <a:p>
            <a:r>
              <a:rPr lang="sr-Cyrl-RS" sz="2000" b="1" dirty="0">
                <a:latin typeface="Comic Sans MS" panose="030F0702030302020204" pitchFamily="66" charset="0"/>
              </a:rPr>
              <a:t>Писмо председника Астрономског друштва Руђер Бошковић, Миодрага Дачића, Републичком заводу за заштиту споменика културе </a:t>
            </a:r>
            <a:endParaRPr lang="en-US" sz="2000" b="1" dirty="0">
              <a:latin typeface="Comic Sans MS" panose="030F0702030302020204" pitchFamily="66" charset="0"/>
            </a:endParaRPr>
          </a:p>
        </p:txBody>
      </p:sp>
      <p:sp>
        <p:nvSpPr>
          <p:cNvPr id="5" name="TextBox 4">
            <a:extLst>
              <a:ext uri="{FF2B5EF4-FFF2-40B4-BE49-F238E27FC236}">
                <a16:creationId xmlns:a16="http://schemas.microsoft.com/office/drawing/2014/main" id="{E11B3E5B-20CE-75FA-F064-912B301A0BB8}"/>
              </a:ext>
            </a:extLst>
          </p:cNvPr>
          <p:cNvSpPr txBox="1"/>
          <p:nvPr/>
        </p:nvSpPr>
        <p:spPr>
          <a:xfrm>
            <a:off x="362171" y="6297012"/>
            <a:ext cx="4363902" cy="400110"/>
          </a:xfrm>
          <a:prstGeom prst="rect">
            <a:avLst/>
          </a:prstGeom>
          <a:noFill/>
        </p:spPr>
        <p:txBody>
          <a:bodyPr wrap="square" rtlCol="0">
            <a:spAutoFit/>
          </a:bodyPr>
          <a:lstStyle/>
          <a:p>
            <a:r>
              <a:rPr lang="sr-Cyrl-RS" sz="2000" dirty="0">
                <a:latin typeface="Comic Sans MS" panose="030F0702030302020204" pitchFamily="66" charset="0"/>
              </a:rPr>
              <a:t>29. септембар 2022. године</a:t>
            </a:r>
            <a:endParaRPr lang="en-US" sz="2000" dirty="0">
              <a:latin typeface="Comic Sans MS" panose="030F0702030302020204" pitchFamily="66" charset="0"/>
            </a:endParaRPr>
          </a:p>
        </p:txBody>
      </p:sp>
    </p:spTree>
    <p:extLst>
      <p:ext uri="{BB962C8B-B14F-4D97-AF65-F5344CB8AC3E}">
        <p14:creationId xmlns:p14="http://schemas.microsoft.com/office/powerpoint/2010/main" val="637156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26D7B2-EAC9-7953-05CB-EB018BBB14B6}"/>
              </a:ext>
            </a:extLst>
          </p:cNvPr>
          <p:cNvPicPr>
            <a:picLocks noChangeAspect="1"/>
          </p:cNvPicPr>
          <p:nvPr/>
        </p:nvPicPr>
        <p:blipFill rotWithShape="1">
          <a:blip r:embed="rId2"/>
          <a:srcRect r="4591"/>
          <a:stretch/>
        </p:blipFill>
        <p:spPr>
          <a:xfrm>
            <a:off x="6752775" y="0"/>
            <a:ext cx="4907370" cy="6858000"/>
          </a:xfrm>
          <a:prstGeom prst="rect">
            <a:avLst/>
          </a:prstGeom>
        </p:spPr>
      </p:pic>
      <p:sp>
        <p:nvSpPr>
          <p:cNvPr id="3" name="TextBox 2">
            <a:extLst>
              <a:ext uri="{FF2B5EF4-FFF2-40B4-BE49-F238E27FC236}">
                <a16:creationId xmlns:a16="http://schemas.microsoft.com/office/drawing/2014/main" id="{C3438AC7-1EF1-516D-99F2-10CFAA72818C}"/>
              </a:ext>
            </a:extLst>
          </p:cNvPr>
          <p:cNvSpPr txBox="1"/>
          <p:nvPr/>
        </p:nvSpPr>
        <p:spPr>
          <a:xfrm>
            <a:off x="425303" y="2506350"/>
            <a:ext cx="3965944" cy="2379626"/>
          </a:xfrm>
          <a:prstGeom prst="rect">
            <a:avLst/>
          </a:prstGeom>
          <a:noFill/>
        </p:spPr>
        <p:txBody>
          <a:bodyPr wrap="square" rtlCol="0">
            <a:spAutoFit/>
          </a:bodyPr>
          <a:lstStyle/>
          <a:p>
            <a:pPr marR="0" lvl="0" algn="just">
              <a:lnSpc>
                <a:spcPct val="107000"/>
              </a:lnSpc>
              <a:spcBef>
                <a:spcPts val="0"/>
              </a:spcBef>
              <a:spcAft>
                <a:spcPts val="0"/>
              </a:spcAft>
            </a:pPr>
            <a:r>
              <a:rPr lang="sr-Cyrl-RS" sz="2000" dirty="0">
                <a:effectLst/>
                <a:latin typeface="Comic Sans MS" panose="030F0702030302020204" pitchFamily="66" charset="0"/>
                <a:ea typeface="Times New Roman" panose="02020603050405020304" pitchFamily="18" charset="0"/>
                <a:cs typeface="Times New Roman" panose="02020603050405020304" pitchFamily="18" charset="0"/>
              </a:rPr>
              <a:t>Дана</a:t>
            </a:r>
            <a:r>
              <a:rPr lang="sr-Cyrl-RS" sz="2000"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 </a:t>
            </a:r>
            <a:r>
              <a:rPr lang="sr-Cyrl-RS" sz="20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18. октобра 2022. године </a:t>
            </a:r>
            <a:r>
              <a:rPr lang="sr-Cyrl-RS" sz="2000" dirty="0">
                <a:solidFill>
                  <a:srgbClr val="282828"/>
                </a:solidFill>
                <a:effectLst/>
                <a:latin typeface="Comic Sans MS" panose="030F0702030302020204" pitchFamily="66" charset="0"/>
                <a:ea typeface="Times New Roman" panose="02020603050405020304" pitchFamily="18" charset="0"/>
                <a:cs typeface="Times New Roman" panose="02020603050405020304" pitchFamily="18" charset="0"/>
              </a:rPr>
              <a:t>је др М. Дачић одговорио госпођи Ј. Цвијовић из Београдске тврђаве и сложио се са предлогом да се организује и одржи предложени састанак. </a:t>
            </a:r>
            <a:endParaRPr lang="en-US" sz="20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48A6160-04D7-6077-42D0-8A471A834F7D}"/>
              </a:ext>
            </a:extLst>
          </p:cNvPr>
          <p:cNvSpPr txBox="1"/>
          <p:nvPr/>
        </p:nvSpPr>
        <p:spPr>
          <a:xfrm>
            <a:off x="347331" y="648586"/>
            <a:ext cx="561753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Писмо председника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Астрономског друштва Руђер Бошковић,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Миодрага Дачића,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ЈП Београдска тврђава</a:t>
            </a:r>
            <a:endParaRPr kumimoji="0" lang="en-U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6" name="TextBox 5">
            <a:extLst>
              <a:ext uri="{FF2B5EF4-FFF2-40B4-BE49-F238E27FC236}">
                <a16:creationId xmlns:a16="http://schemas.microsoft.com/office/drawing/2014/main" id="{9079FF78-920A-8A84-E0F0-358920A132DE}"/>
              </a:ext>
            </a:extLst>
          </p:cNvPr>
          <p:cNvSpPr txBox="1"/>
          <p:nvPr/>
        </p:nvSpPr>
        <p:spPr>
          <a:xfrm>
            <a:off x="425303" y="5220246"/>
            <a:ext cx="3714306" cy="400110"/>
          </a:xfrm>
          <a:prstGeom prst="rect">
            <a:avLst/>
          </a:prstGeom>
          <a:noFill/>
        </p:spPr>
        <p:txBody>
          <a:bodyPr wrap="square" rtlCol="0">
            <a:spAutoFit/>
          </a:bodyPr>
          <a:lstStyle/>
          <a:p>
            <a:r>
              <a:rPr lang="sr-Cyrl-RS" sz="2000" dirty="0">
                <a:latin typeface="Comic Sans MS" panose="030F0702030302020204" pitchFamily="66" charset="0"/>
              </a:rPr>
              <a:t>20. октобар 2022. године</a:t>
            </a:r>
            <a:endParaRPr lang="en-US" sz="2000" dirty="0">
              <a:latin typeface="Comic Sans MS" panose="030F0702030302020204" pitchFamily="66" charset="0"/>
            </a:endParaRPr>
          </a:p>
        </p:txBody>
      </p:sp>
    </p:spTree>
    <p:extLst>
      <p:ext uri="{BB962C8B-B14F-4D97-AF65-F5344CB8AC3E}">
        <p14:creationId xmlns:p14="http://schemas.microsoft.com/office/powerpoint/2010/main" val="2893297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B51F89-52AA-5F86-0D9A-22B491FA950D}"/>
              </a:ext>
            </a:extLst>
          </p:cNvPr>
          <p:cNvSpPr txBox="1"/>
          <p:nvPr/>
        </p:nvSpPr>
        <p:spPr>
          <a:xfrm>
            <a:off x="1099361" y="4354864"/>
            <a:ext cx="9418320" cy="2062103"/>
          </a:xfrm>
          <a:prstGeom prst="rect">
            <a:avLst/>
          </a:prstGeom>
          <a:noFill/>
        </p:spPr>
        <p:txBody>
          <a:bodyPr wrap="square" rtlCol="0">
            <a:spAutoFit/>
          </a:bodyPr>
          <a:lstStyle/>
          <a:p>
            <a:pPr algn="ctr"/>
            <a:r>
              <a:rPr lang="ru-RU" sz="2400" b="1" dirty="0">
                <a:solidFill>
                  <a:srgbClr val="7030A0"/>
                </a:solidFill>
                <a:latin typeface="Times New Roman" panose="02020603050405020304" pitchFamily="18" charset="0"/>
                <a:cs typeface="Times New Roman" panose="02020603050405020304" pitchFamily="18" charset="0"/>
              </a:rPr>
              <a:t>у оквиру предавања </a:t>
            </a:r>
          </a:p>
          <a:p>
            <a:pPr algn="ctr"/>
            <a:endParaRPr lang="ru-RU" sz="2000" b="1" dirty="0">
              <a:solidFill>
                <a:srgbClr val="C00000"/>
              </a:solidFill>
              <a:latin typeface="Times New Roman" panose="02020603050405020304" pitchFamily="18" charset="0"/>
              <a:cs typeface="Times New Roman" panose="02020603050405020304" pitchFamily="18" charset="0"/>
            </a:endParaRPr>
          </a:p>
          <a:p>
            <a:pPr algn="ctr"/>
            <a:r>
              <a:rPr lang="ru-RU" sz="2000" b="1" dirty="0">
                <a:solidFill>
                  <a:srgbClr val="C00000"/>
                </a:solidFill>
                <a:latin typeface="Times New Roman" panose="02020603050405020304" pitchFamily="18" charset="0"/>
                <a:cs typeface="Times New Roman" panose="02020603050405020304" pitchFamily="18" charset="0"/>
              </a:rPr>
              <a:t>ПАРАЛЕЛНИ</a:t>
            </a:r>
            <a:r>
              <a:rPr lang="en-US" sz="2000" b="1" dirty="0">
                <a:solidFill>
                  <a:srgbClr val="C00000"/>
                </a:solidFill>
                <a:latin typeface="Times New Roman" panose="02020603050405020304" pitchFamily="18" charset="0"/>
                <a:cs typeface="Times New Roman" panose="02020603050405020304" pitchFamily="18" charset="0"/>
              </a:rPr>
              <a:t>  </a:t>
            </a:r>
            <a:r>
              <a:rPr lang="ru-RU" sz="2000" b="1" dirty="0">
                <a:solidFill>
                  <a:srgbClr val="C00000"/>
                </a:solidFill>
                <a:latin typeface="Times New Roman" panose="02020603050405020304" pitchFamily="18" charset="0"/>
                <a:cs typeface="Times New Roman" panose="02020603050405020304" pitchFamily="18" charset="0"/>
              </a:rPr>
              <a:t>ГЛОБУ</a:t>
            </a:r>
            <a:r>
              <a:rPr lang="sr-Cyrl-RS" sz="2000" b="1" dirty="0">
                <a:solidFill>
                  <a:srgbClr val="C00000"/>
                </a:solidFill>
                <a:latin typeface="Times New Roman" panose="02020603050405020304" pitchFamily="18" charset="0"/>
                <a:cs typeface="Times New Roman" panose="02020603050405020304" pitchFamily="18" charset="0"/>
              </a:rPr>
              <a:t>С </a:t>
            </a:r>
          </a:p>
          <a:p>
            <a:pPr algn="ctr"/>
            <a:r>
              <a:rPr lang="ru-RU" sz="2000" b="1" dirty="0">
                <a:solidFill>
                  <a:srgbClr val="C00000"/>
                </a:solidFill>
                <a:latin typeface="Times New Roman" panose="02020603050405020304" pitchFamily="18" charset="0"/>
                <a:cs typeface="Times New Roman" panose="02020603050405020304" pitchFamily="18" charset="0"/>
              </a:rPr>
              <a:t>У РУКАМА ЕРАТОСТЕНА, МИЛАНКОВИЋА, ЏЕФЕРСОНА, ЕДУКАТОРА И</a:t>
            </a:r>
            <a:r>
              <a:rPr lang="en-US" sz="2000" b="1" dirty="0">
                <a:solidFill>
                  <a:srgbClr val="C00000"/>
                </a:solidFill>
                <a:latin typeface="Times New Roman" panose="02020603050405020304" pitchFamily="18" charset="0"/>
                <a:cs typeface="Times New Roman" panose="02020603050405020304" pitchFamily="18" charset="0"/>
              </a:rPr>
              <a:t>  </a:t>
            </a:r>
            <a:r>
              <a:rPr lang="ru-RU" sz="2000" b="1" dirty="0">
                <a:solidFill>
                  <a:srgbClr val="C00000"/>
                </a:solidFill>
                <a:latin typeface="Times New Roman" panose="02020603050405020304" pitchFamily="18" charset="0"/>
                <a:cs typeface="Times New Roman" panose="02020603050405020304" pitchFamily="18" charset="0"/>
              </a:rPr>
              <a:t>СТУДЕНАТ</a:t>
            </a:r>
            <a:r>
              <a:rPr lang="en-US" sz="2000" b="1" dirty="0">
                <a:solidFill>
                  <a:srgbClr val="C00000"/>
                </a:solidFill>
                <a:latin typeface="Times New Roman" panose="02020603050405020304" pitchFamily="18" charset="0"/>
                <a:cs typeface="Times New Roman" panose="02020603050405020304" pitchFamily="18" charset="0"/>
              </a:rPr>
              <a:t>A</a:t>
            </a:r>
          </a:p>
          <a:p>
            <a:r>
              <a:rPr lang="en-US" sz="2400" b="1" dirty="0"/>
              <a:t>    </a:t>
            </a:r>
            <a:r>
              <a:rPr lang="ru-RU" sz="2400" b="1" i="1" dirty="0">
                <a:solidFill>
                  <a:srgbClr val="0070C0"/>
                </a:solidFill>
              </a:rPr>
              <a:t>Мирјана Божић, Татјана Марковић Топаловић, Биљана Стојичић</a:t>
            </a:r>
            <a:endParaRPr lang="en-US" sz="2400" b="1" i="1" dirty="0">
              <a:solidFill>
                <a:srgbClr val="0070C0"/>
              </a:solidFill>
            </a:endParaRPr>
          </a:p>
        </p:txBody>
      </p:sp>
      <p:sp>
        <p:nvSpPr>
          <p:cNvPr id="5" name="TextBox 4">
            <a:extLst>
              <a:ext uri="{FF2B5EF4-FFF2-40B4-BE49-F238E27FC236}">
                <a16:creationId xmlns:a16="http://schemas.microsoft.com/office/drawing/2014/main" id="{BD391199-06CD-1A6E-1E0C-10EBE2DB9A6B}"/>
              </a:ext>
            </a:extLst>
          </p:cNvPr>
          <p:cNvSpPr txBox="1"/>
          <p:nvPr/>
        </p:nvSpPr>
        <p:spPr>
          <a:xfrm>
            <a:off x="347871" y="600725"/>
            <a:ext cx="11320670" cy="3247620"/>
          </a:xfrm>
          <a:prstGeom prst="rect">
            <a:avLst/>
          </a:prstGeom>
          <a:noFill/>
        </p:spPr>
        <p:txBody>
          <a:bodyPr wrap="square" rtlCol="0">
            <a:spAutoFit/>
          </a:bodyPr>
          <a:lstStyle/>
          <a:p>
            <a:pPr algn="ctr"/>
            <a:r>
              <a:rPr lang="sr-Cyrl-RS" sz="2400" b="1" dirty="0">
                <a:solidFill>
                  <a:srgbClr val="7030A0"/>
                </a:solidFill>
                <a:latin typeface="Comic Sans MS" panose="030F0702030302020204" pitchFamily="66" charset="0"/>
              </a:rPr>
              <a:t> </a:t>
            </a:r>
            <a:r>
              <a:rPr lang="sr-Cyrl-RS" sz="2400" b="1" dirty="0">
                <a:solidFill>
                  <a:srgbClr val="FF0000"/>
                </a:solidFill>
                <a:latin typeface="Comic Sans MS" panose="030F0702030302020204" pitchFamily="66" charset="0"/>
              </a:rPr>
              <a:t>ПОКРЕТАЊЕ</a:t>
            </a:r>
            <a:r>
              <a:rPr lang="sr-Cyrl-RS" sz="2400" b="1" dirty="0">
                <a:solidFill>
                  <a:srgbClr val="7030A0"/>
                </a:solidFill>
                <a:latin typeface="Comic Sans MS" panose="030F0702030302020204" pitchFamily="66" charset="0"/>
              </a:rPr>
              <a:t> ИНИЦИЈАТИВЕ </a:t>
            </a:r>
          </a:p>
          <a:p>
            <a:pPr algn="ctr"/>
            <a:endParaRPr lang="sr-Cyrl-RS" sz="2400" b="1" dirty="0">
              <a:solidFill>
                <a:srgbClr val="7030A0"/>
              </a:solidFill>
              <a:latin typeface="Comic Sans MS" panose="030F0702030302020204" pitchFamily="66" charset="0"/>
            </a:endParaRPr>
          </a:p>
          <a:p>
            <a:pPr marL="0" marR="0">
              <a:lnSpc>
                <a:spcPct val="107000"/>
              </a:lnSpc>
              <a:spcBef>
                <a:spcPts val="0"/>
              </a:spcBef>
              <a:spcAft>
                <a:spcPts val="800"/>
              </a:spcAft>
            </a:pPr>
            <a:r>
              <a:rPr lang="sr-Latn-R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sr-Cyrl-R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Обележавање локалног меридијана у подножју Победника на Калемегдану </a:t>
            </a:r>
            <a:endParaRPr lang="en-US" sz="24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sr-Cyrl-R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Б</a:t>
            </a:r>
            <a:r>
              <a:rPr lang="sr-Latn-R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sr-Cyrl-R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Постављање Паралелног глобуса у окружењу Народне опсерваторије </a:t>
            </a:r>
          </a:p>
          <a:p>
            <a:pPr marL="0" marR="0">
              <a:lnSpc>
                <a:spcPct val="107000"/>
              </a:lnSpc>
              <a:spcBef>
                <a:spcPts val="0"/>
              </a:spcBef>
              <a:spcAft>
                <a:spcPts val="800"/>
              </a:spcAft>
            </a:pPr>
            <a:endParaRPr lang="sr-Cyrl-RS" sz="2400" b="1" dirty="0">
              <a:solidFill>
                <a:srgbClr val="7030A0"/>
              </a:solidFill>
              <a:latin typeface="Comic Sans MS" panose="030F0702030302020204" pitchFamily="66" charset="0"/>
            </a:endParaRPr>
          </a:p>
          <a:p>
            <a:pPr algn="ctr"/>
            <a:r>
              <a:rPr lang="sr-Cyrl-RS" sz="2000" b="1" dirty="0">
                <a:solidFill>
                  <a:srgbClr val="7030A0"/>
                </a:solidFill>
                <a:latin typeface="Comic Sans MS" panose="030F0702030302020204" pitchFamily="66" charset="0"/>
              </a:rPr>
              <a:t>је </a:t>
            </a:r>
            <a:r>
              <a:rPr lang="sr-Cyrl-RS" sz="2000" b="1" dirty="0">
                <a:solidFill>
                  <a:srgbClr val="FF0000"/>
                </a:solidFill>
                <a:latin typeface="Comic Sans MS" panose="030F0702030302020204" pitchFamily="66" charset="0"/>
              </a:rPr>
              <a:t>предложено</a:t>
            </a:r>
            <a:r>
              <a:rPr lang="sr-Cyrl-RS" sz="2000" b="1" dirty="0">
                <a:solidFill>
                  <a:srgbClr val="7030A0"/>
                </a:solidFill>
                <a:latin typeface="Comic Sans MS" panose="030F0702030302020204" pitchFamily="66" charset="0"/>
              </a:rPr>
              <a:t> </a:t>
            </a:r>
            <a:r>
              <a:rPr lang="ru-RU" sz="2000" b="1" dirty="0">
                <a:solidFill>
                  <a:srgbClr val="7030A0"/>
                </a:solidFill>
                <a:latin typeface="Comic Sans MS" panose="030F0702030302020204" pitchFamily="66" charset="0"/>
              </a:rPr>
              <a:t>на конференцији </a:t>
            </a:r>
          </a:p>
          <a:p>
            <a:pPr algn="ctr"/>
            <a:r>
              <a:rPr lang="ru-RU" sz="2000" b="1" dirty="0">
                <a:solidFill>
                  <a:srgbClr val="7030A0"/>
                </a:solidFill>
                <a:latin typeface="Comic Sans MS" panose="030F0702030302020204" pitchFamily="66" charset="0"/>
              </a:rPr>
              <a:t>„РАЗВОЈ АСТРОНОМИЈЕ КОД СРБА XI“</a:t>
            </a:r>
          </a:p>
          <a:p>
            <a:pPr algn="ctr"/>
            <a:r>
              <a:rPr lang="ru-RU" sz="2000" b="1" dirty="0">
                <a:solidFill>
                  <a:srgbClr val="7030A0"/>
                </a:solidFill>
                <a:latin typeface="Comic Sans MS" panose="030F0702030302020204" pitchFamily="66" charset="0"/>
              </a:rPr>
              <a:t>одржаној у Народној опсерваторија на Калемегдану, 18 – 22. априла 2021.</a:t>
            </a:r>
            <a:r>
              <a:rPr lang="sr-Cyrl-RS" sz="2000" b="1" dirty="0">
                <a:solidFill>
                  <a:srgbClr val="7030A0"/>
                </a:solidFill>
                <a:latin typeface="Comic Sans MS" panose="030F0702030302020204" pitchFamily="66" charset="0"/>
              </a:rPr>
              <a:t>  </a:t>
            </a:r>
          </a:p>
        </p:txBody>
      </p:sp>
    </p:spTree>
    <p:extLst>
      <p:ext uri="{BB962C8B-B14F-4D97-AF65-F5344CB8AC3E}">
        <p14:creationId xmlns:p14="http://schemas.microsoft.com/office/powerpoint/2010/main" val="268566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63799-2FA8-1D9F-4B9E-E766061936EA}"/>
              </a:ext>
            </a:extLst>
          </p:cNvPr>
          <p:cNvPicPr>
            <a:picLocks noChangeAspect="1"/>
          </p:cNvPicPr>
          <p:nvPr/>
        </p:nvPicPr>
        <p:blipFill>
          <a:blip r:embed="rId2"/>
          <a:stretch>
            <a:fillRect/>
          </a:stretch>
        </p:blipFill>
        <p:spPr>
          <a:xfrm>
            <a:off x="6898985" y="0"/>
            <a:ext cx="4986215" cy="6858000"/>
          </a:xfrm>
          <a:prstGeom prst="rect">
            <a:avLst/>
          </a:prstGeom>
        </p:spPr>
      </p:pic>
      <p:sp>
        <p:nvSpPr>
          <p:cNvPr id="5" name="TextBox 4">
            <a:extLst>
              <a:ext uri="{FF2B5EF4-FFF2-40B4-BE49-F238E27FC236}">
                <a16:creationId xmlns:a16="http://schemas.microsoft.com/office/drawing/2014/main" id="{14D0AFDB-DE3E-2990-0AB3-59ED03CAE6A7}"/>
              </a:ext>
            </a:extLst>
          </p:cNvPr>
          <p:cNvSpPr txBox="1"/>
          <p:nvPr/>
        </p:nvSpPr>
        <p:spPr>
          <a:xfrm>
            <a:off x="498187" y="1499189"/>
            <a:ext cx="5881349" cy="4708981"/>
          </a:xfrm>
          <a:prstGeom prst="rect">
            <a:avLst/>
          </a:prstGeom>
          <a:noFill/>
        </p:spPr>
        <p:txBody>
          <a:bodyPr wrap="square" rtlCol="0">
            <a:spAutoFit/>
          </a:bodyPr>
          <a:lstStyle/>
          <a:p>
            <a:r>
              <a:rPr lang="sr-Cyrl-RS" sz="2000" dirty="0">
                <a:latin typeface="Comic Sans MS" panose="030F0702030302020204" pitchFamily="66" charset="0"/>
              </a:rPr>
              <a:t>„С обзиром на то да је Београдска тврђава споменик културе од изузетног значаја за Републику Србију, потребно је Републичком заводу за заштиту споменика културе упутити појединачне захтеве за утврђивање услова за предузимање мера техничке заштите, са пратећом текстуалном и графичком документацијом која ће на ближи начин одредити положај, димензије и материјализацију планираних елемената. Након прибављања услова за предузимање мера техничке заштите потребно је прибавити сагласност на техничку документацију израђену према утврђеним условима,“</a:t>
            </a:r>
            <a:endParaRPr lang="en-US" sz="2000" dirty="0">
              <a:latin typeface="Comic Sans MS" panose="030F0702030302020204" pitchFamily="66" charset="0"/>
            </a:endParaRPr>
          </a:p>
        </p:txBody>
      </p:sp>
      <p:sp>
        <p:nvSpPr>
          <p:cNvPr id="6" name="TextBox 5">
            <a:extLst>
              <a:ext uri="{FF2B5EF4-FFF2-40B4-BE49-F238E27FC236}">
                <a16:creationId xmlns:a16="http://schemas.microsoft.com/office/drawing/2014/main" id="{D7B037D0-692F-4AA7-7482-4E15E477C77E}"/>
              </a:ext>
            </a:extLst>
          </p:cNvPr>
          <p:cNvSpPr txBox="1"/>
          <p:nvPr/>
        </p:nvSpPr>
        <p:spPr>
          <a:xfrm>
            <a:off x="414670" y="372140"/>
            <a:ext cx="4878346" cy="830997"/>
          </a:xfrm>
          <a:prstGeom prst="rect">
            <a:avLst/>
          </a:prstGeom>
          <a:noFill/>
        </p:spPr>
        <p:txBody>
          <a:bodyPr wrap="square" rtlCol="0">
            <a:spAutoFit/>
          </a:bodyPr>
          <a:lstStyle/>
          <a:p>
            <a:r>
              <a:rPr lang="sr-Cyrl-RS" sz="2400" b="1" dirty="0">
                <a:latin typeface="Comic Sans MS" panose="030F0702030302020204" pitchFamily="66" charset="0"/>
              </a:rPr>
              <a:t>Одговор Републичког завода за заштиту споменика културе</a:t>
            </a:r>
            <a:endParaRPr lang="en-US" sz="2400" b="1" dirty="0">
              <a:latin typeface="Comic Sans MS" panose="030F0702030302020204" pitchFamily="66" charset="0"/>
            </a:endParaRPr>
          </a:p>
        </p:txBody>
      </p:sp>
      <p:sp>
        <p:nvSpPr>
          <p:cNvPr id="7" name="TextBox 6">
            <a:extLst>
              <a:ext uri="{FF2B5EF4-FFF2-40B4-BE49-F238E27FC236}">
                <a16:creationId xmlns:a16="http://schemas.microsoft.com/office/drawing/2014/main" id="{A0B52BC9-17A3-A78B-6F4A-B267B0FCD441}"/>
              </a:ext>
            </a:extLst>
          </p:cNvPr>
          <p:cNvSpPr txBox="1"/>
          <p:nvPr/>
        </p:nvSpPr>
        <p:spPr>
          <a:xfrm>
            <a:off x="584791" y="6208170"/>
            <a:ext cx="3785190" cy="400110"/>
          </a:xfrm>
          <a:prstGeom prst="rect">
            <a:avLst/>
          </a:prstGeom>
          <a:noFill/>
        </p:spPr>
        <p:txBody>
          <a:bodyPr wrap="square" rtlCol="0">
            <a:spAutoFit/>
          </a:bodyPr>
          <a:lstStyle/>
          <a:p>
            <a:r>
              <a:rPr lang="sr-Cyrl-RS" sz="2000" dirty="0">
                <a:latin typeface="Comic Sans MS" panose="030F0702030302020204" pitchFamily="66" charset="0"/>
              </a:rPr>
              <a:t>2. новембар 2022. године </a:t>
            </a:r>
            <a:endParaRPr lang="en-US" sz="2000" dirty="0">
              <a:latin typeface="Comic Sans MS" panose="030F0702030302020204" pitchFamily="66" charset="0"/>
            </a:endParaRPr>
          </a:p>
        </p:txBody>
      </p:sp>
    </p:spTree>
    <p:extLst>
      <p:ext uri="{BB962C8B-B14F-4D97-AF65-F5344CB8AC3E}">
        <p14:creationId xmlns:p14="http://schemas.microsoft.com/office/powerpoint/2010/main" val="1923625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45799D-17C0-0759-E4DD-7782F83265D4}"/>
              </a:ext>
            </a:extLst>
          </p:cNvPr>
          <p:cNvSpPr txBox="1"/>
          <p:nvPr/>
        </p:nvSpPr>
        <p:spPr>
          <a:xfrm>
            <a:off x="606056" y="1233377"/>
            <a:ext cx="10696353" cy="4154984"/>
          </a:xfrm>
          <a:prstGeom prst="rect">
            <a:avLst/>
          </a:prstGeom>
          <a:noFill/>
        </p:spPr>
        <p:txBody>
          <a:bodyPr wrap="square" rtlCol="0">
            <a:spAutoFit/>
          </a:bodyPr>
          <a:lstStyle/>
          <a:p>
            <a:r>
              <a:rPr lang="sr-Cyrl-RS" sz="2400" dirty="0">
                <a:latin typeface="Comic Sans MS" panose="030F0702030302020204" pitchFamily="66" charset="0"/>
              </a:rPr>
              <a:t>Тренутно стање:</a:t>
            </a:r>
          </a:p>
          <a:p>
            <a:endParaRPr lang="sr-Cyrl-RS" sz="2400" dirty="0">
              <a:latin typeface="Comic Sans MS" panose="030F0702030302020204" pitchFamily="66" charset="0"/>
            </a:endParaRPr>
          </a:p>
          <a:p>
            <a:pPr marL="342900" indent="-342900">
              <a:buFont typeface="Arial" panose="020B0604020202020204" pitchFamily="34" charset="0"/>
              <a:buChar char="•"/>
            </a:pPr>
            <a:r>
              <a:rPr lang="sr-Cyrl-RS" sz="2400" dirty="0">
                <a:latin typeface="Comic Sans MS" panose="030F0702030302020204" pitchFamily="66" charset="0"/>
              </a:rPr>
              <a:t>Сви потписници иницијативе су у октобру 2022. године обавештени о предлогу који је дошао из </a:t>
            </a:r>
            <a:r>
              <a:rPr kumimoji="0" lang="sr-Cyrl-R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ЈП Београдска тврђава</a:t>
            </a:r>
          </a:p>
          <a:p>
            <a:pPr marL="342900" indent="-342900">
              <a:buFont typeface="Arial" panose="020B0604020202020204" pitchFamily="34" charset="0"/>
              <a:buChar char="•"/>
            </a:pPr>
            <a:endParaRPr kumimoji="0" lang="sr-Cyrl-R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342900" indent="-342900">
              <a:buFont typeface="Arial" panose="020B0604020202020204" pitchFamily="34" charset="0"/>
              <a:buChar char="•"/>
            </a:pPr>
            <a:r>
              <a:rPr kumimoji="0" lang="sr-Cyrl-R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Сви потписници су </a:t>
            </a:r>
            <a:r>
              <a:rPr lang="sr-Cyrl-RS" sz="2400" dirty="0">
                <a:latin typeface="Comic Sans MS" panose="030F0702030302020204" pitchFamily="66" charset="0"/>
              </a:rPr>
              <a:t>прихватили да учествују у раду на том састанку </a:t>
            </a:r>
          </a:p>
          <a:p>
            <a:pPr marR="0" lvl="0" algn="l" defTabSz="914400" rtl="0" eaLnBrk="1" fontAlgn="auto" latinLnBrk="0" hangingPunct="1">
              <a:lnSpc>
                <a:spcPct val="100000"/>
              </a:lnSpc>
              <a:spcBef>
                <a:spcPts val="0"/>
              </a:spcBef>
              <a:spcAft>
                <a:spcPts val="0"/>
              </a:spcAft>
              <a:buClrTx/>
              <a:buSzTx/>
              <a:tabLst/>
              <a:defRPr/>
            </a:pPr>
            <a:endParaRPr lang="ru-RU" sz="2400" dirty="0">
              <a:solidFill>
                <a:prstClr val="black"/>
              </a:solidFill>
              <a:latin typeface="Comic Sans MS" panose="030F0702030302020204" pitchFamily="66"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r-Cyrl-R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Састанак који су предложили из ЈП Београдска тврђава, за сада није организован</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r-Cyrl-R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endParaRPr lang="en-US" sz="2400" dirty="0">
              <a:latin typeface="Comic Sans MS" panose="030F0702030302020204" pitchFamily="66" charset="0"/>
            </a:endParaRPr>
          </a:p>
        </p:txBody>
      </p:sp>
    </p:spTree>
    <p:extLst>
      <p:ext uri="{BB962C8B-B14F-4D97-AF65-F5344CB8AC3E}">
        <p14:creationId xmlns:p14="http://schemas.microsoft.com/office/powerpoint/2010/main" val="901020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D7609D-59BC-96AA-7885-B17BF5149D92}"/>
              </a:ext>
            </a:extLst>
          </p:cNvPr>
          <p:cNvSpPr txBox="1"/>
          <p:nvPr/>
        </p:nvSpPr>
        <p:spPr>
          <a:xfrm>
            <a:off x="1238769" y="157656"/>
            <a:ext cx="10005237" cy="461665"/>
          </a:xfrm>
          <a:prstGeom prst="rect">
            <a:avLst/>
          </a:prstGeom>
          <a:noFill/>
        </p:spPr>
        <p:txBody>
          <a:bodyPr wrap="square" rtlCol="0">
            <a:spAutoFit/>
          </a:bodyPr>
          <a:lstStyle/>
          <a:p>
            <a:r>
              <a:rPr lang="sr-Cyrl-RS" sz="2400" dirty="0">
                <a:latin typeface="Comic Sans MS" panose="030F0702030302020204" pitchFamily="66" charset="0"/>
              </a:rPr>
              <a:t>Шта би се добило реализацијом предлога из иницијативе?</a:t>
            </a:r>
            <a:endParaRPr lang="en-US" sz="2400" dirty="0">
              <a:latin typeface="Comic Sans MS" panose="030F0702030302020204" pitchFamily="66" charset="0"/>
            </a:endParaRPr>
          </a:p>
        </p:txBody>
      </p:sp>
      <p:sp>
        <p:nvSpPr>
          <p:cNvPr id="3" name="TextBox 2">
            <a:extLst>
              <a:ext uri="{FF2B5EF4-FFF2-40B4-BE49-F238E27FC236}">
                <a16:creationId xmlns:a16="http://schemas.microsoft.com/office/drawing/2014/main" id="{B0C651BE-0202-C6D2-9A00-8DCE882DF4B1}"/>
              </a:ext>
            </a:extLst>
          </p:cNvPr>
          <p:cNvSpPr txBox="1"/>
          <p:nvPr/>
        </p:nvSpPr>
        <p:spPr>
          <a:xfrm>
            <a:off x="368594" y="1604953"/>
            <a:ext cx="5582020" cy="2246769"/>
          </a:xfrm>
          <a:prstGeom prst="rect">
            <a:avLst/>
          </a:prstGeom>
          <a:noFill/>
        </p:spPr>
        <p:txBody>
          <a:bodyPr wrap="square" rtlCol="0">
            <a:spAutoFit/>
          </a:bodyPr>
          <a:lstStyle/>
          <a:p>
            <a:r>
              <a:rPr lang="sr-Cyrl-RS" sz="2000" dirty="0">
                <a:solidFill>
                  <a:srgbClr val="0070C0"/>
                </a:solidFill>
                <a:latin typeface="Comic Sans MS" panose="030F0702030302020204" pitchFamily="66" charset="0"/>
              </a:rPr>
              <a:t>Поред свих аргумената наведених у иницијативи, није неважно нагласити да би се обележени меридијан и паралелни глобус могли одлично уклопити у рад током Курсева астрономије за почетнике који се организују у оквиру друштва Руђер Бошковић</a:t>
            </a:r>
            <a:endParaRPr lang="en-US" sz="2000" dirty="0">
              <a:solidFill>
                <a:srgbClr val="0070C0"/>
              </a:solidFill>
              <a:latin typeface="Comic Sans MS" panose="030F0702030302020204" pitchFamily="66" charset="0"/>
            </a:endParaRPr>
          </a:p>
        </p:txBody>
      </p:sp>
      <p:sp>
        <p:nvSpPr>
          <p:cNvPr id="4" name="TextBox 3">
            <a:extLst>
              <a:ext uri="{FF2B5EF4-FFF2-40B4-BE49-F238E27FC236}">
                <a16:creationId xmlns:a16="http://schemas.microsoft.com/office/drawing/2014/main" id="{6CDD1D64-1B46-DD23-C0AC-535A98201A80}"/>
              </a:ext>
            </a:extLst>
          </p:cNvPr>
          <p:cNvSpPr txBox="1"/>
          <p:nvPr/>
        </p:nvSpPr>
        <p:spPr>
          <a:xfrm>
            <a:off x="368594" y="4146150"/>
            <a:ext cx="5872793" cy="2381293"/>
          </a:xfrm>
          <a:prstGeom prst="rect">
            <a:avLst/>
          </a:prstGeom>
          <a:noFill/>
        </p:spPr>
        <p:txBody>
          <a:bodyPr wrap="square" rtlCol="0">
            <a:spAutoFit/>
          </a:bodyPr>
          <a:lstStyle/>
          <a:p>
            <a:pPr marL="0" marR="0" algn="just">
              <a:lnSpc>
                <a:spcPct val="107000"/>
              </a:lnSpc>
              <a:spcBef>
                <a:spcPts val="0"/>
              </a:spcBef>
              <a:spcAft>
                <a:spcPts val="0"/>
              </a:spcAft>
            </a:pPr>
            <a:r>
              <a:rPr lang="sr-Cyrl-RS" sz="20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Корисно је да истакнемо да је Руђер Бошковић био и геодета. Године </a:t>
            </a:r>
            <a:r>
              <a:rPr lang="en-US" sz="20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1750. </a:t>
            </a:r>
            <a:r>
              <a:rPr lang="sr-Cyrl-RS" sz="20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прихватио је позив Папе да измери дужину меридијанског лука од Рима до Риминија (приближно 200 </a:t>
            </a:r>
            <a:r>
              <a:rPr lang="en-US" sz="20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km</a:t>
            </a:r>
            <a:r>
              <a:rPr lang="sr-Cyrl-RS" sz="20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Пети европски дани геодезије и </a:t>
            </a:r>
            <a:r>
              <a:rPr lang="sr-Cyrl-RS" sz="20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геоинформација</a:t>
            </a:r>
            <a:r>
              <a:rPr lang="sr-Cyrl-RS" sz="20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су били посвећени Руђеру Бошковићу, и то поводом  избора Бошковића за „Европског геодету 2016“. </a:t>
            </a:r>
            <a:endParaRPr lang="en-US" sz="2000" b="1" i="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EA056E1-942C-AD5F-C8C2-2A2EFF1B7ED5}"/>
              </a:ext>
            </a:extLst>
          </p:cNvPr>
          <p:cNvSpPr txBox="1"/>
          <p:nvPr/>
        </p:nvSpPr>
        <p:spPr>
          <a:xfrm>
            <a:off x="368594" y="680567"/>
            <a:ext cx="11037672" cy="733021"/>
          </a:xfrm>
          <a:prstGeom prst="rect">
            <a:avLst/>
          </a:prstGeom>
          <a:noFill/>
        </p:spPr>
        <p:txBody>
          <a:bodyPr wrap="square" rtlCol="0">
            <a:spAutoFit/>
          </a:bodyPr>
          <a:lstStyle/>
          <a:p>
            <a:pPr marR="0" lvl="0" algn="ctr">
              <a:lnSpc>
                <a:spcPct val="107000"/>
              </a:lnSpc>
              <a:spcBef>
                <a:spcPts val="0"/>
              </a:spcBef>
              <a:spcAft>
                <a:spcPts val="0"/>
              </a:spcAft>
            </a:pPr>
            <a:r>
              <a:rPr lang="sr-Cyrl-RS" sz="200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Мислимо да </a:t>
            </a:r>
            <a:r>
              <a:rPr lang="sr-Cyrl-RS" sz="20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су </a:t>
            </a:r>
            <a:r>
              <a:rPr lang="sr-Cyrl-RS" sz="200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 одговори  из  Београдске тврђаве  и Републичког завода за заштиту споменика културе охрабрујући и обавезујући.  </a:t>
            </a:r>
            <a:endParaRPr lang="en-US" sz="2000" b="1"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BFD371C-9737-3353-BDCA-38966D108488}"/>
              </a:ext>
            </a:extLst>
          </p:cNvPr>
          <p:cNvSpPr txBox="1"/>
          <p:nvPr/>
        </p:nvSpPr>
        <p:spPr>
          <a:xfrm>
            <a:off x="6241387" y="1708016"/>
            <a:ext cx="5727405" cy="1720984"/>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sr-Cyrl-RS" sz="2000" b="0" i="0" u="none" strike="noStrike" kern="1200" cap="none" spc="0" normalizeH="0" baseline="0" noProof="0" dirty="0">
                <a:ln>
                  <a:noFill/>
                </a:ln>
                <a:solidFill>
                  <a:srgbClr val="00B05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Остваривањем предлог из иницијативе ће допринети проширењу постојећих богатих едукативних програма у Народној опсерваторији и у Астрономском друштву Руђер Бошковић. </a:t>
            </a:r>
            <a:endParaRPr kumimoji="0" lang="en-US" sz="2000" b="0" i="0" u="none" strike="noStrike" kern="1200" cap="none" spc="0" normalizeH="0" baseline="0" noProof="0" dirty="0">
              <a:ln>
                <a:noFill/>
              </a:ln>
              <a:solidFill>
                <a:srgbClr val="00B05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D7211C4-10BA-98E2-E3B8-3B4A6767C185}"/>
              </a:ext>
            </a:extLst>
          </p:cNvPr>
          <p:cNvSpPr txBox="1"/>
          <p:nvPr/>
        </p:nvSpPr>
        <p:spPr>
          <a:xfrm>
            <a:off x="7074196" y="4026599"/>
            <a:ext cx="4837814" cy="2246769"/>
          </a:xfrm>
          <a:prstGeom prst="rect">
            <a:avLst/>
          </a:prstGeom>
          <a:noFill/>
        </p:spPr>
        <p:txBody>
          <a:bodyPr wrap="square" rtlCol="0">
            <a:spAutoFit/>
          </a:bodyPr>
          <a:lstStyle/>
          <a:p>
            <a:pPr algn="just"/>
            <a:r>
              <a:rPr lang="sr-Cyrl-RS" sz="2000" dirty="0">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С</a:t>
            </a:r>
            <a:r>
              <a:rPr kumimoji="0" lang="sr-Cyrl-RS" sz="2000" b="0" i="0" u="none" strike="noStrike" kern="1200" cap="none" spc="0" normalizeH="0" baseline="0" noProof="0" dirty="0" err="1">
                <a:ln>
                  <a:noFill/>
                </a:ln>
                <a:solidFill>
                  <a:srgbClr val="0070C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етимо</a:t>
            </a:r>
            <a:r>
              <a:rPr kumimoji="0" lang="sr-Cyrl-RS" sz="2000" b="0" i="0" u="none" strike="noStrike" kern="1200" cap="none" spc="0" normalizeH="0" baseline="0" noProof="0" dirty="0">
                <a:ln>
                  <a:noFill/>
                </a:ln>
                <a:solidFill>
                  <a:srgbClr val="0070C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 се колико је генерација ученика своја прва сазнања о астрономији стицало на курсевима који су ту организовани, колико је ученика посетило планетаријум и на крају колико заљубљеника у астрономију окупља ово друштво</a:t>
            </a:r>
            <a:r>
              <a:rPr kumimoji="0" lang="sr-Cyrl-RS" sz="2000" b="0" i="0" u="none" strike="noStrike" kern="1200" cap="none" spc="0" normalizeH="0" baseline="0" noProof="0" dirty="0">
                <a:ln>
                  <a:noFill/>
                </a:ln>
                <a:solidFill>
                  <a:srgbClr val="282828"/>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a:t>
            </a:r>
            <a:endParaRPr lang="en-US" sz="2000" dirty="0">
              <a:latin typeface="Comic Sans MS" panose="030F0702030302020204" pitchFamily="66" charset="0"/>
            </a:endParaRPr>
          </a:p>
        </p:txBody>
      </p:sp>
    </p:spTree>
    <p:extLst>
      <p:ext uri="{BB962C8B-B14F-4D97-AF65-F5344CB8AC3E}">
        <p14:creationId xmlns:p14="http://schemas.microsoft.com/office/powerpoint/2010/main" val="184038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70E759-660D-483A-AA3C-A1BCFEBA7444}"/>
              </a:ext>
            </a:extLst>
          </p:cNvPr>
          <p:cNvSpPr txBox="1"/>
          <p:nvPr/>
        </p:nvSpPr>
        <p:spPr>
          <a:xfrm>
            <a:off x="114300" y="78852"/>
            <a:ext cx="11963400" cy="6410088"/>
          </a:xfrm>
          <a:prstGeom prst="rect">
            <a:avLst/>
          </a:prstGeom>
          <a:noFill/>
        </p:spPr>
        <p:txBody>
          <a:bodyPr wrap="square" rtlCol="0">
            <a:spAutoFit/>
          </a:bodyPr>
          <a:lstStyle/>
          <a:p>
            <a:pPr marL="0" marR="0" algn="ctr">
              <a:lnSpc>
                <a:spcPct val="107000"/>
              </a:lnSpc>
              <a:spcBef>
                <a:spcPts val="0"/>
              </a:spcBef>
              <a:spcAft>
                <a:spcPts val="800"/>
              </a:spcAft>
            </a:pP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ЛИТЕРАТУРА</a:t>
            </a:r>
          </a:p>
          <a:p>
            <a:pPr marL="0" marR="0" algn="ctr">
              <a:lnSpc>
                <a:spcPct val="107000"/>
              </a:lnSpc>
              <a:spcBef>
                <a:spcPts val="0"/>
              </a:spcBef>
              <a:spcAft>
                <a:spcPts val="800"/>
              </a:spcAft>
            </a:pPr>
            <a:endParaRPr lang="sr-Cyrl-R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sr-Latn-RS" sz="1600" dirty="0">
                <a:latin typeface="Times New Roman" panose="02020603050405020304" pitchFamily="18" charset="0"/>
                <a:ea typeface="Calibri" panose="020F0502020204030204" pitchFamily="34" charset="0"/>
                <a:cs typeface="Times New Roman" panose="02020603050405020304" pitchFamily="18" charset="0"/>
              </a:rPr>
              <a:t>1</a:t>
            </a:r>
            <a:r>
              <a:rPr lang="sr-Cyrl-RS" sz="1600" dirty="0">
                <a:effectLst/>
                <a:latin typeface="Times New Roman" panose="02020603050405020304" pitchFamily="18" charset="0"/>
                <a:ea typeface="Calibri" panose="020F0502020204030204" pitchFamily="34" charset="0"/>
                <a:cs typeface="Times New Roman" panose="02020603050405020304" pitchFamily="18" charset="0"/>
              </a:rPr>
              <a:t>. М Поповић Божић, Б Стојичић, Т Марковић Топаловић, Паралелни глобус у рукама Ератостена, Миланковића,    </a:t>
            </a:r>
          </a:p>
          <a:p>
            <a:pPr>
              <a:lnSpc>
                <a:spcPct val="107000"/>
              </a:lnSpc>
            </a:pPr>
            <a:r>
              <a:rPr lang="sr-Cyrl-RS"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sr-Cyrl-R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Зборник радова конференције „Развој астрономије код Срба </a:t>
            </a:r>
            <a:r>
              <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XI”</a:t>
            </a:r>
            <a:r>
              <a:rPr lang="sr-Cyrl-R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уредник. М. Димитријевић, Публикације   </a:t>
            </a:r>
          </a:p>
          <a:p>
            <a:pPr>
              <a:lnSpc>
                <a:spcPct val="107000"/>
              </a:lnSpc>
            </a:pPr>
            <a:r>
              <a:rPr lang="sr-Cyrl-RS"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sr-Cyrl-R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Астрономског друштва Руђер Бошковић, Београд 2022</a:t>
            </a:r>
            <a:r>
              <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cap="all"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sr-Latn-RS" sz="1600" cap="all"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sr-Latn-RS" sz="1600" dirty="0">
                <a:latin typeface="Times New Roman" panose="02020603050405020304" pitchFamily="18" charset="0"/>
                <a:ea typeface="Calibri" panose="020F0502020204030204" pitchFamily="34" charset="0"/>
                <a:cs typeface="Times New Roman" panose="02020603050405020304" pitchFamily="18" charset="0"/>
              </a:rPr>
              <a:t>2</a:t>
            </a:r>
            <a:r>
              <a:rPr lang="sr-Cyrl-RS" sz="1600" dirty="0">
                <a:effectLst/>
                <a:latin typeface="Times New Roman" panose="02020603050405020304" pitchFamily="18" charset="0"/>
                <a:ea typeface="Calibri" panose="020F0502020204030204" pitchFamily="34" charset="0"/>
                <a:cs typeface="Times New Roman" panose="02020603050405020304" pitchFamily="18" charset="0"/>
              </a:rPr>
              <a:t>. М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Божић</a:t>
            </a:r>
            <a:r>
              <a:rPr lang="sr-Cyrl-RS" sz="1600" dirty="0">
                <a:effectLst/>
                <a:latin typeface="Times New Roman" panose="02020603050405020304" pitchFamily="18" charset="0"/>
                <a:ea typeface="Calibri" panose="020F0502020204030204" pitchFamily="34" charset="0"/>
                <a:cs typeface="Times New Roman" panose="02020603050405020304" pitchFamily="18" charset="0"/>
              </a:rPr>
              <a:t> и Б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Стојичић</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Унутрашњи</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меридијан</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корисно</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учило</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за</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пројектну</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и </a:t>
            </a:r>
            <a:r>
              <a:rPr lang="sr-Cyrl-R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интегративну</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наставу</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600" i="1" dirty="0">
                <a:effectLst/>
                <a:latin typeface="Times New Roman" panose="02020603050405020304" pitchFamily="18" charset="0"/>
                <a:ea typeface="Calibri" panose="020F0502020204030204" pitchFamily="34" charset="0"/>
                <a:cs typeface="Times New Roman" panose="02020603050405020304" pitchFamily="18" charset="0"/>
              </a:rPr>
              <a:t>Републички   </a:t>
            </a:r>
          </a:p>
          <a:p>
            <a:pPr marL="0" marR="0">
              <a:lnSpc>
                <a:spcPct val="107000"/>
              </a:lnSpc>
              <a:spcBef>
                <a:spcPts val="0"/>
              </a:spcBef>
              <a:spcAft>
                <a:spcPts val="0"/>
              </a:spcAft>
            </a:pPr>
            <a:r>
              <a:rPr lang="sr-Cyrl-RS" sz="1600" i="1" dirty="0">
                <a:latin typeface="Times New Roman" panose="02020603050405020304" pitchFamily="18" charset="0"/>
                <a:ea typeface="Calibri" panose="020F0502020204030204" pitchFamily="34" charset="0"/>
                <a:cs typeface="Times New Roman" panose="02020603050405020304" pitchFamily="18" charset="0"/>
              </a:rPr>
              <a:t>     </a:t>
            </a:r>
            <a:r>
              <a:rPr lang="sr-Cyrl-RS" sz="1600" i="1" dirty="0">
                <a:effectLst/>
                <a:latin typeface="Times New Roman" panose="02020603050405020304" pitchFamily="18" charset="0"/>
                <a:ea typeface="Calibri" panose="020F0502020204030204" pitchFamily="34" charset="0"/>
                <a:cs typeface="Times New Roman" panose="02020603050405020304" pitchFamily="18" charset="0"/>
              </a:rPr>
              <a:t>семин</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a</a:t>
            </a:r>
            <a:r>
              <a:rPr lang="sr-Cyrl-RS" sz="1600" i="1" dirty="0">
                <a:effectLst/>
                <a:latin typeface="Times New Roman" panose="02020603050405020304" pitchFamily="18" charset="0"/>
                <a:ea typeface="Calibri" panose="020F0502020204030204" pitchFamily="34" charset="0"/>
                <a:cs typeface="Times New Roman" panose="02020603050405020304" pitchFamily="18" charset="0"/>
              </a:rPr>
              <a:t>р о настави физике </a:t>
            </a:r>
            <a:r>
              <a:rPr lang="sr-Cyrl-RS" sz="1600" dirty="0">
                <a:effectLst/>
                <a:latin typeface="Times New Roman" panose="02020603050405020304" pitchFamily="18" charset="0"/>
                <a:ea typeface="Calibri" panose="020F0502020204030204" pitchFamily="34" charset="0"/>
                <a:cs typeface="Times New Roman" panose="02020603050405020304" pitchFamily="18" charset="0"/>
              </a:rPr>
              <a:t> (Друштво физичара Србије, Београд, 2021) стр. </a:t>
            </a:r>
            <a:r>
              <a:rPr lang="sr-Latn-RS" sz="1600" dirty="0">
                <a:effectLst/>
                <a:latin typeface="Times New Roman" panose="02020603050405020304" pitchFamily="18" charset="0"/>
                <a:ea typeface="Calibri" panose="020F0502020204030204" pitchFamily="34" charset="0"/>
                <a:cs typeface="Times New Roman" panose="02020603050405020304" pitchFamily="18" charset="0"/>
              </a:rPr>
              <a:t>63-72</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sr-Cyrl-RS" sz="1600" dirty="0">
                <a:latin typeface="Times New Roman" panose="02020603050405020304" pitchFamily="18" charset="0"/>
                <a:ea typeface="Calibri" panose="020F0502020204030204" pitchFamily="34" charset="0"/>
                <a:cs typeface="Times New Roman" panose="02020603050405020304" pitchFamily="18" charset="0"/>
              </a:rPr>
              <a:t>3</a:t>
            </a:r>
            <a:r>
              <a:rPr lang="en-US" sz="1600" kern="1200" dirty="0">
                <a:effectLst/>
                <a:latin typeface="Times New Roman" panose="02020603050405020304" pitchFamily="18" charset="0"/>
                <a:ea typeface="Calibri" panose="020F0502020204030204" pitchFamily="34" charset="0"/>
                <a:cs typeface="Times New Roman" panose="02020603050405020304" pitchFamily="18" charset="0"/>
              </a:rPr>
              <a:t>. S Rossi, E Giordano</a:t>
            </a:r>
            <a:r>
              <a:rPr lang="sr-Cyrl-RS" sz="1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kern="1200" dirty="0">
                <a:effectLst/>
                <a:latin typeface="Times New Roman" panose="02020603050405020304" pitchFamily="18" charset="0"/>
                <a:ea typeface="Calibri" panose="020F0502020204030204" pitchFamily="34" charset="0"/>
                <a:cs typeface="Times New Roman" panose="02020603050405020304" pitchFamily="18" charset="0"/>
              </a:rPr>
              <a:t> and N </a:t>
            </a:r>
            <a:r>
              <a:rPr lang="en-US" sz="1600" kern="1200" dirty="0" err="1">
                <a:effectLst/>
                <a:latin typeface="Times New Roman" panose="02020603050405020304" pitchFamily="18" charset="0"/>
                <a:ea typeface="Calibri" panose="020F0502020204030204" pitchFamily="34" charset="0"/>
                <a:cs typeface="Times New Roman" panose="02020603050405020304" pitchFamily="18" charset="0"/>
              </a:rPr>
              <a:t>Lanciano</a:t>
            </a:r>
            <a:r>
              <a:rPr lang="sr-Cyrl-RS" sz="1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kern="1200" dirty="0">
                <a:effectLst/>
                <a:latin typeface="Times New Roman" panose="02020603050405020304" pitchFamily="18" charset="0"/>
                <a:ea typeface="Calibri" panose="020F0502020204030204" pitchFamily="34" charset="0"/>
                <a:cs typeface="Times New Roman" panose="02020603050405020304" pitchFamily="18" charset="0"/>
              </a:rPr>
              <a:t>The parallel globe: a powerful instrument to perform investigations of Earth̕ s </a:t>
            </a:r>
            <a:r>
              <a:rPr lang="sr-Cyrl-RS" sz="1600" kern="1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sr-Cyrl-R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kern="1200" dirty="0">
                <a:effectLst/>
                <a:latin typeface="Times New Roman" panose="02020603050405020304" pitchFamily="18" charset="0"/>
                <a:ea typeface="Calibri" panose="020F0502020204030204" pitchFamily="34" charset="0"/>
                <a:cs typeface="Times New Roman" panose="02020603050405020304" pitchFamily="18" charset="0"/>
              </a:rPr>
              <a:t>illumination</a:t>
            </a:r>
            <a:r>
              <a:rPr lang="sr-Cyrl-RS" sz="1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kern="1200" dirty="0">
                <a:effectLst/>
                <a:latin typeface="Times New Roman" panose="02020603050405020304" pitchFamily="18" charset="0"/>
                <a:ea typeface="Calibri" panose="020F0502020204030204" pitchFamily="34" charset="0"/>
                <a:cs typeface="Times New Roman" panose="02020603050405020304" pitchFamily="18" charset="0"/>
              </a:rPr>
              <a:t>Phys. Educ</a:t>
            </a:r>
            <a:r>
              <a:rPr lang="en-US" sz="1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kern="1200" dirty="0">
                <a:effectLst/>
                <a:latin typeface="Times New Roman" panose="02020603050405020304" pitchFamily="18" charset="0"/>
                <a:ea typeface="Calibri" panose="020F0502020204030204" pitchFamily="34" charset="0"/>
                <a:cs typeface="Times New Roman" panose="02020603050405020304" pitchFamily="18" charset="0"/>
              </a:rPr>
              <a:t>50</a:t>
            </a:r>
            <a:r>
              <a:rPr lang="en-US" sz="1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600" kern="1200" dirty="0">
                <a:effectLst/>
                <a:latin typeface="Times New Roman" panose="02020603050405020304" pitchFamily="18" charset="0"/>
                <a:ea typeface="Calibri" panose="020F0502020204030204" pitchFamily="34" charset="0"/>
                <a:cs typeface="Times New Roman" panose="02020603050405020304" pitchFamily="18" charset="0"/>
              </a:rPr>
              <a:t>(2015) </a:t>
            </a:r>
            <a:r>
              <a:rPr lang="en-US" sz="1600" kern="1200" dirty="0">
                <a:effectLst/>
                <a:latin typeface="Times New Roman" panose="02020603050405020304" pitchFamily="18" charset="0"/>
                <a:ea typeface="Calibri" panose="020F0502020204030204" pitchFamily="34" charset="0"/>
                <a:cs typeface="Times New Roman" panose="02020603050405020304" pitchFamily="18" charset="0"/>
              </a:rPr>
              <a:t>32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sr-Cyrl-RS" sz="1600" dirty="0">
                <a:latin typeface="Times New Roman" panose="02020603050405020304" pitchFamily="18" charset="0"/>
                <a:ea typeface="Calibri" panose="020F0502020204030204" pitchFamily="34" charset="0"/>
                <a:cs typeface="Times New Roman" panose="02020603050405020304" pitchFamily="18" charset="0"/>
              </a:rPr>
              <a:t>4</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.Aldo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Altamore</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and Enrico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Bernieri</a:t>
            </a:r>
            <a:r>
              <a:rPr lang="sr-Cyrl-RS" sz="16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sr-Cyrl-RS" sz="1600" dirty="0">
                <a:effectLst/>
                <a:latin typeface="Times New Roman" panose="02020603050405020304" pitchFamily="18" charset="0"/>
                <a:ea typeface="Calibri" panose="020F0502020204030204" pitchFamily="34" charset="0"/>
                <a:cs typeface="Times New Roman" panose="02020603050405020304" pitchFamily="18" charset="0"/>
                <a:hlinkClick r:id="rId2"/>
              </a:rPr>
              <a:t>https://www.researchgate.net/publication/268380476_The_permanent_Oriented_World_Globe_installation_at_Roma_Tre_University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a:t>
            </a: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 </a:t>
            </a:r>
            <a:r>
              <a:rPr lang="en-US" sz="16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Božić</a:t>
            </a:r>
            <a:r>
              <a:rPr lang="sr-Cyrl-R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 </a:t>
            </a:r>
            <a:r>
              <a:rPr lang="en-US" sz="16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Vušković</a:t>
            </a: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 </a:t>
            </a:r>
            <a:r>
              <a:rPr lang="en-US" sz="16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Popović</a:t>
            </a: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 </a:t>
            </a:r>
            <a:r>
              <a:rPr lang="en-US" sz="16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Popović</a:t>
            </a: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  T </a:t>
            </a:r>
            <a:r>
              <a:rPr lang="en-US" sz="16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Marković-Topalović</a:t>
            </a: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Visualization on the Day Night Year Globe,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Eur. J. Phys</a:t>
            </a: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a:t>
            </a: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(2016) 065801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a:t>
            </a:r>
            <a:r>
              <a:rPr lang="en-US"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 M Ros, N </a:t>
            </a:r>
            <a:r>
              <a:rPr lang="en-US" sz="1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Lanciano</a:t>
            </a:r>
            <a:r>
              <a:rPr lang="en-US"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 </a:t>
            </a:r>
            <a:r>
              <a:rPr lang="en-US" sz="1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Alemany</a:t>
            </a:r>
            <a:r>
              <a:rPr lang="en-US"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E Esteban, </a:t>
            </a:r>
            <a:r>
              <a:rPr lang="en-US" sz="1600" i="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Observing the Parallel Earth from different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600" i="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locations on our planet,</a:t>
            </a:r>
            <a:r>
              <a:rPr lang="sr-Cyrl-RS" sz="1600" i="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http://sac.csic.es/astrosecundaria/en/cursos/formato/materiales/libro/parallel_en.pdf</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a:t>
            </a:r>
            <a:r>
              <a:rPr lang="en-US"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W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McKinney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Geography via Use of the Globe: Do It This Way</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(National Council for Geographic Education, Normal, </a:t>
            </a:r>
            <a:r>
              <a:rPr lang="sr-Cyrl-RS"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sr-Cyrl-R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Illinois, 1965)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8</a:t>
            </a: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L Strong, A sundial that shows how any spot on Earth is lit by the Sun at any time, </a:t>
            </a:r>
            <a:r>
              <a:rPr lang="en-US" sz="1600" i="1"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Scien</a:t>
            </a:r>
            <a:r>
              <a:rPr lang="sr-Cyrl-RS" sz="1600" i="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i="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American</a:t>
            </a: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a:t>
            </a: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 2 (1959) 137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sr-Cyrl-RS"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a:t>
            </a:r>
            <a:r>
              <a:rPr lang="en-US"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 </a:t>
            </a:r>
            <a:r>
              <a:rPr lang="en-US" sz="1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Božić</a:t>
            </a:r>
            <a:r>
              <a:rPr lang="en-US"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M </a:t>
            </a:r>
            <a:r>
              <a:rPr lang="en-US" sz="1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Ducloy</a:t>
            </a:r>
            <a:r>
              <a:rPr lang="en-US"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Erathostenes</a:t>
            </a:r>
            <a:r>
              <a:rPr lang="en-US"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teachings with a globe in a school yard, </a:t>
            </a:r>
            <a:r>
              <a:rPr lang="en-US" sz="1600" i="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Physics </a:t>
            </a:r>
            <a:r>
              <a:rPr lang="en-US"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Education</a:t>
            </a:r>
            <a:r>
              <a:rPr lang="en-US"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43</a:t>
            </a:r>
            <a:r>
              <a:rPr lang="en-US"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(2008) 165</a:t>
            </a:r>
            <a:endParaRPr lang="sr-Cyrl-RS"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sr-Cyrl-R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sr-Cyrl-R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 </a:t>
            </a: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Bo</a:t>
            </a:r>
            <a:r>
              <a:rPr lang="sr-Latn-R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žić, </a:t>
            </a:r>
            <a:r>
              <a:rPr lang="sr-Cyrl-R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 </a:t>
            </a:r>
            <a:r>
              <a:rPr lang="en-US" sz="16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Popovi</a:t>
            </a:r>
            <a:r>
              <a:rPr lang="sr-Cyrl-C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ć</a:t>
            </a:r>
            <a:r>
              <a:rPr lang="sr-Latn-R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en-US" sz="16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Savi</a:t>
            </a:r>
            <a:r>
              <a:rPr lang="sr-Cyrl-C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ć</a:t>
            </a:r>
            <a:r>
              <a:rPr lang="sr-Latn-R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Out Classroom Installations for Learning Physics</a:t>
            </a:r>
            <a:r>
              <a:rPr lang="sr-Cyrl-C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Calibri" panose="020F0502020204030204" pitchFamily="34" charset="0"/>
                <a:ea typeface="Times New Roman" panose="02020603050405020304" pitchFamily="18" charset="0"/>
                <a:cs typeface="Times New Roman" panose="02020603050405020304" pitchFamily="18" charset="0"/>
              </a:rPr>
              <a:t> </a:t>
            </a:r>
            <a:r>
              <a:rPr lang="en-US" sz="1600" i="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AIP Conference Proceedings</a:t>
            </a: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sr-Cyrl-CS"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203</a:t>
            </a:r>
            <a:r>
              <a:rPr lang="sr-Cyrl-C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r-Cyrl-C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sr-Latn-R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2009) 1250-5</a:t>
            </a:r>
            <a:endPar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sr-Cyrl-RS" sz="16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a:t>
            </a:r>
            <a:r>
              <a:rPr lang="sr-Cyrl-R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 M </a:t>
            </a:r>
            <a:r>
              <a:rPr lang="sr-Latn-RS" sz="1600" dirty="0">
                <a:effectLst/>
                <a:latin typeface="Times New Roman" panose="02020603050405020304" pitchFamily="18" charset="0"/>
                <a:ea typeface="Calibri" panose="020F0502020204030204" pitchFamily="34" charset="0"/>
                <a:cs typeface="Times New Roman" panose="02020603050405020304" pitchFamily="18" charset="0"/>
              </a:rPr>
              <a:t>Topalović and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 </a:t>
            </a:r>
            <a:r>
              <a:rPr lang="sr-Latn-RS" sz="1600" dirty="0">
                <a:effectLst/>
                <a:latin typeface="Times New Roman" panose="02020603050405020304" pitchFamily="18" charset="0"/>
                <a:ea typeface="Calibri" panose="020F0502020204030204" pitchFamily="34" charset="0"/>
                <a:cs typeface="Times New Roman" panose="02020603050405020304" pitchFamily="18" charset="0"/>
              </a:rPr>
              <a:t>Božić, Serbia hosts teachers’ seminar, </a:t>
            </a:r>
            <a:r>
              <a:rPr lang="sr-Latn-RS" sz="1600" i="1" dirty="0">
                <a:effectLst/>
                <a:latin typeface="Times New Roman" panose="02020603050405020304" pitchFamily="18" charset="0"/>
                <a:ea typeface="Calibri" panose="020F0502020204030204" pitchFamily="34" charset="0"/>
                <a:cs typeface="Times New Roman" panose="02020603050405020304" pitchFamily="18" charset="0"/>
              </a:rPr>
              <a:t>Phys. Educ.</a:t>
            </a:r>
            <a:r>
              <a:rPr lang="sr-Latn-RS" sz="1600" dirty="0">
                <a:effectLst/>
                <a:latin typeface="Times New Roman" panose="02020603050405020304" pitchFamily="18" charset="0"/>
                <a:ea typeface="Calibri" panose="020F0502020204030204" pitchFamily="34" charset="0"/>
                <a:cs typeface="Times New Roman" panose="02020603050405020304" pitchFamily="18" charset="0"/>
              </a:rPr>
              <a:t> (2011) </a:t>
            </a:r>
            <a:r>
              <a:rPr lang="sr-Latn-RS" sz="1600" b="1" dirty="0">
                <a:effectLst/>
                <a:latin typeface="Times New Roman" panose="02020603050405020304" pitchFamily="18" charset="0"/>
                <a:ea typeface="Calibri" panose="020F0502020204030204" pitchFamily="34" charset="0"/>
                <a:cs typeface="Times New Roman" panose="02020603050405020304" pitchFamily="18" charset="0"/>
              </a:rPr>
              <a:t>46 </a:t>
            </a:r>
            <a:r>
              <a:rPr lang="sr-Latn-RS" sz="1600" dirty="0">
                <a:effectLst/>
                <a:latin typeface="Times New Roman" panose="02020603050405020304" pitchFamily="18" charset="0"/>
                <a:ea typeface="Calibri" panose="020F0502020204030204" pitchFamily="34" charset="0"/>
                <a:cs typeface="Times New Roman" panose="02020603050405020304" pitchFamily="18" charset="0"/>
              </a:rPr>
              <a:t>365–7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sr-Latn-R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sr-Latn-R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Podsticajna okolina za aktivno učenje prirodnih nauka - POKO, www.poko.ipb.ac.rs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1760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230C28-2D13-214A-07CA-8C4D0998D3D0}"/>
              </a:ext>
            </a:extLst>
          </p:cNvPr>
          <p:cNvSpPr txBox="1"/>
          <p:nvPr/>
        </p:nvSpPr>
        <p:spPr>
          <a:xfrm>
            <a:off x="854766" y="797510"/>
            <a:ext cx="10803835" cy="5262979"/>
          </a:xfrm>
          <a:prstGeom prst="rect">
            <a:avLst/>
          </a:prstGeom>
          <a:noFill/>
        </p:spPr>
        <p:txBody>
          <a:bodyPr wrap="square" rtlCol="0">
            <a:spAutoFit/>
          </a:bodyPr>
          <a:lstStyle/>
          <a:p>
            <a:pPr algn="ctr"/>
            <a:r>
              <a:rPr lang="sr-Cyrl-RS" sz="2800" b="1" dirty="0">
                <a:solidFill>
                  <a:srgbClr val="0070C0"/>
                </a:solidFill>
                <a:latin typeface="Comic Sans MS" panose="030F0702030302020204" pitchFamily="66" charset="0"/>
              </a:rPr>
              <a:t>ЗАХВАЉУЈЕМО СЕ НА ПАЖЊИ</a:t>
            </a:r>
            <a:br>
              <a:rPr lang="sr-Cyrl-RS" sz="2800" b="1" dirty="0">
                <a:solidFill>
                  <a:srgbClr val="0070C0"/>
                </a:solidFill>
                <a:latin typeface="Comic Sans MS" panose="030F0702030302020204" pitchFamily="66" charset="0"/>
              </a:rPr>
            </a:br>
            <a:endParaRPr lang="sr-Cyrl-RS" sz="2800" b="1" dirty="0">
              <a:solidFill>
                <a:srgbClr val="0070C0"/>
              </a:solidFill>
              <a:latin typeface="Comic Sans MS" panose="030F0702030302020204" pitchFamily="66" charset="0"/>
            </a:endParaRPr>
          </a:p>
          <a:p>
            <a:pPr algn="ctr"/>
            <a:endParaRPr lang="sr-Cyrl-RS" sz="2800" b="1" dirty="0">
              <a:solidFill>
                <a:srgbClr val="7030A0"/>
              </a:solidFill>
              <a:latin typeface="Comic Sans MS" panose="030F0702030302020204" pitchFamily="66" charset="0"/>
            </a:endParaRPr>
          </a:p>
          <a:p>
            <a:pPr algn="ctr"/>
            <a:r>
              <a:rPr lang="sr-Cyrl-RS" sz="2800" b="1" dirty="0">
                <a:solidFill>
                  <a:srgbClr val="7030A0"/>
                </a:solidFill>
                <a:latin typeface="Comic Sans MS" panose="030F0702030302020204" pitchFamily="66" charset="0"/>
              </a:rPr>
              <a:t>ОТВАРАМО ДИСКУСИЈУ </a:t>
            </a:r>
          </a:p>
          <a:p>
            <a:pPr algn="ctr"/>
            <a:r>
              <a:rPr lang="sr-Cyrl-RS" sz="2800" b="1" dirty="0">
                <a:solidFill>
                  <a:srgbClr val="7030A0"/>
                </a:solidFill>
                <a:latin typeface="Comic Sans MS" panose="030F0702030302020204" pitchFamily="66" charset="0"/>
              </a:rPr>
              <a:t>ПО ПИТАЊУ </a:t>
            </a:r>
          </a:p>
          <a:p>
            <a:pPr algn="ctr"/>
            <a:r>
              <a:rPr lang="ru-RU" sz="2800" b="1" dirty="0">
                <a:solidFill>
                  <a:srgbClr val="7030A0"/>
                </a:solidFill>
                <a:latin typeface="Comic Sans MS" panose="030F0702030302020204" pitchFamily="66" charset="0"/>
              </a:rPr>
              <a:t>КАКО ДО РЕАЛИЗАЦИЈЕ ПОСЛЕ ПОЗИТИВНИХ</a:t>
            </a:r>
          </a:p>
          <a:p>
            <a:pPr algn="ctr"/>
            <a:r>
              <a:rPr lang="ru-RU" sz="2800" b="1" dirty="0">
                <a:solidFill>
                  <a:srgbClr val="7030A0"/>
                </a:solidFill>
                <a:latin typeface="Comic Sans MS" panose="030F0702030302020204" pitchFamily="66" charset="0"/>
              </a:rPr>
              <a:t>ОДГОВОРА?</a:t>
            </a:r>
          </a:p>
          <a:p>
            <a:endParaRPr lang="ru-RU" sz="2800" b="1" dirty="0">
              <a:solidFill>
                <a:srgbClr val="7030A0"/>
              </a:solidFill>
              <a:latin typeface="Comic Sans MS" panose="030F0702030302020204" pitchFamily="66" charset="0"/>
            </a:endParaRPr>
          </a:p>
          <a:p>
            <a:pPr algn="ctr"/>
            <a:endParaRPr lang="ru-RU" sz="2800" b="1" dirty="0">
              <a:solidFill>
                <a:srgbClr val="00B050"/>
              </a:solidFill>
              <a:latin typeface="Comic Sans MS" panose="030F0702030302020204" pitchFamily="66" charset="0"/>
            </a:endParaRPr>
          </a:p>
          <a:p>
            <a:pPr algn="ctr"/>
            <a:r>
              <a:rPr lang="ru-RU" sz="2800" b="1" dirty="0">
                <a:solidFill>
                  <a:srgbClr val="00B050"/>
                </a:solidFill>
                <a:latin typeface="Comic Sans MS" panose="030F0702030302020204" pitchFamily="66" charset="0"/>
              </a:rPr>
              <a:t>ПРЕДЛАЖЕМО УПРАВИ УДРУЖЕЊА «РУЂЕР БОШКОВИЋ» ДА ОВО ПИТАЊЕ СТАВИ НА ДНЕВНИ РЕД СКУПШТИНЕ 22. априла 2023.</a:t>
            </a:r>
            <a:r>
              <a:rPr lang="sr-Cyrl-RS" sz="2800" dirty="0">
                <a:solidFill>
                  <a:srgbClr val="00B050"/>
                </a:solidFill>
              </a:rPr>
              <a:t> </a:t>
            </a:r>
            <a:endParaRPr lang="en-US" sz="2800" dirty="0">
              <a:solidFill>
                <a:srgbClr val="00B050"/>
              </a:solidFill>
            </a:endParaRPr>
          </a:p>
        </p:txBody>
      </p:sp>
    </p:spTree>
    <p:extLst>
      <p:ext uri="{BB962C8B-B14F-4D97-AF65-F5344CB8AC3E}">
        <p14:creationId xmlns:p14="http://schemas.microsoft.com/office/powerpoint/2010/main" val="1977475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2F3375-F2C0-78FC-E0F4-312EF75B3EFC}"/>
              </a:ext>
            </a:extLst>
          </p:cNvPr>
          <p:cNvSpPr txBox="1"/>
          <p:nvPr/>
        </p:nvSpPr>
        <p:spPr>
          <a:xfrm>
            <a:off x="1838739" y="1143000"/>
            <a:ext cx="7613374" cy="1200329"/>
          </a:xfrm>
          <a:prstGeom prst="rect">
            <a:avLst/>
          </a:prstGeom>
          <a:noFill/>
        </p:spPr>
        <p:txBody>
          <a:bodyPr wrap="square" rtlCol="0">
            <a:spAutoFit/>
          </a:bodyPr>
          <a:lstStyle/>
          <a:p>
            <a:r>
              <a:rPr lang="sr-Cyrl-RS" dirty="0"/>
              <a:t>Додати Цуцића</a:t>
            </a:r>
          </a:p>
          <a:p>
            <a:endParaRPr lang="sr-Cyrl-RS" dirty="0"/>
          </a:p>
          <a:p>
            <a:r>
              <a:rPr lang="sr-Cyrl-RS" dirty="0"/>
              <a:t>Додатак за кућу у Лепенском виру и пасивно коришћење соларне енергије. </a:t>
            </a:r>
          </a:p>
          <a:p>
            <a:endParaRPr lang="en-US" dirty="0"/>
          </a:p>
        </p:txBody>
      </p:sp>
    </p:spTree>
    <p:extLst>
      <p:ext uri="{BB962C8B-B14F-4D97-AF65-F5344CB8AC3E}">
        <p14:creationId xmlns:p14="http://schemas.microsoft.com/office/powerpoint/2010/main" val="1917164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963586-4A29-CEE0-F0D9-469763079241}"/>
              </a:ext>
            </a:extLst>
          </p:cNvPr>
          <p:cNvSpPr txBox="1"/>
          <p:nvPr/>
        </p:nvSpPr>
        <p:spPr>
          <a:xfrm>
            <a:off x="1143000" y="150300"/>
            <a:ext cx="9418320" cy="461665"/>
          </a:xfrm>
          <a:prstGeom prst="rect">
            <a:avLst/>
          </a:prstGeom>
          <a:noFill/>
        </p:spPr>
        <p:txBody>
          <a:bodyPr wrap="square" rtlCol="0">
            <a:spAutoFit/>
          </a:bodyPr>
          <a:lstStyle/>
          <a:p>
            <a:pPr algn="ctr"/>
            <a:r>
              <a:rPr lang="ru-RU" sz="2400" b="1" dirty="0">
                <a:solidFill>
                  <a:srgbClr val="C00000"/>
                </a:solidFill>
                <a:latin typeface="Times New Roman" panose="02020603050405020304" pitchFamily="18" charset="0"/>
                <a:cs typeface="Times New Roman" panose="02020603050405020304" pitchFamily="18" charset="0"/>
              </a:rPr>
              <a:t>МЕРИДИЈАН И    ПАРАЛЕЛНИ</a:t>
            </a:r>
            <a:r>
              <a:rPr lang="en-US" sz="2400" b="1" dirty="0">
                <a:solidFill>
                  <a:srgbClr val="C00000"/>
                </a:solidFill>
                <a:latin typeface="Times New Roman" panose="02020603050405020304" pitchFamily="18" charset="0"/>
                <a:cs typeface="Times New Roman" panose="02020603050405020304" pitchFamily="18" charset="0"/>
              </a:rPr>
              <a:t>  </a:t>
            </a:r>
            <a:r>
              <a:rPr lang="ru-RU" sz="2400" b="1" dirty="0">
                <a:solidFill>
                  <a:srgbClr val="C00000"/>
                </a:solidFill>
                <a:latin typeface="Times New Roman" panose="02020603050405020304" pitchFamily="18" charset="0"/>
                <a:cs typeface="Times New Roman" panose="02020603050405020304" pitchFamily="18" charset="0"/>
              </a:rPr>
              <a:t>ГЛОБУ</a:t>
            </a:r>
            <a:r>
              <a:rPr lang="sr-Cyrl-RS" sz="2400" b="1" dirty="0">
                <a:solidFill>
                  <a:srgbClr val="C00000"/>
                </a:solidFill>
                <a:latin typeface="Times New Roman" panose="02020603050405020304" pitchFamily="18" charset="0"/>
                <a:cs typeface="Times New Roman" panose="02020603050405020304" pitchFamily="18" charset="0"/>
              </a:rPr>
              <a:t>С </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03D2DA0-B48F-6061-D656-C31B93A3F3A5}"/>
              </a:ext>
            </a:extLst>
          </p:cNvPr>
          <p:cNvSpPr txBox="1"/>
          <p:nvPr/>
        </p:nvSpPr>
        <p:spPr>
          <a:xfrm>
            <a:off x="1909968" y="747863"/>
            <a:ext cx="8305800" cy="369332"/>
          </a:xfrm>
          <a:prstGeom prst="rect">
            <a:avLst/>
          </a:prstGeom>
          <a:noFill/>
        </p:spPr>
        <p:txBody>
          <a:bodyPr wrap="square">
            <a:spAutoFit/>
          </a:bodyPr>
          <a:lstStyle/>
          <a:p>
            <a:pPr algn="ctr"/>
            <a:r>
              <a:rPr lang="ru-RU" b="1" dirty="0">
                <a:solidFill>
                  <a:srgbClr val="00B050"/>
                </a:solidFill>
              </a:rPr>
              <a:t>ОБРАЗЛОЖЕЊЕ ИНИЦИЈАТИВЕ</a:t>
            </a:r>
            <a:endParaRPr lang="en-US" b="1" dirty="0">
              <a:solidFill>
                <a:srgbClr val="00B050"/>
              </a:solidFill>
            </a:endParaRPr>
          </a:p>
        </p:txBody>
      </p:sp>
      <p:pic>
        <p:nvPicPr>
          <p:cNvPr id="4" name="Picture 3" descr="A picture containing sky, outdoor, air&#10;&#10;Description automatically generated">
            <a:extLst>
              <a:ext uri="{FF2B5EF4-FFF2-40B4-BE49-F238E27FC236}">
                <a16:creationId xmlns:a16="http://schemas.microsoft.com/office/drawing/2014/main" id="{CA16E0A5-D0DB-2D86-74E5-DB1F56DAB4B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42180" y="1528943"/>
            <a:ext cx="3147733" cy="2686214"/>
          </a:xfrm>
          <a:prstGeom prst="rect">
            <a:avLst/>
          </a:prstGeom>
          <a:noFill/>
          <a:ln>
            <a:noFill/>
          </a:ln>
        </p:spPr>
      </p:pic>
      <p:pic>
        <p:nvPicPr>
          <p:cNvPr id="5" name="Picture 4">
            <a:extLst>
              <a:ext uri="{FF2B5EF4-FFF2-40B4-BE49-F238E27FC236}">
                <a16:creationId xmlns:a16="http://schemas.microsoft.com/office/drawing/2014/main" id="{D012592E-D6A5-B47A-E57F-525094A538EA}"/>
              </a:ext>
            </a:extLst>
          </p:cNvPr>
          <p:cNvPicPr>
            <a:picLocks noChangeAspect="1"/>
          </p:cNvPicPr>
          <p:nvPr/>
        </p:nvPicPr>
        <p:blipFill>
          <a:blip r:embed="rId3"/>
          <a:stretch>
            <a:fillRect/>
          </a:stretch>
        </p:blipFill>
        <p:spPr>
          <a:xfrm>
            <a:off x="3955765" y="1300108"/>
            <a:ext cx="2536156" cy="3145809"/>
          </a:xfrm>
          <a:prstGeom prst="rect">
            <a:avLst/>
          </a:prstGeom>
        </p:spPr>
      </p:pic>
      <p:pic>
        <p:nvPicPr>
          <p:cNvPr id="6" name="Picture 5">
            <a:extLst>
              <a:ext uri="{FF2B5EF4-FFF2-40B4-BE49-F238E27FC236}">
                <a16:creationId xmlns:a16="http://schemas.microsoft.com/office/drawing/2014/main" id="{165D73DD-B811-C374-EC20-F1AEDE85F9E3}"/>
              </a:ext>
            </a:extLst>
          </p:cNvPr>
          <p:cNvPicPr>
            <a:picLocks noChangeAspect="1"/>
          </p:cNvPicPr>
          <p:nvPr/>
        </p:nvPicPr>
        <p:blipFill>
          <a:blip r:embed="rId4"/>
          <a:stretch>
            <a:fillRect/>
          </a:stretch>
        </p:blipFill>
        <p:spPr>
          <a:xfrm>
            <a:off x="7088532" y="1266451"/>
            <a:ext cx="4822354" cy="3218967"/>
          </a:xfrm>
          <a:prstGeom prst="rect">
            <a:avLst/>
          </a:prstGeom>
        </p:spPr>
      </p:pic>
      <p:sp>
        <p:nvSpPr>
          <p:cNvPr id="9" name="TextBox 8">
            <a:extLst>
              <a:ext uri="{FF2B5EF4-FFF2-40B4-BE49-F238E27FC236}">
                <a16:creationId xmlns:a16="http://schemas.microsoft.com/office/drawing/2014/main" id="{0773BDE5-A3FD-6B24-87E1-A1D5BC5EEE6F}"/>
              </a:ext>
            </a:extLst>
          </p:cNvPr>
          <p:cNvSpPr txBox="1"/>
          <p:nvPr/>
        </p:nvSpPr>
        <p:spPr>
          <a:xfrm>
            <a:off x="436166" y="4645566"/>
            <a:ext cx="3159760" cy="646331"/>
          </a:xfrm>
          <a:prstGeom prst="rect">
            <a:avLst/>
          </a:prstGeom>
          <a:noFill/>
        </p:spPr>
        <p:txBody>
          <a:bodyPr wrap="square" rtlCol="0">
            <a:spAutoFit/>
          </a:bodyPr>
          <a:lstStyle/>
          <a:p>
            <a:pPr algn="ctr"/>
            <a:r>
              <a:rPr lang="sr-Cyrl-RS" b="1" dirty="0">
                <a:solidFill>
                  <a:srgbClr val="FF0000"/>
                </a:solidFill>
              </a:rPr>
              <a:t>Победник на Калемегдану  са подневном сенком</a:t>
            </a:r>
            <a:endParaRPr lang="en-US" b="1" dirty="0">
              <a:solidFill>
                <a:srgbClr val="FF0000"/>
              </a:solidFill>
            </a:endParaRPr>
          </a:p>
        </p:txBody>
      </p:sp>
      <p:sp>
        <p:nvSpPr>
          <p:cNvPr id="10" name="TextBox 9">
            <a:extLst>
              <a:ext uri="{FF2B5EF4-FFF2-40B4-BE49-F238E27FC236}">
                <a16:creationId xmlns:a16="http://schemas.microsoft.com/office/drawing/2014/main" id="{338F3CC7-37E7-0636-EF83-FA055D00FA3C}"/>
              </a:ext>
            </a:extLst>
          </p:cNvPr>
          <p:cNvSpPr txBox="1"/>
          <p:nvPr/>
        </p:nvSpPr>
        <p:spPr>
          <a:xfrm>
            <a:off x="3864779" y="4740745"/>
            <a:ext cx="2718127" cy="369332"/>
          </a:xfrm>
          <a:prstGeom prst="rect">
            <a:avLst/>
          </a:prstGeom>
          <a:noFill/>
        </p:spPr>
        <p:txBody>
          <a:bodyPr wrap="square" rtlCol="0">
            <a:spAutoFit/>
          </a:bodyPr>
          <a:lstStyle/>
          <a:p>
            <a:r>
              <a:rPr lang="en-US" b="1" dirty="0">
                <a:solidFill>
                  <a:srgbClr val="00B050"/>
                </a:solidFill>
              </a:rPr>
              <a:t>Scientific American, 1959</a:t>
            </a:r>
            <a:r>
              <a:rPr lang="sr-Cyrl-RS" b="1" dirty="0">
                <a:solidFill>
                  <a:srgbClr val="0070C0"/>
                </a:solidFill>
              </a:rPr>
              <a:t>.</a:t>
            </a:r>
            <a:r>
              <a:rPr lang="en-US" b="1" dirty="0">
                <a:solidFill>
                  <a:srgbClr val="0070C0"/>
                </a:solidFill>
              </a:rPr>
              <a:t> </a:t>
            </a:r>
            <a:r>
              <a:rPr lang="sr-Latn-RS" b="1" dirty="0">
                <a:solidFill>
                  <a:srgbClr val="0070C0"/>
                </a:solidFill>
              </a:rPr>
              <a:t> </a:t>
            </a:r>
            <a:endParaRPr lang="en-US" b="1" dirty="0">
              <a:solidFill>
                <a:srgbClr val="C00000"/>
              </a:solidFill>
            </a:endParaRPr>
          </a:p>
        </p:txBody>
      </p:sp>
      <p:sp>
        <p:nvSpPr>
          <p:cNvPr id="11" name="TextBox 10">
            <a:extLst>
              <a:ext uri="{FF2B5EF4-FFF2-40B4-BE49-F238E27FC236}">
                <a16:creationId xmlns:a16="http://schemas.microsoft.com/office/drawing/2014/main" id="{4C93DC24-E569-9D75-D0A0-9AE83D8BC1B2}"/>
              </a:ext>
            </a:extLst>
          </p:cNvPr>
          <p:cNvSpPr txBox="1"/>
          <p:nvPr/>
        </p:nvSpPr>
        <p:spPr>
          <a:xfrm>
            <a:off x="7313157" y="4740745"/>
            <a:ext cx="4597729" cy="369332"/>
          </a:xfrm>
          <a:prstGeom prst="rect">
            <a:avLst/>
          </a:prstGeom>
          <a:noFill/>
        </p:spPr>
        <p:txBody>
          <a:bodyPr wrap="square" rtlCol="0">
            <a:spAutoFit/>
          </a:bodyPr>
          <a:lstStyle/>
          <a:p>
            <a:r>
              <a:rPr lang="sr-Cyrl-RS" sz="1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Паралелни глобус на</a:t>
            </a:r>
            <a:r>
              <a:rPr lang="en-US" sz="1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Tre University y </a:t>
            </a:r>
            <a:r>
              <a:rPr lang="sr-Cyrl-RS" sz="1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Риму</a:t>
            </a:r>
            <a:r>
              <a:rPr lang="en-US"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D9B7194-7628-E46E-5EB6-D9AC0C6C4C8F}"/>
              </a:ext>
            </a:extLst>
          </p:cNvPr>
          <p:cNvSpPr txBox="1"/>
          <p:nvPr/>
        </p:nvSpPr>
        <p:spPr>
          <a:xfrm>
            <a:off x="838695" y="5591871"/>
            <a:ext cx="11072191" cy="1200329"/>
          </a:xfrm>
          <a:prstGeom prst="rect">
            <a:avLst/>
          </a:prstGeom>
          <a:noFill/>
        </p:spPr>
        <p:txBody>
          <a:bodyPr wrap="square" rtlCol="0">
            <a:spAutoFit/>
          </a:bodyPr>
          <a:lstStyle/>
          <a:p>
            <a:r>
              <a:rPr lang="ru-RU" sz="1800" b="1" dirty="0">
                <a:solidFill>
                  <a:srgbClr val="00B050"/>
                </a:solidFill>
                <a:latin typeface="Comic Sans MS" panose="030F0702030302020204" pitchFamily="66" charset="0"/>
              </a:rPr>
              <a:t>Коришћени су и изводи из предавања  </a:t>
            </a:r>
            <a:r>
              <a:rPr lang="ru-RU" sz="1600" b="1" dirty="0">
                <a:solidFill>
                  <a:srgbClr val="0070C0"/>
                </a:solidFill>
                <a:latin typeface="Comic Sans MS" panose="030F0702030302020204" pitchFamily="66" charset="0"/>
              </a:rPr>
              <a:t>УНУТРАШЊИ МЕРИДИЈАН – КОРИСНО УЧИЛО ЗА ПРОЈЕКТНУ И ИНТЕГРАТИВНУ НАСТАВУ,</a:t>
            </a:r>
            <a:r>
              <a:rPr lang="en-US" sz="1600" b="1" dirty="0">
                <a:solidFill>
                  <a:srgbClr val="0070C0"/>
                </a:solidFill>
                <a:latin typeface="Comic Sans MS" panose="030F0702030302020204" pitchFamily="66" charset="0"/>
              </a:rPr>
              <a:t> </a:t>
            </a:r>
            <a:r>
              <a:rPr lang="ru-RU" sz="1800" dirty="0">
                <a:solidFill>
                  <a:srgbClr val="00B050"/>
                </a:solidFill>
                <a:latin typeface="Comic Sans MS" panose="030F0702030302020204" pitchFamily="66" charset="0"/>
              </a:rPr>
              <a:t>М. Божић и Б. Стојичић</a:t>
            </a:r>
            <a:endParaRPr lang="en-US" sz="1800" b="1" dirty="0">
              <a:solidFill>
                <a:srgbClr val="00B050"/>
              </a:solidFill>
              <a:latin typeface="Comic Sans MS" panose="030F0702030302020204" pitchFamily="66" charset="0"/>
            </a:endParaRPr>
          </a:p>
          <a:p>
            <a:r>
              <a:rPr lang="ru-RU" sz="1800" b="1" dirty="0">
                <a:solidFill>
                  <a:srgbClr val="00B050"/>
                </a:solidFill>
                <a:latin typeface="Comic Sans MS" panose="030F0702030302020204" pitchFamily="66" charset="0"/>
              </a:rPr>
              <a:t>XXXVIII Републички семинар о настави физике, Друштво физичаара Србије, Копаоник, мај 2021,</a:t>
            </a:r>
            <a:endParaRPr lang="en-US" dirty="0"/>
          </a:p>
        </p:txBody>
      </p:sp>
    </p:spTree>
    <p:extLst>
      <p:ext uri="{BB962C8B-B14F-4D97-AF65-F5344CB8AC3E}">
        <p14:creationId xmlns:p14="http://schemas.microsoft.com/office/powerpoint/2010/main" val="4039630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Greenwich Meridian - where east meets west: Meridian Laser">
            <a:extLst>
              <a:ext uri="{FF2B5EF4-FFF2-40B4-BE49-F238E27FC236}">
                <a16:creationId xmlns:a16="http://schemas.microsoft.com/office/drawing/2014/main" id="{D2D1FDDE-B80A-4DC0-A309-14D6EC48D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675" y="3070281"/>
            <a:ext cx="4663440" cy="34930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eenwich Royal Observatory | Women Writing London">
            <a:extLst>
              <a:ext uri="{FF2B5EF4-FFF2-40B4-BE49-F238E27FC236}">
                <a16:creationId xmlns:a16="http://schemas.microsoft.com/office/drawing/2014/main" id="{E8993A95-DD39-4205-9B0C-595D41668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 y="1394849"/>
            <a:ext cx="4352607" cy="32770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ime meridian (Greenwich) - Wikipedia">
            <a:extLst>
              <a:ext uri="{FF2B5EF4-FFF2-40B4-BE49-F238E27FC236}">
                <a16:creationId xmlns:a16="http://schemas.microsoft.com/office/drawing/2014/main" id="{EA425DBF-AA78-4DE3-8F6D-9F916C5EA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9520" y="164698"/>
            <a:ext cx="2693670" cy="27548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68603B-B85A-4395-BAA8-2072FAD423D0}"/>
              </a:ext>
            </a:extLst>
          </p:cNvPr>
          <p:cNvSpPr txBox="1"/>
          <p:nvPr/>
        </p:nvSpPr>
        <p:spPr>
          <a:xfrm>
            <a:off x="730885" y="236081"/>
            <a:ext cx="4595654" cy="923330"/>
          </a:xfrm>
          <a:prstGeom prst="rect">
            <a:avLst/>
          </a:prstGeom>
          <a:noFill/>
        </p:spPr>
        <p:txBody>
          <a:bodyPr wrap="square" rtlCol="0">
            <a:spAutoFit/>
          </a:bodyPr>
          <a:lstStyle/>
          <a:p>
            <a:r>
              <a:rPr lang="en-US" b="1" dirty="0">
                <a:solidFill>
                  <a:schemeClr val="accent6">
                    <a:lumMod val="75000"/>
                  </a:schemeClr>
                </a:solidFill>
                <a:latin typeface="Comic Sans MS" panose="030F0702030302020204" pitchFamily="66" charset="0"/>
              </a:rPr>
              <a:t>MERIDIAN LASER</a:t>
            </a:r>
            <a:endParaRPr lang="sr-Cyrl-RS" b="1" dirty="0">
              <a:solidFill>
                <a:schemeClr val="accent6">
                  <a:lumMod val="75000"/>
                </a:schemeClr>
              </a:solidFill>
              <a:latin typeface="Comic Sans MS" panose="030F0702030302020204" pitchFamily="66" charset="0"/>
            </a:endParaRPr>
          </a:p>
          <a:p>
            <a:r>
              <a:rPr lang="sr-Cyrl-RS" b="1" dirty="0">
                <a:solidFill>
                  <a:schemeClr val="accent6">
                    <a:lumMod val="75000"/>
                  </a:schemeClr>
                </a:solidFill>
                <a:latin typeface="Comic Sans MS" panose="030F0702030302020204" pitchFamily="66" charset="0"/>
              </a:rPr>
              <a:t>ЛАСЕРСКИ ЗРАК ИЗНАД ГРИНИЧКОГ МЕРИДИЈАНА </a:t>
            </a:r>
            <a:endParaRPr lang="en-US" b="1" dirty="0">
              <a:solidFill>
                <a:schemeClr val="accent6">
                  <a:lumMod val="75000"/>
                </a:schemeClr>
              </a:solidFill>
              <a:latin typeface="Comic Sans MS" panose="030F0702030302020204" pitchFamily="66" charset="0"/>
            </a:endParaRPr>
          </a:p>
        </p:txBody>
      </p:sp>
      <p:sp>
        <p:nvSpPr>
          <p:cNvPr id="3" name="TextBox 2">
            <a:extLst>
              <a:ext uri="{FF2B5EF4-FFF2-40B4-BE49-F238E27FC236}">
                <a16:creationId xmlns:a16="http://schemas.microsoft.com/office/drawing/2014/main" id="{04990D56-2BCA-4168-8A25-46701F5A4363}"/>
              </a:ext>
            </a:extLst>
          </p:cNvPr>
          <p:cNvSpPr txBox="1"/>
          <p:nvPr/>
        </p:nvSpPr>
        <p:spPr>
          <a:xfrm>
            <a:off x="518160" y="4816820"/>
            <a:ext cx="6116320" cy="1754326"/>
          </a:xfrm>
          <a:prstGeom prst="rect">
            <a:avLst/>
          </a:prstGeom>
          <a:noFill/>
        </p:spPr>
        <p:txBody>
          <a:bodyPr wrap="square" rtlCol="0">
            <a:spAutoFit/>
          </a:bodyPr>
          <a:lstStyle/>
          <a:p>
            <a:r>
              <a:rPr lang="sr-Cyrl-RS" b="1" dirty="0">
                <a:solidFill>
                  <a:srgbClr val="FF0000"/>
                </a:solidFill>
                <a:latin typeface="Comic Sans MS" panose="030F0702030302020204" pitchFamily="66" charset="0"/>
              </a:rPr>
              <a:t>ЛОКАЛНИ  МЕРИДИЈАН и МОДЕЛ испред ГРИНИЧКЕ ОПСЕРВАТОРИЈЕ. </a:t>
            </a:r>
          </a:p>
          <a:p>
            <a:r>
              <a:rPr lang="sr-Cyrl-RS" b="1" dirty="0">
                <a:solidFill>
                  <a:srgbClr val="00B050"/>
                </a:solidFill>
                <a:latin typeface="Comic Sans MS" panose="030F0702030302020204" pitchFamily="66" charset="0"/>
              </a:rPr>
              <a:t>Модел садржи осу која је паралелна Земљиној оси, прстен, који лежи у равни која је паралелна равни екватора и два сферна исечка, источно и западно од Гриничког меридијана</a:t>
            </a:r>
            <a:r>
              <a:rPr lang="sr-Cyrl-RS" b="1" dirty="0">
                <a:solidFill>
                  <a:srgbClr val="FF0000"/>
                </a:solidFill>
                <a:latin typeface="Comic Sans MS" panose="030F0702030302020204" pitchFamily="66" charset="0"/>
              </a:rPr>
              <a:t>.  </a:t>
            </a:r>
            <a:endParaRPr lang="en-US" b="1" dirty="0">
              <a:solidFill>
                <a:srgbClr val="FF0000"/>
              </a:solidFill>
              <a:latin typeface="Comic Sans MS" panose="030F0702030302020204" pitchFamily="66" charset="0"/>
            </a:endParaRPr>
          </a:p>
        </p:txBody>
      </p:sp>
      <p:sp>
        <p:nvSpPr>
          <p:cNvPr id="5" name="TextBox 4">
            <a:extLst>
              <a:ext uri="{FF2B5EF4-FFF2-40B4-BE49-F238E27FC236}">
                <a16:creationId xmlns:a16="http://schemas.microsoft.com/office/drawing/2014/main" id="{2670CF7E-28CD-4E3B-9EB5-423CBC751646}"/>
              </a:ext>
            </a:extLst>
          </p:cNvPr>
          <p:cNvSpPr txBox="1"/>
          <p:nvPr/>
        </p:nvSpPr>
        <p:spPr>
          <a:xfrm>
            <a:off x="5510212" y="416560"/>
            <a:ext cx="3186748" cy="2031325"/>
          </a:xfrm>
          <a:prstGeom prst="rect">
            <a:avLst/>
          </a:prstGeom>
          <a:noFill/>
        </p:spPr>
        <p:txBody>
          <a:bodyPr wrap="square" rtlCol="0">
            <a:spAutoFit/>
          </a:bodyPr>
          <a:lstStyle/>
          <a:p>
            <a:r>
              <a:rPr lang="sr-Cyrl-RS" b="1" dirty="0">
                <a:solidFill>
                  <a:schemeClr val="accent2">
                    <a:lumMod val="50000"/>
                  </a:schemeClr>
                </a:solidFill>
                <a:latin typeface="Comic Sans MS" panose="030F0702030302020204" pitchFamily="66" charset="0"/>
              </a:rPr>
              <a:t>ЛАСЕРСКИ ЗРАК који се емитује из опсерваторије је усмерен  према СЕВЕРНОМ НЕБЕСКОМ ПОЛУ. Пројекција зрака је дуж Гриничког меридијана. </a:t>
            </a:r>
            <a:endParaRPr lang="en-US" b="1" dirty="0">
              <a:solidFill>
                <a:schemeClr val="accent2">
                  <a:lumMod val="50000"/>
                </a:schemeClr>
              </a:solidFill>
              <a:latin typeface="Comic Sans MS" panose="030F0702030302020204" pitchFamily="66" charset="0"/>
            </a:endParaRPr>
          </a:p>
        </p:txBody>
      </p:sp>
    </p:spTree>
    <p:extLst>
      <p:ext uri="{BB962C8B-B14F-4D97-AF65-F5344CB8AC3E}">
        <p14:creationId xmlns:p14="http://schemas.microsoft.com/office/powerpoint/2010/main" val="1002861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mariansky_sloup1.jpg">
            <a:extLst>
              <a:ext uri="{FF2B5EF4-FFF2-40B4-BE49-F238E27FC236}">
                <a16:creationId xmlns:a16="http://schemas.microsoft.com/office/drawing/2014/main" id="{4DFDB710-CBC4-4744-BD47-7BAB26CA15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9848" y="916776"/>
            <a:ext cx="2346657" cy="329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E:\PHYSED\SUN in the CHURCH\Prague meridian 2.jpg">
            <a:extLst>
              <a:ext uri="{FF2B5EF4-FFF2-40B4-BE49-F238E27FC236}">
                <a16:creationId xmlns:a16="http://schemas.microsoft.com/office/drawing/2014/main" id="{9C622947-0D90-4243-8B17-4A9371B96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72656"/>
            <a:ext cx="2012453" cy="301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4C8E2CD-0F73-407E-8396-5AE63B994190}"/>
              </a:ext>
            </a:extLst>
          </p:cNvPr>
          <p:cNvSpPr txBox="1"/>
          <p:nvPr/>
        </p:nvSpPr>
        <p:spPr>
          <a:xfrm>
            <a:off x="3175613" y="4299948"/>
            <a:ext cx="2719083" cy="2308324"/>
          </a:xfrm>
          <a:prstGeom prst="rect">
            <a:avLst/>
          </a:prstGeom>
          <a:noFill/>
        </p:spPr>
        <p:txBody>
          <a:bodyPr wrap="square" rtlCol="0">
            <a:spAutoFit/>
          </a:bodyPr>
          <a:lstStyle/>
          <a:p>
            <a:pPr eaLnBrk="1" hangingPunct="1"/>
            <a:r>
              <a:rPr lang="sr-Cyrl-CS" altLang="en-US" sz="1600" b="1" dirty="0">
                <a:solidFill>
                  <a:srgbClr val="FF0000"/>
                </a:solidFill>
                <a:latin typeface="Comic Sans MS" panose="030F0702030302020204" pitchFamily="66" charset="0"/>
              </a:rPr>
              <a:t>Маријанин стуб  и меридијан на Старом градском тргу у </a:t>
            </a:r>
            <a:r>
              <a:rPr lang="sr-Cyrl-CS" altLang="en-US" sz="1600" b="1" dirty="0">
                <a:solidFill>
                  <a:srgbClr val="0070C0"/>
                </a:solidFill>
                <a:latin typeface="Comic Sans MS" panose="030F0702030302020204" pitchFamily="66" charset="0"/>
              </a:rPr>
              <a:t>Прагу  су од 1650</a:t>
            </a:r>
            <a:r>
              <a:rPr lang="en-US" altLang="en-US" sz="1600" b="1" dirty="0">
                <a:solidFill>
                  <a:srgbClr val="0070C0"/>
                </a:solidFill>
                <a:latin typeface="Comic Sans MS" panose="030F0702030302020204" pitchFamily="66" charset="0"/>
              </a:rPr>
              <a:t>.</a:t>
            </a:r>
            <a:r>
              <a:rPr lang="sr-Cyrl-CS" altLang="en-US" sz="1600" b="1" dirty="0">
                <a:solidFill>
                  <a:srgbClr val="0070C0"/>
                </a:solidFill>
                <a:latin typeface="Comic Sans MS" panose="030F0702030302020204" pitchFamily="66" charset="0"/>
              </a:rPr>
              <a:t> до 1918</a:t>
            </a:r>
            <a:r>
              <a:rPr lang="en-US" altLang="en-US" sz="1600" b="1" dirty="0">
                <a:solidFill>
                  <a:srgbClr val="0070C0"/>
                </a:solidFill>
                <a:latin typeface="Comic Sans MS" panose="030F0702030302020204" pitchFamily="66" charset="0"/>
              </a:rPr>
              <a:t>.</a:t>
            </a:r>
            <a:r>
              <a:rPr lang="sr-Cyrl-CS" altLang="en-US" sz="1600" b="1" dirty="0">
                <a:solidFill>
                  <a:srgbClr val="0070C0"/>
                </a:solidFill>
                <a:latin typeface="Comic Sans MS" panose="030F0702030302020204" pitchFamily="66" charset="0"/>
              </a:rPr>
              <a:t> г. коришћени  да се грађани обавесте  када је подне</a:t>
            </a:r>
            <a:r>
              <a:rPr lang="en-US" altLang="en-US" sz="1600" b="1" dirty="0">
                <a:solidFill>
                  <a:srgbClr val="0070C0"/>
                </a:solidFill>
                <a:latin typeface="Comic Sans MS" panose="030F0702030302020204" pitchFamily="66" charset="0"/>
              </a:rPr>
              <a:t>. </a:t>
            </a:r>
            <a:r>
              <a:rPr lang="sr-Cyrl-CS" altLang="en-US" sz="1600" b="1" dirty="0">
                <a:solidFill>
                  <a:srgbClr val="0070C0"/>
                </a:solidFill>
                <a:latin typeface="Comic Sans MS" panose="030F0702030302020204" pitchFamily="66" charset="0"/>
              </a:rPr>
              <a:t>Маријанин стуб је срушен за време револуције 1918. г.</a:t>
            </a:r>
            <a:endParaRPr lang="en-US" altLang="en-US" sz="1600" b="1" dirty="0">
              <a:solidFill>
                <a:srgbClr val="0070C0"/>
              </a:solidFill>
              <a:latin typeface="Comic Sans MS" panose="030F0702030302020204" pitchFamily="66" charset="0"/>
            </a:endParaRPr>
          </a:p>
        </p:txBody>
      </p:sp>
      <p:sp>
        <p:nvSpPr>
          <p:cNvPr id="8" name="TextBox 7">
            <a:extLst>
              <a:ext uri="{FF2B5EF4-FFF2-40B4-BE49-F238E27FC236}">
                <a16:creationId xmlns:a16="http://schemas.microsoft.com/office/drawing/2014/main" id="{D1C66A6A-CCD2-425A-89E8-11860B84146C}"/>
              </a:ext>
            </a:extLst>
          </p:cNvPr>
          <p:cNvSpPr txBox="1"/>
          <p:nvPr/>
        </p:nvSpPr>
        <p:spPr>
          <a:xfrm>
            <a:off x="6079113" y="4121176"/>
            <a:ext cx="2346657" cy="2554545"/>
          </a:xfrm>
          <a:prstGeom prst="rect">
            <a:avLst/>
          </a:prstGeom>
          <a:noFill/>
        </p:spPr>
        <p:txBody>
          <a:bodyPr wrap="square" rtlCol="0">
            <a:spAutoFit/>
          </a:bodyPr>
          <a:lstStyle/>
          <a:p>
            <a:pPr eaLnBrk="1" hangingPunct="1"/>
            <a:r>
              <a:rPr lang="sr-Cyrl-CS" altLang="en-US" sz="1600" b="1" dirty="0">
                <a:solidFill>
                  <a:srgbClr val="C00000"/>
                </a:solidFill>
                <a:latin typeface="Comic Sans MS" panose="030F0702030302020204" pitchFamily="66" charset="0"/>
              </a:rPr>
              <a:t>1990. г.  је постављена плоча са натписом </a:t>
            </a:r>
          </a:p>
          <a:p>
            <a:pPr eaLnBrk="1" hangingPunct="1"/>
            <a:r>
              <a:rPr lang="sr-Cyrl-RS" altLang="en-US" sz="1600" b="1" dirty="0"/>
              <a:t>„</a:t>
            </a:r>
            <a:r>
              <a:rPr lang="en-US" altLang="en-US" sz="1600" b="1" dirty="0"/>
              <a:t>MERIDIAN, ACCORDING TO WHICH TIME IN</a:t>
            </a:r>
            <a:r>
              <a:rPr lang="sr-Cyrl-RS" altLang="en-US" sz="1600" b="1" dirty="0"/>
              <a:t> </a:t>
            </a:r>
            <a:r>
              <a:rPr lang="en-US" altLang="en-US" sz="1600" b="1" dirty="0"/>
              <a:t>PRAGUE WAS DETERMINED</a:t>
            </a:r>
            <a:r>
              <a:rPr lang="sr-Cyrl-RS" altLang="en-US" sz="1600" b="1" dirty="0"/>
              <a:t>“ (</a:t>
            </a:r>
            <a:r>
              <a:rPr lang="en-US" altLang="en-US" sz="1600" b="1" dirty="0"/>
              <a:t>MERIDIANUS QUO OLIM TEMPUS PRAGENSE DIRIGEBATUR</a:t>
            </a:r>
            <a:r>
              <a:rPr lang="sr-Cyrl-RS" altLang="en-US" sz="1600" b="1" dirty="0"/>
              <a:t>)</a:t>
            </a:r>
            <a:endParaRPr lang="en-US" altLang="en-US" sz="1600" b="1" dirty="0"/>
          </a:p>
        </p:txBody>
      </p:sp>
      <p:pic>
        <p:nvPicPr>
          <p:cNvPr id="12" name="Picture 11" descr="A picture containing building, floor, stone, tiled&#10;&#10;Description automatically generated">
            <a:extLst>
              <a:ext uri="{FF2B5EF4-FFF2-40B4-BE49-F238E27FC236}">
                <a16:creationId xmlns:a16="http://schemas.microsoft.com/office/drawing/2014/main" id="{E8419ED5-8E03-4F05-9041-EF74E2D6B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794" y="233614"/>
            <a:ext cx="2702560" cy="3586287"/>
          </a:xfrm>
          <a:prstGeom prst="rect">
            <a:avLst/>
          </a:prstGeom>
        </p:spPr>
      </p:pic>
      <p:sp>
        <p:nvSpPr>
          <p:cNvPr id="13" name="TextBox 12">
            <a:extLst>
              <a:ext uri="{FF2B5EF4-FFF2-40B4-BE49-F238E27FC236}">
                <a16:creationId xmlns:a16="http://schemas.microsoft.com/office/drawing/2014/main" id="{0DFB4D82-E8ED-426D-9BA2-530F15382B15}"/>
              </a:ext>
            </a:extLst>
          </p:cNvPr>
          <p:cNvSpPr txBox="1"/>
          <p:nvPr/>
        </p:nvSpPr>
        <p:spPr>
          <a:xfrm>
            <a:off x="191271" y="4053727"/>
            <a:ext cx="2719083" cy="2554545"/>
          </a:xfrm>
          <a:prstGeom prst="rect">
            <a:avLst/>
          </a:prstGeom>
          <a:noFill/>
        </p:spPr>
        <p:txBody>
          <a:bodyPr wrap="square" rtlCol="0">
            <a:spAutoFit/>
          </a:bodyPr>
          <a:lstStyle/>
          <a:p>
            <a:r>
              <a:rPr lang="sr-Cyrl-RS" sz="1600" b="1" dirty="0">
                <a:solidFill>
                  <a:srgbClr val="FF0000"/>
                </a:solidFill>
                <a:latin typeface="Comic Sans MS" panose="030F0702030302020204" pitchFamily="66" charset="0"/>
              </a:rPr>
              <a:t>Меридијан унутар Париске опсерваторије. </a:t>
            </a:r>
          </a:p>
          <a:p>
            <a:r>
              <a:rPr lang="sr-Cyrl-RS" sz="1600" b="1" dirty="0">
                <a:solidFill>
                  <a:srgbClr val="0070C0"/>
                </a:solidFill>
                <a:latin typeface="Comic Sans MS" panose="030F0702030302020204" pitchFamily="66" charset="0"/>
              </a:rPr>
              <a:t>Французи су 1790. г. дефинисали стандард метра као један десетомилионити део растојања од екватора до Северног пола дуж меридијана који пролази кроз Париз.</a:t>
            </a:r>
            <a:r>
              <a:rPr lang="ru-RU" sz="1600" b="1" dirty="0">
                <a:solidFill>
                  <a:srgbClr val="0070C0"/>
                </a:solidFill>
                <a:latin typeface="Comic Sans MS" panose="030F0702030302020204" pitchFamily="66" charset="0"/>
              </a:rPr>
              <a:t> </a:t>
            </a:r>
            <a:endParaRPr lang="en-US" sz="1600" b="1" dirty="0">
              <a:solidFill>
                <a:srgbClr val="0070C0"/>
              </a:solidFill>
              <a:latin typeface="Comic Sans MS" panose="030F0702030302020204" pitchFamily="66" charset="0"/>
            </a:endParaRPr>
          </a:p>
        </p:txBody>
      </p:sp>
      <p:sp>
        <p:nvSpPr>
          <p:cNvPr id="2" name="TextBox 1">
            <a:extLst>
              <a:ext uri="{FF2B5EF4-FFF2-40B4-BE49-F238E27FC236}">
                <a16:creationId xmlns:a16="http://schemas.microsoft.com/office/drawing/2014/main" id="{2B6670A6-AAE5-4774-821F-0B5CED3B75AE}"/>
              </a:ext>
            </a:extLst>
          </p:cNvPr>
          <p:cNvSpPr txBox="1"/>
          <p:nvPr/>
        </p:nvSpPr>
        <p:spPr>
          <a:xfrm>
            <a:off x="4765040" y="95819"/>
            <a:ext cx="5872480" cy="646331"/>
          </a:xfrm>
          <a:prstGeom prst="rect">
            <a:avLst/>
          </a:prstGeom>
          <a:noFill/>
        </p:spPr>
        <p:txBody>
          <a:bodyPr wrap="square" rtlCol="0">
            <a:spAutoFit/>
          </a:bodyPr>
          <a:lstStyle/>
          <a:p>
            <a:pPr algn="ctr"/>
            <a:r>
              <a:rPr lang="sr-Cyrl-RS" b="1" dirty="0">
                <a:solidFill>
                  <a:srgbClr val="FF0000"/>
                </a:solidFill>
                <a:latin typeface="Comic Sans MS" panose="030F0702030302020204" pitchFamily="66" charset="0"/>
                <a:cs typeface="Times New Roman" panose="02020603050405020304" pitchFamily="18" charset="0"/>
              </a:rPr>
              <a:t>ЛОКАЛНИ МЕРИДИЈАНИ ОБЕЛЕЖЕНИ У </a:t>
            </a:r>
          </a:p>
          <a:p>
            <a:pPr algn="ctr"/>
            <a:r>
              <a:rPr lang="sr-Cyrl-RS" b="1" dirty="0">
                <a:solidFill>
                  <a:srgbClr val="FF0000"/>
                </a:solidFill>
                <a:latin typeface="Comic Sans MS" panose="030F0702030302020204" pitchFamily="66" charset="0"/>
                <a:cs typeface="Times New Roman" panose="02020603050405020304" pitchFamily="18" charset="0"/>
              </a:rPr>
              <a:t>ПАРИЗУ, ПРАГУ И ШАПЦУ</a:t>
            </a:r>
          </a:p>
        </p:txBody>
      </p:sp>
      <p:pic>
        <p:nvPicPr>
          <p:cNvPr id="9" name="Picture 8">
            <a:extLst>
              <a:ext uri="{FF2B5EF4-FFF2-40B4-BE49-F238E27FC236}">
                <a16:creationId xmlns:a16="http://schemas.microsoft.com/office/drawing/2014/main" id="{AABD1A68-DF06-4A4B-BBA3-A2841724DC9B}"/>
              </a:ext>
            </a:extLst>
          </p:cNvPr>
          <p:cNvPicPr>
            <a:picLocks noChangeAspect="1"/>
          </p:cNvPicPr>
          <p:nvPr/>
        </p:nvPicPr>
        <p:blipFill>
          <a:blip r:embed="rId5"/>
          <a:stretch>
            <a:fillRect/>
          </a:stretch>
        </p:blipFill>
        <p:spPr>
          <a:xfrm>
            <a:off x="8643961" y="879945"/>
            <a:ext cx="3332033" cy="4444726"/>
          </a:xfrm>
          <a:prstGeom prst="rect">
            <a:avLst/>
          </a:prstGeom>
        </p:spPr>
      </p:pic>
      <p:sp>
        <p:nvSpPr>
          <p:cNvPr id="3" name="TextBox 2">
            <a:extLst>
              <a:ext uri="{FF2B5EF4-FFF2-40B4-BE49-F238E27FC236}">
                <a16:creationId xmlns:a16="http://schemas.microsoft.com/office/drawing/2014/main" id="{13F0585B-E854-45C1-AEDB-883FABCC8104}"/>
              </a:ext>
            </a:extLst>
          </p:cNvPr>
          <p:cNvSpPr txBox="1"/>
          <p:nvPr/>
        </p:nvSpPr>
        <p:spPr>
          <a:xfrm>
            <a:off x="8940825" y="5462466"/>
            <a:ext cx="2738303" cy="1077218"/>
          </a:xfrm>
          <a:prstGeom prst="rect">
            <a:avLst/>
          </a:prstGeom>
          <a:noFill/>
        </p:spPr>
        <p:txBody>
          <a:bodyPr wrap="square" rtlCol="0">
            <a:spAutoFit/>
          </a:bodyPr>
          <a:lstStyle/>
          <a:p>
            <a:r>
              <a:rPr lang="sr-Cyrl-RS" sz="1600" b="1" dirty="0">
                <a:solidFill>
                  <a:srgbClr val="0070C0"/>
                </a:solidFill>
                <a:latin typeface="Comic Sans MS" panose="030F0702030302020204" pitchFamily="66" charset="0"/>
              </a:rPr>
              <a:t>Копија модела из Гринича изнад локалног меридијана у Парку науке у Шапцу.</a:t>
            </a:r>
            <a:endParaRPr lang="en-US" sz="1600" b="1"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345348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164103-7F98-4599-BA22-F054D3E82F81}"/>
              </a:ext>
            </a:extLst>
          </p:cNvPr>
          <p:cNvPicPr>
            <a:picLocks noChangeAspect="1"/>
          </p:cNvPicPr>
          <p:nvPr/>
        </p:nvPicPr>
        <p:blipFill>
          <a:blip r:embed="rId2"/>
          <a:stretch>
            <a:fillRect/>
          </a:stretch>
        </p:blipFill>
        <p:spPr>
          <a:xfrm>
            <a:off x="4791297" y="1723927"/>
            <a:ext cx="4650200" cy="3410146"/>
          </a:xfrm>
          <a:prstGeom prst="rect">
            <a:avLst/>
          </a:prstGeom>
        </p:spPr>
      </p:pic>
      <p:sp>
        <p:nvSpPr>
          <p:cNvPr id="3" name="TextBox 2">
            <a:extLst>
              <a:ext uri="{FF2B5EF4-FFF2-40B4-BE49-F238E27FC236}">
                <a16:creationId xmlns:a16="http://schemas.microsoft.com/office/drawing/2014/main" id="{56F4DA0B-BE20-45E7-BC90-9E6D188EE5B7}"/>
              </a:ext>
            </a:extLst>
          </p:cNvPr>
          <p:cNvSpPr txBox="1"/>
          <p:nvPr/>
        </p:nvSpPr>
        <p:spPr>
          <a:xfrm>
            <a:off x="360044" y="1616512"/>
            <a:ext cx="4042950" cy="3970318"/>
          </a:xfrm>
          <a:prstGeom prst="rect">
            <a:avLst/>
          </a:prstGeom>
          <a:noFill/>
        </p:spPr>
        <p:txBody>
          <a:bodyPr wrap="square" rtlCol="0">
            <a:spAutoFit/>
          </a:bodyPr>
          <a:lstStyle/>
          <a:p>
            <a:r>
              <a:rPr lang="sr-Cyrl-CS" sz="1800" dirty="0">
                <a:solidFill>
                  <a:srgbClr val="00B050"/>
                </a:solidFill>
                <a:effectLst/>
                <a:latin typeface="Comic Sans MS" panose="030F0702030302020204" pitchFamily="66" charset="0"/>
                <a:ea typeface="Times New Roman" panose="02020603050405020304" pitchFamily="18" charset="0"/>
              </a:rPr>
              <a:t>Древни астрономи су пратили и бележили </a:t>
            </a:r>
            <a:r>
              <a:rPr lang="sr-Cyrl-CS" dirty="0">
                <a:solidFill>
                  <a:srgbClr val="00B050"/>
                </a:solidFill>
                <a:latin typeface="Comic Sans MS" panose="030F0702030302020204" pitchFamily="66" charset="0"/>
                <a:ea typeface="Times New Roman" panose="02020603050405020304" pitchFamily="18" charset="0"/>
              </a:rPr>
              <a:t> промене правца сенке у току дана и промене дужине сенке из дана у дан у току године и установили корелацију између  висине Сунца, места излазака и залазака Сунца у току године  и облика путање врха сенке гномона. </a:t>
            </a:r>
          </a:p>
          <a:p>
            <a:r>
              <a:rPr lang="sr-Cyrl-CS" dirty="0">
                <a:solidFill>
                  <a:srgbClr val="0070C0"/>
                </a:solidFill>
                <a:latin typeface="Comic Sans MS" panose="030F0702030302020204" pitchFamily="66" charset="0"/>
                <a:ea typeface="Times New Roman" panose="02020603050405020304" pitchFamily="18" charset="0"/>
              </a:rPr>
              <a:t>Тако је </a:t>
            </a:r>
            <a:r>
              <a:rPr lang="sr-Cyrl-CS" dirty="0" err="1">
                <a:solidFill>
                  <a:srgbClr val="FF0000"/>
                </a:solidFill>
                <a:latin typeface="Comic Sans MS" panose="030F0702030302020204" pitchFamily="66" charset="0"/>
                <a:ea typeface="Times New Roman" panose="02020603050405020304" pitchFamily="18" charset="0"/>
              </a:rPr>
              <a:t>гномон</a:t>
            </a:r>
            <a:r>
              <a:rPr lang="sr-Cyrl-CS" dirty="0">
                <a:solidFill>
                  <a:srgbClr val="00B050"/>
                </a:solidFill>
                <a:latin typeface="Comic Sans MS" panose="030F0702030302020204" pitchFamily="66" charset="0"/>
                <a:ea typeface="Times New Roman" panose="02020603050405020304" pitchFamily="18" charset="0"/>
              </a:rPr>
              <a:t> </a:t>
            </a:r>
            <a:r>
              <a:rPr lang="sr-Cyrl-CS" sz="1800" dirty="0">
                <a:solidFill>
                  <a:srgbClr val="00B050"/>
                </a:solidFill>
                <a:effectLst/>
                <a:latin typeface="Comic Sans MS" panose="030F0702030302020204" pitchFamily="66" charset="0"/>
                <a:ea typeface="Times New Roman" panose="02020603050405020304" pitchFamily="18" charset="0"/>
              </a:rPr>
              <a:t>  </a:t>
            </a:r>
            <a:r>
              <a:rPr lang="sr-Cyrl-CS" sz="1800" dirty="0">
                <a:solidFill>
                  <a:srgbClr val="0070C0"/>
                </a:solidFill>
                <a:effectLst/>
                <a:latin typeface="Comic Sans MS" panose="030F0702030302020204" pitchFamily="66" charset="0"/>
                <a:ea typeface="Times New Roman" panose="02020603050405020304" pitchFamily="18" charset="0"/>
              </a:rPr>
              <a:t>кроз историју постао  инструмент који се од давнина  успешно користи за мерење времена</a:t>
            </a:r>
            <a:r>
              <a:rPr lang="sr-Cyrl-CS" sz="1800" b="1" dirty="0">
                <a:solidFill>
                  <a:srgbClr val="0070C0"/>
                </a:solidFill>
                <a:effectLst/>
                <a:latin typeface="Comic Sans MS" panose="030F0702030302020204" pitchFamily="66" charset="0"/>
                <a:ea typeface="Times New Roman" panose="02020603050405020304" pitchFamily="18" charset="0"/>
              </a:rPr>
              <a:t>.  </a:t>
            </a:r>
          </a:p>
          <a:p>
            <a:endParaRPr lang="en-US" dirty="0"/>
          </a:p>
        </p:txBody>
      </p:sp>
      <p:sp>
        <p:nvSpPr>
          <p:cNvPr id="4" name="TextBox 3">
            <a:extLst>
              <a:ext uri="{FF2B5EF4-FFF2-40B4-BE49-F238E27FC236}">
                <a16:creationId xmlns:a16="http://schemas.microsoft.com/office/drawing/2014/main" id="{27627B1C-6EB0-4749-9C42-CFF3B5E72E2F}"/>
              </a:ext>
            </a:extLst>
          </p:cNvPr>
          <p:cNvSpPr txBox="1"/>
          <p:nvPr/>
        </p:nvSpPr>
        <p:spPr>
          <a:xfrm>
            <a:off x="2000250" y="323850"/>
            <a:ext cx="8616950" cy="1015663"/>
          </a:xfrm>
          <a:prstGeom prst="rect">
            <a:avLst/>
          </a:prstGeom>
          <a:noFill/>
        </p:spPr>
        <p:txBody>
          <a:bodyPr wrap="square" rtlCol="0">
            <a:spAutoFit/>
          </a:bodyPr>
          <a:lstStyle/>
          <a:p>
            <a:pPr algn="ctr"/>
            <a:r>
              <a:rPr lang="sr-Cyrl-RS" sz="2000" b="1" dirty="0">
                <a:solidFill>
                  <a:srgbClr val="FF0000"/>
                </a:solidFill>
                <a:latin typeface="Comic Sans MS" panose="030F0702030302020204" pitchFamily="66" charset="0"/>
              </a:rPr>
              <a:t>КОРЕЛАЦИЈА ОБЛИКА ПУТАЊА СУНЦА НА НЕБЕСКОЈ СФЕРИ </a:t>
            </a:r>
          </a:p>
          <a:p>
            <a:pPr algn="ctr"/>
            <a:r>
              <a:rPr lang="sr-Cyrl-RS" sz="2000" b="1" dirty="0">
                <a:solidFill>
                  <a:srgbClr val="FF0000"/>
                </a:solidFill>
                <a:latin typeface="Comic Sans MS" panose="030F0702030302020204" pitchFamily="66" charset="0"/>
              </a:rPr>
              <a:t>И</a:t>
            </a:r>
          </a:p>
          <a:p>
            <a:pPr algn="ctr"/>
            <a:r>
              <a:rPr lang="sr-Cyrl-RS" sz="2000" b="1" dirty="0">
                <a:solidFill>
                  <a:srgbClr val="FF0000"/>
                </a:solidFill>
                <a:latin typeface="Comic Sans MS" panose="030F0702030302020204" pitchFamily="66" charset="0"/>
              </a:rPr>
              <a:t>ОБЛИКА ПУТАЊА СЕНКЕ У ПОДНОЖЈУ ГНОМОНА </a:t>
            </a:r>
            <a:endParaRPr lang="en-US" sz="2000" b="1" dirty="0">
              <a:solidFill>
                <a:srgbClr val="FF0000"/>
              </a:solidFill>
              <a:latin typeface="Comic Sans MS" panose="030F0702030302020204" pitchFamily="66" charset="0"/>
            </a:endParaRPr>
          </a:p>
        </p:txBody>
      </p:sp>
      <p:sp>
        <p:nvSpPr>
          <p:cNvPr id="5" name="TextBox 4">
            <a:extLst>
              <a:ext uri="{FF2B5EF4-FFF2-40B4-BE49-F238E27FC236}">
                <a16:creationId xmlns:a16="http://schemas.microsoft.com/office/drawing/2014/main" id="{CFA3B5A3-AD01-4CC8-8CA0-035EA0F777EB}"/>
              </a:ext>
            </a:extLst>
          </p:cNvPr>
          <p:cNvSpPr txBox="1"/>
          <p:nvPr/>
        </p:nvSpPr>
        <p:spPr>
          <a:xfrm>
            <a:off x="3928745" y="5518487"/>
            <a:ext cx="7225030" cy="923330"/>
          </a:xfrm>
          <a:prstGeom prst="rect">
            <a:avLst/>
          </a:prstGeom>
          <a:noFill/>
        </p:spPr>
        <p:txBody>
          <a:bodyPr wrap="square" rtlCol="0">
            <a:spAutoFit/>
          </a:bodyPr>
          <a:lstStyle/>
          <a:p>
            <a:r>
              <a:rPr lang="ru-RU" sz="1800" dirty="0">
                <a:solidFill>
                  <a:srgbClr val="0070C0"/>
                </a:solidFill>
                <a:latin typeface="Comic Sans MS" panose="030F0702030302020204" pitchFamily="66" charset="0"/>
              </a:rPr>
              <a:t>Схема формирања подневне сенке на хоризонталној подлози испод вертикалног стуба –гномона, на дане пролећне и јесење равнодневице, дугодневице и краткодневице</a:t>
            </a:r>
            <a:endParaRPr lang="en-US" sz="1800" dirty="0">
              <a:solidFill>
                <a:srgbClr val="0070C0"/>
              </a:solidFill>
              <a:latin typeface="Comic Sans MS" panose="030F0702030302020204" pitchFamily="66" charset="0"/>
            </a:endParaRPr>
          </a:p>
        </p:txBody>
      </p:sp>
      <p:sp>
        <p:nvSpPr>
          <p:cNvPr id="9" name="TextBox 8">
            <a:extLst>
              <a:ext uri="{FF2B5EF4-FFF2-40B4-BE49-F238E27FC236}">
                <a16:creationId xmlns:a16="http://schemas.microsoft.com/office/drawing/2014/main" id="{4BD8C53C-9440-4990-BD72-183BA9CB79BF}"/>
              </a:ext>
            </a:extLst>
          </p:cNvPr>
          <p:cNvSpPr txBox="1"/>
          <p:nvPr/>
        </p:nvSpPr>
        <p:spPr>
          <a:xfrm>
            <a:off x="9829800" y="3585668"/>
            <a:ext cx="1323975" cy="369332"/>
          </a:xfrm>
          <a:prstGeom prst="rect">
            <a:avLst/>
          </a:prstGeom>
          <a:noFill/>
        </p:spPr>
        <p:txBody>
          <a:bodyPr wrap="square">
            <a:spAutoFit/>
          </a:bodyPr>
          <a:lstStyle/>
          <a:p>
            <a:r>
              <a:rPr lang="en-US" sz="1800" dirty="0">
                <a:solidFill>
                  <a:srgbClr val="FF0000"/>
                </a:solidFill>
              </a:rPr>
              <a:t>L=H/tan</a:t>
            </a:r>
            <a:r>
              <a:rPr lang="el-GR" sz="1800" dirty="0">
                <a:solidFill>
                  <a:srgbClr val="FF0000"/>
                </a:solidFill>
              </a:rPr>
              <a:t>α</a:t>
            </a:r>
            <a:endParaRPr lang="en-US" sz="1800" dirty="0">
              <a:solidFill>
                <a:srgbClr val="FF0000"/>
              </a:solidFill>
            </a:endParaRPr>
          </a:p>
        </p:txBody>
      </p:sp>
      <p:sp>
        <p:nvSpPr>
          <p:cNvPr id="10" name="TextBox 9">
            <a:extLst>
              <a:ext uri="{FF2B5EF4-FFF2-40B4-BE49-F238E27FC236}">
                <a16:creationId xmlns:a16="http://schemas.microsoft.com/office/drawing/2014/main" id="{1D85BB43-164A-488C-B2F3-37ACAF87C4D3}"/>
              </a:ext>
            </a:extLst>
          </p:cNvPr>
          <p:cNvSpPr txBox="1"/>
          <p:nvPr/>
        </p:nvSpPr>
        <p:spPr>
          <a:xfrm>
            <a:off x="9686925" y="1723927"/>
            <a:ext cx="2400077" cy="1754326"/>
          </a:xfrm>
          <a:prstGeom prst="rect">
            <a:avLst/>
          </a:prstGeom>
          <a:noFill/>
        </p:spPr>
        <p:txBody>
          <a:bodyPr wrap="square" rtlCol="0">
            <a:spAutoFit/>
          </a:bodyPr>
          <a:lstStyle/>
          <a:p>
            <a:r>
              <a:rPr lang="sr-Cyrl-RS" dirty="0">
                <a:solidFill>
                  <a:srgbClr val="0070C0"/>
                </a:solidFill>
                <a:latin typeface="Comic Sans MS" panose="030F0702030302020204" pitchFamily="66" charset="0"/>
              </a:rPr>
              <a:t>Висина гномона</a:t>
            </a:r>
            <a:r>
              <a:rPr lang="en-US" dirty="0">
                <a:solidFill>
                  <a:srgbClr val="0070C0"/>
                </a:solidFill>
                <a:latin typeface="Comic Sans MS" panose="030F0702030302020204" pitchFamily="66" charset="0"/>
              </a:rPr>
              <a:t> H</a:t>
            </a:r>
            <a:r>
              <a:rPr lang="sr-Cyrl-RS" dirty="0">
                <a:solidFill>
                  <a:srgbClr val="0070C0"/>
                </a:solidFill>
                <a:latin typeface="Comic Sans MS" panose="030F0702030302020204" pitchFamily="66" charset="0"/>
              </a:rPr>
              <a:t>, дужина сенке </a:t>
            </a:r>
            <a:r>
              <a:rPr lang="en-US" dirty="0">
                <a:solidFill>
                  <a:srgbClr val="0070C0"/>
                </a:solidFill>
                <a:latin typeface="Comic Sans MS" panose="030F0702030302020204" pitchFamily="66" charset="0"/>
              </a:rPr>
              <a:t>L </a:t>
            </a:r>
            <a:r>
              <a:rPr lang="sr-Cyrl-RS" dirty="0">
                <a:solidFill>
                  <a:srgbClr val="0070C0"/>
                </a:solidFill>
                <a:latin typeface="Comic Sans MS" panose="030F0702030302020204" pitchFamily="66" charset="0"/>
              </a:rPr>
              <a:t> у подне и висина Сунца алфа, су повезани  релацијом: </a:t>
            </a:r>
            <a:endParaRPr lang="en-US"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883841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401CEF-8C54-4340-AFCF-388427A3AF82}"/>
              </a:ext>
            </a:extLst>
          </p:cNvPr>
          <p:cNvSpPr txBox="1"/>
          <p:nvPr/>
        </p:nvSpPr>
        <p:spPr>
          <a:xfrm>
            <a:off x="5514975" y="857250"/>
            <a:ext cx="5686425" cy="1323439"/>
          </a:xfrm>
          <a:prstGeom prst="rect">
            <a:avLst/>
          </a:prstGeom>
          <a:noFill/>
        </p:spPr>
        <p:txBody>
          <a:bodyPr wrap="square" rtlCol="0">
            <a:spAutoFit/>
          </a:bodyPr>
          <a:lstStyle/>
          <a:p>
            <a:r>
              <a:rPr lang="ru-RU" sz="2000" dirty="0">
                <a:solidFill>
                  <a:srgbClr val="0070C0"/>
                </a:solidFill>
                <a:latin typeface="Comic Sans MS" panose="030F0702030302020204" pitchFamily="66" charset="0"/>
              </a:rPr>
              <a:t>Показивач страна света и рам у равни меридијана,   </a:t>
            </a:r>
          </a:p>
          <a:p>
            <a:r>
              <a:rPr lang="ru-RU" sz="2000" dirty="0">
                <a:solidFill>
                  <a:srgbClr val="0070C0"/>
                </a:solidFill>
                <a:latin typeface="Comic Sans MS" panose="030F0702030302020204" pitchFamily="66" charset="0"/>
              </a:rPr>
              <a:t>на врху брда Сама буква на Копаонику, на  1436 метара надморске висине</a:t>
            </a:r>
          </a:p>
        </p:txBody>
      </p:sp>
      <p:pic>
        <p:nvPicPr>
          <p:cNvPr id="3" name="Picture 2">
            <a:extLst>
              <a:ext uri="{FF2B5EF4-FFF2-40B4-BE49-F238E27FC236}">
                <a16:creationId xmlns:a16="http://schemas.microsoft.com/office/drawing/2014/main" id="{4D3D15B3-A247-408B-ADD5-7D38D292D41A}"/>
              </a:ext>
            </a:extLst>
          </p:cNvPr>
          <p:cNvPicPr>
            <a:picLocks noChangeAspect="1"/>
          </p:cNvPicPr>
          <p:nvPr/>
        </p:nvPicPr>
        <p:blipFill>
          <a:blip r:embed="rId2"/>
          <a:stretch>
            <a:fillRect/>
          </a:stretch>
        </p:blipFill>
        <p:spPr>
          <a:xfrm>
            <a:off x="647699" y="535509"/>
            <a:ext cx="4448175" cy="5930900"/>
          </a:xfrm>
          <a:prstGeom prst="rect">
            <a:avLst/>
          </a:prstGeom>
        </p:spPr>
      </p:pic>
      <p:sp>
        <p:nvSpPr>
          <p:cNvPr id="4" name="TextBox 3">
            <a:extLst>
              <a:ext uri="{FF2B5EF4-FFF2-40B4-BE49-F238E27FC236}">
                <a16:creationId xmlns:a16="http://schemas.microsoft.com/office/drawing/2014/main" id="{4A2F6BAD-DCF5-46A6-B09B-2431EBBC60F5}"/>
              </a:ext>
            </a:extLst>
          </p:cNvPr>
          <p:cNvSpPr txBox="1"/>
          <p:nvPr/>
        </p:nvSpPr>
        <p:spPr>
          <a:xfrm>
            <a:off x="6715125" y="2790825"/>
            <a:ext cx="4962525" cy="1323439"/>
          </a:xfrm>
          <a:prstGeom prst="rect">
            <a:avLst/>
          </a:prstGeom>
          <a:noFill/>
        </p:spPr>
        <p:txBody>
          <a:bodyPr wrap="square" rtlCol="0">
            <a:spAutoFit/>
          </a:bodyPr>
          <a:lstStyle/>
          <a:p>
            <a:r>
              <a:rPr lang="ru-RU" sz="2000" dirty="0">
                <a:solidFill>
                  <a:srgbClr val="FF0000"/>
                </a:solidFill>
                <a:latin typeface="Comic Sans MS" panose="030F0702030302020204" pitchFamily="66" charset="0"/>
              </a:rPr>
              <a:t>Посматрање и бележење  </a:t>
            </a:r>
          </a:p>
          <a:p>
            <a:r>
              <a:rPr lang="ru-RU" sz="2000" dirty="0">
                <a:solidFill>
                  <a:srgbClr val="FF0000"/>
                </a:solidFill>
                <a:latin typeface="Comic Sans MS" panose="030F0702030302020204" pitchFamily="66" charset="0"/>
              </a:rPr>
              <a:t>померања сенке стуба и промене дужине  сенке током дана, </a:t>
            </a:r>
          </a:p>
          <a:p>
            <a:r>
              <a:rPr lang="ru-RU" sz="2000" dirty="0">
                <a:solidFill>
                  <a:srgbClr val="FF0000"/>
                </a:solidFill>
                <a:latin typeface="Comic Sans MS" panose="030F0702030302020204" pitchFamily="66" charset="0"/>
              </a:rPr>
              <a:t>ради одређивања правца меридијана</a:t>
            </a:r>
          </a:p>
        </p:txBody>
      </p:sp>
      <p:sp>
        <p:nvSpPr>
          <p:cNvPr id="5" name="TextBox 4">
            <a:extLst>
              <a:ext uri="{FF2B5EF4-FFF2-40B4-BE49-F238E27FC236}">
                <a16:creationId xmlns:a16="http://schemas.microsoft.com/office/drawing/2014/main" id="{D7EB5A41-8991-4F31-8CB9-BF7C8F805C78}"/>
              </a:ext>
            </a:extLst>
          </p:cNvPr>
          <p:cNvSpPr txBox="1"/>
          <p:nvPr/>
        </p:nvSpPr>
        <p:spPr>
          <a:xfrm>
            <a:off x="5695950" y="4791075"/>
            <a:ext cx="5686424" cy="646331"/>
          </a:xfrm>
          <a:prstGeom prst="rect">
            <a:avLst/>
          </a:prstGeom>
          <a:noFill/>
        </p:spPr>
        <p:txBody>
          <a:bodyPr wrap="square" rtlCol="0">
            <a:spAutoFit/>
          </a:bodyPr>
          <a:lstStyle/>
          <a:p>
            <a:r>
              <a:rPr lang="sr-Cyrl-RS" dirty="0">
                <a:solidFill>
                  <a:schemeClr val="accent5">
                    <a:lumMod val="50000"/>
                  </a:schemeClr>
                </a:solidFill>
                <a:latin typeface="Comic Sans MS" panose="030F0702030302020204" pitchFamily="66" charset="0"/>
              </a:rPr>
              <a:t>Мерења и посматрања на Копаонику је обавио Драгољуб </a:t>
            </a:r>
            <a:r>
              <a:rPr lang="sr-Cyrl-RS" dirty="0" err="1">
                <a:solidFill>
                  <a:schemeClr val="accent5">
                    <a:lumMod val="50000"/>
                  </a:schemeClr>
                </a:solidFill>
                <a:latin typeface="Comic Sans MS" panose="030F0702030302020204" pitchFamily="66" charset="0"/>
              </a:rPr>
              <a:t>Цуцућ</a:t>
            </a:r>
            <a:r>
              <a:rPr lang="sr-Cyrl-RS" dirty="0">
                <a:solidFill>
                  <a:schemeClr val="accent5">
                    <a:lumMod val="50000"/>
                  </a:schemeClr>
                </a:solidFill>
                <a:latin typeface="Comic Sans MS" panose="030F0702030302020204" pitchFamily="66" charset="0"/>
              </a:rPr>
              <a:t> </a:t>
            </a:r>
            <a:r>
              <a:rPr lang="sr-Cyrl-RS" dirty="0">
                <a:solidFill>
                  <a:schemeClr val="accent5">
                    <a:lumMod val="50000"/>
                  </a:schemeClr>
                </a:solidFill>
                <a:latin typeface="Comic Sans MS" panose="030F0702030302020204" pitchFamily="66" charset="0"/>
                <a:ea typeface="Cambria Math" panose="02040503050406030204" pitchFamily="18" charset="0"/>
              </a:rPr>
              <a:t>⦋9⦌.</a:t>
            </a:r>
            <a:endParaRPr lang="en-US" dirty="0">
              <a:solidFill>
                <a:schemeClr val="accent5">
                  <a:lumMod val="50000"/>
                </a:schemeClr>
              </a:solidFill>
              <a:latin typeface="Comic Sans MS" panose="030F0702030302020204" pitchFamily="66" charset="0"/>
            </a:endParaRPr>
          </a:p>
        </p:txBody>
      </p:sp>
    </p:spTree>
    <p:extLst>
      <p:ext uri="{BB962C8B-B14F-4D97-AF65-F5344CB8AC3E}">
        <p14:creationId xmlns:p14="http://schemas.microsoft.com/office/powerpoint/2010/main" val="4120048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49709-F113-42F2-BC40-11FB39818D47}"/>
              </a:ext>
            </a:extLst>
          </p:cNvPr>
          <p:cNvPicPr>
            <a:picLocks noChangeAspect="1"/>
          </p:cNvPicPr>
          <p:nvPr/>
        </p:nvPicPr>
        <p:blipFill rotWithShape="1">
          <a:blip r:embed="rId2"/>
          <a:srcRect l="3393" r="7385" b="9731"/>
          <a:stretch/>
        </p:blipFill>
        <p:spPr>
          <a:xfrm>
            <a:off x="320040" y="866805"/>
            <a:ext cx="4257676" cy="5743575"/>
          </a:xfrm>
          <a:prstGeom prst="rect">
            <a:avLst/>
          </a:prstGeom>
        </p:spPr>
      </p:pic>
      <p:sp>
        <p:nvSpPr>
          <p:cNvPr id="3" name="TextBox 2">
            <a:extLst>
              <a:ext uri="{FF2B5EF4-FFF2-40B4-BE49-F238E27FC236}">
                <a16:creationId xmlns:a16="http://schemas.microsoft.com/office/drawing/2014/main" id="{035A6FDD-0FB8-4B03-B0A8-311E00761990}"/>
              </a:ext>
            </a:extLst>
          </p:cNvPr>
          <p:cNvSpPr txBox="1"/>
          <p:nvPr/>
        </p:nvSpPr>
        <p:spPr>
          <a:xfrm>
            <a:off x="4911089" y="869950"/>
            <a:ext cx="6854190" cy="1631216"/>
          </a:xfrm>
          <a:prstGeom prst="rect">
            <a:avLst/>
          </a:prstGeom>
          <a:noFill/>
        </p:spPr>
        <p:txBody>
          <a:bodyPr wrap="square" rtlCol="0">
            <a:spAutoFit/>
          </a:bodyPr>
          <a:lstStyle/>
          <a:p>
            <a:r>
              <a:rPr lang="sr-Cyrl-RS" sz="2000" b="1" dirty="0">
                <a:solidFill>
                  <a:srgbClr val="0070C0"/>
                </a:solidFill>
                <a:latin typeface="Comic Sans MS" panose="030F0702030302020204" pitchFamily="66" charset="0"/>
              </a:rPr>
              <a:t>На конференцији „Развој астрономије код Срба </a:t>
            </a:r>
            <a:r>
              <a:rPr lang="en-US" sz="2000" b="1" dirty="0">
                <a:solidFill>
                  <a:srgbClr val="0070C0"/>
                </a:solidFill>
                <a:latin typeface="Comic Sans MS" panose="030F0702030302020204" pitchFamily="66" charset="0"/>
              </a:rPr>
              <a:t>XI</a:t>
            </a:r>
            <a:r>
              <a:rPr lang="sr-Cyrl-RS" sz="2000" b="1" dirty="0">
                <a:solidFill>
                  <a:srgbClr val="0070C0"/>
                </a:solidFill>
                <a:latin typeface="Comic Sans MS" panose="030F0702030302020204" pitchFamily="66" charset="0"/>
              </a:rPr>
              <a:t>“</a:t>
            </a:r>
            <a:r>
              <a:rPr lang="en-US" sz="2000" b="1" dirty="0">
                <a:solidFill>
                  <a:srgbClr val="0070C0"/>
                </a:solidFill>
                <a:latin typeface="Comic Sans MS" panose="030F0702030302020204" pitchFamily="66" charset="0"/>
              </a:rPr>
              <a:t> </a:t>
            </a:r>
            <a:r>
              <a:rPr lang="sr-Cyrl-RS" sz="2000" b="1" dirty="0">
                <a:solidFill>
                  <a:srgbClr val="0070C0"/>
                </a:solidFill>
                <a:latin typeface="Comic Sans MS" panose="030F0702030302020204" pitchFamily="66" charset="0"/>
              </a:rPr>
              <a:t>покренута је иницијатива да </a:t>
            </a:r>
            <a:r>
              <a:rPr lang="ru-RU" sz="2000" b="1" dirty="0">
                <a:solidFill>
                  <a:srgbClr val="0070C0"/>
                </a:solidFill>
                <a:latin typeface="Comic Sans MS" panose="030F0702030302020204" pitchFamily="66" charset="0"/>
              </a:rPr>
              <a:t> Удружење „Руђер Бошковић“ и управа  Народне  опсерваторије предложе Градској управи Београда да обележе меридијан у подножју  споменика Победнику </a:t>
            </a:r>
            <a:r>
              <a:rPr lang="en-US" sz="2000" b="1" dirty="0">
                <a:solidFill>
                  <a:srgbClr val="0070C0"/>
                </a:solidFill>
                <a:latin typeface="Comic Sans MS" panose="030F0702030302020204" pitchFamily="66" charset="0"/>
              </a:rPr>
              <a:t>[1]</a:t>
            </a:r>
            <a:r>
              <a:rPr lang="ru-RU" sz="2000" b="1" dirty="0">
                <a:solidFill>
                  <a:srgbClr val="0070C0"/>
                </a:solidFill>
                <a:latin typeface="Comic Sans MS" panose="030F0702030302020204" pitchFamily="66" charset="0"/>
              </a:rPr>
              <a:t>. </a:t>
            </a:r>
          </a:p>
        </p:txBody>
      </p:sp>
      <p:sp>
        <p:nvSpPr>
          <p:cNvPr id="4" name="TextBox 3">
            <a:extLst>
              <a:ext uri="{FF2B5EF4-FFF2-40B4-BE49-F238E27FC236}">
                <a16:creationId xmlns:a16="http://schemas.microsoft.com/office/drawing/2014/main" id="{C73A6ACD-CF89-4FC2-8204-61FF5FA17BB2}"/>
              </a:ext>
            </a:extLst>
          </p:cNvPr>
          <p:cNvSpPr txBox="1"/>
          <p:nvPr/>
        </p:nvSpPr>
        <p:spPr>
          <a:xfrm>
            <a:off x="2571114" y="247620"/>
            <a:ext cx="5645150" cy="400110"/>
          </a:xfrm>
          <a:prstGeom prst="rect">
            <a:avLst/>
          </a:prstGeom>
          <a:noFill/>
        </p:spPr>
        <p:txBody>
          <a:bodyPr wrap="square" rtlCol="0">
            <a:spAutoFit/>
          </a:bodyPr>
          <a:lstStyle/>
          <a:p>
            <a:r>
              <a:rPr lang="ru-RU" sz="2000" b="1" dirty="0">
                <a:solidFill>
                  <a:srgbClr val="FF0000"/>
                </a:solidFill>
                <a:latin typeface="Comic Sans MS" panose="030F0702030302020204" pitchFamily="66" charset="0"/>
              </a:rPr>
              <a:t>Споменик Победнику је идеалан гномон </a:t>
            </a:r>
          </a:p>
        </p:txBody>
      </p:sp>
      <p:sp>
        <p:nvSpPr>
          <p:cNvPr id="5" name="TextBox 4">
            <a:extLst>
              <a:ext uri="{FF2B5EF4-FFF2-40B4-BE49-F238E27FC236}">
                <a16:creationId xmlns:a16="http://schemas.microsoft.com/office/drawing/2014/main" id="{115CCA52-8D02-4CC6-B1C1-9B4C6DAC246D}"/>
              </a:ext>
            </a:extLst>
          </p:cNvPr>
          <p:cNvSpPr txBox="1"/>
          <p:nvPr/>
        </p:nvSpPr>
        <p:spPr>
          <a:xfrm>
            <a:off x="4911089" y="3154614"/>
            <a:ext cx="6610350" cy="1631216"/>
          </a:xfrm>
          <a:prstGeom prst="rect">
            <a:avLst/>
          </a:prstGeom>
          <a:noFill/>
        </p:spPr>
        <p:txBody>
          <a:bodyPr wrap="square" rtlCol="0">
            <a:spAutoFit/>
          </a:bodyPr>
          <a:lstStyle/>
          <a:p>
            <a:r>
              <a:rPr lang="sr-Cyrl-RS" sz="2000" b="1"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Фотографија Победника и његове сенке, </a:t>
            </a:r>
            <a:r>
              <a:rPr lang="sr-Cyrl-RS" sz="2000" b="1" kern="1200" dirty="0">
                <a:solidFill>
                  <a:srgbClr val="00B050"/>
                </a:solidFill>
                <a:effectLst/>
                <a:latin typeface="Comic Sans MS" panose="030F0702030302020204" pitchFamily="66" charset="0"/>
                <a:ea typeface="Times New Roman" panose="02020603050405020304" pitchFamily="18" charset="0"/>
                <a:cs typeface="Times New Roman" panose="02020603050405020304" pitchFamily="18" charset="0"/>
              </a:rPr>
              <a:t>снимљена 25. априла 2021. г. </a:t>
            </a:r>
            <a:r>
              <a:rPr lang="sr-Cyrl-RS" sz="2000" b="1"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у сунчево подне. Снимак показује правац у коме би се обележио локални меридијан уколико би иницијатива била прихваћена</a:t>
            </a:r>
            <a:endParaRPr lang="en-US" sz="2000" dirty="0">
              <a:latin typeface="Comic Sans MS" panose="030F0702030302020204" pitchFamily="66" charset="0"/>
            </a:endParaRPr>
          </a:p>
        </p:txBody>
      </p:sp>
      <p:sp>
        <p:nvSpPr>
          <p:cNvPr id="6" name="TextBox 5">
            <a:extLst>
              <a:ext uri="{FF2B5EF4-FFF2-40B4-BE49-F238E27FC236}">
                <a16:creationId xmlns:a16="http://schemas.microsoft.com/office/drawing/2014/main" id="{CD9A9A4E-9F0E-4D28-A4A3-E752D13126BF}"/>
              </a:ext>
            </a:extLst>
          </p:cNvPr>
          <p:cNvSpPr txBox="1"/>
          <p:nvPr/>
        </p:nvSpPr>
        <p:spPr>
          <a:xfrm>
            <a:off x="4911089" y="5317718"/>
            <a:ext cx="6960871" cy="1292662"/>
          </a:xfrm>
          <a:prstGeom prst="rect">
            <a:avLst/>
          </a:prstGeom>
          <a:noFill/>
        </p:spPr>
        <p:txBody>
          <a:bodyPr wrap="square" rtlCol="0">
            <a:spAutoFit/>
          </a:bodyPr>
          <a:lstStyle/>
          <a:p>
            <a:r>
              <a:rPr lang="sr-Cyrl-RS" sz="2000" b="1" dirty="0">
                <a:solidFill>
                  <a:srgbClr val="0070C0"/>
                </a:solidFill>
                <a:effectLst/>
                <a:latin typeface="Comic Sans MS" panose="030F0702030302020204" pitchFamily="66" charset="0"/>
                <a:ea typeface="Calibri" panose="020F0502020204030204" pitchFamily="34" charset="0"/>
              </a:rPr>
              <a:t>Потребно је дуж локалног  меридијана </a:t>
            </a:r>
            <a:r>
              <a:rPr lang="sr-Cyrl-RS" sz="2000" b="1">
                <a:solidFill>
                  <a:srgbClr val="0070C0"/>
                </a:solidFill>
                <a:effectLst/>
                <a:latin typeface="Comic Sans MS" panose="030F0702030302020204" pitchFamily="66" charset="0"/>
                <a:ea typeface="Calibri" panose="020F0502020204030204" pitchFamily="34" charset="0"/>
              </a:rPr>
              <a:t>поставити </a:t>
            </a:r>
            <a:r>
              <a:rPr lang="sr-Cyrl-RS" sz="2000" b="1">
                <a:solidFill>
                  <a:srgbClr val="0070C0"/>
                </a:solidFill>
                <a:latin typeface="Comic Sans MS" panose="030F0702030302020204" pitchFamily="66" charset="0"/>
                <a:ea typeface="Calibri" panose="020F0502020204030204" pitchFamily="34" charset="0"/>
              </a:rPr>
              <a:t>три</a:t>
            </a:r>
            <a:r>
              <a:rPr lang="sr-Cyrl-RS" sz="2000" b="1">
                <a:solidFill>
                  <a:srgbClr val="0070C0"/>
                </a:solidFill>
                <a:effectLst/>
                <a:latin typeface="Comic Sans MS" panose="030F0702030302020204" pitchFamily="66" charset="0"/>
                <a:ea typeface="Calibri" panose="020F0502020204030204" pitchFamily="34" charset="0"/>
              </a:rPr>
              <a:t> </a:t>
            </a:r>
            <a:r>
              <a:rPr lang="sr-Cyrl-RS" sz="2000" b="1" dirty="0">
                <a:solidFill>
                  <a:srgbClr val="0070C0"/>
                </a:solidFill>
                <a:effectLst/>
                <a:latin typeface="Comic Sans MS" panose="030F0702030302020204" pitchFamily="66" charset="0"/>
                <a:ea typeface="Calibri" panose="020F0502020204030204" pitchFamily="34" charset="0"/>
              </a:rPr>
              <a:t>низа  плоча у две боје, као што је обележен</a:t>
            </a:r>
            <a:r>
              <a:rPr lang="en-US" sz="2000" b="1" dirty="0">
                <a:solidFill>
                  <a:srgbClr val="0070C0"/>
                </a:solidFill>
                <a:effectLst/>
                <a:latin typeface="Comic Sans MS" panose="030F0702030302020204" pitchFamily="66" charset="0"/>
                <a:ea typeface="Calibri" panose="020F0502020204030204" pitchFamily="34" charset="0"/>
              </a:rPr>
              <a:t>,</a:t>
            </a:r>
            <a:r>
              <a:rPr lang="sr-Cyrl-RS" sz="2000" b="1" dirty="0">
                <a:solidFill>
                  <a:srgbClr val="0070C0"/>
                </a:solidFill>
                <a:effectLst/>
                <a:latin typeface="Comic Sans MS" panose="030F0702030302020204" pitchFamily="66" charset="0"/>
                <a:ea typeface="Calibri" panose="020F0502020204030204" pitchFamily="34" charset="0"/>
              </a:rPr>
              <a:t> на при</a:t>
            </a:r>
            <a:r>
              <a:rPr lang="sr-Cyrl-RS" sz="1800" b="1" dirty="0">
                <a:solidFill>
                  <a:srgbClr val="0070C0"/>
                </a:solidFill>
                <a:effectLst/>
                <a:latin typeface="Comic Sans MS" panose="030F0702030302020204" pitchFamily="66" charset="0"/>
                <a:ea typeface="Calibri" panose="020F0502020204030204" pitchFamily="34" charset="0"/>
              </a:rPr>
              <a:t>мер</a:t>
            </a:r>
            <a:r>
              <a:rPr lang="en-US" sz="1800" b="1" dirty="0">
                <a:solidFill>
                  <a:srgbClr val="0070C0"/>
                </a:solidFill>
                <a:effectLst/>
                <a:latin typeface="Comic Sans MS" panose="030F0702030302020204" pitchFamily="66" charset="0"/>
                <a:ea typeface="Calibri" panose="020F0502020204030204" pitchFamily="34" charset="0"/>
              </a:rPr>
              <a:t>,</a:t>
            </a:r>
            <a:r>
              <a:rPr lang="sr-Cyrl-RS" sz="1800" b="1" dirty="0">
                <a:solidFill>
                  <a:srgbClr val="0070C0"/>
                </a:solidFill>
                <a:effectLst/>
                <a:latin typeface="Comic Sans MS" panose="030F0702030302020204" pitchFamily="66" charset="0"/>
                <a:ea typeface="Calibri" panose="020F0502020204030204" pitchFamily="34" charset="0"/>
              </a:rPr>
              <a:t> Гринички меридијан</a:t>
            </a:r>
            <a:r>
              <a:rPr lang="en-US" sz="1800" b="1" dirty="0">
                <a:solidFill>
                  <a:srgbClr val="0070C0"/>
                </a:solidFill>
                <a:effectLst/>
                <a:latin typeface="Comic Sans MS" panose="030F0702030302020204" pitchFamily="66" charset="0"/>
                <a:ea typeface="Calibri" panose="020F0502020204030204" pitchFamily="34" charset="0"/>
              </a:rPr>
              <a:t> </a:t>
            </a:r>
            <a:r>
              <a:rPr lang="sr-Cyrl-RS" b="1" dirty="0">
                <a:solidFill>
                  <a:srgbClr val="0070C0"/>
                </a:solidFill>
                <a:latin typeface="Comic Sans MS" panose="030F0702030302020204" pitchFamily="66" charset="0"/>
                <a:ea typeface="Calibri" panose="020F0502020204030204" pitchFamily="34" charset="0"/>
              </a:rPr>
              <a:t>испред Гриничке опсерваторије</a:t>
            </a:r>
            <a:r>
              <a:rPr lang="sr-Cyrl-RS" sz="1800" b="1" dirty="0">
                <a:solidFill>
                  <a:srgbClr val="0070C0"/>
                </a:solidFill>
                <a:effectLst/>
                <a:latin typeface="Comic Sans MS" panose="030F0702030302020204" pitchFamily="66" charset="0"/>
                <a:ea typeface="Calibri" panose="020F0502020204030204" pitchFamily="34" charset="0"/>
              </a:rPr>
              <a:t>. </a:t>
            </a:r>
            <a:endParaRPr lang="en-US" b="1"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1387244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C56721-4A14-4B34-B84E-6D712D49938E}"/>
              </a:ext>
            </a:extLst>
          </p:cNvPr>
          <p:cNvSpPr txBox="1"/>
          <p:nvPr/>
        </p:nvSpPr>
        <p:spPr>
          <a:xfrm>
            <a:off x="152400" y="739854"/>
            <a:ext cx="6156960" cy="2585323"/>
          </a:xfrm>
          <a:prstGeom prst="rect">
            <a:avLst/>
          </a:prstGeom>
          <a:noFill/>
        </p:spPr>
        <p:txBody>
          <a:bodyPr wrap="square" rtlCol="0">
            <a:spAutoFit/>
          </a:bodyPr>
          <a:lstStyle/>
          <a:p>
            <a:r>
              <a:rPr lang="sr-Cyrl-RS" sz="1800" b="1" dirty="0">
                <a:solidFill>
                  <a:srgbClr val="FF0000"/>
                </a:solidFill>
                <a:effectLst/>
                <a:latin typeface="Times New Roman" panose="02020603050405020304" pitchFamily="18" charset="0"/>
                <a:ea typeface="Times New Roman" panose="02020603050405020304" pitchFamily="18" charset="0"/>
              </a:rPr>
              <a:t>Паралелни глобус </a:t>
            </a:r>
            <a:r>
              <a:rPr lang="en-US" sz="1800" b="1" dirty="0">
                <a:solidFill>
                  <a:srgbClr val="FF0000"/>
                </a:solidFill>
                <a:effectLst/>
                <a:latin typeface="Times New Roman" panose="02020603050405020304" pitchFamily="18" charset="0"/>
                <a:ea typeface="Times New Roman" panose="02020603050405020304" pitchFamily="18" charset="0"/>
              </a:rPr>
              <a:t> </a:t>
            </a:r>
            <a:r>
              <a:rPr lang="sr-Cyrl-RS" sz="1800" b="1" dirty="0">
                <a:solidFill>
                  <a:srgbClr val="0070C0"/>
                </a:solidFill>
                <a:effectLst/>
                <a:latin typeface="Times New Roman" panose="02020603050405020304" pitchFamily="18" charset="0"/>
                <a:ea typeface="Times New Roman" panose="02020603050405020304" pitchFamily="18" charset="0"/>
              </a:rPr>
              <a:t>је један од више назива за глобус</a:t>
            </a:r>
            <a:r>
              <a:rPr lang="en-US" sz="1800" b="1" dirty="0">
                <a:solidFill>
                  <a:srgbClr val="0070C0"/>
                </a:solidFill>
                <a:effectLst/>
                <a:latin typeface="Times New Roman" panose="02020603050405020304" pitchFamily="18" charset="0"/>
                <a:ea typeface="Times New Roman" panose="02020603050405020304" pitchFamily="18" charset="0"/>
              </a:rPr>
              <a:t> </a:t>
            </a:r>
            <a:r>
              <a:rPr lang="sr-Cyrl-RS" sz="1800" b="1" dirty="0">
                <a:solidFill>
                  <a:srgbClr val="0070C0"/>
                </a:solidFill>
                <a:effectLst/>
                <a:latin typeface="Times New Roman" panose="02020603050405020304" pitchFamily="18" charset="0"/>
                <a:ea typeface="Times New Roman" panose="02020603050405020304" pitchFamily="18" charset="0"/>
              </a:rPr>
              <a:t>у отвореном простору чија оријентација је идентична оријентацији Земље. То значи да је оса глобуса паралелна оси Земље и да та оса са равни хоризонта на месту где се глобус налази, заклапа угао који је једнак географској ширини тога места. Дакле, место на Земљи где се глобус налази је представљено на врху глобуса, те је тангентна раван на врху глобуса паралелна равни хоризонта на месту глобуса.</a:t>
            </a:r>
            <a:endParaRPr lang="en-US" sz="1800" b="1" dirty="0">
              <a:solidFill>
                <a:srgbClr val="0070C0"/>
              </a:solidFill>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2483B115-414F-42FB-B3B4-1615EAF6D210}"/>
              </a:ext>
            </a:extLst>
          </p:cNvPr>
          <p:cNvPicPr>
            <a:picLocks noChangeAspect="1"/>
          </p:cNvPicPr>
          <p:nvPr/>
        </p:nvPicPr>
        <p:blipFill>
          <a:blip r:embed="rId2"/>
          <a:stretch>
            <a:fillRect/>
          </a:stretch>
        </p:blipFill>
        <p:spPr>
          <a:xfrm>
            <a:off x="257175" y="3338173"/>
            <a:ext cx="5114925" cy="3409949"/>
          </a:xfrm>
          <a:prstGeom prst="rect">
            <a:avLst/>
          </a:prstGeom>
        </p:spPr>
      </p:pic>
      <p:sp>
        <p:nvSpPr>
          <p:cNvPr id="4" name="TextBox 3">
            <a:extLst>
              <a:ext uri="{FF2B5EF4-FFF2-40B4-BE49-F238E27FC236}">
                <a16:creationId xmlns:a16="http://schemas.microsoft.com/office/drawing/2014/main" id="{1FD0F46F-947E-42D1-ABEC-269E12867AAA}"/>
              </a:ext>
            </a:extLst>
          </p:cNvPr>
          <p:cNvSpPr txBox="1"/>
          <p:nvPr/>
        </p:nvSpPr>
        <p:spPr>
          <a:xfrm>
            <a:off x="5762460" y="3898018"/>
            <a:ext cx="5420031" cy="1263166"/>
          </a:xfrm>
          <a:prstGeom prst="rect">
            <a:avLst/>
          </a:prstGeom>
          <a:noFill/>
        </p:spPr>
        <p:txBody>
          <a:bodyPr wrap="square" rtlCol="0">
            <a:spAutoFit/>
          </a:bodyPr>
          <a:lstStyle/>
          <a:p>
            <a:pPr marL="0" marR="0" algn="ctr">
              <a:lnSpc>
                <a:spcPct val="107000"/>
              </a:lnSpc>
              <a:spcBef>
                <a:spcPts val="0"/>
              </a:spcBef>
              <a:spcAft>
                <a:spcPts val="0"/>
              </a:spcAft>
            </a:pP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 permanent Oriented World Globe</a:t>
            </a:r>
            <a:r>
              <a:rPr lang="en-US"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sr-Cyrl-RS"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на Римском Тре Универзитету</a:t>
            </a:r>
            <a:r>
              <a:rPr lang="en-US"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sr-Cyrl-RS"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sr-Cyrl-RS" sz="1800" b="1" dirty="0">
                <a:solidFill>
                  <a:srgbClr val="0070C0"/>
                </a:solidFill>
                <a:effectLst/>
                <a:latin typeface="Times New Roman" panose="02020603050405020304" pitchFamily="18" charset="0"/>
                <a:ea typeface="Times New Roman" panose="02020603050405020304" pitchFamily="18" charset="0"/>
              </a:rPr>
              <a:t>је постављен поводом </a:t>
            </a:r>
            <a:r>
              <a:rPr lang="sr-Cyrl-RS" b="1" dirty="0">
                <a:solidFill>
                  <a:srgbClr val="0070C0"/>
                </a:solidFill>
                <a:latin typeface="Times New Roman" panose="02020603050405020304" pitchFamily="18" charset="0"/>
                <a:ea typeface="Times New Roman" panose="02020603050405020304" pitchFamily="18" charset="0"/>
              </a:rPr>
              <a:t>Међународне </a:t>
            </a:r>
            <a:r>
              <a:rPr lang="sr-Cyrl-RS" sz="1800" b="1" dirty="0">
                <a:solidFill>
                  <a:srgbClr val="0070C0"/>
                </a:solidFill>
                <a:effectLst/>
                <a:latin typeface="Times New Roman" panose="02020603050405020304" pitchFamily="18" charset="0"/>
                <a:ea typeface="Times New Roman" panose="02020603050405020304" pitchFamily="18" charset="0"/>
              </a:rPr>
              <a:t> године астрономије 2009</a:t>
            </a:r>
            <a:r>
              <a:rPr lang="sr-Cyrl-RS" b="1" dirty="0">
                <a:solidFill>
                  <a:srgbClr val="0070C0"/>
                </a:solidFill>
                <a:latin typeface="Times New Roman" panose="02020603050405020304" pitchFamily="18" charset="0"/>
                <a:ea typeface="Times New Roman" panose="02020603050405020304" pitchFamily="18" charset="0"/>
              </a:rPr>
              <a:t>.</a:t>
            </a:r>
            <a:endParaRPr lang="en-US"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0026759-0D50-4781-BE30-93E065514027}"/>
              </a:ext>
            </a:extLst>
          </p:cNvPr>
          <p:cNvSpPr txBox="1"/>
          <p:nvPr/>
        </p:nvSpPr>
        <p:spPr>
          <a:xfrm>
            <a:off x="1457632" y="122089"/>
            <a:ext cx="10058399" cy="523220"/>
          </a:xfrm>
          <a:prstGeom prst="rect">
            <a:avLst/>
          </a:prstGeom>
          <a:noFill/>
        </p:spPr>
        <p:txBody>
          <a:bodyPr wrap="square" rtlCol="0">
            <a:spAutoFit/>
          </a:bodyPr>
          <a:lstStyle/>
          <a:p>
            <a:r>
              <a:rPr lang="sr-Cyrl-R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sr-Cyrl-R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Паралелн</a:t>
            </a:r>
            <a:r>
              <a:rPr lang="sr-Cyrl-R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и</a:t>
            </a:r>
            <a:r>
              <a:rPr lang="sr-Cyrl-R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глобус</a:t>
            </a:r>
            <a:r>
              <a:rPr lang="sr-Cyrl-R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sr-Cyrl-R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Дан и Ноћ и Година Глобус (ДИНГ) </a:t>
            </a:r>
          </a:p>
        </p:txBody>
      </p:sp>
      <p:sp>
        <p:nvSpPr>
          <p:cNvPr id="6" name="TextBox 5">
            <a:extLst>
              <a:ext uri="{FF2B5EF4-FFF2-40B4-BE49-F238E27FC236}">
                <a16:creationId xmlns:a16="http://schemas.microsoft.com/office/drawing/2014/main" id="{CBDC0818-E9CB-4EB5-8608-5FE04CED19E2}"/>
              </a:ext>
            </a:extLst>
          </p:cNvPr>
          <p:cNvSpPr txBox="1"/>
          <p:nvPr/>
        </p:nvSpPr>
        <p:spPr>
          <a:xfrm>
            <a:off x="7166467" y="752850"/>
            <a:ext cx="4622143" cy="2308324"/>
          </a:xfrm>
          <a:prstGeom prst="rect">
            <a:avLst/>
          </a:prstGeom>
          <a:noFill/>
        </p:spPr>
        <p:txBody>
          <a:bodyPr wrap="square" rtlCol="0">
            <a:spAutoFit/>
          </a:bodyPr>
          <a:lstStyle/>
          <a:p>
            <a:r>
              <a:rPr lang="sr-Cyrl-RS" b="1" dirty="0">
                <a:solidFill>
                  <a:srgbClr val="00B050"/>
                </a:solidFill>
                <a:latin typeface="Times New Roman" panose="02020603050405020304" pitchFamily="18" charset="0"/>
                <a:ea typeface="Times New Roman" panose="02020603050405020304" pitchFamily="18" charset="0"/>
              </a:rPr>
              <a:t>Паралелни глобус се у литератури назива </a:t>
            </a:r>
            <a:r>
              <a:rPr lang="sr-Cyrl-RS" sz="1800" b="1" dirty="0">
                <a:solidFill>
                  <a:srgbClr val="00B050"/>
                </a:solidFill>
                <a:effectLst/>
                <a:latin typeface="Times New Roman" panose="02020603050405020304" pitchFamily="18" charset="0"/>
                <a:ea typeface="Times New Roman" panose="02020603050405020304" pitchFamily="18" charset="0"/>
              </a:rPr>
              <a:t> и </a:t>
            </a:r>
            <a:r>
              <a:rPr lang="en-US" sz="1800" b="1" dirty="0">
                <a:solidFill>
                  <a:srgbClr val="00B050"/>
                </a:solidFill>
                <a:effectLst/>
                <a:latin typeface="Times New Roman" panose="02020603050405020304" pitchFamily="18" charset="0"/>
                <a:ea typeface="Times New Roman" panose="02020603050405020304" pitchFamily="18" charset="0"/>
              </a:rPr>
              <a:t>The permanent Oriented World Globe</a:t>
            </a:r>
            <a:r>
              <a:rPr lang="sr-Cyrl-RS" sz="1800" b="1" dirty="0">
                <a:solidFill>
                  <a:srgbClr val="00B050"/>
                </a:solidFill>
                <a:effectLst/>
                <a:latin typeface="Times New Roman" panose="02020603050405020304" pitchFamily="18" charset="0"/>
                <a:ea typeface="Times New Roman" panose="02020603050405020304" pitchFamily="18" charset="0"/>
              </a:rPr>
              <a:t> као и </a:t>
            </a:r>
            <a:r>
              <a:rPr lang="sr-Latn-RS" sz="1800" b="1" kern="1200" dirty="0">
                <a:solidFill>
                  <a:srgbClr val="00B050"/>
                </a:solidFill>
                <a:effectLst/>
                <a:latin typeface="Times New Roman" panose="02020603050405020304" pitchFamily="18" charset="0"/>
                <a:ea typeface="Times New Roman" panose="02020603050405020304" pitchFamily="18" charset="0"/>
              </a:rPr>
              <a:t>Educational Oriented World Globe</a:t>
            </a:r>
            <a:r>
              <a:rPr lang="sr-Cyrl-RS" sz="1800" b="1" dirty="0">
                <a:solidFill>
                  <a:srgbClr val="00B050"/>
                </a:solidFill>
                <a:effectLst/>
                <a:latin typeface="Times New Roman" panose="02020603050405020304" pitchFamily="18" charset="0"/>
                <a:ea typeface="Times New Roman" panose="02020603050405020304" pitchFamily="18" charset="0"/>
              </a:rPr>
              <a:t>, Дан и Ноћ и Година Глобус (ДИНГ </a:t>
            </a:r>
            <a:r>
              <a:rPr lang="sr-Cyrl-RS" b="1" dirty="0">
                <a:solidFill>
                  <a:srgbClr val="00B050"/>
                </a:solidFill>
                <a:latin typeface="Times New Roman" panose="02020603050405020304" pitchFamily="18" charset="0"/>
                <a:ea typeface="Times New Roman" panose="02020603050405020304" pitchFamily="18" charset="0"/>
              </a:rPr>
              <a:t>- </a:t>
            </a:r>
            <a:r>
              <a:rPr lang="en-US" sz="1800" b="1" dirty="0">
                <a:solidFill>
                  <a:srgbClr val="00B050"/>
                </a:solidFill>
                <a:effectLst/>
                <a:latin typeface="Times New Roman" panose="02020603050405020304" pitchFamily="18" charset="0"/>
                <a:ea typeface="Times New Roman" panose="02020603050405020304" pitchFamily="18" charset="0"/>
              </a:rPr>
              <a:t>Day Night Year Globe), </a:t>
            </a:r>
            <a:r>
              <a:rPr lang="sr-Cyrl-RS" sz="1800" b="1" dirty="0">
                <a:solidFill>
                  <a:srgbClr val="00B050"/>
                </a:solidFill>
                <a:effectLst/>
                <a:latin typeface="Times New Roman" panose="02020603050405020304" pitchFamily="18" charset="0"/>
                <a:ea typeface="Times New Roman" panose="02020603050405020304" pitchFamily="18" charset="0"/>
              </a:rPr>
              <a:t>Паралелна Земља </a:t>
            </a:r>
            <a:r>
              <a:rPr lang="en-US" sz="1800" b="1" dirty="0">
                <a:solidFill>
                  <a:srgbClr val="00B050"/>
                </a:solidFill>
                <a:effectLst/>
                <a:latin typeface="Times New Roman" panose="02020603050405020304" pitchFamily="18" charset="0"/>
                <a:ea typeface="Times New Roman" panose="02020603050405020304" pitchFamily="18" charset="0"/>
              </a:rPr>
              <a:t>(Parallel Earth), </a:t>
            </a:r>
            <a:r>
              <a:rPr lang="sr-Cyrl-RS" sz="1800" b="1" dirty="0">
                <a:solidFill>
                  <a:srgbClr val="00B050"/>
                </a:solidFill>
                <a:effectLst/>
                <a:latin typeface="Times New Roman" panose="02020603050405020304" pitchFamily="18" charset="0"/>
                <a:ea typeface="Times New Roman" panose="02020603050405020304" pitchFamily="18" charset="0"/>
              </a:rPr>
              <a:t>усмерен</a:t>
            </a:r>
            <a:r>
              <a:rPr lang="en-US" sz="1800" b="1" dirty="0">
                <a:solidFill>
                  <a:srgbClr val="00B050"/>
                </a:solidFill>
                <a:effectLst/>
                <a:latin typeface="Times New Roman" panose="02020603050405020304" pitchFamily="18" charset="0"/>
                <a:ea typeface="Times New Roman" panose="02020603050405020304" pitchFamily="18" charset="0"/>
              </a:rPr>
              <a:t>/</a:t>
            </a:r>
            <a:r>
              <a:rPr lang="sr-Cyrl-RS" sz="1800" b="1" dirty="0">
                <a:solidFill>
                  <a:srgbClr val="00B050"/>
                </a:solidFill>
                <a:effectLst/>
                <a:latin typeface="Times New Roman" panose="02020603050405020304" pitchFamily="18" charset="0"/>
                <a:ea typeface="Times New Roman" panose="02020603050405020304" pitchFamily="18" charset="0"/>
              </a:rPr>
              <a:t>ректификован глобус (</a:t>
            </a:r>
            <a:r>
              <a:rPr lang="en-US" sz="1800" b="1" dirty="0">
                <a:solidFill>
                  <a:srgbClr val="00B050"/>
                </a:solidFill>
                <a:effectLst/>
                <a:latin typeface="Times New Roman" panose="02020603050405020304" pitchFamily="18" charset="0"/>
                <a:ea typeface="Times New Roman" panose="02020603050405020304" pitchFamily="18" charset="0"/>
              </a:rPr>
              <a:t>Rectified Globe</a:t>
            </a:r>
            <a:r>
              <a:rPr lang="sr-Cyrl-RS" sz="1800" b="1" dirty="0">
                <a:solidFill>
                  <a:srgbClr val="00B050"/>
                </a:solidFill>
                <a:effectLst/>
                <a:latin typeface="Times New Roman" panose="02020603050405020304" pitchFamily="18" charset="0"/>
                <a:ea typeface="Times New Roman" panose="02020603050405020304" pitchFamily="18" charset="0"/>
              </a:rPr>
              <a:t>)</a:t>
            </a:r>
            <a:r>
              <a:rPr lang="en-US" sz="1800" b="1" dirty="0">
                <a:solidFill>
                  <a:srgbClr val="00B050"/>
                </a:solidFill>
                <a:effectLst/>
                <a:latin typeface="Times New Roman" panose="02020603050405020304" pitchFamily="18" charset="0"/>
                <a:ea typeface="Times New Roman" panose="02020603050405020304" pitchFamily="18" charset="0"/>
              </a:rPr>
              <a:t> </a:t>
            </a:r>
            <a:r>
              <a:rPr lang="sr-Cyrl-RS" sz="1800" b="1" dirty="0">
                <a:solidFill>
                  <a:srgbClr val="00B050"/>
                </a:solidFill>
                <a:effectLst/>
                <a:latin typeface="Times New Roman" panose="02020603050405020304" pitchFamily="18" charset="0"/>
                <a:ea typeface="Times New Roman" panose="02020603050405020304" pitchFamily="18" charset="0"/>
              </a:rPr>
              <a:t>, Глобални сунчани часовник</a:t>
            </a:r>
            <a:r>
              <a:rPr lang="en-US" sz="1800" b="1" dirty="0">
                <a:solidFill>
                  <a:srgbClr val="00B050"/>
                </a:solidFill>
                <a:effectLst/>
                <a:latin typeface="Times New Roman" panose="02020603050405020304" pitchFamily="18" charset="0"/>
                <a:ea typeface="Times New Roman" panose="02020603050405020304" pitchFamily="18" charset="0"/>
              </a:rPr>
              <a:t>, </a:t>
            </a:r>
            <a:r>
              <a:rPr lang="sr-Cyrl-RS" sz="1800" b="1" dirty="0">
                <a:solidFill>
                  <a:srgbClr val="00B050"/>
                </a:solidFill>
                <a:effectLst/>
                <a:latin typeface="Times New Roman" panose="02020603050405020304" pitchFamily="18" charset="0"/>
                <a:ea typeface="Times New Roman" panose="02020603050405020304" pitchFamily="18" charset="0"/>
              </a:rPr>
              <a:t>сферни сунчани часовник</a:t>
            </a:r>
            <a:r>
              <a:rPr lang="en-US" sz="1800" b="1" dirty="0">
                <a:solidFill>
                  <a:srgbClr val="00B050"/>
                </a:solidFill>
                <a:effectLst/>
                <a:latin typeface="Times New Roman" panose="02020603050405020304" pitchFamily="18" charset="0"/>
                <a:ea typeface="Times New Roman" panose="02020603050405020304" pitchFamily="18" charset="0"/>
              </a:rPr>
              <a:t>.</a:t>
            </a:r>
            <a:endParaRPr lang="en-US" b="1" dirty="0">
              <a:solidFill>
                <a:srgbClr val="00B050"/>
              </a:solidFill>
            </a:endParaRPr>
          </a:p>
        </p:txBody>
      </p:sp>
      <p:pic>
        <p:nvPicPr>
          <p:cNvPr id="7" name="Picture 6" descr="Text&#10;&#10;Description automatically generated">
            <a:extLst>
              <a:ext uri="{FF2B5EF4-FFF2-40B4-BE49-F238E27FC236}">
                <a16:creationId xmlns:a16="http://schemas.microsoft.com/office/drawing/2014/main" id="{6BD43E79-D885-4DA8-B760-3F224A712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460" y="5406242"/>
            <a:ext cx="6026150" cy="806450"/>
          </a:xfrm>
          <a:prstGeom prst="rect">
            <a:avLst/>
          </a:prstGeom>
        </p:spPr>
      </p:pic>
    </p:spTree>
    <p:extLst>
      <p:ext uri="{BB962C8B-B14F-4D97-AF65-F5344CB8AC3E}">
        <p14:creationId xmlns:p14="http://schemas.microsoft.com/office/powerpoint/2010/main" val="3714101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5367</TotalTime>
  <Words>2370</Words>
  <Application>Microsoft Office PowerPoint</Application>
  <PresentationFormat>Widescreen</PresentationFormat>
  <Paragraphs>166</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Comic Sans MS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Jelena Popovic</dc:creator>
  <cp:lastModifiedBy>Biljana Stojičić</cp:lastModifiedBy>
  <cp:revision>287</cp:revision>
  <cp:lastPrinted>2021-09-29T17:42:47Z</cp:lastPrinted>
  <dcterms:created xsi:type="dcterms:W3CDTF">2020-10-11T21:14:15Z</dcterms:created>
  <dcterms:modified xsi:type="dcterms:W3CDTF">2023-04-18T10:21:17Z</dcterms:modified>
</cp:coreProperties>
</file>