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4" r:id="rId3"/>
    <p:sldId id="265" r:id="rId4"/>
    <p:sldId id="267" r:id="rId5"/>
    <p:sldId id="268" r:id="rId6"/>
    <p:sldId id="269" r:id="rId7"/>
    <p:sldId id="276" r:id="rId8"/>
    <p:sldId id="279" r:id="rId9"/>
    <p:sldId id="262" r:id="rId10"/>
    <p:sldId id="263" r:id="rId11"/>
    <p:sldId id="277" r:id="rId12"/>
    <p:sldId id="280" r:id="rId13"/>
    <p:sldId id="281" r:id="rId14"/>
    <p:sldId id="282" r:id="rId15"/>
    <p:sldId id="272" r:id="rId16"/>
    <p:sldId id="27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D9DD-A370-4C4D-842D-6EAD915D6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E626C-95BD-8DD1-044E-88AB35E4E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84C2-E941-9007-A341-5E26F8E7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7D7E-3CBA-E831-115F-FB207D40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A0E7-B52B-FAF8-4240-F8C83DF0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2D63F-1C9D-FB47-F5FE-BFF46BB9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CE5E9-61F0-2C26-2679-0B3BD18BD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7E909-C694-860E-139D-9E991B7F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FB490-CC6B-FE72-0E69-1AFEE4907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D7489-E6DB-A998-2347-B9E65269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208C-3425-1E06-4B8D-F28D5AE19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BA597-188C-F116-2189-331B54FA2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2893-C747-3B3E-5782-C13D79C9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7E90D-693D-ADAC-60C8-FC099720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466AE-C9FE-4A47-EFA2-D8DB425B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59DF-60D1-E748-149F-7416DDBA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6FDF-99BD-2401-A012-016E2CD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6F8CC-C30E-4EFD-A100-BDFA1F24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45286-4476-CA74-4752-AC3C0B7EF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5F0D9-4055-0B7B-B363-AAF9641D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6FAAC-0872-410D-01DA-1D002BF4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B01E-CC38-D9F4-445E-3FC54712A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40BF8-8C85-71AB-81A3-5CF880D5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2ECA-8BE2-1215-AF66-E4D7F4B4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04EEC-7AEB-7D75-0B05-5B2865FF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7324-5F22-0128-DD09-E70555F3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044C-E168-CCAB-A8DF-451D7BE88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958F8-9E83-D98B-C201-C0057DC1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7A54E-633F-B3C6-84FE-076D138A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6F80-387F-9B89-1984-D2286FFA8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477DE-4407-0818-9756-16A0D909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1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E397-D685-7167-57F1-A7244578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705D1-170A-0987-FFF7-826D6D8E9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44326-2142-5A7D-6116-6622805B8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CD44F-99B1-32E8-D3D3-90D4DE819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B62DB-3B59-B200-F4BE-484DCFB9B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79732-FF02-3D6C-0E5A-DF0FB0A7B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DA004-A39E-A784-D03B-8EF746EA3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AB936-FD99-CAC7-EEC4-906342DB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8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0272-960A-1A18-5D2A-4E8A0AEB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D342C-B059-97A0-7E78-2CEE00F4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BE0CA-C31B-07DA-E27A-86C28B4A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75B54-A528-97D7-D6F1-F7B3F4E63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8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39DA7-793F-A278-0BDA-98715958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DC4AC-4290-B08D-6157-97DD8297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3B672-4F0E-A1D8-A5CE-943A43F5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6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39B4-4EB1-22C0-5C3B-ACA3C4B7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AAE1F-95A9-D8F3-D0FB-B1A47F1E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8BAF9-CF0E-EA44-B929-36DDE4866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88A14D-E878-BA04-D908-B82CB53B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1FD78-C64D-2A63-7F88-6B496A5B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20F8-9AF4-D603-74E4-264943B1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B9FD5-B742-B509-2B86-49394C339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A42BF2-9073-5A24-CADE-7426600EF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6F3C-7F89-796F-AF95-6F411C57B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D1781-3632-FAB5-8EE4-B33E8398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0DD80-18EC-73E7-38A6-598BDD20A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6C2C3-1744-4382-2340-5507169E3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D362-55DD-2676-2CAC-32002C6A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C894-6D3D-522A-76EE-51AB517C4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839A2-566B-EB95-2847-7815236AA4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ADB4-4259-4164-8B83-516B6EC91FD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36EB-0576-107A-3191-D5174A0E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7066E-3CD2-9115-08DB-4DBCDD81F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12E6-0FA7-4DA7-B1CA-D2B929375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youtube.com/watch?v=j3FZtYMLKY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hyperlink" Target="https://www.imdb.com/title/tt0179659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FAADE9-FB72-B9B3-3563-F5075905F1CB}"/>
              </a:ext>
            </a:extLst>
          </p:cNvPr>
          <p:cNvSpPr txBox="1"/>
          <p:nvPr/>
        </p:nvSpPr>
        <p:spPr>
          <a:xfrm>
            <a:off x="1262270" y="203892"/>
            <a:ext cx="9889435" cy="1831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sz="36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Извођење једначине путање Сунца на Небеској сфери применом векторске анализе;    </a:t>
            </a:r>
            <a:endParaRPr lang="en-US" sz="36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r-Cyrl-R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астрономско објашњење Михољског лета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F8931-794F-84B9-65EF-8A2D42B62AC8}"/>
              </a:ext>
            </a:extLst>
          </p:cNvPr>
          <p:cNvSpPr txBox="1"/>
          <p:nvPr/>
        </p:nvSpPr>
        <p:spPr>
          <a:xfrm>
            <a:off x="485499" y="2207857"/>
            <a:ext cx="7951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Биљана Стојичић и Мирјана Поповић Божић</a:t>
            </a:r>
            <a:br>
              <a:rPr lang="en-US" sz="24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400" b="1" i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Земунска гимназија, Београд; </a:t>
            </a:r>
            <a:endParaRPr lang="en-US" sz="2400" b="1" i="1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r-Cyrl-RS" sz="2400" b="1" i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Институт за физику, Универзитет у Београду</a:t>
            </a:r>
            <a:endParaRPr lang="en-US" sz="2400" b="1" i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831F657-ACCE-FC12-8A2A-81891301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03" y="3601054"/>
            <a:ext cx="4088313" cy="3053054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68CF340-BB65-EB35-BF9B-51902A27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9" y="3681584"/>
            <a:ext cx="4573519" cy="26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8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trees on the side&#10;&#10;Description automatically generated with low confidence">
            <a:extLst>
              <a:ext uri="{FF2B5EF4-FFF2-40B4-BE49-F238E27FC236}">
                <a16:creationId xmlns:a16="http://schemas.microsoft.com/office/drawing/2014/main" id="{E6AF73D7-A842-7CD3-58C5-1F6A38F6A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0" y="1071907"/>
            <a:ext cx="11826860" cy="4126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1170B0-9F67-8A93-CD36-6B4BB090FAA7}"/>
              </a:ext>
            </a:extLst>
          </p:cNvPr>
          <p:cNvSpPr txBox="1"/>
          <p:nvPr/>
        </p:nvSpPr>
        <p:spPr>
          <a:xfrm>
            <a:off x="699405" y="5645427"/>
            <a:ext cx="1149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(c) </a:t>
            </a:r>
            <a:r>
              <a:rPr lang="sr-Latn-RS" b="1" dirty="0">
                <a:solidFill>
                  <a:srgbClr val="0070C0"/>
                </a:solidFill>
              </a:rPr>
              <a:t>Vatreni insekti </a:t>
            </a:r>
            <a:r>
              <a:rPr lang="en-US" b="1" dirty="0">
                <a:solidFill>
                  <a:srgbClr val="0070C0"/>
                </a:solidFill>
              </a:rPr>
              <a:t> (</a:t>
            </a:r>
            <a:r>
              <a:rPr lang="en-US" b="1" dirty="0" err="1">
                <a:solidFill>
                  <a:srgbClr val="0070C0"/>
                </a:solidFill>
              </a:rPr>
              <a:t>Pyrrhocoris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apterus</a:t>
            </a:r>
            <a:r>
              <a:rPr lang="en-US" b="1" dirty="0">
                <a:solidFill>
                  <a:srgbClr val="0070C0"/>
                </a:solidFill>
              </a:rPr>
              <a:t>) </a:t>
            </a:r>
            <a:r>
              <a:rPr lang="sr-Latn-RS" b="1" dirty="0">
                <a:solidFill>
                  <a:srgbClr val="0070C0"/>
                </a:solidFill>
              </a:rPr>
              <a:t>uživaju u jesenjem Suncu (novembr) uzduž stabla</a:t>
            </a:r>
            <a:r>
              <a:rPr lang="sr-Latn-RS" dirty="0"/>
              <a:t>; 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sr-Latn-RS" b="1" dirty="0">
                <a:solidFill>
                  <a:srgbClr val="00B050"/>
                </a:solidFill>
              </a:rPr>
              <a:t>d)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sr-Latn-RS" b="1" dirty="0">
                <a:solidFill>
                  <a:srgbClr val="00B050"/>
                </a:solidFill>
              </a:rPr>
              <a:t>sneg se topi na dnu osunčanog stabla  drveta.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8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FD52BC-ACEB-2BF7-B464-F7459840D4AD}"/>
              </a:ext>
            </a:extLst>
          </p:cNvPr>
          <p:cNvSpPr txBox="1"/>
          <p:nvPr/>
        </p:nvSpPr>
        <p:spPr>
          <a:xfrm>
            <a:off x="1033669" y="4660164"/>
            <a:ext cx="1012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50"/>
                </a:solidFill>
              </a:rPr>
              <a:t>Djordje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Balašević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b="1" dirty="0" err="1">
                <a:solidFill>
                  <a:srgbClr val="00B050"/>
                </a:solidFill>
              </a:rPr>
              <a:t>Miholjsko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>
                <a:solidFill>
                  <a:srgbClr val="00B050"/>
                </a:solidFill>
              </a:rPr>
              <a:t>leto</a:t>
            </a:r>
            <a:r>
              <a:rPr lang="en-US" sz="2000" b="1" dirty="0">
                <a:solidFill>
                  <a:srgbClr val="00B050"/>
                </a:solidFill>
              </a:rPr>
              <a:t> ’95, https://www.youtube.com/watch?v=hPahEOvN0qE;</a:t>
            </a:r>
            <a:endParaRPr lang="sr-Latn-RS" sz="2000" b="1" dirty="0">
              <a:hlinkClick r:id="rId2"/>
            </a:endParaRPr>
          </a:p>
          <a:p>
            <a:r>
              <a:rPr lang="en-US" sz="2000" b="1" dirty="0">
                <a:hlinkClick r:id="rId2"/>
              </a:rPr>
              <a:t>https://www.youtube.com/watch?v=j3FZtYMLKYA</a:t>
            </a:r>
            <a:endParaRPr lang="sr-Latn-RS" sz="2000" b="1" dirty="0"/>
          </a:p>
        </p:txBody>
      </p:sp>
      <p:pic>
        <p:nvPicPr>
          <p:cNvPr id="4" name="Picture 3" descr="A body of water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FE824EA6-FBAF-A2CD-1F9A-05426B584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44" y="298174"/>
            <a:ext cx="5154385" cy="418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5776D-4472-2698-F617-4B214A81920B}"/>
              </a:ext>
            </a:extLst>
          </p:cNvPr>
          <p:cNvSpPr txBox="1"/>
          <p:nvPr/>
        </p:nvSpPr>
        <p:spPr>
          <a:xfrm>
            <a:off x="270564" y="5716154"/>
            <a:ext cx="1226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Bablje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ljeto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sr-Latn-RS" sz="2800" b="1" dirty="0">
                <a:solidFill>
                  <a:srgbClr val="00B050"/>
                </a:solidFill>
              </a:rPr>
              <a:t>- jugoslovenski film sa Borisom Dvornik u glavnoj ulozi 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sr-Latn-RS" sz="2800" b="1" dirty="0">
                <a:solidFill>
                  <a:srgbClr val="00B050"/>
                </a:solidFill>
              </a:rPr>
              <a:t>(</a:t>
            </a:r>
            <a:r>
              <a:rPr lang="en-US" sz="2800" b="1" dirty="0">
                <a:solidFill>
                  <a:srgbClr val="00B050"/>
                </a:solidFill>
              </a:rPr>
              <a:t>1970</a:t>
            </a:r>
            <a:r>
              <a:rPr lang="sr-Latn-RS" sz="2800" b="1" dirty="0">
                <a:solidFill>
                  <a:srgbClr val="00B050"/>
                </a:solidFill>
              </a:rPr>
              <a:t>)</a:t>
            </a:r>
            <a:r>
              <a:rPr lang="en-US" sz="2800" b="1" dirty="0">
                <a:solidFill>
                  <a:srgbClr val="00B050"/>
                </a:solidFill>
              </a:rPr>
              <a:t>,</a:t>
            </a:r>
            <a:r>
              <a:rPr lang="en-US" sz="2800" dirty="0"/>
              <a:t> </a:t>
            </a:r>
            <a:r>
              <a:rPr lang="en-US" sz="2800" b="1" dirty="0">
                <a:hlinkClick r:id="rId4"/>
              </a:rPr>
              <a:t>https://www.imdb.com/title/tt0179659/</a:t>
            </a:r>
            <a:endParaRPr lang="en-US" sz="2800" b="1" dirty="0"/>
          </a:p>
        </p:txBody>
      </p:sp>
      <p:pic>
        <p:nvPicPr>
          <p:cNvPr id="7" name="Picture 6" descr="A person on a stage with a microphone in front of an audience&#10;&#10;Description automatically generated with medium confidence">
            <a:extLst>
              <a:ext uri="{FF2B5EF4-FFF2-40B4-BE49-F238E27FC236}">
                <a16:creationId xmlns:a16="http://schemas.microsoft.com/office/drawing/2014/main" id="{F07F66BE-EC37-B3AB-6489-0B7BA6DF2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1" y="98287"/>
            <a:ext cx="5057637" cy="44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67FD1-EE25-F7B0-7107-B6CA405E77E3}"/>
              </a:ext>
            </a:extLst>
          </p:cNvPr>
          <p:cNvSpPr txBox="1"/>
          <p:nvPr/>
        </p:nvSpPr>
        <p:spPr>
          <a:xfrm>
            <a:off x="403088" y="1042886"/>
            <a:ext cx="1145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Од најранијих дана развоја људске цивилизације човек је умео да одабере место свог боравка и да објекат становања правилно оријентише према Сунцу. Почев од пећине као првобитног места боравка па надаље, човек је уочио предности оријентације објекта за становање према југу и потребу додатне 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термоизолације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на његовој јужној страни.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10136-20C5-CB02-82F2-5B438743C0E9}"/>
              </a:ext>
            </a:extLst>
          </p:cNvPr>
          <p:cNvSpPr txBox="1"/>
          <p:nvPr/>
        </p:nvSpPr>
        <p:spPr>
          <a:xfrm>
            <a:off x="4266218" y="2595947"/>
            <a:ext cx="28903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sr-Cyrl-RS" dirty="0" err="1">
                <a:latin typeface="Tahoma" panose="020B0604030504040204" pitchFamily="34" charset="0"/>
                <a:ea typeface="Times New Roman" panose="02020603050405020304" pitchFamily="18" charset="0"/>
              </a:rPr>
              <a:t>Лепенски</a:t>
            </a:r>
            <a:r>
              <a:rPr lang="sr-Cyrl-RS" dirty="0">
                <a:latin typeface="Tahoma" panose="020B0604030504040204" pitchFamily="34" charset="0"/>
                <a:ea typeface="Times New Roman" panose="02020603050405020304" pitchFamily="18" charset="0"/>
              </a:rPr>
              <a:t> вир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sr-Cyrl-RS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sr-Cyrl-RS" dirty="0">
                <a:latin typeface="Tahoma" panose="020B0604030504040204" pitchFamily="34" charset="0"/>
                <a:ea typeface="Times New Roman" panose="02020603050405020304" pitchFamily="18" charset="0"/>
              </a:rPr>
              <a:t>З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идови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објекта почињу од основе и  налазе се под нагибом на бочним странама идући од предње до задње стране објекта. Кров је почињао од нивоа терена.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2ACF0-9FF7-4845-8920-029C77FB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1" y="2422884"/>
            <a:ext cx="3200401" cy="4267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F92405-D706-9627-94B1-BBC108E4B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46" y="2538412"/>
            <a:ext cx="3728608" cy="2592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617278-C2EC-B797-8157-EAAB73776504}"/>
              </a:ext>
            </a:extLst>
          </p:cNvPr>
          <p:cNvSpPr txBox="1"/>
          <p:nvPr/>
        </p:nvSpPr>
        <p:spPr>
          <a:xfrm>
            <a:off x="4441564" y="5489756"/>
            <a:ext cx="7412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sr-Cyrl-CS" dirty="0">
                <a:latin typeface="Tahoma" panose="020B0604030504040204" pitchFamily="34" charset="0"/>
                <a:ea typeface="Times New Roman" panose="02020603050405020304" pitchFamily="18" charset="0"/>
              </a:rPr>
              <a:t>Н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а овим просторима нагнуте површине могу да приме више Сунчевих зракова од вертикалних. Зато су материјали коришћени за зидове кућа, могли брже да се суше него у случају да су вертикални.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26B47-9409-71A5-BD8C-A9237CC75722}"/>
              </a:ext>
            </a:extLst>
          </p:cNvPr>
          <p:cNvSpPr txBox="1"/>
          <p:nvPr/>
        </p:nvSpPr>
        <p:spPr>
          <a:xfrm>
            <a:off x="425301" y="320822"/>
            <a:ext cx="510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ПАСИВАН ЗАХВАТ СОЛАРНЕ ЕНЕРГИЈЕ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73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хеолошки парк Медијана — Википедија">
            <a:extLst>
              <a:ext uri="{FF2B5EF4-FFF2-40B4-BE49-F238E27FC236}">
                <a16:creationId xmlns:a16="http://schemas.microsoft.com/office/drawing/2014/main" id="{6B8F5CCD-928A-9DAC-BCB6-2391A67C8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4" y="595423"/>
            <a:ext cx="7556204" cy="56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E28A62-928D-954F-888D-744E9E552C6D}"/>
              </a:ext>
            </a:extLst>
          </p:cNvPr>
          <p:cNvSpPr txBox="1"/>
          <p:nvPr/>
        </p:nvSpPr>
        <p:spPr>
          <a:xfrm>
            <a:off x="8357190" y="1136063"/>
            <a:ext cx="320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r-Cyrl-CS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МЕДИЈАНА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sr-Cyrl-CS" sz="20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На средини пута од Ниша до Нишке бање на површини од 40 хектара налази се архитектонско налазиште Медијана из IV века. Изградио га је римски цар Константин Велики.</a:t>
            </a:r>
            <a:b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Са становишта соларне архитектуре, царска палата у Медијани има правилну оријентацију север-југ која омогућава максимални захват Сунчевог зрачења у свим годишњим добима.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76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031565-8466-0D47-C7D4-976EFC529A3B}"/>
              </a:ext>
            </a:extLst>
          </p:cNvPr>
          <p:cNvSpPr txBox="1"/>
          <p:nvPr/>
        </p:nvSpPr>
        <p:spPr>
          <a:xfrm>
            <a:off x="7995684" y="494252"/>
            <a:ext cx="37283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Тромбов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зид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b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У месту 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Одеју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у Пиринејима (Француска), Феликс 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Тромб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је 1965. године саградио кућу са тамним зидом на јужној страни, који је по њему добио назив 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Тромбов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зид. Помоћу овог зида 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Тромб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је демонстрирао могућност ефикасне пасивне топлотне конверзије Сунчевог зрачења. Зид је истовремено служио као </a:t>
            </a:r>
            <a:r>
              <a:rPr lang="sr-Cyrl-CS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апсорбер</a:t>
            </a:r>
            <a:r>
              <a:rPr lang="sr-Cyrl-CS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, као складиште топлоте и као грејно тело за загревање унутрашњих просторија.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72EAF-BFEF-E1C5-C4E1-6C7BD32A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1" y="696373"/>
            <a:ext cx="6753427" cy="4322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B5BE81-2E97-1B2E-3899-86A2CB229A0D}"/>
              </a:ext>
            </a:extLst>
          </p:cNvPr>
          <p:cNvSpPr txBox="1"/>
          <p:nvPr/>
        </p:nvSpPr>
        <p:spPr>
          <a:xfrm>
            <a:off x="223171" y="5361042"/>
            <a:ext cx="10862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sr-Cyrl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Са</a:t>
            </a:r>
            <a:r>
              <a:rPr kumimoji="0" lang="sr-Cyrl-R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с</a:t>
            </a:r>
            <a:r>
              <a:rPr kumimoji="0" lang="sr-Cyrl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тоји се од каменог или бетонског зида дебљине 10-40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cm. </a:t>
            </a:r>
            <a:r>
              <a:rPr kumimoji="0" lang="sr-Cyrl-R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На растојању од 2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sr-Cyrl-R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до 5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cm</a:t>
            </a:r>
            <a:r>
              <a:rPr kumimoji="0" lang="sr-Cyrl-R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поставља се стакло, са циљем спречавања наглог губитка топлотне енергије зида. На тај начин зид током ноћи ослобађа топлотну енергију према унутрашњости објекта , коју је током дана апсорбовао. Топлота се на овај начин ослобађа у периоду од 8 до 10 сати.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6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9AD34DE-885B-0BD5-D8AF-80C1AA298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" y="88743"/>
            <a:ext cx="4957371" cy="59641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1D8AB-562A-3A2A-5F8A-B2D774A6273E}"/>
              </a:ext>
            </a:extLst>
          </p:cNvPr>
          <p:cNvSpPr txBox="1"/>
          <p:nvPr/>
        </p:nvSpPr>
        <p:spPr>
          <a:xfrm>
            <a:off x="6685725" y="665921"/>
            <a:ext cx="58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E3ED4-F1B9-C8A2-3C97-CAAD703A5729}"/>
              </a:ext>
            </a:extLst>
          </p:cNvPr>
          <p:cNvSpPr txBox="1"/>
          <p:nvPr/>
        </p:nvSpPr>
        <p:spPr>
          <a:xfrm>
            <a:off x="5506277" y="1035253"/>
            <a:ext cx="5933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Direktno</a:t>
            </a:r>
            <a:r>
              <a:rPr lang="en-US" b="1" dirty="0"/>
              <a:t> </a:t>
            </a:r>
            <a:r>
              <a:rPr lang="en-US" b="1" dirty="0" err="1"/>
              <a:t>osun</a:t>
            </a:r>
            <a:r>
              <a:rPr lang="sr-Latn-RS" b="1" dirty="0"/>
              <a:t>čenje</a:t>
            </a:r>
            <a:r>
              <a:rPr lang="en-US" b="1" dirty="0"/>
              <a:t> (</a:t>
            </a:r>
            <a:r>
              <a:rPr lang="sr-Latn-RS" b="1" dirty="0"/>
              <a:t>a) horizontalne površine  (</a:t>
            </a:r>
            <a:r>
              <a:rPr lang="sr-Latn-RS" b="1" dirty="0">
                <a:solidFill>
                  <a:srgbClr val="FF0000"/>
                </a:solidFill>
              </a:rPr>
              <a:t>crvena debela linija</a:t>
            </a:r>
            <a:r>
              <a:rPr lang="sr-Latn-RS" b="1" dirty="0"/>
              <a:t>)  na različitim ugaonim visinama </a:t>
            </a:r>
            <a:r>
              <a:rPr lang="sr-Latn-RS" b="1" i="1" dirty="0"/>
              <a:t>h</a:t>
            </a:r>
            <a:r>
              <a:rPr lang="sr-Latn-RS" b="1" dirty="0"/>
              <a:t>  Sunca i (b) vertikalnog zida okrenutog ka Jugu (</a:t>
            </a:r>
            <a:r>
              <a:rPr lang="sr-Latn-RS" b="1" dirty="0">
                <a:solidFill>
                  <a:srgbClr val="FFC000"/>
                </a:solidFill>
              </a:rPr>
              <a:t>narandžasta debela linija</a:t>
            </a:r>
            <a:r>
              <a:rPr lang="sr-Latn-RS" b="1" dirty="0"/>
              <a:t>) za različite ugaone visine Sunca u Sunčevo podne.  </a:t>
            </a:r>
          </a:p>
          <a:p>
            <a:endParaRPr lang="sr-Latn-RS" b="1" dirty="0"/>
          </a:p>
          <a:p>
            <a:r>
              <a:rPr lang="sr-Latn-RS" b="1" dirty="0"/>
              <a:t>Direktno osunčenje je u skladu sa relacijom (17) jednako proizvodu atmosferskog faktora  (crna kriva) i geometrijskog faktora (</a:t>
            </a:r>
            <a:r>
              <a:rPr lang="sr-Latn-RS" b="1" dirty="0">
                <a:solidFill>
                  <a:srgbClr val="0070C0"/>
                </a:solidFill>
              </a:rPr>
              <a:t>plava kriva</a:t>
            </a:r>
            <a:r>
              <a:rPr lang="sr-Latn-RS" b="1" dirty="0"/>
              <a:t>). </a:t>
            </a:r>
          </a:p>
          <a:p>
            <a:endParaRPr lang="sr-Latn-RS" b="1" dirty="0"/>
          </a:p>
          <a:p>
            <a:r>
              <a:rPr lang="sr-Latn-RS" b="1" dirty="0"/>
              <a:t>Šrafirana oblast na slici  (5b)  označava oblast ugonih visina  Sunca za koje se može očekivati značajno zagrevanje vertikalnih površina u podne - lokalno leto.  </a:t>
            </a:r>
          </a:p>
          <a:p>
            <a:endParaRPr lang="sr-Latn-RS" b="1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0BC3A-F7A4-A78F-E549-BD65C8F06CAD}"/>
              </a:ext>
            </a:extLst>
          </p:cNvPr>
          <p:cNvSpPr txBox="1"/>
          <p:nvPr/>
        </p:nvSpPr>
        <p:spPr>
          <a:xfrm>
            <a:off x="1649896" y="6231835"/>
            <a:ext cx="176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Slika 5.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0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2098AA69-505F-27A7-DA28-46D6C430D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" y="500682"/>
            <a:ext cx="7680740" cy="5184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48B8F9-0FB9-661E-35BB-171BB2F69243}"/>
              </a:ext>
            </a:extLst>
          </p:cNvPr>
          <p:cNvSpPr txBox="1"/>
          <p:nvPr/>
        </p:nvSpPr>
        <p:spPr>
          <a:xfrm>
            <a:off x="3250097" y="5874026"/>
            <a:ext cx="123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/>
              <a:t>Slika 6.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7C8078-CE81-67F3-0AE4-71A76B3E563A}"/>
                  </a:ext>
                </a:extLst>
              </p:cNvPr>
              <p:cNvSpPr txBox="1"/>
              <p:nvPr/>
            </p:nvSpPr>
            <p:spPr>
              <a:xfrm>
                <a:off x="8012781" y="1616120"/>
                <a:ext cx="375514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b="1" dirty="0"/>
                  <a:t>Direktno osunčenje horizontalne površine (puna linija) i vertikalne površine okrente ka Jugu (tačkasto) tokom različitih dana izmedju letnje dugodnevice  i zimske kratkodnevice. Krive su izrčunate za geografsku širinu  </a:t>
                </a:r>
                <a14:m>
                  <m:oMath xmlns:m="http://schemas.openxmlformats.org/officeDocument/2006/math">
                    <m:r>
                      <a:rPr lang="sr-Latn-RS" sz="18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𝝋</m:t>
                    </m:r>
                  </m:oMath>
                </a14:m>
                <a:r>
                  <a:rPr lang="sr-Latn-RS" b="1" dirty="0"/>
                  <a:t> </a:t>
                </a:r>
                <a:r>
                  <a:rPr lang="en-US" b="1" dirty="0"/>
                  <a:t>= 51°03′ </a:t>
                </a:r>
                <a:r>
                  <a:rPr lang="sr-Latn-RS" b="1" dirty="0"/>
                  <a:t> sa vremenskim korakom od 20 min. </a:t>
                </a:r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57C8078-CE81-67F3-0AE4-71A76B3E5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81" y="1616120"/>
                <a:ext cx="3755149" cy="2308324"/>
              </a:xfrm>
              <a:prstGeom prst="rect">
                <a:avLst/>
              </a:prstGeom>
              <a:blipFill>
                <a:blip r:embed="rId3"/>
                <a:stretch>
                  <a:fillRect l="-1299" t="-1319" r="-974" b="-3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77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0BB82-A0F7-675F-E1B0-101AD834745E}"/>
              </a:ext>
            </a:extLst>
          </p:cNvPr>
          <p:cNvSpPr txBox="1"/>
          <p:nvPr/>
        </p:nvSpPr>
        <p:spPr>
          <a:xfrm>
            <a:off x="387626" y="890997"/>
            <a:ext cx="10843591" cy="507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  <a:p>
            <a:r>
              <a:rPr lang="en-US" sz="2000" b="1" dirty="0" err="1"/>
              <a:t>Literatura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1. A.B. Sproul, </a:t>
            </a:r>
            <a:r>
              <a:rPr lang="sr-Latn-RS" dirty="0"/>
              <a:t>2007, </a:t>
            </a:r>
            <a:r>
              <a:rPr lang="en-US" dirty="0"/>
              <a:t>Derivation of the solar geometric relationships using vector analysis,</a:t>
            </a:r>
          </a:p>
          <a:p>
            <a:r>
              <a:rPr lang="en-US" dirty="0"/>
              <a:t>     </a:t>
            </a:r>
            <a:r>
              <a:rPr lang="en-US" i="1" dirty="0"/>
              <a:t>ScienceDirect </a:t>
            </a:r>
            <a:r>
              <a:rPr lang="en-US" b="1" dirty="0"/>
              <a:t>32 </a:t>
            </a:r>
            <a:r>
              <a:rPr lang="en-US" dirty="0"/>
              <a:t>1187</a:t>
            </a:r>
          </a:p>
          <a:p>
            <a:r>
              <a:rPr lang="en-US" dirty="0"/>
              <a:t>2.N.M. Duller, Always</a:t>
            </a:r>
            <a:r>
              <a:rPr lang="sr-Latn-RS" dirty="0"/>
              <a:t>, 2005, </a:t>
            </a:r>
            <a:r>
              <a:rPr lang="en-US" dirty="0"/>
              <a:t> introduce the celestial sphere with a companion Earth-Sun figure, </a:t>
            </a:r>
            <a:r>
              <a:rPr lang="en-US" i="1" dirty="0"/>
              <a:t>Am. J.</a:t>
            </a:r>
          </a:p>
          <a:p>
            <a:r>
              <a:rPr lang="en-US" i="1" dirty="0"/>
              <a:t>    Phys. </a:t>
            </a:r>
            <a:r>
              <a:rPr lang="en-US" b="1" dirty="0"/>
              <a:t>73</a:t>
            </a:r>
            <a:r>
              <a:rPr lang="en-US" dirty="0"/>
              <a:t> No. 11</a:t>
            </a:r>
            <a:r>
              <a:rPr lang="sr-Latn-RS" dirty="0"/>
              <a:t>,</a:t>
            </a:r>
            <a:r>
              <a:rPr lang="en-US" dirty="0"/>
              <a:t>  1030</a:t>
            </a:r>
          </a:p>
          <a:p>
            <a:r>
              <a:rPr lang="en-US" dirty="0"/>
              <a:t>3.A. Jenkins, </a:t>
            </a:r>
            <a:r>
              <a:rPr lang="sr-Latn-RS" dirty="0"/>
              <a:t>2013, </a:t>
            </a:r>
            <a:r>
              <a:rPr lang="en-US" dirty="0"/>
              <a:t>The Sun’s position in the sky, </a:t>
            </a:r>
            <a:r>
              <a:rPr lang="en-US" i="1" dirty="0"/>
              <a:t>European Journal of Physics</a:t>
            </a:r>
            <a:r>
              <a:rPr lang="en-US" dirty="0"/>
              <a:t> </a:t>
            </a:r>
            <a:r>
              <a:rPr lang="en-US" b="1" dirty="0"/>
              <a:t>34</a:t>
            </a:r>
            <a:r>
              <a:rPr lang="en-US" dirty="0"/>
              <a:t>, Nu. 3</a:t>
            </a:r>
            <a:r>
              <a:rPr lang="sr-Latn-RS" dirty="0"/>
              <a:t>, </a:t>
            </a:r>
            <a:r>
              <a:rPr lang="en-US" dirty="0"/>
              <a:t> 633</a:t>
            </a:r>
          </a:p>
          <a:p>
            <a:r>
              <a:rPr lang="en-US" dirty="0"/>
              <a:t>4.P.K.Aravind, Sunsets, tall buildings, and the Earth’s radius,</a:t>
            </a:r>
          </a:p>
          <a:p>
            <a:r>
              <a:rPr lang="sr-Latn-RS" dirty="0"/>
              <a:t>    </a:t>
            </a:r>
            <a:r>
              <a:rPr lang="en-US" dirty="0"/>
              <a:t>https://www.academia.edu/21196843/Sunsets_tall_buildings_and_the_Earths_radius</a:t>
            </a:r>
          </a:p>
          <a:p>
            <a:r>
              <a:rPr lang="en-US" dirty="0"/>
              <a:t>5.Khavrus V and </a:t>
            </a:r>
            <a:r>
              <a:rPr lang="en-US" dirty="0" err="1"/>
              <a:t>Shelevytsky</a:t>
            </a:r>
            <a:r>
              <a:rPr lang="en-US" dirty="0"/>
              <a:t> I</a:t>
            </a:r>
            <a:r>
              <a:rPr lang="sr-Latn-RS" dirty="0"/>
              <a:t>,</a:t>
            </a:r>
            <a:r>
              <a:rPr lang="en-US" dirty="0"/>
              <a:t> 2010</a:t>
            </a:r>
            <a:r>
              <a:rPr lang="sr-Latn-RS" dirty="0"/>
              <a:t>, </a:t>
            </a:r>
            <a:r>
              <a:rPr lang="en-US" dirty="0"/>
              <a:t> Introduction to solar motion geometry on the basis of a simple model</a:t>
            </a:r>
            <a:r>
              <a:rPr lang="sr-Latn-RS" dirty="0"/>
              <a:t>, </a:t>
            </a:r>
            <a:r>
              <a:rPr lang="en-US" dirty="0"/>
              <a:t> </a:t>
            </a:r>
            <a:r>
              <a:rPr lang="en-US" i="1" dirty="0"/>
              <a:t>Phys.   </a:t>
            </a:r>
          </a:p>
          <a:p>
            <a:r>
              <a:rPr lang="en-US" dirty="0"/>
              <a:t>    </a:t>
            </a:r>
            <a:r>
              <a:rPr lang="en-US" i="1" dirty="0"/>
              <a:t>Educ.</a:t>
            </a:r>
            <a:r>
              <a:rPr lang="en-US" dirty="0"/>
              <a:t> </a:t>
            </a:r>
            <a:r>
              <a:rPr lang="en-US" b="1" dirty="0"/>
              <a:t>45</a:t>
            </a:r>
            <a:r>
              <a:rPr lang="en-US" dirty="0"/>
              <a:t> 641–53</a:t>
            </a:r>
          </a:p>
          <a:p>
            <a:r>
              <a:rPr lang="en-US" dirty="0"/>
              <a:t>6. </a:t>
            </a:r>
            <a:r>
              <a:rPr lang="en-US" dirty="0" err="1"/>
              <a:t>Khavrus</a:t>
            </a:r>
            <a:r>
              <a:rPr lang="en-US" dirty="0"/>
              <a:t> V and </a:t>
            </a:r>
            <a:r>
              <a:rPr lang="en-US" dirty="0" err="1"/>
              <a:t>Shelevytsky</a:t>
            </a:r>
            <a:r>
              <a:rPr lang="en-US" dirty="0"/>
              <a:t> I</a:t>
            </a:r>
            <a:r>
              <a:rPr lang="sr-Latn-RS" dirty="0"/>
              <a:t>, </a:t>
            </a:r>
            <a:r>
              <a:rPr lang="en-US" dirty="0"/>
              <a:t> 2012</a:t>
            </a:r>
            <a:r>
              <a:rPr lang="sr-Latn-RS" dirty="0"/>
              <a:t>, </a:t>
            </a:r>
            <a:r>
              <a:rPr lang="en-US" dirty="0"/>
              <a:t> Geometry and the physics of seasons</a:t>
            </a:r>
            <a:r>
              <a:rPr lang="sr-Latn-RS" dirty="0"/>
              <a:t>, </a:t>
            </a:r>
            <a:r>
              <a:rPr lang="en-US" dirty="0"/>
              <a:t> </a:t>
            </a:r>
            <a:r>
              <a:rPr lang="en-US" i="1" dirty="0"/>
              <a:t>Phys. Educ</a:t>
            </a:r>
            <a:r>
              <a:rPr lang="en-US" dirty="0"/>
              <a:t>. </a:t>
            </a:r>
            <a:r>
              <a:rPr lang="en-US" b="1" dirty="0"/>
              <a:t>47</a:t>
            </a:r>
            <a:r>
              <a:rPr lang="en-US" dirty="0"/>
              <a:t> 680–92</a:t>
            </a:r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Khavrus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Gabovich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2023, Warm wall in autumn: how to use the solar irradiation in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full? </a:t>
            </a:r>
            <a:r>
              <a:rPr lang="sr-Latn-R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Physics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015803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48CD50-C2C5-B1C9-0720-99CD7C4BDD34}"/>
              </a:ext>
            </a:extLst>
          </p:cNvPr>
          <p:cNvSpPr txBox="1"/>
          <p:nvPr/>
        </p:nvSpPr>
        <p:spPr>
          <a:xfrm>
            <a:off x="6120810" y="170031"/>
            <a:ext cx="5413513" cy="651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Dajemo: </a:t>
            </a:r>
            <a:r>
              <a:rPr lang="en-US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1800" b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članaka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izvodi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jednačina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putanje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Sunca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nebeskoj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sferi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koristeći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sfernu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trigonometriju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vektorsku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algebru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analizu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Autori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tih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članaka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argumentišu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studijama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fizike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uči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sferna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trigonometrija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uči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vektorska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algebra</a:t>
            </a:r>
            <a:r>
              <a:rPr lang="en-US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RS" sz="18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Veoma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interesantno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koliko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takvih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članaka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edukacionim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časopisima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fizike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(European Journal of Physics, Physics Teacher, American Journal of Physics),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časopisima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orijentisani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upotrebi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fotoćelija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korišćenje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Sunčeve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energije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fotovoltaika</a:t>
            </a:r>
            <a:r>
              <a:rPr lang="en-US" sz="1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sr-Latn-RS" sz="1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objašnjenje pojave Miholjskog leta koje su nedavno </a:t>
            </a:r>
            <a:r>
              <a:rPr lang="sr-Latn-RS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predložili </a:t>
            </a:r>
            <a:r>
              <a:rPr lang="sr-Latn-RS" sz="1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Khavrus and  Gabovich   u članku </a:t>
            </a:r>
            <a:r>
              <a:rPr lang="sr-Latn-RS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„Warm wall in autumn: how to use the solar irradiation in full?.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r-Latn-RS" sz="1800" b="1" kern="1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Objašnjenje se zasniva na odredjivanju promene  osvetljenosti vertikalne površine sa promenom visine Sunca tokom godine.  </a:t>
            </a:r>
            <a:endParaRPr lang="en-US" sz="18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2608E85D-FE84-5B9C-796A-562DA513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2" y="1303712"/>
            <a:ext cx="5643318" cy="4003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BED9A7-00A4-9001-6480-BB1E81058CD5}"/>
              </a:ext>
            </a:extLst>
          </p:cNvPr>
          <p:cNvSpPr txBox="1"/>
          <p:nvPr/>
        </p:nvSpPr>
        <p:spPr>
          <a:xfrm>
            <a:off x="1689652" y="5635487"/>
            <a:ext cx="2067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B050"/>
                </a:solidFill>
              </a:rPr>
              <a:t>Slika 1.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7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AC1E95F-3B08-067B-74AA-D6731C801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787"/>
            <a:ext cx="5465694" cy="4610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5CCD30-37AC-9D02-9F9F-F2DDF1CF64B5}"/>
                  </a:ext>
                </a:extLst>
              </p:cNvPr>
              <p:cNvSpPr txBox="1"/>
              <p:nvPr/>
            </p:nvSpPr>
            <p:spPr>
              <a:xfrm>
                <a:off x="6315487" y="1939193"/>
                <a:ext cx="4373217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sr-Latn-R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𝑒𝑐</m:t>
                            </m:r>
                          </m:sub>
                        </m:sSub>
                      </m:e>
                    </m:func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(1)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5CCD30-37AC-9D02-9F9F-F2DDF1CF6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487" y="1939193"/>
                <a:ext cx="4373217" cy="508857"/>
              </a:xfrm>
              <a:prstGeom prst="rect">
                <a:avLst/>
              </a:prstGeom>
              <a:blipFill>
                <a:blip r:embed="rId3"/>
                <a:stretch>
                  <a:fillRect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3FBA9B-BBE9-2EAF-1AB9-7CF35042C14F}"/>
                  </a:ext>
                </a:extLst>
              </p:cNvPr>
              <p:cNvSpPr txBox="1"/>
              <p:nvPr/>
            </p:nvSpPr>
            <p:spPr>
              <a:xfrm>
                <a:off x="5751856" y="4937620"/>
                <a:ext cx="5825158" cy="1717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(2a)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(2b)     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(2c)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3FBA9B-BBE9-2EAF-1AB9-7CF35042C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56" y="4937620"/>
                <a:ext cx="5825158" cy="1717971"/>
              </a:xfrm>
              <a:prstGeom prst="rect">
                <a:avLst/>
              </a:prstGeom>
              <a:blipFill>
                <a:blip r:embed="rId4"/>
                <a:stretch>
                  <a:fillRect t="-3901" b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D9250A7-C57E-62C8-B4AA-DB22BF979760}"/>
              </a:ext>
            </a:extLst>
          </p:cNvPr>
          <p:cNvSpPr txBox="1"/>
          <p:nvPr/>
        </p:nvSpPr>
        <p:spPr>
          <a:xfrm>
            <a:off x="1220856" y="139148"/>
            <a:ext cx="975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99CC00"/>
                </a:solidFill>
              </a:rPr>
              <a:t>Izvodjenje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en-US" sz="2400" b="1" dirty="0" err="1">
                <a:solidFill>
                  <a:srgbClr val="99CC00"/>
                </a:solidFill>
              </a:rPr>
              <a:t>relacije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en-US" sz="2400" b="1" dirty="0" err="1">
                <a:solidFill>
                  <a:srgbClr val="99CC00"/>
                </a:solidFill>
              </a:rPr>
              <a:t>izmedju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en-US" sz="2400" b="1" dirty="0" err="1">
                <a:solidFill>
                  <a:srgbClr val="99CC00"/>
                </a:solidFill>
              </a:rPr>
              <a:t>deklinacije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en-US" sz="2400" b="1" dirty="0" err="1">
                <a:solidFill>
                  <a:srgbClr val="99CC00"/>
                </a:solidFill>
              </a:rPr>
              <a:t>Sunca</a:t>
            </a:r>
            <a:r>
              <a:rPr lang="en-US" sz="2400" b="1" dirty="0">
                <a:solidFill>
                  <a:srgbClr val="99CC00"/>
                </a:solidFill>
              </a:rPr>
              <a:t>, </a:t>
            </a:r>
            <a:r>
              <a:rPr lang="en-US" sz="2400" b="1" dirty="0" err="1">
                <a:solidFill>
                  <a:srgbClr val="99CC00"/>
                </a:solidFill>
              </a:rPr>
              <a:t>eklipti</a:t>
            </a:r>
            <a:r>
              <a:rPr lang="sr-Latn-RS" sz="2400" b="1" dirty="0">
                <a:solidFill>
                  <a:srgbClr val="99CC00"/>
                </a:solidFill>
              </a:rPr>
              <a:t>č</a:t>
            </a:r>
            <a:r>
              <a:rPr lang="en-US" sz="2400" b="1" dirty="0" err="1">
                <a:solidFill>
                  <a:srgbClr val="99CC00"/>
                </a:solidFill>
              </a:rPr>
              <a:t>ke</a:t>
            </a:r>
            <a:r>
              <a:rPr lang="en-US" sz="2400" b="1" dirty="0">
                <a:solidFill>
                  <a:srgbClr val="99CC00"/>
                </a:solidFill>
              </a:rPr>
              <a:t> longitude </a:t>
            </a:r>
            <a:endParaRPr lang="sr-Latn-RS" sz="2400" b="1" dirty="0">
              <a:solidFill>
                <a:srgbClr val="99CC00"/>
              </a:solidFill>
            </a:endParaRPr>
          </a:p>
          <a:p>
            <a:pPr algn="ctr"/>
            <a:r>
              <a:rPr lang="sr-Latn-RS" sz="2400" b="1" dirty="0">
                <a:solidFill>
                  <a:srgbClr val="99CC00"/>
                </a:solidFill>
              </a:rPr>
              <a:t>i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en-US" sz="2400" b="1" dirty="0" err="1">
                <a:solidFill>
                  <a:srgbClr val="99CC00"/>
                </a:solidFill>
              </a:rPr>
              <a:t>nagib</a:t>
            </a:r>
            <a:r>
              <a:rPr lang="sr-Latn-RS" sz="2400" b="1" dirty="0">
                <a:solidFill>
                  <a:srgbClr val="99CC00"/>
                </a:solidFill>
              </a:rPr>
              <a:t>a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sr-Latn-RS" sz="2400" b="1" dirty="0">
                <a:solidFill>
                  <a:srgbClr val="99CC00"/>
                </a:solidFill>
              </a:rPr>
              <a:t>Ze</a:t>
            </a:r>
            <a:r>
              <a:rPr lang="en-US" sz="2400" b="1" dirty="0" err="1">
                <a:solidFill>
                  <a:srgbClr val="99CC00"/>
                </a:solidFill>
              </a:rPr>
              <a:t>mljine</a:t>
            </a:r>
            <a:r>
              <a:rPr lang="en-US" sz="2400" b="1" dirty="0">
                <a:solidFill>
                  <a:srgbClr val="99CC00"/>
                </a:solidFill>
              </a:rPr>
              <a:t> </a:t>
            </a:r>
            <a:r>
              <a:rPr lang="en-US" sz="2400" b="1" dirty="0" err="1">
                <a:solidFill>
                  <a:srgbClr val="99CC00"/>
                </a:solidFill>
              </a:rPr>
              <a:t>ose</a:t>
            </a:r>
            <a:endParaRPr lang="en-US" sz="2400" b="1" dirty="0">
              <a:solidFill>
                <a:srgbClr val="99CC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F34529-B01F-581E-A559-45ADBC0FC78B}"/>
                  </a:ext>
                </a:extLst>
              </p:cNvPr>
              <p:cNvSpPr txBox="1"/>
              <p:nvPr/>
            </p:nvSpPr>
            <p:spPr>
              <a:xfrm>
                <a:off x="5933660" y="1042043"/>
                <a:ext cx="5136873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Latn-RS" dirty="0"/>
                  <a:t> </a:t>
                </a:r>
                <a:r>
                  <a:rPr lang="sr-Latn-RS" b="1" dirty="0"/>
                  <a:t>je vektor duž pravca centar Zemlje - centar Sunca, usmeren od Zemlje ka Suncu. 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F34529-B01F-581E-A559-45ADBC0F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660" y="1042043"/>
                <a:ext cx="5136873" cy="681790"/>
              </a:xfrm>
              <a:prstGeom prst="rect">
                <a:avLst/>
              </a:prstGeom>
              <a:blipFill>
                <a:blip r:embed="rId5"/>
                <a:stretch>
                  <a:fillRect l="-949" t="-13393" r="-1186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A83CBE-B904-0D25-3C14-010507418CC6}"/>
                  </a:ext>
                </a:extLst>
              </p:cNvPr>
              <p:cNvSpPr txBox="1"/>
              <p:nvPr/>
            </p:nvSpPr>
            <p:spPr>
              <a:xfrm>
                <a:off x="6095999" y="2663410"/>
                <a:ext cx="5136873" cy="95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b="1" dirty="0"/>
                  <a:t>Vekotor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sr-Latn-RS" b="1" dirty="0"/>
                  <a:t>  je  u (1) izražen pomoću jediničnih vektora duž koordinatnih osa u </a:t>
                </a:r>
                <a:r>
                  <a:rPr lang="sr-Latn-RS" b="1" dirty="0">
                    <a:solidFill>
                      <a:srgbClr val="FF0000"/>
                    </a:solidFill>
                  </a:rPr>
                  <a:t>ekliptičkom</a:t>
                </a:r>
                <a:r>
                  <a:rPr lang="sr-Latn-RS" b="1" dirty="0"/>
                  <a:t> referentnom sistemu.  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A83CBE-B904-0D25-3C14-01050741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663410"/>
                <a:ext cx="5136873" cy="958789"/>
              </a:xfrm>
              <a:prstGeom prst="rect">
                <a:avLst/>
              </a:prstGeom>
              <a:blipFill>
                <a:blip r:embed="rId6"/>
                <a:stretch>
                  <a:fillRect l="-949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374A91-18BF-2A68-326C-DB6297172D66}"/>
              </a:ext>
            </a:extLst>
          </p:cNvPr>
          <p:cNvSpPr txBox="1"/>
          <p:nvPr/>
        </p:nvSpPr>
        <p:spPr>
          <a:xfrm>
            <a:off x="5751856" y="3763471"/>
            <a:ext cx="557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Relacije izmedju jediničnih vektra u ekvatorskom i ekliptičkom referentnom sistemu sa centrom u centru Zemlje su (slika 2) :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C96CF-C19B-C32C-93B4-E423916F24BF}"/>
              </a:ext>
            </a:extLst>
          </p:cNvPr>
          <p:cNvSpPr txBox="1"/>
          <p:nvPr/>
        </p:nvSpPr>
        <p:spPr>
          <a:xfrm>
            <a:off x="1341783" y="6013174"/>
            <a:ext cx="281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99CC00"/>
                </a:solidFill>
              </a:rPr>
              <a:t>Slika 2.</a:t>
            </a:r>
            <a:endParaRPr lang="en-US" b="1" dirty="0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5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B0D110-F873-4E22-D1B6-D1ADA6ECC061}"/>
                  </a:ext>
                </a:extLst>
              </p:cNvPr>
              <p:cNvSpPr txBox="1"/>
              <p:nvPr/>
            </p:nvSpPr>
            <p:spPr>
              <a:xfrm>
                <a:off x="2230093" y="185137"/>
                <a:ext cx="6532493" cy="1691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(3a</a:t>
                </a:r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(3b)     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𝑒𝑐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func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(3c)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B0D110-F873-4E22-D1B6-D1ADA6ECC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093" y="185137"/>
                <a:ext cx="6532493" cy="1691745"/>
              </a:xfrm>
              <a:prstGeom prst="rect">
                <a:avLst/>
              </a:prstGeom>
              <a:blipFill>
                <a:blip r:embed="rId2"/>
                <a:stretch>
                  <a:fillRect t="-3957" b="-5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2F52AB-EA1C-2BEE-AEC8-027E28938C4B}"/>
                  </a:ext>
                </a:extLst>
              </p:cNvPr>
              <p:cNvSpPr txBox="1"/>
              <p:nvPr/>
            </p:nvSpPr>
            <p:spPr>
              <a:xfrm>
                <a:off x="1391479" y="1915532"/>
                <a:ext cx="8209720" cy="56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func>
                        <m:r>
                          <a:rPr lang="sr-Latn-R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</m:sSub>
                      </m:e>
                    </m:func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func>
                        <m:r>
                          <a:rPr lang="sr-Latn-RS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</m:sSub>
                      </m:e>
                    </m:func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(4)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2F52AB-EA1C-2BEE-AEC8-027E28938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9" y="1915532"/>
                <a:ext cx="8209720" cy="567656"/>
              </a:xfrm>
              <a:prstGeom prst="rect">
                <a:avLst/>
              </a:prstGeom>
              <a:blipFill>
                <a:blip r:embed="rId3"/>
                <a:stretch>
                  <a:fillRect r="-594" b="-18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79188-88B4-E438-4B09-0734F4EB6B48}"/>
                  </a:ext>
                </a:extLst>
              </p:cNvPr>
              <p:cNvSpPr txBox="1"/>
              <p:nvPr/>
            </p:nvSpPr>
            <p:spPr>
              <a:xfrm>
                <a:off x="926825" y="3802763"/>
                <a:ext cx="2258667" cy="4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sin </a:t>
                </a:r>
                <a14:m>
                  <m:oMath xmlns:m="http://schemas.openxmlformats.org/officeDocument/2006/math"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(5)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AA79188-88B4-E438-4B09-0734F4EB6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25" y="3802763"/>
                <a:ext cx="2258667" cy="468077"/>
              </a:xfrm>
              <a:prstGeom prst="rect">
                <a:avLst/>
              </a:prstGeom>
              <a:blipFill>
                <a:blip r:embed="rId4"/>
                <a:stretch>
                  <a:fillRect l="-539" t="-103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0C136-0470-2D49-D52E-E4DFBE26DA6A}"/>
                  </a:ext>
                </a:extLst>
              </p:cNvPr>
              <p:cNvSpPr txBox="1"/>
              <p:nvPr/>
            </p:nvSpPr>
            <p:spPr>
              <a:xfrm>
                <a:off x="593864" y="5100712"/>
                <a:ext cx="34314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hlinkClick r:id="" action="ppaction://noaction"/>
                      </a:rPr>
                      <m:t>𝜀</m:t>
                    </m:r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(6)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30C136-0470-2D49-D52E-E4DFBE26D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4" y="5100712"/>
                <a:ext cx="3431485" cy="461665"/>
              </a:xfrm>
              <a:prstGeom prst="rect">
                <a:avLst/>
              </a:prstGeom>
              <a:blipFill>
                <a:blip r:embed="rId5"/>
                <a:stretch>
                  <a:fillRect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41F68-CA2E-C5CA-358F-9697A28463B2}"/>
                  </a:ext>
                </a:extLst>
              </p:cNvPr>
              <p:cNvSpPr txBox="1"/>
              <p:nvPr/>
            </p:nvSpPr>
            <p:spPr>
              <a:xfrm>
                <a:off x="593864" y="6055706"/>
                <a:ext cx="4286250" cy="61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≅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𝑠𝑖𝑛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num>
                      <m:den>
                        <m:r>
                          <a:rPr lang="sr-Latn-R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365.25</m:t>
                        </m:r>
                      </m:den>
                    </m:f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(7)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341F68-CA2E-C5CA-358F-9697A284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4" y="6055706"/>
                <a:ext cx="4286250" cy="61715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3D169E-E630-D016-6573-95609617C17D}"/>
                  </a:ext>
                </a:extLst>
              </p:cNvPr>
              <p:cNvSpPr txBox="1"/>
              <p:nvPr/>
            </p:nvSpPr>
            <p:spPr>
              <a:xfrm>
                <a:off x="751646" y="2565144"/>
                <a:ext cx="10400057" cy="9942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b="1" dirty="0">
                    <a:solidFill>
                      <a:srgbClr val="0070C0"/>
                    </a:solidFill>
                  </a:rPr>
                  <a:t>U (4)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sr-Latn-RS" b="1" dirty="0">
                    <a:solidFill>
                      <a:srgbClr val="0070C0"/>
                    </a:solidFill>
                  </a:rPr>
                  <a:t>  je izražen pomoću jediničnih vektora duž koordinatnih osa u ekvatorskom  referentnom sistemu. </a:t>
                </a:r>
              </a:p>
              <a:p>
                <a:r>
                  <a:rPr lang="sr-Latn-RS" b="1" dirty="0">
                    <a:solidFill>
                      <a:srgbClr val="0070C0"/>
                    </a:solidFill>
                  </a:rPr>
                  <a:t>Istovremeno direktno vidimo sa slike (2) da je z-komponenta vektora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</m:acc>
                  </m:oMath>
                </a14:m>
                <a:r>
                  <a:rPr lang="sr-Latn-RS" b="1" dirty="0">
                    <a:solidFill>
                      <a:srgbClr val="0070C0"/>
                    </a:solidFill>
                  </a:rPr>
                  <a:t>  u ekvatorskom koordinatnom sistemu odredjena deklinacijom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sr-Latn-RS" b="1" dirty="0">
                    <a:solidFill>
                      <a:srgbClr val="0070C0"/>
                    </a:solidFill>
                  </a:rPr>
                  <a:t> .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3D169E-E630-D016-6573-95609617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46" y="2565144"/>
                <a:ext cx="10400057" cy="994247"/>
              </a:xfrm>
              <a:prstGeom prst="rect">
                <a:avLst/>
              </a:prstGeom>
              <a:blipFill>
                <a:blip r:embed="rId7"/>
                <a:stretch>
                  <a:fillRect l="-469" b="-9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EF913EB-64B9-0A36-6372-70FFD1A9A9B6}"/>
              </a:ext>
            </a:extLst>
          </p:cNvPr>
          <p:cNvSpPr txBox="1"/>
          <p:nvPr/>
        </p:nvSpPr>
        <p:spPr>
          <a:xfrm>
            <a:off x="926825" y="4514212"/>
            <a:ext cx="3051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Iz</a:t>
            </a:r>
            <a:r>
              <a:rPr lang="en-US" sz="2000" b="1" dirty="0">
                <a:solidFill>
                  <a:srgbClr val="0070C0"/>
                </a:solidFill>
              </a:rPr>
              <a:t> (4) </a:t>
            </a:r>
            <a:r>
              <a:rPr lang="sr-Cyrl-RS" sz="2000" b="1" dirty="0">
                <a:solidFill>
                  <a:srgbClr val="0070C0"/>
                </a:solidFill>
              </a:rPr>
              <a:t>и</a:t>
            </a:r>
            <a:r>
              <a:rPr lang="en-US" sz="2000" b="1" dirty="0">
                <a:solidFill>
                  <a:srgbClr val="0070C0"/>
                </a:solidFill>
              </a:rPr>
              <a:t> (5) </a:t>
            </a:r>
            <a:r>
              <a:rPr lang="en-US" sz="2000" b="1" dirty="0" err="1">
                <a:solidFill>
                  <a:srgbClr val="0070C0"/>
                </a:solidFill>
              </a:rPr>
              <a:t>sledi</a:t>
            </a:r>
            <a:r>
              <a:rPr lang="en-US" sz="2000" b="1" dirty="0">
                <a:solidFill>
                  <a:srgbClr val="0070C0"/>
                </a:solidFill>
              </a:rPr>
              <a:t>  </a:t>
            </a:r>
            <a:r>
              <a:rPr lang="sr-Latn-RS" sz="2000" b="1" dirty="0">
                <a:solidFill>
                  <a:srgbClr val="0070C0"/>
                </a:solidFill>
              </a:rPr>
              <a:t>relacija   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0F243-AE98-BF19-38E5-58A85AF28669}"/>
              </a:ext>
            </a:extLst>
          </p:cNvPr>
          <p:cNvSpPr txBox="1"/>
          <p:nvPr/>
        </p:nvSpPr>
        <p:spPr>
          <a:xfrm>
            <a:off x="874644" y="5510199"/>
            <a:ext cx="462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70C0"/>
                </a:solidFill>
              </a:rPr>
              <a:t>Aproksimativan oblike relacije (6) je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1218C-DA78-62F4-42A6-289FD2ED2382}"/>
              </a:ext>
            </a:extLst>
          </p:cNvPr>
          <p:cNvSpPr txBox="1"/>
          <p:nvPr/>
        </p:nvSpPr>
        <p:spPr>
          <a:xfrm>
            <a:off x="6096000" y="3886200"/>
            <a:ext cx="566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B050"/>
                </a:solidFill>
              </a:rPr>
              <a:t>U relaciji (7) je ekliptička longituda  izražena preko broja dana </a:t>
            </a:r>
            <a:r>
              <a:rPr lang="sr-Latn-RS" sz="2000" b="1" i="1" dirty="0">
                <a:solidFill>
                  <a:srgbClr val="00B050"/>
                </a:solidFill>
              </a:rPr>
              <a:t>T  , </a:t>
            </a:r>
            <a:r>
              <a:rPr lang="sr-Latn-RS" sz="2000" b="1" dirty="0">
                <a:solidFill>
                  <a:srgbClr val="00B050"/>
                </a:solidFill>
              </a:rPr>
              <a:t> računato od proletnje ravnodnevice</a:t>
            </a:r>
            <a:r>
              <a:rPr lang="sr-Latn-RS" sz="2000" b="1" i="1" dirty="0">
                <a:solidFill>
                  <a:srgbClr val="00B050"/>
                </a:solidFill>
              </a:rPr>
              <a:t>.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37302-68A6-8EF5-FC9A-6BE3640E5961}"/>
              </a:ext>
            </a:extLst>
          </p:cNvPr>
          <p:cNvSpPr txBox="1"/>
          <p:nvPr/>
        </p:nvSpPr>
        <p:spPr>
          <a:xfrm>
            <a:off x="6095999" y="5710254"/>
            <a:ext cx="566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B050"/>
                </a:solidFill>
              </a:rPr>
              <a:t>Spraul  </a:t>
            </a:r>
            <a:r>
              <a:rPr lang="en-US" b="1" dirty="0">
                <a:solidFill>
                  <a:srgbClr val="00B050"/>
                </a:solidFill>
              </a:rPr>
              <a:t>[1] </a:t>
            </a:r>
            <a:r>
              <a:rPr lang="sr-Latn-RS" b="1" dirty="0">
                <a:solidFill>
                  <a:srgbClr val="00B050"/>
                </a:solidFill>
              </a:rPr>
              <a:t>preporučuje da se koristi relacija (6)  a ne  aproksimativna relacija (7). 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ECAB80-C403-6EFF-3888-96F43A88C78B}"/>
                  </a:ext>
                </a:extLst>
              </p:cNvPr>
              <p:cNvSpPr txBox="1"/>
              <p:nvPr/>
            </p:nvSpPr>
            <p:spPr>
              <a:xfrm>
                <a:off x="7464287" y="4752305"/>
                <a:ext cx="2315817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sr-Latn-RS" sz="2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sr-Latn-R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sr-Latn-R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sr-Latn-R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sr-Latn-RS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365.25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ECAB80-C403-6EFF-3888-96F43A88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287" y="4752305"/>
                <a:ext cx="2315817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17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72733-87A6-0430-88E8-B41D9561E19E}"/>
                  </a:ext>
                </a:extLst>
              </p:cNvPr>
              <p:cNvSpPr txBox="1"/>
              <p:nvPr/>
            </p:nvSpPr>
            <p:spPr>
              <a:xfrm>
                <a:off x="7472156" y="1235026"/>
                <a:ext cx="3586784" cy="476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  <m:sup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sr-Latn-R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sr-Latn-R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(8)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172733-87A6-0430-88E8-B41D9561E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156" y="1235026"/>
                <a:ext cx="3586784" cy="476412"/>
              </a:xfrm>
              <a:prstGeom prst="rect">
                <a:avLst/>
              </a:prstGeom>
              <a:blipFill>
                <a:blip r:embed="rId2"/>
                <a:stretch>
                  <a:fillRect t="-14103" r="-102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0F4127-0EF4-C187-FD12-9CAA60AC24DE}"/>
                  </a:ext>
                </a:extLst>
              </p:cNvPr>
              <p:cNvSpPr txBox="1"/>
              <p:nvPr/>
            </p:nvSpPr>
            <p:spPr>
              <a:xfrm>
                <a:off x="5723856" y="3424530"/>
                <a:ext cx="6181151" cy="476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func>
                          <m:func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20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func>
                      </m:e>
                    </m:func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  <m:sup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fName>
                      <m:e>
                        <m:sSubSup>
                          <m:sSub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func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sr-Latn-R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  <m:sup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sr-Latn-R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(9)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0F4127-0EF4-C187-FD12-9CAA60AC2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56" y="3424530"/>
                <a:ext cx="6181151" cy="476412"/>
              </a:xfrm>
              <a:prstGeom prst="rect">
                <a:avLst/>
              </a:prstGeom>
              <a:blipFill>
                <a:blip r:embed="rId3"/>
                <a:stretch>
                  <a:fillRect t="-384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8E0C1-387A-DCAD-7855-A615E45B71F3}"/>
                  </a:ext>
                </a:extLst>
              </p:cNvPr>
              <p:cNvSpPr txBox="1"/>
              <p:nvPr/>
            </p:nvSpPr>
            <p:spPr>
              <a:xfrm>
                <a:off x="7044358" y="5127711"/>
                <a:ext cx="2606537" cy="4103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(10)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98E0C1-387A-DCAD-7855-A615E45B7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358" y="5127711"/>
                <a:ext cx="2606537" cy="410305"/>
              </a:xfrm>
              <a:prstGeom prst="rect">
                <a:avLst/>
              </a:prstGeom>
              <a:blipFill>
                <a:blip r:embed="rId4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772AFC-B252-E9FD-72A1-F9DD0DBA17BE}"/>
                  </a:ext>
                </a:extLst>
              </p:cNvPr>
              <p:cNvSpPr txBox="1"/>
              <p:nvPr/>
            </p:nvSpPr>
            <p:spPr>
              <a:xfrm>
                <a:off x="6597097" y="5683961"/>
                <a:ext cx="421667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fName>
                      <m:e>
                        <m:sSubSup>
                          <m:sSub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(11)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772AFC-B252-E9FD-72A1-F9DD0DBA1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097" y="5683961"/>
                <a:ext cx="4216677" cy="390748"/>
              </a:xfrm>
              <a:prstGeom prst="rect">
                <a:avLst/>
              </a:prstGeom>
              <a:blipFill>
                <a:blip r:embed="rId5"/>
                <a:stretch>
                  <a:fillRect t="-20000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874F89-10C2-3359-59F8-75B013A81539}"/>
                  </a:ext>
                </a:extLst>
              </p:cNvPr>
              <p:cNvSpPr txBox="1"/>
              <p:nvPr/>
            </p:nvSpPr>
            <p:spPr>
              <a:xfrm>
                <a:off x="4271343" y="6102934"/>
                <a:ext cx="7456832" cy="581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5943600" algn="r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hlinkClick r:id="" action="ppaction://noaction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num>
                      <m:den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  [−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func>
                          <m:func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func>
                      </m:e>
                    </m:func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acc>
                      </m:e>
                      <m:sub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φ</m:t>
                        </m:r>
                        <m: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ω</m:t>
                        </m:r>
                      </m:fName>
                      <m:e>
                        <m:sSubSup>
                          <m:sSub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⃗"/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RS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  <m:sub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  <m:sup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p>
                        </m:sSubSup>
                      </m:e>
                    </m:fun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𝑒𝑞</m:t>
                        </m:r>
                      </m:sub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(12)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874F89-10C2-3359-59F8-75B013A81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43" y="6102934"/>
                <a:ext cx="7456832" cy="581249"/>
              </a:xfrm>
              <a:prstGeom prst="rect">
                <a:avLst/>
              </a:prstGeom>
              <a:blipFill>
                <a:blip r:embed="rId6"/>
                <a:stretch>
                  <a:fillRect l="-24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77E406B-AB5E-3E3F-70FD-E9FDF768C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7" y="2360170"/>
            <a:ext cx="5543869" cy="36863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372EB-0A72-9BC7-AEC7-FC0CC9366465}"/>
              </a:ext>
            </a:extLst>
          </p:cNvPr>
          <p:cNvSpPr txBox="1"/>
          <p:nvPr/>
        </p:nvSpPr>
        <p:spPr>
          <a:xfrm>
            <a:off x="1063488" y="258417"/>
            <a:ext cx="9750286" cy="380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23486-C9C2-8A97-D50B-0A2F43AAD59F}"/>
              </a:ext>
            </a:extLst>
          </p:cNvPr>
          <p:cNvSpPr txBox="1"/>
          <p:nvPr/>
        </p:nvSpPr>
        <p:spPr>
          <a:xfrm>
            <a:off x="1838739" y="6208892"/>
            <a:ext cx="164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Slika 3.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3B62EC-07A2-D77B-AA0C-0A806524F415}"/>
                  </a:ext>
                </a:extLst>
              </p:cNvPr>
              <p:cNvSpPr txBox="1"/>
              <p:nvPr/>
            </p:nvSpPr>
            <p:spPr>
              <a:xfrm>
                <a:off x="1232452" y="258417"/>
                <a:ext cx="921357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RS" b="1" dirty="0">
                    <a:solidFill>
                      <a:srgbClr val="99CC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Ekvatorijalni referentni  sistemu </a:t>
                </a:r>
                <a:r>
                  <a:rPr lang="sr-Latn-RS" sz="1800" b="1" dirty="0">
                    <a:solidFill>
                      <a:srgbClr val="99CC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solidFill>
                          <a:srgbClr val="99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solidFill>
                          <a:srgbClr val="99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solidFill>
                              <a:srgbClr val="99CC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solidFill>
                          <a:srgbClr val="99CC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sr-Latn-RS" sz="1800" b="1" dirty="0">
                    <a:solidFill>
                      <a:srgbClr val="99CC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b="1" dirty="0">
                    <a:solidFill>
                      <a:srgbClr val="99CC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čija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sr-Latn-R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b="1" i="1">
                        <a:solidFill>
                          <a:srgbClr val="99CC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sr-Latn-R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b="1" i="1">
                            <a:solidFill>
                              <a:srgbClr val="99CC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b="1" i="1">
                        <a:solidFill>
                          <a:srgbClr val="99CC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sr-Latn-RS" sz="1800" b="1" dirty="0">
                    <a:solidFill>
                      <a:srgbClr val="99CC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ravan sadrži radijus vektor Sunca tokom datuma </a:t>
                </a:r>
                <a:r>
                  <a:rPr lang="sr-Latn-RS" sz="1800" b="1" i="1" dirty="0">
                    <a:solidFill>
                      <a:srgbClr val="99CC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en-US" b="1" i="1" dirty="0">
                  <a:solidFill>
                    <a:srgbClr val="99CC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3B62EC-07A2-D77B-AA0C-0A806524F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452" y="258417"/>
                <a:ext cx="9213574" cy="667747"/>
              </a:xfrm>
              <a:prstGeom prst="rect">
                <a:avLst/>
              </a:prstGeom>
              <a:blipFill>
                <a:blip r:embed="rId8"/>
                <a:stretch>
                  <a:fillRect l="-132" t="-4545" r="-794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E0B68-5B92-E28A-C577-D48AA8C8D236}"/>
                  </a:ext>
                </a:extLst>
              </p:cNvPr>
              <p:cNvSpPr txBox="1"/>
              <p:nvPr/>
            </p:nvSpPr>
            <p:spPr>
              <a:xfrm>
                <a:off x="411230" y="954600"/>
                <a:ext cx="6361044" cy="12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Vektor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pravca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Zemlje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ka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Suncu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tokom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datuma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ekvatorijalnom referentnom sistemu </a:t>
                </a:r>
                <a:r>
                  <a:rPr lang="sr-Latn-R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sr-Latn-R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sa centrom u centru Zemlje je dat  u (8). </a:t>
                </a:r>
                <a:r>
                  <a:rPr lang="sr-Latn-R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sr-Latn-RS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anemaruje se  kretanje Zemlje na orbiti tokom jednog dana</a:t>
                </a:r>
                <a:r>
                  <a:rPr lang="sr-Latn-RS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FE0B68-5B92-E28A-C577-D48AA8C8D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0" y="954600"/>
                <a:ext cx="6361044" cy="1243161"/>
              </a:xfrm>
              <a:prstGeom prst="rect">
                <a:avLst/>
              </a:prstGeom>
              <a:blipFill>
                <a:blip r:embed="rId9"/>
                <a:stretch>
                  <a:fillRect l="-766" t="-2941" r="-575" b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37AFF5-4E97-88D6-9596-E9E7B37C558F}"/>
                  </a:ext>
                </a:extLst>
              </p:cNvPr>
              <p:cNvSpPr txBox="1"/>
              <p:nvPr/>
            </p:nvSpPr>
            <p:spPr>
              <a:xfrm>
                <a:off x="6349447" y="2150621"/>
                <a:ext cx="5198165" cy="94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Zemlja rotira u referentnom sistemu </a:t>
                </a:r>
                <a:r>
                  <a:rPr lang="sr-Latn-RS" sz="1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𝒆𝒒</m:t>
                        </m:r>
                      </m:sub>
                      <m:sup>
                        <m:r>
                          <a:rPr lang="sr-Latn-RS" sz="1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</m:t>
                        </m:r>
                      </m:sup>
                    </m:sSubSup>
                    <m:r>
                      <a:rPr lang="sr-Latn-RS" sz="18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sr-Latn-RS" b="1" dirty="0">
                    <a:solidFill>
                      <a:srgbClr val="FF0000"/>
                    </a:solidFill>
                  </a:rPr>
                  <a:t>  pa je jedinični radijus vektor položaja posmatrača na površini Zemlje: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537AFF5-4E97-88D6-9596-E9E7B37C5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447" y="2150621"/>
                <a:ext cx="5198165" cy="944746"/>
              </a:xfrm>
              <a:prstGeom prst="rect">
                <a:avLst/>
              </a:prstGeom>
              <a:blipFill>
                <a:blip r:embed="rId10"/>
                <a:stretch>
                  <a:fillRect l="-1056" t="-3871" r="-176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0B3D7FE-6CC6-B5C6-0A2E-AE52D599C47B}"/>
              </a:ext>
            </a:extLst>
          </p:cNvPr>
          <p:cNvSpPr txBox="1"/>
          <p:nvPr/>
        </p:nvSpPr>
        <p:spPr>
          <a:xfrm>
            <a:off x="6096000" y="4121139"/>
            <a:ext cx="5705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0070C0"/>
                </a:solidFill>
              </a:rPr>
              <a:t>U toj tački se uvodi horizontski referentni sistem  (</a:t>
            </a:r>
            <a:r>
              <a:rPr lang="sr-Latn-RS" sz="2000" b="1" i="1" dirty="0">
                <a:solidFill>
                  <a:srgbClr val="0070C0"/>
                </a:solidFill>
              </a:rPr>
              <a:t>x,z,y</a:t>
            </a:r>
            <a:r>
              <a:rPr lang="sr-Latn-RS" sz="2000" b="1" dirty="0">
                <a:solidFill>
                  <a:srgbClr val="0070C0"/>
                </a:solidFill>
              </a:rPr>
              <a:t>) u kome su jedinični vektori duž osa dati sa: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E0235-28ED-040F-A880-AE69CF0473AF}"/>
                  </a:ext>
                </a:extLst>
              </p:cNvPr>
              <p:cNvSpPr txBox="1"/>
              <p:nvPr/>
            </p:nvSpPr>
            <p:spPr>
              <a:xfrm>
                <a:off x="1948070" y="2239183"/>
                <a:ext cx="6539948" cy="1280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fun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(13a)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func>
                          <m:func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sr-Latn-RS" sz="1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sr-Latn-R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</m:e>
                        </m:func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𝑐𝑜𝑠</m:t>
                        </m:r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fun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(13b)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ac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fun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func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func>
                      <m:func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(13c)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E0235-28ED-040F-A880-AE69CF04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070" y="2239183"/>
                <a:ext cx="6539948" cy="1280479"/>
              </a:xfrm>
              <a:prstGeom prst="rect">
                <a:avLst/>
              </a:prstGeom>
              <a:blipFill>
                <a:blip r:embed="rId2"/>
                <a:stretch>
                  <a:fillRect t="-7143" b="-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D2A50D-326E-ADCD-9C00-6BA20DB310BD}"/>
                  </a:ext>
                </a:extLst>
              </p:cNvPr>
              <p:cNvSpPr txBox="1"/>
              <p:nvPr/>
            </p:nvSpPr>
            <p:spPr>
              <a:xfrm>
                <a:off x="1391478" y="377687"/>
                <a:ext cx="73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 gornjim izrazima, veličina   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𝑏𝑟𝑜𝑗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𝑠𝑎𝑡𝑖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−12)∙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je </a:t>
                </a:r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časovni ugao,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računat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Sunčevog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podneva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je 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podne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D2A50D-326E-ADCD-9C00-6BA20DB31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78" y="377687"/>
                <a:ext cx="7364896" cy="646331"/>
              </a:xfrm>
              <a:prstGeom prst="rect">
                <a:avLst/>
              </a:prstGeom>
              <a:blipFill>
                <a:blip r:embed="rId3"/>
                <a:stretch>
                  <a:fillRect l="-662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479489-8293-5F3F-EA76-8D910F5CDE51}"/>
                  </a:ext>
                </a:extLst>
              </p:cNvPr>
              <p:cNvSpPr txBox="1"/>
              <p:nvPr/>
            </p:nvSpPr>
            <p:spPr>
              <a:xfrm>
                <a:off x="1262270" y="1292087"/>
                <a:ext cx="7305261" cy="68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Iz jednačina  (8-12) nalazimo izraze za komponente jediničnog vektora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,  </a:t>
                </a:r>
                <a:r>
                  <a:rPr lang="sr-Latn-RS" dirty="0"/>
                  <a:t>tj </a:t>
                </a:r>
                <a:r>
                  <a:rPr lang="en-US" dirty="0" err="1"/>
                  <a:t>jedna</a:t>
                </a:r>
                <a:r>
                  <a:rPr lang="sr-Latn-RS" dirty="0"/>
                  <a:t>č</a:t>
                </a:r>
                <a:r>
                  <a:rPr lang="en-US" dirty="0" err="1"/>
                  <a:t>inu</a:t>
                </a:r>
                <a:r>
                  <a:rPr lang="en-US" dirty="0"/>
                  <a:t> </a:t>
                </a:r>
                <a:r>
                  <a:rPr lang="en-US" dirty="0" err="1"/>
                  <a:t>putanje</a:t>
                </a:r>
                <a:r>
                  <a:rPr lang="en-US" dirty="0"/>
                  <a:t> </a:t>
                </a:r>
                <a:r>
                  <a:rPr lang="en-US" dirty="0" err="1"/>
                  <a:t>Sunca</a:t>
                </a:r>
                <a:r>
                  <a:rPr lang="en-US" dirty="0"/>
                  <a:t> </a:t>
                </a:r>
                <a:r>
                  <a:rPr lang="en-US" dirty="0" err="1"/>
                  <a:t>na</a:t>
                </a:r>
                <a:r>
                  <a:rPr lang="en-US" dirty="0"/>
                  <a:t> </a:t>
                </a:r>
                <a:r>
                  <a:rPr lang="en-US" dirty="0" err="1"/>
                  <a:t>nebeskoj</a:t>
                </a:r>
                <a:r>
                  <a:rPr lang="en-US" dirty="0"/>
                  <a:t> </a:t>
                </a:r>
                <a:r>
                  <a:rPr lang="en-US" dirty="0" err="1"/>
                  <a:t>sferi</a:t>
                </a:r>
                <a:r>
                  <a:rPr lang="sr-Latn-RS" dirty="0"/>
                  <a:t> :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1479489-8293-5F3F-EA76-8D910F5CD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270" y="1292087"/>
                <a:ext cx="7305261" cy="681790"/>
              </a:xfrm>
              <a:prstGeom prst="rect">
                <a:avLst/>
              </a:prstGeom>
              <a:blipFill>
                <a:blip r:embed="rId4"/>
                <a:stretch>
                  <a:fillRect l="-668" t="-13393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1412A-C762-1C81-6465-2098E505281D}"/>
                  </a:ext>
                </a:extLst>
              </p:cNvPr>
              <p:cNvSpPr txBox="1"/>
              <p:nvPr/>
            </p:nvSpPr>
            <p:spPr>
              <a:xfrm>
                <a:off x="2658718" y="5565913"/>
                <a:ext cx="6097656" cy="661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kern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  <m:r>
                      <a:rPr lang="en-US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sz="20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−20)∙60</m:t>
                        </m:r>
                      </m:num>
                      <m:den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60∙40</m:t>
                        </m:r>
                      </m:den>
                    </m:f>
                    <m:r>
                      <a:rPr lang="en-US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0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−720</m:t>
                            </m:r>
                          </m:e>
                        </m:d>
                      </m:num>
                      <m:den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1440</m:t>
                        </m:r>
                      </m:den>
                    </m:f>
                    <m:r>
                      <a:rPr lang="en-US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1440</m:t>
                        </m:r>
                      </m:den>
                    </m:f>
                    <m:r>
                      <a:rPr lang="en-US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      </a:t>
                </a:r>
                <a:r>
                  <a:rPr lang="en-US" dirty="0"/>
                  <a:t>(14)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81412A-C762-1C81-6465-2098E5052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18" y="5565913"/>
                <a:ext cx="6097656" cy="661784"/>
              </a:xfrm>
              <a:prstGeom prst="rect">
                <a:avLst/>
              </a:prstGeom>
              <a:blipFill>
                <a:blip r:embed="rId5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0574E0-3871-E473-4478-7C87CDCAEC92}"/>
                  </a:ext>
                </a:extLst>
              </p:cNvPr>
              <p:cNvSpPr txBox="1"/>
              <p:nvPr/>
            </p:nvSpPr>
            <p:spPr>
              <a:xfrm>
                <a:off x="1043609" y="5018339"/>
                <a:ext cx="9581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Pogodno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veličinu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izraziti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minutima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računato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od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ponoći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tako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da je 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≤1440 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0574E0-3871-E473-4478-7C87CDCAE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5018339"/>
                <a:ext cx="9581322" cy="369332"/>
              </a:xfrm>
              <a:prstGeom prst="rect">
                <a:avLst/>
              </a:prstGeom>
              <a:blipFill>
                <a:blip r:embed="rId6"/>
                <a:stretch>
                  <a:fillRect l="-509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6294817-ACD0-295D-6BDC-005C243FE614}"/>
              </a:ext>
            </a:extLst>
          </p:cNvPr>
          <p:cNvSpPr txBox="1"/>
          <p:nvPr/>
        </p:nvSpPr>
        <p:spPr>
          <a:xfrm>
            <a:off x="1172817" y="3945835"/>
            <a:ext cx="758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K</a:t>
            </a:r>
            <a:r>
              <a:rPr lang="en-US" dirty="0" err="1"/>
              <a:t>ombinovanjem</a:t>
            </a:r>
            <a:r>
              <a:rPr lang="en-US" dirty="0"/>
              <a:t> </a:t>
            </a:r>
            <a:r>
              <a:rPr lang="sr-Latn-RS" dirty="0"/>
              <a:t>(13)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sr-Latn-RS" dirty="0"/>
              <a:t>činom  (7) dobijamo koordinate  putanje Sunca na nebeskoj sferi u toku datuma </a:t>
            </a:r>
            <a:r>
              <a:rPr lang="sr-Latn-RS" i="1" dirty="0"/>
              <a:t>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03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A65B66A9-E21E-E9EA-7B81-D5039BAB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" y="1826884"/>
            <a:ext cx="7046842" cy="36824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87B09B-488A-7545-DD4F-EDE14504A73D}"/>
                  </a:ext>
                </a:extLst>
              </p:cNvPr>
              <p:cNvSpPr txBox="1"/>
              <p:nvPr/>
            </p:nvSpPr>
            <p:spPr>
              <a:xfrm>
                <a:off x="7881731" y="3250687"/>
                <a:ext cx="369735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b="1" dirty="0">
                    <a:solidFill>
                      <a:srgbClr val="FF0000"/>
                    </a:solidFill>
                  </a:rPr>
                  <a:t>Od posebnog interesa  je visina Sunca </a:t>
                </a:r>
                <a:r>
                  <a:rPr lang="en-US" b="1" dirty="0">
                    <a:solidFill>
                      <a:srgbClr val="FF0000"/>
                    </a:solidFill>
                  </a:rPr>
                  <a:t>u Sun</a:t>
                </a:r>
                <a:r>
                  <a:rPr lang="sr-Latn-RS" b="1" dirty="0">
                    <a:solidFill>
                      <a:srgbClr val="FF0000"/>
                    </a:solidFill>
                  </a:rPr>
                  <a:t>č</a:t>
                </a:r>
                <a:r>
                  <a:rPr lang="en-US" b="1" dirty="0">
                    <a:solidFill>
                      <a:srgbClr val="FF0000"/>
                    </a:solidFill>
                  </a:rPr>
                  <a:t>evo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podne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sr-Latn-RS" b="1" dirty="0">
                    <a:solidFill>
                      <a:srgbClr val="FF0000"/>
                    </a:solidFill>
                  </a:rPr>
                  <a:t>na dugodnevicu i kratkodnevicu.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b="1" dirty="0" err="1">
                    <a:solidFill>
                      <a:srgbClr val="FF0000"/>
                    </a:solidFill>
                  </a:rPr>
                  <a:t>Iz</a:t>
                </a:r>
                <a:r>
                  <a:rPr lang="en-US" b="1" dirty="0">
                    <a:solidFill>
                      <a:srgbClr val="FF0000"/>
                    </a:solidFill>
                  </a:rPr>
                  <a:t> (</a:t>
                </a:r>
                <a:r>
                  <a:rPr lang="sr-Latn-RS" b="1" dirty="0">
                    <a:solidFill>
                      <a:srgbClr val="FF0000"/>
                    </a:solidFill>
                  </a:rPr>
                  <a:t>7</a:t>
                </a:r>
                <a:r>
                  <a:rPr lang="en-US" b="1" dirty="0">
                    <a:solidFill>
                      <a:srgbClr val="FF0000"/>
                    </a:solidFill>
                  </a:rPr>
                  <a:t>)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sledi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sr-Latn-RS" b="1" dirty="0">
                    <a:solidFill>
                      <a:srgbClr val="FF0000"/>
                    </a:solidFill>
                  </a:rPr>
                  <a:t>: </a:t>
                </a:r>
                <a:r>
                  <a:rPr lang="en-US" b="1" dirty="0">
                    <a:solidFill>
                      <a:srgbClr val="FF0000"/>
                    </a:solidFill>
                  </a:rPr>
                  <a:t>   </a:t>
                </a:r>
                <a:endParaRPr lang="sr-Latn-RS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𝜹</m:t>
                    </m:r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sr-Latn-RS" b="1" dirty="0">
                    <a:solidFill>
                      <a:srgbClr val="FF0000"/>
                    </a:solidFill>
                  </a:rPr>
                  <a:t>                   na dugodnevicu </a:t>
                </a:r>
                <a14:m>
                  <m:oMath xmlns:m="http://schemas.openxmlformats.org/officeDocument/2006/math"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𝜹</m:t>
                    </m:r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 </m:t>
                    </m:r>
                    <m:r>
                      <a:rPr lang="sr-Latn-RS" sz="1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r>
                  <a:rPr lang="sr-Latn-RS" b="1" dirty="0">
                    <a:solidFill>
                      <a:srgbClr val="FF0000"/>
                    </a:solidFill>
                  </a:rPr>
                  <a:t>                  na kratkodnevicu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87B09B-488A-7545-DD4F-EDE14504A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731" y="3250687"/>
                <a:ext cx="3697356" cy="2031325"/>
              </a:xfrm>
              <a:prstGeom prst="rect">
                <a:avLst/>
              </a:prstGeom>
              <a:blipFill>
                <a:blip r:embed="rId3"/>
                <a:stretch>
                  <a:fillRect l="-1485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39944B9-2ECC-2BB8-65E8-B9A639E2E045}"/>
              </a:ext>
            </a:extLst>
          </p:cNvPr>
          <p:cNvSpPr txBox="1"/>
          <p:nvPr/>
        </p:nvSpPr>
        <p:spPr>
          <a:xfrm>
            <a:off x="626165" y="727613"/>
            <a:ext cx="4422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Iz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 (13) i 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sr-Latn-RS" b="1" dirty="0">
                <a:solidFill>
                  <a:srgbClr val="FF0000"/>
                </a:solidFill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)  </a:t>
            </a:r>
            <a:r>
              <a:rPr lang="en-US" b="1" dirty="0" err="1">
                <a:solidFill>
                  <a:srgbClr val="FF0000"/>
                </a:solidFill>
              </a:rPr>
              <a:t>nalazimo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 koordinate   Sunca u </a:t>
            </a:r>
            <a:r>
              <a:rPr lang="en-US" b="1" dirty="0">
                <a:solidFill>
                  <a:srgbClr val="FF0000"/>
                </a:solidFill>
              </a:rPr>
              <a:t>  Sun</a:t>
            </a:r>
            <a:r>
              <a:rPr lang="sr-Latn-RS" b="1" dirty="0">
                <a:solidFill>
                  <a:srgbClr val="FF0000"/>
                </a:solidFill>
              </a:rPr>
              <a:t>č</a:t>
            </a:r>
            <a:r>
              <a:rPr lang="en-US" b="1" dirty="0">
                <a:solidFill>
                  <a:srgbClr val="FF0000"/>
                </a:solidFill>
              </a:rPr>
              <a:t>evo </a:t>
            </a:r>
            <a:r>
              <a:rPr lang="en-US" b="1" dirty="0" err="1">
                <a:solidFill>
                  <a:srgbClr val="FF0000"/>
                </a:solidFill>
              </a:rPr>
              <a:t>podne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u zavisnosti od geografske širine mesta i datuma </a:t>
            </a:r>
            <a:r>
              <a:rPr lang="sr-Latn-RS" b="1" i="1" dirty="0">
                <a:solidFill>
                  <a:srgbClr val="FF0000"/>
                </a:solidFill>
              </a:rPr>
              <a:t>T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sr-Latn-RS" b="1" i="1" dirty="0">
                <a:solidFill>
                  <a:srgbClr val="FF0000"/>
                </a:solidFill>
              </a:rPr>
              <a:t>.</a:t>
            </a:r>
            <a:endParaRPr 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BCCE14-9132-5D2F-B1FA-C0050E43F039}"/>
                  </a:ext>
                </a:extLst>
              </p:cNvPr>
              <p:cNvSpPr txBox="1"/>
              <p:nvPr/>
            </p:nvSpPr>
            <p:spPr>
              <a:xfrm>
                <a:off x="6459609" y="469969"/>
                <a:ext cx="5208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b="1" dirty="0">
                    <a:solidFill>
                      <a:srgbClr val="00B050"/>
                    </a:solidFill>
                  </a:rPr>
                  <a:t>Iz (14) sledi da je u Sunčevo podne, kada j</a:t>
                </a:r>
                <a:r>
                  <a:rPr lang="en-US" b="1" dirty="0">
                    <a:solidFill>
                      <a:srgbClr val="00B050"/>
                    </a:solidFill>
                  </a:rPr>
                  <a:t>e </a:t>
                </a:r>
                <a:r>
                  <a:rPr lang="sr-Latn-RS" b="1" i="1" dirty="0">
                    <a:solidFill>
                      <a:srgbClr val="00B050"/>
                    </a:solidFill>
                  </a:rPr>
                  <a:t>t</a:t>
                </a:r>
                <a:r>
                  <a:rPr lang="sr-Latn-RS" b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= 720 , </a:t>
                </a:r>
                <a14:m>
                  <m:oMath xmlns:m="http://schemas.openxmlformats.org/officeDocument/2006/math">
                    <m:r>
                      <a:rPr lang="en-US" sz="1800" b="1" i="1" kern="0" smtClean="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𝝎</m:t>
                    </m:r>
                  </m:oMath>
                </a14:m>
                <a:r>
                  <a:rPr lang="sr-Latn-RS" b="1" dirty="0">
                    <a:solidFill>
                      <a:srgbClr val="00B050"/>
                    </a:solidFill>
                  </a:rPr>
                  <a:t> </a:t>
                </a:r>
                <a:r>
                  <a:rPr lang="en-US" b="1" dirty="0">
                    <a:solidFill>
                      <a:srgbClr val="00B050"/>
                    </a:solidFill>
                  </a:rPr>
                  <a:t>= 0, pa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zamenom</a:t>
                </a:r>
                <a:r>
                  <a:rPr lang="en-US" b="1" dirty="0">
                    <a:solidFill>
                      <a:srgbClr val="00B050"/>
                    </a:solidFill>
                  </a:rPr>
                  <a:t> u (13)  </a:t>
                </a:r>
                <a:r>
                  <a:rPr lang="en-US" b="1" dirty="0" err="1">
                    <a:solidFill>
                      <a:srgbClr val="00B050"/>
                    </a:solidFill>
                  </a:rPr>
                  <a:t>dobijamo</a:t>
                </a:r>
                <a:r>
                  <a:rPr lang="en-US" b="1" dirty="0">
                    <a:solidFill>
                      <a:srgbClr val="00B050"/>
                    </a:solidFill>
                  </a:rPr>
                  <a:t>: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BCCE14-9132-5D2F-B1FA-C0050E43F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609" y="469969"/>
                <a:ext cx="5208104" cy="646331"/>
              </a:xfrm>
              <a:prstGeom prst="rect">
                <a:avLst/>
              </a:prstGeom>
              <a:blipFill>
                <a:blip r:embed="rId4"/>
                <a:stretch>
                  <a:fillRect l="-10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ACE98F3-7CD3-A9D3-E056-281EEEC35C21}"/>
              </a:ext>
            </a:extLst>
          </p:cNvPr>
          <p:cNvSpPr txBox="1"/>
          <p:nvPr/>
        </p:nvSpPr>
        <p:spPr>
          <a:xfrm>
            <a:off x="626165" y="172266"/>
            <a:ext cx="499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Ugaona</a:t>
            </a:r>
            <a:r>
              <a:rPr lang="en-US" sz="2000" b="1" dirty="0"/>
              <a:t> v</a:t>
            </a:r>
            <a:r>
              <a:rPr lang="sr-Latn-RS" sz="2000" b="1" dirty="0"/>
              <a:t>isina Sunca </a:t>
            </a:r>
            <a:r>
              <a:rPr lang="en-US" sz="2000" b="1" dirty="0"/>
              <a:t> </a:t>
            </a:r>
            <a:r>
              <a:rPr lang="en-US" sz="2000" b="1" i="1" dirty="0"/>
              <a:t>h</a:t>
            </a:r>
            <a:r>
              <a:rPr lang="en-US" sz="2000" b="1" dirty="0"/>
              <a:t> </a:t>
            </a:r>
            <a:r>
              <a:rPr lang="sr-Latn-RS" sz="2000" b="1" dirty="0"/>
              <a:t>u Sunčevo podne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6752F-E5FA-12DA-C530-4C8048FB0C36}"/>
                  </a:ext>
                </a:extLst>
              </p:cNvPr>
              <p:cNvSpPr txBox="1"/>
              <p:nvPr/>
            </p:nvSpPr>
            <p:spPr>
              <a:xfrm>
                <a:off x="7513983" y="1392269"/>
                <a:ext cx="4065104" cy="1659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(15a)      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i="1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(15b)</a:t>
                </a: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𝑐𝑜𝑠</m:t>
                    </m:r>
                    <m:d>
                      <m:d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(15c)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E6752F-E5FA-12DA-C530-4C8048FB0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983" y="1392269"/>
                <a:ext cx="4065104" cy="1659044"/>
              </a:xfrm>
              <a:prstGeom prst="rect">
                <a:avLst/>
              </a:prstGeom>
              <a:blipFill>
                <a:blip r:embed="rId5"/>
                <a:stretch>
                  <a:fillRect t="-2930" r="-2402" b="-9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6ED6F6-1B88-1476-A266-63942374E3EA}"/>
                  </a:ext>
                </a:extLst>
              </p:cNvPr>
              <p:cNvSpPr txBox="1"/>
              <p:nvPr/>
            </p:nvSpPr>
            <p:spPr>
              <a:xfrm>
                <a:off x="1187726" y="5898274"/>
                <a:ext cx="2112066" cy="77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sr-Latn-R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6ED6F6-1B88-1476-A266-63942374E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26" y="5898274"/>
                <a:ext cx="2112066" cy="772647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B493930-4003-FC8D-CE93-CCDE8AC95C3D}"/>
              </a:ext>
            </a:extLst>
          </p:cNvPr>
          <p:cNvSpPr txBox="1"/>
          <p:nvPr/>
        </p:nvSpPr>
        <p:spPr>
          <a:xfrm>
            <a:off x="3597965" y="5915266"/>
            <a:ext cx="2902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dugodnevica</a:t>
            </a:r>
            <a:r>
              <a:rPr lang="en-US" dirty="0"/>
              <a:t> (a)   </a:t>
            </a:r>
            <a:r>
              <a:rPr lang="en-US" dirty="0" err="1"/>
              <a:t>i</a:t>
            </a:r>
            <a:r>
              <a:rPr lang="en-US" dirty="0"/>
              <a:t>  (c)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30FD03-2B2F-074F-545F-C3716BB0D159}"/>
              </a:ext>
            </a:extLst>
          </p:cNvPr>
          <p:cNvSpPr txBox="1"/>
          <p:nvPr/>
        </p:nvSpPr>
        <p:spPr>
          <a:xfrm>
            <a:off x="3597965" y="6284598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kratkodnevic</a:t>
            </a:r>
            <a:r>
              <a:rPr lang="en-US" dirty="0"/>
              <a:t> (b) </a:t>
            </a:r>
            <a:r>
              <a:rPr lang="en-US" dirty="0" err="1"/>
              <a:t>i</a:t>
            </a:r>
            <a:r>
              <a:rPr lang="en-US" dirty="0"/>
              <a:t> (d)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51FC4-9D95-7495-C0DA-03FEDC5C17A5}"/>
                  </a:ext>
                </a:extLst>
              </p:cNvPr>
              <p:cNvSpPr txBox="1"/>
              <p:nvPr/>
            </p:nvSpPr>
            <p:spPr>
              <a:xfrm>
                <a:off x="8284267" y="6078893"/>
                <a:ext cx="2902226" cy="468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sr-Latn-R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sr-Latn-R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𝑎𝑟𝑐</m:t>
                    </m:r>
                    <m:r>
                      <a:rPr lang="sr-Latn-R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𝑠𝑖𝑛𝑧</m:t>
                    </m:r>
                  </m:oMath>
                </a14:m>
                <a:r>
                  <a:rPr lang="sr-Latn-R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(16)  </a:t>
                </a:r>
                <a:r>
                  <a:rPr lang="en-US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51FC4-9D95-7495-C0DA-03FEDC5C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267" y="6078893"/>
                <a:ext cx="2902226" cy="468077"/>
              </a:xfrm>
              <a:prstGeom prst="rect">
                <a:avLst/>
              </a:prstGeom>
              <a:blipFill>
                <a:blip r:embed="rId7"/>
                <a:stretch>
                  <a:fillRect l="-630" t="-10390" r="-29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64EFCB0-EB0D-04DD-3146-961146CB9B3A}"/>
              </a:ext>
            </a:extLst>
          </p:cNvPr>
          <p:cNvSpPr txBox="1"/>
          <p:nvPr/>
        </p:nvSpPr>
        <p:spPr>
          <a:xfrm>
            <a:off x="2057400" y="5509376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Slika</a:t>
            </a:r>
            <a:r>
              <a:rPr lang="en-US" dirty="0"/>
              <a:t> 4.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4984CF-C671-84A0-A330-C5BD7AA81285}"/>
              </a:ext>
            </a:extLst>
          </p:cNvPr>
          <p:cNvSpPr txBox="1"/>
          <p:nvPr/>
        </p:nvSpPr>
        <p:spPr>
          <a:xfrm>
            <a:off x="8100391" y="5694042"/>
            <a:ext cx="238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Ugaona</a:t>
            </a:r>
            <a:r>
              <a:rPr lang="en-US" dirty="0"/>
              <a:t> </a:t>
            </a:r>
            <a:r>
              <a:rPr lang="en-US" dirty="0" err="1"/>
              <a:t>visina</a:t>
            </a:r>
            <a:r>
              <a:rPr lang="en-US" dirty="0"/>
              <a:t> </a:t>
            </a:r>
            <a:r>
              <a:rPr lang="en-US" dirty="0" err="1"/>
              <a:t>Sunca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779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900BAF-B1E4-04E4-3A97-31A18C94C5EF}"/>
                  </a:ext>
                </a:extLst>
              </p:cNvPr>
              <p:cNvSpPr txBox="1"/>
              <p:nvPr/>
            </p:nvSpPr>
            <p:spPr>
              <a:xfrm>
                <a:off x="715617" y="415050"/>
                <a:ext cx="9968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U podne  na </a:t>
                </a:r>
                <a:r>
                  <a:rPr lang="sr-Latn-RS" b="1" dirty="0">
                    <a:solidFill>
                      <a:srgbClr val="FF0000"/>
                    </a:solidFill>
                  </a:rPr>
                  <a:t>solsticij</a:t>
                </a:r>
                <a:r>
                  <a:rPr lang="sr-Latn-RS" dirty="0"/>
                  <a:t> Sunčevi zraci padaju   na </a:t>
                </a:r>
                <a:r>
                  <a:rPr lang="sr-Latn-RS" b="1" dirty="0">
                    <a:solidFill>
                      <a:srgbClr val="00B050"/>
                    </a:solidFill>
                  </a:rPr>
                  <a:t>horizontalnu površinu </a:t>
                </a:r>
                <a:r>
                  <a:rPr lang="sr-Latn-RS" dirty="0"/>
                  <a:t>pod </a:t>
                </a:r>
                <a:r>
                  <a:rPr lang="sr-Latn-RS" dirty="0">
                    <a:solidFill>
                      <a:srgbClr val="00B050"/>
                    </a:solidFill>
                  </a:rPr>
                  <a:t>velikim</a:t>
                </a:r>
                <a:r>
                  <a:rPr lang="sr-Latn-RS" dirty="0"/>
                  <a:t> uglom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900BAF-B1E4-04E4-3A97-31A18C94C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7" y="415050"/>
                <a:ext cx="9968948" cy="369332"/>
              </a:xfrm>
              <a:prstGeom prst="rect">
                <a:avLst/>
              </a:prstGeom>
              <a:blipFill>
                <a:blip r:embed="rId2"/>
                <a:stretch>
                  <a:fillRect l="-48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BC55D-E744-ECDC-F1EF-7642A3DE91F5}"/>
                  </a:ext>
                </a:extLst>
              </p:cNvPr>
              <p:cNvSpPr txBox="1"/>
              <p:nvPr/>
            </p:nvSpPr>
            <p:spPr>
              <a:xfrm>
                <a:off x="715617" y="1759001"/>
                <a:ext cx="103366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U podne na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kratkodnevicu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sr-Latn-RS" dirty="0"/>
                  <a:t> Sunčevi zraci padaju   na </a:t>
                </a:r>
                <a:r>
                  <a:rPr lang="sr-Latn-RS" b="1" dirty="0">
                    <a:solidFill>
                      <a:srgbClr val="00B050"/>
                    </a:solidFill>
                  </a:rPr>
                  <a:t>horizontalnu površinu </a:t>
                </a:r>
                <a:r>
                  <a:rPr lang="sr-Latn-RS" dirty="0"/>
                  <a:t>pod malim  uglom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sr-Latn-R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1BC55D-E744-ECDC-F1EF-7642A3DE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7" y="1759001"/>
                <a:ext cx="10336696" cy="369332"/>
              </a:xfrm>
              <a:prstGeom prst="rect">
                <a:avLst/>
              </a:prstGeom>
              <a:blipFill>
                <a:blip r:embed="rId3"/>
                <a:stretch>
                  <a:fillRect l="-47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31E3F2-FA65-A44B-B215-30519C8C2C1A}"/>
                  </a:ext>
                </a:extLst>
              </p:cNvPr>
              <p:cNvSpPr txBox="1"/>
              <p:nvPr/>
            </p:nvSpPr>
            <p:spPr>
              <a:xfrm>
                <a:off x="829917" y="1093179"/>
                <a:ext cx="10798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dirty="0"/>
                  <a:t>U podne  na </a:t>
                </a:r>
                <a:r>
                  <a:rPr lang="sr-Latn-RS" b="1" dirty="0">
                    <a:solidFill>
                      <a:srgbClr val="FF0000"/>
                    </a:solidFill>
                  </a:rPr>
                  <a:t>solsticij</a:t>
                </a:r>
                <a:r>
                  <a:rPr lang="sr-Latn-RS" dirty="0"/>
                  <a:t> Sunčevi zraci padaju   na </a:t>
                </a:r>
                <a:r>
                  <a:rPr lang="sr-Latn-RS" b="1" dirty="0">
                    <a:solidFill>
                      <a:srgbClr val="0070C0"/>
                    </a:solidFill>
                  </a:rPr>
                  <a:t>vertikalnu  površinu</a:t>
                </a:r>
                <a:r>
                  <a:rPr lang="sr-Latn-RS" b="1" dirty="0">
                    <a:solidFill>
                      <a:srgbClr val="00B050"/>
                    </a:solidFill>
                  </a:rPr>
                  <a:t> okrenutu ka Jugu </a:t>
                </a:r>
                <a:r>
                  <a:rPr lang="sr-Latn-RS" dirty="0"/>
                  <a:t>pod manjim  uglom 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sr-Latn-R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31E3F2-FA65-A44B-B215-30519C8C2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7" y="1093179"/>
                <a:ext cx="10798866" cy="369332"/>
              </a:xfrm>
              <a:prstGeom prst="rect">
                <a:avLst/>
              </a:prstGeom>
              <a:blipFill>
                <a:blip r:embed="rId4"/>
                <a:stretch>
                  <a:fillRect l="-4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CB54DD-9D43-7F21-02B5-E0E53CC5A86D}"/>
                  </a:ext>
                </a:extLst>
              </p:cNvPr>
              <p:cNvSpPr txBox="1"/>
              <p:nvPr/>
            </p:nvSpPr>
            <p:spPr>
              <a:xfrm>
                <a:off x="472108" y="2353990"/>
                <a:ext cx="111815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dirty="0"/>
                  <a:t>U podne  na </a:t>
                </a:r>
                <a:r>
                  <a:rPr lang="sr-Latn-RS" b="1" dirty="0">
                    <a:solidFill>
                      <a:srgbClr val="FF0000"/>
                    </a:solidFill>
                  </a:rPr>
                  <a:t>kratkodnevicu </a:t>
                </a:r>
                <a:r>
                  <a:rPr lang="sr-Latn-RS" dirty="0"/>
                  <a:t>Sunčevi zraci padaju   na </a:t>
                </a:r>
                <a:r>
                  <a:rPr lang="sr-Latn-RS" b="1" dirty="0">
                    <a:solidFill>
                      <a:srgbClr val="0070C0"/>
                    </a:solidFill>
                  </a:rPr>
                  <a:t>vertikalnu površinu</a:t>
                </a:r>
                <a:r>
                  <a:rPr lang="sr-Latn-RS" b="1" dirty="0">
                    <a:solidFill>
                      <a:srgbClr val="00B050"/>
                    </a:solidFill>
                  </a:rPr>
                  <a:t> okrenutu ka Jugu </a:t>
                </a:r>
                <a:r>
                  <a:rPr lang="sr-Latn-RS" dirty="0"/>
                  <a:t>pod većim   uglom  </a:t>
                </a:r>
                <a14:m>
                  <m:oMath xmlns:m="http://schemas.openxmlformats.org/officeDocument/2006/math"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sr-Latn-R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sr-Latn-R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CB54DD-9D43-7F21-02B5-E0E53CC5A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8" y="2353990"/>
                <a:ext cx="11181522" cy="369332"/>
              </a:xfrm>
              <a:prstGeom prst="rect">
                <a:avLst/>
              </a:prstGeom>
              <a:blipFill>
                <a:blip r:embed="rId5"/>
                <a:stretch>
                  <a:fillRect l="-4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93BC87B-1B4F-46E9-4DA0-4588E541190E}"/>
              </a:ext>
            </a:extLst>
          </p:cNvPr>
          <p:cNvSpPr txBox="1"/>
          <p:nvPr/>
        </p:nvSpPr>
        <p:spPr>
          <a:xfrm>
            <a:off x="626165" y="2991293"/>
            <a:ext cx="1069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Ova </a:t>
            </a:r>
            <a:r>
              <a:rPr lang="en-US" b="1" dirty="0" err="1">
                <a:solidFill>
                  <a:srgbClr val="FF0000"/>
                </a:solidFill>
              </a:rPr>
              <a:t>razlika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osnova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pojave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tople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mikroklime</a:t>
            </a:r>
            <a:r>
              <a:rPr lang="en-US" b="1" dirty="0">
                <a:solidFill>
                  <a:srgbClr val="FF0000"/>
                </a:solidFill>
              </a:rPr>
              <a:t> pored </a:t>
            </a:r>
            <a:r>
              <a:rPr lang="en-US" b="1" dirty="0" err="1">
                <a:solidFill>
                  <a:srgbClr val="FF0000"/>
                </a:solidFill>
              </a:rPr>
              <a:t>vertikalnog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zida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okrenutog</a:t>
            </a:r>
            <a:r>
              <a:rPr lang="en-US" b="1" dirty="0">
                <a:solidFill>
                  <a:srgbClr val="FF0000"/>
                </a:solidFill>
              </a:rPr>
              <a:t> ka </a:t>
            </a:r>
            <a:r>
              <a:rPr lang="en-US" b="1" dirty="0" err="1">
                <a:solidFill>
                  <a:srgbClr val="FF0000"/>
                </a:solidFill>
              </a:rPr>
              <a:t>Jugu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jer</a:t>
            </a:r>
            <a:r>
              <a:rPr lang="en-US" b="1" dirty="0">
                <a:solidFill>
                  <a:srgbClr val="FF0000"/>
                </a:solidFill>
              </a:rPr>
              <a:t> je </a:t>
            </a:r>
            <a:r>
              <a:rPr lang="en-US" b="1" dirty="0" err="1">
                <a:solidFill>
                  <a:srgbClr val="FF0000"/>
                </a:solidFill>
              </a:rPr>
              <a:t>snaga</a:t>
            </a:r>
            <a:r>
              <a:rPr lang="en-US" b="1" dirty="0">
                <a:solidFill>
                  <a:srgbClr val="FF0000"/>
                </a:solidFill>
              </a:rPr>
              <a:t> Sun</a:t>
            </a:r>
            <a:r>
              <a:rPr lang="sr-Latn-RS" b="1" dirty="0">
                <a:solidFill>
                  <a:srgbClr val="FF0000"/>
                </a:solidFill>
              </a:rPr>
              <a:t>č</a:t>
            </a:r>
            <a:r>
              <a:rPr lang="en-US" b="1" dirty="0" err="1">
                <a:solidFill>
                  <a:srgbClr val="FF0000"/>
                </a:solidFill>
              </a:rPr>
              <a:t>evog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zračenja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neku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</a:t>
            </a:r>
            <a:r>
              <a:rPr lang="sr-Latn-RS" b="1" dirty="0">
                <a:solidFill>
                  <a:srgbClr val="FF0000"/>
                </a:solidFill>
              </a:rPr>
              <a:t>v</a:t>
            </a:r>
            <a:r>
              <a:rPr lang="en-US" b="1" dirty="0">
                <a:solidFill>
                  <a:srgbClr val="FF0000"/>
                </a:solidFill>
              </a:rPr>
              <a:t>an </a:t>
            </a:r>
            <a:r>
              <a:rPr lang="en-US" b="1" dirty="0" err="1">
                <a:solidFill>
                  <a:srgbClr val="FF0000"/>
                </a:solidFill>
              </a:rPr>
              <a:t>odredjena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proizvodom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dva</a:t>
            </a:r>
            <a:r>
              <a:rPr lang="en-US" b="1" dirty="0">
                <a:solidFill>
                  <a:srgbClr val="FF0000"/>
                </a:solidFill>
              </a:rPr>
              <a:t> f</a:t>
            </a:r>
            <a:r>
              <a:rPr lang="sr-Latn-RS" b="1" dirty="0">
                <a:solidFill>
                  <a:srgbClr val="FF0000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ktora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969A4-A7BE-EF06-901F-0C6410CE0C98}"/>
                  </a:ext>
                </a:extLst>
              </p:cNvPr>
              <p:cNvSpPr txBox="1"/>
              <p:nvPr/>
            </p:nvSpPr>
            <p:spPr>
              <a:xfrm>
                <a:off x="765312" y="4909930"/>
                <a:ext cx="1069450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solidFill>
                      <a:srgbClr val="FF0000"/>
                    </a:solidFill>
                  </a:rPr>
                  <a:t>gde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atmosferski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faktor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 . To je </a:t>
                </a:r>
                <a:r>
                  <a:rPr lang="en-US" sz="2000" b="1" i="1" dirty="0" err="1">
                    <a:solidFill>
                      <a:srgbClr val="FF0000"/>
                    </a:solidFill>
                  </a:rPr>
                  <a:t>direktno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 Sun</a:t>
                </a:r>
                <a:r>
                  <a:rPr lang="sr-Latn-RS" sz="2000" b="1" i="1" dirty="0">
                    <a:solidFill>
                      <a:srgbClr val="FF0000"/>
                    </a:solidFill>
                  </a:rPr>
                  <a:t>čevo zračenje na ravan koj</a:t>
                </a:r>
                <a:r>
                  <a:rPr lang="en-US" sz="2000" b="1" i="1" dirty="0">
                    <a:solidFill>
                      <a:srgbClr val="FF0000"/>
                    </a:solidFill>
                  </a:rPr>
                  <a:t>a</a:t>
                </a:r>
                <a:r>
                  <a:rPr lang="sr-Latn-RS" sz="2000" b="1" i="1" dirty="0">
                    <a:solidFill>
                      <a:srgbClr val="FF0000"/>
                    </a:solidFill>
                  </a:rPr>
                  <a:t> je normalna na pravac Sunčevih zraka</a:t>
                </a:r>
                <a:r>
                  <a:rPr lang="sr-Latn-RS" b="1" i="1" dirty="0">
                    <a:solidFill>
                      <a:srgbClr val="FF0000"/>
                    </a:solidFill>
                  </a:rPr>
                  <a:t>.  Ugao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sr-Latn-RS" b="1" i="1" dirty="0">
                    <a:solidFill>
                      <a:srgbClr val="FF0000"/>
                    </a:solidFill>
                  </a:rPr>
                  <a:t>   je geometrijski faktor. 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969A4-A7BE-EF06-901F-0C6410CE0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12" y="4909930"/>
                <a:ext cx="10694505" cy="707886"/>
              </a:xfrm>
              <a:prstGeom prst="rect">
                <a:avLst/>
              </a:prstGeom>
              <a:blipFill>
                <a:blip r:embed="rId6"/>
                <a:stretch>
                  <a:fillRect l="-62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F0B33E5-96B4-6640-23C5-D3285A1D0E2F}"/>
              </a:ext>
            </a:extLst>
          </p:cNvPr>
          <p:cNvSpPr txBox="1"/>
          <p:nvPr/>
        </p:nvSpPr>
        <p:spPr>
          <a:xfrm>
            <a:off x="3571461" y="5764821"/>
            <a:ext cx="50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0070C0"/>
                </a:solidFill>
              </a:rPr>
              <a:t>Za vertikalnu rav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sr-Latn-RS" b="1" dirty="0">
                <a:solidFill>
                  <a:srgbClr val="0070C0"/>
                </a:solidFill>
              </a:rPr>
              <a:t>n okrenutu ka </a:t>
            </a:r>
            <a:r>
              <a:rPr lang="en-US" b="1" dirty="0">
                <a:solidFill>
                  <a:srgbClr val="0070C0"/>
                </a:solidFill>
              </a:rPr>
              <a:t>J</a:t>
            </a:r>
            <a:r>
              <a:rPr lang="sr-Latn-RS" b="1" dirty="0">
                <a:solidFill>
                  <a:srgbClr val="0070C0"/>
                </a:solidFill>
              </a:rPr>
              <a:t>ugu je 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971B18-6A32-8FAD-5981-88EF93AED37E}"/>
                  </a:ext>
                </a:extLst>
              </p:cNvPr>
              <p:cNvSpPr txBox="1"/>
              <p:nvPr/>
            </p:nvSpPr>
            <p:spPr>
              <a:xfrm>
                <a:off x="4176921" y="6256104"/>
                <a:ext cx="3565662" cy="4049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sr-Latn-R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sr-Latn-R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sr-Latn-R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(18)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971B18-6A32-8FAD-5981-88EF93AED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921" y="6256104"/>
                <a:ext cx="3565662" cy="404919"/>
              </a:xfrm>
              <a:prstGeom prst="rect">
                <a:avLst/>
              </a:prstGeom>
              <a:blipFill>
                <a:blip r:embed="rId7"/>
                <a:stretch>
                  <a:fillRect t="-7463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B00114-B79D-A1EA-2239-D6E101ACDB07}"/>
                  </a:ext>
                </a:extLst>
              </p:cNvPr>
              <p:cNvSpPr txBox="1"/>
              <p:nvPr/>
            </p:nvSpPr>
            <p:spPr>
              <a:xfrm>
                <a:off x="2385391" y="4130275"/>
                <a:ext cx="63635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800" i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sr-Latn-RS" sz="2800" dirty="0"/>
                  <a:t>                           (17) </a:t>
                </a:r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4B00114-B79D-A1EA-2239-D6E101AC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391" y="4130275"/>
                <a:ext cx="6363528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76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67B7C2-4858-E840-C178-24101F6E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1" y="1819061"/>
            <a:ext cx="10685898" cy="3716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05DA97-1955-B1EA-6573-7647C9304922}"/>
              </a:ext>
            </a:extLst>
          </p:cNvPr>
          <p:cNvSpPr txBox="1"/>
          <p:nvPr/>
        </p:nvSpPr>
        <p:spPr>
          <a:xfrm>
            <a:off x="4217504" y="48439"/>
            <a:ext cx="375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>
                <a:solidFill>
                  <a:srgbClr val="FF0000"/>
                </a:solidFill>
              </a:rPr>
              <a:t>MIHOLJSKO LETO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17D83-9978-4BDD-DA00-B766337D2017}"/>
              </a:ext>
            </a:extLst>
          </p:cNvPr>
          <p:cNvSpPr txBox="1"/>
          <p:nvPr/>
        </p:nvSpPr>
        <p:spPr>
          <a:xfrm>
            <a:off x="633783" y="694770"/>
            <a:ext cx="1084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Miholjsko  leto </a:t>
            </a:r>
            <a:r>
              <a:rPr lang="sr-Latn-RS" b="1" dirty="0">
                <a:solidFill>
                  <a:srgbClr val="00B050"/>
                </a:solidFill>
              </a:rPr>
              <a:t>u različitim kulturama ima različit naziv. U slovenskim zeljama se najčešće naziva „babinje leto“. U zapadnim zemljama se naziva „Indian summer“. Khavrus i Gabović predlažu astronomsko objašnjenje ove pojave i s tim u vezi predlažu naziv „lokalno leto“.  Ovaj naziv obrazlažu činjenicom da periodi u godini  kada Sunce obasjava vertikalnu površinu pod velikim uglom zavise od geografske širine mesta.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EFE1F-4F6C-0A19-2EEC-1537D315B723}"/>
              </a:ext>
            </a:extLst>
          </p:cNvPr>
          <p:cNvSpPr txBox="1"/>
          <p:nvPr/>
        </p:nvSpPr>
        <p:spPr>
          <a:xfrm>
            <a:off x="834888" y="5736856"/>
            <a:ext cx="10848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Manifestacije Miholjskog leta na </a:t>
            </a:r>
            <a:r>
              <a:rPr lang="en-US" b="1" dirty="0" err="1">
                <a:solidFill>
                  <a:srgbClr val="FF0000"/>
                </a:solidFill>
              </a:rPr>
              <a:t>vertik</a:t>
            </a:r>
            <a:r>
              <a:rPr lang="sr-Latn-RS" b="1" dirty="0">
                <a:solidFill>
                  <a:srgbClr val="FF0000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lnim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površinama okrenutim ka jugu: </a:t>
            </a:r>
            <a:r>
              <a:rPr lang="sr-Latn-RS" dirty="0"/>
              <a:t>a) </a:t>
            </a:r>
            <a:r>
              <a:rPr lang="sr-Latn-RS" b="1" dirty="0">
                <a:solidFill>
                  <a:srgbClr val="0070C0"/>
                </a:solidFill>
              </a:rPr>
              <a:t>Slika „Seoska porodica“ umetnika iz Ukrajine  </a:t>
            </a:r>
            <a:r>
              <a:rPr lang="en-US" b="1" dirty="0" err="1">
                <a:solidFill>
                  <a:srgbClr val="0070C0"/>
                </a:solidFill>
              </a:rPr>
              <a:t>Tarasa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sr-Latn-RS" b="1" dirty="0">
                <a:solidFill>
                  <a:srgbClr val="0070C0"/>
                </a:solidFill>
              </a:rPr>
              <a:t>Šefčenka, naslikana 1843</a:t>
            </a:r>
            <a:r>
              <a:rPr lang="sr-Latn-RS" b="1" dirty="0">
                <a:solidFill>
                  <a:srgbClr val="00B050"/>
                </a:solidFill>
              </a:rPr>
              <a:t>. b) Vinograd na brdu okrenutom ka jugu u blizini Drezdena u Nemačkoj.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Toplota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akumulirana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tokom</a:t>
            </a:r>
            <a:r>
              <a:rPr lang="en-US" b="1" dirty="0">
                <a:solidFill>
                  <a:srgbClr val="00B050"/>
                </a:solidFill>
              </a:rPr>
              <a:t> period</a:t>
            </a:r>
            <a:r>
              <a:rPr lang="sr-Cyrl-RS" b="1" dirty="0">
                <a:solidFill>
                  <a:srgbClr val="00B050"/>
                </a:solidFill>
              </a:rPr>
              <a:t>а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intenzivnog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osun</a:t>
            </a:r>
            <a:r>
              <a:rPr lang="sr-Latn-RS" b="1" dirty="0">
                <a:solidFill>
                  <a:srgbClr val="00B050"/>
                </a:solidFill>
              </a:rPr>
              <a:t>čavanja potpomaže sazrevanje groždja.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6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2003</Words>
  <Application>Microsoft Office PowerPoint</Application>
  <PresentationFormat>Widescreen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Bozic</dc:creator>
  <cp:lastModifiedBy>Mirjana Bozic</cp:lastModifiedBy>
  <cp:revision>39</cp:revision>
  <dcterms:created xsi:type="dcterms:W3CDTF">2023-04-15T19:55:40Z</dcterms:created>
  <dcterms:modified xsi:type="dcterms:W3CDTF">2023-04-18T02:55:57Z</dcterms:modified>
</cp:coreProperties>
</file>