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77" r:id="rId10"/>
    <p:sldId id="278" r:id="rId11"/>
    <p:sldId id="274" r:id="rId12"/>
    <p:sldId id="275" r:id="rId13"/>
    <p:sldId id="279" r:id="rId14"/>
    <p:sldId id="276" r:id="rId15"/>
    <p:sldId id="263" r:id="rId16"/>
    <p:sldId id="280" r:id="rId17"/>
    <p:sldId id="264" r:id="rId18"/>
    <p:sldId id="265" r:id="rId19"/>
    <p:sldId id="270" r:id="rId20"/>
    <p:sldId id="283" r:id="rId21"/>
    <p:sldId id="281" r:id="rId22"/>
    <p:sldId id="282" r:id="rId23"/>
    <p:sldId id="273"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7179B84-6869-4E8C-99BB-172CA16B8359}" type="datetimeFigureOut">
              <a:rPr lang="en-US" smtClean="0"/>
              <a:t>4/18/2023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22D123C-5E2B-44DD-A9BF-7D6ECEF94E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22D123C-5E2B-44DD-A9BF-7D6ECEF94E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79B84-6869-4E8C-99BB-172CA16B835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179B84-6869-4E8C-99BB-172CA16B8359}"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179B84-6869-4E8C-99BB-172CA16B8359}"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79B84-6869-4E8C-99BB-172CA16B8359}"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79B84-6869-4E8C-99BB-172CA16B835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179B84-6869-4E8C-99BB-172CA16B835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179B84-6869-4E8C-99BB-172CA16B8359}" type="datetimeFigureOut">
              <a:rPr lang="en-US" smtClean="0"/>
              <a:t>4/18/2023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22D123C-5E2B-44DD-A9BF-7D6ECEF94E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229600" cy="2743200"/>
          </a:xfrm>
        </p:spPr>
        <p:txBody>
          <a:bodyPr>
            <a:normAutofit fontScale="90000"/>
          </a:bodyPr>
          <a:lstStyle/>
          <a:p>
            <a:r>
              <a:rPr lang="sr-Latn-BA" dirty="0" smtClean="0">
                <a:solidFill>
                  <a:schemeClr val="tx1"/>
                </a:solidFill>
                <a:effectLst/>
                <a:latin typeface="+mn-lt"/>
              </a:rPr>
              <a:t/>
            </a:r>
            <a:br>
              <a:rPr lang="sr-Latn-BA" dirty="0" smtClean="0">
                <a:solidFill>
                  <a:schemeClr val="tx1"/>
                </a:solidFill>
                <a:effectLst/>
                <a:latin typeface="+mn-lt"/>
              </a:rPr>
            </a:br>
            <a:r>
              <a:rPr lang="sr-Latn-BA" dirty="0">
                <a:solidFill>
                  <a:schemeClr val="tx1"/>
                </a:solidFill>
                <a:effectLst/>
                <a:latin typeface="+mn-lt"/>
              </a:rPr>
              <a:t/>
            </a:r>
            <a:br>
              <a:rPr lang="sr-Latn-BA" dirty="0">
                <a:solidFill>
                  <a:schemeClr val="tx1"/>
                </a:solidFill>
                <a:effectLst/>
                <a:latin typeface="+mn-lt"/>
              </a:rPr>
            </a:br>
            <a:r>
              <a:rPr lang="sr-Latn-BA" dirty="0" smtClean="0">
                <a:solidFill>
                  <a:schemeClr val="tx1"/>
                </a:solidFill>
                <a:effectLst/>
                <a:latin typeface="+mn-lt"/>
              </a:rPr>
              <a:t>HERMES – </a:t>
            </a:r>
            <a:r>
              <a:rPr lang="en-US" dirty="0" smtClean="0">
                <a:solidFill>
                  <a:schemeClr val="tx1"/>
                </a:solidFill>
                <a:effectLst/>
                <a:latin typeface="+mn-lt"/>
              </a:rPr>
              <a:t>MOGU</a:t>
            </a:r>
            <a:r>
              <a:rPr lang="sr-Latn-BA" dirty="0" smtClean="0">
                <a:solidFill>
                  <a:schemeClr val="tx1"/>
                </a:solidFill>
                <a:effectLst/>
                <a:latin typeface="+mn-lt"/>
              </a:rPr>
              <a:t>ĆI astronomSKI aspeKTI</a:t>
            </a:r>
            <a:r>
              <a:rPr lang="en-US" dirty="0">
                <a:effectLst/>
              </a:rPr>
              <a:t/>
            </a:r>
            <a:br>
              <a:rPr lang="en-US" dirty="0">
                <a:effectLst/>
              </a:rPr>
            </a:br>
            <a:endParaRPr lang="en-US" dirty="0"/>
          </a:p>
        </p:txBody>
      </p:sp>
      <p:sp>
        <p:nvSpPr>
          <p:cNvPr id="3" name="Subtitle 2"/>
          <p:cNvSpPr>
            <a:spLocks noGrp="1"/>
          </p:cNvSpPr>
          <p:nvPr>
            <p:ph type="subTitle" idx="1"/>
          </p:nvPr>
        </p:nvSpPr>
        <p:spPr>
          <a:xfrm>
            <a:off x="1524000" y="4876800"/>
            <a:ext cx="6400800" cy="1045698"/>
          </a:xfrm>
        </p:spPr>
        <p:txBody>
          <a:bodyPr/>
          <a:lstStyle/>
          <a:p>
            <a:r>
              <a:rPr lang="en-US" dirty="0" smtClean="0"/>
              <a:t>Aleksandra </a:t>
            </a:r>
            <a:r>
              <a:rPr lang="en-US" dirty="0" err="1" smtClean="0"/>
              <a:t>Baji</a:t>
            </a:r>
            <a:r>
              <a:rPr lang="sr-Latn-BA" dirty="0" smtClean="0"/>
              <a:t>ć</a:t>
            </a:r>
            <a:br>
              <a:rPr lang="sr-Latn-BA" dirty="0" smtClean="0"/>
            </a:br>
            <a:r>
              <a:rPr lang="sr-Latn-BA" dirty="0" smtClean="0"/>
              <a:t>Milan Dimitrijević</a:t>
            </a:r>
            <a:endParaRPr lang="en-US" dirty="0"/>
          </a:p>
        </p:txBody>
      </p:sp>
    </p:spTree>
    <p:extLst>
      <p:ext uri="{BB962C8B-B14F-4D97-AF65-F5344CB8AC3E}">
        <p14:creationId xmlns:p14="http://schemas.microsoft.com/office/powerpoint/2010/main" val="399595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782" y="1676400"/>
            <a:ext cx="8382000" cy="3539430"/>
          </a:xfrm>
          <a:prstGeom prst="rect">
            <a:avLst/>
          </a:prstGeom>
          <a:noFill/>
        </p:spPr>
        <p:txBody>
          <a:bodyPr wrap="square" rtlCol="0">
            <a:spAutoFit/>
          </a:bodyPr>
          <a:lstStyle/>
          <a:p>
            <a:pPr algn="just"/>
            <a:r>
              <a:rPr lang="sr-Latn-BA" sz="2800" dirty="0" smtClean="0"/>
              <a:t>Izgleda da TAKO Hermes donosi Ovna (Aries):</a:t>
            </a:r>
          </a:p>
          <a:p>
            <a:pPr algn="just"/>
            <a:endParaRPr lang="sr-Latn-BA" sz="2800" dirty="0"/>
          </a:p>
          <a:p>
            <a:pPr algn="just"/>
            <a:r>
              <a:rPr lang="sr-Latn-BA" sz="2800" dirty="0" smtClean="0"/>
              <a:t>Jutarnji (helijakalni) izlazak zvezda Trougla </a:t>
            </a:r>
            <a:r>
              <a:rPr lang="sr-Latn-BA" sz="2800" b="1" dirty="0" smtClean="0"/>
              <a:t>donosi</a:t>
            </a:r>
            <a:r>
              <a:rPr lang="sr-Latn-BA" sz="2800" dirty="0" smtClean="0"/>
              <a:t> izlazak OVNA. Trougao je, u vreme klasične Grčke, helijakalno izlazio na prolećnu ravnodnevicu.</a:t>
            </a:r>
          </a:p>
          <a:p>
            <a:pPr algn="just"/>
            <a:endParaRPr lang="sr-Latn-BA" sz="2800" dirty="0"/>
          </a:p>
          <a:p>
            <a:pPr algn="just"/>
            <a:r>
              <a:rPr lang="sr-Latn-BA" sz="2800" dirty="0" smtClean="0"/>
              <a:t>Izgleda da je prolećna ravnodnevica imala svoj značaj u kultu Hermesa.</a:t>
            </a:r>
          </a:p>
        </p:txBody>
      </p:sp>
    </p:spTree>
    <p:extLst>
      <p:ext uri="{BB962C8B-B14F-4D97-AF65-F5344CB8AC3E}">
        <p14:creationId xmlns:p14="http://schemas.microsoft.com/office/powerpoint/2010/main" val="4170872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0804"/>
            <a:ext cx="8763000" cy="6340197"/>
          </a:xfrm>
          <a:prstGeom prst="rect">
            <a:avLst/>
          </a:prstGeom>
          <a:noFill/>
        </p:spPr>
        <p:txBody>
          <a:bodyPr wrap="square" rtlCol="0">
            <a:spAutoFit/>
          </a:bodyPr>
          <a:lstStyle/>
          <a:p>
            <a:r>
              <a:rPr lang="sr-Latn-BA" sz="2800" b="1" dirty="0" smtClean="0"/>
              <a:t>GENEALOG</a:t>
            </a:r>
            <a:r>
              <a:rPr lang="en-US" sz="2800" b="1" dirty="0" smtClean="0"/>
              <a:t>IJA</a:t>
            </a:r>
            <a:r>
              <a:rPr lang="sr-Latn-BA" b="1" dirty="0" smtClean="0"/>
              <a:t>: </a:t>
            </a:r>
            <a:r>
              <a:rPr lang="en-US" b="1" dirty="0" smtClean="0"/>
              <a:t> </a:t>
            </a:r>
            <a:r>
              <a:rPr lang="en-US" b="1" dirty="0" err="1" smtClean="0"/>
              <a:t>Otac</a:t>
            </a:r>
            <a:r>
              <a:rPr lang="en-US" b="1" dirty="0" smtClean="0"/>
              <a:t>, </a:t>
            </a:r>
            <a:r>
              <a:rPr lang="sr-Latn-BA" b="1" dirty="0" smtClean="0"/>
              <a:t> Zevs je uredio nebo;</a:t>
            </a:r>
            <a:r>
              <a:rPr lang="sr-Latn-BA" sz="2000" b="1" dirty="0"/>
              <a:t> </a:t>
            </a:r>
            <a:r>
              <a:rPr lang="sr-Latn-BA" sz="2000" b="1" dirty="0" smtClean="0"/>
              <a:t>Majka mu je zvezda;</a:t>
            </a:r>
          </a:p>
          <a:p>
            <a:pPr marL="285750" indent="-285750">
              <a:buFont typeface="Arial" pitchFamily="34" charset="0"/>
              <a:buChar char="•"/>
            </a:pPr>
            <a:r>
              <a:rPr lang="en-US" b="1" dirty="0" err="1" smtClean="0"/>
              <a:t>Pausania</a:t>
            </a:r>
            <a:r>
              <a:rPr lang="en-US" b="1" i="1" dirty="0" smtClean="0"/>
              <a:t>, </a:t>
            </a:r>
            <a:r>
              <a:rPr lang="sr-Latn-BA" i="1" dirty="0" smtClean="0"/>
              <a:t>Opis Helade, </a:t>
            </a:r>
            <a:r>
              <a:rPr lang="en-US" dirty="0" smtClean="0"/>
              <a:t>9</a:t>
            </a:r>
            <a:r>
              <a:rPr lang="en-US" dirty="0"/>
              <a:t>. </a:t>
            </a:r>
            <a:r>
              <a:rPr lang="sr-Latn-BA" dirty="0" smtClean="0"/>
              <a:t> </a:t>
            </a:r>
            <a:r>
              <a:rPr lang="en-US" dirty="0" smtClean="0"/>
              <a:t>20</a:t>
            </a:r>
            <a:r>
              <a:rPr lang="en-US" dirty="0"/>
              <a:t>. 3 </a:t>
            </a:r>
          </a:p>
          <a:p>
            <a:pPr algn="just"/>
            <a:r>
              <a:rPr lang="en-US" dirty="0" smtClean="0"/>
              <a:t>„</a:t>
            </a:r>
            <a:r>
              <a:rPr lang="sr-Latn-BA" dirty="0" smtClean="0"/>
              <a:t>Blizu </a:t>
            </a:r>
            <a:r>
              <a:rPr lang="en-US" dirty="0" smtClean="0"/>
              <a:t>T</a:t>
            </a:r>
            <a:r>
              <a:rPr lang="sr-Latn-BA" dirty="0" smtClean="0"/>
              <a:t>anagre </a:t>
            </a:r>
            <a:r>
              <a:rPr lang="en-US" dirty="0" smtClean="0"/>
              <a:t>[</a:t>
            </a:r>
            <a:r>
              <a:rPr lang="sr-Latn-BA" dirty="0" smtClean="0"/>
              <a:t>u Beotiji</a:t>
            </a:r>
            <a:r>
              <a:rPr lang="en-US" dirty="0" smtClean="0"/>
              <a:t>]</a:t>
            </a:r>
            <a:r>
              <a:rPr lang="sr-Latn-BA" dirty="0" smtClean="0"/>
              <a:t>, nalazi se plalina </a:t>
            </a:r>
            <a:r>
              <a:rPr lang="sr-Latn-BA" b="1" dirty="0" smtClean="0"/>
              <a:t>Kerikios</a:t>
            </a:r>
            <a:r>
              <a:rPr lang="sr-Latn-BA" dirty="0" smtClean="0"/>
              <a:t>, navodno Hermesovo mesto rođenja, a tu je i mesto zvano </a:t>
            </a:r>
            <a:r>
              <a:rPr lang="sr-Latn-BA" b="1" dirty="0" smtClean="0"/>
              <a:t>Polos</a:t>
            </a:r>
            <a:r>
              <a:rPr lang="sr-Latn-BA" dirty="0" smtClean="0"/>
              <a:t>. </a:t>
            </a:r>
            <a:r>
              <a:rPr lang="en-US" dirty="0" smtClean="0"/>
              <a:t> </a:t>
            </a:r>
            <a:r>
              <a:rPr lang="en-US" dirty="0"/>
              <a:t>. . . </a:t>
            </a:r>
            <a:r>
              <a:rPr lang="sr-Latn-BA" dirty="0" smtClean="0"/>
              <a:t>Kažu da je tu Atlas, </a:t>
            </a:r>
            <a:r>
              <a:rPr lang="en-US" dirty="0" smtClean="0"/>
              <a:t>[</a:t>
            </a:r>
            <a:r>
              <a:rPr lang="sr-Latn-BA" dirty="0" smtClean="0"/>
              <a:t>deda Hermesov</a:t>
            </a:r>
            <a:r>
              <a:rPr lang="en-US" dirty="0" smtClean="0"/>
              <a:t>]</a:t>
            </a:r>
            <a:r>
              <a:rPr lang="sr-Latn-BA" dirty="0" smtClean="0"/>
              <a:t> sedeo </a:t>
            </a:r>
            <a:r>
              <a:rPr lang="en-US" dirty="0"/>
              <a:t>i</a:t>
            </a:r>
            <a:r>
              <a:rPr lang="en-US" dirty="0" smtClean="0"/>
              <a:t> </a:t>
            </a:r>
            <a:r>
              <a:rPr lang="sr-Latn-BA" dirty="0" smtClean="0"/>
              <a:t>duboko meditirao o podzemnom svetu</a:t>
            </a:r>
            <a:r>
              <a:rPr lang="en-US" dirty="0" smtClean="0"/>
              <a:t> (</a:t>
            </a:r>
            <a:r>
              <a:rPr lang="sr-Latn-BA" i="1" dirty="0" err="1"/>
              <a:t>H</a:t>
            </a:r>
            <a:r>
              <a:rPr lang="en-US" i="1" dirty="0" smtClean="0"/>
              <a:t>aides</a:t>
            </a:r>
            <a:r>
              <a:rPr lang="en-US" dirty="0"/>
              <a:t>) </a:t>
            </a:r>
            <a:r>
              <a:rPr lang="sr-Latn-BA" dirty="0" smtClean="0"/>
              <a:t>i nebu</a:t>
            </a:r>
            <a:r>
              <a:rPr lang="en-US" dirty="0" smtClean="0"/>
              <a:t> </a:t>
            </a:r>
            <a:r>
              <a:rPr lang="en-US" dirty="0"/>
              <a:t>(</a:t>
            </a:r>
            <a:r>
              <a:rPr lang="en-US" i="1" dirty="0" err="1"/>
              <a:t>ouranos</a:t>
            </a:r>
            <a:r>
              <a:rPr lang="en-US" dirty="0"/>
              <a:t>), </a:t>
            </a:r>
            <a:r>
              <a:rPr lang="sr-Latn-BA" dirty="0" smtClean="0"/>
              <a:t>kako Homer kaže o njemu: „...Maja, kćerka  strašnog Atlasa, koja zna dubinu svakog mora, dok on lično drži  (ili čuva) visoke stubove, koji odvajaju Zemlju i Nebo.“</a:t>
            </a:r>
          </a:p>
          <a:p>
            <a:pPr algn="just"/>
            <a:endParaRPr lang="sr-Latn-BA" b="1" dirty="0"/>
          </a:p>
          <a:p>
            <a:pPr marL="285750" indent="-285750" algn="just">
              <a:buFont typeface="Arial" pitchFamily="34" charset="0"/>
              <a:buChar char="•"/>
            </a:pPr>
            <a:r>
              <a:rPr lang="en-US" b="1" dirty="0" smtClean="0"/>
              <a:t>Su</a:t>
            </a:r>
            <a:r>
              <a:rPr lang="sr-Latn-BA" b="1" dirty="0" smtClean="0"/>
              <a:t>(</a:t>
            </a:r>
            <a:r>
              <a:rPr lang="en-US" b="1" dirty="0" smtClean="0"/>
              <a:t>i</a:t>
            </a:r>
            <a:r>
              <a:rPr lang="sr-Latn-BA" b="1" dirty="0" smtClean="0"/>
              <a:t>)</a:t>
            </a:r>
            <a:r>
              <a:rPr lang="en-US" b="1" dirty="0" smtClean="0"/>
              <a:t>da</a:t>
            </a:r>
            <a:r>
              <a:rPr lang="en-US" dirty="0" smtClean="0"/>
              <a:t> </a:t>
            </a:r>
            <a:r>
              <a:rPr lang="en-US" dirty="0" err="1" smtClean="0"/>
              <a:t>s.v</a:t>
            </a:r>
            <a:r>
              <a:rPr lang="en-US" dirty="0" smtClean="0"/>
              <a:t>. </a:t>
            </a:r>
            <a:r>
              <a:rPr lang="en-US" i="1" dirty="0" smtClean="0"/>
              <a:t>Prometheus</a:t>
            </a:r>
            <a:r>
              <a:rPr lang="en-US" dirty="0" smtClean="0"/>
              <a:t> (</a:t>
            </a:r>
            <a:r>
              <a:rPr lang="sr-Latn-BA" dirty="0" smtClean="0"/>
              <a:t>vizantijska enciklopedija iz 10. veka, redaktor Suidas</a:t>
            </a:r>
            <a:r>
              <a:rPr lang="en-US" dirty="0" smtClean="0"/>
              <a:t>)</a:t>
            </a:r>
          </a:p>
          <a:p>
            <a:pPr algn="just"/>
            <a:r>
              <a:rPr lang="en-US" dirty="0" smtClean="0"/>
              <a:t>„</a:t>
            </a:r>
            <a:r>
              <a:rPr lang="sr-Latn-BA" dirty="0" smtClean="0"/>
              <a:t>Prema jevrejskim Sudijama, Prometej je prvi otkrio naučnu filosofiju, dok je Epimetej otkrio muziku; i </a:t>
            </a:r>
            <a:r>
              <a:rPr lang="sr-Latn-BA" b="1" dirty="0" smtClean="0"/>
              <a:t>Atlas</a:t>
            </a:r>
            <a:r>
              <a:rPr lang="sr-Latn-BA" dirty="0" smtClean="0"/>
              <a:t>, koji je </a:t>
            </a:r>
            <a:r>
              <a:rPr lang="sr-Latn-BA" b="1" dirty="0" smtClean="0"/>
              <a:t>tumačio astronomiju</a:t>
            </a:r>
            <a:r>
              <a:rPr lang="sr-Latn-BA" dirty="0" smtClean="0"/>
              <a:t>, zbog čega kažu da je držao nebo. </a:t>
            </a:r>
          </a:p>
          <a:p>
            <a:pPr algn="just"/>
            <a:endParaRPr lang="sr-Latn-BA" dirty="0" smtClean="0"/>
          </a:p>
          <a:p>
            <a:pPr marL="285750" indent="-285750" algn="just">
              <a:buFont typeface="Arial" pitchFamily="34" charset="0"/>
              <a:buChar char="•"/>
            </a:pPr>
            <a:r>
              <a:rPr lang="en-US" b="1" dirty="0" err="1" smtClean="0"/>
              <a:t>Diodor</a:t>
            </a:r>
            <a:r>
              <a:rPr lang="en-US" b="1" dirty="0" smtClean="0"/>
              <a:t> Sic</a:t>
            </a:r>
            <a:r>
              <a:rPr lang="sr-Latn-BA" b="1" dirty="0" smtClean="0"/>
              <a:t>ilijanac</a:t>
            </a:r>
            <a:r>
              <a:rPr lang="en-US" i="1" dirty="0" smtClean="0"/>
              <a:t>, </a:t>
            </a:r>
            <a:r>
              <a:rPr lang="sr-Latn-BA" i="1" dirty="0" smtClean="0"/>
              <a:t>Istorijska biblioteka</a:t>
            </a:r>
            <a:r>
              <a:rPr lang="en-US" dirty="0" smtClean="0"/>
              <a:t>4. 26. 2 </a:t>
            </a:r>
            <a:endParaRPr lang="sr-Latn-BA" dirty="0" smtClean="0"/>
          </a:p>
          <a:p>
            <a:pPr algn="just"/>
            <a:r>
              <a:rPr lang="en-US" dirty="0"/>
              <a:t>Atlas</a:t>
            </a:r>
            <a:r>
              <a:rPr lang="sr-Latn-BA" dirty="0"/>
              <a:t> je razvio nauku astrologije, do stepena koji je prevazišao sve ostale i genijalno otkrio sferni raspored </a:t>
            </a:r>
            <a:r>
              <a:rPr lang="sr-Latn-BA" dirty="0" smtClean="0"/>
              <a:t>zvezda</a:t>
            </a:r>
            <a:r>
              <a:rPr lang="sr-Latn-BA" dirty="0"/>
              <a:t>. Zbog toga se verovalo da ceo nebeski svod počiva na njegovim  ramenima.</a:t>
            </a:r>
            <a:r>
              <a:rPr lang="en-US" dirty="0"/>
              <a:t> </a:t>
            </a:r>
            <a:endParaRPr lang="sr-Latn-BA" dirty="0"/>
          </a:p>
          <a:p>
            <a:pPr algn="just"/>
            <a:endParaRPr lang="sr-Latn-BA" dirty="0"/>
          </a:p>
          <a:p>
            <a:pPr algn="just"/>
            <a:r>
              <a:rPr lang="en-US" dirty="0"/>
              <a:t>#</a:t>
            </a:r>
            <a:r>
              <a:rPr lang="sr-Latn-BA" dirty="0" smtClean="0"/>
              <a:t>Reč</a:t>
            </a:r>
            <a:r>
              <a:rPr lang="en-US" dirty="0" smtClean="0"/>
              <a:t> </a:t>
            </a:r>
            <a:r>
              <a:rPr lang="en-US" b="1" dirty="0" err="1"/>
              <a:t>polos</a:t>
            </a:r>
            <a:r>
              <a:rPr lang="en-US" dirty="0"/>
              <a:t> </a:t>
            </a:r>
            <a:r>
              <a:rPr lang="sr-Latn-BA" dirty="0"/>
              <a:t>(</a:t>
            </a:r>
            <a:r>
              <a:rPr lang="en-US" dirty="0"/>
              <a:t>π</a:t>
            </a:r>
            <a:r>
              <a:rPr lang="en-US" dirty="0" err="1"/>
              <a:t>όλος</a:t>
            </a:r>
            <a:r>
              <a:rPr lang="en-US" dirty="0"/>
              <a:t>) </a:t>
            </a:r>
            <a:r>
              <a:rPr lang="sr-Latn-BA" dirty="0" smtClean="0"/>
              <a:t>označava osu ili stožer na Grčkom. Srodna je srpskoj reči „pol“ ili engleskoj „pole“. Takože označava cilindar, cilindričnu kapu ili krunu. U stvari, to je centralna tačka, oko  koje se mehanizam okreće ili osciluje.</a:t>
            </a:r>
            <a:r>
              <a:rPr lang="en-US" dirty="0" smtClean="0"/>
              <a:t> </a:t>
            </a:r>
            <a:r>
              <a:rPr lang="sr-Latn-BA" dirty="0" smtClean="0"/>
              <a:t>Može se shvatiti i kao gnomon jer se oko gnomona okreće njegova senka.</a:t>
            </a:r>
            <a:endParaRPr lang="en-US" dirty="0"/>
          </a:p>
        </p:txBody>
      </p:sp>
    </p:spTree>
    <p:extLst>
      <p:ext uri="{BB962C8B-B14F-4D97-AF65-F5344CB8AC3E}">
        <p14:creationId xmlns:p14="http://schemas.microsoft.com/office/powerpoint/2010/main" val="38479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1384995"/>
          </a:xfrm>
          <a:prstGeom prst="rect">
            <a:avLst/>
          </a:prstGeom>
          <a:noFill/>
        </p:spPr>
        <p:txBody>
          <a:bodyPr wrap="square" rtlCol="0">
            <a:spAutoFit/>
          </a:bodyPr>
          <a:lstStyle/>
          <a:p>
            <a:pPr algn="just"/>
            <a:r>
              <a:rPr lang="sr-Latn-BA" sz="2800" dirty="0" smtClean="0"/>
              <a:t>Sada, ispratićemo svoju prvu asocijaciju: moguću vezu Hermesa sa gnomonima. Postoje mnoge statue božanstva u obliku stuba – Herme (Hermai):</a:t>
            </a:r>
            <a:endParaRPr lang="en-US" sz="2800" dirty="0"/>
          </a:p>
        </p:txBody>
      </p:sp>
      <p:pic>
        <p:nvPicPr>
          <p:cNvPr id="3074" name="Picture 2" descr="C:\Users\DELL\Desktop\Hermes Pheneos\Herm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07" y="2057400"/>
            <a:ext cx="8848383" cy="3644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808" y="5867400"/>
            <a:ext cx="8848383" cy="523220"/>
          </a:xfrm>
          <a:prstGeom prst="rect">
            <a:avLst/>
          </a:prstGeom>
          <a:noFill/>
        </p:spPr>
        <p:txBody>
          <a:bodyPr wrap="square" rtlCol="0">
            <a:spAutoFit/>
          </a:bodyPr>
          <a:lstStyle/>
          <a:p>
            <a:r>
              <a:rPr lang="sr-Latn-BA" sz="2800" dirty="0" smtClean="0"/>
              <a:t>Ovaj oblik je veoma pogodan za funkciju gnomona</a:t>
            </a:r>
            <a:endParaRPr lang="en-US" sz="2800" dirty="0"/>
          </a:p>
        </p:txBody>
      </p:sp>
    </p:spTree>
    <p:extLst>
      <p:ext uri="{BB962C8B-B14F-4D97-AF65-F5344CB8AC3E}">
        <p14:creationId xmlns:p14="http://schemas.microsoft.com/office/powerpoint/2010/main" val="192754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5" y="609600"/>
            <a:ext cx="8458200" cy="5262979"/>
          </a:xfrm>
          <a:prstGeom prst="rect">
            <a:avLst/>
          </a:prstGeom>
          <a:noFill/>
        </p:spPr>
        <p:txBody>
          <a:bodyPr wrap="square" rtlCol="0">
            <a:spAutoFit/>
          </a:bodyPr>
          <a:lstStyle/>
          <a:p>
            <a:pPr algn="just"/>
            <a:r>
              <a:rPr lang="sr-Latn-BA" sz="2800" dirty="0" smtClean="0"/>
              <a:t>Ovo vodi pretpostavci da bi Hermes mogao da bude božanska personifikacija ove osnovne astronomske alatke.</a:t>
            </a:r>
            <a:endParaRPr lang="sr-Latn-BA" sz="2800" dirty="0"/>
          </a:p>
          <a:p>
            <a:pPr algn="just"/>
            <a:r>
              <a:rPr lang="sr-Latn-BA" sz="2800" dirty="0" smtClean="0"/>
              <a:t>Prema</a:t>
            </a:r>
            <a:r>
              <a:rPr lang="sr-Latn-BA" sz="2800" dirty="0"/>
              <a:t> </a:t>
            </a:r>
            <a:r>
              <a:rPr lang="en-GB" sz="2800" dirty="0" err="1" smtClean="0"/>
              <a:t>Dyogen</a:t>
            </a:r>
            <a:r>
              <a:rPr lang="sr-Latn-BA" sz="2800" dirty="0" smtClean="0"/>
              <a:t>u</a:t>
            </a:r>
            <a:r>
              <a:rPr lang="en-GB" sz="2800" dirty="0" smtClean="0"/>
              <a:t> </a:t>
            </a:r>
            <a:r>
              <a:rPr lang="en-GB" sz="2800" dirty="0" err="1" smtClean="0"/>
              <a:t>Laerti</a:t>
            </a:r>
            <a:r>
              <a:rPr lang="sr-Latn-BA" sz="2800" dirty="0" smtClean="0"/>
              <a:t>j</a:t>
            </a:r>
            <a:r>
              <a:rPr lang="en-GB" sz="2800" dirty="0" smtClean="0"/>
              <a:t>u (</a:t>
            </a:r>
            <a:r>
              <a:rPr lang="sr-Latn-BA" sz="2800" i="1" dirty="0" smtClean="0"/>
              <a:t>Životi istaknutih filosofa</a:t>
            </a:r>
            <a:r>
              <a:rPr lang="sr-Latn-BA" sz="2800" dirty="0" smtClean="0"/>
              <a:t>,</a:t>
            </a:r>
            <a:r>
              <a:rPr lang="en-GB" sz="2800" i="1" dirty="0" smtClean="0"/>
              <a:t> </a:t>
            </a:r>
            <a:r>
              <a:rPr lang="en-GB" sz="2800" dirty="0" smtClean="0"/>
              <a:t>2.1</a:t>
            </a:r>
            <a:r>
              <a:rPr lang="en-GB" sz="2800" dirty="0"/>
              <a:t>), </a:t>
            </a:r>
            <a:r>
              <a:rPr lang="sr-Latn-BA" sz="2800" dirty="0" smtClean="0"/>
              <a:t>predstavljanje Grcima ovog instrumenta se pripisuje </a:t>
            </a:r>
            <a:r>
              <a:rPr lang="en-GB" sz="2800" dirty="0" smtClean="0"/>
              <a:t>Anaximander</a:t>
            </a:r>
            <a:r>
              <a:rPr lang="sr-Latn-BA" sz="2800" dirty="0" smtClean="0"/>
              <a:t>u</a:t>
            </a:r>
            <a:r>
              <a:rPr lang="en-GB" sz="2800" dirty="0" smtClean="0"/>
              <a:t> </a:t>
            </a:r>
            <a:r>
              <a:rPr lang="sr-Latn-BA" sz="2800" dirty="0" smtClean="0"/>
              <a:t>iz</a:t>
            </a:r>
            <a:r>
              <a:rPr lang="en-GB" sz="2800" dirty="0" smtClean="0"/>
              <a:t> </a:t>
            </a:r>
            <a:r>
              <a:rPr lang="en-GB" sz="2800" dirty="0" err="1" smtClean="0"/>
              <a:t>Milet</a:t>
            </a:r>
            <a:r>
              <a:rPr lang="sr-Latn-BA" sz="2800" dirty="0" smtClean="0"/>
              <a:t>a</a:t>
            </a:r>
            <a:r>
              <a:rPr lang="en-GB" sz="2800" dirty="0" smtClean="0"/>
              <a:t> </a:t>
            </a:r>
            <a:r>
              <a:rPr lang="en-GB" sz="2800" dirty="0"/>
              <a:t>(c. 610 – c. 546 </a:t>
            </a:r>
            <a:r>
              <a:rPr lang="sr-Latn-BA" sz="2800" dirty="0" smtClean="0"/>
              <a:t>stare ere</a:t>
            </a:r>
            <a:r>
              <a:rPr lang="en-GB" sz="2800" dirty="0" smtClean="0"/>
              <a:t>), </a:t>
            </a:r>
            <a:r>
              <a:rPr lang="sr-Latn-BA" sz="2800" dirty="0" smtClean="0"/>
              <a:t>učeniku Talesa, koji je živeo i radio u šestom veku stare ere, mada postoje indikacije da je ovaj izum postao dostupan Grcima i ranije.</a:t>
            </a:r>
            <a:endParaRPr lang="sr-Latn-BA" sz="2800" dirty="0"/>
          </a:p>
          <a:p>
            <a:pPr algn="just"/>
            <a:endParaRPr lang="sr-Latn-BA" sz="2800" dirty="0" smtClean="0"/>
          </a:p>
          <a:p>
            <a:pPr algn="just"/>
            <a:r>
              <a:rPr lang="sr-Latn-BA" sz="2800" dirty="0" smtClean="0"/>
              <a:t>Šesti vek stare ere označava kraj Arhajske Grčke i početak Klasične Grčke...</a:t>
            </a:r>
            <a:endParaRPr lang="en-US" sz="2800" dirty="0"/>
          </a:p>
        </p:txBody>
      </p:sp>
    </p:spTree>
    <p:extLst>
      <p:ext uri="{BB962C8B-B14F-4D97-AF65-F5344CB8AC3E}">
        <p14:creationId xmlns:p14="http://schemas.microsoft.com/office/powerpoint/2010/main" val="312914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6894195"/>
          </a:xfrm>
          <a:prstGeom prst="rect">
            <a:avLst/>
          </a:prstGeom>
          <a:noFill/>
        </p:spPr>
        <p:txBody>
          <a:bodyPr wrap="square" rtlCol="0">
            <a:spAutoFit/>
          </a:bodyPr>
          <a:lstStyle/>
          <a:p>
            <a:r>
              <a:rPr lang="sr-Latn-BA" sz="2800" b="1" dirty="0" smtClean="0"/>
              <a:t>GLAVNI HRAMOVI HERMESA </a:t>
            </a:r>
            <a:r>
              <a:rPr lang="sr-Latn-BA" sz="2400" b="1" dirty="0" smtClean="0"/>
              <a:t>– nijedan nije sačuvan, čak ni arheološki identifikovan, ali su lokacije poznate:</a:t>
            </a:r>
          </a:p>
          <a:p>
            <a:endParaRPr lang="sr-Latn-BA" sz="2400" b="1" dirty="0"/>
          </a:p>
          <a:p>
            <a:r>
              <a:rPr lang="sr-Latn-BA" sz="2400" dirty="0" smtClean="0"/>
              <a:t>Pausania, </a:t>
            </a:r>
            <a:r>
              <a:rPr lang="sr-Latn-BA" sz="2400" i="1" dirty="0" smtClean="0"/>
              <a:t>Opis Helade</a:t>
            </a:r>
          </a:p>
          <a:p>
            <a:pPr marL="342900" indent="-342900" algn="just">
              <a:buFont typeface="Arial" pitchFamily="34" charset="0"/>
              <a:buChar char="•"/>
            </a:pPr>
            <a:r>
              <a:rPr lang="en-GB" sz="2400" dirty="0"/>
              <a:t>8. 14. </a:t>
            </a:r>
            <a:r>
              <a:rPr lang="en-GB" sz="2400" dirty="0" smtClean="0"/>
              <a:t>10</a:t>
            </a:r>
            <a:r>
              <a:rPr lang="sr-Latn-BA" sz="2400" dirty="0" smtClean="0"/>
              <a:t>: </a:t>
            </a:r>
            <a:r>
              <a:rPr lang="en-GB" dirty="0" smtClean="0"/>
              <a:t>„</a:t>
            </a:r>
            <a:r>
              <a:rPr lang="sr-Latn-BA" dirty="0" smtClean="0"/>
              <a:t>Od svih bogova, narod </a:t>
            </a:r>
            <a:r>
              <a:rPr lang="sr-Latn-BA" b="1" dirty="0" smtClean="0"/>
              <a:t>F</a:t>
            </a:r>
            <a:r>
              <a:rPr lang="en-GB" b="1" dirty="0" err="1" smtClean="0"/>
              <a:t>eneos</a:t>
            </a:r>
            <a:r>
              <a:rPr lang="sr-Latn-BA" dirty="0" smtClean="0"/>
              <a:t>a </a:t>
            </a:r>
            <a:r>
              <a:rPr lang="en-GB" dirty="0" smtClean="0"/>
              <a:t>[</a:t>
            </a:r>
            <a:r>
              <a:rPr lang="sr-Latn-BA" dirty="0" smtClean="0"/>
              <a:t>u Arkadiji</a:t>
            </a:r>
            <a:r>
              <a:rPr lang="en-GB" dirty="0" smtClean="0"/>
              <a:t>] </a:t>
            </a:r>
            <a:r>
              <a:rPr lang="sr-Latn-BA" dirty="0" smtClean="0"/>
              <a:t>naročito obožava</a:t>
            </a:r>
            <a:r>
              <a:rPr lang="en-GB" dirty="0" smtClean="0"/>
              <a:t>Hermes</a:t>
            </a:r>
            <a:r>
              <a:rPr lang="sr-Latn-BA" dirty="0" smtClean="0"/>
              <a:t>a</a:t>
            </a:r>
            <a:r>
              <a:rPr lang="en-GB" dirty="0" smtClean="0"/>
              <a:t>, </a:t>
            </a:r>
            <a:r>
              <a:rPr lang="sr-Latn-BA" dirty="0" smtClean="0"/>
              <a:t>u čiju čast slave igre, zvane </a:t>
            </a:r>
            <a:r>
              <a:rPr lang="en-GB" b="1" dirty="0" err="1" smtClean="0"/>
              <a:t>Hermaia</a:t>
            </a:r>
            <a:r>
              <a:rPr lang="en-GB" dirty="0"/>
              <a:t>; </a:t>
            </a:r>
            <a:r>
              <a:rPr lang="sr-Latn-BA" dirty="0" smtClean="0"/>
              <a:t>imaju i hram Hermesa, kao i kamenu statuu, koju je izvajao Eukheir Atinjanin, sin Eubolidesa. Iza hrama se nalazi grob </a:t>
            </a:r>
            <a:r>
              <a:rPr lang="en-GB" dirty="0" err="1" smtClean="0"/>
              <a:t>Myrtil</a:t>
            </a:r>
            <a:r>
              <a:rPr lang="sr-Latn-BA" dirty="0" smtClean="0"/>
              <a:t>a</a:t>
            </a:r>
            <a:r>
              <a:rPr lang="en-GB" dirty="0" smtClean="0"/>
              <a:t>. </a:t>
            </a:r>
            <a:r>
              <a:rPr lang="sr-Latn-BA" dirty="0" smtClean="0"/>
              <a:t>Grci kažu da je bio Hermesov sin i kočijaš Oinomaja.“</a:t>
            </a:r>
          </a:p>
          <a:p>
            <a:pPr marL="342900" indent="-342900" algn="just">
              <a:buFont typeface="Arial" pitchFamily="34" charset="0"/>
              <a:buChar char="•"/>
            </a:pPr>
            <a:endParaRPr lang="sr-Latn-BA" dirty="0" smtClean="0"/>
          </a:p>
          <a:p>
            <a:pPr marL="342900" indent="-342900" algn="just">
              <a:buFont typeface="Arial" pitchFamily="34" charset="0"/>
              <a:buChar char="•"/>
            </a:pPr>
            <a:r>
              <a:rPr lang="en-GB" sz="2400" dirty="0" smtClean="0"/>
              <a:t>8</a:t>
            </a:r>
            <a:r>
              <a:rPr lang="en-GB" sz="2400" dirty="0"/>
              <a:t>. 30. </a:t>
            </a:r>
            <a:r>
              <a:rPr lang="en-GB" sz="2400" dirty="0" smtClean="0"/>
              <a:t>6</a:t>
            </a:r>
            <a:r>
              <a:rPr lang="sr-Latn-BA" sz="2400" dirty="0" smtClean="0"/>
              <a:t>: </a:t>
            </a:r>
            <a:r>
              <a:rPr lang="en-GB" dirty="0" smtClean="0"/>
              <a:t>„</a:t>
            </a:r>
            <a:r>
              <a:rPr lang="sr-Latn-BA" dirty="0" smtClean="0"/>
              <a:t>U blizini</a:t>
            </a:r>
            <a:r>
              <a:rPr lang="en-GB" dirty="0" smtClean="0"/>
              <a:t> [</a:t>
            </a:r>
            <a:r>
              <a:rPr lang="sr-Latn-BA" dirty="0" smtClean="0"/>
              <a:t>pijace u</a:t>
            </a:r>
            <a:r>
              <a:rPr lang="en-GB" dirty="0" smtClean="0"/>
              <a:t> </a:t>
            </a:r>
            <a:r>
              <a:rPr lang="en-GB" b="1" dirty="0" smtClean="0"/>
              <a:t>Megalopolis</a:t>
            </a:r>
            <a:r>
              <a:rPr lang="sr-Latn-BA" b="1" dirty="0" smtClean="0"/>
              <a:t>u</a:t>
            </a:r>
            <a:r>
              <a:rPr lang="en-GB" dirty="0" smtClean="0"/>
              <a:t> </a:t>
            </a:r>
            <a:r>
              <a:rPr lang="sr-Latn-BA" dirty="0" smtClean="0"/>
              <a:t>u</a:t>
            </a:r>
            <a:r>
              <a:rPr lang="en-GB" dirty="0" smtClean="0"/>
              <a:t> </a:t>
            </a:r>
            <a:r>
              <a:rPr lang="en-GB" dirty="0" err="1" smtClean="0"/>
              <a:t>Ar</a:t>
            </a:r>
            <a:r>
              <a:rPr lang="sr-Latn-BA" dirty="0" smtClean="0"/>
              <a:t>k</a:t>
            </a:r>
            <a:r>
              <a:rPr lang="en-GB" dirty="0" err="1" smtClean="0"/>
              <a:t>adi</a:t>
            </a:r>
            <a:r>
              <a:rPr lang="sr-Latn-BA" dirty="0" smtClean="0"/>
              <a:t>ji</a:t>
            </a:r>
            <a:r>
              <a:rPr lang="en-GB" dirty="0" smtClean="0"/>
              <a:t>]</a:t>
            </a:r>
            <a:r>
              <a:rPr lang="sr-Latn-BA" dirty="0" smtClean="0"/>
              <a:t>, našao sam hram Hermesa Akakezijskog u ruševinama, od koga ništa nije ostalo osim kamene </a:t>
            </a:r>
            <a:r>
              <a:rPr lang="sr-Latn-BA" b="1" dirty="0" smtClean="0"/>
              <a:t>kornjače</a:t>
            </a:r>
            <a:r>
              <a:rPr lang="sr-Latn-BA" dirty="0" smtClean="0"/>
              <a:t>.</a:t>
            </a:r>
            <a:r>
              <a:rPr lang="en-GB" dirty="0" smtClean="0"/>
              <a:t> </a:t>
            </a:r>
            <a:endParaRPr lang="sr-Latn-BA" dirty="0" smtClean="0"/>
          </a:p>
          <a:p>
            <a:pPr marL="342900" indent="-342900" algn="just">
              <a:buFont typeface="Arial" pitchFamily="34" charset="0"/>
              <a:buChar char="•"/>
            </a:pPr>
            <a:endParaRPr lang="sr-Latn-BA" dirty="0" smtClean="0"/>
          </a:p>
          <a:p>
            <a:pPr marL="342900" indent="-342900" algn="just">
              <a:buFont typeface="Arial" pitchFamily="34" charset="0"/>
              <a:buChar char="•"/>
            </a:pPr>
            <a:r>
              <a:rPr lang="en-GB" sz="2400" dirty="0" smtClean="0"/>
              <a:t>8</a:t>
            </a:r>
            <a:r>
              <a:rPr lang="en-GB" sz="2400" dirty="0"/>
              <a:t>. 17. 1 - 2</a:t>
            </a:r>
            <a:r>
              <a:rPr lang="en-GB" sz="2400" dirty="0" smtClean="0"/>
              <a:t>:</a:t>
            </a:r>
            <a:r>
              <a:rPr lang="sr-Latn-BA" sz="2400" dirty="0" smtClean="0"/>
              <a:t> </a:t>
            </a:r>
            <a:r>
              <a:rPr lang="en-GB" sz="2400" dirty="0" smtClean="0"/>
              <a:t>„</a:t>
            </a:r>
            <a:r>
              <a:rPr lang="sr-Latn-BA" dirty="0" smtClean="0"/>
              <a:t>Kilena je najviša planina u Arkadiji, na čijem vrhu se nalazi urušeni hram Hermesa Kilenijskog...</a:t>
            </a:r>
            <a:r>
              <a:rPr lang="en-GB" dirty="0" smtClean="0"/>
              <a:t> </a:t>
            </a:r>
            <a:r>
              <a:rPr lang="sr-Latn-BA" dirty="0" smtClean="0"/>
              <a:t>U stara vremena, ljudi su pravili drvene kipove (božanstava), koliko sam do sada mogao da ustanovim, najčešće od sledećeg drveća: abonos, čempres, kedar, hrast, tisa, lotos (?). Ali, kip Hermesa Kilenijskog nije napravljen ni od jednog od tih, već od drveta kleke. Procenjujem da mu je visina oko osam stopa.“</a:t>
            </a:r>
            <a:r>
              <a:rPr lang="en-US" dirty="0"/>
              <a:t> </a:t>
            </a:r>
            <a:r>
              <a:rPr lang="en-US" sz="2400" dirty="0"/>
              <a:t> </a:t>
            </a:r>
          </a:p>
          <a:p>
            <a:endParaRPr lang="en-US" sz="2400" b="1" dirty="0"/>
          </a:p>
        </p:txBody>
      </p:sp>
    </p:spTree>
    <p:extLst>
      <p:ext uri="{BB962C8B-B14F-4D97-AF65-F5344CB8AC3E}">
        <p14:creationId xmlns:p14="http://schemas.microsoft.com/office/powerpoint/2010/main" val="3995972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2012"/>
            <a:ext cx="8458200" cy="3108543"/>
          </a:xfrm>
          <a:prstGeom prst="rect">
            <a:avLst/>
          </a:prstGeom>
          <a:noFill/>
        </p:spPr>
        <p:txBody>
          <a:bodyPr wrap="square" rtlCol="0">
            <a:spAutoFit/>
          </a:bodyPr>
          <a:lstStyle/>
          <a:p>
            <a:r>
              <a:rPr lang="sr-Latn-BA" sz="2800" b="1" dirty="0" smtClean="0"/>
              <a:t>Arheološko nalazište u Feneosu</a:t>
            </a:r>
            <a:r>
              <a:rPr lang="sr-Latn-BA" sz="2400" b="1" dirty="0" smtClean="0"/>
              <a:t>:</a:t>
            </a:r>
            <a:endParaRPr lang="sr-Latn-BA" sz="2400" b="1"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sz="2400" dirty="0"/>
          </a:p>
          <a:p>
            <a:endParaRPr lang="en-US" sz="2400" dirty="0"/>
          </a:p>
        </p:txBody>
      </p:sp>
      <p:pic>
        <p:nvPicPr>
          <p:cNvPr id="4098" name="Picture 2" descr="C:\Users\DELL\Desktop\Hermes Pheneos\Hermes, Phana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062038"/>
            <a:ext cx="8820150" cy="473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505200"/>
            <a:ext cx="4038600" cy="2923877"/>
          </a:xfrm>
          <a:prstGeom prst="rect">
            <a:avLst/>
          </a:prstGeom>
          <a:solidFill>
            <a:schemeClr val="bg1"/>
          </a:solidFill>
        </p:spPr>
        <p:txBody>
          <a:bodyPr wrap="square" rtlCol="0">
            <a:spAutoFit/>
          </a:bodyPr>
          <a:lstStyle/>
          <a:p>
            <a:r>
              <a:rPr lang="sr-Latn-BA" sz="2400" b="1" dirty="0" smtClean="0"/>
              <a:t>Na prolećnu ravnodhevicu:</a:t>
            </a:r>
          </a:p>
          <a:p>
            <a:endParaRPr lang="sr-Latn-BA" sz="2400" dirty="0"/>
          </a:p>
          <a:p>
            <a:r>
              <a:rPr lang="en-GB" sz="2400" b="1" dirty="0" smtClean="0"/>
              <a:t>F </a:t>
            </a:r>
            <a:r>
              <a:rPr lang="en-GB" sz="2400" b="1" dirty="0"/>
              <a:t>= cot (90 – φ) </a:t>
            </a:r>
            <a:endParaRPr lang="sr-Latn-BA" sz="2400" b="1" dirty="0" smtClean="0"/>
          </a:p>
          <a:p>
            <a:endParaRPr lang="sr-Latn-BA" sz="2400" dirty="0"/>
          </a:p>
          <a:p>
            <a:r>
              <a:rPr lang="en-GB" sz="2400" dirty="0"/>
              <a:t>the Sun’s declination: </a:t>
            </a:r>
            <a:r>
              <a:rPr lang="sr-Latn-BA" sz="2400" dirty="0" smtClean="0"/>
              <a:t/>
            </a:r>
            <a:br>
              <a:rPr lang="sr-Latn-BA" sz="2400" dirty="0" smtClean="0"/>
            </a:br>
            <a:r>
              <a:rPr lang="en-GB" sz="2400" b="1" dirty="0" smtClean="0"/>
              <a:t>δ = 0º    </a:t>
            </a:r>
            <a:r>
              <a:rPr lang="sr-Cyrl-BA" sz="2400" b="1" dirty="0" smtClean="0"/>
              <a:t>(</a:t>
            </a:r>
            <a:r>
              <a:rPr lang="en-GB" sz="2400" dirty="0" smtClean="0"/>
              <a:t>max</a:t>
            </a:r>
            <a:r>
              <a:rPr lang="sr-Cyrl-BA" sz="2400" dirty="0" smtClean="0"/>
              <a:t>. </a:t>
            </a:r>
            <a:r>
              <a:rPr lang="en-GB" sz="2400" dirty="0" smtClean="0"/>
              <a:t>23.767222</a:t>
            </a:r>
            <a:r>
              <a:rPr lang="en-GB" sz="2400" baseline="30000" dirty="0" smtClean="0"/>
              <a:t>º</a:t>
            </a:r>
            <a:r>
              <a:rPr lang="sr-Cyrl-BA" sz="2400" baseline="30000" dirty="0" smtClean="0"/>
              <a:t>)</a:t>
            </a:r>
            <a:r>
              <a:rPr lang="en-GB" sz="2400" baseline="30000" dirty="0" smtClean="0"/>
              <a:t> </a:t>
            </a:r>
            <a:endParaRPr lang="sr-Latn-BA" sz="2400" baseline="30000" dirty="0" smtClean="0"/>
          </a:p>
          <a:p>
            <a:endParaRPr lang="sr-Latn-BA" sz="2400" baseline="30000" dirty="0"/>
          </a:p>
          <a:p>
            <a:r>
              <a:rPr lang="en-GB" sz="2400" b="1" dirty="0"/>
              <a:t>φ = 37.908997</a:t>
            </a:r>
            <a:r>
              <a:rPr lang="en-GB" sz="2400" b="1" baseline="30000" dirty="0"/>
              <a:t>o</a:t>
            </a:r>
            <a:endParaRPr lang="en-US" sz="2400" b="1" dirty="0"/>
          </a:p>
        </p:txBody>
      </p:sp>
    </p:spTree>
    <p:extLst>
      <p:ext uri="{BB962C8B-B14F-4D97-AF65-F5344CB8AC3E}">
        <p14:creationId xmlns:p14="http://schemas.microsoft.com/office/powerpoint/2010/main" val="2039296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82920884"/>
              </p:ext>
            </p:extLst>
          </p:nvPr>
        </p:nvGraphicFramePr>
        <p:xfrm>
          <a:off x="237243" y="1676400"/>
          <a:ext cx="8754358" cy="2831346"/>
        </p:xfrm>
        <a:graphic>
          <a:graphicData uri="http://schemas.openxmlformats.org/drawingml/2006/table">
            <a:tbl>
              <a:tblPr firstRow="1" firstCol="1" bandRow="1">
                <a:tableStyleId>{5C22544A-7EE6-4342-B048-85BDC9FD1C3A}</a:tableStyleId>
              </a:tblPr>
              <a:tblGrid>
                <a:gridCol w="2583252"/>
                <a:gridCol w="2152712"/>
                <a:gridCol w="2009197"/>
                <a:gridCol w="2009197"/>
              </a:tblGrid>
              <a:tr h="562234">
                <a:tc>
                  <a:txBody>
                    <a:bodyPr/>
                    <a:lstStyle/>
                    <a:p>
                      <a:pPr marL="0" marR="0">
                        <a:lnSpc>
                          <a:spcPct val="115000"/>
                        </a:lnSpc>
                        <a:spcBef>
                          <a:spcPts val="0"/>
                        </a:spcBef>
                        <a:spcAft>
                          <a:spcPts val="0"/>
                        </a:spcAft>
                      </a:pPr>
                      <a:r>
                        <a:rPr lang="sr-Latn-BA" sz="2400" dirty="0" smtClean="0">
                          <a:effectLst/>
                        </a:rPr>
                        <a:t>Podne</a:t>
                      </a:r>
                      <a:r>
                        <a:rPr lang="en-GB" sz="2400" dirty="0" smtClean="0">
                          <a:effectLst/>
                        </a:rPr>
                        <a:t>:</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δ</a:t>
                      </a:r>
                      <a:r>
                        <a:rPr lang="en-GB" sz="2400" baseline="-25000">
                          <a:effectLst/>
                        </a:rPr>
                        <a:t>S</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h (apparent)</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f </a:t>
                      </a:r>
                      <a:endParaRPr lang="en-US" sz="2400">
                        <a:effectLst/>
                        <a:latin typeface="Calibri"/>
                        <a:ea typeface="Calibri"/>
                        <a:cs typeface="Times New Roman"/>
                      </a:endParaRPr>
                    </a:p>
                  </a:txBody>
                  <a:tcPr marL="68580" marR="68580" marT="0" marB="0"/>
                </a:tc>
              </a:tr>
              <a:tr h="656966">
                <a:tc>
                  <a:txBody>
                    <a:bodyPr/>
                    <a:lstStyle/>
                    <a:p>
                      <a:pPr marL="0" marR="0">
                        <a:lnSpc>
                          <a:spcPct val="115000"/>
                        </a:lnSpc>
                        <a:spcBef>
                          <a:spcPts val="0"/>
                        </a:spcBef>
                        <a:spcAft>
                          <a:spcPts val="0"/>
                        </a:spcAft>
                      </a:pPr>
                      <a:r>
                        <a:rPr lang="sr-Latn-BA" sz="2400" dirty="0" smtClean="0">
                          <a:effectLst/>
                        </a:rPr>
                        <a:t>Kratkodnevica</a:t>
                      </a:r>
                    </a:p>
                    <a:p>
                      <a:pPr marL="0" marR="0">
                        <a:lnSpc>
                          <a:spcPct val="115000"/>
                        </a:lnSpc>
                        <a:spcBef>
                          <a:spcPts val="0"/>
                        </a:spcBef>
                        <a:spcAft>
                          <a:spcPts val="0"/>
                        </a:spcAft>
                      </a:pP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-23</a:t>
                      </a:r>
                      <a:r>
                        <a:rPr lang="en-GB" sz="2400" baseline="30000" dirty="0">
                          <a:effectLst/>
                        </a:rPr>
                        <a:t>o</a:t>
                      </a:r>
                      <a:r>
                        <a:rPr lang="en-GB" sz="2400" dirty="0">
                          <a:effectLst/>
                        </a:rPr>
                        <a:t> 46’ 02”</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28</a:t>
                      </a:r>
                      <a:r>
                        <a:rPr lang="en-GB" sz="2400" baseline="30000">
                          <a:effectLst/>
                        </a:rPr>
                        <a:t>o</a:t>
                      </a:r>
                      <a:r>
                        <a:rPr lang="en-GB" sz="2400">
                          <a:effectLst/>
                        </a:rPr>
                        <a:t> 21’ 10”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1.85</a:t>
                      </a:r>
                      <a:endParaRPr lang="en-US" sz="2400" dirty="0">
                        <a:effectLst/>
                        <a:latin typeface="Calibri"/>
                        <a:ea typeface="Calibri"/>
                        <a:cs typeface="Times New Roman"/>
                      </a:endParaRPr>
                    </a:p>
                  </a:txBody>
                  <a:tcPr marL="68580" marR="68580" marT="0" marB="0"/>
                </a:tc>
              </a:tr>
              <a:tr h="635873">
                <a:tc>
                  <a:txBody>
                    <a:bodyPr/>
                    <a:lstStyle/>
                    <a:p>
                      <a:pPr marL="0" marR="0">
                        <a:lnSpc>
                          <a:spcPct val="115000"/>
                        </a:lnSpc>
                        <a:spcBef>
                          <a:spcPts val="0"/>
                        </a:spcBef>
                        <a:spcAft>
                          <a:spcPts val="0"/>
                        </a:spcAft>
                      </a:pPr>
                      <a:r>
                        <a:rPr lang="sr-Latn-BA" sz="2400" dirty="0" smtClean="0">
                          <a:effectLst/>
                          <a:latin typeface="+mn-lt"/>
                          <a:ea typeface="+mn-ea"/>
                          <a:cs typeface="+mn-cs"/>
                        </a:rPr>
                        <a:t>Ravnodnevice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- 0</a:t>
                      </a:r>
                      <a:r>
                        <a:rPr lang="en-GB" sz="2400" baseline="30000">
                          <a:effectLst/>
                        </a:rPr>
                        <a:t>o</a:t>
                      </a:r>
                      <a:r>
                        <a:rPr lang="en-GB" sz="2400">
                          <a:effectLst/>
                        </a:rPr>
                        <a:t>  03’ 01”</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52</a:t>
                      </a:r>
                      <a:r>
                        <a:rPr lang="en-GB" sz="2400" baseline="30000">
                          <a:effectLst/>
                        </a:rPr>
                        <a:t>o</a:t>
                      </a:r>
                      <a:r>
                        <a:rPr lang="en-GB" sz="2400">
                          <a:effectLst/>
                        </a:rPr>
                        <a:t> 09’ 15”</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smtClean="0">
                          <a:solidFill>
                            <a:srgbClr val="FF0000"/>
                          </a:solidFill>
                          <a:effectLst/>
                        </a:rPr>
                        <a:t>0.7</a:t>
                      </a:r>
                      <a:r>
                        <a:rPr lang="sr-Latn-BA" sz="2400" b="1" dirty="0" smtClean="0">
                          <a:solidFill>
                            <a:srgbClr val="FF0000"/>
                          </a:solidFill>
                          <a:effectLst/>
                        </a:rPr>
                        <a:t>7</a:t>
                      </a:r>
                      <a:r>
                        <a:rPr lang="en-GB" sz="2400" b="1" dirty="0" smtClean="0">
                          <a:solidFill>
                            <a:srgbClr val="FF0000"/>
                          </a:solidFill>
                          <a:effectLst/>
                        </a:rPr>
                        <a:t>  </a:t>
                      </a:r>
                      <a:r>
                        <a:rPr lang="en-GB" sz="2400" b="1" dirty="0">
                          <a:solidFill>
                            <a:srgbClr val="FF0000"/>
                          </a:solidFill>
                          <a:effectLst/>
                        </a:rPr>
                        <a:t>(c.3/4)</a:t>
                      </a:r>
                      <a:endParaRPr lang="en-US" sz="2400" b="1" dirty="0">
                        <a:solidFill>
                          <a:srgbClr val="FF0000"/>
                        </a:solidFill>
                        <a:effectLst/>
                        <a:latin typeface="Calibri"/>
                        <a:ea typeface="Calibri"/>
                        <a:cs typeface="Times New Roman"/>
                      </a:endParaRPr>
                    </a:p>
                  </a:txBody>
                  <a:tcPr marL="68580" marR="68580" marT="0" marB="0"/>
                </a:tc>
              </a:tr>
              <a:tr h="791991">
                <a:tc>
                  <a:txBody>
                    <a:bodyPr/>
                    <a:lstStyle/>
                    <a:p>
                      <a:pPr marL="0" marR="0">
                        <a:lnSpc>
                          <a:spcPct val="115000"/>
                        </a:lnSpc>
                        <a:spcBef>
                          <a:spcPts val="0"/>
                        </a:spcBef>
                        <a:spcAft>
                          <a:spcPts val="0"/>
                        </a:spcAft>
                      </a:pPr>
                      <a:r>
                        <a:rPr lang="sr-Latn-BA" sz="2400" dirty="0" smtClean="0">
                          <a:effectLst/>
                          <a:latin typeface="+mn-lt"/>
                          <a:ea typeface="+mn-ea"/>
                          <a:cs typeface="+mn-cs"/>
                        </a:rPr>
                        <a:t>Dugdnevica</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23</a:t>
                      </a:r>
                      <a:r>
                        <a:rPr lang="en-GB" sz="2400" baseline="30000" dirty="0">
                          <a:effectLst/>
                        </a:rPr>
                        <a:t>o</a:t>
                      </a:r>
                      <a:r>
                        <a:rPr lang="en-GB" sz="2400" dirty="0">
                          <a:effectLst/>
                        </a:rPr>
                        <a:t> 46’ 02”</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75</a:t>
                      </a:r>
                      <a:r>
                        <a:rPr lang="en-GB" sz="2400" baseline="30000">
                          <a:effectLst/>
                        </a:rPr>
                        <a:t>o</a:t>
                      </a:r>
                      <a:r>
                        <a:rPr lang="en-GB" sz="2400">
                          <a:effectLst/>
                        </a:rPr>
                        <a:t> 51’ 4”</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solidFill>
                            <a:srgbClr val="FF0000"/>
                          </a:solidFill>
                          <a:effectLst/>
                        </a:rPr>
                        <a:t>0.25  ( </a:t>
                      </a:r>
                      <a:r>
                        <a:rPr lang="en-GB" sz="2400" b="1" dirty="0" smtClean="0">
                          <a:solidFill>
                            <a:srgbClr val="FF0000"/>
                          </a:solidFill>
                          <a:effectLst/>
                        </a:rPr>
                        <a:t>1/4</a:t>
                      </a:r>
                      <a:r>
                        <a:rPr lang="en-GB" sz="2400" b="1" dirty="0">
                          <a:solidFill>
                            <a:srgbClr val="FF0000"/>
                          </a:solidFill>
                          <a:effectLst/>
                        </a:rPr>
                        <a:t>)</a:t>
                      </a:r>
                      <a:endParaRPr lang="en-US" sz="2400" b="1" dirty="0">
                        <a:solidFill>
                          <a:srgbClr val="FF0000"/>
                        </a:solidFill>
                        <a:effectLst/>
                        <a:latin typeface="Calibri"/>
                        <a:ea typeface="Calibri"/>
                        <a:cs typeface="Times New Roman"/>
                      </a:endParaRPr>
                    </a:p>
                  </a:txBody>
                  <a:tcPr marL="68580" marR="68580" marT="0" marB="0"/>
                </a:tc>
              </a:tr>
            </a:tbl>
          </a:graphicData>
        </a:graphic>
      </p:graphicFrame>
      <p:sp>
        <p:nvSpPr>
          <p:cNvPr id="4" name="Rectangle 1"/>
          <p:cNvSpPr>
            <a:spLocks noChangeArrowheads="1"/>
          </p:cNvSpPr>
          <p:nvPr/>
        </p:nvSpPr>
        <p:spPr bwMode="auto">
          <a:xfrm>
            <a:off x="1072331" y="304800"/>
            <a:ext cx="68573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lang="sr-Latn-BA" sz="2400" i="1" dirty="0" smtClean="0">
                <a:latin typeface="Times New Roman" pitchFamily="18" charset="0"/>
                <a:ea typeface="Calibri" pitchFamily="34" charset="0"/>
                <a:cs typeface="Times New Roman" pitchFamily="18" charset="0"/>
              </a:rPr>
              <a:t>Delkinacija i ugaona visina Sunca u podne, </a:t>
            </a:r>
            <a:br>
              <a:rPr lang="sr-Latn-BA" sz="2400" i="1" dirty="0" smtClean="0">
                <a:latin typeface="Times New Roman" pitchFamily="18" charset="0"/>
                <a:ea typeface="Calibri" pitchFamily="34" charset="0"/>
                <a:cs typeface="Times New Roman" pitchFamily="18" charset="0"/>
              </a:rPr>
            </a:br>
            <a:r>
              <a:rPr lang="sr-Latn-BA" sz="2400" i="1" dirty="0" smtClean="0">
                <a:latin typeface="Times New Roman" pitchFamily="18" charset="0"/>
                <a:ea typeface="Calibri" pitchFamily="34" charset="0"/>
                <a:cs typeface="Times New Roman" pitchFamily="18" charset="0"/>
              </a:rPr>
              <a:t>na kardinalne dane</a:t>
            </a:r>
            <a:r>
              <a:rPr lang="sr-Latn-BA" sz="2400" i="1" dirty="0">
                <a:latin typeface="Times New Roman" pitchFamily="18" charset="0"/>
                <a:ea typeface="Calibri" pitchFamily="34" charset="0"/>
                <a:cs typeface="Times New Roman" pitchFamily="18" charset="0"/>
              </a:rPr>
              <a:t> </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600 </a:t>
            </a:r>
            <a:r>
              <a:rPr lang="sr-Latn-BA" sz="2400" i="1" dirty="0" smtClean="0">
                <a:latin typeface="Times New Roman" pitchFamily="18" charset="0"/>
                <a:ea typeface="Calibri" pitchFamily="34" charset="0"/>
                <a:cs typeface="Times New Roman" pitchFamily="18" charset="0"/>
              </a:rPr>
              <a:t>godine stare ere, </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
            </a:r>
            <a:r>
              <a:rPr kumimoji="0" lang="en-GB"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eneo</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sr-Latn-BA" sz="2400" i="1" dirty="0" smtClean="0">
                <a:latin typeface="Times New Roman" pitchFamily="18" charset="0"/>
                <a:ea typeface="Calibri" pitchFamily="34" charset="0"/>
                <a:cs typeface="Times New Roman" pitchFamily="18" charset="0"/>
              </a:rPr>
              <a:t>prema</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Stellarium</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19.1)</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28600" y="4876800"/>
            <a:ext cx="8759570" cy="1200329"/>
          </a:xfrm>
          <a:prstGeom prst="rect">
            <a:avLst/>
          </a:prstGeom>
          <a:noFill/>
        </p:spPr>
        <p:txBody>
          <a:bodyPr wrap="square" rtlCol="0">
            <a:spAutoFit/>
          </a:bodyPr>
          <a:lstStyle/>
          <a:p>
            <a:pPr algn="just"/>
            <a:r>
              <a:rPr lang="sr-Latn-BA" sz="2400" dirty="0" smtClean="0"/>
              <a:t>Oko ravnodnevica, gnomon je sa svojom senkom formirao sveti egipatski trougao sa stranicama u odnosu </a:t>
            </a:r>
            <a:r>
              <a:rPr lang="en-US" sz="2400" b="1" dirty="0"/>
              <a:t>3</a:t>
            </a:r>
            <a:r>
              <a:rPr lang="sr-Latn-BA" sz="2400" b="1" dirty="0" smtClean="0"/>
              <a:t> : </a:t>
            </a:r>
            <a:r>
              <a:rPr lang="en-US" sz="2400" b="1" dirty="0" smtClean="0"/>
              <a:t>4</a:t>
            </a:r>
            <a:r>
              <a:rPr lang="sr-Latn-BA" sz="2400" b="1" dirty="0" smtClean="0"/>
              <a:t> : 5    </a:t>
            </a:r>
            <a:r>
              <a:rPr lang="sr-Latn-BA" sz="2400" dirty="0" smtClean="0"/>
              <a:t>(što bi moglo da upućuje na poreklo grčkih saznanja o gnomonima)</a:t>
            </a:r>
            <a:endParaRPr lang="en-US" sz="2400" dirty="0"/>
          </a:p>
        </p:txBody>
      </p:sp>
    </p:spTree>
    <p:extLst>
      <p:ext uri="{BB962C8B-B14F-4D97-AF65-F5344CB8AC3E}">
        <p14:creationId xmlns:p14="http://schemas.microsoft.com/office/powerpoint/2010/main" val="3174448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4800"/>
            <a:ext cx="8686800" cy="830997"/>
          </a:xfrm>
          <a:prstGeom prst="rect">
            <a:avLst/>
          </a:prstGeom>
          <a:noFill/>
        </p:spPr>
        <p:txBody>
          <a:bodyPr wrap="square" rtlCol="0">
            <a:spAutoFit/>
          </a:bodyPr>
          <a:lstStyle/>
          <a:p>
            <a:r>
              <a:rPr lang="sr-Latn-BA" sz="2400" b="1" dirty="0" smtClean="0"/>
              <a:t>U zoru prolećne ravnodnevice, uoči izlaska Sunca, </a:t>
            </a:r>
            <a:r>
              <a:rPr lang="sr-Latn-BA" sz="2400" b="1" smtClean="0"/>
              <a:t>sazvežđe </a:t>
            </a:r>
            <a:r>
              <a:rPr lang="sr-Latn-BA" sz="2400" b="1" smtClean="0"/>
              <a:t>LIRA</a:t>
            </a:r>
            <a:r>
              <a:rPr lang="sr-Latn-BA" sz="2400" smtClean="0"/>
              <a:t> </a:t>
            </a:r>
            <a:r>
              <a:rPr lang="sr-Latn-BA" sz="2400" dirty="0" smtClean="0"/>
              <a:t>(Vega) je bilo u ZENITU</a:t>
            </a:r>
            <a:endParaRPr lang="en-US" dirty="0"/>
          </a:p>
        </p:txBody>
      </p:sp>
      <p:pic>
        <p:nvPicPr>
          <p:cNvPr id="6146" name="Picture 2" descr="C:\Users\DELL\Desktop\Hermes Pheneos\Hermes, turtl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2813"/>
          <a:stretch/>
        </p:blipFill>
        <p:spPr bwMode="auto">
          <a:xfrm>
            <a:off x="348919" y="1600200"/>
            <a:ext cx="8490281" cy="511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10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20000" cy="1231106"/>
          </a:xfrm>
          <a:prstGeom prst="rect">
            <a:avLst/>
          </a:prstGeom>
          <a:noFill/>
        </p:spPr>
        <p:txBody>
          <a:bodyPr wrap="square" rtlCol="0">
            <a:spAutoFit/>
          </a:bodyPr>
          <a:lstStyle/>
          <a:p>
            <a:endParaRPr lang="sr-Latn-BA" sz="2800" dirty="0"/>
          </a:p>
          <a:p>
            <a:endParaRPr lang="sr-Latn-BA" sz="2800" dirty="0" smtClean="0"/>
          </a:p>
          <a:p>
            <a:endParaRPr lang="en-US" dirty="0"/>
          </a:p>
        </p:txBody>
      </p:sp>
      <p:pic>
        <p:nvPicPr>
          <p:cNvPr id="7170" name="Picture 2" descr="C:\Users\DELL\Desktop\Hermes Pheneos\Hermes, Cygnu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1470" y="1209674"/>
            <a:ext cx="8898968" cy="4733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470" y="16272"/>
            <a:ext cx="8898968" cy="1200329"/>
          </a:xfrm>
          <a:prstGeom prst="rect">
            <a:avLst/>
          </a:prstGeom>
          <a:noFill/>
        </p:spPr>
        <p:txBody>
          <a:bodyPr wrap="square" rtlCol="0">
            <a:spAutoFit/>
          </a:bodyPr>
          <a:lstStyle/>
          <a:p>
            <a:r>
              <a:rPr lang="sr-Latn-BA" sz="2400" dirty="0" smtClean="0"/>
              <a:t>U zoru jesenje ravnodnevice, kada je Sunce bilo c. 11º ispod horizonta spremajući se da iziđe,  Deneb, najsjajnija zvezda u sazvežđu Labud (Cignus) je bila veoma blizu Zenita.</a:t>
            </a:r>
            <a:endParaRPr lang="en-US" sz="2400" dirty="0"/>
          </a:p>
        </p:txBody>
      </p:sp>
      <p:sp>
        <p:nvSpPr>
          <p:cNvPr id="5" name="TextBox 4"/>
          <p:cNvSpPr txBox="1"/>
          <p:nvPr/>
        </p:nvSpPr>
        <p:spPr>
          <a:xfrm>
            <a:off x="131470" y="5943600"/>
            <a:ext cx="8898968" cy="830997"/>
          </a:xfrm>
          <a:prstGeom prst="rect">
            <a:avLst/>
          </a:prstGeom>
          <a:noFill/>
        </p:spPr>
        <p:txBody>
          <a:bodyPr wrap="square" rtlCol="0">
            <a:spAutoFit/>
          </a:bodyPr>
          <a:lstStyle/>
          <a:p>
            <a:pPr algn="just"/>
            <a:r>
              <a:rPr lang="sr-Latn-BA" sz="2400" dirty="0" smtClean="0"/>
              <a:t>Labud (Cygnus) je sazvežđe mitološki povezano sa Apolonom, koji je Hermesu dao zlatni štap...</a:t>
            </a:r>
            <a:endParaRPr lang="en-US" sz="2400" dirty="0"/>
          </a:p>
        </p:txBody>
      </p:sp>
    </p:spTree>
    <p:extLst>
      <p:ext uri="{BB962C8B-B14F-4D97-AF65-F5344CB8AC3E}">
        <p14:creationId xmlns:p14="http://schemas.microsoft.com/office/powerpoint/2010/main" val="1965920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673" y="216656"/>
            <a:ext cx="8686800" cy="1200329"/>
          </a:xfrm>
          <a:prstGeom prst="rect">
            <a:avLst/>
          </a:prstGeom>
          <a:noFill/>
        </p:spPr>
        <p:txBody>
          <a:bodyPr wrap="square" rtlCol="0">
            <a:spAutoFit/>
          </a:bodyPr>
          <a:lstStyle/>
          <a:p>
            <a:r>
              <a:rPr lang="sr-Latn-BA" sz="2400" dirty="0" smtClean="0"/>
              <a:t>Možemo sve ovo da proverimo u Megalopolisu (</a:t>
            </a:r>
            <a:r>
              <a:rPr lang="en-GB" sz="2400" dirty="0"/>
              <a:t>φ = 37</a:t>
            </a:r>
            <a:r>
              <a:rPr lang="en-GB" sz="2400" baseline="30000" dirty="0"/>
              <a:t>o</a:t>
            </a:r>
            <a:r>
              <a:rPr lang="en-GB" sz="2400" dirty="0"/>
              <a:t> 24' N </a:t>
            </a:r>
            <a:r>
              <a:rPr lang="sr-Latn-BA" sz="2400" dirty="0" smtClean="0"/>
              <a:t> or </a:t>
            </a:r>
            <a:r>
              <a:rPr lang="en-GB" sz="2400" dirty="0" smtClean="0"/>
              <a:t>37.4</a:t>
            </a:r>
            <a:r>
              <a:rPr lang="en-GB" sz="2400" baseline="30000" dirty="0" smtClean="0"/>
              <a:t>o</a:t>
            </a:r>
            <a:r>
              <a:rPr lang="en-GB" sz="2400" dirty="0" smtClean="0"/>
              <a:t> </a:t>
            </a:r>
            <a:r>
              <a:rPr lang="en-GB" sz="2400" dirty="0"/>
              <a:t>N); </a:t>
            </a:r>
            <a:r>
              <a:rPr lang="sr-Latn-BA" sz="2400" dirty="0" smtClean="0"/>
              <a:t>gde je postojao drugi Hermesov hram:</a:t>
            </a:r>
          </a:p>
          <a:p>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381866868"/>
              </p:ext>
            </p:extLst>
          </p:nvPr>
        </p:nvGraphicFramePr>
        <p:xfrm>
          <a:off x="249382" y="2590800"/>
          <a:ext cx="8659090" cy="2178938"/>
        </p:xfrm>
        <a:graphic>
          <a:graphicData uri="http://schemas.openxmlformats.org/drawingml/2006/table">
            <a:tbl>
              <a:tblPr firstRow="1" firstCol="1" bandRow="1">
                <a:tableStyleId>{5C22544A-7EE6-4342-B048-85BDC9FD1C3A}</a:tableStyleId>
              </a:tblPr>
              <a:tblGrid>
                <a:gridCol w="2555141"/>
                <a:gridCol w="1984178"/>
                <a:gridCol w="2012568"/>
                <a:gridCol w="2107203"/>
              </a:tblGrid>
              <a:tr h="783749">
                <a:tc>
                  <a:txBody>
                    <a:bodyPr/>
                    <a:lstStyle/>
                    <a:p>
                      <a:pPr marL="0" marR="0">
                        <a:lnSpc>
                          <a:spcPct val="115000"/>
                        </a:lnSpc>
                        <a:spcBef>
                          <a:spcPts val="0"/>
                        </a:spcBef>
                        <a:spcAft>
                          <a:spcPts val="0"/>
                        </a:spcAft>
                      </a:pPr>
                      <a:r>
                        <a:rPr lang="sr-Latn-BA" sz="2400" dirty="0" smtClean="0">
                          <a:effectLst/>
                        </a:rPr>
                        <a:t>Podne</a:t>
                      </a:r>
                      <a:r>
                        <a:rPr lang="en-GB" sz="2400" dirty="0" smtClean="0">
                          <a:effectLst/>
                        </a:rPr>
                        <a:t>:</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v</a:t>
                      </a:r>
                      <a:r>
                        <a:rPr lang="en-GB" sz="2400" baseline="-25000">
                          <a:effectLst/>
                        </a:rPr>
                        <a:t>s.</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h </a:t>
                      </a:r>
                      <a:r>
                        <a:rPr lang="en-GB" sz="2400" dirty="0" smtClean="0">
                          <a:effectLst/>
                        </a:rPr>
                        <a:t>(</a:t>
                      </a:r>
                      <a:r>
                        <a:rPr lang="sr-Latn-BA" sz="2400" dirty="0" smtClean="0">
                          <a:effectLst/>
                        </a:rPr>
                        <a:t>prividno</a:t>
                      </a:r>
                      <a:r>
                        <a:rPr lang="en-GB" sz="2400" dirty="0" smtClean="0">
                          <a:effectLst/>
                        </a:rPr>
                        <a:t>)</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f </a:t>
                      </a:r>
                      <a:endParaRPr lang="en-US" sz="2400" dirty="0">
                        <a:effectLst/>
                        <a:latin typeface="Calibri"/>
                        <a:ea typeface="Calibri"/>
                        <a:cs typeface="Times New Roman"/>
                      </a:endParaRPr>
                    </a:p>
                  </a:txBody>
                  <a:tcPr marL="68580" marR="68580" marT="0" marB="0"/>
                </a:tc>
              </a:tr>
              <a:tr h="381572">
                <a:tc>
                  <a:txBody>
                    <a:bodyPr/>
                    <a:lstStyle/>
                    <a:p>
                      <a:pPr marL="0" marR="0">
                        <a:lnSpc>
                          <a:spcPct val="115000"/>
                        </a:lnSpc>
                        <a:spcBef>
                          <a:spcPts val="0"/>
                        </a:spcBef>
                        <a:spcAft>
                          <a:spcPts val="0"/>
                        </a:spcAft>
                      </a:pPr>
                      <a:r>
                        <a:rPr lang="sr-Latn-BA" sz="2400" dirty="0" smtClean="0">
                          <a:effectLst/>
                          <a:latin typeface="+mn-lt"/>
                          <a:ea typeface="+mn-ea"/>
                          <a:cs typeface="+mn-cs"/>
                        </a:rPr>
                        <a:t>Kratkodnevica</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-23.7672</a:t>
                      </a:r>
                      <a:r>
                        <a:rPr lang="en-GB" sz="2400" baseline="30000">
                          <a:effectLst/>
                        </a:rPr>
                        <a:t>o</a:t>
                      </a:r>
                      <a:r>
                        <a:rPr lang="en-GB" sz="2400">
                          <a:effectLst/>
                        </a:rPr>
                        <a:t> </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28.8328</a:t>
                      </a:r>
                      <a:r>
                        <a:rPr lang="en-GB" sz="2400" baseline="30000">
                          <a:effectLst/>
                        </a:rPr>
                        <a:t>o</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1.81  </a:t>
                      </a:r>
                      <a:endParaRPr lang="en-US" sz="2400">
                        <a:effectLst/>
                        <a:latin typeface="Calibri"/>
                        <a:ea typeface="Calibri"/>
                        <a:cs typeface="Times New Roman"/>
                      </a:endParaRPr>
                    </a:p>
                  </a:txBody>
                  <a:tcPr marL="68580" marR="68580" marT="0" marB="0"/>
                </a:tc>
              </a:tr>
              <a:tr h="381572">
                <a:tc>
                  <a:txBody>
                    <a:bodyPr/>
                    <a:lstStyle/>
                    <a:p>
                      <a:pPr marL="0" marR="0">
                        <a:lnSpc>
                          <a:spcPct val="115000"/>
                        </a:lnSpc>
                        <a:spcBef>
                          <a:spcPts val="0"/>
                        </a:spcBef>
                        <a:spcAft>
                          <a:spcPts val="0"/>
                        </a:spcAft>
                      </a:pPr>
                      <a:r>
                        <a:rPr lang="sr-Latn-BA" sz="2400" dirty="0" smtClean="0">
                          <a:effectLst/>
                          <a:latin typeface="+mn-lt"/>
                          <a:ea typeface="+mn-ea"/>
                          <a:cs typeface="+mn-cs"/>
                        </a:rPr>
                        <a:t>Ravnodnevice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  0.00</a:t>
                      </a:r>
                      <a:r>
                        <a:rPr lang="en-GB" sz="2400" baseline="30000">
                          <a:effectLst/>
                        </a:rPr>
                        <a:t>o</a:t>
                      </a:r>
                      <a:r>
                        <a:rPr lang="en-GB" sz="2400">
                          <a:effectLst/>
                        </a:rPr>
                        <a:t>  </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52.6</a:t>
                      </a:r>
                      <a:r>
                        <a:rPr lang="en-GB" sz="2400" baseline="30000">
                          <a:effectLst/>
                        </a:rPr>
                        <a:t>o</a:t>
                      </a:r>
                      <a:r>
                        <a:rPr lang="en-GB" sz="2400">
                          <a:effectLst/>
                        </a:rPr>
                        <a:t> </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a:solidFill>
                            <a:srgbClr val="FF0000"/>
                          </a:solidFill>
                          <a:effectLst/>
                        </a:rPr>
                        <a:t>0.76  (c.3/4)</a:t>
                      </a:r>
                      <a:endParaRPr lang="en-US" sz="2400" b="1">
                        <a:solidFill>
                          <a:srgbClr val="FF0000"/>
                        </a:solidFill>
                        <a:effectLst/>
                        <a:latin typeface="Calibri"/>
                        <a:ea typeface="Calibri"/>
                        <a:cs typeface="Times New Roman"/>
                      </a:endParaRPr>
                    </a:p>
                  </a:txBody>
                  <a:tcPr marL="68580" marR="68580" marT="0" marB="0"/>
                </a:tc>
              </a:tr>
              <a:tr h="553941">
                <a:tc>
                  <a:txBody>
                    <a:bodyPr/>
                    <a:lstStyle/>
                    <a:p>
                      <a:pPr marL="0" marR="0">
                        <a:lnSpc>
                          <a:spcPct val="115000"/>
                        </a:lnSpc>
                        <a:spcBef>
                          <a:spcPts val="0"/>
                        </a:spcBef>
                        <a:spcAft>
                          <a:spcPts val="0"/>
                        </a:spcAft>
                      </a:pPr>
                      <a:r>
                        <a:rPr lang="sr-Latn-BA" sz="2400" dirty="0" smtClean="0">
                          <a:effectLst/>
                          <a:latin typeface="+mn-lt"/>
                          <a:ea typeface="+mn-ea"/>
                          <a:cs typeface="+mn-cs"/>
                        </a:rPr>
                        <a:t>Dugodnevica</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+23.7672</a:t>
                      </a:r>
                      <a:r>
                        <a:rPr lang="en-GB" sz="2400" baseline="30000" dirty="0">
                          <a:effectLst/>
                        </a:rPr>
                        <a:t>o</a:t>
                      </a:r>
                      <a:r>
                        <a:rPr lang="en-GB" sz="2400" dirty="0">
                          <a:effectLst/>
                        </a:rPr>
                        <a:t> </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76.3672</a:t>
                      </a:r>
                      <a:r>
                        <a:rPr lang="en-GB" sz="2400" baseline="30000" dirty="0">
                          <a:effectLst/>
                        </a:rPr>
                        <a:t>o</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solidFill>
                            <a:srgbClr val="FF0000"/>
                          </a:solidFill>
                          <a:effectLst/>
                        </a:rPr>
                        <a:t>0.24  (c. 1/4)</a:t>
                      </a:r>
                      <a:endParaRPr lang="en-US" sz="2400" b="1" dirty="0">
                        <a:solidFill>
                          <a:srgbClr val="FF0000"/>
                        </a:solidFill>
                        <a:effectLst/>
                        <a:latin typeface="Calibri"/>
                        <a:ea typeface="Calibri"/>
                        <a:cs typeface="Times New Roman"/>
                      </a:endParaRPr>
                    </a:p>
                  </a:txBody>
                  <a:tcPr marL="68580" marR="68580" marT="0" marB="0"/>
                </a:tc>
              </a:tr>
            </a:tbl>
          </a:graphicData>
        </a:graphic>
      </p:graphicFrame>
      <p:sp>
        <p:nvSpPr>
          <p:cNvPr id="8" name="Rectangle 1"/>
          <p:cNvSpPr>
            <a:spLocks noChangeArrowheads="1"/>
          </p:cNvSpPr>
          <p:nvPr/>
        </p:nvSpPr>
        <p:spPr bwMode="auto">
          <a:xfrm>
            <a:off x="-98398" y="1430978"/>
            <a:ext cx="93269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sr-Latn-BA" sz="2400" i="1" dirty="0" smtClean="0">
                <a:latin typeface="Times New Roman" pitchFamily="18" charset="0"/>
                <a:ea typeface="Calibri" pitchFamily="34" charset="0"/>
                <a:cs typeface="Times New Roman" pitchFamily="18" charset="0"/>
              </a:rPr>
              <a:t>2</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Deklinacija i ugaona visina Sunca u podne, na kardinalne dane </a:t>
            </a:r>
            <a:b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sr-Latn-BA"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Megalopolisu, </a:t>
            </a:r>
            <a:r>
              <a:rPr kumimoji="0" lang="en-GB"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600 </a:t>
            </a:r>
            <a:r>
              <a:rPr lang="sr-Latn-BA" sz="2400" i="1" dirty="0" smtClean="0">
                <a:latin typeface="Times New Roman" pitchFamily="18" charset="0"/>
                <a:ea typeface="Calibri" pitchFamily="34" charset="0"/>
                <a:cs typeface="Times New Roman" pitchFamily="18" charset="0"/>
              </a:rPr>
              <a:t>godine stare ere</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68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2359"/>
            <a:ext cx="8839200" cy="6124754"/>
          </a:xfrm>
          <a:prstGeom prst="rect">
            <a:avLst/>
          </a:prstGeom>
          <a:noFill/>
        </p:spPr>
        <p:txBody>
          <a:bodyPr wrap="square" rtlCol="0">
            <a:spAutoFit/>
          </a:bodyPr>
          <a:lstStyle/>
          <a:p>
            <a:r>
              <a:rPr lang="en-US" sz="2800" b="1" dirty="0" smtClean="0"/>
              <a:t>HERMES</a:t>
            </a:r>
            <a:r>
              <a:rPr lang="sr-Latn-BA" sz="2800" b="1" dirty="0" smtClean="0"/>
              <a:t> je veoma staro grčkko božansttvo, široko poznato kao htonsko.</a:t>
            </a:r>
            <a:r>
              <a:rPr lang="en-US" sz="2800" b="1" dirty="0" smtClean="0"/>
              <a:t> </a:t>
            </a:r>
            <a:r>
              <a:rPr lang="sr-Latn-BA" sz="2800" b="1" dirty="0" smtClean="0"/>
              <a:t>Njegovo ime je ispisano na staroj mikenskoj grnčariji, linearnim B pismom, kao Ermahas:</a:t>
            </a:r>
          </a:p>
          <a:p>
            <a:endParaRPr lang="sr-Latn-BA" sz="2800" dirty="0"/>
          </a:p>
          <a:p>
            <a:r>
              <a:rPr lang="sr-Latn-BA" sz="2800" dirty="0" smtClean="0"/>
              <a:t>1.</a:t>
            </a:r>
            <a:r>
              <a:rPr lang="en-US" sz="2800" dirty="0" smtClean="0"/>
              <a:t> Ro</a:t>
            </a:r>
            <a:r>
              <a:rPr lang="sr-Latn-BA" sz="2800" dirty="0" smtClean="0"/>
              <a:t>đen u pećini, na planini Kileni  (dakle, na Zemlji)</a:t>
            </a:r>
            <a:endParaRPr lang="en-US" sz="2800" dirty="0" smtClean="0"/>
          </a:p>
          <a:p>
            <a:r>
              <a:rPr lang="en-US" sz="2800" dirty="0" smtClean="0"/>
              <a:t>2.</a:t>
            </a:r>
            <a:r>
              <a:rPr lang="sr-Latn-BA" sz="2800" dirty="0" smtClean="0"/>
              <a:t> Psychopomp (onaj koji vodi duše umrlih u Had)</a:t>
            </a:r>
          </a:p>
          <a:p>
            <a:r>
              <a:rPr lang="en-US" sz="2800" dirty="0"/>
              <a:t>3</a:t>
            </a:r>
            <a:r>
              <a:rPr lang="sr-Latn-BA" sz="2800" dirty="0" smtClean="0"/>
              <a:t>. Zaštitnik stada</a:t>
            </a:r>
          </a:p>
          <a:p>
            <a:r>
              <a:rPr lang="en-US" sz="2800" dirty="0" smtClean="0"/>
              <a:t>4</a:t>
            </a:r>
            <a:r>
              <a:rPr lang="sr-Latn-BA" sz="2800" dirty="0" smtClean="0"/>
              <a:t>. Glasnik bogova</a:t>
            </a:r>
          </a:p>
          <a:p>
            <a:r>
              <a:rPr lang="en-US" sz="2800" dirty="0"/>
              <a:t>5</a:t>
            </a:r>
            <a:r>
              <a:rPr lang="sr-Latn-BA" sz="2800" dirty="0" smtClean="0"/>
              <a:t>. Zaštitnik trgovine i trgovaca</a:t>
            </a:r>
          </a:p>
          <a:p>
            <a:r>
              <a:rPr lang="en-US" sz="2800" dirty="0"/>
              <a:t>6</a:t>
            </a:r>
            <a:r>
              <a:rPr lang="sr-Latn-BA" sz="2800" dirty="0" smtClean="0"/>
              <a:t>. Zaštitnik lopova</a:t>
            </a:r>
          </a:p>
          <a:p>
            <a:r>
              <a:rPr lang="en-US" sz="2800" dirty="0"/>
              <a:t>7</a:t>
            </a:r>
            <a:r>
              <a:rPr lang="sr-Latn-BA" sz="2800" dirty="0" smtClean="0"/>
              <a:t>. Enagonios, zaštitnik sporta (rvanja)</a:t>
            </a:r>
          </a:p>
          <a:p>
            <a:endParaRPr lang="sr-Latn-BA" sz="2800" dirty="0"/>
          </a:p>
          <a:p>
            <a:r>
              <a:rPr lang="sr-Latn-BA" sz="2800" dirty="0" smtClean="0"/>
              <a:t>Na prvi pogled, ništa nebesko...</a:t>
            </a:r>
            <a:endParaRPr lang="en-US" sz="2800" dirty="0"/>
          </a:p>
        </p:txBody>
      </p:sp>
    </p:spTree>
    <p:extLst>
      <p:ext uri="{BB962C8B-B14F-4D97-AF65-F5344CB8AC3E}">
        <p14:creationId xmlns:p14="http://schemas.microsoft.com/office/powerpoint/2010/main" val="3691122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8153400" cy="4524315"/>
          </a:xfrm>
          <a:prstGeom prst="rect">
            <a:avLst/>
          </a:prstGeom>
          <a:noFill/>
        </p:spPr>
        <p:txBody>
          <a:bodyPr wrap="square" rtlCol="0">
            <a:spAutoFit/>
          </a:bodyPr>
          <a:lstStyle/>
          <a:p>
            <a:r>
              <a:rPr lang="sr-Latn-BA" sz="2400" dirty="0" smtClean="0"/>
              <a:t>Gomilanje Hermesovih simbola na nebu je naročito izraženo oko </a:t>
            </a:r>
            <a:r>
              <a:rPr lang="sr-Latn-BA" sz="2400" b="1" dirty="0" smtClean="0"/>
              <a:t>prolećne ravnodnevice </a:t>
            </a:r>
            <a:r>
              <a:rPr lang="sr-Latn-BA" sz="2400" dirty="0" smtClean="0"/>
              <a:t>i u Feneosu i u Megalopolisu:</a:t>
            </a:r>
          </a:p>
          <a:p>
            <a:endParaRPr lang="sr-Latn-BA" sz="2400" dirty="0"/>
          </a:p>
          <a:p>
            <a:pPr marL="285750" indent="-285750">
              <a:buFont typeface="Arial" pitchFamily="34" charset="0"/>
              <a:buChar char="•"/>
            </a:pPr>
            <a:r>
              <a:rPr lang="sr-Latn-BA" sz="2400" dirty="0" smtClean="0"/>
              <a:t>Izlazi sazvežđe </a:t>
            </a:r>
            <a:r>
              <a:rPr lang="sr-Latn-BA" sz="2400" b="1" dirty="0" smtClean="0"/>
              <a:t>Trougao</a:t>
            </a:r>
            <a:r>
              <a:rPr lang="sr-Latn-BA" sz="2400" dirty="0" smtClean="0"/>
              <a:t>, najavljujući izlazak </a:t>
            </a:r>
            <a:r>
              <a:rPr lang="sr-Latn-BA" sz="2400" b="1" dirty="0" smtClean="0"/>
              <a:t>Ovna</a:t>
            </a:r>
            <a:r>
              <a:rPr lang="sr-Latn-BA" sz="2400" dirty="0" smtClean="0"/>
              <a:t> (oko dve nedelje kasnije) – Hermes postaje Krioforos</a:t>
            </a:r>
          </a:p>
          <a:p>
            <a:pPr marL="285750" indent="-285750">
              <a:buFont typeface="Arial" pitchFamily="34" charset="0"/>
              <a:buChar char="•"/>
            </a:pPr>
            <a:endParaRPr lang="sr-Latn-BA" sz="2400" dirty="0"/>
          </a:p>
          <a:p>
            <a:pPr marL="285750" indent="-285750">
              <a:buFont typeface="Arial" pitchFamily="34" charset="0"/>
              <a:buChar char="•"/>
            </a:pPr>
            <a:r>
              <a:rPr lang="sr-Latn-BA" sz="2400" dirty="0" smtClean="0"/>
              <a:t>Gnomon (štap) sa svojom senkom čini </a:t>
            </a:r>
            <a:r>
              <a:rPr lang="sr-Latn-BA" sz="2400" b="1" dirty="0" smtClean="0"/>
              <a:t>sveti egipatski trougao</a:t>
            </a:r>
          </a:p>
          <a:p>
            <a:pPr marL="285750" indent="-285750">
              <a:buFont typeface="Arial" pitchFamily="34" charset="0"/>
              <a:buChar char="•"/>
            </a:pPr>
            <a:endParaRPr lang="sr-Latn-BA" sz="2400" dirty="0"/>
          </a:p>
          <a:p>
            <a:pPr marL="285750" indent="-285750">
              <a:buFont typeface="Arial" pitchFamily="34" charset="0"/>
              <a:buChar char="•"/>
            </a:pPr>
            <a:r>
              <a:rPr lang="sr-Latn-BA" sz="2400" b="1" dirty="0" smtClean="0"/>
              <a:t>Lira</a:t>
            </a:r>
            <a:r>
              <a:rPr lang="sr-Latn-BA" sz="2400" dirty="0" smtClean="0"/>
              <a:t> (koju je, prema mitu, napravio Hermes) je u zenitu neposredno pre izlaska Sunca</a:t>
            </a:r>
            <a:endParaRPr lang="en-US" sz="2400" dirty="0"/>
          </a:p>
        </p:txBody>
      </p:sp>
    </p:spTree>
    <p:extLst>
      <p:ext uri="{BB962C8B-B14F-4D97-AF65-F5344CB8AC3E}">
        <p14:creationId xmlns:p14="http://schemas.microsoft.com/office/powerpoint/2010/main" val="286698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632311"/>
          </a:xfrm>
          <a:prstGeom prst="rect">
            <a:avLst/>
          </a:prstGeom>
          <a:noFill/>
        </p:spPr>
        <p:txBody>
          <a:bodyPr wrap="square" rtlCol="0">
            <a:spAutoFit/>
          </a:bodyPr>
          <a:lstStyle/>
          <a:p>
            <a:r>
              <a:rPr lang="sr-Latn-BA" sz="2400" dirty="0" smtClean="0"/>
              <a:t>Zaključci:</a:t>
            </a:r>
          </a:p>
          <a:p>
            <a:endParaRPr lang="sr-Latn-BA" sz="2400" dirty="0"/>
          </a:p>
          <a:p>
            <a:pPr algn="just"/>
            <a:r>
              <a:rPr lang="sr-Latn-BA" sz="2400" dirty="0" smtClean="0"/>
              <a:t>Hermes  ima prilično jasne nebeske aspekte; </a:t>
            </a:r>
          </a:p>
          <a:p>
            <a:pPr marL="285750" indent="-285750" algn="just">
              <a:buFont typeface="Arial" pitchFamily="34" charset="0"/>
              <a:buChar char="•"/>
            </a:pPr>
            <a:r>
              <a:rPr lang="sr-Latn-BA" sz="2400" dirty="0" smtClean="0"/>
              <a:t>Njegovi hramovi su izgrađeni na specijalno odabranim mestima. Ta mesta su birana i prema mitu, prema geografskoj širini i prema astronomskim događajima, koji se odatle mogu posmatrati.</a:t>
            </a:r>
            <a:endParaRPr lang="sr-Latn-BA" sz="2400" dirty="0"/>
          </a:p>
          <a:p>
            <a:pPr marL="285750" indent="-285750" algn="just">
              <a:buFont typeface="Arial" pitchFamily="34" charset="0"/>
              <a:buChar char="•"/>
            </a:pPr>
            <a:r>
              <a:rPr lang="sr-Latn-BA" sz="2400" dirty="0" smtClean="0"/>
              <a:t>Određene zvezde i sazvežđa su mitološki povezani sa Hermesom (Triangulum, Aries, Lyra);</a:t>
            </a:r>
          </a:p>
          <a:p>
            <a:pPr marL="285750" indent="-285750" algn="just">
              <a:buFont typeface="Arial" pitchFamily="34" charset="0"/>
              <a:buChar char="•"/>
            </a:pPr>
            <a:r>
              <a:rPr lang="sr-Latn-BA" sz="2400" dirty="0" smtClean="0"/>
              <a:t>Čak i Hermesova genealogija je nebeska: njegov otac je uredio nebo, majka je božanska personifikacija zvezde, deda po majci je prvi astronom i astrolog; </a:t>
            </a:r>
          </a:p>
          <a:p>
            <a:pPr marL="285750" indent="-285750" algn="just">
              <a:buFont typeface="Arial" pitchFamily="34" charset="0"/>
              <a:buChar char="•"/>
            </a:pPr>
            <a:r>
              <a:rPr lang="sr-Latn-BA" sz="2400" dirty="0" smtClean="0"/>
              <a:t>Već znamo da je Hermes rođen četvrdog dana u (lunarnom) mesecu, ali ne znamo u kom. Prema onome što smo do sada videli, to bi bio mesec nakon prolećne ravnodnevice.</a:t>
            </a:r>
          </a:p>
        </p:txBody>
      </p:sp>
    </p:spTree>
    <p:extLst>
      <p:ext uri="{BB962C8B-B14F-4D97-AF65-F5344CB8AC3E}">
        <p14:creationId xmlns:p14="http://schemas.microsoft.com/office/powerpoint/2010/main" val="709295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458200" cy="5262979"/>
          </a:xfrm>
          <a:prstGeom prst="rect">
            <a:avLst/>
          </a:prstGeom>
          <a:noFill/>
        </p:spPr>
        <p:txBody>
          <a:bodyPr wrap="square" rtlCol="0">
            <a:spAutoFit/>
          </a:bodyPr>
          <a:lstStyle/>
          <a:p>
            <a:pPr marL="285750" indent="-285750" algn="just">
              <a:buFont typeface="Arial" pitchFamily="34" charset="0"/>
              <a:buChar char="•"/>
            </a:pPr>
            <a:r>
              <a:rPr lang="sr-Latn-BA" sz="2400" dirty="0" smtClean="0"/>
              <a:t>Gnomoni su imali značajnu ulogu u Hermesovim hramovima;</a:t>
            </a:r>
          </a:p>
          <a:p>
            <a:pPr marL="285750" indent="-285750" algn="just">
              <a:buFont typeface="Arial" pitchFamily="34" charset="0"/>
              <a:buChar char="•"/>
            </a:pPr>
            <a:endParaRPr lang="sr-Latn-BA" sz="2400" dirty="0"/>
          </a:p>
          <a:p>
            <a:pPr marL="285750" indent="-285750" algn="just">
              <a:buFont typeface="Arial" pitchFamily="34" charset="0"/>
              <a:buChar char="•"/>
            </a:pPr>
            <a:r>
              <a:rPr lang="sr-Latn-BA" sz="2400" dirty="0" smtClean="0"/>
              <a:t>Prisustvo svetog egipatskog (gnomonskog) trougla na ravnodnevece, na geografskoj širini glavnih Hermesovih hramova, možda ukazuje na poreklo grčkih znanja o ovoj staroj astronomskoj alatki. </a:t>
            </a:r>
          </a:p>
          <a:p>
            <a:pPr marL="285750" indent="-285750" algn="just">
              <a:buFont typeface="Arial" pitchFamily="34" charset="0"/>
              <a:buChar char="•"/>
            </a:pPr>
            <a:endParaRPr lang="sr-Latn-BA" sz="2400" dirty="0" smtClean="0"/>
          </a:p>
          <a:p>
            <a:pPr marL="285750" indent="-285750" algn="just">
              <a:buFont typeface="Arial" pitchFamily="34" charset="0"/>
              <a:buChar char="•"/>
            </a:pPr>
            <a:r>
              <a:rPr lang="sr-Latn-BA" sz="2400" dirty="0" smtClean="0"/>
              <a:t>Hermes je na brojnim hermama prikazan kao stub, što je veoma zgodno za funkciju gnomona. To bi moglo da objasni prisustvo ovih statua duž puteva. Par kamenih oznaka oko stuba bi moglo da pomogne putnicima da se orijentišu i u prostoru i u vremenu. Tako, Hermes bi mogao da postane i božanska personifikacija gnomona.</a:t>
            </a:r>
            <a:endParaRPr lang="en-US" dirty="0"/>
          </a:p>
        </p:txBody>
      </p:sp>
    </p:spTree>
    <p:extLst>
      <p:ext uri="{BB962C8B-B14F-4D97-AF65-F5344CB8AC3E}">
        <p14:creationId xmlns:p14="http://schemas.microsoft.com/office/powerpoint/2010/main" val="688238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2" y="609600"/>
            <a:ext cx="8001000" cy="5693866"/>
          </a:xfrm>
          <a:prstGeom prst="rect">
            <a:avLst/>
          </a:prstGeom>
          <a:noFill/>
        </p:spPr>
        <p:txBody>
          <a:bodyPr wrap="square" rtlCol="0">
            <a:spAutoFit/>
          </a:bodyPr>
          <a:lstStyle/>
          <a:p>
            <a:r>
              <a:rPr lang="en-US" sz="2800" dirty="0" smtClean="0"/>
              <a:t>Gr</a:t>
            </a:r>
            <a:r>
              <a:rPr lang="sr-Latn-BA" sz="2800" dirty="0" smtClean="0"/>
              <a:t>čki kalendari su bili luni-solarnog tipa.</a:t>
            </a:r>
            <a:r>
              <a:rPr lang="en-US" sz="2800" dirty="0" smtClean="0"/>
              <a:t> </a:t>
            </a:r>
            <a:endParaRPr lang="sr-Latn-BA" sz="2800" dirty="0" smtClean="0"/>
          </a:p>
          <a:p>
            <a:endParaRPr lang="en-US" sz="2800" dirty="0"/>
          </a:p>
          <a:p>
            <a:pPr algn="just"/>
            <a:r>
              <a:rPr lang="sr-Latn-BA" sz="2800" dirty="0" smtClean="0"/>
              <a:t>Sada, izgleda da je tok solarne godine bio pažljivo praćen, uz pomoć zvezdanog kalendara i gnomona. Ovo zato što je solarni kalendar u dobroj korelaciji sa smenom godišnjih doba.</a:t>
            </a:r>
          </a:p>
          <a:p>
            <a:pPr algn="just"/>
            <a:endParaRPr lang="sr-Latn-BA" sz="2800" dirty="0"/>
          </a:p>
          <a:p>
            <a:pPr algn="just"/>
            <a:r>
              <a:rPr lang="sr-Latn-BA" sz="2800" dirty="0" smtClean="0"/>
              <a:t>Sa druge strane, lunarni kalendar je bolji za komunikaciju sa širim masama naroda. Faze Meseca su svima vidljive. Kada sveštenik obavi da će se praznik (Hermaia) održati četvrtog dana u lunarnom mesecu, svi znaju kada treba da dođu u hram. </a:t>
            </a:r>
            <a:endParaRPr lang="en-US" sz="2800" dirty="0"/>
          </a:p>
        </p:txBody>
      </p:sp>
    </p:spTree>
    <p:extLst>
      <p:ext uri="{BB962C8B-B14F-4D97-AF65-F5344CB8AC3E}">
        <p14:creationId xmlns:p14="http://schemas.microsoft.com/office/powerpoint/2010/main" val="3948347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19400"/>
            <a:ext cx="8001000" cy="2677656"/>
          </a:xfrm>
          <a:prstGeom prst="rect">
            <a:avLst/>
          </a:prstGeom>
          <a:noFill/>
        </p:spPr>
        <p:txBody>
          <a:bodyPr wrap="square" rtlCol="0">
            <a:spAutoFit/>
          </a:bodyPr>
          <a:lstStyle/>
          <a:p>
            <a:pPr algn="ctr"/>
            <a:r>
              <a:rPr lang="sr-Latn-BA" sz="5400" b="1" dirty="0" smtClean="0"/>
              <a:t>HVALA NA PAŽNJI!</a:t>
            </a:r>
          </a:p>
          <a:p>
            <a:pPr algn="ctr"/>
            <a:endParaRPr lang="sr-Latn-BA" sz="5400" b="1" dirty="0"/>
          </a:p>
          <a:p>
            <a:pPr algn="ctr"/>
            <a:r>
              <a:rPr lang="sr-Latn-BA" sz="2400" b="1" dirty="0" smtClean="0"/>
              <a:t>Društvo „Vlašići“</a:t>
            </a:r>
          </a:p>
          <a:p>
            <a:pPr algn="ctr"/>
            <a:r>
              <a:rPr lang="sr-Latn-BA" sz="3600" b="1" dirty="0"/>
              <a:t>v</a:t>
            </a:r>
            <a:r>
              <a:rPr lang="sr-Latn-BA" sz="3600" b="1" dirty="0" smtClean="0"/>
              <a:t>lasici.org.rs</a:t>
            </a:r>
            <a:endParaRPr lang="en-US" sz="3600" b="1" dirty="0"/>
          </a:p>
        </p:txBody>
      </p:sp>
    </p:spTree>
    <p:extLst>
      <p:ext uri="{BB962C8B-B14F-4D97-AF65-F5344CB8AC3E}">
        <p14:creationId xmlns:p14="http://schemas.microsoft.com/office/powerpoint/2010/main" val="359539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flipH="1" flipV="1">
            <a:off x="8110555" y="4647481"/>
            <a:ext cx="457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8600" y="152400"/>
            <a:ext cx="4876800" cy="5693866"/>
          </a:xfrm>
          <a:prstGeom prst="rect">
            <a:avLst/>
          </a:prstGeom>
          <a:noFill/>
        </p:spPr>
        <p:txBody>
          <a:bodyPr wrap="square" rtlCol="0">
            <a:spAutoFit/>
          </a:bodyPr>
          <a:lstStyle/>
          <a:p>
            <a:r>
              <a:rPr lang="sr-Latn-BA" sz="2800" dirty="0" smtClean="0"/>
              <a:t>Atributi i vizuelne predstave</a:t>
            </a:r>
          </a:p>
          <a:p>
            <a:endParaRPr lang="sr-Latn-BA" sz="2800" dirty="0"/>
          </a:p>
          <a:p>
            <a:pPr marL="514350" indent="-514350">
              <a:buAutoNum type="arabicPeriod"/>
            </a:pPr>
            <a:r>
              <a:rPr lang="sr-Latn-BA" sz="2800" dirty="0" smtClean="0"/>
              <a:t>One starije, prikazuju Hermesa kao zrelu osobu sa bradom; one novije – kao mladića;</a:t>
            </a:r>
          </a:p>
          <a:p>
            <a:pPr marL="514350" indent="-514350">
              <a:buAutoNum type="arabicPeriod"/>
            </a:pPr>
            <a:endParaRPr lang="sr-Latn-BA" sz="2800" dirty="0" smtClean="0"/>
          </a:p>
          <a:p>
            <a:pPr marL="514350" indent="-514350">
              <a:buAutoNum type="arabicPeriod"/>
            </a:pPr>
            <a:r>
              <a:rPr lang="en-US" sz="2800" dirty="0" smtClean="0"/>
              <a:t>2.</a:t>
            </a:r>
            <a:r>
              <a:rPr lang="en-US" sz="2800" b="1" dirty="0" smtClean="0"/>
              <a:t> </a:t>
            </a:r>
            <a:r>
              <a:rPr lang="sr-Latn-BA" sz="2800" b="1" dirty="0" smtClean="0"/>
              <a:t>Šešir  </a:t>
            </a:r>
            <a:r>
              <a:rPr lang="sr-Latn-BA" sz="2800" dirty="0" smtClean="0"/>
              <a:t>(Petasos);</a:t>
            </a:r>
          </a:p>
          <a:p>
            <a:pPr marL="514350" indent="-514350">
              <a:buAutoNum type="arabicPeriod"/>
            </a:pPr>
            <a:endParaRPr lang="en-US" sz="2800" dirty="0" smtClean="0"/>
          </a:p>
          <a:p>
            <a:r>
              <a:rPr lang="en-US" sz="2800" b="1" dirty="0" smtClean="0"/>
              <a:t>3. </a:t>
            </a:r>
            <a:r>
              <a:rPr lang="sr-Latn-BA" sz="2800" b="1" dirty="0" smtClean="0"/>
              <a:t>Krilate sandale  </a:t>
            </a:r>
            <a:r>
              <a:rPr lang="sr-Latn-BA" sz="2800" dirty="0" smtClean="0"/>
              <a:t>(brzina)</a:t>
            </a:r>
          </a:p>
          <a:p>
            <a:endParaRPr lang="en-US" sz="2800" dirty="0" smtClean="0"/>
          </a:p>
          <a:p>
            <a:r>
              <a:rPr lang="sr-Latn-BA" sz="2800" b="1" dirty="0" smtClean="0"/>
              <a:t>4. Kerikeion</a:t>
            </a:r>
            <a:r>
              <a:rPr lang="sr-Latn-BA" sz="2800" dirty="0" smtClean="0"/>
              <a:t>  (lat.Caduceus) – štap sa dve spletene zmije</a:t>
            </a:r>
            <a:endParaRPr lang="sr-Latn-BA" sz="2800" dirty="0"/>
          </a:p>
        </p:txBody>
      </p:sp>
      <p:pic>
        <p:nvPicPr>
          <p:cNvPr id="1026" name="Picture 2" descr="C:\Users\DELL\Desktop\Hermes, v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927" y="510039"/>
            <a:ext cx="4191000" cy="58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6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144" y="381000"/>
            <a:ext cx="8548255" cy="5755422"/>
          </a:xfrm>
          <a:prstGeom prst="rect">
            <a:avLst/>
          </a:prstGeom>
          <a:noFill/>
        </p:spPr>
        <p:txBody>
          <a:bodyPr wrap="square" rtlCol="0">
            <a:spAutoFit/>
          </a:bodyPr>
          <a:lstStyle/>
          <a:p>
            <a:r>
              <a:rPr lang="sr-Latn-BA" sz="2800" b="1" dirty="0" smtClean="0"/>
              <a:t>Homerska himna  Hermesi (c.</a:t>
            </a:r>
            <a:r>
              <a:rPr lang="en-US" sz="2800" b="1" dirty="0" smtClean="0"/>
              <a:t> </a:t>
            </a:r>
            <a:r>
              <a:rPr lang="sr-Latn-BA" sz="2800" b="1" dirty="0" smtClean="0"/>
              <a:t>8. vek stare ere):</a:t>
            </a:r>
          </a:p>
          <a:p>
            <a:endParaRPr lang="sr-Latn-BA" sz="2800" b="1" dirty="0"/>
          </a:p>
          <a:p>
            <a:r>
              <a:rPr lang="sr-Latn-BA" sz="2400" dirty="0" smtClean="0"/>
              <a:t>Sin </a:t>
            </a:r>
            <a:r>
              <a:rPr lang="sr-Latn-BA" sz="2400" b="1" dirty="0" smtClean="0"/>
              <a:t>Zevsa</a:t>
            </a:r>
            <a:r>
              <a:rPr lang="sr-Latn-BA" sz="2400" dirty="0" smtClean="0"/>
              <a:t> i </a:t>
            </a:r>
            <a:r>
              <a:rPr lang="sr-Latn-BA" sz="2400" b="1" dirty="0" smtClean="0"/>
              <a:t>Maje</a:t>
            </a:r>
            <a:r>
              <a:rPr lang="sr-Latn-BA" sz="2400" dirty="0" smtClean="0"/>
              <a:t> (jedna od Plejada, kćerka Atlasa)</a:t>
            </a:r>
          </a:p>
          <a:p>
            <a:endParaRPr lang="sr-Latn-BA" sz="2400" b="1" dirty="0" smtClean="0"/>
          </a:p>
          <a:p>
            <a:r>
              <a:rPr lang="sr-Latn-BA" sz="2400" dirty="0" smtClean="0"/>
              <a:t>Rođen u pećini na planini Kileni, u zoru, četvrtog dana u (lunarnom) mesecu;</a:t>
            </a:r>
          </a:p>
          <a:p>
            <a:endParaRPr lang="sr-Latn-BA" sz="2400" dirty="0"/>
          </a:p>
          <a:p>
            <a:r>
              <a:rPr lang="sr-Latn-BA" sz="2400" dirty="0" smtClean="0"/>
              <a:t>U podne istog dana, napravio je </a:t>
            </a:r>
            <a:r>
              <a:rPr lang="sr-Latn-BA" sz="2400" b="1" dirty="0" smtClean="0"/>
              <a:t>liru</a:t>
            </a:r>
            <a:r>
              <a:rPr lang="sr-Latn-BA" sz="2400" dirty="0" smtClean="0"/>
              <a:t> od kornjačinog oklopa i rogova; izumeo </a:t>
            </a:r>
            <a:r>
              <a:rPr lang="sr-Latn-BA" sz="2400" b="1" dirty="0" smtClean="0"/>
              <a:t>štap</a:t>
            </a:r>
            <a:r>
              <a:rPr lang="sr-Latn-BA" sz="2400" dirty="0" smtClean="0"/>
              <a:t> (koleniku) za paljenje vatre;</a:t>
            </a:r>
          </a:p>
          <a:p>
            <a:endParaRPr lang="sr-Latn-BA" sz="2400" dirty="0"/>
          </a:p>
          <a:p>
            <a:r>
              <a:rPr lang="sr-Latn-BA" sz="2400" dirty="0" smtClean="0"/>
              <a:t>Odmah potom, ukrao je Apolonovu stoku a uveče bio uhvaćen; </a:t>
            </a:r>
            <a:endParaRPr lang="sr-Latn-BA" sz="2400" dirty="0"/>
          </a:p>
          <a:p>
            <a:r>
              <a:rPr lang="sr-Latn-BA" sz="2400" dirty="0" smtClean="0"/>
              <a:t>Dao je Apolonu svoju liru i bilo mu je oprošteno;</a:t>
            </a:r>
          </a:p>
          <a:p>
            <a:endParaRPr lang="sr-Latn-BA" sz="2400" dirty="0"/>
          </a:p>
          <a:p>
            <a:r>
              <a:rPr lang="sr-Latn-BA" sz="2400" dirty="0" smtClean="0"/>
              <a:t>Apolon mu je dao zlatan </a:t>
            </a:r>
            <a:r>
              <a:rPr lang="sr-Latn-BA" sz="2400" b="1" dirty="0" smtClean="0"/>
              <a:t>štap</a:t>
            </a:r>
            <a:r>
              <a:rPr lang="sr-Latn-BA" sz="2400" dirty="0" smtClean="0"/>
              <a:t> sa dve grančice</a:t>
            </a:r>
            <a:endParaRPr lang="en-US" sz="2400" dirty="0"/>
          </a:p>
        </p:txBody>
      </p:sp>
    </p:spTree>
    <p:extLst>
      <p:ext uri="{BB962C8B-B14F-4D97-AF65-F5344CB8AC3E}">
        <p14:creationId xmlns:p14="http://schemas.microsoft.com/office/powerpoint/2010/main" val="292756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458200" cy="5693866"/>
          </a:xfrm>
          <a:prstGeom prst="rect">
            <a:avLst/>
          </a:prstGeom>
          <a:noFill/>
        </p:spPr>
        <p:txBody>
          <a:bodyPr wrap="square" rtlCol="0">
            <a:spAutoFit/>
          </a:bodyPr>
          <a:lstStyle/>
          <a:p>
            <a:pPr algn="just"/>
            <a:endParaRPr lang="sr-Latn-BA" sz="2800" dirty="0"/>
          </a:p>
          <a:p>
            <a:pPr algn="just"/>
            <a:r>
              <a:rPr lang="sr-Latn-BA" sz="2800" dirty="0" smtClean="0"/>
              <a:t>Tako, znamo za dva štapa u vlasništvu Hermesa:</a:t>
            </a:r>
          </a:p>
          <a:p>
            <a:pPr algn="just"/>
            <a:endParaRPr lang="sr-Latn-BA" sz="2800" dirty="0" smtClean="0"/>
          </a:p>
          <a:p>
            <a:pPr marL="514350" indent="-514350" algn="just">
              <a:buAutoNum type="arabicPeriod"/>
            </a:pPr>
            <a:r>
              <a:rPr lang="sr-Latn-BA" sz="2800" b="1" dirty="0" smtClean="0"/>
              <a:t>Šrap za paljenje vatre (kolenika)</a:t>
            </a:r>
          </a:p>
          <a:p>
            <a:pPr marL="514350" indent="-514350" algn="just">
              <a:buAutoNum type="arabicPeriod"/>
            </a:pPr>
            <a:r>
              <a:rPr lang="sr-Latn-BA" sz="2800" b="1" dirty="0" smtClean="0"/>
              <a:t>Zlatni štap, dar Apolona</a:t>
            </a:r>
            <a:r>
              <a:rPr lang="sr-Latn-BA" sz="2800" dirty="0" smtClean="0"/>
              <a:t>.</a:t>
            </a:r>
          </a:p>
          <a:p>
            <a:pPr marL="514350" indent="-514350" algn="just">
              <a:buAutoNum type="arabicPeriod"/>
            </a:pPr>
            <a:endParaRPr lang="sr-Latn-BA" sz="2800" dirty="0"/>
          </a:p>
          <a:p>
            <a:pPr algn="just"/>
            <a:r>
              <a:rPr lang="sr-Latn-BA" sz="2800" dirty="0" smtClean="0"/>
              <a:t>Mitološki izvori ne kažu ko je Hermesu dao </a:t>
            </a:r>
            <a:r>
              <a:rPr lang="sr-Latn-BA" sz="2800" b="1" dirty="0" smtClean="0"/>
              <a:t>Kerikeion</a:t>
            </a:r>
            <a:r>
              <a:rPr lang="sr-Latn-BA" sz="2800" dirty="0" smtClean="0"/>
              <a:t> – njegov glavni atribut. </a:t>
            </a:r>
          </a:p>
          <a:p>
            <a:pPr algn="just"/>
            <a:endParaRPr lang="sr-Latn-BA" sz="2800" dirty="0"/>
          </a:p>
          <a:p>
            <a:pPr algn="just"/>
            <a:r>
              <a:rPr lang="sr-Latn-BA" sz="2800" dirty="0" smtClean="0"/>
              <a:t>Može se pretpostaviti da je to kombinacija upravo dva njegova štapa. Otrovne zmije simbolišu vatru. Simbolika zlata je takođe bliska vatri. </a:t>
            </a:r>
          </a:p>
          <a:p>
            <a:pPr algn="just"/>
            <a:endParaRPr lang="sr-Latn-BA" sz="2800" dirty="0"/>
          </a:p>
        </p:txBody>
      </p:sp>
    </p:spTree>
    <p:extLst>
      <p:ext uri="{BB962C8B-B14F-4D97-AF65-F5344CB8AC3E}">
        <p14:creationId xmlns:p14="http://schemas.microsoft.com/office/powerpoint/2010/main" val="2238128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945" y="3833241"/>
            <a:ext cx="6248400" cy="738664"/>
          </a:xfrm>
          <a:prstGeom prst="rect">
            <a:avLst/>
          </a:prstGeom>
          <a:noFill/>
        </p:spPr>
        <p:txBody>
          <a:bodyPr wrap="square" rtlCol="0">
            <a:spAutoFit/>
          </a:bodyPr>
          <a:lstStyle/>
          <a:p>
            <a:r>
              <a:rPr lang="sr-Latn-BA" sz="2400" dirty="0" smtClean="0"/>
              <a:t> </a:t>
            </a:r>
            <a:endParaRPr lang="en-US" sz="2400" dirty="0" smtClean="0"/>
          </a:p>
          <a:p>
            <a:endParaRPr lang="en-US" dirty="0"/>
          </a:p>
        </p:txBody>
      </p:sp>
      <p:sp>
        <p:nvSpPr>
          <p:cNvPr id="5" name="TextBox 4"/>
          <p:cNvSpPr txBox="1"/>
          <p:nvPr/>
        </p:nvSpPr>
        <p:spPr>
          <a:xfrm>
            <a:off x="381000" y="228600"/>
            <a:ext cx="8382000" cy="5693866"/>
          </a:xfrm>
          <a:prstGeom prst="rect">
            <a:avLst/>
          </a:prstGeom>
          <a:noFill/>
        </p:spPr>
        <p:txBody>
          <a:bodyPr wrap="square" rtlCol="0">
            <a:spAutoFit/>
          </a:bodyPr>
          <a:lstStyle/>
          <a:p>
            <a:pPr algn="just"/>
            <a:r>
              <a:rPr lang="sr-Latn-BA" sz="2800" dirty="0" smtClean="0"/>
              <a:t>Ipak, ono nebesko se može naslutiti:</a:t>
            </a:r>
          </a:p>
          <a:p>
            <a:pPr algn="just"/>
            <a:endParaRPr lang="sr-Latn-BA" sz="2800" dirty="0"/>
          </a:p>
          <a:p>
            <a:pPr algn="just"/>
            <a:r>
              <a:rPr lang="sr-Latn-BA" sz="2800" dirty="0" smtClean="0"/>
              <a:t>Tako, štap u ruci Hermesa asocira na </a:t>
            </a:r>
            <a:r>
              <a:rPr lang="sr-Latn-BA" sz="2800" b="1" dirty="0" smtClean="0"/>
              <a:t>GNOMON </a:t>
            </a:r>
            <a:r>
              <a:rPr lang="sr-Latn-BA" sz="2800" dirty="0" smtClean="0"/>
              <a:t>– štap zaboden u zemlju, staru astronomsku alatku</a:t>
            </a:r>
          </a:p>
          <a:p>
            <a:pPr algn="just"/>
            <a:endParaRPr lang="sr-Latn-BA" sz="2800" dirty="0"/>
          </a:p>
          <a:p>
            <a:pPr algn="just"/>
            <a:r>
              <a:rPr lang="sr-Latn-BA" sz="2800" dirty="0" smtClean="0"/>
              <a:t>Antički pisci kažu da je lira, koju je napravio Hermes, uzdignuta na nebo kao istoimeno sazvežđe – eto još jedne veze sa nebom...</a:t>
            </a:r>
          </a:p>
          <a:p>
            <a:pPr algn="just"/>
            <a:endParaRPr lang="sr-Latn-BA" sz="2800" dirty="0"/>
          </a:p>
          <a:p>
            <a:pPr algn="just"/>
            <a:r>
              <a:rPr lang="sr-Latn-BA" sz="2800" dirty="0" smtClean="0"/>
              <a:t>Isto sazvežđe se, pored Hermesa, dovodi u vezu i sa Apolonom i Heraklom.</a:t>
            </a:r>
          </a:p>
          <a:p>
            <a:endParaRPr lang="sr-Latn-BA" sz="2800" dirty="0"/>
          </a:p>
          <a:p>
            <a:r>
              <a:rPr lang="sr-Latn-BA" sz="2800" dirty="0" smtClean="0"/>
              <a:t>Ali, to nije sve, ima još...</a:t>
            </a:r>
            <a:endParaRPr lang="en-US" sz="2800" dirty="0"/>
          </a:p>
        </p:txBody>
      </p:sp>
    </p:spTree>
    <p:extLst>
      <p:ext uri="{BB962C8B-B14F-4D97-AF65-F5344CB8AC3E}">
        <p14:creationId xmlns:p14="http://schemas.microsoft.com/office/powerpoint/2010/main" val="179867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2" y="62016"/>
            <a:ext cx="8839200" cy="1323439"/>
          </a:xfrm>
          <a:prstGeom prst="rect">
            <a:avLst/>
          </a:prstGeom>
          <a:noFill/>
        </p:spPr>
        <p:txBody>
          <a:bodyPr wrap="square" rtlCol="0">
            <a:spAutoFit/>
          </a:bodyPr>
          <a:lstStyle/>
          <a:p>
            <a:r>
              <a:rPr lang="sr-Latn-BA" sz="2800" dirty="0" smtClean="0"/>
              <a:t>Hermes ima još jedno zvenja: on je </a:t>
            </a:r>
            <a:r>
              <a:rPr lang="sr-Latn-BA" sz="2800" b="1" dirty="0" smtClean="0"/>
              <a:t>KRIOFOROS</a:t>
            </a:r>
            <a:r>
              <a:rPr lang="sr-Latn-BA" sz="2800" dirty="0" smtClean="0"/>
              <a:t> –onaj koji donosi OVNA (Ovan je takođe sazvežđe):</a:t>
            </a:r>
          </a:p>
          <a:p>
            <a:endParaRPr lang="en-US" sz="2400" dirty="0"/>
          </a:p>
        </p:txBody>
      </p:sp>
      <p:pic>
        <p:nvPicPr>
          <p:cNvPr id="1026" name="Picture 2" descr="C:\Users\DELL\Desktop\Hermes Pheneos\hermes-kriophoro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15" t="8642" r="5456" b="8174"/>
          <a:stretch/>
        </p:blipFill>
        <p:spPr bwMode="auto">
          <a:xfrm>
            <a:off x="609600" y="939339"/>
            <a:ext cx="4324810" cy="4023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982" y="4800600"/>
            <a:ext cx="8915400" cy="1692771"/>
          </a:xfrm>
          <a:prstGeom prst="rect">
            <a:avLst/>
          </a:prstGeom>
          <a:noFill/>
        </p:spPr>
        <p:txBody>
          <a:bodyPr wrap="square" rtlCol="0">
            <a:spAutoFit/>
          </a:bodyPr>
          <a:lstStyle/>
          <a:p>
            <a:pPr algn="just"/>
            <a:r>
              <a:rPr lang="sr-Latn-BA" sz="2800" dirty="0" smtClean="0"/>
              <a:t>Pausanija (</a:t>
            </a:r>
            <a:r>
              <a:rPr lang="sr-Latn-BA" sz="2800" i="1" dirty="0" smtClean="0"/>
              <a:t>Opis Helade</a:t>
            </a:r>
            <a:r>
              <a:rPr lang="sr-Latn-BA" sz="2800" dirty="0" smtClean="0"/>
              <a:t>, 2,3,4) kaže:</a:t>
            </a:r>
          </a:p>
          <a:p>
            <a:pPr algn="just"/>
            <a:endParaRPr lang="sr-Latn-BA" sz="2800" dirty="0" smtClean="0"/>
          </a:p>
          <a:p>
            <a:pPr algn="just"/>
            <a:r>
              <a:rPr lang="sr-Latn-BA" sz="2400" dirty="0" smtClean="0"/>
              <a:t>     „Priču o Hermesu i Ovnu, koja se može čuti na </a:t>
            </a:r>
            <a:r>
              <a:rPr lang="sr-Latn-BA" sz="2400" b="1" dirty="0"/>
              <a:t>M</a:t>
            </a:r>
            <a:r>
              <a:rPr lang="sr-Latn-BA" sz="2400" b="1" dirty="0" smtClean="0"/>
              <a:t>isterijama</a:t>
            </a:r>
            <a:r>
              <a:rPr lang="sr-Latn-BA" sz="2400" dirty="0" smtClean="0"/>
              <a:t>    Majke (Eleusinske misterije), znam ali je ne saopštavam“ </a:t>
            </a:r>
            <a:endParaRPr lang="en-US" sz="2400" dirty="0"/>
          </a:p>
        </p:txBody>
      </p:sp>
      <p:pic>
        <p:nvPicPr>
          <p:cNvPr id="2050" name="Picture 2" descr="C:\Users\DELL\Desktop\krioforos archa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03" r="15368" b="18079"/>
          <a:stretch/>
        </p:blipFill>
        <p:spPr bwMode="auto">
          <a:xfrm>
            <a:off x="5638800" y="928255"/>
            <a:ext cx="2819399"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5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
            <a:ext cx="8458200" cy="6494085"/>
          </a:xfrm>
          <a:prstGeom prst="rect">
            <a:avLst/>
          </a:prstGeom>
          <a:noFill/>
        </p:spPr>
        <p:txBody>
          <a:bodyPr wrap="square" rtlCol="0">
            <a:spAutoFit/>
          </a:bodyPr>
          <a:lstStyle/>
          <a:p>
            <a:endParaRPr lang="sr-Latn-BA" sz="2400" dirty="0" smtClean="0"/>
          </a:p>
          <a:p>
            <a:pPr algn="just"/>
            <a:r>
              <a:rPr lang="sr-Latn-BA" sz="2800" dirty="0" smtClean="0"/>
              <a:t>Strogo govoreći, </a:t>
            </a:r>
            <a:r>
              <a:rPr lang="sr-Latn-BA" sz="2800" b="1" dirty="0" smtClean="0"/>
              <a:t>Ovan </a:t>
            </a:r>
            <a:r>
              <a:rPr lang="sr-Latn-BA" sz="2800" dirty="0" smtClean="0"/>
              <a:t> nije u mitološkoj vezi sa Hermesom, iako je on zaštitnik stada. Grci su verovali da se Zevs pojavio u obliku ovna, kao Zevs-Amon, sinkretističko božansvo, poistovećeno sa egipatskom bogom Amon-Ra... </a:t>
            </a:r>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sz="2400" dirty="0"/>
          </a:p>
          <a:p>
            <a:endParaRPr lang="sr-Latn-BA" sz="2800" dirty="0" smtClean="0"/>
          </a:p>
          <a:p>
            <a:endParaRPr lang="sr-Latn-BA" sz="2800" dirty="0"/>
          </a:p>
          <a:p>
            <a:r>
              <a:rPr lang="sr-Latn-BA" sz="2800" dirty="0" smtClean="0"/>
              <a:t>Pa, kako to Hermes donosi OVNA?</a:t>
            </a:r>
          </a:p>
          <a:p>
            <a:endParaRPr lang="en-US" sz="2400" dirty="0"/>
          </a:p>
        </p:txBody>
      </p:sp>
      <p:pic>
        <p:nvPicPr>
          <p:cNvPr id="2050" name="Picture 2" descr="C:\Users\DELL\Desktop\Hermes Pheneos\Arcadia, Pheneo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891" y="2590800"/>
            <a:ext cx="544285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21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763000" cy="6647974"/>
          </a:xfrm>
          <a:prstGeom prst="rect">
            <a:avLst/>
          </a:prstGeom>
          <a:noFill/>
        </p:spPr>
        <p:txBody>
          <a:bodyPr wrap="square" rtlCol="0">
            <a:spAutoFit/>
          </a:bodyPr>
          <a:lstStyle/>
          <a:p>
            <a:pPr marL="342900" indent="-342900">
              <a:buFont typeface="Arial" pitchFamily="34" charset="0"/>
              <a:buChar char="•"/>
            </a:pPr>
            <a:r>
              <a:rPr lang="en-GB" sz="2400" dirty="0" err="1" smtClean="0"/>
              <a:t>Hygin</a:t>
            </a:r>
            <a:r>
              <a:rPr lang="en-GB" sz="2400" dirty="0" smtClean="0"/>
              <a:t>, </a:t>
            </a:r>
            <a:r>
              <a:rPr lang="sr-Latn-BA" sz="2400" dirty="0" smtClean="0"/>
              <a:t>(</a:t>
            </a:r>
            <a:r>
              <a:rPr lang="en-GB" sz="2400" i="1" dirty="0" err="1" smtClean="0"/>
              <a:t>Astronomica</a:t>
            </a:r>
            <a:r>
              <a:rPr lang="en-GB" sz="2400" i="1" dirty="0" smtClean="0"/>
              <a:t> </a:t>
            </a:r>
            <a:r>
              <a:rPr lang="en-GB" sz="2400" dirty="0" smtClean="0"/>
              <a:t>2.19)</a:t>
            </a:r>
            <a:r>
              <a:rPr lang="sr-Latn-BA" sz="2400" dirty="0" smtClean="0"/>
              <a:t>:  (1. ili 2. vek nove ere)</a:t>
            </a:r>
          </a:p>
          <a:p>
            <a:endParaRPr lang="en-US" sz="2400" dirty="0"/>
          </a:p>
          <a:p>
            <a:r>
              <a:rPr lang="en-GB" sz="2400" b="1" dirty="0" smtClean="0"/>
              <a:t>TRIANGULUM</a:t>
            </a:r>
            <a:r>
              <a:rPr lang="en-GB" sz="2400" dirty="0" smtClean="0"/>
              <a:t> – </a:t>
            </a:r>
            <a:endParaRPr lang="sr-Latn-BA" sz="2400" dirty="0" smtClean="0"/>
          </a:p>
          <a:p>
            <a:r>
              <a:rPr lang="en-GB" sz="2400" dirty="0" smtClean="0"/>
              <a:t>  </a:t>
            </a:r>
            <a:endParaRPr lang="en-US" sz="2400" dirty="0"/>
          </a:p>
          <a:p>
            <a:pPr algn="just"/>
            <a:r>
              <a:rPr lang="sr-Latn-BA" sz="2400" dirty="0" smtClean="0"/>
              <a:t>Ovo sazvežđe je u obliku slova Delta, jer je trougaono </a:t>
            </a:r>
            <a:r>
              <a:rPr lang="en-GB" sz="2400" dirty="0" smtClean="0"/>
              <a:t>[</a:t>
            </a:r>
            <a:r>
              <a:rPr lang="en-GB" sz="2400" dirty="0"/>
              <a:t>Δ]. </a:t>
            </a:r>
            <a:r>
              <a:rPr lang="sr-Latn-BA" sz="2400" dirty="0" smtClean="0"/>
              <a:t>Kažu da ga je Merkur (gr.</a:t>
            </a:r>
            <a:r>
              <a:rPr lang="en-GB" sz="2400" b="1" dirty="0" smtClean="0"/>
              <a:t>HERMES</a:t>
            </a:r>
            <a:r>
              <a:rPr lang="en-GB" sz="2400" dirty="0" smtClean="0"/>
              <a:t>)</a:t>
            </a:r>
            <a:r>
              <a:rPr lang="sr-Latn-BA" sz="2400" dirty="0" smtClean="0"/>
              <a:t> stavio iznad glave Ovna (Aries), da označi mesto gde zvezde Ariesa sijaju bledim sjajem, i tako označi prvo slovo Jupiterovog (Zevsovog) imena</a:t>
            </a:r>
            <a:r>
              <a:rPr lang="en-GB" sz="2400" dirty="0" smtClean="0"/>
              <a:t> (</a:t>
            </a:r>
            <a:r>
              <a:rPr lang="en-GB" sz="2400" dirty="0" err="1"/>
              <a:t>Deos</a:t>
            </a:r>
            <a:r>
              <a:rPr lang="en-GB" sz="2400" dirty="0" smtClean="0"/>
              <a:t>).</a:t>
            </a:r>
            <a:r>
              <a:rPr lang="sr-Latn-BA" sz="2400" dirty="0" smtClean="0"/>
              <a:t>..</a:t>
            </a:r>
            <a:r>
              <a:rPr lang="en-GB" sz="2400" dirty="0" smtClean="0"/>
              <a:t> </a:t>
            </a:r>
          </a:p>
          <a:p>
            <a:pPr algn="just"/>
            <a:endParaRPr lang="en-GB" sz="2400" dirty="0"/>
          </a:p>
          <a:p>
            <a:pPr marL="342900" indent="-342900" algn="just">
              <a:buFont typeface="Arial" pitchFamily="34" charset="0"/>
              <a:buChar char="•"/>
            </a:pPr>
            <a:r>
              <a:rPr lang="en-GB" sz="2400" dirty="0" smtClean="0"/>
              <a:t>Pseudo</a:t>
            </a:r>
            <a:r>
              <a:rPr lang="sr-Latn-BA" sz="2400" dirty="0" smtClean="0"/>
              <a:t>-Eratosten (</a:t>
            </a:r>
            <a:r>
              <a:rPr lang="sr-Latn-BA" sz="2400" i="1" dirty="0" smtClean="0"/>
              <a:t>Katasterizmi,</a:t>
            </a:r>
            <a:r>
              <a:rPr lang="sr-Latn-BA" sz="2400" dirty="0" smtClean="0"/>
              <a:t> </a:t>
            </a:r>
            <a:r>
              <a:rPr lang="sr-Latn-BA" sz="2400" i="1" dirty="0" smtClean="0"/>
              <a:t>20</a:t>
            </a:r>
            <a:r>
              <a:rPr lang="sr-Latn-BA" sz="2400" dirty="0" smtClean="0"/>
              <a:t>) (3. ili 2. vek p.n.e)</a:t>
            </a:r>
          </a:p>
          <a:p>
            <a:pPr algn="just"/>
            <a:endParaRPr lang="sr-Latn-BA" sz="2400" dirty="0"/>
          </a:p>
          <a:p>
            <a:pPr algn="just"/>
            <a:r>
              <a:rPr lang="sr-Latn-BA" sz="2400" dirty="0" smtClean="0"/>
              <a:t>Ovo sazvežđe leži iznad glave Ovna (Aries). Veruje se da ga je lako odrediti, kao slovo uzeto sa početka Zevsovog imena. Kažu da ga je na nebo postavio </a:t>
            </a:r>
            <a:r>
              <a:rPr lang="sr-Latn-BA" sz="2400" b="1" dirty="0" smtClean="0"/>
              <a:t>Hermes</a:t>
            </a:r>
            <a:r>
              <a:rPr lang="sr-Latn-BA" sz="2400" dirty="0" smtClean="0"/>
              <a:t>, kada je nebo uređivano, jer je Ovan bledo sazvežđe...</a:t>
            </a:r>
          </a:p>
          <a:p>
            <a:pPr algn="just"/>
            <a:endParaRPr lang="sr-Latn-BA" sz="2400" dirty="0"/>
          </a:p>
          <a:p>
            <a:pPr algn="just"/>
            <a:endParaRPr lang="en-US" dirty="0"/>
          </a:p>
        </p:txBody>
      </p:sp>
    </p:spTree>
    <p:extLst>
      <p:ext uri="{BB962C8B-B14F-4D97-AF65-F5344CB8AC3E}">
        <p14:creationId xmlns:p14="http://schemas.microsoft.com/office/powerpoint/2010/main" val="2978681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1269</TotalTime>
  <Words>1877</Words>
  <Application>Microsoft Office PowerPoint</Application>
  <PresentationFormat>On-screen Show (4:3)</PresentationFormat>
  <Paragraphs>189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  HERMES – MOGUĆI astronomSKI aspeKTI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DELOS, THE CENTRE OF APOLLO'S CULT – an Archaeoastronomic Perspective</dc:title>
  <dc:creator>DELL</dc:creator>
  <cp:lastModifiedBy>DELL</cp:lastModifiedBy>
  <cp:revision>116</cp:revision>
  <dcterms:created xsi:type="dcterms:W3CDTF">2020-01-18T10:12:24Z</dcterms:created>
  <dcterms:modified xsi:type="dcterms:W3CDTF">2023-04-18T21:30:35Z</dcterms:modified>
</cp:coreProperties>
</file>