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84" r:id="rId4"/>
    <p:sldId id="257" r:id="rId5"/>
    <p:sldId id="258" r:id="rId6"/>
    <p:sldId id="259" r:id="rId7"/>
    <p:sldId id="260" r:id="rId8"/>
    <p:sldId id="261" r:id="rId9"/>
    <p:sldId id="262" r:id="rId10"/>
    <p:sldId id="277" r:id="rId11"/>
    <p:sldId id="278" r:id="rId12"/>
    <p:sldId id="274" r:id="rId13"/>
    <p:sldId id="275" r:id="rId14"/>
    <p:sldId id="279" r:id="rId15"/>
    <p:sldId id="276" r:id="rId16"/>
    <p:sldId id="285" r:id="rId17"/>
    <p:sldId id="263" r:id="rId18"/>
    <p:sldId id="280" r:id="rId19"/>
    <p:sldId id="264" r:id="rId20"/>
    <p:sldId id="283"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7179B84-6869-4E8C-99BB-172CA16B8359}" type="datetimeFigureOut">
              <a:rPr lang="en-US" smtClean="0"/>
              <a:t>4/18/2023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22D123C-5E2B-44DD-A9BF-7D6ECEF94E4D}"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179B84-6869-4E8C-99BB-172CA16B8359}"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D123C-5E2B-44DD-A9BF-7D6ECEF94E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179B84-6869-4E8C-99BB-172CA16B8359}"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D123C-5E2B-44DD-A9BF-7D6ECEF94E4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179B84-6869-4E8C-99BB-172CA16B8359}"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D123C-5E2B-44DD-A9BF-7D6ECEF94E4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7179B84-6869-4E8C-99BB-172CA16B8359}"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22D123C-5E2B-44DD-A9BF-7D6ECEF94E4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7179B84-6869-4E8C-99BB-172CA16B8359}"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D123C-5E2B-44DD-A9BF-7D6ECEF94E4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7179B84-6869-4E8C-99BB-172CA16B8359}" type="datetimeFigureOut">
              <a:rPr lang="en-US" smtClean="0"/>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2D123C-5E2B-44DD-A9BF-7D6ECEF94E4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7179B84-6869-4E8C-99BB-172CA16B8359}" type="datetimeFigureOut">
              <a:rPr lang="en-US" smtClean="0"/>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2D123C-5E2B-44DD-A9BF-7D6ECEF94E4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79B84-6869-4E8C-99BB-172CA16B8359}" type="datetimeFigureOut">
              <a:rPr lang="en-US" smtClean="0"/>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2D123C-5E2B-44DD-A9BF-7D6ECEF94E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7179B84-6869-4E8C-99BB-172CA16B8359}"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D123C-5E2B-44DD-A9BF-7D6ECEF94E4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7179B84-6869-4E8C-99BB-172CA16B8359}"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D123C-5E2B-44DD-A9BF-7D6ECEF94E4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7179B84-6869-4E8C-99BB-172CA16B8359}" type="datetimeFigureOut">
              <a:rPr lang="en-US" smtClean="0"/>
              <a:t>4/18/2023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22D123C-5E2B-44DD-A9BF-7D6ECEF94E4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19200"/>
            <a:ext cx="8229600" cy="2743200"/>
          </a:xfrm>
        </p:spPr>
        <p:txBody>
          <a:bodyPr>
            <a:normAutofit fontScale="90000"/>
          </a:bodyPr>
          <a:lstStyle/>
          <a:p>
            <a:r>
              <a:rPr lang="sr-Latn-BA" dirty="0" smtClean="0">
                <a:solidFill>
                  <a:schemeClr val="tx1"/>
                </a:solidFill>
                <a:effectLst/>
                <a:latin typeface="+mn-lt"/>
              </a:rPr>
              <a:t/>
            </a:r>
            <a:br>
              <a:rPr lang="sr-Latn-BA" dirty="0" smtClean="0">
                <a:solidFill>
                  <a:schemeClr val="tx1"/>
                </a:solidFill>
                <a:effectLst/>
                <a:latin typeface="+mn-lt"/>
              </a:rPr>
            </a:br>
            <a:r>
              <a:rPr lang="sr-Latn-BA" dirty="0">
                <a:solidFill>
                  <a:schemeClr val="tx1"/>
                </a:solidFill>
                <a:effectLst/>
                <a:latin typeface="+mn-lt"/>
              </a:rPr>
              <a:t/>
            </a:r>
            <a:br>
              <a:rPr lang="sr-Latn-BA" dirty="0">
                <a:solidFill>
                  <a:schemeClr val="tx1"/>
                </a:solidFill>
                <a:effectLst/>
                <a:latin typeface="+mn-lt"/>
              </a:rPr>
            </a:br>
            <a:r>
              <a:rPr lang="en-US" dirty="0" smtClean="0">
                <a:solidFill>
                  <a:schemeClr val="tx1"/>
                </a:solidFill>
                <a:effectLst/>
                <a:latin typeface="+mn-lt"/>
              </a:rPr>
              <a:t>MO</a:t>
            </a:r>
            <a:r>
              <a:rPr lang="sr-Latn-BA" dirty="0" smtClean="0">
                <a:solidFill>
                  <a:schemeClr val="tx1"/>
                </a:solidFill>
                <a:effectLst/>
                <a:latin typeface="+mn-lt"/>
              </a:rPr>
              <a:t>ŽEMO LI DA POTRAŽIMO Hermesov hram u feneosu?</a:t>
            </a:r>
            <a:br>
              <a:rPr lang="sr-Latn-BA" dirty="0" smtClean="0">
                <a:solidFill>
                  <a:schemeClr val="tx1"/>
                </a:solidFill>
                <a:effectLst/>
                <a:latin typeface="+mn-lt"/>
              </a:rPr>
            </a:br>
            <a:r>
              <a:rPr lang="sr-Latn-BA" sz="3100" dirty="0" smtClean="0">
                <a:solidFill>
                  <a:schemeClr val="tx1"/>
                </a:solidFill>
                <a:effectLst/>
                <a:latin typeface="+mn-lt"/>
              </a:rPr>
              <a:t>(</a:t>
            </a:r>
            <a:r>
              <a:rPr lang="sr-Latn-BA" sz="2800" dirty="0" smtClean="0">
                <a:solidFill>
                  <a:schemeClr val="tx1"/>
                </a:solidFill>
                <a:effectLst/>
                <a:latin typeface="Times New Roman" pitchFamily="18" charset="0"/>
                <a:cs typeface="Times New Roman" pitchFamily="18" charset="0"/>
              </a:rPr>
              <a:t>T</a:t>
            </a:r>
            <a:r>
              <a:rPr lang="sr-Latn-BA" sz="3100" cap="none" dirty="0" smtClean="0">
                <a:solidFill>
                  <a:schemeClr val="tx1"/>
                </a:solidFill>
                <a:effectLst/>
                <a:latin typeface="Times New Roman" pitchFamily="18" charset="0"/>
                <a:cs typeface="Times New Roman" pitchFamily="18" charset="0"/>
              </a:rPr>
              <a:t>estiranje arheoastronomske hipoteze</a:t>
            </a:r>
            <a:r>
              <a:rPr lang="sr-Latn-BA" sz="2800" dirty="0" smtClean="0">
                <a:solidFill>
                  <a:schemeClr val="tx1"/>
                </a:solidFill>
                <a:effectLst/>
                <a:latin typeface="Times New Roman" pitchFamily="18" charset="0"/>
                <a:cs typeface="Times New Roman" pitchFamily="18" charset="0"/>
              </a:rPr>
              <a:t>)</a:t>
            </a:r>
            <a:endParaRPr lang="en-US" dirty="0"/>
          </a:p>
        </p:txBody>
      </p:sp>
      <p:sp>
        <p:nvSpPr>
          <p:cNvPr id="3" name="Subtitle 2"/>
          <p:cNvSpPr>
            <a:spLocks noGrp="1"/>
          </p:cNvSpPr>
          <p:nvPr>
            <p:ph type="subTitle" idx="1"/>
          </p:nvPr>
        </p:nvSpPr>
        <p:spPr>
          <a:xfrm>
            <a:off x="1524000" y="4876800"/>
            <a:ext cx="6400800" cy="1045698"/>
          </a:xfrm>
        </p:spPr>
        <p:txBody>
          <a:bodyPr/>
          <a:lstStyle/>
          <a:p>
            <a:r>
              <a:rPr lang="en-US" dirty="0" smtClean="0"/>
              <a:t>Aleksandra </a:t>
            </a:r>
            <a:r>
              <a:rPr lang="en-US" dirty="0" err="1" smtClean="0"/>
              <a:t>Baji</a:t>
            </a:r>
            <a:r>
              <a:rPr lang="sr-Latn-BA" dirty="0" smtClean="0"/>
              <a:t>ć</a:t>
            </a:r>
            <a:br>
              <a:rPr lang="sr-Latn-BA" dirty="0" smtClean="0"/>
            </a:br>
            <a:r>
              <a:rPr lang="sr-Latn-BA" dirty="0" smtClean="0"/>
              <a:t>Milan Dimitrijević</a:t>
            </a:r>
            <a:endParaRPr lang="en-US" dirty="0"/>
          </a:p>
        </p:txBody>
      </p:sp>
    </p:spTree>
    <p:extLst>
      <p:ext uri="{BB962C8B-B14F-4D97-AF65-F5344CB8AC3E}">
        <p14:creationId xmlns:p14="http://schemas.microsoft.com/office/powerpoint/2010/main" val="3995956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descr="Description: C:\Users\DELL\Desktop\Groblje-prevoj, azm..jpg"/>
          <p:cNvPicPr/>
          <p:nvPr/>
        </p:nvPicPr>
        <p:blipFill>
          <a:blip r:embed="rId2"/>
          <a:stretch>
            <a:fillRect/>
          </a:stretch>
        </p:blipFill>
        <p:spPr bwMode="auto">
          <a:xfrm>
            <a:off x="90055" y="838200"/>
            <a:ext cx="8915400" cy="4724400"/>
          </a:xfrm>
          <a:prstGeom prst="rect">
            <a:avLst/>
          </a:prstGeom>
          <a:noFill/>
          <a:ln w="9525">
            <a:noFill/>
            <a:miter lim="800000"/>
            <a:headEnd/>
            <a:tailEnd/>
          </a:ln>
        </p:spPr>
      </p:pic>
      <p:sp>
        <p:nvSpPr>
          <p:cNvPr id="4" name="TextBox 3"/>
          <p:cNvSpPr txBox="1"/>
          <p:nvPr/>
        </p:nvSpPr>
        <p:spPr>
          <a:xfrm>
            <a:off x="90055" y="228600"/>
            <a:ext cx="8915400" cy="461665"/>
          </a:xfrm>
          <a:prstGeom prst="rect">
            <a:avLst/>
          </a:prstGeom>
          <a:noFill/>
        </p:spPr>
        <p:txBody>
          <a:bodyPr wrap="square" rtlCol="0">
            <a:spAutoFit/>
          </a:bodyPr>
          <a:lstStyle/>
          <a:p>
            <a:r>
              <a:rPr lang="sr-Latn-BA" sz="2400" b="1" dirty="0" smtClean="0"/>
              <a:t>Pravac:  stajna </a:t>
            </a:r>
            <a:r>
              <a:rPr lang="sr-Latn-BA" sz="2400" b="1" dirty="0" smtClean="0"/>
              <a:t>tačka 1 </a:t>
            </a:r>
            <a:r>
              <a:rPr lang="sr-Latn-BA" sz="2400" b="1" dirty="0" smtClean="0"/>
              <a:t>– prevoj Kilene</a:t>
            </a:r>
            <a:endParaRPr lang="en-US" sz="2400" b="1" dirty="0"/>
          </a:p>
        </p:txBody>
      </p:sp>
      <p:sp>
        <p:nvSpPr>
          <p:cNvPr id="5" name="TextBox 4"/>
          <p:cNvSpPr txBox="1"/>
          <p:nvPr/>
        </p:nvSpPr>
        <p:spPr>
          <a:xfrm>
            <a:off x="90055" y="5715000"/>
            <a:ext cx="8915400" cy="1477328"/>
          </a:xfrm>
          <a:prstGeom prst="rect">
            <a:avLst/>
          </a:prstGeom>
          <a:noFill/>
        </p:spPr>
        <p:txBody>
          <a:bodyPr wrap="square" rtlCol="0">
            <a:spAutoFit/>
          </a:bodyPr>
          <a:lstStyle/>
          <a:p>
            <a:r>
              <a:rPr lang="sr-Latn-BA" dirty="0"/>
              <a:t>Prevoj, posmatran sa zaravni pored groblja:  A = </a:t>
            </a:r>
            <a:r>
              <a:rPr lang="sr-Latn-BA" b="1" dirty="0"/>
              <a:t>80.96</a:t>
            </a:r>
            <a:r>
              <a:rPr lang="sr-Latn-BA" b="1" baseline="30000" dirty="0"/>
              <a:t>o</a:t>
            </a:r>
            <a:r>
              <a:rPr lang="sr-Latn-BA" dirty="0"/>
              <a:t> (A = </a:t>
            </a:r>
            <a:r>
              <a:rPr lang="sr-Latn-BA" b="1" dirty="0"/>
              <a:t>80</a:t>
            </a:r>
            <a:r>
              <a:rPr lang="sr-Latn-BA" b="1" baseline="30000" dirty="0"/>
              <a:t>o</a:t>
            </a:r>
            <a:r>
              <a:rPr lang="sr-Latn-BA" b="1" dirty="0"/>
              <a:t> 57’</a:t>
            </a:r>
            <a:r>
              <a:rPr lang="sr-Latn-BA" dirty="0"/>
              <a:t>)  </a:t>
            </a:r>
            <a:r>
              <a:rPr lang="sr-Latn-BA" dirty="0" smtClean="0"/>
              <a:t>E </a:t>
            </a:r>
            <a:r>
              <a:rPr lang="sr-Latn-BA" dirty="0"/>
              <a:t>= </a:t>
            </a:r>
            <a:r>
              <a:rPr lang="sr-Latn-BA" dirty="0" smtClean="0"/>
              <a:t>2160m  </a:t>
            </a:r>
            <a:br>
              <a:rPr lang="sr-Latn-BA" dirty="0" smtClean="0"/>
            </a:br>
            <a:r>
              <a:rPr lang="sr-Latn-BA" dirty="0" smtClean="0"/>
              <a:t>D </a:t>
            </a:r>
            <a:r>
              <a:rPr lang="sr-Latn-BA" dirty="0"/>
              <a:t>= 9900m   h’ = 7.1962</a:t>
            </a:r>
            <a:r>
              <a:rPr lang="sr-Latn-BA" baseline="30000" dirty="0"/>
              <a:t>o</a:t>
            </a:r>
            <a:r>
              <a:rPr lang="sr-Latn-BA" dirty="0"/>
              <a:t>  r</a:t>
            </a:r>
            <a:r>
              <a:rPr lang="sr-Latn-BA" baseline="-25000" dirty="0"/>
              <a:t>t</a:t>
            </a:r>
            <a:r>
              <a:rPr lang="sr-Latn-BA" dirty="0"/>
              <a:t> = 0.0066</a:t>
            </a:r>
            <a:r>
              <a:rPr lang="sr-Latn-BA" baseline="30000" dirty="0"/>
              <a:t>o </a:t>
            </a:r>
            <a:r>
              <a:rPr lang="sr-Latn-BA" dirty="0"/>
              <a:t>  h = 7.2028</a:t>
            </a:r>
            <a:r>
              <a:rPr lang="sr-Latn-BA" baseline="30000" dirty="0"/>
              <a:t>o</a:t>
            </a:r>
            <a:r>
              <a:rPr lang="sr-Latn-BA" dirty="0"/>
              <a:t> (</a:t>
            </a:r>
            <a:r>
              <a:rPr lang="sr-Latn-BA" b="1" dirty="0"/>
              <a:t>7</a:t>
            </a:r>
            <a:r>
              <a:rPr lang="sr-Latn-BA" b="1" baseline="30000" dirty="0"/>
              <a:t>o</a:t>
            </a:r>
            <a:r>
              <a:rPr lang="sr-Latn-BA" b="1" dirty="0"/>
              <a:t> 12’</a:t>
            </a:r>
            <a:r>
              <a:rPr lang="sr-Latn-BA" dirty="0"/>
              <a:t>)  r</a:t>
            </a:r>
            <a:r>
              <a:rPr lang="sr-Latn-BA" baseline="-25000" dirty="0"/>
              <a:t>a</a:t>
            </a:r>
            <a:r>
              <a:rPr lang="sr-Latn-BA" dirty="0"/>
              <a:t> = 7.2692' = 0.1211</a:t>
            </a:r>
            <a:r>
              <a:rPr lang="sr-Latn-BA" baseline="30000" dirty="0"/>
              <a:t>o</a:t>
            </a:r>
            <a:r>
              <a:rPr lang="sr-Latn-BA" dirty="0"/>
              <a:t>  </a:t>
            </a:r>
            <a:r>
              <a:rPr lang="sr-Latn-BA" dirty="0" smtClean="0"/>
              <a:t/>
            </a:r>
            <a:br>
              <a:rPr lang="sr-Latn-BA" dirty="0" smtClean="0"/>
            </a:br>
            <a:r>
              <a:rPr lang="sr-Latn-BA" b="1" dirty="0" smtClean="0"/>
              <a:t>H </a:t>
            </a:r>
            <a:r>
              <a:rPr lang="sr-Latn-BA" b="1" dirty="0"/>
              <a:t>= 7.0817 </a:t>
            </a:r>
            <a:r>
              <a:rPr lang="sr-Latn-BA" dirty="0"/>
              <a:t>δ = 11.4650</a:t>
            </a:r>
            <a:r>
              <a:rPr lang="sr-Latn-BA" baseline="30000" dirty="0"/>
              <a:t>o</a:t>
            </a:r>
            <a:r>
              <a:rPr lang="sr-Latn-BA" dirty="0"/>
              <a:t>  </a:t>
            </a:r>
            <a:r>
              <a:rPr lang="sr-Latn-BA" b="1" u="sng" dirty="0"/>
              <a:t>δ = 11</a:t>
            </a:r>
            <a:r>
              <a:rPr lang="sr-Latn-BA" b="1" u="sng" baseline="30000" dirty="0"/>
              <a:t>o</a:t>
            </a:r>
            <a:r>
              <a:rPr lang="sr-Latn-BA" b="1" u="sng" dirty="0"/>
              <a:t> 30’  </a:t>
            </a:r>
            <a:r>
              <a:rPr lang="sr-Latn-BA" dirty="0"/>
              <a:t>Dobijena deklinacija je bliska deklinaciji zvezde Hamal ( </a:t>
            </a:r>
            <a:r>
              <a:rPr lang="sr-Latn-BA" dirty="0" smtClean="0"/>
              <a:t>„vrat“ Ovna,  </a:t>
            </a:r>
            <a:r>
              <a:rPr lang="sr-Latn-BA" b="1" dirty="0" smtClean="0"/>
              <a:t>δ </a:t>
            </a:r>
            <a:r>
              <a:rPr lang="sr-Latn-BA" b="1" dirty="0"/>
              <a:t>= </a:t>
            </a:r>
            <a:r>
              <a:rPr lang="sr-Latn-BA" dirty="0" smtClean="0"/>
              <a:t>11</a:t>
            </a:r>
            <a:r>
              <a:rPr lang="sr-Latn-BA" baseline="30000" dirty="0" smtClean="0"/>
              <a:t>o</a:t>
            </a:r>
            <a:r>
              <a:rPr lang="sr-Latn-BA" dirty="0" smtClean="0"/>
              <a:t> </a:t>
            </a:r>
            <a:r>
              <a:rPr lang="sr-Latn-BA" dirty="0"/>
              <a:t>53’),</a:t>
            </a:r>
            <a:r>
              <a:rPr lang="sr-Latn-BA" b="1" dirty="0" smtClean="0"/>
              <a:t>   </a:t>
            </a:r>
            <a:endParaRPr lang="en-US" dirty="0"/>
          </a:p>
          <a:p>
            <a:endParaRPr lang="en-US" dirty="0"/>
          </a:p>
        </p:txBody>
      </p:sp>
    </p:spTree>
    <p:extLst>
      <p:ext uri="{BB962C8B-B14F-4D97-AF65-F5344CB8AC3E}">
        <p14:creationId xmlns:p14="http://schemas.microsoft.com/office/powerpoint/2010/main" val="2978681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descr="C:\Users\DELL\Desktop\Hamal, izlazak 4.jpg"/>
          <p:cNvPicPr/>
          <p:nvPr/>
        </p:nvPicPr>
        <p:blipFill>
          <a:blip r:embed="rId2"/>
          <a:stretch>
            <a:fillRect/>
          </a:stretch>
        </p:blipFill>
        <p:spPr bwMode="auto">
          <a:xfrm>
            <a:off x="152400" y="762000"/>
            <a:ext cx="8839200" cy="5105400"/>
          </a:xfrm>
          <a:prstGeom prst="rect">
            <a:avLst/>
          </a:prstGeom>
          <a:noFill/>
          <a:ln w="9525">
            <a:noFill/>
            <a:miter lim="800000"/>
            <a:headEnd/>
            <a:tailEnd/>
          </a:ln>
        </p:spPr>
      </p:pic>
      <p:sp>
        <p:nvSpPr>
          <p:cNvPr id="4" name="TextBox 3"/>
          <p:cNvSpPr txBox="1"/>
          <p:nvPr/>
        </p:nvSpPr>
        <p:spPr>
          <a:xfrm>
            <a:off x="152400" y="203123"/>
            <a:ext cx="8991600" cy="461665"/>
          </a:xfrm>
          <a:prstGeom prst="rect">
            <a:avLst/>
          </a:prstGeom>
          <a:noFill/>
        </p:spPr>
        <p:txBody>
          <a:bodyPr wrap="square" rtlCol="0">
            <a:spAutoFit/>
          </a:bodyPr>
          <a:lstStyle/>
          <a:p>
            <a:r>
              <a:rPr lang="sr-Latn-BA" sz="2400" b="1" dirty="0" smtClean="0"/>
              <a:t>Jutarnji (helijakalni) izlazak zvezde Hamal </a:t>
            </a:r>
            <a:r>
              <a:rPr lang="sr-Latn-BA" sz="2400" dirty="0" smtClean="0"/>
              <a:t>(Stellarium 21.2)</a:t>
            </a:r>
            <a:endParaRPr lang="en-US" sz="2400" dirty="0"/>
          </a:p>
        </p:txBody>
      </p:sp>
    </p:spTree>
    <p:extLst>
      <p:ext uri="{BB962C8B-B14F-4D97-AF65-F5344CB8AC3E}">
        <p14:creationId xmlns:p14="http://schemas.microsoft.com/office/powerpoint/2010/main" val="4170872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40804"/>
            <a:ext cx="8763000" cy="830997"/>
          </a:xfrm>
          <a:prstGeom prst="rect">
            <a:avLst/>
          </a:prstGeom>
          <a:noFill/>
        </p:spPr>
        <p:txBody>
          <a:bodyPr wrap="square" rtlCol="0">
            <a:spAutoFit/>
          </a:bodyPr>
          <a:lstStyle/>
          <a:p>
            <a:r>
              <a:rPr lang="en-US" sz="2400" dirty="0" err="1" smtClean="0"/>
              <a:t>Treba</a:t>
            </a:r>
            <a:r>
              <a:rPr lang="en-US" sz="2400" dirty="0" smtClean="0"/>
              <a:t> da </a:t>
            </a:r>
            <a:r>
              <a:rPr lang="en-US" sz="2400" dirty="0" err="1" smtClean="0"/>
              <a:t>ispitamo</a:t>
            </a:r>
            <a:r>
              <a:rPr lang="en-US" sz="2400" dirty="0" smtClean="0"/>
              <a:t> </a:t>
            </a:r>
            <a:r>
              <a:rPr lang="sr-Latn-BA" sz="2400" dirty="0" smtClean="0"/>
              <a:t>i</a:t>
            </a:r>
            <a:r>
              <a:rPr lang="en-US" sz="2400" dirty="0" smtClean="0"/>
              <a:t> </a:t>
            </a:r>
            <a:r>
              <a:rPr lang="en-US" sz="2400" dirty="0" err="1" smtClean="0"/>
              <a:t>neku</a:t>
            </a:r>
            <a:r>
              <a:rPr lang="en-US" sz="2400" dirty="0" smtClean="0"/>
              <a:t> ta</a:t>
            </a:r>
            <a:r>
              <a:rPr lang="sr-Latn-BA" sz="2400" dirty="0" smtClean="0"/>
              <a:t>čku </a:t>
            </a:r>
            <a:r>
              <a:rPr lang="sr-Latn-BA" sz="2400" b="1" dirty="0" smtClean="0"/>
              <a:t>zapadno</a:t>
            </a:r>
            <a:r>
              <a:rPr lang="sr-Latn-BA" sz="2400" dirty="0" smtClean="0"/>
              <a:t> od groblja –vidikovca</a:t>
            </a:r>
          </a:p>
          <a:p>
            <a:endParaRPr lang="en-US" sz="2400" dirty="0"/>
          </a:p>
        </p:txBody>
      </p:sp>
      <p:pic>
        <p:nvPicPr>
          <p:cNvPr id="3" name="Picture" descr="C:\Users\DELL\Desktop\Feneos, groblje, zapad 1.jpg"/>
          <p:cNvPicPr/>
          <p:nvPr/>
        </p:nvPicPr>
        <p:blipFill>
          <a:blip r:embed="rId2"/>
          <a:stretch>
            <a:fillRect/>
          </a:stretch>
        </p:blipFill>
        <p:spPr bwMode="auto">
          <a:xfrm>
            <a:off x="152400" y="656302"/>
            <a:ext cx="8839200" cy="4982498"/>
          </a:xfrm>
          <a:prstGeom prst="rect">
            <a:avLst/>
          </a:prstGeom>
          <a:noFill/>
          <a:ln w="9525">
            <a:noFill/>
            <a:miter lim="800000"/>
            <a:headEnd/>
            <a:tailEnd/>
          </a:ln>
        </p:spPr>
      </p:pic>
      <p:sp>
        <p:nvSpPr>
          <p:cNvPr id="4" name="TextBox 3"/>
          <p:cNvSpPr txBox="1"/>
          <p:nvPr/>
        </p:nvSpPr>
        <p:spPr>
          <a:xfrm>
            <a:off x="152400" y="5638800"/>
            <a:ext cx="8839200" cy="369332"/>
          </a:xfrm>
          <a:prstGeom prst="rect">
            <a:avLst/>
          </a:prstGeom>
          <a:noFill/>
        </p:spPr>
        <p:txBody>
          <a:bodyPr wrap="square" rtlCol="0">
            <a:spAutoFit/>
          </a:bodyPr>
          <a:lstStyle/>
          <a:p>
            <a:r>
              <a:rPr lang="sr-Latn-BA" b="1" i="1" dirty="0"/>
              <a:t>φ </a:t>
            </a:r>
            <a:r>
              <a:rPr lang="sr-Latn-BA" b="1" i="1" dirty="0" smtClean="0"/>
              <a:t>=</a:t>
            </a:r>
            <a:r>
              <a:rPr lang="sr-Latn-BA" b="1" i="1" dirty="0"/>
              <a:t> </a:t>
            </a:r>
            <a:r>
              <a:rPr lang="sr-Latn-BA" b="1" i="1" dirty="0" smtClean="0"/>
              <a:t>37º 55’ 00.93’’ N      22º 17’ 22.38’’E    Elevacija:  926m n.m.</a:t>
            </a:r>
            <a:endParaRPr lang="en-US" dirty="0"/>
          </a:p>
        </p:txBody>
      </p:sp>
    </p:spTree>
    <p:extLst>
      <p:ext uri="{BB962C8B-B14F-4D97-AF65-F5344CB8AC3E}">
        <p14:creationId xmlns:p14="http://schemas.microsoft.com/office/powerpoint/2010/main" val="384793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534400" cy="1384995"/>
          </a:xfrm>
          <a:prstGeom prst="rect">
            <a:avLst/>
          </a:prstGeom>
          <a:noFill/>
        </p:spPr>
        <p:txBody>
          <a:bodyPr wrap="square" rtlCol="0">
            <a:spAutoFit/>
          </a:bodyPr>
          <a:lstStyle/>
          <a:p>
            <a:pPr algn="just"/>
            <a:r>
              <a:rPr lang="sr-Latn-BA" sz="2800" dirty="0" smtClean="0"/>
              <a:t>Pravac:  stajna tačka 2 – vrh Kilene</a:t>
            </a:r>
          </a:p>
          <a:p>
            <a:pPr algn="just"/>
            <a:endParaRPr lang="sr-Latn-BA" sz="2800" dirty="0"/>
          </a:p>
          <a:p>
            <a:pPr algn="just"/>
            <a:endParaRPr lang="en-US" sz="2800" dirty="0"/>
          </a:p>
        </p:txBody>
      </p:sp>
      <p:pic>
        <p:nvPicPr>
          <p:cNvPr id="5" name="Picture 4" descr="C:\Users\DELL\Desktop\Feneos 2.jpg"/>
          <p:cNvPicPr/>
          <p:nvPr/>
        </p:nvPicPr>
        <p:blipFill>
          <a:blip r:embed="rId2">
            <a:extLst>
              <a:ext uri="{28A0092B-C50C-407E-A947-70E740481C1C}">
                <a14:useLocalDpi xmlns:a14="http://schemas.microsoft.com/office/drawing/2010/main" val="0"/>
              </a:ext>
            </a:extLst>
          </a:blip>
          <a:srcRect/>
          <a:stretch>
            <a:fillRect/>
          </a:stretch>
        </p:blipFill>
        <p:spPr bwMode="auto">
          <a:xfrm>
            <a:off x="147807" y="838200"/>
            <a:ext cx="8848383" cy="4648200"/>
          </a:xfrm>
          <a:prstGeom prst="rect">
            <a:avLst/>
          </a:prstGeom>
          <a:noFill/>
          <a:ln>
            <a:noFill/>
          </a:ln>
        </p:spPr>
      </p:pic>
      <p:sp>
        <p:nvSpPr>
          <p:cNvPr id="3" name="TextBox 2"/>
          <p:cNvSpPr txBox="1"/>
          <p:nvPr/>
        </p:nvSpPr>
        <p:spPr>
          <a:xfrm>
            <a:off x="0" y="5486400"/>
            <a:ext cx="8996190" cy="1754326"/>
          </a:xfrm>
          <a:prstGeom prst="rect">
            <a:avLst/>
          </a:prstGeom>
          <a:noFill/>
        </p:spPr>
        <p:txBody>
          <a:bodyPr wrap="square" rtlCol="0">
            <a:spAutoFit/>
          </a:bodyPr>
          <a:lstStyle/>
          <a:p>
            <a:r>
              <a:rPr lang="sr-Latn-BA" dirty="0"/>
              <a:t>Vrh Kilene:  E = 2374m  E</a:t>
            </a:r>
            <a:r>
              <a:rPr lang="sr-Latn-BA" baseline="30000" dirty="0"/>
              <a:t> </a:t>
            </a:r>
            <a:r>
              <a:rPr lang="sr-Latn-BA" dirty="0"/>
              <a:t>= 926m </a:t>
            </a:r>
            <a:r>
              <a:rPr lang="sr-Latn-BA" b="1" dirty="0"/>
              <a:t>A = 75.35</a:t>
            </a:r>
            <a:r>
              <a:rPr lang="sr-Latn-BA" b="1" baseline="30000" dirty="0"/>
              <a:t>o </a:t>
            </a:r>
            <a:r>
              <a:rPr lang="sr-Latn-BA" dirty="0"/>
              <a:t> (</a:t>
            </a:r>
            <a:r>
              <a:rPr lang="sr-Latn-BA" b="1" dirty="0"/>
              <a:t>75</a:t>
            </a:r>
            <a:r>
              <a:rPr lang="sr-Latn-BA" b="1" baseline="30000" dirty="0"/>
              <a:t>o</a:t>
            </a:r>
            <a:r>
              <a:rPr lang="sr-Latn-BA" b="1" dirty="0"/>
              <a:t> 21’</a:t>
            </a:r>
            <a:r>
              <a:rPr lang="sr-Latn-BA" dirty="0"/>
              <a:t>)  D = 10200m  h’ = 8.0797</a:t>
            </a:r>
            <a:r>
              <a:rPr lang="sr-Latn-BA" baseline="30000" dirty="0"/>
              <a:t>o</a:t>
            </a:r>
            <a:r>
              <a:rPr lang="sr-Latn-BA" dirty="0"/>
              <a:t>   </a:t>
            </a:r>
            <a:r>
              <a:rPr lang="sr-Latn-BA" dirty="0" smtClean="0"/>
              <a:t/>
            </a:r>
            <a:br>
              <a:rPr lang="sr-Latn-BA" dirty="0" smtClean="0"/>
            </a:br>
            <a:r>
              <a:rPr lang="sr-Latn-BA" dirty="0" smtClean="0"/>
              <a:t>r</a:t>
            </a:r>
            <a:r>
              <a:rPr lang="sr-Latn-BA" baseline="-25000" dirty="0" smtClean="0"/>
              <a:t>t</a:t>
            </a:r>
            <a:r>
              <a:rPr lang="sr-Latn-BA" dirty="0" smtClean="0"/>
              <a:t> </a:t>
            </a:r>
            <a:r>
              <a:rPr lang="sr-Latn-BA" dirty="0"/>
              <a:t>= 0.0066</a:t>
            </a:r>
            <a:r>
              <a:rPr lang="sr-Latn-BA" baseline="30000" dirty="0"/>
              <a:t>o</a:t>
            </a:r>
            <a:r>
              <a:rPr lang="sr-Latn-BA" dirty="0"/>
              <a:t>  h = 8.0863</a:t>
            </a:r>
            <a:r>
              <a:rPr lang="sr-Latn-BA" baseline="30000" dirty="0"/>
              <a:t>o</a:t>
            </a:r>
            <a:r>
              <a:rPr lang="sr-Latn-BA" dirty="0"/>
              <a:t>  </a:t>
            </a:r>
            <a:r>
              <a:rPr lang="sr-Latn-BA" dirty="0" smtClean="0"/>
              <a:t>(</a:t>
            </a:r>
            <a:r>
              <a:rPr lang="sr-Latn-BA" b="1" dirty="0"/>
              <a:t>h = 8</a:t>
            </a:r>
            <a:r>
              <a:rPr lang="sr-Latn-BA" b="1" baseline="30000" dirty="0"/>
              <a:t>o</a:t>
            </a:r>
            <a:r>
              <a:rPr lang="sr-Latn-BA" b="1" dirty="0"/>
              <a:t> 5’</a:t>
            </a:r>
            <a:r>
              <a:rPr lang="sr-Latn-BA" dirty="0"/>
              <a:t>) </a:t>
            </a:r>
            <a:r>
              <a:rPr lang="sr-Latn-BA" dirty="0" smtClean="0"/>
              <a:t>; </a:t>
            </a:r>
            <a:r>
              <a:rPr lang="sr-Latn-BA" dirty="0"/>
              <a:t>r = 6.5567’ = 0.1092</a:t>
            </a:r>
            <a:r>
              <a:rPr lang="sr-Latn-BA" baseline="30000" dirty="0"/>
              <a:t>o</a:t>
            </a:r>
            <a:r>
              <a:rPr lang="sr-Latn-BA" dirty="0"/>
              <a:t>      </a:t>
            </a:r>
            <a:r>
              <a:rPr lang="sr-Latn-BA" b="1" dirty="0"/>
              <a:t>H = </a:t>
            </a:r>
            <a:r>
              <a:rPr lang="sr-Latn-BA" b="1" dirty="0" smtClean="0"/>
              <a:t>7.9791</a:t>
            </a:r>
            <a:r>
              <a:rPr lang="sr-Latn-BA" b="1" baseline="30000" dirty="0" smtClean="0"/>
              <a:t>o </a:t>
            </a:r>
            <a:endParaRPr lang="en-US" dirty="0"/>
          </a:p>
          <a:p>
            <a:r>
              <a:rPr lang="sr-Latn-BA" dirty="0" smtClean="0"/>
              <a:t> </a:t>
            </a:r>
            <a:r>
              <a:rPr lang="sr-Latn-BA" dirty="0"/>
              <a:t>δ = arcsin 0.282907    </a:t>
            </a:r>
            <a:r>
              <a:rPr lang="sr-Latn-BA" b="1" dirty="0"/>
              <a:t>δ = 16.4338</a:t>
            </a:r>
            <a:r>
              <a:rPr lang="sr-Latn-BA" b="1" baseline="30000" dirty="0"/>
              <a:t>o</a:t>
            </a:r>
            <a:r>
              <a:rPr lang="sr-Latn-BA" dirty="0"/>
              <a:t>   </a:t>
            </a:r>
            <a:r>
              <a:rPr lang="sr-Latn-BA" b="1" dirty="0"/>
              <a:t>δ = 16</a:t>
            </a:r>
            <a:r>
              <a:rPr lang="sr-Latn-BA" b="1" baseline="30000" dirty="0"/>
              <a:t>o</a:t>
            </a:r>
            <a:r>
              <a:rPr lang="sr-Latn-BA" b="1" dirty="0"/>
              <a:t> 26’</a:t>
            </a:r>
            <a:r>
              <a:rPr lang="sr-Latn-BA" dirty="0"/>
              <a:t>    Dobijena deklinacija ponovo dobro odgovara deklinaciji najsjajnije zvezde u sazvežđu Triangulum, (“glava Trougla”  </a:t>
            </a:r>
            <a:r>
              <a:rPr lang="sr-Latn-BA" dirty="0" smtClean="0"/>
              <a:t/>
            </a:r>
            <a:br>
              <a:rPr lang="sr-Latn-BA" dirty="0" smtClean="0"/>
            </a:br>
            <a:r>
              <a:rPr lang="sr-Latn-BA" b="1" dirty="0" smtClean="0"/>
              <a:t>δ </a:t>
            </a:r>
            <a:r>
              <a:rPr lang="sr-Latn-BA" b="1" dirty="0"/>
              <a:t>= 16</a:t>
            </a:r>
            <a:r>
              <a:rPr lang="sr-Latn-BA" b="1" baseline="30000" dirty="0"/>
              <a:t>o</a:t>
            </a:r>
            <a:r>
              <a:rPr lang="sr-Latn-BA" b="1" dirty="0"/>
              <a:t> 26’, 457.god. p.n.e</a:t>
            </a:r>
            <a:r>
              <a:rPr lang="sr-Latn-BA" b="1" dirty="0" smtClean="0"/>
              <a:t>. </a:t>
            </a:r>
            <a:endParaRPr lang="en-US" dirty="0"/>
          </a:p>
          <a:p>
            <a:endParaRPr lang="en-US" dirty="0"/>
          </a:p>
        </p:txBody>
      </p:sp>
    </p:spTree>
    <p:extLst>
      <p:ext uri="{BB962C8B-B14F-4D97-AF65-F5344CB8AC3E}">
        <p14:creationId xmlns:p14="http://schemas.microsoft.com/office/powerpoint/2010/main" val="1927544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146" y="132546"/>
            <a:ext cx="8458200" cy="954107"/>
          </a:xfrm>
          <a:prstGeom prst="rect">
            <a:avLst/>
          </a:prstGeom>
          <a:noFill/>
        </p:spPr>
        <p:txBody>
          <a:bodyPr wrap="square" rtlCol="0">
            <a:spAutoFit/>
          </a:bodyPr>
          <a:lstStyle/>
          <a:p>
            <a:pPr algn="just"/>
            <a:r>
              <a:rPr lang="sr-Latn-BA" sz="2800" dirty="0" smtClean="0"/>
              <a:t>Izlazak „glave“ Trougla, na ravnodnevicu:</a:t>
            </a:r>
          </a:p>
          <a:p>
            <a:pPr algn="just"/>
            <a:endParaRPr lang="en-US" sz="2800" dirty="0"/>
          </a:p>
        </p:txBody>
      </p:sp>
      <p:pic>
        <p:nvPicPr>
          <p:cNvPr id="1026" name="Picture 2" descr="C:\Users\DELL\Desktop\Feneos, Trougao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84" y="609599"/>
            <a:ext cx="8825434" cy="563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144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763000" cy="830997"/>
          </a:xfrm>
          <a:prstGeom prst="rect">
            <a:avLst/>
          </a:prstGeom>
          <a:noFill/>
        </p:spPr>
        <p:txBody>
          <a:bodyPr wrap="square" rtlCol="0">
            <a:spAutoFit/>
          </a:bodyPr>
          <a:lstStyle/>
          <a:p>
            <a:r>
              <a:rPr lang="sr-Latn-BA" sz="2400" b="1" dirty="0" smtClean="0"/>
              <a:t>Interesantan je još jedan, istovremen astronomski događaj:</a:t>
            </a:r>
          </a:p>
          <a:p>
            <a:endParaRPr lang="en-US" sz="2400" b="1" dirty="0"/>
          </a:p>
        </p:txBody>
      </p:sp>
      <p:sp>
        <p:nvSpPr>
          <p:cNvPr id="4" name="TextBox 3"/>
          <p:cNvSpPr txBox="1"/>
          <p:nvPr/>
        </p:nvSpPr>
        <p:spPr>
          <a:xfrm>
            <a:off x="228600" y="5943600"/>
            <a:ext cx="8686800" cy="830997"/>
          </a:xfrm>
          <a:prstGeom prst="rect">
            <a:avLst/>
          </a:prstGeom>
          <a:noFill/>
        </p:spPr>
        <p:txBody>
          <a:bodyPr wrap="square" rtlCol="0">
            <a:spAutoFit/>
          </a:bodyPr>
          <a:lstStyle/>
          <a:p>
            <a:r>
              <a:rPr lang="sr-Latn-BA" sz="2400" dirty="0" smtClean="0"/>
              <a:t>Sazvežđe </a:t>
            </a:r>
            <a:r>
              <a:rPr lang="sr-Latn-BA" sz="2400" b="1" dirty="0" smtClean="0"/>
              <a:t>Lira</a:t>
            </a:r>
            <a:r>
              <a:rPr lang="sr-Latn-BA" sz="2400" dirty="0" smtClean="0"/>
              <a:t> je u zenitu  -  prema mitu, liru je načinio upravo Hermes, od oklopa kornjače</a:t>
            </a:r>
            <a:endParaRPr lang="en-US" sz="2400" dirty="0"/>
          </a:p>
        </p:txBody>
      </p:sp>
      <p:pic>
        <p:nvPicPr>
          <p:cNvPr id="2050" name="Picture 2" descr="C:\Users\DELL\Desktop\Lira, Feneo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67898"/>
            <a:ext cx="8534400" cy="5461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972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47858504"/>
              </p:ext>
            </p:extLst>
          </p:nvPr>
        </p:nvGraphicFramePr>
        <p:xfrm>
          <a:off x="152400" y="2133600"/>
          <a:ext cx="8915400" cy="1752600"/>
        </p:xfrm>
        <a:graphic>
          <a:graphicData uri="http://schemas.openxmlformats.org/drawingml/2006/table">
            <a:tbl>
              <a:tblPr firstRow="1" firstCol="1" bandRow="1">
                <a:tableStyleId>{5C22544A-7EE6-4342-B048-85BDC9FD1C3A}</a:tableStyleId>
              </a:tblPr>
              <a:tblGrid>
                <a:gridCol w="2338892"/>
                <a:gridCol w="2191086"/>
                <a:gridCol w="2191086"/>
                <a:gridCol w="2194336"/>
              </a:tblGrid>
              <a:tr h="572111">
                <a:tc>
                  <a:txBody>
                    <a:bodyPr/>
                    <a:lstStyle/>
                    <a:p>
                      <a:pPr marL="0" marR="0">
                        <a:lnSpc>
                          <a:spcPct val="115000"/>
                        </a:lnSpc>
                        <a:spcBef>
                          <a:spcPts val="0"/>
                        </a:spcBef>
                        <a:spcAft>
                          <a:spcPts val="0"/>
                        </a:spcAft>
                      </a:pPr>
                      <a:r>
                        <a:rPr lang="sr-Latn-BA" sz="2400" dirty="0">
                          <a:effectLst/>
                        </a:rPr>
                        <a:t>Podne:</a:t>
                      </a:r>
                      <a:endParaRPr lang="en-US" sz="2400" dirty="0">
                        <a:effectLst/>
                        <a:latin typeface="Calibri"/>
                        <a:ea typeface="Droid Sans Fallback"/>
                      </a:endParaRPr>
                    </a:p>
                  </a:txBody>
                  <a:tcPr marL="68580" marR="68580" marT="0" marB="0"/>
                </a:tc>
                <a:tc>
                  <a:txBody>
                    <a:bodyPr/>
                    <a:lstStyle/>
                    <a:p>
                      <a:pPr marL="0" marR="0">
                        <a:lnSpc>
                          <a:spcPct val="115000"/>
                        </a:lnSpc>
                        <a:spcBef>
                          <a:spcPts val="0"/>
                        </a:spcBef>
                        <a:spcAft>
                          <a:spcPts val="0"/>
                        </a:spcAft>
                      </a:pPr>
                      <a:r>
                        <a:rPr lang="sr-Latn-BA" sz="2400">
                          <a:effectLst/>
                        </a:rPr>
                        <a:t>δ</a:t>
                      </a:r>
                      <a:r>
                        <a:rPr lang="sr-Latn-BA" sz="2400" baseline="-25000">
                          <a:effectLst/>
                        </a:rPr>
                        <a:t>S</a:t>
                      </a:r>
                      <a:endParaRPr lang="en-US" sz="2400">
                        <a:effectLst/>
                        <a:latin typeface="Calibri"/>
                        <a:ea typeface="Droid Sans Fallback"/>
                      </a:endParaRPr>
                    </a:p>
                  </a:txBody>
                  <a:tcPr marL="68580" marR="68580" marT="0" marB="0"/>
                </a:tc>
                <a:tc>
                  <a:txBody>
                    <a:bodyPr/>
                    <a:lstStyle/>
                    <a:p>
                      <a:pPr marL="0" marR="0">
                        <a:lnSpc>
                          <a:spcPct val="115000"/>
                        </a:lnSpc>
                        <a:spcBef>
                          <a:spcPts val="0"/>
                        </a:spcBef>
                        <a:spcAft>
                          <a:spcPts val="0"/>
                        </a:spcAft>
                      </a:pPr>
                      <a:r>
                        <a:rPr lang="sr-Latn-BA" sz="2400">
                          <a:effectLst/>
                        </a:rPr>
                        <a:t>h (prividno)</a:t>
                      </a:r>
                      <a:endParaRPr lang="en-US" sz="2400">
                        <a:effectLst/>
                        <a:latin typeface="Calibri"/>
                        <a:ea typeface="Droid Sans Fallback"/>
                      </a:endParaRPr>
                    </a:p>
                  </a:txBody>
                  <a:tcPr marL="68580" marR="68580" marT="0" marB="0"/>
                </a:tc>
                <a:tc>
                  <a:txBody>
                    <a:bodyPr/>
                    <a:lstStyle/>
                    <a:p>
                      <a:pPr marL="0" marR="0">
                        <a:lnSpc>
                          <a:spcPct val="115000"/>
                        </a:lnSpc>
                        <a:spcBef>
                          <a:spcPts val="0"/>
                        </a:spcBef>
                        <a:spcAft>
                          <a:spcPts val="0"/>
                        </a:spcAft>
                      </a:pPr>
                      <a:r>
                        <a:rPr lang="sr-Latn-BA" sz="2400">
                          <a:effectLst/>
                        </a:rPr>
                        <a:t>f </a:t>
                      </a:r>
                      <a:endParaRPr lang="en-US" sz="2400">
                        <a:effectLst/>
                        <a:latin typeface="Calibri"/>
                        <a:ea typeface="Droid Sans Fallback"/>
                      </a:endParaRPr>
                    </a:p>
                  </a:txBody>
                  <a:tcPr marL="68580" marR="68580" marT="0" marB="0"/>
                </a:tc>
              </a:tr>
              <a:tr h="1180489">
                <a:tc>
                  <a:txBody>
                    <a:bodyPr/>
                    <a:lstStyle/>
                    <a:p>
                      <a:pPr marL="0" marR="0">
                        <a:lnSpc>
                          <a:spcPct val="115000"/>
                        </a:lnSpc>
                        <a:spcBef>
                          <a:spcPts val="0"/>
                        </a:spcBef>
                        <a:spcAft>
                          <a:spcPts val="0"/>
                        </a:spcAft>
                      </a:pPr>
                      <a:r>
                        <a:rPr lang="sr-Latn-BA" sz="2400">
                          <a:effectLst/>
                        </a:rPr>
                        <a:t>29. mart</a:t>
                      </a:r>
                      <a:endParaRPr lang="en-US" sz="2400">
                        <a:effectLst/>
                      </a:endParaRPr>
                    </a:p>
                    <a:p>
                      <a:pPr marL="0" marR="0">
                        <a:lnSpc>
                          <a:spcPct val="115000"/>
                        </a:lnSpc>
                        <a:spcBef>
                          <a:spcPts val="0"/>
                        </a:spcBef>
                        <a:spcAft>
                          <a:spcPts val="0"/>
                        </a:spcAft>
                      </a:pPr>
                      <a:r>
                        <a:rPr lang="sr-Latn-BA" sz="2400">
                          <a:effectLst/>
                        </a:rPr>
                        <a:t>(457 BC)</a:t>
                      </a:r>
                      <a:endParaRPr lang="en-US" sz="2400">
                        <a:effectLst/>
                        <a:latin typeface="Calibri"/>
                        <a:ea typeface="Droid Sans Fallback"/>
                      </a:endParaRPr>
                    </a:p>
                  </a:txBody>
                  <a:tcPr marL="68580" marR="68580" marT="0" marB="0"/>
                </a:tc>
                <a:tc>
                  <a:txBody>
                    <a:bodyPr/>
                    <a:lstStyle/>
                    <a:p>
                      <a:pPr marL="0" marR="0">
                        <a:lnSpc>
                          <a:spcPct val="115000"/>
                        </a:lnSpc>
                        <a:spcBef>
                          <a:spcPts val="0"/>
                        </a:spcBef>
                        <a:spcAft>
                          <a:spcPts val="0"/>
                        </a:spcAft>
                      </a:pPr>
                      <a:r>
                        <a:rPr lang="sr-Latn-BA" sz="2400" dirty="0">
                          <a:effectLst/>
                        </a:rPr>
                        <a:t>+ 0</a:t>
                      </a:r>
                      <a:r>
                        <a:rPr lang="sr-Latn-BA" sz="2400" baseline="30000" dirty="0">
                          <a:effectLst/>
                        </a:rPr>
                        <a:t>o</a:t>
                      </a:r>
                      <a:r>
                        <a:rPr lang="sr-Latn-BA" sz="2400" dirty="0">
                          <a:effectLst/>
                        </a:rPr>
                        <a:t>  57’ 50”</a:t>
                      </a:r>
                      <a:endParaRPr lang="en-US" sz="2400" dirty="0">
                        <a:effectLst/>
                        <a:latin typeface="Calibri"/>
                        <a:ea typeface="Droid Sans Fallback"/>
                      </a:endParaRPr>
                    </a:p>
                  </a:txBody>
                  <a:tcPr marL="68580" marR="68580" marT="0" marB="0"/>
                </a:tc>
                <a:tc>
                  <a:txBody>
                    <a:bodyPr/>
                    <a:lstStyle/>
                    <a:p>
                      <a:pPr marL="0" marR="0" algn="ctr">
                        <a:lnSpc>
                          <a:spcPct val="115000"/>
                        </a:lnSpc>
                        <a:spcBef>
                          <a:spcPts val="0"/>
                        </a:spcBef>
                        <a:spcAft>
                          <a:spcPts val="0"/>
                        </a:spcAft>
                      </a:pPr>
                      <a:r>
                        <a:rPr lang="sr-Latn-BA" sz="2400" dirty="0">
                          <a:effectLst/>
                        </a:rPr>
                        <a:t>53</a:t>
                      </a:r>
                      <a:r>
                        <a:rPr lang="sr-Latn-BA" sz="2400" baseline="30000" dirty="0">
                          <a:effectLst/>
                        </a:rPr>
                        <a:t>o</a:t>
                      </a:r>
                      <a:r>
                        <a:rPr lang="sr-Latn-BA" sz="2400" dirty="0">
                          <a:effectLst/>
                        </a:rPr>
                        <a:t> 03’ 34”</a:t>
                      </a:r>
                      <a:endParaRPr lang="en-US" sz="2400" dirty="0">
                        <a:effectLst/>
                      </a:endParaRPr>
                    </a:p>
                    <a:p>
                      <a:pPr marL="0" marR="0" algn="ctr">
                        <a:lnSpc>
                          <a:spcPct val="115000"/>
                        </a:lnSpc>
                        <a:spcBef>
                          <a:spcPts val="0"/>
                        </a:spcBef>
                        <a:spcAft>
                          <a:spcPts val="0"/>
                        </a:spcAft>
                      </a:pPr>
                      <a:r>
                        <a:rPr lang="sr-Latn-BA" sz="2400" dirty="0">
                          <a:effectLst/>
                        </a:rPr>
                        <a:t>(53.0594</a:t>
                      </a:r>
                      <a:r>
                        <a:rPr lang="sr-Latn-BA" sz="2400" baseline="30000" dirty="0">
                          <a:effectLst/>
                        </a:rPr>
                        <a:t>o</a:t>
                      </a:r>
                      <a:r>
                        <a:rPr lang="sr-Latn-BA" sz="2400" dirty="0">
                          <a:effectLst/>
                        </a:rPr>
                        <a:t>)</a:t>
                      </a:r>
                      <a:endParaRPr lang="en-US" sz="2400" dirty="0">
                        <a:effectLst/>
                        <a:latin typeface="Calibri"/>
                        <a:ea typeface="Droid Sans Fallback"/>
                      </a:endParaRPr>
                    </a:p>
                  </a:txBody>
                  <a:tcPr marL="68580" marR="68580" marT="0" marB="0"/>
                </a:tc>
                <a:tc>
                  <a:txBody>
                    <a:bodyPr/>
                    <a:lstStyle/>
                    <a:p>
                      <a:pPr marL="0" marR="0">
                        <a:lnSpc>
                          <a:spcPct val="115000"/>
                        </a:lnSpc>
                        <a:spcBef>
                          <a:spcPts val="0"/>
                        </a:spcBef>
                        <a:spcAft>
                          <a:spcPts val="0"/>
                        </a:spcAft>
                      </a:pPr>
                      <a:r>
                        <a:rPr lang="sr-Latn-BA" sz="2400" dirty="0">
                          <a:effectLst/>
                        </a:rPr>
                        <a:t>0.75  </a:t>
                      </a:r>
                      <a:r>
                        <a:rPr lang="sr-Latn-BA" sz="2400" dirty="0" smtClean="0">
                          <a:effectLst/>
                        </a:rPr>
                        <a:t>(3/4</a:t>
                      </a:r>
                      <a:r>
                        <a:rPr lang="sr-Latn-BA" sz="2400" dirty="0">
                          <a:effectLst/>
                        </a:rPr>
                        <a:t>)</a:t>
                      </a:r>
                      <a:endParaRPr lang="en-US" sz="2400" dirty="0">
                        <a:effectLst/>
                        <a:latin typeface="Calibri"/>
                        <a:ea typeface="Droid Sans Fallback"/>
                      </a:endParaRPr>
                    </a:p>
                  </a:txBody>
                  <a:tcPr marL="68580" marR="68580" marT="0" marB="0"/>
                </a:tc>
              </a:tr>
            </a:tbl>
          </a:graphicData>
        </a:graphic>
      </p:graphicFrame>
      <p:sp>
        <p:nvSpPr>
          <p:cNvPr id="3" name="Rectangle 1"/>
          <p:cNvSpPr>
            <a:spLocks noChangeArrowheads="1"/>
          </p:cNvSpPr>
          <p:nvPr/>
        </p:nvSpPr>
        <p:spPr bwMode="auto">
          <a:xfrm>
            <a:off x="381000" y="695236"/>
            <a:ext cx="8686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Droid Sans Fallback"/>
                <a:cs typeface="Times New Roman" pitchFamily="18" charset="0"/>
              </a:rPr>
              <a:t>Tabela</a:t>
            </a:r>
            <a:r>
              <a:rPr kumimoji="0" lang="en-US" sz="2400" b="0" i="0" u="none" strike="noStrike" cap="none" normalizeH="0" baseline="0" dirty="0" smtClean="0">
                <a:ln>
                  <a:noFill/>
                </a:ln>
                <a:solidFill>
                  <a:schemeClr val="tx1"/>
                </a:solidFill>
                <a:effectLst/>
                <a:latin typeface="Times New Roman" pitchFamily="18" charset="0"/>
                <a:ea typeface="Droid Sans Fallback"/>
                <a:cs typeface="Times New Roman" pitchFamily="18" charset="0"/>
              </a:rPr>
              <a:t> 3: </a:t>
            </a:r>
            <a:r>
              <a:rPr kumimoji="0" lang="en-US" sz="2400" b="0" i="0" u="none" strike="noStrike" cap="none" normalizeH="0" baseline="0" dirty="0" err="1" smtClean="0">
                <a:ln>
                  <a:noFill/>
                </a:ln>
                <a:solidFill>
                  <a:schemeClr val="tx1"/>
                </a:solidFill>
                <a:effectLst/>
                <a:latin typeface="Times New Roman" pitchFamily="18" charset="0"/>
                <a:ea typeface="Droid Sans Fallback"/>
                <a:cs typeface="Times New Roman" pitchFamily="18" charset="0"/>
              </a:rPr>
              <a:t>Deklinacija</a:t>
            </a:r>
            <a:r>
              <a:rPr kumimoji="0" lang="en-US" sz="2400" b="0" i="0" u="none" strike="noStrike" cap="none" normalizeH="0" baseline="0" dirty="0" smtClean="0">
                <a:ln>
                  <a:noFill/>
                </a:ln>
                <a:solidFill>
                  <a:schemeClr val="tx1"/>
                </a:solidFill>
                <a:effectLst/>
                <a:latin typeface="Times New Roman" pitchFamily="18" charset="0"/>
                <a:ea typeface="Droid Sans Fallback"/>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Droid Sans Fallback"/>
                <a:cs typeface="Times New Roman" pitchFamily="18" charset="0"/>
              </a:rPr>
              <a:t>Sunca</a:t>
            </a:r>
            <a:r>
              <a:rPr kumimoji="0" lang="en-US" sz="2400" b="0" i="0" u="none" strike="noStrike" cap="none" normalizeH="0" baseline="0" dirty="0" smtClean="0">
                <a:ln>
                  <a:noFill/>
                </a:ln>
                <a:solidFill>
                  <a:schemeClr val="tx1"/>
                </a:solidFill>
                <a:effectLst/>
                <a:latin typeface="Times New Roman" pitchFamily="18" charset="0"/>
                <a:ea typeface="Droid Sans Fallback"/>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Droid Sans Fallback"/>
                <a:cs typeface="Times New Roman" pitchFamily="18" charset="0"/>
              </a:rPr>
              <a:t>δ</a:t>
            </a:r>
            <a:r>
              <a:rPr kumimoji="0" lang="en-US" sz="2400" b="0" i="0" u="none" strike="noStrike" cap="none" normalizeH="0" baseline="-30000" dirty="0" err="1" smtClean="0">
                <a:ln>
                  <a:noFill/>
                </a:ln>
                <a:solidFill>
                  <a:schemeClr val="tx1"/>
                </a:solidFill>
                <a:effectLst/>
                <a:latin typeface="Times New Roman" pitchFamily="18" charset="0"/>
                <a:ea typeface="Droid Sans Fallback"/>
                <a:cs typeface="Times New Roman" pitchFamily="18" charset="0"/>
              </a:rPr>
              <a:t>s</a:t>
            </a:r>
            <a:r>
              <a:rPr kumimoji="0" lang="en-US" sz="2400" b="0" i="0" u="none" strike="noStrike" cap="none" normalizeH="0" baseline="0" dirty="0" smtClean="0">
                <a:ln>
                  <a:noFill/>
                </a:ln>
                <a:solidFill>
                  <a:schemeClr val="tx1"/>
                </a:solidFill>
                <a:effectLst/>
                <a:latin typeface="Times New Roman" pitchFamily="18" charset="0"/>
                <a:ea typeface="Droid Sans Fallback"/>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Droid Sans Fallback"/>
                <a:cs typeface="Times New Roman" pitchFamily="18" charset="0"/>
              </a:rPr>
              <a:t>prividna</a:t>
            </a:r>
            <a:r>
              <a:rPr kumimoji="0" lang="en-US" sz="2400" b="0" i="0" u="none" strike="noStrike" cap="none" normalizeH="0" baseline="0" dirty="0" smtClean="0">
                <a:ln>
                  <a:noFill/>
                </a:ln>
                <a:solidFill>
                  <a:schemeClr val="tx1"/>
                </a:solidFill>
                <a:effectLst/>
                <a:latin typeface="Times New Roman" pitchFamily="18" charset="0"/>
                <a:ea typeface="Droid Sans Fallback"/>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Droid Sans Fallback"/>
                <a:cs typeface="Times New Roman" pitchFamily="18" charset="0"/>
              </a:rPr>
              <a:t>altituda</a:t>
            </a:r>
            <a:r>
              <a:rPr kumimoji="0" lang="en-US" sz="2400" b="0" i="0" u="none" strike="noStrike" cap="none" normalizeH="0" baseline="0" dirty="0" smtClean="0">
                <a:ln>
                  <a:noFill/>
                </a:ln>
                <a:solidFill>
                  <a:schemeClr val="tx1"/>
                </a:solidFill>
                <a:effectLst/>
                <a:latin typeface="Times New Roman" pitchFamily="18" charset="0"/>
                <a:ea typeface="Droid Sans Fallback"/>
                <a:cs typeface="Times New Roman" pitchFamily="18" charset="0"/>
              </a:rPr>
              <a:t> (H) i </a:t>
            </a:r>
            <a:r>
              <a:rPr kumimoji="0" lang="en-US" sz="2400" b="0" i="0" u="none" strike="noStrike" cap="none" normalizeH="0" baseline="0" dirty="0" err="1" smtClean="0">
                <a:ln>
                  <a:noFill/>
                </a:ln>
                <a:solidFill>
                  <a:schemeClr val="tx1"/>
                </a:solidFill>
                <a:effectLst/>
                <a:latin typeface="Times New Roman" pitchFamily="18" charset="0"/>
                <a:ea typeface="Droid Sans Fallback"/>
                <a:cs typeface="Times New Roman" pitchFamily="18" charset="0"/>
              </a:rPr>
              <a:t>gnomonski</a:t>
            </a:r>
            <a:r>
              <a:rPr kumimoji="0" lang="en-US" sz="2400" b="0" i="0" u="none" strike="noStrike" cap="none" normalizeH="0" baseline="0" dirty="0" smtClean="0">
                <a:ln>
                  <a:noFill/>
                </a:ln>
                <a:solidFill>
                  <a:schemeClr val="tx1"/>
                </a:solidFill>
                <a:effectLst/>
                <a:latin typeface="Times New Roman" pitchFamily="18" charset="0"/>
                <a:ea typeface="Droid Sans Fallback"/>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Droid Sans Fallback"/>
                <a:cs typeface="Times New Roman" pitchFamily="18" charset="0"/>
              </a:rPr>
              <a:t>fa</a:t>
            </a:r>
            <a:r>
              <a:rPr kumimoji="0" lang="sr-Latn-BA" sz="2400" b="0" i="0" u="none" strike="noStrike" cap="none" normalizeH="0" baseline="0" dirty="0" smtClean="0">
                <a:ln>
                  <a:noFill/>
                </a:ln>
                <a:solidFill>
                  <a:schemeClr val="tx1"/>
                </a:solidFill>
                <a:effectLst/>
                <a:latin typeface="Times New Roman" pitchFamily="18" charset="0"/>
                <a:ea typeface="Droid Sans Fallback"/>
                <a:cs typeface="Times New Roman" pitchFamily="18" charset="0"/>
              </a:rPr>
              <a:t>k</a:t>
            </a:r>
            <a:r>
              <a:rPr kumimoji="0" lang="en-US" sz="2400" b="0" i="0" u="none" strike="noStrike" cap="none" normalizeH="0" baseline="0" dirty="0" smtClean="0">
                <a:ln>
                  <a:noFill/>
                </a:ln>
                <a:solidFill>
                  <a:schemeClr val="tx1"/>
                </a:solidFill>
                <a:effectLst/>
                <a:latin typeface="Times New Roman" pitchFamily="18" charset="0"/>
                <a:ea typeface="Droid Sans Fallback"/>
                <a:cs typeface="Times New Roman" pitchFamily="18" charset="0"/>
              </a:rPr>
              <a:t>tor (f) u </a:t>
            </a:r>
            <a:r>
              <a:rPr kumimoji="0" lang="en-US" sz="2400" b="0" i="0" u="none" strike="noStrike" cap="none" normalizeH="0" baseline="0" dirty="0" err="1" smtClean="0">
                <a:ln>
                  <a:noFill/>
                </a:ln>
                <a:solidFill>
                  <a:schemeClr val="tx1"/>
                </a:solidFill>
                <a:effectLst/>
                <a:latin typeface="Times New Roman" pitchFamily="18" charset="0"/>
                <a:ea typeface="Droid Sans Fallback"/>
                <a:cs typeface="Times New Roman" pitchFamily="18" charset="0"/>
              </a:rPr>
              <a:t>Feneosu</a:t>
            </a:r>
            <a:r>
              <a:rPr kumimoji="0" lang="en-US" sz="2400" b="0" i="0" u="none" strike="noStrike" cap="none" normalizeH="0" baseline="0" dirty="0" smtClean="0">
                <a:ln>
                  <a:noFill/>
                </a:ln>
                <a:solidFill>
                  <a:schemeClr val="tx1"/>
                </a:solidFill>
                <a:effectLst/>
                <a:latin typeface="Times New Roman" pitchFamily="18" charset="0"/>
                <a:ea typeface="Droid Sans Fallback"/>
                <a:cs typeface="Times New Roman" pitchFamily="18" charset="0"/>
              </a:rPr>
              <a:t>, u </a:t>
            </a:r>
            <a:r>
              <a:rPr kumimoji="0" lang="en-US" sz="2400" b="0" i="0" u="none" strike="noStrike" cap="none" normalizeH="0" baseline="0" dirty="0" err="1" smtClean="0">
                <a:ln>
                  <a:noFill/>
                </a:ln>
                <a:solidFill>
                  <a:schemeClr val="tx1"/>
                </a:solidFill>
                <a:effectLst/>
                <a:latin typeface="Times New Roman" pitchFamily="18" charset="0"/>
                <a:ea typeface="Droid Sans Fallback"/>
                <a:cs typeface="Times New Roman" pitchFamily="18" charset="0"/>
              </a:rPr>
              <a:t>podne</a:t>
            </a:r>
            <a:r>
              <a:rPr kumimoji="0" lang="en-US" sz="2400" b="0" i="0" u="none" strike="noStrike" cap="none" normalizeH="0" baseline="0" dirty="0" smtClean="0">
                <a:ln>
                  <a:noFill/>
                </a:ln>
                <a:solidFill>
                  <a:schemeClr val="tx1"/>
                </a:solidFill>
                <a:effectLst/>
                <a:latin typeface="Times New Roman" pitchFamily="18" charset="0"/>
                <a:ea typeface="Droid Sans Fallback"/>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Droid Sans Fallback"/>
                <a:cs typeface="Times New Roman" pitchFamily="18" charset="0"/>
              </a:rPr>
              <a:t>na</a:t>
            </a:r>
            <a:r>
              <a:rPr kumimoji="0" lang="en-US" sz="2400" b="0" i="0" u="none" strike="noStrike" cap="none" normalizeH="0" baseline="0" dirty="0" smtClean="0">
                <a:ln>
                  <a:noFill/>
                </a:ln>
                <a:solidFill>
                  <a:schemeClr val="tx1"/>
                </a:solidFill>
                <a:effectLst/>
                <a:latin typeface="Times New Roman" pitchFamily="18" charset="0"/>
                <a:ea typeface="Droid Sans Fallback"/>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Droid Sans Fallback"/>
                <a:cs typeface="Times New Roman" pitchFamily="18" charset="0"/>
              </a:rPr>
              <a:t>dan</a:t>
            </a:r>
            <a:r>
              <a:rPr kumimoji="0" lang="en-US" sz="2400" b="0" i="0" u="none" strike="noStrike" cap="none" normalizeH="0" baseline="0" dirty="0" smtClean="0">
                <a:ln>
                  <a:noFill/>
                </a:ln>
                <a:solidFill>
                  <a:schemeClr val="tx1"/>
                </a:solidFill>
                <a:effectLst/>
                <a:latin typeface="Times New Roman" pitchFamily="18" charset="0"/>
                <a:ea typeface="Droid Sans Fallback"/>
                <a:cs typeface="Times New Roman" pitchFamily="18" charset="0"/>
              </a:rPr>
              <a:t> 29.marta 457.god. </a:t>
            </a:r>
            <a:r>
              <a:rPr kumimoji="0" lang="en-US" sz="2400" b="0" i="0" u="none" strike="noStrike" cap="none" normalizeH="0" baseline="0" dirty="0" err="1" smtClean="0">
                <a:ln>
                  <a:noFill/>
                </a:ln>
                <a:solidFill>
                  <a:schemeClr val="tx1"/>
                </a:solidFill>
                <a:effectLst/>
                <a:latin typeface="Times New Roman" pitchFamily="18" charset="0"/>
                <a:ea typeface="Droid Sans Fallback"/>
                <a:cs typeface="Times New Roman" pitchFamily="18" charset="0"/>
              </a:rPr>
              <a:t>p.n.e</a:t>
            </a:r>
            <a:r>
              <a:rPr kumimoji="0" lang="en-US" sz="2400" b="0" i="0" u="none" strike="noStrike" cap="none" normalizeH="0" baseline="0" dirty="0" smtClean="0">
                <a:ln>
                  <a:noFill/>
                </a:ln>
                <a:solidFill>
                  <a:schemeClr val="tx1"/>
                </a:solidFill>
                <a:effectLst/>
                <a:latin typeface="Times New Roman" pitchFamily="18" charset="0"/>
                <a:ea typeface="Droid Sans Fallback"/>
                <a:cs typeface="Times New Roman" pitchFamily="18" charset="0"/>
              </a:rPr>
              <a:t>. </a:t>
            </a:r>
            <a:r>
              <a:rPr kumimoji="0" lang="sr-Latn-BA" sz="2400" b="0" i="0" u="none" strike="noStrike" cap="none" normalizeH="0" baseline="0" dirty="0" smtClean="0">
                <a:ln>
                  <a:noFill/>
                </a:ln>
                <a:solidFill>
                  <a:schemeClr val="tx1"/>
                </a:solidFill>
                <a:effectLst/>
                <a:latin typeface="Times New Roman" pitchFamily="18" charset="0"/>
                <a:ea typeface="Droid Sans Fallback"/>
                <a:cs typeface="Times New Roman" pitchFamily="18" charset="0"/>
              </a:rPr>
              <a:t/>
            </a:r>
            <a:br>
              <a:rPr kumimoji="0" lang="sr-Latn-BA" sz="2400" b="0" i="0" u="none" strike="noStrike" cap="none" normalizeH="0" baseline="0" dirty="0" smtClean="0">
                <a:ln>
                  <a:noFill/>
                </a:ln>
                <a:solidFill>
                  <a:schemeClr val="tx1"/>
                </a:solidFill>
                <a:effectLst/>
                <a:latin typeface="Times New Roman" pitchFamily="18" charset="0"/>
                <a:ea typeface="Droid Sans Fallback"/>
                <a:cs typeface="Times New Roman" pitchFamily="18" charset="0"/>
              </a:rPr>
            </a:br>
            <a:r>
              <a:rPr kumimoji="0" lang="en-US" sz="2400" b="0" i="0" u="none" strike="noStrike" cap="none" normalizeH="0" baseline="0" dirty="0" smtClean="0">
                <a:ln>
                  <a:noFill/>
                </a:ln>
                <a:solidFill>
                  <a:schemeClr val="tx1"/>
                </a:solidFill>
                <a:effectLst/>
                <a:latin typeface="Times New Roman" pitchFamily="18" charset="0"/>
                <a:ea typeface="Droid Sans Fallback"/>
                <a:cs typeface="Times New Roman" pitchFamily="18" charset="0"/>
              </a:rPr>
              <a:t>(</a:t>
            </a:r>
            <a:r>
              <a:rPr kumimoji="0" lang="en-US" sz="2400" b="0" i="0" u="none" strike="noStrike" cap="none" normalizeH="0" baseline="0" dirty="0" err="1" smtClean="0">
                <a:ln>
                  <a:noFill/>
                </a:ln>
                <a:solidFill>
                  <a:schemeClr val="tx1"/>
                </a:solidFill>
                <a:effectLst/>
                <a:latin typeface="Times New Roman" pitchFamily="18" charset="0"/>
                <a:ea typeface="Droid Sans Fallback"/>
                <a:cs typeface="Times New Roman" pitchFamily="18" charset="0"/>
              </a:rPr>
              <a:t>prema</a:t>
            </a:r>
            <a:r>
              <a:rPr kumimoji="0" lang="en-US" sz="2400" b="0" i="0" u="none" strike="noStrike" cap="none" normalizeH="0" baseline="0" dirty="0" smtClean="0">
                <a:ln>
                  <a:noFill/>
                </a:ln>
                <a:solidFill>
                  <a:schemeClr val="tx1"/>
                </a:solidFill>
                <a:effectLst/>
                <a:latin typeface="Times New Roman" pitchFamily="18" charset="0"/>
                <a:ea typeface="Droid Sans Fallback"/>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Droid Sans Fallback"/>
                <a:cs typeface="Times New Roman" pitchFamily="18" charset="0"/>
              </a:rPr>
              <a:t>Stelarijumu</a:t>
            </a:r>
            <a:r>
              <a:rPr kumimoji="0" lang="en-US" sz="2400" b="0" i="0" u="none" strike="noStrike" cap="none" normalizeH="0" baseline="0" dirty="0" smtClean="0">
                <a:ln>
                  <a:noFill/>
                </a:ln>
                <a:solidFill>
                  <a:schemeClr val="tx1"/>
                </a:solidFill>
                <a:effectLst/>
                <a:latin typeface="Times New Roman" pitchFamily="18" charset="0"/>
                <a:ea typeface="Droid Sans Fallback"/>
                <a:cs typeface="Times New Roman" pitchFamily="18" charset="0"/>
              </a:rPr>
              <a:t> </a:t>
            </a:r>
            <a:r>
              <a:rPr lang="sr-Latn-BA" sz="2400" dirty="0" smtClean="0">
                <a:latin typeface="Times New Roman" pitchFamily="18" charset="0"/>
                <a:ea typeface="Droid Sans Fallback"/>
                <a:cs typeface="Times New Roman" pitchFamily="18" charset="0"/>
              </a:rPr>
              <a:t>21</a:t>
            </a:r>
            <a:r>
              <a:rPr kumimoji="0" lang="en-US" sz="2400" b="0" i="0" u="none" strike="noStrike" cap="none" normalizeH="0" baseline="0" dirty="0" smtClean="0">
                <a:ln>
                  <a:noFill/>
                </a:ln>
                <a:solidFill>
                  <a:schemeClr val="tx1"/>
                </a:solidFill>
                <a:effectLst/>
                <a:latin typeface="Times New Roman" pitchFamily="18" charset="0"/>
                <a:ea typeface="Droid Sans Fallback"/>
                <a:cs typeface="Times New Roman" pitchFamily="18" charset="0"/>
              </a:rPr>
              <a:t>.</a:t>
            </a:r>
            <a:r>
              <a:rPr kumimoji="0" lang="sr-Latn-BA" sz="2400" b="0" i="0" u="none" strike="noStrike" cap="none" normalizeH="0" baseline="0" dirty="0" smtClean="0">
                <a:ln>
                  <a:noFill/>
                </a:ln>
                <a:solidFill>
                  <a:schemeClr val="tx1"/>
                </a:solidFill>
                <a:effectLst/>
                <a:latin typeface="Times New Roman" pitchFamily="18" charset="0"/>
                <a:ea typeface="Droid Sans Fallback"/>
                <a:cs typeface="Times New Roman" pitchFamily="18" charset="0"/>
              </a:rPr>
              <a:t>2</a:t>
            </a:r>
            <a:r>
              <a:rPr kumimoji="0" lang="en-US" sz="2400" b="0" i="0" u="none" strike="noStrike" cap="none" normalizeH="0" baseline="0" dirty="0" smtClean="0">
                <a:ln>
                  <a:noFill/>
                </a:ln>
                <a:solidFill>
                  <a:schemeClr val="tx1"/>
                </a:solidFill>
                <a:effectLst/>
                <a:latin typeface="Times New Roman" pitchFamily="18" charset="0"/>
                <a:ea typeface="Droid Sans Fallback"/>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1447800" y="4267200"/>
            <a:ext cx="7010400" cy="2246769"/>
          </a:xfrm>
          <a:prstGeom prst="rect">
            <a:avLst/>
          </a:prstGeom>
          <a:noFill/>
        </p:spPr>
        <p:txBody>
          <a:bodyPr wrap="square" rtlCol="0">
            <a:spAutoFit/>
          </a:bodyPr>
          <a:lstStyle/>
          <a:p>
            <a:r>
              <a:rPr lang="sr-Latn-BA" sz="2800" b="1" dirty="0" smtClean="0"/>
              <a:t>Sveti egipatski trougao !!!     3:4:5</a:t>
            </a:r>
          </a:p>
          <a:p>
            <a:endParaRPr lang="sr-Latn-BA" sz="2800" b="1" dirty="0" smtClean="0"/>
          </a:p>
          <a:p>
            <a:r>
              <a:rPr lang="sr-Latn-BA" sz="2800" b="1" dirty="0" smtClean="0"/>
              <a:t>Sada je sveštanik mogao da objavi: praznik Hermaja će se slaviti sledećeg četvrtog dana u lunarnom mesecu</a:t>
            </a:r>
            <a:endParaRPr lang="en-US" sz="2800" b="1" dirty="0"/>
          </a:p>
        </p:txBody>
      </p:sp>
    </p:spTree>
    <p:extLst>
      <p:ext uri="{BB962C8B-B14F-4D97-AF65-F5344CB8AC3E}">
        <p14:creationId xmlns:p14="http://schemas.microsoft.com/office/powerpoint/2010/main" val="3999763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52400"/>
            <a:ext cx="8458200" cy="2677656"/>
          </a:xfrm>
          <a:prstGeom prst="rect">
            <a:avLst/>
          </a:prstGeom>
          <a:noFill/>
        </p:spPr>
        <p:txBody>
          <a:bodyPr wrap="square" rtlCol="0">
            <a:spAutoFit/>
          </a:bodyPr>
          <a:lstStyle/>
          <a:p>
            <a:r>
              <a:rPr lang="sr-Latn-BA" sz="2400" dirty="0" smtClean="0"/>
              <a:t>Pravac:  stajna tačka 2 – prevoj Kilene</a:t>
            </a:r>
          </a:p>
          <a:p>
            <a:endParaRPr lang="sr-Latn-BA" sz="2400" dirty="0"/>
          </a:p>
          <a:p>
            <a:endParaRPr lang="sr-Latn-BA" sz="2400" dirty="0" smtClean="0"/>
          </a:p>
          <a:p>
            <a:endParaRPr lang="sr-Latn-BA" sz="2400" dirty="0"/>
          </a:p>
          <a:p>
            <a:endParaRPr lang="sr-Latn-BA" sz="2400" dirty="0" smtClean="0"/>
          </a:p>
          <a:p>
            <a:endParaRPr lang="sr-Latn-BA" sz="2400" dirty="0"/>
          </a:p>
          <a:p>
            <a:endParaRPr lang="en-US" sz="2400" dirty="0"/>
          </a:p>
        </p:txBody>
      </p:sp>
      <p:sp>
        <p:nvSpPr>
          <p:cNvPr id="2" name="TextBox 1"/>
          <p:cNvSpPr txBox="1"/>
          <p:nvPr/>
        </p:nvSpPr>
        <p:spPr>
          <a:xfrm>
            <a:off x="0" y="3505200"/>
            <a:ext cx="4038600" cy="461665"/>
          </a:xfrm>
          <a:prstGeom prst="rect">
            <a:avLst/>
          </a:prstGeom>
          <a:solidFill>
            <a:schemeClr val="bg1"/>
          </a:solidFill>
        </p:spPr>
        <p:txBody>
          <a:bodyPr wrap="square" rtlCol="0">
            <a:spAutoFit/>
          </a:bodyPr>
          <a:lstStyle/>
          <a:p>
            <a:endParaRPr lang="en-US" sz="2400" b="1" dirty="0"/>
          </a:p>
        </p:txBody>
      </p:sp>
      <p:pic>
        <p:nvPicPr>
          <p:cNvPr id="5" name="Picture 4" descr="C:\Users\DELL\Desktop\Feneos prevoj 2.jpg"/>
          <p:cNvPicPr/>
          <p:nvPr/>
        </p:nvPicPr>
        <p:blipFill>
          <a:blip r:embed="rId2">
            <a:extLst>
              <a:ext uri="{28A0092B-C50C-407E-A947-70E740481C1C}">
                <a14:useLocalDpi xmlns:a14="http://schemas.microsoft.com/office/drawing/2010/main" val="0"/>
              </a:ext>
            </a:extLst>
          </a:blip>
          <a:srcRect/>
          <a:stretch>
            <a:fillRect/>
          </a:stretch>
        </p:blipFill>
        <p:spPr bwMode="auto">
          <a:xfrm>
            <a:off x="145473" y="533400"/>
            <a:ext cx="8839200" cy="4876800"/>
          </a:xfrm>
          <a:prstGeom prst="rect">
            <a:avLst/>
          </a:prstGeom>
          <a:noFill/>
          <a:ln>
            <a:noFill/>
          </a:ln>
        </p:spPr>
      </p:pic>
      <p:sp>
        <p:nvSpPr>
          <p:cNvPr id="4" name="TextBox 3"/>
          <p:cNvSpPr txBox="1"/>
          <p:nvPr/>
        </p:nvSpPr>
        <p:spPr>
          <a:xfrm>
            <a:off x="145473" y="5562600"/>
            <a:ext cx="8998527" cy="1477328"/>
          </a:xfrm>
          <a:prstGeom prst="rect">
            <a:avLst/>
          </a:prstGeom>
          <a:noFill/>
        </p:spPr>
        <p:txBody>
          <a:bodyPr wrap="square" rtlCol="0">
            <a:spAutoFit/>
          </a:bodyPr>
          <a:lstStyle/>
          <a:p>
            <a:r>
              <a:rPr lang="sr-Latn-BA" b="1" dirty="0" smtClean="0"/>
              <a:t>A </a:t>
            </a:r>
            <a:r>
              <a:rPr lang="sr-Latn-BA" b="1" dirty="0"/>
              <a:t>= </a:t>
            </a:r>
            <a:r>
              <a:rPr lang="sr-Latn-BA" b="1" dirty="0" smtClean="0"/>
              <a:t>81.61</a:t>
            </a:r>
            <a:r>
              <a:rPr lang="sr-Latn-BA" b="1" baseline="30000" dirty="0" smtClean="0"/>
              <a:t>o</a:t>
            </a:r>
            <a:r>
              <a:rPr lang="sr-Latn-BA" dirty="0"/>
              <a:t> </a:t>
            </a:r>
            <a:r>
              <a:rPr lang="sr-Latn-BA" dirty="0" smtClean="0"/>
              <a:t> Najviša </a:t>
            </a:r>
            <a:r>
              <a:rPr lang="sr-Latn-BA" dirty="0"/>
              <a:t>tačka na prevoju ima elevaciju E = 2160m a udaljena je  </a:t>
            </a:r>
            <a:r>
              <a:rPr lang="sr-Latn-BA" dirty="0" smtClean="0"/>
              <a:t/>
            </a:r>
            <a:br>
              <a:rPr lang="sr-Latn-BA" dirty="0" smtClean="0"/>
            </a:br>
            <a:r>
              <a:rPr lang="sr-Latn-BA" dirty="0" smtClean="0"/>
              <a:t>D </a:t>
            </a:r>
            <a:r>
              <a:rPr lang="sr-Latn-BA" dirty="0"/>
              <a:t>= 10000m. Ovi podaci su dovoljni da izračunamo ugaonu visinu horizonta na tom pravcu:  h’ = arc tan /(2160 – 926) : 10000/     h’ = 7.0347</a:t>
            </a:r>
            <a:r>
              <a:rPr lang="sr-Latn-BA" baseline="30000" dirty="0"/>
              <a:t>o</a:t>
            </a:r>
            <a:r>
              <a:rPr lang="sr-Latn-BA" dirty="0"/>
              <a:t>   r</a:t>
            </a:r>
            <a:r>
              <a:rPr lang="sr-Latn-BA" baseline="-25000" dirty="0"/>
              <a:t>t</a:t>
            </a:r>
            <a:r>
              <a:rPr lang="sr-Latn-BA" dirty="0"/>
              <a:t> = 0.0066</a:t>
            </a:r>
            <a:r>
              <a:rPr lang="sr-Latn-BA" baseline="30000" dirty="0"/>
              <a:t>o</a:t>
            </a:r>
            <a:r>
              <a:rPr lang="sr-Latn-BA" dirty="0"/>
              <a:t>   </a:t>
            </a:r>
            <a:br>
              <a:rPr lang="sr-Latn-BA" dirty="0"/>
            </a:br>
            <a:r>
              <a:rPr lang="sr-Latn-BA" dirty="0"/>
              <a:t>h = 7.0413</a:t>
            </a:r>
            <a:r>
              <a:rPr lang="sr-Latn-BA" baseline="30000" dirty="0"/>
              <a:t>o</a:t>
            </a:r>
            <a:r>
              <a:rPr lang="sr-Latn-BA" dirty="0"/>
              <a:t>  </a:t>
            </a:r>
            <a:r>
              <a:rPr lang="sr-Latn-BA" b="1" dirty="0"/>
              <a:t>(7</a:t>
            </a:r>
            <a:r>
              <a:rPr lang="sr-Latn-BA" b="1" baseline="30000" dirty="0"/>
              <a:t>o</a:t>
            </a:r>
            <a:r>
              <a:rPr lang="sr-Latn-BA" b="1" dirty="0"/>
              <a:t> 3’)</a:t>
            </a:r>
            <a:r>
              <a:rPr lang="sr-Latn-BA" dirty="0"/>
              <a:t>    r = 7.4154’ = 0.1236</a:t>
            </a:r>
            <a:r>
              <a:rPr lang="sr-Latn-BA" baseline="30000" dirty="0"/>
              <a:t>o</a:t>
            </a:r>
            <a:r>
              <a:rPr lang="sr-Latn-BA" dirty="0"/>
              <a:t>    </a:t>
            </a:r>
            <a:r>
              <a:rPr lang="sr-Latn-BA" b="1" dirty="0"/>
              <a:t>H = </a:t>
            </a:r>
            <a:r>
              <a:rPr lang="sr-Latn-BA" b="1" dirty="0" smtClean="0"/>
              <a:t>6.9177</a:t>
            </a:r>
            <a:r>
              <a:rPr lang="sr-Latn-BA" b="1" baseline="30000" dirty="0" smtClean="0"/>
              <a:t>o        </a:t>
            </a:r>
            <a:r>
              <a:rPr lang="sr-Latn-BA" b="1" dirty="0" smtClean="0"/>
              <a:t>δ </a:t>
            </a:r>
            <a:r>
              <a:rPr lang="sr-Latn-BA" b="1" dirty="0"/>
              <a:t>= 10.8527</a:t>
            </a:r>
            <a:r>
              <a:rPr lang="sr-Latn-BA" b="1" baseline="30000" dirty="0"/>
              <a:t>o</a:t>
            </a:r>
            <a:r>
              <a:rPr lang="sr-Latn-BA" dirty="0"/>
              <a:t>   </a:t>
            </a:r>
            <a:r>
              <a:rPr lang="sr-Latn-BA" b="1" dirty="0"/>
              <a:t>δ = 10</a:t>
            </a:r>
            <a:r>
              <a:rPr lang="sr-Latn-BA" b="1" baseline="30000" dirty="0"/>
              <a:t>o</a:t>
            </a:r>
            <a:r>
              <a:rPr lang="sr-Latn-BA" b="1" dirty="0"/>
              <a:t> 51’ </a:t>
            </a:r>
            <a:endParaRPr lang="en-US" b="1" dirty="0"/>
          </a:p>
          <a:p>
            <a:endParaRPr lang="en-US" dirty="0"/>
          </a:p>
        </p:txBody>
      </p:sp>
    </p:spTree>
    <p:extLst>
      <p:ext uri="{BB962C8B-B14F-4D97-AF65-F5344CB8AC3E}">
        <p14:creationId xmlns:p14="http://schemas.microsoft.com/office/powerpoint/2010/main" val="2039296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673980" y="23060"/>
            <a:ext cx="56541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sr-Latn-BA" sz="2400" dirty="0" smtClean="0">
                <a:latin typeface="Times New Roman" pitchFamily="18" charset="0"/>
                <a:cs typeface="Times New Roman" pitchFamily="18" charset="0"/>
              </a:rPr>
              <a:t>Jutarnji izlazak zvezde Hamal („vrat </a:t>
            </a:r>
            <a:r>
              <a:rPr lang="sr-Latn-BA" sz="2400" smtClean="0">
                <a:latin typeface="Times New Roman" pitchFamily="18" charset="0"/>
                <a:cs typeface="Times New Roman" pitchFamily="18" charset="0"/>
              </a:rPr>
              <a:t>Ovna</a:t>
            </a:r>
            <a:r>
              <a:rPr lang="sr-Latn-BA" sz="2400" smtClean="0">
                <a:latin typeface="Times New Roman" pitchFamily="18" charset="0"/>
                <a:cs typeface="Times New Roman" pitchFamily="18" charset="0"/>
              </a:rPr>
              <a:t>“)</a:t>
            </a:r>
            <a:endParaRPr lang="sr-Latn-BA" sz="2400" dirty="0" smtClean="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Picture 4" descr="C:\Users\DELL\Desktop\Aries, prevoj, Feneos.jpg"/>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610600" cy="5334000"/>
          </a:xfrm>
          <a:prstGeom prst="rect">
            <a:avLst/>
          </a:prstGeom>
          <a:noFill/>
          <a:ln>
            <a:noFill/>
          </a:ln>
        </p:spPr>
      </p:pic>
    </p:spTree>
    <p:extLst>
      <p:ext uri="{BB962C8B-B14F-4D97-AF65-F5344CB8AC3E}">
        <p14:creationId xmlns:p14="http://schemas.microsoft.com/office/powerpoint/2010/main" val="3174448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04800"/>
            <a:ext cx="8686800" cy="5632311"/>
          </a:xfrm>
          <a:prstGeom prst="rect">
            <a:avLst/>
          </a:prstGeom>
          <a:noFill/>
        </p:spPr>
        <p:txBody>
          <a:bodyPr wrap="square" rtlCol="0">
            <a:spAutoFit/>
          </a:bodyPr>
          <a:lstStyle/>
          <a:p>
            <a:r>
              <a:rPr lang="sr-Latn-BA" sz="2400" b="1" dirty="0" smtClean="0"/>
              <a:t>Zaključc</a:t>
            </a:r>
            <a:r>
              <a:rPr lang="sr-Latn-BA" sz="2400" dirty="0" smtClean="0"/>
              <a:t>i:</a:t>
            </a:r>
          </a:p>
          <a:p>
            <a:endParaRPr lang="sr-Latn-BA" sz="2400" dirty="0"/>
          </a:p>
          <a:p>
            <a:r>
              <a:rPr lang="sr-Latn-BA" sz="2400" dirty="0" smtClean="0"/>
              <a:t>Ovaj rad je EKSPERIMENT, koji pokazuje da je astronomska hipoteza MOGUĆA u Feneosu;</a:t>
            </a:r>
          </a:p>
          <a:p>
            <a:endParaRPr lang="sr-Latn-BA" sz="2400" dirty="0"/>
          </a:p>
          <a:p>
            <a:r>
              <a:rPr lang="sr-Latn-BA" sz="2400" dirty="0" smtClean="0"/>
              <a:t>Domet eksperimenta je ograničen. Rezultati pokazuju gde bismo MI postavili Hermesov hram. Da li su se graditelji hrama rukovodili astronomskom hipotezom? To, na žalost nije za sada poznato. Ako jesu, hram treba tražiti u okolini groblja-vidikovca...</a:t>
            </a:r>
          </a:p>
          <a:p>
            <a:endParaRPr lang="sr-Latn-BA" sz="2400" dirty="0"/>
          </a:p>
          <a:p>
            <a:r>
              <a:rPr lang="sr-Latn-BA" sz="2400" dirty="0" smtClean="0"/>
              <a:t>Treba obaviti terensko astro-geodetsko merenje, a potom i geomagnetsko ispitivanje  terena oko groblja. Geomagnetsko ispitivanje bi moglo da locira temelje hrama. Onda bi arheolozi mogli da izađu na teren...</a:t>
            </a:r>
            <a:endParaRPr lang="en-US" sz="2400" dirty="0"/>
          </a:p>
        </p:txBody>
      </p:sp>
    </p:spTree>
    <p:extLst>
      <p:ext uri="{BB962C8B-B14F-4D97-AF65-F5344CB8AC3E}">
        <p14:creationId xmlns:p14="http://schemas.microsoft.com/office/powerpoint/2010/main" val="1144310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302359"/>
            <a:ext cx="8839200" cy="6247864"/>
          </a:xfrm>
          <a:prstGeom prst="rect">
            <a:avLst/>
          </a:prstGeom>
          <a:noFill/>
        </p:spPr>
        <p:txBody>
          <a:bodyPr wrap="square" rtlCol="0">
            <a:spAutoFit/>
          </a:bodyPr>
          <a:lstStyle/>
          <a:p>
            <a:r>
              <a:rPr lang="sr-Latn-BA" sz="2800" dirty="0" smtClean="0"/>
              <a:t>Rezime zaključaka iz prethodnog rada:</a:t>
            </a:r>
          </a:p>
          <a:p>
            <a:endParaRPr lang="sr-Latn-BA" sz="2800" dirty="0"/>
          </a:p>
          <a:p>
            <a:r>
              <a:rPr lang="sr-Latn-BA" sz="2800" dirty="0" smtClean="0"/>
              <a:t>Hermes donosi Ovna    (</a:t>
            </a:r>
            <a:r>
              <a:rPr lang="sr-Latn-BA" sz="3600" b="1" dirty="0" smtClean="0"/>
              <a:t>Krioforos</a:t>
            </a:r>
            <a:r>
              <a:rPr lang="sr-Latn-BA" sz="2800" dirty="0" smtClean="0"/>
              <a:t>):</a:t>
            </a:r>
          </a:p>
          <a:p>
            <a:endParaRPr lang="sr-Latn-BA" sz="2800" dirty="0"/>
          </a:p>
          <a:p>
            <a:r>
              <a:rPr lang="sr-Latn-BA" sz="2800" dirty="0" smtClean="0"/>
              <a:t>Sazvežđe Trougao (</a:t>
            </a:r>
            <a:r>
              <a:rPr lang="sr-Latn-BA" sz="2800" b="1" dirty="0" smtClean="0"/>
              <a:t>Triangulum</a:t>
            </a:r>
            <a:r>
              <a:rPr lang="sr-Latn-BA" sz="2800" dirty="0" smtClean="0"/>
              <a:t>), koje je, prema Higinu, Hermes postavio na nebo, na prolećnu ravnodnevicu svojim helijakalnim izlaskom, najavljuje izlazak slabo vidljivih zvezda Ovna (</a:t>
            </a:r>
            <a:r>
              <a:rPr lang="sr-Latn-BA" sz="2800" b="1" dirty="0" smtClean="0"/>
              <a:t>Aries</a:t>
            </a:r>
            <a:r>
              <a:rPr lang="sr-Latn-BA" sz="2800" dirty="0" smtClean="0"/>
              <a:t>)</a:t>
            </a:r>
          </a:p>
          <a:p>
            <a:endParaRPr lang="sr-Latn-BA" sz="2800" dirty="0"/>
          </a:p>
          <a:p>
            <a:r>
              <a:rPr lang="sr-Latn-BA" sz="2800" b="1" dirty="0" smtClean="0"/>
              <a:t>Radna hipoteza</a:t>
            </a:r>
            <a:r>
              <a:rPr lang="sr-Latn-BA" sz="2800" dirty="0" smtClean="0"/>
              <a:t>: </a:t>
            </a:r>
          </a:p>
          <a:p>
            <a:endParaRPr lang="sr-Latn-BA" sz="2800" dirty="0"/>
          </a:p>
          <a:p>
            <a:r>
              <a:rPr lang="sr-Latn-BA" sz="2800" dirty="0"/>
              <a:t>D</a:t>
            </a:r>
            <a:r>
              <a:rPr lang="sr-Latn-BA" sz="2800" dirty="0" smtClean="0"/>
              <a:t>a li u </a:t>
            </a:r>
            <a:r>
              <a:rPr lang="sr-Latn-BA" sz="2800" b="1" dirty="0" smtClean="0"/>
              <a:t>Feneosu</a:t>
            </a:r>
            <a:r>
              <a:rPr lang="sr-Latn-BA" sz="2800" dirty="0" smtClean="0"/>
              <a:t>  postoji mesto, sa koga se izlazak </a:t>
            </a:r>
            <a:r>
              <a:rPr lang="sr-Latn-BA" sz="2800" b="1" dirty="0" smtClean="0"/>
              <a:t>Trianguluma</a:t>
            </a:r>
            <a:r>
              <a:rPr lang="sr-Latn-BA" sz="2800" dirty="0" smtClean="0"/>
              <a:t> može posmatrati </a:t>
            </a:r>
            <a:r>
              <a:rPr lang="sr-Latn-BA" sz="2800" b="1" dirty="0" smtClean="0"/>
              <a:t>na vrhu planine Kilene </a:t>
            </a:r>
            <a:r>
              <a:rPr lang="sr-Latn-BA" sz="2800" dirty="0" smtClean="0"/>
              <a:t>(koja je Hermesovo mesto rođenja)?</a:t>
            </a:r>
            <a:endParaRPr lang="en-US" sz="2800" dirty="0"/>
          </a:p>
        </p:txBody>
      </p:sp>
    </p:spTree>
    <p:extLst>
      <p:ext uri="{BB962C8B-B14F-4D97-AF65-F5344CB8AC3E}">
        <p14:creationId xmlns:p14="http://schemas.microsoft.com/office/powerpoint/2010/main" val="3691122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915400" cy="6001643"/>
          </a:xfrm>
          <a:prstGeom prst="rect">
            <a:avLst/>
          </a:prstGeom>
          <a:noFill/>
        </p:spPr>
        <p:txBody>
          <a:bodyPr wrap="square" rtlCol="0">
            <a:spAutoFit/>
          </a:bodyPr>
          <a:lstStyle/>
          <a:p>
            <a:r>
              <a:rPr lang="sr-Latn-BA" sz="2400" dirty="0" smtClean="0"/>
              <a:t>Kao što je već rečeno:</a:t>
            </a:r>
          </a:p>
          <a:p>
            <a:endParaRPr lang="sr-Latn-BA" sz="2400" dirty="0" smtClean="0"/>
          </a:p>
          <a:p>
            <a:r>
              <a:rPr lang="sr-Latn-BA" sz="2400" dirty="0" smtClean="0"/>
              <a:t>Gomilanje Hermesovih simbola na nebu je naročito izraženo oko </a:t>
            </a:r>
            <a:r>
              <a:rPr lang="sr-Latn-BA" sz="2400" b="1" dirty="0" smtClean="0"/>
              <a:t>prolećne ravnodnevice </a:t>
            </a:r>
            <a:r>
              <a:rPr lang="sr-Latn-BA" sz="2400" dirty="0" smtClean="0"/>
              <a:t>i u Feneosu i u Megalopolisu:</a:t>
            </a:r>
          </a:p>
          <a:p>
            <a:endParaRPr lang="sr-Latn-BA" sz="2400" dirty="0"/>
          </a:p>
          <a:p>
            <a:pPr marL="285750" indent="-285750">
              <a:buFont typeface="Arial" pitchFamily="34" charset="0"/>
              <a:buChar char="•"/>
            </a:pPr>
            <a:r>
              <a:rPr lang="sr-Latn-BA" sz="2400" dirty="0" smtClean="0"/>
              <a:t>Izlazi sazvežđe </a:t>
            </a:r>
            <a:r>
              <a:rPr lang="sr-Latn-BA" sz="2400" b="1" dirty="0" smtClean="0"/>
              <a:t>Trougao</a:t>
            </a:r>
            <a:r>
              <a:rPr lang="sr-Latn-BA" sz="2400" dirty="0" smtClean="0"/>
              <a:t>, najavljujući izlazak </a:t>
            </a:r>
            <a:r>
              <a:rPr lang="sr-Latn-BA" sz="2400" b="1" dirty="0" smtClean="0"/>
              <a:t>Ovna</a:t>
            </a:r>
            <a:r>
              <a:rPr lang="sr-Latn-BA" sz="2400" dirty="0" smtClean="0"/>
              <a:t> (oko dve nedelje kasnije) – Hermes postaje </a:t>
            </a:r>
            <a:r>
              <a:rPr lang="sr-Latn-BA" sz="2400" b="1" dirty="0" smtClean="0"/>
              <a:t>Krioforos</a:t>
            </a:r>
          </a:p>
          <a:p>
            <a:pPr marL="285750" indent="-285750">
              <a:buFont typeface="Arial" pitchFamily="34" charset="0"/>
              <a:buChar char="•"/>
            </a:pPr>
            <a:endParaRPr lang="sr-Latn-BA" sz="2400" dirty="0"/>
          </a:p>
          <a:p>
            <a:pPr marL="285750" indent="-285750">
              <a:buFont typeface="Arial" pitchFamily="34" charset="0"/>
              <a:buChar char="•"/>
            </a:pPr>
            <a:r>
              <a:rPr lang="sr-Latn-BA" sz="2400" dirty="0" smtClean="0"/>
              <a:t>Gnomon (štap) sa svojom senkom čini </a:t>
            </a:r>
            <a:r>
              <a:rPr lang="sr-Latn-BA" sz="2400" b="1" dirty="0" smtClean="0"/>
              <a:t>sveti egipatski trougao</a:t>
            </a:r>
          </a:p>
          <a:p>
            <a:pPr marL="285750" indent="-285750">
              <a:buFont typeface="Arial" pitchFamily="34" charset="0"/>
              <a:buChar char="•"/>
            </a:pPr>
            <a:endParaRPr lang="sr-Latn-BA" sz="2400" dirty="0"/>
          </a:p>
          <a:p>
            <a:pPr marL="285750" indent="-285750">
              <a:buFont typeface="Arial" pitchFamily="34" charset="0"/>
              <a:buChar char="•"/>
            </a:pPr>
            <a:r>
              <a:rPr lang="sr-Latn-BA" sz="2400" b="1" dirty="0" smtClean="0"/>
              <a:t>Lira</a:t>
            </a:r>
            <a:r>
              <a:rPr lang="sr-Latn-BA" sz="2400" dirty="0" smtClean="0"/>
              <a:t> (koju je, prema mitu, napravio Hermes) je u zenitu neposredno pre izlaska Sunca</a:t>
            </a:r>
          </a:p>
          <a:p>
            <a:pPr marL="285750" indent="-285750">
              <a:buFont typeface="Arial" pitchFamily="34" charset="0"/>
              <a:buChar char="•"/>
            </a:pPr>
            <a:endParaRPr lang="sr-Latn-BA" sz="2400" dirty="0"/>
          </a:p>
          <a:p>
            <a:endParaRPr lang="sr-Latn-BA" sz="2400" dirty="0" smtClean="0"/>
          </a:p>
          <a:p>
            <a:r>
              <a:rPr lang="sr-Latn-BA" sz="2400" dirty="0" smtClean="0"/>
              <a:t>Sve ovo se, u vreme antičke Grčke, </a:t>
            </a:r>
            <a:r>
              <a:rPr lang="sr-Latn-BA" sz="2400" b="1" dirty="0" smtClean="0"/>
              <a:t>MOGLO POSMATRATI </a:t>
            </a:r>
            <a:r>
              <a:rPr lang="sr-Latn-BA" sz="2400" dirty="0" smtClean="0"/>
              <a:t>sa tačaka koje smo ispitali u Feneosu.</a:t>
            </a:r>
            <a:endParaRPr lang="en-US" sz="2400" dirty="0"/>
          </a:p>
        </p:txBody>
      </p:sp>
    </p:spTree>
    <p:extLst>
      <p:ext uri="{BB962C8B-B14F-4D97-AF65-F5344CB8AC3E}">
        <p14:creationId xmlns:p14="http://schemas.microsoft.com/office/powerpoint/2010/main" val="2866987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819400"/>
            <a:ext cx="8001000" cy="2677656"/>
          </a:xfrm>
          <a:prstGeom prst="rect">
            <a:avLst/>
          </a:prstGeom>
          <a:noFill/>
        </p:spPr>
        <p:txBody>
          <a:bodyPr wrap="square" rtlCol="0">
            <a:spAutoFit/>
          </a:bodyPr>
          <a:lstStyle/>
          <a:p>
            <a:pPr algn="ctr"/>
            <a:r>
              <a:rPr lang="sr-Latn-BA" sz="5400" b="1" dirty="0" smtClean="0"/>
              <a:t>HVALA NA PAŽNJI!</a:t>
            </a:r>
          </a:p>
          <a:p>
            <a:pPr algn="ctr"/>
            <a:endParaRPr lang="sr-Latn-BA" sz="5400" b="1" dirty="0"/>
          </a:p>
          <a:p>
            <a:pPr algn="ctr"/>
            <a:r>
              <a:rPr lang="sr-Latn-BA" sz="2400" b="1" dirty="0" smtClean="0"/>
              <a:t>Društvo „Vlašići“</a:t>
            </a:r>
          </a:p>
          <a:p>
            <a:pPr algn="ctr"/>
            <a:r>
              <a:rPr lang="sr-Latn-BA" sz="3600" b="1" dirty="0"/>
              <a:t>v</a:t>
            </a:r>
            <a:r>
              <a:rPr lang="sr-Latn-BA" sz="3600" b="1" dirty="0" smtClean="0"/>
              <a:t>lasici.org.rs</a:t>
            </a:r>
            <a:endParaRPr lang="en-US" sz="3600" b="1" dirty="0"/>
          </a:p>
        </p:txBody>
      </p:sp>
    </p:spTree>
    <p:extLst>
      <p:ext uri="{BB962C8B-B14F-4D97-AF65-F5344CB8AC3E}">
        <p14:creationId xmlns:p14="http://schemas.microsoft.com/office/powerpoint/2010/main" val="3595392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8991600" cy="6986528"/>
          </a:xfrm>
          <a:prstGeom prst="rect">
            <a:avLst/>
          </a:prstGeom>
          <a:noFill/>
        </p:spPr>
        <p:txBody>
          <a:bodyPr wrap="square" rtlCol="0">
            <a:spAutoFit/>
          </a:bodyPr>
          <a:lstStyle/>
          <a:p>
            <a:r>
              <a:rPr lang="sr-Latn-BA" sz="2800" b="1" dirty="0" smtClean="0"/>
              <a:t>HRAMOVI HERMESA U FENEOSU </a:t>
            </a:r>
            <a:r>
              <a:rPr lang="sr-Latn-BA" sz="2400" b="1" dirty="0"/>
              <a:t>– nijedan nije sačuvan, čak ni arheološki </a:t>
            </a:r>
            <a:r>
              <a:rPr lang="sr-Latn-BA" sz="2400" b="1" dirty="0" smtClean="0"/>
              <a:t>identifikovan:</a:t>
            </a:r>
            <a:endParaRPr lang="sr-Latn-BA" sz="2400" b="1" dirty="0"/>
          </a:p>
          <a:p>
            <a:endParaRPr lang="sr-Latn-BA" sz="2400" b="1" dirty="0"/>
          </a:p>
          <a:p>
            <a:r>
              <a:rPr lang="sr-Latn-BA" sz="2400" dirty="0"/>
              <a:t>Pausania, </a:t>
            </a:r>
            <a:r>
              <a:rPr lang="sr-Latn-BA" sz="2400" i="1" dirty="0"/>
              <a:t>Opis </a:t>
            </a:r>
            <a:r>
              <a:rPr lang="sr-Latn-BA" sz="2400" i="1" dirty="0" smtClean="0"/>
              <a:t>Helad</a:t>
            </a:r>
            <a:r>
              <a:rPr lang="en-US" sz="2400" i="1" dirty="0" smtClean="0"/>
              <a:t>e</a:t>
            </a:r>
            <a:r>
              <a:rPr lang="sr-Latn-BA" sz="2400" i="1" dirty="0" smtClean="0"/>
              <a:t>:</a:t>
            </a:r>
            <a:endParaRPr lang="sr-Latn-BA" sz="2400" i="1" dirty="0"/>
          </a:p>
          <a:p>
            <a:pPr marL="342900" indent="-342900" algn="just">
              <a:buFont typeface="Arial" pitchFamily="34" charset="0"/>
              <a:buChar char="•"/>
            </a:pPr>
            <a:r>
              <a:rPr lang="en-GB" sz="2400" dirty="0"/>
              <a:t>8. 14. 10</a:t>
            </a:r>
            <a:r>
              <a:rPr lang="sr-Latn-BA" sz="2400" dirty="0"/>
              <a:t>: </a:t>
            </a:r>
            <a:r>
              <a:rPr lang="en-GB" dirty="0"/>
              <a:t>„</a:t>
            </a:r>
            <a:r>
              <a:rPr lang="sr-Latn-BA" dirty="0"/>
              <a:t>Od svih bogova, narod </a:t>
            </a:r>
            <a:r>
              <a:rPr lang="sr-Latn-BA" b="1" dirty="0"/>
              <a:t>F</a:t>
            </a:r>
            <a:r>
              <a:rPr lang="en-GB" b="1" dirty="0" err="1"/>
              <a:t>eneos</a:t>
            </a:r>
            <a:r>
              <a:rPr lang="sr-Latn-BA" dirty="0"/>
              <a:t>a </a:t>
            </a:r>
            <a:r>
              <a:rPr lang="en-GB" dirty="0"/>
              <a:t>[</a:t>
            </a:r>
            <a:r>
              <a:rPr lang="sr-Latn-BA" dirty="0"/>
              <a:t>u Arkadiji</a:t>
            </a:r>
            <a:r>
              <a:rPr lang="en-GB" dirty="0"/>
              <a:t>] </a:t>
            </a:r>
            <a:r>
              <a:rPr lang="sr-Latn-BA" dirty="0"/>
              <a:t>naročito </a:t>
            </a:r>
            <a:r>
              <a:rPr lang="sr-Latn-BA" dirty="0" smtClean="0"/>
              <a:t>obožava </a:t>
            </a:r>
            <a:r>
              <a:rPr lang="en-GB" dirty="0" smtClean="0"/>
              <a:t>Hermes</a:t>
            </a:r>
            <a:r>
              <a:rPr lang="sr-Latn-BA" dirty="0"/>
              <a:t>a</a:t>
            </a:r>
            <a:r>
              <a:rPr lang="en-GB" dirty="0"/>
              <a:t>, </a:t>
            </a:r>
            <a:r>
              <a:rPr lang="sr-Latn-BA" dirty="0"/>
              <a:t>u čiju čast slave igre, zvane </a:t>
            </a:r>
            <a:r>
              <a:rPr lang="en-GB" b="1" dirty="0" err="1"/>
              <a:t>Hermaia</a:t>
            </a:r>
            <a:r>
              <a:rPr lang="en-GB" dirty="0"/>
              <a:t>; </a:t>
            </a:r>
            <a:r>
              <a:rPr lang="sr-Latn-BA" dirty="0"/>
              <a:t>imaju i hram Hermesa, kao i kamenu statuu, koju je izvajao </a:t>
            </a:r>
            <a:r>
              <a:rPr lang="sr-Latn-BA" b="1" dirty="0"/>
              <a:t>Eukheir</a:t>
            </a:r>
            <a:r>
              <a:rPr lang="sr-Latn-BA" dirty="0"/>
              <a:t> Atinjanin, sin Eubolidesa. Iza hrama se nalazi grob </a:t>
            </a:r>
            <a:r>
              <a:rPr lang="en-GB" dirty="0" err="1" smtClean="0"/>
              <a:t>Mirtil</a:t>
            </a:r>
            <a:r>
              <a:rPr lang="sr-Latn-BA" dirty="0"/>
              <a:t>a</a:t>
            </a:r>
            <a:r>
              <a:rPr lang="en-GB" dirty="0"/>
              <a:t>. </a:t>
            </a:r>
            <a:r>
              <a:rPr lang="sr-Latn-BA" dirty="0"/>
              <a:t>Grci kažu da je bio Hermesov sin i kočijaš Oinomaja</a:t>
            </a:r>
            <a:r>
              <a:rPr lang="sr-Latn-BA" dirty="0" smtClean="0"/>
              <a:t>.“</a:t>
            </a:r>
            <a:endParaRPr lang="sr-Latn-BA" dirty="0"/>
          </a:p>
          <a:p>
            <a:pPr marL="342900" indent="-342900" algn="just">
              <a:buFont typeface="Arial" pitchFamily="34" charset="0"/>
              <a:buChar char="•"/>
            </a:pPr>
            <a:endParaRPr lang="sr-Latn-BA" dirty="0"/>
          </a:p>
          <a:p>
            <a:pPr marL="342900" indent="-342900" algn="just">
              <a:buFont typeface="Arial" pitchFamily="34" charset="0"/>
              <a:buChar char="•"/>
            </a:pPr>
            <a:r>
              <a:rPr lang="en-GB" sz="2400" dirty="0"/>
              <a:t>8. 17. 1 - 2:</a:t>
            </a:r>
            <a:r>
              <a:rPr lang="sr-Latn-BA" sz="2400" dirty="0"/>
              <a:t> </a:t>
            </a:r>
            <a:r>
              <a:rPr lang="en-GB" sz="2400" dirty="0"/>
              <a:t>„</a:t>
            </a:r>
            <a:r>
              <a:rPr lang="sr-Latn-BA" dirty="0"/>
              <a:t>Kilena je najviša planina u Arkadiji, na čijem vrhu se nalazi urušeni hram Hermesa Kilenijskog...</a:t>
            </a:r>
            <a:r>
              <a:rPr lang="en-GB" dirty="0"/>
              <a:t> </a:t>
            </a:r>
            <a:r>
              <a:rPr lang="sr-Latn-BA" dirty="0"/>
              <a:t>U stara vremena, ljudi su pravili drvene kipove (božanstava), koliko sam do sada mogao da ustanovim, najčešće od sledećeg drveća: abonos, čempres, kedar, hrast, tisa, lotos (?). Ali, kip Hermesa Kilenijskog nije napravljen ni od jednog od tih, već od drveta kleke. Procenjujem da mu je visina oko osam stopa.“</a:t>
            </a:r>
            <a:r>
              <a:rPr lang="en-US" dirty="0"/>
              <a:t> </a:t>
            </a:r>
            <a:endParaRPr lang="en-US" sz="2400" dirty="0" smtClean="0"/>
          </a:p>
          <a:p>
            <a:pPr marL="342900" indent="-342900" algn="just">
              <a:buFont typeface="Arial" pitchFamily="34" charset="0"/>
              <a:buChar char="•"/>
            </a:pPr>
            <a:endParaRPr lang="en-US" sz="2400" dirty="0"/>
          </a:p>
          <a:p>
            <a:pPr marL="342900" indent="-342900" algn="just">
              <a:buFont typeface="Arial" pitchFamily="34" charset="0"/>
              <a:buChar char="•"/>
            </a:pPr>
            <a:r>
              <a:rPr lang="en-US" sz="2400" dirty="0" err="1" smtClean="0">
                <a:solidFill>
                  <a:srgbClr val="FF0000"/>
                </a:solidFill>
              </a:rPr>
              <a:t>Hermesov</a:t>
            </a:r>
            <a:r>
              <a:rPr lang="en-US" sz="2400" dirty="0" smtClean="0">
                <a:solidFill>
                  <a:srgbClr val="FF0000"/>
                </a:solidFill>
              </a:rPr>
              <a:t> </a:t>
            </a:r>
            <a:r>
              <a:rPr lang="en-US" sz="2400" dirty="0" err="1" smtClean="0">
                <a:solidFill>
                  <a:srgbClr val="FF0000"/>
                </a:solidFill>
              </a:rPr>
              <a:t>hram</a:t>
            </a:r>
            <a:r>
              <a:rPr lang="en-US" sz="2400" dirty="0" smtClean="0">
                <a:solidFill>
                  <a:srgbClr val="FF0000"/>
                </a:solidFill>
              </a:rPr>
              <a:t> se </a:t>
            </a:r>
            <a:r>
              <a:rPr lang="en-US" sz="2400" b="1" dirty="0" err="1" smtClean="0">
                <a:solidFill>
                  <a:srgbClr val="FF0000"/>
                </a:solidFill>
              </a:rPr>
              <a:t>nije</a:t>
            </a:r>
            <a:r>
              <a:rPr lang="en-US" sz="2400" dirty="0" smtClean="0">
                <a:solidFill>
                  <a:srgbClr val="FF0000"/>
                </a:solidFill>
              </a:rPr>
              <a:t> </a:t>
            </a:r>
            <a:r>
              <a:rPr lang="en-US" sz="2400" dirty="0" err="1" smtClean="0">
                <a:solidFill>
                  <a:srgbClr val="FF0000"/>
                </a:solidFill>
              </a:rPr>
              <a:t>nalazio</a:t>
            </a:r>
            <a:r>
              <a:rPr lang="en-US" sz="2400" dirty="0" smtClean="0">
                <a:solidFill>
                  <a:srgbClr val="FF0000"/>
                </a:solidFill>
              </a:rPr>
              <a:t> </a:t>
            </a:r>
            <a:r>
              <a:rPr lang="en-US" sz="2400" dirty="0" err="1" smtClean="0">
                <a:solidFill>
                  <a:srgbClr val="FF0000"/>
                </a:solidFill>
              </a:rPr>
              <a:t>na</a:t>
            </a:r>
            <a:r>
              <a:rPr lang="en-US" sz="2400" dirty="0" smtClean="0">
                <a:solidFill>
                  <a:srgbClr val="FF0000"/>
                </a:solidFill>
              </a:rPr>
              <a:t> </a:t>
            </a:r>
            <a:r>
              <a:rPr lang="en-US" sz="2400" dirty="0" err="1" smtClean="0">
                <a:solidFill>
                  <a:srgbClr val="FF0000"/>
                </a:solidFill>
              </a:rPr>
              <a:t>Akropolju</a:t>
            </a:r>
            <a:r>
              <a:rPr lang="en-US" sz="2400" dirty="0" smtClean="0">
                <a:solidFill>
                  <a:srgbClr val="FF0000"/>
                </a:solidFill>
              </a:rPr>
              <a:t> </a:t>
            </a:r>
            <a:r>
              <a:rPr lang="en-US" sz="2400" dirty="0" err="1" smtClean="0">
                <a:solidFill>
                  <a:srgbClr val="FF0000"/>
                </a:solidFill>
              </a:rPr>
              <a:t>Feneosa</a:t>
            </a:r>
            <a:r>
              <a:rPr lang="en-US" sz="2400" dirty="0" smtClean="0">
                <a:solidFill>
                  <a:srgbClr val="FF0000"/>
                </a:solidFill>
              </a:rPr>
              <a:t>. </a:t>
            </a:r>
            <a:r>
              <a:rPr lang="en-US" sz="2400" dirty="0" err="1" smtClean="0">
                <a:solidFill>
                  <a:srgbClr val="FF0000"/>
                </a:solidFill>
              </a:rPr>
              <a:t>Pausanija</a:t>
            </a:r>
            <a:r>
              <a:rPr lang="en-US" sz="2400" dirty="0" smtClean="0">
                <a:solidFill>
                  <a:srgbClr val="FF0000"/>
                </a:solidFill>
              </a:rPr>
              <a:t> </a:t>
            </a:r>
            <a:r>
              <a:rPr lang="en-US" sz="2400" dirty="0" err="1" smtClean="0">
                <a:solidFill>
                  <a:srgbClr val="FF0000"/>
                </a:solidFill>
              </a:rPr>
              <a:t>tamo</a:t>
            </a:r>
            <a:r>
              <a:rPr lang="en-US" sz="2400" dirty="0" smtClean="0">
                <a:solidFill>
                  <a:srgbClr val="FF0000"/>
                </a:solidFill>
              </a:rPr>
              <a:t> </a:t>
            </a:r>
            <a:r>
              <a:rPr lang="en-US" sz="2400" dirty="0" err="1" smtClean="0">
                <a:solidFill>
                  <a:srgbClr val="FF0000"/>
                </a:solidFill>
              </a:rPr>
              <a:t>pominje</a:t>
            </a:r>
            <a:r>
              <a:rPr lang="en-US" sz="2400" dirty="0" smtClean="0">
                <a:solidFill>
                  <a:srgbClr val="FF0000"/>
                </a:solidFill>
              </a:rPr>
              <a:t> </a:t>
            </a:r>
            <a:r>
              <a:rPr lang="en-US" sz="2400" dirty="0" err="1" smtClean="0">
                <a:solidFill>
                  <a:srgbClr val="FF0000"/>
                </a:solidFill>
              </a:rPr>
              <a:t>samo</a:t>
            </a:r>
            <a:r>
              <a:rPr lang="en-US" sz="2400" dirty="0" smtClean="0">
                <a:solidFill>
                  <a:srgbClr val="FF0000"/>
                </a:solidFill>
              </a:rPr>
              <a:t> </a:t>
            </a:r>
            <a:r>
              <a:rPr lang="en-US" sz="2400" dirty="0" err="1" smtClean="0">
                <a:solidFill>
                  <a:srgbClr val="FF0000"/>
                </a:solidFill>
              </a:rPr>
              <a:t>hram</a:t>
            </a:r>
            <a:r>
              <a:rPr lang="en-US" sz="2400" dirty="0" smtClean="0">
                <a:solidFill>
                  <a:srgbClr val="FF0000"/>
                </a:solidFill>
              </a:rPr>
              <a:t> </a:t>
            </a:r>
            <a:r>
              <a:rPr lang="en-US" sz="2400" dirty="0" err="1" smtClean="0">
                <a:solidFill>
                  <a:srgbClr val="FF0000"/>
                </a:solidFill>
              </a:rPr>
              <a:t>Atine</a:t>
            </a:r>
            <a:r>
              <a:rPr lang="en-US" sz="2400" dirty="0" smtClean="0">
                <a:solidFill>
                  <a:srgbClr val="FF0000"/>
                </a:solidFill>
              </a:rPr>
              <a:t>.</a:t>
            </a:r>
            <a:endParaRPr lang="sr-Latn-BA" sz="2400" dirty="0" smtClean="0">
              <a:solidFill>
                <a:srgbClr val="FF0000"/>
              </a:solidFill>
            </a:endParaRPr>
          </a:p>
          <a:p>
            <a:pPr marL="342900" indent="-342900" algn="just">
              <a:buFont typeface="Arial" pitchFamily="34" charset="0"/>
              <a:buChar char="•"/>
            </a:pPr>
            <a:r>
              <a:rPr lang="sr-Latn-BA" sz="2400" b="1" dirty="0" smtClean="0">
                <a:solidFill>
                  <a:srgbClr val="FF0000"/>
                </a:solidFill>
              </a:rPr>
              <a:t>Vremenske odrednice: </a:t>
            </a:r>
            <a:r>
              <a:rPr lang="sr-Latn-BA" sz="2400" dirty="0" smtClean="0">
                <a:solidFill>
                  <a:srgbClr val="FF0000"/>
                </a:solidFill>
              </a:rPr>
              <a:t>Hram na vrhu Kilene je bio arhahski. Eukheir je živeo u 2. </a:t>
            </a:r>
            <a:r>
              <a:rPr lang="sr-Latn-BA" sz="2400" dirty="0" smtClean="0">
                <a:solidFill>
                  <a:srgbClr val="FF0000"/>
                </a:solidFill>
              </a:rPr>
              <a:t>veku stare ere.</a:t>
            </a:r>
            <a:endParaRPr lang="en-US" sz="2400" dirty="0">
              <a:solidFill>
                <a:srgbClr val="FF0000"/>
              </a:solidFill>
            </a:endParaRPr>
          </a:p>
          <a:p>
            <a:endParaRPr lang="en-US" dirty="0"/>
          </a:p>
        </p:txBody>
      </p:sp>
    </p:spTree>
    <p:extLst>
      <p:ext uri="{BB962C8B-B14F-4D97-AF65-F5344CB8AC3E}">
        <p14:creationId xmlns:p14="http://schemas.microsoft.com/office/powerpoint/2010/main" val="1342956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flipH="1" flipV="1">
            <a:off x="8110555" y="4647481"/>
            <a:ext cx="4571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C:\Users\DELL\Desktop\Hermes Pheneos\Groblje, Stari Feneos.jpg"/>
          <p:cNvPicPr>
            <a:picLocks noChangeAspect="1" noChangeArrowheads="1"/>
          </p:cNvPicPr>
          <p:nvPr/>
        </p:nvPicPr>
        <p:blipFill rotWithShape="1">
          <a:blip r:embed="rId2">
            <a:extLst>
              <a:ext uri="{28A0092B-C50C-407E-A947-70E740481C1C}">
                <a14:useLocalDpi xmlns:a14="http://schemas.microsoft.com/office/drawing/2010/main" val="0"/>
              </a:ext>
            </a:extLst>
          </a:blip>
          <a:srcRect l="41208"/>
          <a:stretch/>
        </p:blipFill>
        <p:spPr bwMode="auto">
          <a:xfrm>
            <a:off x="914400" y="1066800"/>
            <a:ext cx="7503968" cy="5133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6982" y="41564"/>
            <a:ext cx="8915400" cy="6647974"/>
          </a:xfrm>
          <a:prstGeom prst="rect">
            <a:avLst/>
          </a:prstGeom>
          <a:noFill/>
        </p:spPr>
        <p:txBody>
          <a:bodyPr wrap="square" rtlCol="0">
            <a:spAutoFit/>
          </a:bodyPr>
          <a:lstStyle/>
          <a:p>
            <a:r>
              <a:rPr lang="sr-Latn-BA" sz="2400" b="1" dirty="0" smtClean="0"/>
              <a:t>Feneos</a:t>
            </a:r>
            <a:r>
              <a:rPr lang="sr-Latn-BA" sz="2400" dirty="0" smtClean="0"/>
              <a:t>, selo u Arkadiji  -  Stari Feneos i groblje zvano VIDIKOVAC       (Grčki: Nekrotafio Panoramatos)</a:t>
            </a:r>
          </a:p>
          <a:p>
            <a:endParaRPr lang="sr-Latn-BA" sz="2400" dirty="0"/>
          </a:p>
          <a:p>
            <a:endParaRPr lang="sr-Latn-BA" sz="2400" dirty="0" smtClean="0"/>
          </a:p>
          <a:p>
            <a:endParaRPr lang="sr-Latn-BA" sz="2400" dirty="0"/>
          </a:p>
          <a:p>
            <a:endParaRPr lang="sr-Latn-BA" sz="2400" dirty="0" smtClean="0"/>
          </a:p>
          <a:p>
            <a:endParaRPr lang="sr-Latn-BA" sz="2400" dirty="0"/>
          </a:p>
          <a:p>
            <a:endParaRPr lang="sr-Latn-BA" sz="2400" dirty="0" smtClean="0"/>
          </a:p>
          <a:p>
            <a:endParaRPr lang="sr-Latn-BA" sz="2400" dirty="0"/>
          </a:p>
          <a:p>
            <a:endParaRPr lang="sr-Latn-BA" sz="2400" dirty="0" smtClean="0"/>
          </a:p>
          <a:p>
            <a:endParaRPr lang="sr-Latn-BA" sz="2400" dirty="0"/>
          </a:p>
          <a:p>
            <a:endParaRPr lang="sr-Latn-BA" sz="2400" dirty="0" smtClean="0"/>
          </a:p>
          <a:p>
            <a:endParaRPr lang="sr-Latn-BA" sz="2400" dirty="0"/>
          </a:p>
          <a:p>
            <a:endParaRPr lang="sr-Latn-BA" sz="2400" dirty="0" smtClean="0"/>
          </a:p>
          <a:p>
            <a:endParaRPr lang="sr-Latn-BA" sz="2400" dirty="0"/>
          </a:p>
          <a:p>
            <a:endParaRPr lang="sr-Latn-BA" sz="2400" dirty="0" smtClean="0"/>
          </a:p>
          <a:p>
            <a:endParaRPr lang="sr-Latn-BA" dirty="0"/>
          </a:p>
          <a:p>
            <a:r>
              <a:rPr lang="sr-Latn-BA" sz="2400" dirty="0" smtClean="0"/>
              <a:t>Plava strelica obeležava južnu tačku Akropolja antičkog Feneosa</a:t>
            </a:r>
            <a:endParaRPr lang="en-US" sz="2400" dirty="0"/>
          </a:p>
        </p:txBody>
      </p:sp>
      <p:sp>
        <p:nvSpPr>
          <p:cNvPr id="2" name="TextBox 1"/>
          <p:cNvSpPr txBox="1"/>
          <p:nvPr/>
        </p:nvSpPr>
        <p:spPr>
          <a:xfrm>
            <a:off x="5181600" y="5105400"/>
            <a:ext cx="2974674" cy="830997"/>
          </a:xfrm>
          <a:prstGeom prst="rect">
            <a:avLst/>
          </a:prstGeom>
          <a:noFill/>
        </p:spPr>
        <p:txBody>
          <a:bodyPr wrap="square" rtlCol="0">
            <a:spAutoFit/>
          </a:bodyPr>
          <a:lstStyle/>
          <a:p>
            <a:r>
              <a:rPr lang="sr-Latn-BA" sz="2400" b="1" dirty="0" smtClean="0">
                <a:solidFill>
                  <a:schemeClr val="bg1"/>
                </a:solidFill>
              </a:rPr>
              <a:t>Groblja su ponekad veoma stara...</a:t>
            </a:r>
            <a:endParaRPr lang="en-US" sz="2400" b="1" dirty="0">
              <a:solidFill>
                <a:schemeClr val="bg1"/>
              </a:solidFill>
            </a:endParaRPr>
          </a:p>
        </p:txBody>
      </p:sp>
    </p:spTree>
    <p:extLst>
      <p:ext uri="{BB962C8B-B14F-4D97-AF65-F5344CB8AC3E}">
        <p14:creationId xmlns:p14="http://schemas.microsoft.com/office/powerpoint/2010/main" val="1766762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DELL\Desktop\Hermes Pheneos\Feneos, groblj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46" y="824345"/>
            <a:ext cx="8669428" cy="49377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5638800"/>
            <a:ext cx="9144000" cy="954107"/>
          </a:xfrm>
          <a:prstGeom prst="rect">
            <a:avLst/>
          </a:prstGeom>
          <a:noFill/>
        </p:spPr>
        <p:txBody>
          <a:bodyPr wrap="square" rtlCol="0">
            <a:spAutoFit/>
          </a:bodyPr>
          <a:lstStyle/>
          <a:p>
            <a:endParaRPr lang="sr-Latn-BA" sz="2800" b="1" dirty="0" smtClean="0"/>
          </a:p>
          <a:p>
            <a:r>
              <a:rPr lang="sr-Latn-BA" sz="2800" b="1" dirty="0" smtClean="0"/>
              <a:t>37º 55’ 01.22N    22º 17’ 25.93 E     Elevacija 910m n.m.</a:t>
            </a:r>
            <a:endParaRPr lang="en-US" sz="2800" b="1" dirty="0"/>
          </a:p>
        </p:txBody>
      </p:sp>
      <p:sp>
        <p:nvSpPr>
          <p:cNvPr id="2" name="TextBox 1"/>
          <p:cNvSpPr txBox="1"/>
          <p:nvPr/>
        </p:nvSpPr>
        <p:spPr>
          <a:xfrm>
            <a:off x="0" y="-68997"/>
            <a:ext cx="9144000" cy="830997"/>
          </a:xfrm>
          <a:prstGeom prst="rect">
            <a:avLst/>
          </a:prstGeom>
          <a:noFill/>
        </p:spPr>
        <p:txBody>
          <a:bodyPr wrap="square" rtlCol="0">
            <a:spAutoFit/>
          </a:bodyPr>
          <a:lstStyle/>
          <a:p>
            <a:pPr algn="ctr"/>
            <a:r>
              <a:rPr lang="sr-Latn-BA" sz="2400" b="1" dirty="0" smtClean="0"/>
              <a:t>Da li u Feneosu postoji tačka sa koje bi se mogao posmatrati jutarnji izlazak sazvežđa Trougao na vrhu planine Kilene?</a:t>
            </a:r>
            <a:endParaRPr lang="en-US" sz="2400" b="1" dirty="0"/>
          </a:p>
        </p:txBody>
      </p:sp>
      <p:sp>
        <p:nvSpPr>
          <p:cNvPr id="4" name="TextBox 3"/>
          <p:cNvSpPr txBox="1"/>
          <p:nvPr/>
        </p:nvSpPr>
        <p:spPr>
          <a:xfrm>
            <a:off x="4038600" y="4281974"/>
            <a:ext cx="4672392" cy="1200329"/>
          </a:xfrm>
          <a:prstGeom prst="rect">
            <a:avLst/>
          </a:prstGeom>
          <a:noFill/>
        </p:spPr>
        <p:txBody>
          <a:bodyPr wrap="square" rtlCol="0">
            <a:spAutoFit/>
          </a:bodyPr>
          <a:lstStyle/>
          <a:p>
            <a:r>
              <a:rPr lang="sr-Latn-BA" sz="2400" b="1" dirty="0" smtClean="0">
                <a:solidFill>
                  <a:srgbClr val="FFFF00"/>
                </a:solidFill>
              </a:rPr>
              <a:t>Hermes je psihopomp...</a:t>
            </a:r>
          </a:p>
          <a:p>
            <a:r>
              <a:rPr lang="sr-Latn-BA" sz="2400" b="1" dirty="0" smtClean="0">
                <a:solidFill>
                  <a:srgbClr val="FFFF00"/>
                </a:solidFill>
              </a:rPr>
              <a:t>Pored hrama je bio grob Mirtila...</a:t>
            </a:r>
            <a:endParaRPr lang="en-US" sz="2400" b="1" dirty="0">
              <a:solidFill>
                <a:srgbClr val="FFFF00"/>
              </a:solidFill>
            </a:endParaRPr>
          </a:p>
        </p:txBody>
      </p:sp>
      <p:sp>
        <p:nvSpPr>
          <p:cNvPr id="5" name="TextBox 4"/>
          <p:cNvSpPr txBox="1"/>
          <p:nvPr/>
        </p:nvSpPr>
        <p:spPr>
          <a:xfrm>
            <a:off x="3048000" y="990600"/>
            <a:ext cx="5836174" cy="830997"/>
          </a:xfrm>
          <a:prstGeom prst="rect">
            <a:avLst/>
          </a:prstGeom>
          <a:noFill/>
        </p:spPr>
        <p:txBody>
          <a:bodyPr wrap="square" rtlCol="0">
            <a:spAutoFit/>
          </a:bodyPr>
          <a:lstStyle/>
          <a:p>
            <a:r>
              <a:rPr lang="sr-Latn-BA" sz="2400" b="1" dirty="0" smtClean="0">
                <a:solidFill>
                  <a:srgbClr val="FFFF00"/>
                </a:solidFill>
              </a:rPr>
              <a:t>Groblja su po nekad veoma stara;</a:t>
            </a:r>
          </a:p>
          <a:p>
            <a:r>
              <a:rPr lang="sr-Latn-BA" sz="2400" b="1" dirty="0" smtClean="0">
                <a:solidFill>
                  <a:srgbClr val="FFFF00"/>
                </a:solidFill>
              </a:rPr>
              <a:t>U starom Feneosu nema drugog groblja;</a:t>
            </a:r>
            <a:endParaRPr lang="en-US" sz="2400" b="1" dirty="0">
              <a:solidFill>
                <a:srgbClr val="FFFF00"/>
              </a:solidFill>
            </a:endParaRPr>
          </a:p>
        </p:txBody>
      </p:sp>
      <p:sp>
        <p:nvSpPr>
          <p:cNvPr id="6" name="TextBox 5"/>
          <p:cNvSpPr txBox="1"/>
          <p:nvPr/>
        </p:nvSpPr>
        <p:spPr>
          <a:xfrm>
            <a:off x="214746" y="858981"/>
            <a:ext cx="2168236" cy="954107"/>
          </a:xfrm>
          <a:prstGeom prst="rect">
            <a:avLst/>
          </a:prstGeom>
          <a:noFill/>
        </p:spPr>
        <p:txBody>
          <a:bodyPr wrap="square" rtlCol="0">
            <a:spAutoFit/>
          </a:bodyPr>
          <a:lstStyle/>
          <a:p>
            <a:r>
              <a:rPr lang="sr-Latn-BA" sz="2800" b="1" dirty="0" smtClean="0">
                <a:solidFill>
                  <a:srgbClr val="FFC000"/>
                </a:solidFill>
              </a:rPr>
              <a:t>Zašto baš groblje?</a:t>
            </a:r>
            <a:endParaRPr lang="en-US" sz="2800" b="1" dirty="0">
              <a:solidFill>
                <a:srgbClr val="FFC000"/>
              </a:solidFill>
            </a:endParaRPr>
          </a:p>
        </p:txBody>
      </p:sp>
    </p:spTree>
    <p:extLst>
      <p:ext uri="{BB962C8B-B14F-4D97-AF65-F5344CB8AC3E}">
        <p14:creationId xmlns:p14="http://schemas.microsoft.com/office/powerpoint/2010/main" val="2927566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8458200" cy="1384995"/>
          </a:xfrm>
          <a:prstGeom prst="rect">
            <a:avLst/>
          </a:prstGeom>
          <a:noFill/>
        </p:spPr>
        <p:txBody>
          <a:bodyPr wrap="square" rtlCol="0">
            <a:spAutoFit/>
          </a:bodyPr>
          <a:lstStyle/>
          <a:p>
            <a:pPr algn="just"/>
            <a:r>
              <a:rPr lang="sr-Latn-BA" sz="2800" dirty="0" smtClean="0"/>
              <a:t>Šta se odatle vidi na istoku?</a:t>
            </a:r>
          </a:p>
          <a:p>
            <a:pPr algn="just"/>
            <a:endParaRPr lang="sr-Latn-BA" sz="2800" dirty="0"/>
          </a:p>
          <a:p>
            <a:pPr algn="just"/>
            <a:endParaRPr lang="sr-Latn-BA" sz="2800" dirty="0"/>
          </a:p>
        </p:txBody>
      </p:sp>
      <p:pic>
        <p:nvPicPr>
          <p:cNvPr id="3074" name="Picture 2" descr="C:\Users\DELL\Desktop\Hermes Pheneos\Feneos, groblje, horizont.jpg"/>
          <p:cNvPicPr>
            <a:picLocks noChangeAspect="1" noChangeArrowheads="1"/>
          </p:cNvPicPr>
          <p:nvPr/>
        </p:nvPicPr>
        <p:blipFill rotWithShape="1">
          <a:blip r:embed="rId2">
            <a:extLst>
              <a:ext uri="{28A0092B-C50C-407E-A947-70E740481C1C}">
                <a14:useLocalDpi xmlns:a14="http://schemas.microsoft.com/office/drawing/2010/main" val="0"/>
              </a:ext>
            </a:extLst>
          </a:blip>
          <a:srcRect r="1527"/>
          <a:stretch/>
        </p:blipFill>
        <p:spPr bwMode="auto">
          <a:xfrm>
            <a:off x="71720" y="1020907"/>
            <a:ext cx="8933736" cy="420624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3733800" y="1981200"/>
            <a:ext cx="0"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1720" y="5410200"/>
            <a:ext cx="8933736" cy="1200329"/>
          </a:xfrm>
          <a:prstGeom prst="rect">
            <a:avLst/>
          </a:prstGeom>
          <a:noFill/>
        </p:spPr>
        <p:txBody>
          <a:bodyPr wrap="square" rtlCol="0">
            <a:spAutoFit/>
          </a:bodyPr>
          <a:lstStyle/>
          <a:p>
            <a:r>
              <a:rPr lang="sr-Latn-BA" sz="2400" dirty="0" smtClean="0"/>
              <a:t>Google Earth – opcija „Street view“</a:t>
            </a:r>
          </a:p>
          <a:p>
            <a:endParaRPr lang="sr-Latn-BA" sz="2400" dirty="0"/>
          </a:p>
          <a:p>
            <a:r>
              <a:rPr lang="sr-Latn-BA" sz="2400" dirty="0" smtClean="0"/>
              <a:t>Iz najvećeg dela starog Feneosa, Kilena se uopšte ne vidi</a:t>
            </a:r>
            <a:endParaRPr lang="en-US" sz="2400" dirty="0"/>
          </a:p>
        </p:txBody>
      </p:sp>
    </p:spTree>
    <p:extLst>
      <p:ext uri="{BB962C8B-B14F-4D97-AF65-F5344CB8AC3E}">
        <p14:creationId xmlns:p14="http://schemas.microsoft.com/office/powerpoint/2010/main" val="2238128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0945" y="3833241"/>
            <a:ext cx="6248400" cy="738664"/>
          </a:xfrm>
          <a:prstGeom prst="rect">
            <a:avLst/>
          </a:prstGeom>
          <a:noFill/>
        </p:spPr>
        <p:txBody>
          <a:bodyPr wrap="square" rtlCol="0">
            <a:spAutoFit/>
          </a:bodyPr>
          <a:lstStyle/>
          <a:p>
            <a:r>
              <a:rPr lang="sr-Latn-BA" sz="2400" dirty="0" smtClean="0"/>
              <a:t> </a:t>
            </a:r>
            <a:endParaRPr lang="en-US" sz="2400" dirty="0" smtClean="0"/>
          </a:p>
          <a:p>
            <a:endParaRPr lang="en-US" dirty="0"/>
          </a:p>
        </p:txBody>
      </p:sp>
      <p:sp>
        <p:nvSpPr>
          <p:cNvPr id="5" name="TextBox 4"/>
          <p:cNvSpPr txBox="1"/>
          <p:nvPr/>
        </p:nvSpPr>
        <p:spPr>
          <a:xfrm>
            <a:off x="381000" y="228600"/>
            <a:ext cx="8382000" cy="954107"/>
          </a:xfrm>
          <a:prstGeom prst="rect">
            <a:avLst/>
          </a:prstGeom>
          <a:noFill/>
        </p:spPr>
        <p:txBody>
          <a:bodyPr wrap="square" rtlCol="0">
            <a:spAutoFit/>
          </a:bodyPr>
          <a:lstStyle/>
          <a:p>
            <a:pPr algn="just"/>
            <a:endParaRPr lang="sr-Latn-BA" sz="2800" dirty="0" smtClean="0"/>
          </a:p>
          <a:p>
            <a:pPr algn="just"/>
            <a:endParaRPr lang="sr-Latn-BA" sz="2800" dirty="0"/>
          </a:p>
        </p:txBody>
      </p:sp>
      <p:pic>
        <p:nvPicPr>
          <p:cNvPr id="4098" name="Picture 2" descr="C:\Users\DELL\Desktop\Hermes Pheneos\Feneo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 y="857250"/>
            <a:ext cx="9046464" cy="48463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768" y="228600"/>
            <a:ext cx="9046464" cy="523220"/>
          </a:xfrm>
          <a:prstGeom prst="rect">
            <a:avLst/>
          </a:prstGeom>
          <a:noFill/>
        </p:spPr>
        <p:txBody>
          <a:bodyPr wrap="square" rtlCol="0">
            <a:spAutoFit/>
          </a:bodyPr>
          <a:lstStyle/>
          <a:p>
            <a:pPr algn="ctr"/>
            <a:r>
              <a:rPr lang="sr-Latn-BA" sz="2800" dirty="0" smtClean="0"/>
              <a:t>Pravac:    stajna tačka 1 - vrh Kilene  </a:t>
            </a:r>
            <a:endParaRPr lang="en-US" sz="2800" dirty="0"/>
          </a:p>
        </p:txBody>
      </p:sp>
      <p:sp>
        <p:nvSpPr>
          <p:cNvPr id="4" name="TextBox 3"/>
          <p:cNvSpPr txBox="1"/>
          <p:nvPr/>
        </p:nvSpPr>
        <p:spPr>
          <a:xfrm>
            <a:off x="48768" y="5703570"/>
            <a:ext cx="9095232" cy="830997"/>
          </a:xfrm>
          <a:prstGeom prst="rect">
            <a:avLst/>
          </a:prstGeom>
          <a:noFill/>
        </p:spPr>
        <p:txBody>
          <a:bodyPr wrap="square" rtlCol="0">
            <a:spAutoFit/>
          </a:bodyPr>
          <a:lstStyle/>
          <a:p>
            <a:pPr algn="ctr"/>
            <a:r>
              <a:rPr lang="sr-Latn-BA" sz="2400" dirty="0" smtClean="0"/>
              <a:t>A =74.62º    D = 10.1km     Vrh Kilene  </a:t>
            </a:r>
            <a:r>
              <a:rPr lang="sr-Latn-BA" sz="2400" dirty="0"/>
              <a:t>visok 2374m </a:t>
            </a:r>
            <a:r>
              <a:rPr lang="sr-Latn-BA" sz="2400" dirty="0" smtClean="0"/>
              <a:t> n.m.       </a:t>
            </a:r>
            <a:br>
              <a:rPr lang="sr-Latn-BA" sz="2400" dirty="0" smtClean="0"/>
            </a:br>
            <a:r>
              <a:rPr lang="sr-Latn-BA" sz="2400" b="1" dirty="0" smtClean="0"/>
              <a:t>h</a:t>
            </a:r>
            <a:r>
              <a:rPr lang="sr-Latn-BA" sz="2400" b="1" dirty="0"/>
              <a:t>' = arctan (ΔE : D)</a:t>
            </a:r>
            <a:r>
              <a:rPr lang="sr-Latn-BA" sz="2400" b="1" dirty="0" smtClean="0"/>
              <a:t> </a:t>
            </a:r>
            <a:endParaRPr lang="en-US" sz="2400" b="1" dirty="0"/>
          </a:p>
        </p:txBody>
      </p:sp>
    </p:spTree>
    <p:extLst>
      <p:ext uri="{BB962C8B-B14F-4D97-AF65-F5344CB8AC3E}">
        <p14:creationId xmlns:p14="http://schemas.microsoft.com/office/powerpoint/2010/main" val="1798672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3999" cy="6432530"/>
          </a:xfrm>
          <a:prstGeom prst="rect">
            <a:avLst/>
          </a:prstGeom>
          <a:noFill/>
        </p:spPr>
        <p:txBody>
          <a:bodyPr wrap="square" rtlCol="0">
            <a:spAutoFit/>
          </a:bodyPr>
          <a:lstStyle/>
          <a:p>
            <a:pPr lvl="0"/>
            <a:r>
              <a:rPr lang="sr-Latn-BA" sz="2400" dirty="0"/>
              <a:t>h’ = 8.2476</a:t>
            </a:r>
            <a:r>
              <a:rPr lang="sr-Latn-BA" sz="2400" baseline="30000" dirty="0"/>
              <a:t>o</a:t>
            </a:r>
            <a:r>
              <a:rPr lang="sr-Latn-BA" sz="2400" dirty="0"/>
              <a:t> r</a:t>
            </a:r>
            <a:r>
              <a:rPr lang="sr-Latn-BA" sz="2400" baseline="-25000" dirty="0"/>
              <a:t>t</a:t>
            </a:r>
            <a:r>
              <a:rPr lang="sr-Latn-BA" sz="2400" dirty="0"/>
              <a:t> = 0.0067 h’ = 8.2543</a:t>
            </a:r>
            <a:r>
              <a:rPr lang="sr-Latn-BA" sz="2400" baseline="30000" dirty="0"/>
              <a:t>o</a:t>
            </a:r>
            <a:r>
              <a:rPr lang="sr-Latn-BA" sz="2400" dirty="0"/>
              <a:t> (</a:t>
            </a:r>
            <a:r>
              <a:rPr lang="sr-Latn-BA" sz="2400" b="1" dirty="0"/>
              <a:t>8</a:t>
            </a:r>
            <a:r>
              <a:rPr lang="sr-Latn-BA" sz="2400" b="1" baseline="30000" dirty="0"/>
              <a:t>o</a:t>
            </a:r>
            <a:r>
              <a:rPr lang="sr-Latn-BA" sz="2400" b="1" dirty="0"/>
              <a:t> 15'</a:t>
            </a:r>
            <a:r>
              <a:rPr lang="sr-Latn-BA" sz="2400" dirty="0"/>
              <a:t>)  r = 6.4359' =0.1072</a:t>
            </a:r>
            <a:r>
              <a:rPr lang="sr-Latn-BA" sz="2400" baseline="30000" dirty="0"/>
              <a:t>o</a:t>
            </a:r>
            <a:r>
              <a:rPr lang="sr-Latn-BA" sz="2400" b="1" dirty="0"/>
              <a:t> </a:t>
            </a:r>
            <a:br>
              <a:rPr lang="sr-Latn-BA" sz="2400" b="1" dirty="0"/>
            </a:br>
            <a:r>
              <a:rPr lang="sr-Latn-BA" sz="2400" b="1" dirty="0"/>
              <a:t>H = 8.1471</a:t>
            </a:r>
            <a:r>
              <a:rPr lang="sr-Latn-BA" sz="2400" b="1" baseline="30000" dirty="0"/>
              <a:t>o </a:t>
            </a:r>
            <a:r>
              <a:rPr lang="sr-Latn-BA" sz="2400" dirty="0"/>
              <a:t> Ugaona visina tačke na horizontu (vrh Kilene) je korigovana za vrednost zemaljske i atmosferske refrakcije. </a:t>
            </a:r>
            <a:endParaRPr lang="en-US" sz="2400" dirty="0"/>
          </a:p>
          <a:p>
            <a:r>
              <a:rPr lang="sr-Latn-BA" sz="2400" dirty="0"/>
              <a:t> </a:t>
            </a:r>
            <a:endParaRPr lang="en-US" sz="2400" dirty="0"/>
          </a:p>
          <a:p>
            <a:r>
              <a:rPr lang="sr-Latn-BA" sz="2400" b="1" i="1" dirty="0"/>
              <a:t>φ = </a:t>
            </a:r>
            <a:r>
              <a:rPr lang="sr-Latn-BA" sz="2400" b="1" dirty="0"/>
              <a:t>37,9166</a:t>
            </a:r>
            <a:r>
              <a:rPr lang="sr-Latn-BA" sz="2400" b="1" baseline="30000" dirty="0"/>
              <a:t>o</a:t>
            </a:r>
            <a:r>
              <a:rPr lang="sr-Latn-BA" sz="2400" b="1" dirty="0"/>
              <a:t>   </a:t>
            </a:r>
            <a:r>
              <a:rPr lang="sr-Latn-BA" sz="2400" b="1" i="1" dirty="0"/>
              <a:t> </a:t>
            </a:r>
            <a:r>
              <a:rPr lang="sr-Latn-BA" sz="2400" b="1" dirty="0"/>
              <a:t>A = 74.62</a:t>
            </a:r>
            <a:r>
              <a:rPr lang="sr-Latn-BA" sz="2400" b="1" baseline="30000" dirty="0"/>
              <a:t>o</a:t>
            </a:r>
            <a:r>
              <a:rPr lang="sr-Latn-BA" sz="2400" i="1" dirty="0"/>
              <a:t>  H = </a:t>
            </a:r>
            <a:r>
              <a:rPr lang="sr-Latn-BA" sz="2400" b="1" dirty="0"/>
              <a:t>8.1471</a:t>
            </a:r>
            <a:r>
              <a:rPr lang="sr-Latn-BA" sz="2400" b="1" baseline="30000" dirty="0"/>
              <a:t>o</a:t>
            </a:r>
            <a:r>
              <a:rPr lang="sr-Latn-BA" sz="2400" b="1" dirty="0"/>
              <a:t>  </a:t>
            </a:r>
            <a:endParaRPr lang="sr-Latn-BA" sz="2400" b="1" dirty="0" smtClean="0"/>
          </a:p>
          <a:p>
            <a:endParaRPr lang="en-US" sz="2400" dirty="0"/>
          </a:p>
          <a:p>
            <a:r>
              <a:rPr lang="sr-Latn-BA" sz="2800" b="1" dirty="0"/>
              <a:t>δ = arcsin (sin </a:t>
            </a:r>
            <a:r>
              <a:rPr lang="sr-Latn-BA" sz="2800" b="1" i="1" dirty="0"/>
              <a:t>φ</a:t>
            </a:r>
            <a:r>
              <a:rPr lang="sr-Latn-BA" sz="2800" b="1" dirty="0" smtClean="0"/>
              <a:t>  </a:t>
            </a:r>
            <a:r>
              <a:rPr lang="sr-Latn-BA" sz="2800" b="1" dirty="0"/>
              <a:t>x sin </a:t>
            </a:r>
            <a:r>
              <a:rPr lang="sr-Latn-BA" sz="2800" b="1" dirty="0" smtClean="0"/>
              <a:t>H  + </a:t>
            </a:r>
            <a:r>
              <a:rPr lang="sr-Latn-BA" sz="2800" b="1" dirty="0"/>
              <a:t>cos </a:t>
            </a:r>
            <a:r>
              <a:rPr lang="sr-Latn-BA" sz="2800" b="1" i="1" dirty="0"/>
              <a:t>φ</a:t>
            </a:r>
            <a:r>
              <a:rPr lang="sr-Latn-BA" sz="2800" b="1" dirty="0" smtClean="0"/>
              <a:t>  </a:t>
            </a:r>
            <a:r>
              <a:rPr lang="sr-Latn-BA" sz="2800" b="1" dirty="0"/>
              <a:t>x cos </a:t>
            </a:r>
            <a:r>
              <a:rPr lang="sr-Latn-BA" sz="2800" b="1" dirty="0" smtClean="0"/>
              <a:t>H </a:t>
            </a:r>
            <a:r>
              <a:rPr lang="sr-Latn-BA" sz="2800" b="1" dirty="0"/>
              <a:t>x </a:t>
            </a:r>
            <a:r>
              <a:rPr lang="sr-Latn-BA" sz="2800" b="1" dirty="0" smtClean="0"/>
              <a:t>cos A)</a:t>
            </a:r>
          </a:p>
          <a:p>
            <a:endParaRPr lang="en-US" sz="2400" dirty="0"/>
          </a:p>
          <a:p>
            <a:r>
              <a:rPr lang="sr-Latn-BA" sz="2400" dirty="0"/>
              <a:t>δ = arcsin (0.614513 x 0.141715 + 0.788906 x 0.989907 x 0.265219</a:t>
            </a:r>
            <a:endParaRPr lang="en-US" sz="2400" dirty="0"/>
          </a:p>
          <a:p>
            <a:r>
              <a:rPr lang="sr-Latn-BA" sz="2400" dirty="0"/>
              <a:t>δ = arcsin (0.087085 + 0.207121)</a:t>
            </a:r>
            <a:endParaRPr lang="en-US" sz="2400" dirty="0"/>
          </a:p>
          <a:p>
            <a:r>
              <a:rPr lang="sr-Latn-BA" sz="2400" dirty="0"/>
              <a:t>δ = arcsin 0.294206</a:t>
            </a:r>
            <a:endParaRPr lang="en-US" sz="2400" dirty="0"/>
          </a:p>
          <a:p>
            <a:r>
              <a:rPr lang="sr-Latn-BA" sz="2400" dirty="0"/>
              <a:t>δ = 17.1099</a:t>
            </a:r>
            <a:r>
              <a:rPr lang="sr-Latn-BA" sz="2400" baseline="30000" dirty="0"/>
              <a:t>o</a:t>
            </a:r>
            <a:r>
              <a:rPr lang="sr-Latn-BA" sz="2400" dirty="0"/>
              <a:t>  </a:t>
            </a:r>
            <a:r>
              <a:rPr lang="sr-Latn-BA" sz="2800" b="1" dirty="0"/>
              <a:t>δ = 17</a:t>
            </a:r>
            <a:r>
              <a:rPr lang="sr-Latn-BA" sz="2800" b="1" baseline="30000" dirty="0"/>
              <a:t>o</a:t>
            </a:r>
            <a:r>
              <a:rPr lang="sr-Latn-BA" sz="2800" b="1" dirty="0"/>
              <a:t> 7’   </a:t>
            </a:r>
            <a:r>
              <a:rPr lang="sr-Latn-BA" sz="2400" dirty="0"/>
              <a:t>Dobijena deklinacija odlično odgovara deklinaciji zvezde Atria (</a:t>
            </a:r>
            <a:r>
              <a:rPr lang="sr-Latn-BA" sz="2400" b="1" dirty="0"/>
              <a:t>Caput Trianguli</a:t>
            </a:r>
            <a:r>
              <a:rPr lang="sr-Latn-BA" sz="2400" dirty="0"/>
              <a:t>), 339. godine stare ere. U vreme </a:t>
            </a:r>
            <a:r>
              <a:rPr lang="sr-Latn-BA" sz="2400" b="1" dirty="0"/>
              <a:t>Eukheira</a:t>
            </a:r>
            <a:r>
              <a:rPr lang="sr-Latn-BA" sz="2400" dirty="0"/>
              <a:t>, deklinacija iste zvezde je bila je </a:t>
            </a:r>
            <a:r>
              <a:rPr lang="sr-Latn-BA" sz="2400" dirty="0" smtClean="0"/>
              <a:t>nešto malo veća Ipak</a:t>
            </a:r>
            <a:r>
              <a:rPr lang="sr-Latn-BA" sz="2400" dirty="0"/>
              <a:t>, ovako precizno vremensko lociranje nema smisla, jer metoda koju koristimo za (virtuelna) merenja dostiže maksimalnu preciznost od ± 0.3</a:t>
            </a:r>
            <a:r>
              <a:rPr lang="sr-Latn-BA" sz="2400" baseline="30000" dirty="0"/>
              <a:t>o.</a:t>
            </a:r>
            <a:r>
              <a:rPr lang="sr-Latn-BA" sz="2400" dirty="0"/>
              <a:t>.</a:t>
            </a:r>
            <a:r>
              <a:rPr lang="sr-Latn-BA" sz="2400" b="1" dirty="0"/>
              <a:t> </a:t>
            </a:r>
            <a:endParaRPr lang="en-US" sz="2400" dirty="0"/>
          </a:p>
        </p:txBody>
      </p:sp>
    </p:spTree>
    <p:extLst>
      <p:ext uri="{BB962C8B-B14F-4D97-AF65-F5344CB8AC3E}">
        <p14:creationId xmlns:p14="http://schemas.microsoft.com/office/powerpoint/2010/main" val="4108151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1"/>
            <a:ext cx="8458200" cy="1200329"/>
          </a:xfrm>
          <a:prstGeom prst="rect">
            <a:avLst/>
          </a:prstGeom>
          <a:noFill/>
        </p:spPr>
        <p:txBody>
          <a:bodyPr wrap="square" rtlCol="0">
            <a:spAutoFit/>
          </a:bodyPr>
          <a:lstStyle/>
          <a:p>
            <a:endParaRPr lang="sr-Latn-BA" sz="2400" dirty="0" smtClean="0"/>
          </a:p>
          <a:p>
            <a:endParaRPr lang="sr-Latn-BA" sz="2400" dirty="0" smtClean="0"/>
          </a:p>
          <a:p>
            <a:endParaRPr lang="en-US" sz="2400" dirty="0"/>
          </a:p>
        </p:txBody>
      </p:sp>
      <p:pic>
        <p:nvPicPr>
          <p:cNvPr id="5" name="Picture" descr="C:\Users\DELL\Desktop\Triangulum, izlazak 4.jpg"/>
          <p:cNvPicPr/>
          <p:nvPr/>
        </p:nvPicPr>
        <p:blipFill>
          <a:blip r:embed="rId2"/>
          <a:stretch>
            <a:fillRect/>
          </a:stretch>
        </p:blipFill>
        <p:spPr bwMode="auto">
          <a:xfrm>
            <a:off x="114300" y="675620"/>
            <a:ext cx="8991600" cy="5334000"/>
          </a:xfrm>
          <a:prstGeom prst="rect">
            <a:avLst/>
          </a:prstGeom>
          <a:noFill/>
          <a:ln w="9525">
            <a:noFill/>
            <a:miter lim="800000"/>
            <a:headEnd/>
            <a:tailEnd/>
          </a:ln>
        </p:spPr>
      </p:pic>
      <p:sp>
        <p:nvSpPr>
          <p:cNvPr id="2" name="TextBox 1"/>
          <p:cNvSpPr txBox="1"/>
          <p:nvPr/>
        </p:nvSpPr>
        <p:spPr>
          <a:xfrm>
            <a:off x="76201" y="152400"/>
            <a:ext cx="8991600" cy="523220"/>
          </a:xfrm>
          <a:prstGeom prst="rect">
            <a:avLst/>
          </a:prstGeom>
          <a:noFill/>
        </p:spPr>
        <p:txBody>
          <a:bodyPr wrap="square" rtlCol="0">
            <a:spAutoFit/>
          </a:bodyPr>
          <a:lstStyle/>
          <a:p>
            <a:r>
              <a:rPr lang="sr-Latn-BA" sz="2800" b="1" dirty="0" smtClean="0"/>
              <a:t>Jutarnji izlazak „glave“ Trougla   </a:t>
            </a:r>
            <a:r>
              <a:rPr lang="sr-Latn-BA" sz="2800" dirty="0" smtClean="0"/>
              <a:t>(Stellarium 21.2)</a:t>
            </a:r>
            <a:endParaRPr lang="en-US" sz="2800" dirty="0"/>
          </a:p>
        </p:txBody>
      </p:sp>
      <p:sp>
        <p:nvSpPr>
          <p:cNvPr id="3" name="TextBox 2"/>
          <p:cNvSpPr txBox="1"/>
          <p:nvPr/>
        </p:nvSpPr>
        <p:spPr>
          <a:xfrm>
            <a:off x="95250" y="6027003"/>
            <a:ext cx="8953501" cy="830997"/>
          </a:xfrm>
          <a:prstGeom prst="rect">
            <a:avLst/>
          </a:prstGeom>
          <a:noFill/>
        </p:spPr>
        <p:txBody>
          <a:bodyPr wrap="square" rtlCol="0">
            <a:spAutoFit/>
          </a:bodyPr>
          <a:lstStyle/>
          <a:p>
            <a:r>
              <a:rPr lang="sr-Latn-BA" sz="2400" dirty="0" smtClean="0"/>
              <a:t>Jutarnji izlazak „glave“ </a:t>
            </a:r>
            <a:r>
              <a:rPr lang="sr-Latn-BA" sz="2400" b="1" dirty="0" smtClean="0"/>
              <a:t>Ovna</a:t>
            </a:r>
            <a:r>
              <a:rPr lang="sr-Latn-BA" sz="2400" dirty="0" smtClean="0"/>
              <a:t> možemo da očekujemo na </a:t>
            </a:r>
            <a:r>
              <a:rPr lang="sr-Latn-BA" sz="2400" b="1" dirty="0" smtClean="0"/>
              <a:t>prevoju planine Kilene...</a:t>
            </a:r>
            <a:endParaRPr lang="en-US" sz="2400" b="1" dirty="0"/>
          </a:p>
        </p:txBody>
      </p:sp>
    </p:spTree>
    <p:extLst>
      <p:ext uri="{BB962C8B-B14F-4D97-AF65-F5344CB8AC3E}">
        <p14:creationId xmlns:p14="http://schemas.microsoft.com/office/powerpoint/2010/main" val="21303216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1559</TotalTime>
  <Words>892</Words>
  <Application>Microsoft Office PowerPoint</Application>
  <PresentationFormat>On-screen Show (4:3)</PresentationFormat>
  <Paragraphs>122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Apex</vt:lpstr>
      <vt:lpstr>  MOŽEMO LI DA POTRAŽIMO Hermesov hram u feneosu? (Testiranje arheoastronomske hipoteze)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DELOS, THE CENTRE OF APOLLO'S CULT – an Archaeoastronomic Perspective</dc:title>
  <dc:creator>DELL</dc:creator>
  <cp:lastModifiedBy>DELL</cp:lastModifiedBy>
  <cp:revision>140</cp:revision>
  <dcterms:created xsi:type="dcterms:W3CDTF">2020-01-18T10:12:24Z</dcterms:created>
  <dcterms:modified xsi:type="dcterms:W3CDTF">2023-04-18T21:44:16Z</dcterms:modified>
</cp:coreProperties>
</file>