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9" r:id="rId3"/>
    <p:sldId id="294" r:id="rId4"/>
    <p:sldId id="299" r:id="rId5"/>
    <p:sldId id="298" r:id="rId6"/>
    <p:sldId id="266" r:id="rId7"/>
    <p:sldId id="296" r:id="rId8"/>
    <p:sldId id="297" r:id="rId9"/>
    <p:sldId id="300" r:id="rId10"/>
    <p:sldId id="301" r:id="rId11"/>
    <p:sldId id="305" r:id="rId12"/>
    <p:sldId id="306" r:id="rId13"/>
    <p:sldId id="302" r:id="rId14"/>
    <p:sldId id="303" r:id="rId15"/>
    <p:sldId id="267" r:id="rId16"/>
    <p:sldId id="268" r:id="rId17"/>
    <p:sldId id="304" r:id="rId18"/>
    <p:sldId id="269" r:id="rId19"/>
    <p:sldId id="272" r:id="rId20"/>
    <p:sldId id="284" r:id="rId21"/>
    <p:sldId id="307" r:id="rId22"/>
    <p:sldId id="311" r:id="rId23"/>
    <p:sldId id="312" r:id="rId24"/>
    <p:sldId id="285" r:id="rId25"/>
    <p:sldId id="310" r:id="rId26"/>
    <p:sldId id="287" r:id="rId27"/>
    <p:sldId id="288" r:id="rId28"/>
    <p:sldId id="31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Наслов слајда">
    <p:bg>
      <p:bgRef idx="1002">
        <a:schemeClr val="bg2"/>
      </p:bgRef>
    </p:bg>
    <p:spTree>
      <p:nvGrpSpPr>
        <p:cNvPr id="1" name=""/>
        <p:cNvGrpSpPr/>
        <p:nvPr/>
      </p:nvGrpSpPr>
      <p:grpSpPr>
        <a:xfrm>
          <a:off x="0" y="0"/>
          <a:ext cx="0" cy="0"/>
          <a:chOff x="0" y="0"/>
          <a:chExt cx="0" cy="0"/>
        </a:xfrm>
      </p:grpSpPr>
      <p:sp>
        <p:nvSpPr>
          <p:cNvPr id="9" name="Правоугао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Наслов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sr-Cyrl-CS" smtClean="0"/>
              <a:t>Кликните и уредите наслов мастерa</a:t>
            </a:r>
            <a:endParaRPr kumimoji="0" lang="en-US"/>
          </a:p>
        </p:txBody>
      </p:sp>
      <p:sp>
        <p:nvSpPr>
          <p:cNvPr id="3" name="Поднаслов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sr-Cyrl-CS" smtClean="0"/>
              <a:t>Кликните и уредите стил поднаслова мастера</a:t>
            </a:r>
            <a:endParaRPr kumimoji="0" lang="en-US"/>
          </a:p>
        </p:txBody>
      </p:sp>
      <p:sp>
        <p:nvSpPr>
          <p:cNvPr id="4" name="Чувар места за датум 3"/>
          <p:cNvSpPr>
            <a:spLocks noGrp="1"/>
          </p:cNvSpPr>
          <p:nvPr>
            <p:ph type="dt" sz="half" idx="10"/>
          </p:nvPr>
        </p:nvSpPr>
        <p:spPr/>
        <p:txBody>
          <a:bodyPr/>
          <a:lstStyle/>
          <a:p>
            <a:fld id="{169A11FB-403E-41FB-AC29-DB21EB58A5A6}" type="datetimeFigureOut">
              <a:rPr lang="en-US" smtClean="0"/>
              <a:pPr/>
              <a:t>1/1/2002</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p:txBody>
          <a:bodyPr/>
          <a:lstStyle/>
          <a:p>
            <a:fld id="{8B7AEEC5-0052-4C45-82DA-62CB753BAFEC}" type="slidenum">
              <a:rPr lang="en-US" smtClean="0"/>
              <a:pPr/>
              <a:t>‹#›</a:t>
            </a:fld>
            <a:endParaRPr lang="en-US"/>
          </a:p>
        </p:txBody>
      </p:sp>
      <p:sp>
        <p:nvSpPr>
          <p:cNvPr id="10" name="Правоугао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Наслов и вертикални текст">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extLst/>
          </a:lstStyle>
          <a:p>
            <a:r>
              <a:rPr kumimoji="0" lang="sr-Cyrl-CS" smtClean="0"/>
              <a:t>Кликните и уредите наслов мастерa</a:t>
            </a:r>
            <a:endParaRPr kumimoji="0" lang="en-US"/>
          </a:p>
        </p:txBody>
      </p:sp>
      <p:sp>
        <p:nvSpPr>
          <p:cNvPr id="3" name="Чувар места за вертикални текст 2"/>
          <p:cNvSpPr>
            <a:spLocks noGrp="1"/>
          </p:cNvSpPr>
          <p:nvPr>
            <p:ph type="body" orient="vert" idx="1"/>
          </p:nvPr>
        </p:nvSpPr>
        <p:spPr/>
        <p:txBody>
          <a:bodyPr vert="eaVert"/>
          <a:lstStyle>
            <a:extLst/>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4" name="Чувар места за датум 3"/>
          <p:cNvSpPr>
            <a:spLocks noGrp="1"/>
          </p:cNvSpPr>
          <p:nvPr>
            <p:ph type="dt" sz="half" idx="10"/>
          </p:nvPr>
        </p:nvSpPr>
        <p:spPr/>
        <p:txBody>
          <a:bodyPr/>
          <a:lstStyle/>
          <a:p>
            <a:fld id="{169A11FB-403E-41FB-AC29-DB21EB58A5A6}" type="datetimeFigureOut">
              <a:rPr lang="en-US" smtClean="0"/>
              <a:pPr/>
              <a:t>1/1/2002</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p:txBody>
          <a:bodyPr/>
          <a:lstStyle/>
          <a:p>
            <a:fld id="{8B7AEEC5-0052-4C45-82DA-62CB753BAF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ни наслов и текст">
    <p:spTree>
      <p:nvGrpSpPr>
        <p:cNvPr id="1" name=""/>
        <p:cNvGrpSpPr/>
        <p:nvPr/>
      </p:nvGrpSpPr>
      <p:grpSpPr>
        <a:xfrm>
          <a:off x="0" y="0"/>
          <a:ext cx="0" cy="0"/>
          <a:chOff x="0" y="0"/>
          <a:chExt cx="0" cy="0"/>
        </a:xfrm>
      </p:grpSpPr>
      <p:sp>
        <p:nvSpPr>
          <p:cNvPr id="9" name="Правоугао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авоугао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ни наслов 1"/>
          <p:cNvSpPr>
            <a:spLocks noGrp="1"/>
          </p:cNvSpPr>
          <p:nvPr>
            <p:ph type="title" orient="vert"/>
          </p:nvPr>
        </p:nvSpPr>
        <p:spPr>
          <a:xfrm>
            <a:off x="6781800" y="274640"/>
            <a:ext cx="1905000" cy="5851525"/>
          </a:xfrm>
        </p:spPr>
        <p:txBody>
          <a:bodyPr vert="eaVert"/>
          <a:lstStyle>
            <a:extLst/>
          </a:lstStyle>
          <a:p>
            <a:r>
              <a:rPr kumimoji="0" lang="sr-Cyrl-CS" smtClean="0"/>
              <a:t>Кликните и уредите наслов мастерa</a:t>
            </a:r>
            <a:endParaRPr kumimoji="0" lang="en-US"/>
          </a:p>
        </p:txBody>
      </p:sp>
      <p:sp>
        <p:nvSpPr>
          <p:cNvPr id="3" name="Чувар места за вертикални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4" name="Чувар места за датум 3"/>
          <p:cNvSpPr>
            <a:spLocks noGrp="1"/>
          </p:cNvSpPr>
          <p:nvPr>
            <p:ph type="dt" sz="half" idx="10"/>
          </p:nvPr>
        </p:nvSpPr>
        <p:spPr/>
        <p:txBody>
          <a:bodyPr/>
          <a:lstStyle/>
          <a:p>
            <a:fld id="{169A11FB-403E-41FB-AC29-DB21EB58A5A6}" type="datetimeFigureOut">
              <a:rPr lang="en-US" smtClean="0"/>
              <a:pPr/>
              <a:t>1/1/2002</a:t>
            </a:fld>
            <a:endParaRPr lang="en-US"/>
          </a:p>
        </p:txBody>
      </p:sp>
      <p:sp>
        <p:nvSpPr>
          <p:cNvPr id="5" name="Чувар места за подножје 4"/>
          <p:cNvSpPr>
            <a:spLocks noGrp="1"/>
          </p:cNvSpPr>
          <p:nvPr>
            <p:ph type="ftr" sz="quarter" idx="11"/>
          </p:nvPr>
        </p:nvSpPr>
        <p:spPr>
          <a:xfrm>
            <a:off x="2640597" y="6377459"/>
            <a:ext cx="3836404" cy="365125"/>
          </a:xfrm>
        </p:spPr>
        <p:txBody>
          <a:bodyPr/>
          <a:lstStyle/>
          <a:p>
            <a:endParaRPr lang="en-US"/>
          </a:p>
        </p:txBody>
      </p:sp>
      <p:sp>
        <p:nvSpPr>
          <p:cNvPr id="6" name="Чувар места за број слајда 5"/>
          <p:cNvSpPr>
            <a:spLocks noGrp="1"/>
          </p:cNvSpPr>
          <p:nvPr>
            <p:ph type="sldNum" sz="quarter" idx="12"/>
          </p:nvPr>
        </p:nvSpPr>
        <p:spPr/>
        <p:txBody>
          <a:bodyPr/>
          <a:lstStyle/>
          <a:p>
            <a:fld id="{8B7AEEC5-0052-4C45-82DA-62CB753BAF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слов и садржај">
    <p:spTree>
      <p:nvGrpSpPr>
        <p:cNvPr id="1" name=""/>
        <p:cNvGrpSpPr/>
        <p:nvPr/>
      </p:nvGrpSpPr>
      <p:grpSpPr>
        <a:xfrm>
          <a:off x="0" y="0"/>
          <a:ext cx="0" cy="0"/>
          <a:chOff x="0" y="0"/>
          <a:chExt cx="0" cy="0"/>
        </a:xfrm>
      </p:grpSpPr>
      <p:sp>
        <p:nvSpPr>
          <p:cNvPr id="2" name="Наслов 1"/>
          <p:cNvSpPr>
            <a:spLocks noGrp="1"/>
          </p:cNvSpPr>
          <p:nvPr>
            <p:ph type="title"/>
          </p:nvPr>
        </p:nvSpPr>
        <p:spPr>
          <a:xfrm>
            <a:off x="457200" y="155448"/>
            <a:ext cx="8229600" cy="1252728"/>
          </a:xfrm>
        </p:spPr>
        <p:txBody>
          <a:bodyPr/>
          <a:lstStyle>
            <a:extLst/>
          </a:lstStyle>
          <a:p>
            <a:r>
              <a:rPr kumimoji="0" lang="sr-Cyrl-CS" smtClean="0"/>
              <a:t>Кликните и уредите наслов мастерa</a:t>
            </a:r>
            <a:endParaRPr kumimoji="0" lang="en-US"/>
          </a:p>
        </p:txBody>
      </p:sp>
      <p:sp>
        <p:nvSpPr>
          <p:cNvPr id="3" name="Чувар места за садржај 2"/>
          <p:cNvSpPr>
            <a:spLocks noGrp="1"/>
          </p:cNvSpPr>
          <p:nvPr>
            <p:ph idx="1"/>
          </p:nvPr>
        </p:nvSpPr>
        <p:spPr/>
        <p:txBody>
          <a:bodyPr/>
          <a:lstStyle>
            <a:extLst/>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4" name="Чувар места за датум 3"/>
          <p:cNvSpPr>
            <a:spLocks noGrp="1"/>
          </p:cNvSpPr>
          <p:nvPr>
            <p:ph type="dt" sz="half" idx="10"/>
          </p:nvPr>
        </p:nvSpPr>
        <p:spPr/>
        <p:txBody>
          <a:bodyPr/>
          <a:lstStyle/>
          <a:p>
            <a:fld id="{169A11FB-403E-41FB-AC29-DB21EB58A5A6}" type="datetimeFigureOut">
              <a:rPr lang="en-US" smtClean="0"/>
              <a:pPr/>
              <a:t>1/1/2002</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p:txBody>
          <a:bodyPr/>
          <a:lstStyle/>
          <a:p>
            <a:fld id="{8B7AEEC5-0052-4C45-82DA-62CB753BAF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ље одељка">
    <p:bg>
      <p:bgRef idx="1002">
        <a:schemeClr val="bg2"/>
      </p:bgRef>
    </p:bg>
    <p:spTree>
      <p:nvGrpSpPr>
        <p:cNvPr id="1" name=""/>
        <p:cNvGrpSpPr/>
        <p:nvPr/>
      </p:nvGrpSpPr>
      <p:grpSpPr>
        <a:xfrm>
          <a:off x="0" y="0"/>
          <a:ext cx="0" cy="0"/>
          <a:chOff x="0" y="0"/>
          <a:chExt cx="0" cy="0"/>
        </a:xfrm>
      </p:grpSpPr>
      <p:sp>
        <p:nvSpPr>
          <p:cNvPr id="9" name="Правоугао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авоугао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Наслов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sr-Cyrl-CS" smtClean="0"/>
              <a:t>Кликните и уредите наслов мастерa</a:t>
            </a:r>
            <a:endParaRPr kumimoji="0" lang="en-US"/>
          </a:p>
        </p:txBody>
      </p:sp>
      <p:sp>
        <p:nvSpPr>
          <p:cNvPr id="3" name="Чувар места за 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sr-Cyrl-CS" smtClean="0"/>
              <a:t>Кликните и уредите стилове текста мастера</a:t>
            </a:r>
          </a:p>
        </p:txBody>
      </p:sp>
      <p:sp>
        <p:nvSpPr>
          <p:cNvPr id="4" name="Чувар места за датум 3"/>
          <p:cNvSpPr>
            <a:spLocks noGrp="1"/>
          </p:cNvSpPr>
          <p:nvPr>
            <p:ph type="dt" sz="half" idx="10"/>
          </p:nvPr>
        </p:nvSpPr>
        <p:spPr/>
        <p:txBody>
          <a:bodyPr/>
          <a:lstStyle/>
          <a:p>
            <a:fld id="{169A11FB-403E-41FB-AC29-DB21EB58A5A6}" type="datetimeFigureOut">
              <a:rPr lang="en-US" smtClean="0"/>
              <a:pPr/>
              <a:t>1/1/2002</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p:txBody>
          <a:bodyPr/>
          <a:lstStyle/>
          <a:p>
            <a:fld id="{8B7AEEC5-0052-4C45-82DA-62CB753BAF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садржаја">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extLst/>
          </a:lstStyle>
          <a:p>
            <a:r>
              <a:rPr kumimoji="0" lang="sr-Cyrl-CS" smtClean="0"/>
              <a:t>Кликните и уредите наслов мастерa</a:t>
            </a:r>
            <a:endParaRPr kumimoji="0" lang="en-US"/>
          </a:p>
        </p:txBody>
      </p:sp>
      <p:sp>
        <p:nvSpPr>
          <p:cNvPr id="3" name="Чувар места за садржај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4" name="Чувар места за садржај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5" name="Чувар места за датум 4"/>
          <p:cNvSpPr>
            <a:spLocks noGrp="1"/>
          </p:cNvSpPr>
          <p:nvPr>
            <p:ph type="dt" sz="half" idx="10"/>
          </p:nvPr>
        </p:nvSpPr>
        <p:spPr/>
        <p:txBody>
          <a:bodyPr/>
          <a:lstStyle/>
          <a:p>
            <a:fld id="{169A11FB-403E-41FB-AC29-DB21EB58A5A6}" type="datetimeFigureOut">
              <a:rPr lang="en-US" smtClean="0"/>
              <a:pPr/>
              <a:t>1/1/2002</a:t>
            </a:fld>
            <a:endParaRPr lang="en-US"/>
          </a:p>
        </p:txBody>
      </p:sp>
      <p:sp>
        <p:nvSpPr>
          <p:cNvPr id="6" name="Чувар места за подножје 5"/>
          <p:cNvSpPr>
            <a:spLocks noGrp="1"/>
          </p:cNvSpPr>
          <p:nvPr>
            <p:ph type="ftr" sz="quarter" idx="11"/>
          </p:nvPr>
        </p:nvSpPr>
        <p:spPr/>
        <p:txBody>
          <a:bodyPr/>
          <a:lstStyle/>
          <a:p>
            <a:endParaRPr lang="en-US"/>
          </a:p>
        </p:txBody>
      </p:sp>
      <p:sp>
        <p:nvSpPr>
          <p:cNvPr id="7" name="Чувар места за број слајда 6"/>
          <p:cNvSpPr>
            <a:spLocks noGrp="1"/>
          </p:cNvSpPr>
          <p:nvPr>
            <p:ph type="sldNum" sz="quarter" idx="12"/>
          </p:nvPr>
        </p:nvSpPr>
        <p:spPr/>
        <p:txBody>
          <a:bodyPr/>
          <a:lstStyle/>
          <a:p>
            <a:fld id="{8B7AEEC5-0052-4C45-82DA-62CB753BAF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еђење">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lvl1pPr>
              <a:defRPr/>
            </a:lvl1pPr>
            <a:extLst/>
          </a:lstStyle>
          <a:p>
            <a:r>
              <a:rPr kumimoji="0" lang="sr-Cyrl-CS" smtClean="0"/>
              <a:t>Кликните и уредите наслов мастерa</a:t>
            </a:r>
            <a:endParaRPr kumimoji="0" lang="en-US"/>
          </a:p>
        </p:txBody>
      </p:sp>
      <p:sp>
        <p:nvSpPr>
          <p:cNvPr id="3" name="Чувар места за 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sr-Cyrl-CS" smtClean="0"/>
              <a:t>Кликните и уредите стилове текста мастера</a:t>
            </a:r>
          </a:p>
        </p:txBody>
      </p:sp>
      <p:sp>
        <p:nvSpPr>
          <p:cNvPr id="4" name="Чувар места за садржај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5" name="Чувар места за 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sr-Cyrl-CS" smtClean="0"/>
              <a:t>Кликните и уредите стилове текста мастера</a:t>
            </a:r>
          </a:p>
        </p:txBody>
      </p:sp>
      <p:sp>
        <p:nvSpPr>
          <p:cNvPr id="6" name="Чувар места за садржај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7" name="Чувар места за датум 6"/>
          <p:cNvSpPr>
            <a:spLocks noGrp="1"/>
          </p:cNvSpPr>
          <p:nvPr>
            <p:ph type="dt" sz="half" idx="10"/>
          </p:nvPr>
        </p:nvSpPr>
        <p:spPr/>
        <p:txBody>
          <a:bodyPr/>
          <a:lstStyle/>
          <a:p>
            <a:fld id="{169A11FB-403E-41FB-AC29-DB21EB58A5A6}" type="datetimeFigureOut">
              <a:rPr lang="en-US" smtClean="0"/>
              <a:pPr/>
              <a:t>1/1/2002</a:t>
            </a:fld>
            <a:endParaRPr lang="en-US"/>
          </a:p>
        </p:txBody>
      </p:sp>
      <p:sp>
        <p:nvSpPr>
          <p:cNvPr id="8" name="Чувар места за подножје 7"/>
          <p:cNvSpPr>
            <a:spLocks noGrp="1"/>
          </p:cNvSpPr>
          <p:nvPr>
            <p:ph type="ftr" sz="quarter" idx="11"/>
          </p:nvPr>
        </p:nvSpPr>
        <p:spPr/>
        <p:txBody>
          <a:bodyPr/>
          <a:lstStyle/>
          <a:p>
            <a:endParaRPr lang="en-US"/>
          </a:p>
        </p:txBody>
      </p:sp>
      <p:sp>
        <p:nvSpPr>
          <p:cNvPr id="9" name="Чувар места за број слајда 8"/>
          <p:cNvSpPr>
            <a:spLocks noGrp="1"/>
          </p:cNvSpPr>
          <p:nvPr>
            <p:ph type="sldNum" sz="quarter" idx="12"/>
          </p:nvPr>
        </p:nvSpPr>
        <p:spPr/>
        <p:txBody>
          <a:bodyPr/>
          <a:lstStyle/>
          <a:p>
            <a:fld id="{8B7AEEC5-0052-4C45-82DA-62CB753BAF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наслов">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extLst/>
          </a:lstStyle>
          <a:p>
            <a:r>
              <a:rPr kumimoji="0" lang="sr-Cyrl-CS" smtClean="0"/>
              <a:t>Кликните и уредите наслов мастерa</a:t>
            </a:r>
            <a:endParaRPr kumimoji="0" lang="en-US"/>
          </a:p>
        </p:txBody>
      </p:sp>
      <p:sp>
        <p:nvSpPr>
          <p:cNvPr id="3" name="Чувар места за датум 2"/>
          <p:cNvSpPr>
            <a:spLocks noGrp="1"/>
          </p:cNvSpPr>
          <p:nvPr>
            <p:ph type="dt" sz="half" idx="10"/>
          </p:nvPr>
        </p:nvSpPr>
        <p:spPr/>
        <p:txBody>
          <a:bodyPr/>
          <a:lstStyle/>
          <a:p>
            <a:fld id="{169A11FB-403E-41FB-AC29-DB21EB58A5A6}" type="datetimeFigureOut">
              <a:rPr lang="en-US" smtClean="0"/>
              <a:pPr/>
              <a:t>1/1/2002</a:t>
            </a:fld>
            <a:endParaRPr lang="en-US"/>
          </a:p>
        </p:txBody>
      </p:sp>
      <p:sp>
        <p:nvSpPr>
          <p:cNvPr id="4" name="Чувар места за подножје 3"/>
          <p:cNvSpPr>
            <a:spLocks noGrp="1"/>
          </p:cNvSpPr>
          <p:nvPr>
            <p:ph type="ftr" sz="quarter" idx="11"/>
          </p:nvPr>
        </p:nvSpPr>
        <p:spPr/>
        <p:txBody>
          <a:bodyPr/>
          <a:lstStyle/>
          <a:p>
            <a:endParaRPr lang="en-US"/>
          </a:p>
        </p:txBody>
      </p:sp>
      <p:sp>
        <p:nvSpPr>
          <p:cNvPr id="5" name="Чувар места за број слајда 4"/>
          <p:cNvSpPr>
            <a:spLocks noGrp="1"/>
          </p:cNvSpPr>
          <p:nvPr>
            <p:ph type="sldNum" sz="quarter" idx="12"/>
          </p:nvPr>
        </p:nvSpPr>
        <p:spPr/>
        <p:txBody>
          <a:bodyPr/>
          <a:lstStyle/>
          <a:p>
            <a:fld id="{8B7AEEC5-0052-4C45-82DA-62CB753BAF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разно">
    <p:spTree>
      <p:nvGrpSpPr>
        <p:cNvPr id="1" name=""/>
        <p:cNvGrpSpPr/>
        <p:nvPr/>
      </p:nvGrpSpPr>
      <p:grpSpPr>
        <a:xfrm>
          <a:off x="0" y="0"/>
          <a:ext cx="0" cy="0"/>
          <a:chOff x="0" y="0"/>
          <a:chExt cx="0" cy="0"/>
        </a:xfrm>
      </p:grpSpPr>
      <p:sp>
        <p:nvSpPr>
          <p:cNvPr id="2" name="Чувар места за датум 1"/>
          <p:cNvSpPr>
            <a:spLocks noGrp="1"/>
          </p:cNvSpPr>
          <p:nvPr>
            <p:ph type="dt" sz="half" idx="10"/>
          </p:nvPr>
        </p:nvSpPr>
        <p:spPr/>
        <p:txBody>
          <a:bodyPr/>
          <a:lstStyle/>
          <a:p>
            <a:fld id="{169A11FB-403E-41FB-AC29-DB21EB58A5A6}" type="datetimeFigureOut">
              <a:rPr lang="en-US" smtClean="0"/>
              <a:pPr/>
              <a:t>1/1/2002</a:t>
            </a:fld>
            <a:endParaRPr lang="en-US"/>
          </a:p>
        </p:txBody>
      </p:sp>
      <p:sp>
        <p:nvSpPr>
          <p:cNvPr id="3" name="Чувар места за подножје 2"/>
          <p:cNvSpPr>
            <a:spLocks noGrp="1"/>
          </p:cNvSpPr>
          <p:nvPr>
            <p:ph type="ftr" sz="quarter" idx="11"/>
          </p:nvPr>
        </p:nvSpPr>
        <p:spPr/>
        <p:txBody>
          <a:bodyPr/>
          <a:lstStyle/>
          <a:p>
            <a:endParaRPr lang="en-US"/>
          </a:p>
        </p:txBody>
      </p:sp>
      <p:sp>
        <p:nvSpPr>
          <p:cNvPr id="4" name="Чувар места за број слајда 3"/>
          <p:cNvSpPr>
            <a:spLocks noGrp="1"/>
          </p:cNvSpPr>
          <p:nvPr>
            <p:ph type="sldNum" sz="quarter" idx="12"/>
          </p:nvPr>
        </p:nvSpPr>
        <p:spPr/>
        <p:txBody>
          <a:bodyPr/>
          <a:lstStyle/>
          <a:p>
            <a:fld id="{8B7AEEC5-0052-4C45-82DA-62CB753BAF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адржај са натписом">
    <p:spTree>
      <p:nvGrpSpPr>
        <p:cNvPr id="1" name=""/>
        <p:cNvGrpSpPr/>
        <p:nvPr/>
      </p:nvGrpSpPr>
      <p:grpSpPr>
        <a:xfrm>
          <a:off x="0" y="0"/>
          <a:ext cx="0" cy="0"/>
          <a:chOff x="0" y="0"/>
          <a:chExt cx="0" cy="0"/>
        </a:xfrm>
      </p:grpSpPr>
      <p:sp>
        <p:nvSpPr>
          <p:cNvPr id="2" name="Наслов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sr-Cyrl-CS" smtClean="0"/>
              <a:t>Кликните и уредите наслов мастерa</a:t>
            </a:r>
            <a:endParaRPr kumimoji="0" lang="en-US"/>
          </a:p>
        </p:txBody>
      </p:sp>
      <p:sp>
        <p:nvSpPr>
          <p:cNvPr id="3" name="Чувар места за садржај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4" name="Чувар места за 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sr-Cyrl-CS" smtClean="0"/>
              <a:t>Кликните и уредите стилове текста мастера</a:t>
            </a:r>
          </a:p>
        </p:txBody>
      </p:sp>
      <p:sp>
        <p:nvSpPr>
          <p:cNvPr id="5" name="Чувар места за датум 4"/>
          <p:cNvSpPr>
            <a:spLocks noGrp="1"/>
          </p:cNvSpPr>
          <p:nvPr>
            <p:ph type="dt" sz="half" idx="10"/>
          </p:nvPr>
        </p:nvSpPr>
        <p:spPr/>
        <p:txBody>
          <a:bodyPr/>
          <a:lstStyle/>
          <a:p>
            <a:fld id="{169A11FB-403E-41FB-AC29-DB21EB58A5A6}" type="datetimeFigureOut">
              <a:rPr lang="en-US" smtClean="0"/>
              <a:pPr/>
              <a:t>1/1/2002</a:t>
            </a:fld>
            <a:endParaRPr lang="en-US"/>
          </a:p>
        </p:txBody>
      </p:sp>
      <p:sp>
        <p:nvSpPr>
          <p:cNvPr id="6" name="Чувар места за подножје 5"/>
          <p:cNvSpPr>
            <a:spLocks noGrp="1"/>
          </p:cNvSpPr>
          <p:nvPr>
            <p:ph type="ftr" sz="quarter" idx="11"/>
          </p:nvPr>
        </p:nvSpPr>
        <p:spPr/>
        <p:txBody>
          <a:bodyPr/>
          <a:lstStyle/>
          <a:p>
            <a:endParaRPr lang="en-US"/>
          </a:p>
        </p:txBody>
      </p:sp>
      <p:sp>
        <p:nvSpPr>
          <p:cNvPr id="7" name="Чувар места за број слајда 6"/>
          <p:cNvSpPr>
            <a:spLocks noGrp="1"/>
          </p:cNvSpPr>
          <p:nvPr>
            <p:ph type="sldNum" sz="quarter" idx="12"/>
          </p:nvPr>
        </p:nvSpPr>
        <p:spPr/>
        <p:txBody>
          <a:bodyPr/>
          <a:lstStyle/>
          <a:p>
            <a:fld id="{8B7AEEC5-0052-4C45-82DA-62CB753BAFEC}" type="slidenum">
              <a:rPr lang="en-US" smtClean="0"/>
              <a:pPr/>
              <a:t>‹#›</a:t>
            </a:fld>
            <a:endParaRPr lang="en-US"/>
          </a:p>
        </p:txBody>
      </p:sp>
      <p:sp>
        <p:nvSpPr>
          <p:cNvPr id="12" name="Правоугао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авоугао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Слика са натписом">
    <p:bg>
      <p:bgRef idx="1001">
        <a:schemeClr val="bg2"/>
      </p:bgRef>
    </p:bg>
    <p:spTree>
      <p:nvGrpSpPr>
        <p:cNvPr id="1" name=""/>
        <p:cNvGrpSpPr/>
        <p:nvPr/>
      </p:nvGrpSpPr>
      <p:grpSpPr>
        <a:xfrm>
          <a:off x="0" y="0"/>
          <a:ext cx="0" cy="0"/>
          <a:chOff x="0" y="0"/>
          <a:chExt cx="0" cy="0"/>
        </a:xfrm>
      </p:grpSpPr>
      <p:sp>
        <p:nvSpPr>
          <p:cNvPr id="2" name="Наслов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sr-Cyrl-CS" smtClean="0"/>
              <a:t>Кликните и уредите наслов мастерa</a:t>
            </a:r>
            <a:endParaRPr kumimoji="0" lang="en-US"/>
          </a:p>
        </p:txBody>
      </p:sp>
      <p:sp>
        <p:nvSpPr>
          <p:cNvPr id="3" name="Чувар места за слику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sr-Cyrl-CS" smtClean="0"/>
              <a:t>Кликните на икону да бисте додали слику</a:t>
            </a:r>
            <a:endParaRPr kumimoji="0" lang="en-US" dirty="0"/>
          </a:p>
        </p:txBody>
      </p:sp>
      <p:sp>
        <p:nvSpPr>
          <p:cNvPr id="4" name="Чувар места за 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sr-Cyrl-CS" smtClean="0"/>
              <a:t>Кликните и уредите стилове текста мастера</a:t>
            </a:r>
          </a:p>
        </p:txBody>
      </p:sp>
      <p:sp>
        <p:nvSpPr>
          <p:cNvPr id="5" name="Чувар места за датум 4"/>
          <p:cNvSpPr>
            <a:spLocks noGrp="1"/>
          </p:cNvSpPr>
          <p:nvPr>
            <p:ph type="dt" sz="half" idx="10"/>
          </p:nvPr>
        </p:nvSpPr>
        <p:spPr>
          <a:xfrm>
            <a:off x="164592" y="1170432"/>
            <a:ext cx="2523744" cy="201168"/>
          </a:xfrm>
        </p:spPr>
        <p:txBody>
          <a:bodyPr/>
          <a:lstStyle/>
          <a:p>
            <a:fld id="{169A11FB-403E-41FB-AC29-DB21EB58A5A6}" type="datetimeFigureOut">
              <a:rPr lang="en-US" smtClean="0"/>
              <a:pPr/>
              <a:t>1/1/2002</a:t>
            </a:fld>
            <a:endParaRPr lang="en-US"/>
          </a:p>
        </p:txBody>
      </p:sp>
      <p:sp>
        <p:nvSpPr>
          <p:cNvPr id="11" name="Правоугао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авоугао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Чувар места за подножје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Чувар места за број слајда 6"/>
          <p:cNvSpPr>
            <a:spLocks noGrp="1"/>
          </p:cNvSpPr>
          <p:nvPr>
            <p:ph type="sldNum" sz="quarter" idx="12"/>
          </p:nvPr>
        </p:nvSpPr>
        <p:spPr>
          <a:xfrm>
            <a:off x="8339328" y="1170432"/>
            <a:ext cx="733864" cy="201168"/>
          </a:xfrm>
        </p:spPr>
        <p:txBody>
          <a:bodyPr/>
          <a:lstStyle/>
          <a:p>
            <a:fld id="{8B7AEEC5-0052-4C45-82DA-62CB753BAFE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авоугао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авоугао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Чувар места за наслов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sr-Cyrl-CS" smtClean="0"/>
              <a:t>Кликните и уредите наслов мастерa</a:t>
            </a:r>
            <a:endParaRPr kumimoji="0" lang="en-US"/>
          </a:p>
        </p:txBody>
      </p:sp>
      <p:sp>
        <p:nvSpPr>
          <p:cNvPr id="3" name="Чувар места за 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sr-Cyrl-CS" smtClean="0"/>
              <a:t>Кликните и уредите стилове текста мастера</a:t>
            </a:r>
          </a:p>
          <a:p>
            <a:pPr lvl="1" eaLnBrk="1" latinLnBrk="0" hangingPunct="1"/>
            <a:r>
              <a:rPr kumimoji="0" lang="sr-Cyrl-CS" smtClean="0"/>
              <a:t>Други ниво</a:t>
            </a:r>
          </a:p>
          <a:p>
            <a:pPr lvl="2" eaLnBrk="1" latinLnBrk="0" hangingPunct="1"/>
            <a:r>
              <a:rPr kumimoji="0" lang="sr-Cyrl-CS" smtClean="0"/>
              <a:t>Трећи ниво</a:t>
            </a:r>
          </a:p>
          <a:p>
            <a:pPr lvl="3" eaLnBrk="1" latinLnBrk="0" hangingPunct="1"/>
            <a:r>
              <a:rPr kumimoji="0" lang="sr-Cyrl-CS" smtClean="0"/>
              <a:t>Четврти ниво</a:t>
            </a:r>
          </a:p>
          <a:p>
            <a:pPr lvl="4" eaLnBrk="1" latinLnBrk="0" hangingPunct="1"/>
            <a:r>
              <a:rPr kumimoji="0" lang="sr-Cyrl-CS" smtClean="0"/>
              <a:t>Пети ниво</a:t>
            </a:r>
            <a:endParaRPr kumimoji="0" lang="en-US"/>
          </a:p>
        </p:txBody>
      </p:sp>
      <p:sp>
        <p:nvSpPr>
          <p:cNvPr id="4" name="Чувар места за датум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69A11FB-403E-41FB-AC29-DB21EB58A5A6}" type="datetimeFigureOut">
              <a:rPr lang="en-US" smtClean="0"/>
              <a:pPr/>
              <a:t>1/1/2002</a:t>
            </a:fld>
            <a:endParaRPr lang="en-US"/>
          </a:p>
        </p:txBody>
      </p:sp>
      <p:sp>
        <p:nvSpPr>
          <p:cNvPr id="5" name="Чувар места за подножје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Чувар места за број слај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B7AEEC5-0052-4C45-82DA-62CB753BAF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sr.wikipedia.org/wiki/%D0%94%D0%B0%D1%82%D0%BE%D1%82%D0%B5%D0%BA%D0%B0:Elihu_Vedder_-_The_Pleiades,_1885.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sr.wikipedia.org/wiki/%D0%94%D0%B0%D1%82%D0%BE%D1%82%D0%B5%D0%BA%D0%B0:Jack-o'-Lantern_2003-10-31.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r.wikipedia.org/wiki/%D0%90%D1%80%D0%B5%D1%9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642910" y="0"/>
            <a:ext cx="6429420" cy="214290"/>
          </a:xfrm>
        </p:spPr>
        <p:txBody>
          <a:bodyPr>
            <a:normAutofit fontScale="90000"/>
          </a:bodyPr>
          <a:lstStyle/>
          <a:p>
            <a:endParaRPr lang="en-US" sz="2000" dirty="0"/>
          </a:p>
        </p:txBody>
      </p:sp>
      <p:pic>
        <p:nvPicPr>
          <p:cNvPr id="1026" name="Picture 2" descr="F:\plejade beltane noc vestica\plejade.jpg"/>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p:spPr>
      </p:pic>
      <p:sp>
        <p:nvSpPr>
          <p:cNvPr id="5" name="Правоугаоник 4"/>
          <p:cNvSpPr/>
          <p:nvPr/>
        </p:nvSpPr>
        <p:spPr>
          <a:xfrm>
            <a:off x="357158" y="785793"/>
            <a:ext cx="8429684" cy="5847755"/>
          </a:xfrm>
          <a:prstGeom prst="rect">
            <a:avLst/>
          </a:prstGeom>
        </p:spPr>
        <p:txBody>
          <a:bodyPr wrap="square">
            <a:spAutoFit/>
          </a:bodyPr>
          <a:lstStyle/>
          <a:p>
            <a:pPr algn="ctr"/>
            <a:endParaRPr lang="sr-Cyrl-CS" sz="4000" i="1" dirty="0" smtClean="0">
              <a:solidFill>
                <a:srgbClr val="FFC000"/>
              </a:solidFill>
            </a:endParaRPr>
          </a:p>
          <a:p>
            <a:pPr algn="ctr"/>
            <a:r>
              <a:rPr lang="sr-Cyrl-CS" sz="4000" i="1" dirty="0" smtClean="0">
                <a:solidFill>
                  <a:srgbClr val="FFC000"/>
                </a:solidFill>
              </a:rPr>
              <a:t>ЗВЕЗДАНО  ЈАТО  ПЛЕЈАДЕ</a:t>
            </a:r>
            <a:r>
              <a:rPr lang="sr-Cyrl-CS" sz="2400" dirty="0" smtClean="0">
                <a:solidFill>
                  <a:srgbClr val="FFC000"/>
                </a:solidFill>
              </a:rPr>
              <a:t>: </a:t>
            </a:r>
            <a:r>
              <a:rPr lang="en-US" sz="2400" dirty="0" smtClean="0">
                <a:solidFill>
                  <a:srgbClr val="FFC000"/>
                </a:solidFill>
              </a:rPr>
              <a:t/>
            </a:r>
            <a:br>
              <a:rPr lang="en-US" sz="2400" dirty="0" smtClean="0">
                <a:solidFill>
                  <a:srgbClr val="FFC000"/>
                </a:solidFill>
              </a:rPr>
            </a:br>
            <a:r>
              <a:rPr lang="sr-Cyrl-CS" sz="2400" dirty="0" smtClean="0">
                <a:solidFill>
                  <a:srgbClr val="FFC000"/>
                </a:solidFill>
              </a:rPr>
              <a:t>МИТ, СТАРА ПРЕДАЊА И ФОЛКЛОР</a:t>
            </a:r>
            <a:br>
              <a:rPr lang="sr-Cyrl-CS" sz="2400" dirty="0" smtClean="0">
                <a:solidFill>
                  <a:srgbClr val="FFC000"/>
                </a:solidFill>
              </a:rPr>
            </a:br>
            <a:r>
              <a:rPr lang="sr-Cyrl-CS" sz="2400" dirty="0" smtClean="0">
                <a:solidFill>
                  <a:srgbClr val="FFC000"/>
                </a:solidFill>
              </a:rPr>
              <a:t> КАО  ОБЕЛЕЖЈЕ  АСТРОНОМСКОГ ДОГАЂАЈА </a:t>
            </a:r>
            <a:br>
              <a:rPr lang="sr-Cyrl-CS" sz="2400" dirty="0" smtClean="0">
                <a:solidFill>
                  <a:srgbClr val="FFC000"/>
                </a:solidFill>
              </a:rPr>
            </a:br>
            <a:r>
              <a:rPr lang="sr-Cyrl-CS" sz="2400" dirty="0" smtClean="0">
                <a:solidFill>
                  <a:srgbClr val="FFC000"/>
                </a:solidFill>
              </a:rPr>
              <a:t>УНАКРСНЕ  ЧЕТВРТИНЕ  ТОКОМ ГОДИНЕ </a:t>
            </a:r>
            <a:r>
              <a:rPr lang="en-US" sz="2400" dirty="0" smtClean="0">
                <a:solidFill>
                  <a:srgbClr val="FFC000"/>
                </a:solidFill>
              </a:rPr>
              <a:t/>
            </a:r>
            <a:br>
              <a:rPr lang="en-US" sz="2400" dirty="0" smtClean="0">
                <a:solidFill>
                  <a:srgbClr val="FFC000"/>
                </a:solidFill>
              </a:rPr>
            </a:br>
            <a:r>
              <a:rPr lang="sr-Cyrl-CS" sz="2400" dirty="0" smtClean="0">
                <a:solidFill>
                  <a:srgbClr val="FFC000"/>
                </a:solidFill>
              </a:rPr>
              <a:t>У  ОКВИРУ ЗЕМЉИНЕ ОРБИТЕ ОКО СУНЦА</a:t>
            </a:r>
          </a:p>
          <a:p>
            <a:endParaRPr lang="sr-Cyrl-CS" dirty="0" smtClean="0">
              <a:solidFill>
                <a:srgbClr val="FFC000"/>
              </a:solidFill>
            </a:endParaRPr>
          </a:p>
          <a:p>
            <a:endParaRPr lang="sr-Cyrl-CS" dirty="0" smtClean="0">
              <a:solidFill>
                <a:srgbClr val="FFC000"/>
              </a:solidFill>
            </a:endParaRPr>
          </a:p>
          <a:p>
            <a:endParaRPr lang="sr-Cyrl-CS" dirty="0" smtClean="0">
              <a:solidFill>
                <a:srgbClr val="FFC000"/>
              </a:solidFill>
            </a:endParaRPr>
          </a:p>
          <a:p>
            <a:endParaRPr lang="sr-Cyrl-CS" dirty="0" smtClean="0">
              <a:solidFill>
                <a:srgbClr val="FFC000"/>
              </a:solidFill>
            </a:endParaRPr>
          </a:p>
          <a:p>
            <a:endParaRPr lang="sr-Cyrl-CS" dirty="0" smtClean="0">
              <a:solidFill>
                <a:srgbClr val="FFC000"/>
              </a:solidFill>
            </a:endParaRPr>
          </a:p>
          <a:p>
            <a:endParaRPr lang="sr-Cyrl-CS" dirty="0" smtClean="0">
              <a:solidFill>
                <a:srgbClr val="FFC000"/>
              </a:solidFill>
            </a:endParaRPr>
          </a:p>
          <a:p>
            <a:endParaRPr lang="sr-Cyrl-CS" dirty="0" smtClean="0">
              <a:solidFill>
                <a:srgbClr val="FFC000"/>
              </a:solidFill>
            </a:endParaRPr>
          </a:p>
          <a:p>
            <a:endParaRPr lang="sr-Cyrl-CS" dirty="0" smtClean="0">
              <a:solidFill>
                <a:srgbClr val="FFC000"/>
              </a:solidFill>
            </a:endParaRPr>
          </a:p>
          <a:p>
            <a:endParaRPr lang="sr-Cyrl-CS" dirty="0" smtClean="0">
              <a:solidFill>
                <a:srgbClr val="FFC000"/>
              </a:solidFill>
            </a:endParaRPr>
          </a:p>
          <a:p>
            <a:endParaRPr lang="sr-Cyrl-CS" dirty="0" smtClean="0">
              <a:solidFill>
                <a:srgbClr val="FFC000"/>
              </a:solidFill>
            </a:endParaRPr>
          </a:p>
          <a:p>
            <a:r>
              <a:rPr lang="sr-Cyrl-CS" dirty="0" smtClean="0">
                <a:solidFill>
                  <a:srgbClr val="FFC000"/>
                </a:solidFill>
              </a:rPr>
              <a:t>мр Гордана Костић</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dirty="0" smtClean="0"/>
              <a:t>По грчкој митологији</a:t>
            </a:r>
            <a:endParaRPr lang="en-US" dirty="0"/>
          </a:p>
        </p:txBody>
      </p:sp>
      <p:sp>
        <p:nvSpPr>
          <p:cNvPr id="3" name="Чувар места за садржај 2"/>
          <p:cNvSpPr>
            <a:spLocks noGrp="1"/>
          </p:cNvSpPr>
          <p:nvPr>
            <p:ph idx="1"/>
          </p:nvPr>
        </p:nvSpPr>
        <p:spPr>
          <a:xfrm>
            <a:off x="457200" y="1357298"/>
            <a:ext cx="8229600" cy="5286411"/>
          </a:xfrm>
        </p:spPr>
        <p:txBody>
          <a:bodyPr>
            <a:normAutofit fontScale="62500" lnSpcReduction="20000"/>
          </a:bodyPr>
          <a:lstStyle/>
          <a:p>
            <a:r>
              <a:rPr lang="sr-Cyrl-CS" dirty="0" smtClean="0"/>
              <a:t>У грчкој митологији Плејада је било седам: Маја, </a:t>
            </a:r>
            <a:r>
              <a:rPr lang="sr-Cyrl-CS" dirty="0" err="1" smtClean="0"/>
              <a:t>Меропа</a:t>
            </a:r>
            <a:r>
              <a:rPr lang="sr-Cyrl-CS" dirty="0" smtClean="0"/>
              <a:t>, </a:t>
            </a:r>
            <a:r>
              <a:rPr lang="sr-Cyrl-CS" dirty="0" err="1" smtClean="0"/>
              <a:t>Електра</a:t>
            </a:r>
            <a:r>
              <a:rPr lang="sr-Cyrl-CS" dirty="0" smtClean="0"/>
              <a:t>, </a:t>
            </a:r>
            <a:r>
              <a:rPr lang="sr-Cyrl-CS" dirty="0" err="1" smtClean="0"/>
              <a:t>Тајгета</a:t>
            </a:r>
            <a:r>
              <a:rPr lang="sr-Cyrl-CS" dirty="0" smtClean="0"/>
              <a:t>, Алкиона, </a:t>
            </a:r>
            <a:r>
              <a:rPr lang="sr-Cyrl-CS" dirty="0" err="1" smtClean="0"/>
              <a:t>Келена</a:t>
            </a:r>
            <a:r>
              <a:rPr lang="sr-Cyrl-CS" dirty="0" smtClean="0"/>
              <a:t> и </a:t>
            </a:r>
            <a:r>
              <a:rPr lang="sr-Cyrl-CS" dirty="0" err="1" smtClean="0"/>
              <a:t>Стеропа</a:t>
            </a:r>
            <a:r>
              <a:rPr lang="sr-Cyrl-CS" dirty="0" smtClean="0"/>
              <a:t>.</a:t>
            </a:r>
            <a:r>
              <a:rPr lang="en-US" dirty="0" smtClean="0"/>
              <a:t> </a:t>
            </a:r>
            <a:r>
              <a:rPr lang="sr-Cyrl-CS" dirty="0" smtClean="0"/>
              <a:t>Оне су биле кћери титана Атласа и </a:t>
            </a:r>
            <a:r>
              <a:rPr lang="sr-Cyrl-CS" dirty="0" err="1" smtClean="0"/>
              <a:t>океаниде</a:t>
            </a:r>
            <a:r>
              <a:rPr lang="sr-Cyrl-CS" dirty="0" smtClean="0"/>
              <a:t> </a:t>
            </a:r>
            <a:r>
              <a:rPr lang="sr-Cyrl-CS" dirty="0" err="1" smtClean="0"/>
              <a:t>Плеоне</a:t>
            </a:r>
            <a:r>
              <a:rPr lang="sr-Cyrl-CS" dirty="0" smtClean="0"/>
              <a:t>. Свих седам су завршиле на небу након што су њине посестриме </a:t>
            </a:r>
            <a:r>
              <a:rPr lang="sr-Cyrl-CS" dirty="0" err="1" smtClean="0"/>
              <a:t>Хијаде</a:t>
            </a:r>
            <a:r>
              <a:rPr lang="sr-Cyrl-CS" dirty="0" smtClean="0"/>
              <a:t> умрле од туге за својим мртвим братом </a:t>
            </a:r>
            <a:r>
              <a:rPr lang="sr-Cyrl-CS" dirty="0" err="1" smtClean="0"/>
              <a:t>Хијантом</a:t>
            </a:r>
            <a:r>
              <a:rPr lang="sr-Cyrl-CS" dirty="0" smtClean="0"/>
              <a:t>. Плејаде су саме себи </a:t>
            </a:r>
            <a:r>
              <a:rPr lang="sr-Cyrl-CS" dirty="0" err="1" smtClean="0"/>
              <a:t>одузеле</a:t>
            </a:r>
            <a:r>
              <a:rPr lang="sr-Cyrl-CS" dirty="0" smtClean="0"/>
              <a:t> живот и тиме натерале врховног бога Зевса да их уздигне у небо и претвори у сазвежђе које се налазе у непосредној близини </a:t>
            </a:r>
            <a:r>
              <a:rPr lang="sr-Cyrl-CS" dirty="0" err="1" smtClean="0"/>
              <a:t>Хијада</a:t>
            </a:r>
            <a:r>
              <a:rPr lang="sr-Cyrl-CS" dirty="0" smtClean="0"/>
              <a:t>. </a:t>
            </a:r>
          </a:p>
          <a:p>
            <a:r>
              <a:rPr lang="sr-Cyrl-CS" dirty="0" smtClean="0"/>
              <a:t>У митовима су значајну улогу имале три: Маја је била мајка бога </a:t>
            </a:r>
            <a:r>
              <a:rPr lang="sr-Cyrl-CS" dirty="0" err="1" smtClean="0"/>
              <a:t>Хермеса</a:t>
            </a:r>
            <a:r>
              <a:rPr lang="sr-Cyrl-CS" dirty="0" smtClean="0"/>
              <a:t>, </a:t>
            </a:r>
            <a:r>
              <a:rPr lang="sr-Cyrl-CS" dirty="0" err="1" smtClean="0"/>
              <a:t>Меропа</a:t>
            </a:r>
            <a:r>
              <a:rPr lang="sr-Cyrl-CS" dirty="0" smtClean="0"/>
              <a:t> је постала жена </a:t>
            </a:r>
            <a:r>
              <a:rPr lang="sr-Cyrl-CS" dirty="0" err="1" smtClean="0"/>
              <a:t>коринтског</a:t>
            </a:r>
            <a:r>
              <a:rPr lang="sr-Cyrl-CS" dirty="0" smtClean="0"/>
              <a:t> краља </a:t>
            </a:r>
            <a:r>
              <a:rPr lang="sr-Cyrl-CS" dirty="0" err="1" smtClean="0"/>
              <a:t>Сизифа</a:t>
            </a:r>
            <a:r>
              <a:rPr lang="sr-Cyrl-CS" dirty="0" smtClean="0"/>
              <a:t>, а </a:t>
            </a:r>
            <a:r>
              <a:rPr lang="sr-Cyrl-CS" dirty="0" err="1" smtClean="0"/>
              <a:t>Електра</a:t>
            </a:r>
            <a:r>
              <a:rPr lang="sr-Cyrl-CS" dirty="0" smtClean="0"/>
              <a:t> је била мајка краља </a:t>
            </a:r>
            <a:r>
              <a:rPr lang="sr-Cyrl-CS" dirty="0" err="1" smtClean="0"/>
              <a:t>Дардана</a:t>
            </a:r>
            <a:r>
              <a:rPr lang="sr-Cyrl-CS" dirty="0" smtClean="0"/>
              <a:t>, праоца </a:t>
            </a:r>
            <a:r>
              <a:rPr lang="sr-Cyrl-CS" dirty="0" err="1" smtClean="0"/>
              <a:t>Ила</a:t>
            </a:r>
            <a:r>
              <a:rPr lang="sr-Cyrl-CS" dirty="0" smtClean="0"/>
              <a:t>, оснивача Троје. </a:t>
            </a:r>
            <a:r>
              <a:rPr lang="en-US" dirty="0" smtClean="0"/>
              <a:t> </a:t>
            </a:r>
            <a:endParaRPr lang="sr-Cyrl-CS" dirty="0" smtClean="0"/>
          </a:p>
          <a:p>
            <a:r>
              <a:rPr lang="sr-Cyrl-CS" dirty="0" smtClean="0"/>
              <a:t>Од седам Плејада једна од њих је тешко видљива, а друга се види тек повремено. То су </a:t>
            </a:r>
            <a:r>
              <a:rPr lang="sr-Cyrl-CS" dirty="0" err="1" smtClean="0"/>
              <a:t>Меропа</a:t>
            </a:r>
            <a:r>
              <a:rPr lang="sr-Cyrl-CS" dirty="0" smtClean="0"/>
              <a:t>, која се стиди што се удала за смртника, и </a:t>
            </a:r>
            <a:r>
              <a:rPr lang="sr-Cyrl-CS" dirty="0" err="1" smtClean="0"/>
              <a:t>Електра</a:t>
            </a:r>
            <a:r>
              <a:rPr lang="sr-Cyrl-CS" dirty="0" smtClean="0"/>
              <a:t>, која је након пада Троје, распустила косу и лута небом као комета.</a:t>
            </a:r>
            <a:r>
              <a:rPr lang="en-US" dirty="0" smtClean="0"/>
              <a:t> </a:t>
            </a:r>
            <a:endParaRPr lang="sr-Cyrl-CS" dirty="0" smtClean="0"/>
          </a:p>
          <a:p>
            <a:r>
              <a:rPr lang="sr-Cyrl-CS" dirty="0" smtClean="0"/>
              <a:t>Према неким митовима, Плејаде су доносиле боговима амброзију из земаља на Западу. Томе одговара грчко име </a:t>
            </a:r>
            <a:r>
              <a:rPr lang="en-US" dirty="0" smtClean="0"/>
              <a:t> „Peleiades“, </a:t>
            </a:r>
            <a:r>
              <a:rPr lang="sr-Cyrl-CS" dirty="0" smtClean="0"/>
              <a:t>тј. голубице које лете у јату. Према другом тумачењу, њино име потиче од грчке речи </a:t>
            </a:r>
            <a:r>
              <a:rPr lang="en-US" dirty="0" smtClean="0"/>
              <a:t> „pleo“,</a:t>
            </a:r>
            <a:r>
              <a:rPr lang="sr-Cyrl-CS" dirty="0" smtClean="0"/>
              <a:t> тј. “пловим”, због тога што је њихов излазак (средином маја) означавало повољно време за пловидбу.</a:t>
            </a:r>
            <a:r>
              <a:rPr lang="en-US" dirty="0" smtClean="0"/>
              <a:t> </a:t>
            </a:r>
            <a:endParaRPr lang="sr-Cyrl-CS" dirty="0" smtClean="0"/>
          </a:p>
          <a:p>
            <a:r>
              <a:rPr lang="sr-Cyrl-CS" dirty="0" smtClean="0"/>
              <a:t>Плејаде се такође по свом оцу називају и Атлантиде. </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357158" y="214290"/>
            <a:ext cx="8229600" cy="571504"/>
          </a:xfrm>
        </p:spPr>
        <p:txBody>
          <a:bodyPr>
            <a:normAutofit fontScale="90000"/>
          </a:bodyPr>
          <a:lstStyle/>
          <a:p>
            <a:r>
              <a:rPr lang="sr-Cyrl-CS" sz="2200" i="1" dirty="0" smtClean="0"/>
              <a:t/>
            </a:r>
            <a:br>
              <a:rPr lang="sr-Cyrl-CS" sz="2200" i="1" dirty="0" smtClean="0"/>
            </a:br>
            <a:r>
              <a:rPr lang="sr-Latn-CS" sz="2200" i="1" dirty="0" smtClean="0"/>
              <a:t>Плејаде</a:t>
            </a:r>
            <a:r>
              <a:rPr lang="sr-Cyrl-CS" sz="2200" dirty="0" smtClean="0"/>
              <a:t>, </a:t>
            </a:r>
            <a:r>
              <a:rPr lang="sr-Latn-CS" sz="2200" dirty="0" err="1" smtClean="0"/>
              <a:t>Ведер</a:t>
            </a:r>
            <a:r>
              <a:rPr lang="sr-Cyrl-CS" sz="2200" dirty="0" smtClean="0"/>
              <a:t>, </a:t>
            </a:r>
            <a:r>
              <a:rPr lang="sr-Latn-CS" sz="2200" dirty="0" smtClean="0"/>
              <a:t>1885</a:t>
            </a:r>
            <a:r>
              <a:rPr lang="en-US" dirty="0" smtClean="0"/>
              <a:t/>
            </a:r>
            <a:br>
              <a:rPr lang="en-US" dirty="0" smtClean="0"/>
            </a:br>
            <a:endParaRPr lang="en-US" dirty="0"/>
          </a:p>
        </p:txBody>
      </p:sp>
      <p:pic>
        <p:nvPicPr>
          <p:cNvPr id="4" name="Picture 2" descr="https://upload.wikimedia.org/wikipedia/commons/thumb/6/6b/Elihu_Vedder_-_The_Pleiades%2C_1885.jpg/250px-Elihu_Vedder_-_The_Pleiades%2C_1885.jpg">
            <a:hlinkClick r:id="rId2"/>
          </p:cNvPr>
          <p:cNvPicPr>
            <a:picLocks noGrp="1"/>
          </p:cNvPicPr>
          <p:nvPr>
            <p:ph idx="1"/>
          </p:nvPr>
        </p:nvPicPr>
        <p:blipFill>
          <a:blip r:embed="rId3"/>
          <a:srcRect/>
          <a:stretch>
            <a:fillRect/>
          </a:stretch>
        </p:blipFill>
        <p:spPr bwMode="auto">
          <a:xfrm>
            <a:off x="857224" y="857232"/>
            <a:ext cx="7500990"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457200" y="155448"/>
            <a:ext cx="4614866" cy="6416824"/>
          </a:xfrm>
        </p:spPr>
        <p:txBody>
          <a:bodyPr>
            <a:normAutofit/>
          </a:bodyPr>
          <a:lstStyle/>
          <a:p>
            <a:r>
              <a:rPr lang="sr-Cyrl-CS" sz="1800" dirty="0" smtClean="0"/>
              <a:t/>
            </a:r>
            <a:br>
              <a:rPr lang="sr-Cyrl-CS" sz="1800" dirty="0" smtClean="0"/>
            </a:br>
            <a:r>
              <a:rPr lang="sr-Cyrl-CS" sz="1800" dirty="0" smtClean="0"/>
              <a:t/>
            </a:r>
            <a:br>
              <a:rPr lang="sr-Cyrl-CS" sz="1800" dirty="0" smtClean="0"/>
            </a:br>
            <a:r>
              <a:rPr lang="sr-Cyrl-CS" sz="1800" dirty="0" smtClean="0"/>
              <a:t/>
            </a:r>
            <a:br>
              <a:rPr lang="sr-Cyrl-CS" sz="1800" dirty="0" smtClean="0"/>
            </a:br>
            <a:r>
              <a:rPr lang="sr-Cyrl-CS" sz="1800" dirty="0" smtClean="0"/>
              <a:t/>
            </a:r>
            <a:br>
              <a:rPr lang="sr-Cyrl-CS" sz="1800" dirty="0" smtClean="0"/>
            </a:br>
            <a:r>
              <a:rPr lang="sr-Cyrl-CS" sz="1800" dirty="0" smtClean="0"/>
              <a:t/>
            </a:r>
            <a:br>
              <a:rPr lang="sr-Cyrl-CS" sz="1800" dirty="0" smtClean="0"/>
            </a:br>
            <a:r>
              <a:rPr lang="sr-Cyrl-CS" sz="1800" dirty="0" smtClean="0"/>
              <a:t/>
            </a:r>
            <a:br>
              <a:rPr lang="sr-Cyrl-CS" sz="1800" dirty="0" smtClean="0"/>
            </a:br>
            <a:r>
              <a:rPr lang="sr-Cyrl-CS" sz="1800" dirty="0" smtClean="0"/>
              <a:t/>
            </a:r>
            <a:br>
              <a:rPr lang="sr-Cyrl-CS" sz="1800" dirty="0" smtClean="0"/>
            </a:br>
            <a:r>
              <a:rPr lang="sr-Cyrl-CS" sz="1800" dirty="0" smtClean="0"/>
              <a:t/>
            </a:r>
            <a:br>
              <a:rPr lang="sr-Cyrl-CS" sz="1800" dirty="0" smtClean="0"/>
            </a:br>
            <a:r>
              <a:rPr lang="sr-Cyrl-CS" sz="1800" dirty="0" smtClean="0"/>
              <a:t/>
            </a:r>
            <a:br>
              <a:rPr lang="sr-Cyrl-CS" sz="1800" dirty="0" smtClean="0"/>
            </a:br>
            <a:r>
              <a:rPr lang="sr-Cyrl-CS" sz="1800" dirty="0" smtClean="0"/>
              <a:t/>
            </a:r>
            <a:br>
              <a:rPr lang="sr-Cyrl-CS" sz="1800" dirty="0" smtClean="0"/>
            </a:br>
            <a:r>
              <a:rPr lang="sr-Cyrl-CS" sz="1800" dirty="0" smtClean="0"/>
              <a:t/>
            </a:r>
            <a:br>
              <a:rPr lang="sr-Cyrl-CS" sz="1800" dirty="0" smtClean="0"/>
            </a:br>
            <a:r>
              <a:rPr lang="sr-Cyrl-CS" sz="1800" dirty="0" smtClean="0"/>
              <a:t/>
            </a:r>
            <a:br>
              <a:rPr lang="sr-Cyrl-CS" sz="1800" dirty="0" smtClean="0"/>
            </a:br>
            <a:r>
              <a:rPr lang="sr-Cyrl-CS" sz="1800" dirty="0" smtClean="0"/>
              <a:t/>
            </a:r>
            <a:br>
              <a:rPr lang="sr-Cyrl-CS" sz="1800" dirty="0" smtClean="0"/>
            </a:br>
            <a:r>
              <a:rPr lang="sr-Cyrl-CS" sz="1800" dirty="0" smtClean="0"/>
              <a:t/>
            </a:r>
            <a:br>
              <a:rPr lang="sr-Cyrl-CS" sz="1800" dirty="0" smtClean="0"/>
            </a:br>
            <a:r>
              <a:rPr lang="sr-Cyrl-CS" sz="1800" dirty="0" smtClean="0"/>
              <a:t/>
            </a:r>
            <a:br>
              <a:rPr lang="sr-Cyrl-CS" sz="1800" dirty="0" smtClean="0"/>
            </a:br>
            <a:r>
              <a:rPr lang="sr-Cyrl-CS" sz="1800" dirty="0" smtClean="0"/>
              <a:t/>
            </a:r>
            <a:br>
              <a:rPr lang="sr-Cyrl-CS" sz="1800" dirty="0" smtClean="0"/>
            </a:br>
            <a:r>
              <a:rPr lang="sr-Cyrl-CS" sz="1800" dirty="0" smtClean="0"/>
              <a:t/>
            </a:r>
            <a:br>
              <a:rPr lang="sr-Cyrl-CS" sz="1800" dirty="0" smtClean="0"/>
            </a:br>
            <a:r>
              <a:rPr lang="en-US" sz="1800" dirty="0" smtClean="0"/>
              <a:t>William</a:t>
            </a:r>
            <a:r>
              <a:rPr lang="sr-Cyrl-CS" sz="1800" dirty="0" smtClean="0"/>
              <a:t> </a:t>
            </a:r>
            <a:r>
              <a:rPr lang="en-US" sz="1800" dirty="0" smtClean="0"/>
              <a:t>Adolphe</a:t>
            </a:r>
            <a:r>
              <a:rPr lang="sr-Cyrl-CS" sz="1800" dirty="0" smtClean="0"/>
              <a:t> </a:t>
            </a:r>
            <a:r>
              <a:rPr lang="en-US" sz="1800" dirty="0" smtClean="0"/>
              <a:t>Bouguereau</a:t>
            </a:r>
            <a:r>
              <a:rPr lang="sr-Cyrl-CS" sz="1800" dirty="0" smtClean="0"/>
              <a:t> </a:t>
            </a:r>
            <a:r>
              <a:rPr lang="en-US" sz="1800" dirty="0" smtClean="0"/>
              <a:t>(1825-1905)</a:t>
            </a:r>
            <a:r>
              <a:rPr lang="sr-Cyrl-CS" sz="1800" dirty="0" smtClean="0"/>
              <a:t>    </a:t>
            </a:r>
            <a:br>
              <a:rPr lang="sr-Cyrl-CS" sz="1800" dirty="0" smtClean="0"/>
            </a:br>
            <a:r>
              <a:rPr lang="en-US" sz="1800" i="1" dirty="0" smtClean="0"/>
              <a:t>Lost</a:t>
            </a:r>
            <a:r>
              <a:rPr lang="sr-Cyrl-CS" sz="1800" i="1" dirty="0" smtClean="0"/>
              <a:t> </a:t>
            </a:r>
            <a:r>
              <a:rPr lang="en-US" sz="1800" i="1" dirty="0" smtClean="0"/>
              <a:t>Pleiad</a:t>
            </a:r>
            <a:r>
              <a:rPr lang="sr-Cyrl-CS" sz="1800" i="1" dirty="0" smtClean="0"/>
              <a:t> </a:t>
            </a:r>
            <a:r>
              <a:rPr lang="en-US" sz="1800" dirty="0" smtClean="0"/>
              <a:t>(1884)</a:t>
            </a:r>
            <a:endParaRPr lang="en-US" sz="1800" dirty="0"/>
          </a:p>
        </p:txBody>
      </p:sp>
      <p:pic>
        <p:nvPicPr>
          <p:cNvPr id="4098" name="Picture 2"/>
          <p:cNvPicPr>
            <a:picLocks noGrp="1" noChangeAspect="1" noChangeArrowheads="1"/>
          </p:cNvPicPr>
          <p:nvPr>
            <p:ph idx="1"/>
          </p:nvPr>
        </p:nvPicPr>
        <p:blipFill>
          <a:blip r:embed="rId2"/>
          <a:srcRect/>
          <a:stretch>
            <a:fillRect/>
          </a:stretch>
        </p:blipFill>
        <p:spPr bwMode="auto">
          <a:xfrm>
            <a:off x="5429256" y="0"/>
            <a:ext cx="371474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dirty="0" smtClean="0"/>
              <a:t>Веровање старог Египта</a:t>
            </a:r>
            <a:endParaRPr lang="en-US" dirty="0"/>
          </a:p>
        </p:txBody>
      </p:sp>
      <p:sp>
        <p:nvSpPr>
          <p:cNvPr id="3" name="Чувар места за садржај 2"/>
          <p:cNvSpPr>
            <a:spLocks noGrp="1"/>
          </p:cNvSpPr>
          <p:nvPr>
            <p:ph idx="1"/>
          </p:nvPr>
        </p:nvSpPr>
        <p:spPr/>
        <p:txBody>
          <a:bodyPr>
            <a:normAutofit fontScale="77500" lnSpcReduction="20000"/>
          </a:bodyPr>
          <a:lstStyle/>
          <a:p>
            <a:r>
              <a:rPr lang="sr-Cyrl-CS" dirty="0" smtClean="0"/>
              <a:t>Сазвежђе Плејаде у старом Египту су доживљавали као седам суђеница које одлучују о судбини људске душе након смрти. Важно је било запамтити њихова имена, јер се једино њиховим изговарањем могло доћи до рајских подручја смештеним на далеким звездама. Са астрономског аспекта Плејаде су посматране као матрица по којој је створено седам планета Сунчевог система.</a:t>
            </a:r>
          </a:p>
          <a:p>
            <a:r>
              <a:rPr lang="sr-Cyrl-CS" dirty="0" smtClean="0"/>
              <a:t>У древном граду Теби постојало је седам врата које је чувало седам </a:t>
            </a:r>
            <a:r>
              <a:rPr lang="sr-Cyrl-CS" dirty="0" err="1" smtClean="0"/>
              <a:t>свештеница</a:t>
            </a:r>
            <a:r>
              <a:rPr lang="sr-Cyrl-CS" dirty="0" smtClean="0"/>
              <a:t>, повезаних са седам стубова мудрости. Било је уобичајено да се Плејадама сваких седам година принесе људска жртва, како би се одржавао контакт са вишим нивоима. </a:t>
            </a:r>
            <a:r>
              <a:rPr lang="en-US" dirty="0" smtClean="0"/>
              <a:t> </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dirty="0" smtClean="0"/>
              <a:t>По индијској митологији</a:t>
            </a:r>
            <a:endParaRPr lang="en-US" dirty="0"/>
          </a:p>
        </p:txBody>
      </p:sp>
      <p:sp>
        <p:nvSpPr>
          <p:cNvPr id="3" name="Чувар места за садржај 2"/>
          <p:cNvSpPr>
            <a:spLocks noGrp="1"/>
          </p:cNvSpPr>
          <p:nvPr>
            <p:ph idx="1"/>
          </p:nvPr>
        </p:nvSpPr>
        <p:spPr>
          <a:xfrm>
            <a:off x="457200" y="1428737"/>
            <a:ext cx="8229600" cy="4972064"/>
          </a:xfrm>
        </p:spPr>
        <p:txBody>
          <a:bodyPr>
            <a:normAutofit fontScale="40000" lnSpcReduction="20000"/>
          </a:bodyPr>
          <a:lstStyle/>
          <a:p>
            <a:r>
              <a:rPr lang="sr-Cyrl-CS" dirty="0" smtClean="0"/>
              <a:t>У </a:t>
            </a:r>
            <a:r>
              <a:rPr lang="sr-Cyrl-CS" dirty="0" err="1" smtClean="0"/>
              <a:t>најдавнијој</a:t>
            </a:r>
            <a:r>
              <a:rPr lang="sr-Cyrl-CS" dirty="0" smtClean="0"/>
              <a:t> прошлости посматрало се </a:t>
            </a:r>
            <a:r>
              <a:rPr lang="sr-Cyrl-CS" dirty="0" err="1" smtClean="0"/>
              <a:t>упорична</a:t>
            </a:r>
            <a:r>
              <a:rPr lang="sr-Cyrl-CS" dirty="0" smtClean="0"/>
              <a:t> оса </a:t>
            </a:r>
            <a:r>
              <a:rPr lang="sr-Cyrl-CS" dirty="0" err="1" smtClean="0"/>
              <a:t>поларности</a:t>
            </a:r>
            <a:r>
              <a:rPr lang="sr-Cyrl-CS" dirty="0" smtClean="0"/>
              <a:t>, тако да су звезде непосредно изнад Северног земљиног пола имале доминантну улогу. Међу тим звездама нарочито су се истицале оне које су чиниле сазвежђа Великог медведа. По индијској митологији тих седам звезда поистовећено је са седам великих мудраца (</a:t>
            </a:r>
            <a:r>
              <a:rPr lang="sr-Cyrl-CS" dirty="0" err="1" smtClean="0"/>
              <a:t>ришија</a:t>
            </a:r>
            <a:r>
              <a:rPr lang="sr-Cyrl-CS" dirty="0" smtClean="0"/>
              <a:t>) који су управљали нашом планетом. </a:t>
            </a:r>
            <a:r>
              <a:rPr lang="en-US" dirty="0" smtClean="0"/>
              <a:t> </a:t>
            </a:r>
            <a:r>
              <a:rPr lang="sr-Cyrl-CS" dirty="0" smtClean="0"/>
              <a:t>Међутим, у једном тренутку људске праисторије на небу је све већу важност почела да добија равнина </a:t>
            </a:r>
            <a:r>
              <a:rPr lang="sr-Cyrl-CS" dirty="0" err="1" smtClean="0"/>
              <a:t>еклиптике</a:t>
            </a:r>
            <a:r>
              <a:rPr lang="sr-Cyrl-CS" dirty="0" smtClean="0"/>
              <a:t> у којој се Земља окреће око Сунца. Као иницијално место за стварање тог новог састава послужило је седам звезда Плејада које су биле семе из кога је касније </a:t>
            </a:r>
            <a:r>
              <a:rPr lang="sr-Cyrl-CS" dirty="0" err="1" smtClean="0"/>
              <a:t>иизникао</a:t>
            </a:r>
            <a:r>
              <a:rPr lang="sr-Cyrl-CS" dirty="0" smtClean="0"/>
              <a:t> Зодијак. </a:t>
            </a:r>
          </a:p>
          <a:p>
            <a:r>
              <a:rPr lang="sr-Cyrl-CS" dirty="0" smtClean="0"/>
              <a:t>Читава прича у индијској митологији објашњена је одвајањем седам жена великих </a:t>
            </a:r>
            <a:r>
              <a:rPr lang="sr-Cyrl-CS" dirty="0" err="1" smtClean="0"/>
              <a:t>ришија</a:t>
            </a:r>
            <a:r>
              <a:rPr lang="sr-Cyrl-CS" dirty="0" smtClean="0"/>
              <a:t> од својих мужева.</a:t>
            </a:r>
          </a:p>
          <a:p>
            <a:endParaRPr lang="en-US" dirty="0" smtClean="0"/>
          </a:p>
          <a:p>
            <a:r>
              <a:rPr lang="sr-Cyrl-CS" dirty="0" smtClean="0"/>
              <a:t>Како прича каже, некада давно постојало је доба у којем су демони уништавали свет и при томе задавали много брига и људима и боговима. Како би их победили богови су морали сакупити семе бога </a:t>
            </a:r>
            <a:r>
              <a:rPr lang="sr-Cyrl-CS" dirty="0" err="1" smtClean="0"/>
              <a:t>Шиве</a:t>
            </a:r>
            <a:r>
              <a:rPr lang="sr-Cyrl-CS" dirty="0" smtClean="0"/>
              <a:t>, који је иначе био познат по својој енергији и моћи. Кад су коначно дошли до тог семена, што није било нимало лако, богови су га морали некако сачувати, јер ниједна нормална материца није могла издржати снагу пламена која се из њега ширила. Зато је </a:t>
            </a:r>
            <a:r>
              <a:rPr lang="sr-Cyrl-CS" dirty="0" err="1" smtClean="0"/>
              <a:t>Шивино</a:t>
            </a:r>
            <a:r>
              <a:rPr lang="sr-Cyrl-CS" dirty="0" smtClean="0"/>
              <a:t> семе стављено у посебно одабрано језеро чија је вода неутралисала силну енергију која се посвуда ширила. Прича даље каже да су се жене седам великих </a:t>
            </a:r>
            <a:r>
              <a:rPr lang="sr-Cyrl-CS" dirty="0" err="1" smtClean="0"/>
              <a:t>ришија</a:t>
            </a:r>
            <a:r>
              <a:rPr lang="sr-Cyrl-CS" dirty="0" smtClean="0"/>
              <a:t> одлучиле окупати баш у том језеру. </a:t>
            </a:r>
            <a:r>
              <a:rPr lang="en-US" dirty="0" smtClean="0"/>
              <a:t> </a:t>
            </a:r>
            <a:r>
              <a:rPr lang="sr-Cyrl-CS" dirty="0" smtClean="0"/>
              <a:t>Шест њих је ушло у воду, док се седма из опреза задржала на обали. Резултат тога је била изненадна трудноћа која није остала незапажена од стране мужева. И све те жене, осим оне опрезне, су биле протеране из поларног подручја и насељене поред </a:t>
            </a:r>
            <a:r>
              <a:rPr lang="sr-Cyrl-CS" dirty="0" err="1" smtClean="0"/>
              <a:t>еклиптике</a:t>
            </a:r>
            <a:r>
              <a:rPr lang="sr-Cyrl-CS" dirty="0" smtClean="0"/>
              <a:t>.</a:t>
            </a:r>
          </a:p>
          <a:p>
            <a:endParaRPr lang="sr-Cyrl-CS" dirty="0" smtClean="0"/>
          </a:p>
          <a:p>
            <a:r>
              <a:rPr lang="sr-Cyrl-CS" dirty="0" smtClean="0"/>
              <a:t>Шест </a:t>
            </a:r>
            <a:r>
              <a:rPr lang="sr-Cyrl-CS" dirty="0" err="1" smtClean="0"/>
              <a:t>ришијевих</a:t>
            </a:r>
            <a:r>
              <a:rPr lang="sr-Cyrl-CS" dirty="0" smtClean="0"/>
              <a:t> жена је на крају родило </a:t>
            </a:r>
            <a:r>
              <a:rPr lang="en-US" dirty="0" smtClean="0"/>
              <a:t>Kartikey</a:t>
            </a:r>
            <a:r>
              <a:rPr lang="sr-Cyrl-CS" dirty="0" smtClean="0"/>
              <a:t>а </a:t>
            </a:r>
            <a:r>
              <a:rPr lang="en-US" dirty="0" smtClean="0"/>
              <a:t>(Marsa</a:t>
            </a:r>
            <a:r>
              <a:rPr lang="sr-Cyrl-CS" dirty="0" smtClean="0"/>
              <a:t>, планета или бог</a:t>
            </a:r>
            <a:r>
              <a:rPr lang="en-US" dirty="0" smtClean="0"/>
              <a:t>), </a:t>
            </a:r>
            <a:r>
              <a:rPr lang="sr-Cyrl-CS" dirty="0" smtClean="0"/>
              <a:t>који је већ седми дан након рођења убио </a:t>
            </a:r>
            <a:r>
              <a:rPr lang="en-US" dirty="0" smtClean="0"/>
              <a:t> Taraku, </a:t>
            </a:r>
            <a:r>
              <a:rPr lang="sr-Cyrl-CS" dirty="0" smtClean="0"/>
              <a:t>моћног вођу демона</a:t>
            </a:r>
            <a:r>
              <a:rPr lang="en-US" dirty="0" smtClean="0"/>
              <a:t>,</a:t>
            </a:r>
            <a:r>
              <a:rPr lang="sr-Cyrl-CS" dirty="0" smtClean="0"/>
              <a:t> и на тај начин ослободио богове од тортуре демона. Утицај Плејада у индијској астрологији повезан је са развојем божанских својстава у људима. Оне на врло оштар  и понекад деструктиван начин из нас истерују  </a:t>
            </a:r>
            <a:r>
              <a:rPr lang="sr-Cyrl-CS" dirty="0" err="1" smtClean="0"/>
              <a:t>демоинске</a:t>
            </a:r>
            <a:r>
              <a:rPr lang="sr-Cyrl-CS" dirty="0" smtClean="0"/>
              <a:t> силе које нас везују уз материјални свет и на тај начин нас враћају у наше почетно стање.</a:t>
            </a:r>
          </a:p>
          <a:p>
            <a:endParaRPr lang="sr-Cyrl-CS" dirty="0" smtClean="0"/>
          </a:p>
          <a:p>
            <a:r>
              <a:rPr lang="en-US" dirty="0" smtClean="0"/>
              <a:t>Kartikeya (</a:t>
            </a:r>
            <a:r>
              <a:rPr lang="sr-Cyrl-CS" dirty="0" smtClean="0"/>
              <a:t>Марс</a:t>
            </a:r>
            <a:r>
              <a:rPr lang="en-US" dirty="0" smtClean="0"/>
              <a:t>) </a:t>
            </a:r>
            <a:r>
              <a:rPr lang="sr-Cyrl-CS" dirty="0" smtClean="0"/>
              <a:t>у својој појави концентрише </a:t>
            </a:r>
            <a:r>
              <a:rPr lang="sr-Cyrl-CS" dirty="0" err="1" smtClean="0"/>
              <a:t>Шивину</a:t>
            </a:r>
            <a:r>
              <a:rPr lang="sr-Cyrl-CS" dirty="0" smtClean="0"/>
              <a:t> соларну снагу и попут неког ласера упућује у средиште мрака. </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normAutofit/>
          </a:bodyPr>
          <a:lstStyle/>
          <a:p>
            <a:r>
              <a:rPr lang="sr-Cyrl-CS" sz="2800" dirty="0" smtClean="0"/>
              <a:t>Стара предања </a:t>
            </a:r>
            <a:endParaRPr lang="en-US" sz="2800" dirty="0"/>
          </a:p>
        </p:txBody>
      </p:sp>
      <p:sp>
        <p:nvSpPr>
          <p:cNvPr id="3" name="Чувар места за садржај 2"/>
          <p:cNvSpPr>
            <a:spLocks noGrp="1"/>
          </p:cNvSpPr>
          <p:nvPr>
            <p:ph idx="1"/>
          </p:nvPr>
        </p:nvSpPr>
        <p:spPr>
          <a:xfrm>
            <a:off x="457200" y="1428736"/>
            <a:ext cx="8229600" cy="4972065"/>
          </a:xfrm>
        </p:spPr>
        <p:txBody>
          <a:bodyPr>
            <a:normAutofit fontScale="25000" lnSpcReduction="20000"/>
          </a:bodyPr>
          <a:lstStyle/>
          <a:p>
            <a:pPr>
              <a:buNone/>
            </a:pPr>
            <a:r>
              <a:rPr lang="sr-Latn-CS" sz="5600" dirty="0" smtClean="0"/>
              <a:t>. </a:t>
            </a:r>
            <a:endParaRPr lang="sr-Cyrl-CS" sz="5600" dirty="0" smtClean="0"/>
          </a:p>
          <a:p>
            <a:endParaRPr lang="sr-Cyrl-CS" sz="5600" dirty="0" smtClean="0"/>
          </a:p>
          <a:p>
            <a:r>
              <a:rPr lang="sr-Latn-CS" sz="6400" dirty="0" smtClean="0"/>
              <a:t>Познати су од античких култура широм света,</a:t>
            </a:r>
            <a:r>
              <a:rPr lang="sr-Cyrl-CS" sz="6400" baseline="30000" dirty="0" smtClean="0"/>
              <a:t> </a:t>
            </a:r>
            <a:r>
              <a:rPr lang="sr-Latn-CS" sz="6400" dirty="0" smtClean="0"/>
              <a:t>укључујући </a:t>
            </a:r>
            <a:r>
              <a:rPr lang="sr-Latn-CS" sz="6400" dirty="0" err="1" smtClean="0"/>
              <a:t>Келте</a:t>
            </a:r>
            <a:r>
              <a:rPr lang="sr-Latn-CS" sz="6400" dirty="0" smtClean="0"/>
              <a:t>, </a:t>
            </a:r>
            <a:r>
              <a:rPr lang="sr-Latn-CS" sz="6400" dirty="0" err="1" smtClean="0"/>
              <a:t>Хаваје</a:t>
            </a:r>
            <a:r>
              <a:rPr lang="sr-Latn-CS" sz="6400" dirty="0" smtClean="0"/>
              <a:t> (који их зову </a:t>
            </a:r>
            <a:r>
              <a:rPr lang="sr-Latn-CS" sz="6400" dirty="0" err="1" smtClean="0"/>
              <a:t>Макали</a:t>
            </a:r>
            <a:r>
              <a:rPr lang="sr-Cyrl-CS" sz="6400" dirty="0" smtClean="0"/>
              <a:t>ч</a:t>
            </a:r>
            <a:r>
              <a:rPr lang="sr-Latn-CS" sz="6400" dirty="0" smtClean="0"/>
              <a:t>и), </a:t>
            </a:r>
            <a:r>
              <a:rPr lang="sr-Latn-CS" sz="6400" dirty="0" err="1" smtClean="0"/>
              <a:t>Маоре</a:t>
            </a:r>
            <a:r>
              <a:rPr lang="sr-Latn-CS" sz="6400" dirty="0" smtClean="0"/>
              <a:t> (који их зову </a:t>
            </a:r>
            <a:r>
              <a:rPr lang="sr-Latn-CS" sz="6400" dirty="0" err="1" smtClean="0"/>
              <a:t>Матарики</a:t>
            </a:r>
            <a:r>
              <a:rPr lang="sr-Latn-CS" sz="6400" dirty="0" smtClean="0"/>
              <a:t>), </a:t>
            </a:r>
            <a:r>
              <a:rPr lang="sr-Cyrl-CS" sz="6400" dirty="0" err="1" smtClean="0"/>
              <a:t>а</a:t>
            </a:r>
            <a:r>
              <a:rPr lang="sr-Latn-CS" sz="6400" dirty="0" err="1" smtClean="0"/>
              <a:t>устрал</a:t>
            </a:r>
            <a:r>
              <a:rPr lang="sr-Cyrl-CS" sz="6400" dirty="0" err="1" smtClean="0"/>
              <a:t>ијске</a:t>
            </a:r>
            <a:r>
              <a:rPr lang="sr-Cyrl-CS" sz="6400" dirty="0" smtClean="0"/>
              <a:t> </a:t>
            </a:r>
            <a:r>
              <a:rPr lang="sr-Latn-CS" sz="6400" dirty="0" err="1" smtClean="0"/>
              <a:t>Абориџине</a:t>
            </a:r>
            <a:r>
              <a:rPr lang="sr-Cyrl-CS" sz="6400" dirty="0" smtClean="0"/>
              <a:t> </a:t>
            </a:r>
            <a:r>
              <a:rPr lang="sr-Latn-CS" sz="6400" dirty="0" smtClean="0"/>
              <a:t>(из неколико традиција), Перси</a:t>
            </a:r>
            <a:r>
              <a:rPr lang="sr-Cyrl-CS" sz="6400" dirty="0" err="1" smtClean="0"/>
              <a:t>јанце</a:t>
            </a:r>
            <a:r>
              <a:rPr lang="sr-Latn-CS" sz="6400" dirty="0" smtClean="0"/>
              <a:t>, одакле на </a:t>
            </a:r>
            <a:r>
              <a:rPr lang="sr-Latn-CS" sz="6400" dirty="0" err="1" smtClean="0"/>
              <a:t>хиндском</a:t>
            </a:r>
            <a:r>
              <a:rPr lang="sr-Latn-CS" sz="6400" dirty="0" smtClean="0"/>
              <a:t> и </a:t>
            </a:r>
            <a:r>
              <a:rPr lang="sr-Latn-CS" sz="6400" dirty="0" err="1" smtClean="0"/>
              <a:t>урду</a:t>
            </a:r>
            <a:r>
              <a:rPr lang="sr-Latn-CS" sz="6400" dirty="0" smtClean="0"/>
              <a:t> (који их је звао </a:t>
            </a:r>
            <a:r>
              <a:rPr lang="sr-Latn-CS" sz="6400" dirty="0" err="1" smtClean="0"/>
              <a:t>پروین</a:t>
            </a:r>
            <a:r>
              <a:rPr lang="sr-Cyrl-CS" sz="6400" dirty="0" smtClean="0"/>
              <a:t>  </a:t>
            </a:r>
            <a:r>
              <a:rPr lang="sr-Latn-CS" sz="6400" dirty="0" err="1" smtClean="0"/>
              <a:t>Парвин</a:t>
            </a:r>
            <a:r>
              <a:rPr lang="sr-Latn-CS" sz="6400" dirty="0" smtClean="0"/>
              <a:t> или </a:t>
            </a:r>
            <a:r>
              <a:rPr lang="sr-Latn-CS" sz="6400" dirty="0" err="1" smtClean="0"/>
              <a:t>پروی</a:t>
            </a:r>
            <a:r>
              <a:rPr lang="sr-Latn-CS" sz="6400" dirty="0" smtClean="0"/>
              <a:t> </a:t>
            </a:r>
            <a:r>
              <a:rPr lang="sr-Latn-CS" sz="6400" dirty="0" err="1" smtClean="0"/>
              <a:t>Парви</a:t>
            </a:r>
            <a:r>
              <a:rPr lang="sr-Latn-CS" sz="6400" dirty="0" smtClean="0"/>
              <a:t>), Арапи, Кинези (који су их звали </a:t>
            </a:r>
            <a:r>
              <a:rPr lang="en-US" sz="6400" dirty="0" smtClean="0"/>
              <a:t>昴</a:t>
            </a:r>
            <a:r>
              <a:rPr lang="sr-Latn-CS" sz="6400" dirty="0" smtClean="0"/>
              <a:t> </a:t>
            </a:r>
            <a:r>
              <a:rPr lang="sr-Cyrl-CS" sz="6400" dirty="0" smtClean="0"/>
              <a:t>“</a:t>
            </a:r>
            <a:r>
              <a:rPr lang="sr-Latn-CS" sz="6400" dirty="0" err="1" smtClean="0"/>
              <a:t>мао</a:t>
            </a:r>
            <a:r>
              <a:rPr lang="sr-Cyrl-CS" sz="6400" dirty="0" smtClean="0"/>
              <a:t>”</a:t>
            </a:r>
            <a:r>
              <a:rPr lang="sr-Latn-CS" sz="6400" dirty="0" smtClean="0"/>
              <a:t>), </a:t>
            </a:r>
            <a:r>
              <a:rPr lang="sr-Latn-CS" sz="6400" dirty="0" err="1" smtClean="0"/>
              <a:t>Кечуа</a:t>
            </a:r>
            <a:r>
              <a:rPr lang="sr-Latn-CS" sz="6400" dirty="0" smtClean="0"/>
              <a:t>, Јапанци (који их зову</a:t>
            </a:r>
            <a:endParaRPr lang="sr-Cyrl-CS" sz="6400" dirty="0" smtClean="0"/>
          </a:p>
          <a:p>
            <a:pPr>
              <a:buNone/>
            </a:pPr>
            <a:r>
              <a:rPr lang="sr-Cyrl-CS" sz="6400" dirty="0" smtClean="0"/>
              <a:t>        </a:t>
            </a:r>
            <a:r>
              <a:rPr lang="en-US" sz="6400" dirty="0" smtClean="0"/>
              <a:t>ル</a:t>
            </a:r>
            <a:r>
              <a:rPr lang="sr-Latn-CS" sz="6400" dirty="0" smtClean="0"/>
              <a:t> </a:t>
            </a:r>
            <a:r>
              <a:rPr lang="sr-Latn-CS" sz="6400" dirty="0" smtClean="0"/>
              <a:t>/ </a:t>
            </a:r>
            <a:r>
              <a:rPr lang="en-US" sz="6400" dirty="0" smtClean="0"/>
              <a:t>ス ハ ル</a:t>
            </a:r>
            <a:r>
              <a:rPr lang="sr-Latn-CS" sz="6400" dirty="0" smtClean="0"/>
              <a:t> </a:t>
            </a:r>
            <a:r>
              <a:rPr lang="sr-Latn-CS" sz="6400" dirty="0" err="1" smtClean="0"/>
              <a:t>Субару</a:t>
            </a:r>
            <a:r>
              <a:rPr lang="sr-Latn-CS" sz="6400" dirty="0" smtClean="0"/>
              <a:t>), Маје, Астеци, </a:t>
            </a:r>
            <a:r>
              <a:rPr lang="sr-Latn-CS" sz="6400" dirty="0" err="1" smtClean="0"/>
              <a:t>Сијукси</a:t>
            </a:r>
            <a:r>
              <a:rPr lang="sr-Latn-CS" sz="6400" dirty="0" smtClean="0"/>
              <a:t>, </a:t>
            </a:r>
            <a:r>
              <a:rPr lang="sr-Latn-CS" sz="6400" dirty="0" err="1" smtClean="0"/>
              <a:t>Киова</a:t>
            </a:r>
            <a:r>
              <a:rPr lang="sr-Cyrl-CS" sz="6400" baseline="30000" dirty="0" smtClean="0"/>
              <a:t> </a:t>
            </a:r>
            <a:r>
              <a:rPr lang="sr-Latn-CS" sz="6400" dirty="0" smtClean="0"/>
              <a:t>и </a:t>
            </a:r>
            <a:r>
              <a:rPr lang="sr-Latn-CS" sz="6400" dirty="0" err="1" smtClean="0"/>
              <a:t>Чироки</a:t>
            </a:r>
            <a:r>
              <a:rPr lang="sr-Latn-CS" sz="6400" dirty="0" smtClean="0"/>
              <a:t>. </a:t>
            </a:r>
            <a:endParaRPr lang="sr-Cyrl-CS" sz="6400" dirty="0" smtClean="0"/>
          </a:p>
          <a:p>
            <a:endParaRPr lang="sr-Cyrl-CS" sz="6400" dirty="0" smtClean="0"/>
          </a:p>
          <a:p>
            <a:endParaRPr lang="sr-Cyrl-CS" sz="6400" dirty="0" smtClean="0"/>
          </a:p>
          <a:p>
            <a:r>
              <a:rPr lang="sr-Latn-CS" sz="6400" dirty="0" smtClean="0"/>
              <a:t>Каталози вавилонских звезда Плејаде именују </a:t>
            </a:r>
            <a:r>
              <a:rPr lang="sr-Cyrl-CS" sz="6400" dirty="0" smtClean="0"/>
              <a:t> као </a:t>
            </a:r>
            <a:r>
              <a:rPr lang="sr-Latn-CS" sz="6400" dirty="0" smtClean="0"/>
              <a:t>МУЛМУЛ</a:t>
            </a:r>
            <a:r>
              <a:rPr lang="sr-Cyrl-CS" sz="6400" dirty="0" smtClean="0"/>
              <a:t>,</a:t>
            </a:r>
            <a:r>
              <a:rPr lang="sr-Latn-CS" sz="6400" dirty="0" smtClean="0"/>
              <a:t> што значи „звезде“ (дословно „звезда </a:t>
            </a:r>
            <a:r>
              <a:rPr lang="sr-Latn-CS" sz="6400" dirty="0" err="1" smtClean="0"/>
              <a:t>звезда</a:t>
            </a:r>
            <a:r>
              <a:rPr lang="sr-Latn-CS" sz="6400" dirty="0" smtClean="0"/>
              <a:t>“), и воде </a:t>
            </a:r>
            <a:r>
              <a:rPr lang="sr-Cyrl-CS" sz="6400" dirty="0" smtClean="0"/>
              <a:t>их </a:t>
            </a:r>
            <a:r>
              <a:rPr lang="sr-Latn-CS" sz="6400" dirty="0" smtClean="0"/>
              <a:t>на листи звезда дуж </a:t>
            </a:r>
            <a:r>
              <a:rPr lang="sr-Cyrl-CS" sz="6400" dirty="0" smtClean="0"/>
              <a:t> </a:t>
            </a:r>
            <a:r>
              <a:rPr lang="sr-Latn-CS" sz="6400" dirty="0" err="1" smtClean="0"/>
              <a:t>еклиптике</a:t>
            </a:r>
            <a:r>
              <a:rPr lang="sr-Latn-CS" sz="6400" dirty="0" smtClean="0"/>
              <a:t>, што одражава чињеницу да су биле близу тачке пролећне равнодневнице 23. век п</a:t>
            </a:r>
            <a:r>
              <a:rPr lang="sr-Cyrl-CS" sz="6400" dirty="0" smtClean="0"/>
              <a:t>ре </a:t>
            </a:r>
            <a:r>
              <a:rPr lang="sr-Cyrl-CS" sz="6400" dirty="0" err="1" smtClean="0"/>
              <a:t>н.е</a:t>
            </a:r>
            <a:r>
              <a:rPr lang="sr-Cyrl-CS" sz="6400" dirty="0" smtClean="0"/>
              <a:t>.</a:t>
            </a:r>
          </a:p>
          <a:p>
            <a:endParaRPr lang="en-US" sz="6400" dirty="0" smtClean="0"/>
          </a:p>
          <a:p>
            <a:endParaRPr lang="sr-Cyrl-CS" sz="6400" u="sng" baseline="30000" dirty="0" smtClean="0"/>
          </a:p>
          <a:p>
            <a:r>
              <a:rPr lang="sr-Latn-CS" sz="6400" dirty="0" smtClean="0"/>
              <a:t>Неки грчки астрономи сматрали су их засебним сазвежђем, а спомињу их </a:t>
            </a:r>
            <a:r>
              <a:rPr lang="sr-Latn-CS" sz="6400" dirty="0" err="1" smtClean="0"/>
              <a:t>Хесиодова</a:t>
            </a:r>
            <a:r>
              <a:rPr lang="sr-Latn-CS" sz="6400" dirty="0" smtClean="0"/>
              <a:t> дела и дан</a:t>
            </a:r>
            <a:r>
              <a:rPr lang="sr-Cyrl-CS" sz="6400" dirty="0" smtClean="0"/>
              <a:t>, </a:t>
            </a:r>
            <a:r>
              <a:rPr lang="sr-Latn-CS" sz="6400" dirty="0" smtClean="0"/>
              <a:t>Хомерова</a:t>
            </a:r>
            <a:r>
              <a:rPr lang="sr-Cyrl-CS" sz="6400" dirty="0" smtClean="0"/>
              <a:t> </a:t>
            </a:r>
            <a:r>
              <a:rPr lang="sr-Latn-CS" sz="6400" dirty="0" smtClean="0"/>
              <a:t> Илијада и </a:t>
            </a:r>
            <a:r>
              <a:rPr lang="sr-Cyrl-CS" sz="6400" dirty="0" smtClean="0"/>
              <a:t> </a:t>
            </a:r>
            <a:r>
              <a:rPr lang="sr-Latn-CS" sz="6400" dirty="0" smtClean="0"/>
              <a:t>Одисеја </a:t>
            </a:r>
            <a:r>
              <a:rPr lang="sr-Cyrl-CS" sz="6400" dirty="0" smtClean="0"/>
              <a:t>,</a:t>
            </a:r>
            <a:r>
              <a:rPr lang="sr-Latn-CS" sz="6400" dirty="0" smtClean="0"/>
              <a:t> и </a:t>
            </a:r>
            <a:r>
              <a:rPr lang="sr-Cyrl-CS" sz="6400" dirty="0" smtClean="0"/>
              <a:t> </a:t>
            </a:r>
            <a:r>
              <a:rPr lang="sr-Latn-CS" sz="6400" dirty="0" err="1" smtClean="0"/>
              <a:t>Геопоника</a:t>
            </a:r>
            <a:r>
              <a:rPr lang="sr-Latn-CS" sz="6400" dirty="0" smtClean="0"/>
              <a:t>.</a:t>
            </a:r>
            <a:endParaRPr lang="sr-Cyrl-CS" sz="6400" dirty="0" smtClean="0"/>
          </a:p>
          <a:p>
            <a:endParaRPr lang="sr-Cyrl-CS" sz="6400" dirty="0" smtClean="0"/>
          </a:p>
          <a:p>
            <a:r>
              <a:rPr lang="sr-Latn-CS" sz="6400" dirty="0" smtClean="0"/>
              <a:t>Неки </a:t>
            </a:r>
            <a:r>
              <a:rPr lang="sr-Cyrl-CS" sz="6400" dirty="0" smtClean="0"/>
              <a:t> </a:t>
            </a:r>
            <a:r>
              <a:rPr lang="sr-Latn-CS" sz="6400" dirty="0" smtClean="0"/>
              <a:t>учењаци </a:t>
            </a:r>
            <a:r>
              <a:rPr lang="sr-Cyrl-CS" sz="6400" dirty="0" smtClean="0"/>
              <a:t> </a:t>
            </a:r>
            <a:r>
              <a:rPr lang="sr-Latn-CS" sz="6400" dirty="0" smtClean="0"/>
              <a:t>ислама</a:t>
            </a:r>
            <a:r>
              <a:rPr lang="sr-Cyrl-CS" sz="6400" dirty="0" smtClean="0"/>
              <a:t> </a:t>
            </a:r>
            <a:r>
              <a:rPr lang="sr-Latn-CS" sz="6400" dirty="0" smtClean="0"/>
              <a:t>су сугерисали да су Плејаде (ат-</a:t>
            </a:r>
            <a:r>
              <a:rPr lang="sr-Latn-CS" sz="6400" dirty="0" err="1" smtClean="0"/>
              <a:t>тураија</a:t>
            </a:r>
            <a:r>
              <a:rPr lang="sr-Latn-CS" sz="6400" dirty="0" smtClean="0"/>
              <a:t>) „звезда“ која се спомиње у </a:t>
            </a:r>
            <a:r>
              <a:rPr lang="sr-Latn-CS" sz="6400" dirty="0" err="1" smtClean="0"/>
              <a:t>Сури</a:t>
            </a:r>
            <a:r>
              <a:rPr lang="sr-Latn-CS" sz="6400" dirty="0" smtClean="0"/>
              <a:t> </a:t>
            </a:r>
            <a:r>
              <a:rPr lang="sr-Latn-CS" sz="6400" dirty="0" err="1" smtClean="0"/>
              <a:t>Ан</a:t>
            </a:r>
            <a:r>
              <a:rPr lang="sr-Latn-CS" sz="6400" dirty="0" smtClean="0"/>
              <a:t>-</a:t>
            </a:r>
            <a:r>
              <a:rPr lang="sr-Latn-CS" sz="6400" dirty="0" err="1" smtClean="0"/>
              <a:t>Наџм</a:t>
            </a:r>
            <a:r>
              <a:rPr lang="sr-Latn-CS" sz="6400" dirty="0" smtClean="0"/>
              <a:t> („Звезда“) </a:t>
            </a:r>
            <a:r>
              <a:rPr lang="sr-Latn-CS" sz="6400" dirty="0" err="1" smtClean="0"/>
              <a:t>Кур’ана</a:t>
            </a:r>
            <a:r>
              <a:rPr lang="sr-Latn-CS" sz="6400" dirty="0" smtClean="0"/>
              <a:t>.</a:t>
            </a:r>
            <a:endParaRPr lang="en-US" sz="6400" dirty="0" smtClean="0"/>
          </a:p>
          <a:p>
            <a:endParaRPr lang="en-US" sz="6400" b="1" i="1" dirty="0" smtClean="0"/>
          </a:p>
          <a:p>
            <a:r>
              <a:rPr lang="sr-Latn-CS" sz="6400" dirty="0" smtClean="0"/>
              <a:t>У Јапану се сазвежђе помиње под именом </a:t>
            </a:r>
            <a:r>
              <a:rPr lang="sr-Latn-CS" sz="6400" dirty="0" err="1" smtClean="0"/>
              <a:t>Мутсурабоши</a:t>
            </a:r>
            <a:r>
              <a:rPr lang="sr-Latn-CS" sz="6400" dirty="0" smtClean="0"/>
              <a:t> („шест звезда“) у </a:t>
            </a:r>
            <a:r>
              <a:rPr lang="sr-Latn-CS" sz="6400" dirty="0" err="1" smtClean="0"/>
              <a:t>Којикију</a:t>
            </a:r>
            <a:r>
              <a:rPr lang="sr-Latn-CS" sz="6400" dirty="0" smtClean="0"/>
              <a:t> из 8. века.</a:t>
            </a:r>
            <a:r>
              <a:rPr lang="sr-Cyrl-CS" sz="6400" baseline="30000" dirty="0" smtClean="0"/>
              <a:t> </a:t>
            </a:r>
            <a:r>
              <a:rPr lang="sr-Latn-CS" sz="6400" dirty="0" smtClean="0"/>
              <a:t>Сазвежђе је у Јапану сада познато као </a:t>
            </a:r>
            <a:r>
              <a:rPr lang="sr-Latn-CS" sz="6400" dirty="0" err="1" smtClean="0"/>
              <a:t>Субару</a:t>
            </a:r>
            <a:r>
              <a:rPr lang="sr-Latn-CS" sz="6400" dirty="0" smtClean="0"/>
              <a:t>. Изабран је као робна марка аутомобила </a:t>
            </a:r>
            <a:r>
              <a:rPr lang="sr-Latn-CS" sz="6400" dirty="0" err="1" smtClean="0"/>
              <a:t>Субару</a:t>
            </a:r>
            <a:r>
              <a:rPr lang="sr-Latn-CS" sz="6400" dirty="0" smtClean="0"/>
              <a:t> како би одражавао порекло фирме као удруживање пет компанија, а приказан је у </a:t>
            </a:r>
            <a:r>
              <a:rPr lang="sr-Latn-CS" sz="6400" dirty="0" err="1" smtClean="0"/>
              <a:t>логотипу</a:t>
            </a:r>
            <a:r>
              <a:rPr lang="sr-Latn-CS" sz="6400" dirty="0" smtClean="0"/>
              <a:t> фирме са шест звездица.</a:t>
            </a:r>
            <a:endParaRPr lang="en-US" sz="6400" dirty="0" smtClean="0"/>
          </a:p>
          <a:p>
            <a:endParaRPr lang="en-US" sz="6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0" y="0"/>
            <a:ext cx="9144000" cy="1571612"/>
          </a:xfrm>
        </p:spPr>
        <p:txBody>
          <a:bodyPr>
            <a:normAutofit/>
          </a:bodyPr>
          <a:lstStyle/>
          <a:p>
            <a:r>
              <a:rPr lang="sr-Cyrl-CS" sz="2000" dirty="0" smtClean="0">
                <a:solidFill>
                  <a:srgbClr val="FFC000"/>
                </a:solidFill>
              </a:rPr>
              <a:t>Небески  диск  </a:t>
            </a:r>
            <a:r>
              <a:rPr lang="sr-Cyrl-CS" sz="2000" i="1" dirty="0" err="1" smtClean="0">
                <a:solidFill>
                  <a:srgbClr val="FFC000"/>
                </a:solidFill>
              </a:rPr>
              <a:t>Небре</a:t>
            </a:r>
            <a:r>
              <a:rPr lang="sr-Cyrl-CS" sz="2000" i="1" dirty="0" smtClean="0">
                <a:solidFill>
                  <a:srgbClr val="FFC000"/>
                </a:solidFill>
              </a:rPr>
              <a:t> </a:t>
            </a:r>
            <a:r>
              <a:rPr lang="sr-Cyrl-CS" sz="2000" dirty="0" smtClean="0"/>
              <a:t/>
            </a:r>
            <a:br>
              <a:rPr lang="sr-Cyrl-CS" sz="2000" dirty="0" smtClean="0"/>
            </a:br>
            <a:r>
              <a:rPr lang="sr-Cyrl-CS" sz="1600" dirty="0" smtClean="0"/>
              <a:t/>
            </a:r>
            <a:br>
              <a:rPr lang="sr-Cyrl-CS" sz="1600" dirty="0" smtClean="0"/>
            </a:br>
            <a:r>
              <a:rPr lang="sr-Latn-CS" sz="1600" dirty="0" smtClean="0"/>
              <a:t>Најранији познати приказ Плејада вероватно је севернонемачки артефакт из бронзаног доба познат као небески диск </a:t>
            </a:r>
            <a:r>
              <a:rPr lang="sr-Latn-CS" sz="1600" i="1" dirty="0" err="1" smtClean="0"/>
              <a:t>Небре</a:t>
            </a:r>
            <a:r>
              <a:rPr lang="sr-Latn-CS" sz="1600" dirty="0" smtClean="0"/>
              <a:t>, датиран приближно у 1600. годину пре нове ере.</a:t>
            </a:r>
            <a:r>
              <a:rPr lang="sr-Cyrl-CS" sz="1600" u="sng" baseline="30000" dirty="0" smtClean="0"/>
              <a:t> </a:t>
            </a:r>
            <a:r>
              <a:rPr lang="en-US" sz="2000" dirty="0" smtClean="0"/>
              <a:t/>
            </a:r>
            <a:br>
              <a:rPr lang="en-US" sz="2000" dirty="0" smtClean="0"/>
            </a:br>
            <a:endParaRPr lang="en-US" sz="2000" dirty="0"/>
          </a:p>
        </p:txBody>
      </p:sp>
      <p:pic>
        <p:nvPicPr>
          <p:cNvPr id="4" name="Picture 23" descr="Nebeski disk Nebre, Severnonemački artefakt iz bronzanog doba. Izleda poput štita sa mladim i punim Mesecom i Plejadama"/>
          <p:cNvPicPr>
            <a:picLocks noGrp="1"/>
          </p:cNvPicPr>
          <p:nvPr>
            <p:ph idx="1"/>
          </p:nvPr>
        </p:nvPicPr>
        <p:blipFill>
          <a:blip r:embed="rId2"/>
          <a:srcRect/>
          <a:stretch>
            <a:fillRect/>
          </a:stretch>
        </p:blipFill>
        <p:spPr bwMode="auto">
          <a:xfrm>
            <a:off x="0" y="1428736"/>
            <a:ext cx="9143999" cy="542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dirty="0" err="1" smtClean="0"/>
              <a:t>Мајански</a:t>
            </a:r>
            <a:r>
              <a:rPr lang="sr-Cyrl-CS" dirty="0" smtClean="0"/>
              <a:t> календар</a:t>
            </a:r>
            <a:endParaRPr lang="en-US" dirty="0"/>
          </a:p>
        </p:txBody>
      </p:sp>
      <p:sp>
        <p:nvSpPr>
          <p:cNvPr id="3" name="Чувар места за садржај 2"/>
          <p:cNvSpPr>
            <a:spLocks noGrp="1"/>
          </p:cNvSpPr>
          <p:nvPr>
            <p:ph idx="1"/>
          </p:nvPr>
        </p:nvSpPr>
        <p:spPr>
          <a:xfrm>
            <a:off x="457200" y="1500175"/>
            <a:ext cx="8229600" cy="4900626"/>
          </a:xfrm>
        </p:spPr>
        <p:txBody>
          <a:bodyPr>
            <a:normAutofit fontScale="55000" lnSpcReduction="20000"/>
          </a:bodyPr>
          <a:lstStyle/>
          <a:p>
            <a:r>
              <a:rPr lang="sr-Cyrl-CS" dirty="0" smtClean="0"/>
              <a:t>Унутар сазвежђа Плејада најистакнутије место има звезда </a:t>
            </a:r>
            <a:r>
              <a:rPr lang="sr-Cyrl-CS" b="1" dirty="0" smtClean="0"/>
              <a:t>Алкиној</a:t>
            </a:r>
            <a:r>
              <a:rPr lang="sr-Cyrl-CS" dirty="0" smtClean="0"/>
              <a:t>. За њу су бројне културе сматрале како игра улогу средишта око које се окреће наше Сунце. Да би направила пун круг потребно је 26000 година, што је отприлике једнако </a:t>
            </a:r>
            <a:r>
              <a:rPr lang="sr-Cyrl-CS" dirty="0" err="1" smtClean="0"/>
              <a:t>прецесијском</a:t>
            </a:r>
            <a:r>
              <a:rPr lang="sr-Cyrl-CS" dirty="0" smtClean="0"/>
              <a:t> циклусу. </a:t>
            </a:r>
          </a:p>
          <a:p>
            <a:endParaRPr lang="sr-Cyrl-CS" dirty="0" smtClean="0"/>
          </a:p>
          <a:p>
            <a:r>
              <a:rPr lang="en-US" dirty="0" smtClean="0"/>
              <a:t> </a:t>
            </a:r>
            <a:r>
              <a:rPr lang="sr-Cyrl-CS" dirty="0" smtClean="0"/>
              <a:t>Звезда Алкиној је била изузетно важна за Маје, јер се управо преко контакта планете Венере са њом формулисао целокупни календар. Један такав контакт обележио је фамозно “рођење Венере” , које је 11. августа 3115. године пре </a:t>
            </a:r>
            <a:r>
              <a:rPr lang="sr-Cyrl-CS" dirty="0" err="1" smtClean="0"/>
              <a:t>н.е</a:t>
            </a:r>
            <a:r>
              <a:rPr lang="sr-Cyrl-CS" dirty="0" smtClean="0"/>
              <a:t>. означио почетак </a:t>
            </a:r>
            <a:r>
              <a:rPr lang="sr-Cyrl-CS" dirty="0" err="1" smtClean="0"/>
              <a:t>мајанског</a:t>
            </a:r>
            <a:r>
              <a:rPr lang="sr-Cyrl-CS" dirty="0" smtClean="0"/>
              <a:t> календара.</a:t>
            </a:r>
            <a:r>
              <a:rPr lang="en-US" dirty="0" smtClean="0"/>
              <a:t> </a:t>
            </a:r>
            <a:endParaRPr lang="sr-Cyrl-CS" dirty="0" smtClean="0"/>
          </a:p>
          <a:p>
            <a:pPr>
              <a:buNone/>
            </a:pPr>
            <a:r>
              <a:rPr lang="en-US" dirty="0" smtClean="0"/>
              <a:t> </a:t>
            </a:r>
            <a:endParaRPr lang="sr-Cyrl-CS" dirty="0" smtClean="0"/>
          </a:p>
          <a:p>
            <a:r>
              <a:rPr lang="sr-Cyrl-CS" dirty="0" smtClean="0"/>
              <a:t>Као и у другим традицијама, Плејаде су и  овде одиграле улогу својеврсне свемирске материце из којег се родио почетак једног великог временског циклуса.  Наиме, сваких осам година током неколико сати после сумрака у мају  планета Венера се може видети врло близу Плејадама.  Сваки пут када дође на то подручје неба она се, гледајући са земље, привидно  приближава средишњој звезди. Године  </a:t>
            </a:r>
            <a:r>
              <a:rPr lang="en-US" dirty="0" smtClean="0"/>
              <a:t>1972. </a:t>
            </a:r>
            <a:r>
              <a:rPr lang="sr-Cyrl-CS" dirty="0" smtClean="0"/>
              <a:t> Венера се примакла </a:t>
            </a:r>
            <a:r>
              <a:rPr lang="sr-Cyrl-CS" dirty="0" err="1" smtClean="0"/>
              <a:t>Алкиноји</a:t>
            </a:r>
            <a:r>
              <a:rPr lang="sr-Cyrl-CS" dirty="0" smtClean="0"/>
              <a:t> на размаку од једног степена. Приближавање се настављало и идућих година. Током ‘2004. године Венера је већ била близу, а фамозне 2012. године дошло је до потпуног поклапања. То је, у ствари, означило ново Венерино рођење и почетак једног другачијег доба.</a:t>
            </a: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normAutofit/>
          </a:bodyPr>
          <a:lstStyle/>
          <a:p>
            <a:r>
              <a:rPr lang="sr-Cyrl-CS" sz="1800" dirty="0" smtClean="0"/>
              <a:t>Прва илустрација Плејада из </a:t>
            </a:r>
            <a:r>
              <a:rPr lang="sr-Cyrl-CS" sz="1800" dirty="0" err="1" smtClean="0"/>
              <a:t>Галилејевих</a:t>
            </a:r>
            <a:r>
              <a:rPr lang="sr-Cyrl-CS" sz="1800" dirty="0" smtClean="0"/>
              <a:t> списа</a:t>
            </a:r>
            <a:endParaRPr lang="en-US" sz="1800" dirty="0"/>
          </a:p>
        </p:txBody>
      </p:sp>
      <p:pic>
        <p:nvPicPr>
          <p:cNvPr id="4" name="Picture 24" descr="Slika 2: Prva ilustracija Plejada iz Galilejevih spisa"/>
          <p:cNvPicPr>
            <a:picLocks noGrp="1"/>
          </p:cNvPicPr>
          <p:nvPr>
            <p:ph idx="1"/>
          </p:nvPr>
        </p:nvPicPr>
        <p:blipFill>
          <a:blip r:embed="rId2"/>
          <a:srcRect/>
          <a:stretch>
            <a:fillRect/>
          </a:stretch>
        </p:blipFill>
        <p:spPr bwMode="auto">
          <a:xfrm>
            <a:off x="214282" y="1571612"/>
            <a:ext cx="3786214" cy="5072098"/>
          </a:xfrm>
          <a:prstGeom prst="rect">
            <a:avLst/>
          </a:prstGeom>
          <a:noFill/>
          <a:ln w="9525">
            <a:noFill/>
            <a:miter lim="800000"/>
            <a:headEnd/>
            <a:tailEnd/>
          </a:ln>
        </p:spPr>
      </p:pic>
      <p:sp>
        <p:nvSpPr>
          <p:cNvPr id="5" name="Правоугаоник 4"/>
          <p:cNvSpPr/>
          <p:nvPr/>
        </p:nvSpPr>
        <p:spPr>
          <a:xfrm>
            <a:off x="4000496" y="2357430"/>
            <a:ext cx="4929222" cy="2862322"/>
          </a:xfrm>
          <a:prstGeom prst="rect">
            <a:avLst/>
          </a:prstGeom>
        </p:spPr>
        <p:txBody>
          <a:bodyPr wrap="square">
            <a:spAutoFit/>
          </a:bodyPr>
          <a:lstStyle/>
          <a:p>
            <a:r>
              <a:rPr lang="sr-Latn-CS" dirty="0" err="1" smtClean="0"/>
              <a:t>Галилео</a:t>
            </a:r>
            <a:r>
              <a:rPr lang="sr-Latn-CS" dirty="0" smtClean="0"/>
              <a:t> </a:t>
            </a:r>
            <a:r>
              <a:rPr lang="sr-Cyrl-CS" dirty="0" smtClean="0"/>
              <a:t> </a:t>
            </a:r>
            <a:r>
              <a:rPr lang="sr-Latn-CS" dirty="0" err="1" smtClean="0"/>
              <a:t>Галилеј</a:t>
            </a:r>
            <a:r>
              <a:rPr lang="sr-Latn-CS" dirty="0" smtClean="0"/>
              <a:t> </a:t>
            </a:r>
            <a:r>
              <a:rPr lang="sr-Cyrl-CS" dirty="0" smtClean="0"/>
              <a:t> </a:t>
            </a:r>
            <a:r>
              <a:rPr lang="sr-Latn-CS" dirty="0" smtClean="0"/>
              <a:t>је био први астроном који је Плејаде гледао телескопом.</a:t>
            </a:r>
            <a:endParaRPr lang="sr-Cyrl-CS" dirty="0" smtClean="0"/>
          </a:p>
          <a:p>
            <a:r>
              <a:rPr lang="sr-Latn-CS" dirty="0" smtClean="0"/>
              <a:t> </a:t>
            </a:r>
            <a:endParaRPr lang="sr-Cyrl-CS" dirty="0" smtClean="0"/>
          </a:p>
          <a:p>
            <a:r>
              <a:rPr lang="sr-Latn-CS" dirty="0" smtClean="0"/>
              <a:t>Тиме је открио да јато садржи много звезда сувише пригушених да би се могле видети голим оком. </a:t>
            </a:r>
            <a:endParaRPr lang="sr-Cyrl-CS" dirty="0" smtClean="0"/>
          </a:p>
          <a:p>
            <a:endParaRPr lang="sr-Cyrl-CS" dirty="0" smtClean="0"/>
          </a:p>
          <a:p>
            <a:r>
              <a:rPr lang="sr-Latn-CS" dirty="0" smtClean="0"/>
              <a:t>Своја запажања, укључујући скицу Плејада на којима се види 36 звезда, објавио је у свом спису </a:t>
            </a:r>
            <a:r>
              <a:rPr lang="sr-Latn-CS" i="1" dirty="0" err="1" smtClean="0"/>
              <a:t>Sidereus</a:t>
            </a:r>
            <a:r>
              <a:rPr lang="sr-Latn-CS" i="1" dirty="0" smtClean="0"/>
              <a:t> </a:t>
            </a:r>
            <a:r>
              <a:rPr lang="sr-Latn-CS" i="1" dirty="0" err="1" smtClean="0"/>
              <a:t>Nuncius</a:t>
            </a:r>
            <a:r>
              <a:rPr lang="sr-Latn-CS" dirty="0" smtClean="0"/>
              <a:t> </a:t>
            </a:r>
            <a:r>
              <a:rPr lang="sr-Cyrl-CS" dirty="0" smtClean="0"/>
              <a:t>, </a:t>
            </a:r>
            <a:r>
              <a:rPr lang="sr-Latn-CS" dirty="0" smtClean="0"/>
              <a:t>марта </a:t>
            </a:r>
            <a:r>
              <a:rPr lang="sr-Cyrl-CS" dirty="0" smtClean="0"/>
              <a:t> </a:t>
            </a:r>
            <a:r>
              <a:rPr lang="sr-Latn-CS" dirty="0" smtClean="0"/>
              <a:t>1610. године.</a:t>
            </a:r>
            <a:endParaRPr lang="sr-Cyrl-C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dirty="0" smtClean="0"/>
              <a:t>Из историје астрономије</a:t>
            </a:r>
            <a:endParaRPr lang="en-US" dirty="0"/>
          </a:p>
        </p:txBody>
      </p:sp>
      <p:sp>
        <p:nvSpPr>
          <p:cNvPr id="3" name="Чувар места за садржај 2"/>
          <p:cNvSpPr>
            <a:spLocks noGrp="1"/>
          </p:cNvSpPr>
          <p:nvPr>
            <p:ph idx="1"/>
          </p:nvPr>
        </p:nvSpPr>
        <p:spPr/>
        <p:txBody>
          <a:bodyPr>
            <a:normAutofit fontScale="47500" lnSpcReduction="20000"/>
          </a:bodyPr>
          <a:lstStyle/>
          <a:p>
            <a:pPr>
              <a:buNone/>
            </a:pPr>
            <a:endParaRPr lang="en-US" b="1" dirty="0" smtClean="0"/>
          </a:p>
          <a:p>
            <a:endParaRPr lang="en-US" dirty="0" smtClean="0"/>
          </a:p>
          <a:p>
            <a:r>
              <a:rPr lang="sr-Latn-CS" dirty="0" smtClean="0"/>
              <a:t>Плејаде су одавно познате као физички повезане звезде, а не као случајно поравнање. Џон </a:t>
            </a:r>
            <a:r>
              <a:rPr lang="sr-Latn-CS" dirty="0" err="1" smtClean="0"/>
              <a:t>Мичел</a:t>
            </a:r>
            <a:r>
              <a:rPr lang="sr-Latn-CS" dirty="0" smtClean="0"/>
              <a:t> је израчунао 1767. године да је вероватноћа случајног поравнања толико сјајних звезда само 1 на 500 000, и тако претпоставио да Плејаде и многа друга јата звезда морају бити физички повезани.</a:t>
            </a:r>
            <a:r>
              <a:rPr lang="sr-Cyrl-CS" u="sng" baseline="30000" dirty="0" smtClean="0"/>
              <a:t> </a:t>
            </a:r>
            <a:r>
              <a:rPr lang="sr-Latn-CS" dirty="0" smtClean="0"/>
              <a:t>Када су први пут направљене студије о правилном кретању звезда, утврђено је да се све оне крећу у истом смеру по небу, истом брзином, што даље показује да су повезане.</a:t>
            </a:r>
            <a:endParaRPr lang="sr-Cyrl-CS" dirty="0" smtClean="0"/>
          </a:p>
          <a:p>
            <a:endParaRPr lang="en-US" dirty="0" smtClean="0"/>
          </a:p>
          <a:p>
            <a:r>
              <a:rPr lang="sr-Latn-CS" dirty="0" smtClean="0"/>
              <a:t>Чарлс </a:t>
            </a:r>
            <a:r>
              <a:rPr lang="sr-Latn-CS" dirty="0" err="1" smtClean="0"/>
              <a:t>Месиер</a:t>
            </a:r>
            <a:r>
              <a:rPr lang="sr-Latn-CS" dirty="0" smtClean="0"/>
              <a:t> је измерио положај јата и уврстио га као М45 у свој каталог објеката сличних комети, објављен 1771. Заједно са маглином </a:t>
            </a:r>
            <a:r>
              <a:rPr lang="sr-Latn-CS" dirty="0" err="1" smtClean="0"/>
              <a:t>Орион</a:t>
            </a:r>
            <a:r>
              <a:rPr lang="sr-Latn-CS" dirty="0" smtClean="0"/>
              <a:t> и гроздом </a:t>
            </a:r>
            <a:r>
              <a:rPr lang="sr-Latn-CS" dirty="0" err="1" smtClean="0"/>
              <a:t>Пресепе</a:t>
            </a:r>
            <a:r>
              <a:rPr lang="sr-Latn-CS" dirty="0" smtClean="0"/>
              <a:t>, </a:t>
            </a:r>
            <a:r>
              <a:rPr lang="sr-Latn-CS" dirty="0" err="1" smtClean="0"/>
              <a:t>Месиерово</a:t>
            </a:r>
            <a:r>
              <a:rPr lang="sr-Latn-CS" dirty="0" smtClean="0"/>
              <a:t> укључивање Плејада забележено је као знатижељно, јер је већина </a:t>
            </a:r>
            <a:r>
              <a:rPr lang="sr-Latn-CS" dirty="0" err="1" smtClean="0"/>
              <a:t>Месијеових</a:t>
            </a:r>
            <a:r>
              <a:rPr lang="sr-Latn-CS" dirty="0" smtClean="0"/>
              <a:t> објеката било много слабије и лакше их је заменити са кометима - нешто што се за Плејаде чини тешко могуће. Једна од могућности је да је </a:t>
            </a:r>
            <a:r>
              <a:rPr lang="sr-Latn-CS" dirty="0" err="1" smtClean="0"/>
              <a:t>Месиер</a:t>
            </a:r>
            <a:r>
              <a:rPr lang="sr-Latn-CS" dirty="0" smtClean="0"/>
              <a:t> једноставно желео да има већи каталог од свог научног ривала </a:t>
            </a:r>
            <a:r>
              <a:rPr lang="sr-Latn-CS" dirty="0" err="1" smtClean="0"/>
              <a:t>Лачаилеа</a:t>
            </a:r>
            <a:r>
              <a:rPr lang="sr-Latn-CS" dirty="0" smtClean="0"/>
              <a:t>, чији је каталог из 1755. године садржао 42 предмета, па је додао неке светле, добро познате предмете да појача свој списак.</a:t>
            </a:r>
            <a:endParaRPr lang="sr-Cyrl-CS" u="sng" baseline="30000" dirty="0" smtClean="0"/>
          </a:p>
          <a:p>
            <a:endParaRPr lang="en-US" dirty="0" smtClean="0"/>
          </a:p>
          <a:p>
            <a:r>
              <a:rPr lang="sr-Latn-CS" dirty="0" err="1" smtClean="0"/>
              <a:t>Едме</a:t>
            </a:r>
            <a:r>
              <a:rPr lang="sr-Latn-CS" dirty="0" smtClean="0"/>
              <a:t>-</a:t>
            </a:r>
            <a:r>
              <a:rPr lang="sr-Latn-CS" dirty="0" err="1" smtClean="0"/>
              <a:t>Себастиен</a:t>
            </a:r>
            <a:r>
              <a:rPr lang="sr-Latn-CS" dirty="0" smtClean="0"/>
              <a:t> је затим 1782. године из својих запажања 1779. године нацртао мапу од 64 звезде Плејаде, коју је објавио 1786.</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dirty="0" err="1" smtClean="0"/>
              <a:t>Звездно</a:t>
            </a:r>
            <a:r>
              <a:rPr lang="sr-Cyrl-CS" dirty="0" smtClean="0"/>
              <a:t> јато Плејаде</a:t>
            </a:r>
            <a:endParaRPr lang="en-US" dirty="0"/>
          </a:p>
        </p:txBody>
      </p:sp>
      <p:pic>
        <p:nvPicPr>
          <p:cNvPr id="3074" name="Picture 2" descr="F:\plejade beltane noc vestica\unnamed.jpg"/>
          <p:cNvPicPr>
            <a:picLocks noGrp="1" noChangeAspect="1" noChangeArrowheads="1"/>
          </p:cNvPicPr>
          <p:nvPr>
            <p:ph idx="1"/>
          </p:nvPr>
        </p:nvPicPr>
        <p:blipFill>
          <a:blip r:embed="rId2"/>
          <a:srcRect/>
          <a:stretch>
            <a:fillRect/>
          </a:stretch>
        </p:blipFill>
        <p:spPr bwMode="auto">
          <a:xfrm>
            <a:off x="0" y="1214422"/>
            <a:ext cx="9144000" cy="564357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dirty="0" smtClean="0"/>
              <a:t>Плејаде виђене кроз телескоп</a:t>
            </a:r>
            <a:endParaRPr lang="en-US" dirty="0"/>
          </a:p>
        </p:txBody>
      </p:sp>
      <p:pic>
        <p:nvPicPr>
          <p:cNvPr id="4" name="Picture 25" descr="Plejade viđene kroz teleskop"/>
          <p:cNvPicPr>
            <a:picLocks noGrp="1"/>
          </p:cNvPicPr>
          <p:nvPr>
            <p:ph idx="1"/>
          </p:nvPr>
        </p:nvPicPr>
        <p:blipFill>
          <a:blip r:embed="rId2"/>
          <a:srcRect/>
          <a:stretch>
            <a:fillRect/>
          </a:stretch>
        </p:blipFill>
        <p:spPr bwMode="auto">
          <a:xfrm>
            <a:off x="0" y="1428736"/>
            <a:ext cx="9144000" cy="542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dirty="0" smtClean="0"/>
              <a:t>Мистични рој Плејада</a:t>
            </a:r>
            <a:endParaRPr lang="en-US" dirty="0"/>
          </a:p>
        </p:txBody>
      </p:sp>
      <p:sp>
        <p:nvSpPr>
          <p:cNvPr id="3" name="Чувар места за садржај 2"/>
          <p:cNvSpPr>
            <a:spLocks noGrp="1"/>
          </p:cNvSpPr>
          <p:nvPr>
            <p:ph idx="1"/>
          </p:nvPr>
        </p:nvSpPr>
        <p:spPr>
          <a:xfrm>
            <a:off x="285720" y="1357298"/>
            <a:ext cx="8572560" cy="5286412"/>
          </a:xfrm>
        </p:spPr>
        <p:txBody>
          <a:bodyPr>
            <a:normAutofit fontScale="85000" lnSpcReduction="20000"/>
          </a:bodyPr>
          <a:lstStyle/>
          <a:p>
            <a:endParaRPr lang="sr-Cyrl-CS" sz="1500" dirty="0" smtClean="0"/>
          </a:p>
          <a:p>
            <a:r>
              <a:rPr lang="sr-Cyrl-CS" sz="1700" dirty="0" smtClean="0"/>
              <a:t>Током задњих десетак хиљада година ниједна скупина звезда на небу није изазвала тако велику пажњу као она позната под именом  Плејаде. У сваком случају, реч је о важном сазвежђу која игра кључну улогу при покушајима дефинисања еволуције човечанства и његовом повезивању са вишим нивоима постојања. </a:t>
            </a:r>
          </a:p>
          <a:p>
            <a:endParaRPr lang="sr-Cyrl-CS" sz="1700" dirty="0" smtClean="0"/>
          </a:p>
          <a:p>
            <a:r>
              <a:rPr lang="sr-Cyrl-CS" sz="1700" dirty="0" smtClean="0"/>
              <a:t>У традиционалној астрономији постоји осам главних сезонских подела сваке године, а обухватају мартовску и септембарску </a:t>
            </a:r>
            <a:r>
              <a:rPr lang="sr-Cyrl-CS" sz="1700" dirty="0" err="1" smtClean="0"/>
              <a:t>равнодневицу</a:t>
            </a:r>
            <a:r>
              <a:rPr lang="sr-Cyrl-CS" sz="1700" dirty="0" smtClean="0"/>
              <a:t>, јунски и децембарски </a:t>
            </a:r>
            <a:r>
              <a:rPr lang="sr-Cyrl-CS" sz="1700" dirty="0" err="1" smtClean="0"/>
              <a:t>солстициј</a:t>
            </a:r>
            <a:r>
              <a:rPr lang="sr-Cyrl-CS" sz="1700" dirty="0" smtClean="0"/>
              <a:t> и </a:t>
            </a:r>
            <a:r>
              <a:rPr lang="sr-Cyrl-CS" sz="1700" dirty="0" err="1" smtClean="0"/>
              <a:t>четри</a:t>
            </a:r>
            <a:r>
              <a:rPr lang="sr-Cyrl-CS" sz="1700" dirty="0" smtClean="0"/>
              <a:t> дана између четвртина. </a:t>
            </a:r>
          </a:p>
          <a:p>
            <a:endParaRPr lang="sr-Cyrl-CS" sz="1700" dirty="0" smtClean="0"/>
          </a:p>
          <a:p>
            <a:endParaRPr lang="sr-Cyrl-CS" sz="1700" dirty="0" smtClean="0"/>
          </a:p>
          <a:p>
            <a:r>
              <a:rPr lang="sr-Cyrl-CS" sz="1700" dirty="0" smtClean="0"/>
              <a:t>Дани унакрсне четвртине падају мање-више на пола пута између </a:t>
            </a:r>
            <a:r>
              <a:rPr lang="sr-Cyrl-CS" sz="1700" dirty="0" err="1" smtClean="0"/>
              <a:t>равнодневице</a:t>
            </a:r>
            <a:r>
              <a:rPr lang="sr-Cyrl-CS" sz="1700" dirty="0" smtClean="0"/>
              <a:t> (када сунце залази прав на запад) и </a:t>
            </a:r>
            <a:r>
              <a:rPr lang="sr-Cyrl-CS" sz="1700" dirty="0" err="1" smtClean="0"/>
              <a:t>солстиција</a:t>
            </a:r>
            <a:r>
              <a:rPr lang="sr-Cyrl-CS" sz="1700" dirty="0" smtClean="0"/>
              <a:t> (када сунце залази на </a:t>
            </a:r>
            <a:r>
              <a:rPr lang="sr-Cyrl-CS" sz="1700" dirty="0" err="1" smtClean="0"/>
              <a:t>најсевернијој</a:t>
            </a:r>
            <a:r>
              <a:rPr lang="sr-Cyrl-CS" sz="1700" dirty="0" smtClean="0"/>
              <a:t>  или најјужнијој тачки хоризонта).</a:t>
            </a:r>
          </a:p>
          <a:p>
            <a:endParaRPr lang="sr-Cyrl-CS" sz="1700" dirty="0" smtClean="0"/>
          </a:p>
          <a:p>
            <a:r>
              <a:rPr lang="sr-Cyrl-CS" sz="1700" dirty="0" smtClean="0"/>
              <a:t>Као резултат </a:t>
            </a:r>
            <a:r>
              <a:rPr lang="sr-Cyrl-CS" sz="1700" dirty="0" err="1" smtClean="0"/>
              <a:t>прецесије</a:t>
            </a:r>
            <a:r>
              <a:rPr lang="sr-Cyrl-CS" sz="1700" dirty="0" smtClean="0"/>
              <a:t> током векова, Плејаде су слављене и обележаване фестивалима. </a:t>
            </a:r>
          </a:p>
          <a:p>
            <a:endParaRPr lang="sr-Cyrl-CS" sz="1700" dirty="0" smtClean="0"/>
          </a:p>
          <a:p>
            <a:r>
              <a:rPr lang="sr-Cyrl-CS" sz="1700" dirty="0" smtClean="0"/>
              <a:t>Плејаде су </a:t>
            </a:r>
            <a:r>
              <a:rPr lang="sr-Cyrl-CS" sz="1700" dirty="0" err="1" smtClean="0"/>
              <a:t>хелијакалне</a:t>
            </a:r>
            <a:r>
              <a:rPr lang="sr-Cyrl-CS" sz="1700" dirty="0" smtClean="0"/>
              <a:t> звезде, што значи да их посматрач види као групу звезда које излазе и залазе на небу, што је најављивало  рођење светлости и таме. </a:t>
            </a:r>
          </a:p>
          <a:p>
            <a:endParaRPr lang="sr-Cyrl-CS" sz="1700" dirty="0" smtClean="0"/>
          </a:p>
          <a:p>
            <a:r>
              <a:rPr lang="sr-Cyrl-CS" sz="1700" dirty="0" smtClean="0"/>
              <a:t>Подижући се у мају , Плејаде би означиле званични почетак лета (светло). </a:t>
            </a:r>
          </a:p>
          <a:p>
            <a:endParaRPr lang="sr-Cyrl-CS" sz="1700" dirty="0" smtClean="0"/>
          </a:p>
          <a:p>
            <a:endParaRPr lang="sr-Cyrl-CS" sz="1700" dirty="0" smtClean="0"/>
          </a:p>
          <a:p>
            <a:r>
              <a:rPr lang="sr-Cyrl-CS" sz="1700" dirty="0" smtClean="0"/>
              <a:t>Та </a:t>
            </a:r>
            <a:r>
              <a:rPr lang="sr-Cyrl-CS" sz="1700" dirty="0" err="1" smtClean="0"/>
              <a:t>четри</a:t>
            </a:r>
            <a:r>
              <a:rPr lang="sr-Cyrl-CS" sz="1700" dirty="0" smtClean="0"/>
              <a:t> дана укрштања се често називају:</a:t>
            </a:r>
          </a:p>
          <a:p>
            <a:pPr>
              <a:buNone/>
            </a:pPr>
            <a:r>
              <a:rPr lang="sr-Cyrl-CS" sz="1700" dirty="0" smtClean="0"/>
              <a:t>                     -  Дан  мрмота (</a:t>
            </a:r>
            <a:r>
              <a:rPr lang="sr-Cyrl-CS" sz="1700" dirty="0" err="1" smtClean="0"/>
              <a:t>2.фебруар</a:t>
            </a:r>
            <a:r>
              <a:rPr lang="sr-Cyrl-CS" sz="1700" dirty="0" smtClean="0"/>
              <a:t>), </a:t>
            </a:r>
          </a:p>
          <a:p>
            <a:pPr>
              <a:buNone/>
            </a:pPr>
            <a:r>
              <a:rPr lang="sr-Cyrl-CS" sz="1700" dirty="0" smtClean="0"/>
              <a:t>                     - први мај (1. мај), </a:t>
            </a:r>
          </a:p>
          <a:p>
            <a:pPr>
              <a:buNone/>
            </a:pPr>
            <a:r>
              <a:rPr lang="sr-Cyrl-CS" sz="1700" dirty="0" smtClean="0"/>
              <a:t>                     - </a:t>
            </a:r>
            <a:r>
              <a:rPr lang="sr-Cyrl-CS" sz="1700" dirty="0" err="1" smtClean="0"/>
              <a:t>Ламас</a:t>
            </a:r>
            <a:r>
              <a:rPr lang="sr-Cyrl-CS" sz="1700" dirty="0" smtClean="0"/>
              <a:t> (</a:t>
            </a:r>
            <a:r>
              <a:rPr lang="sr-Cyrl-CS" sz="1700" dirty="0" err="1" smtClean="0"/>
              <a:t>1.август</a:t>
            </a:r>
            <a:r>
              <a:rPr lang="sr-Cyrl-CS" sz="1700" dirty="0" smtClean="0"/>
              <a:t>) и </a:t>
            </a:r>
          </a:p>
          <a:p>
            <a:pPr>
              <a:buNone/>
            </a:pPr>
            <a:r>
              <a:rPr lang="sr-Cyrl-CS" sz="1700" dirty="0" smtClean="0"/>
              <a:t>                     - Ноћ вештица (</a:t>
            </a:r>
            <a:r>
              <a:rPr lang="sr-Cyrl-CS" sz="1700" dirty="0" err="1" smtClean="0"/>
              <a:t>31.октобар</a:t>
            </a:r>
            <a:r>
              <a:rPr lang="sr-Cyrl-CS" sz="1700" dirty="0" smtClean="0"/>
              <a:t>)</a:t>
            </a:r>
          </a:p>
          <a:p>
            <a:endParaRPr lang="sr-Cyrl-CS" sz="1700" dirty="0" smtClean="0"/>
          </a:p>
          <a:p>
            <a:endParaRPr lang="sr-Cyrl-CS" sz="1700" dirty="0" smtClean="0"/>
          </a:p>
          <a:p>
            <a:endParaRPr lang="en-US" sz="1500"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normAutofit/>
          </a:bodyPr>
          <a:lstStyle/>
          <a:p>
            <a:r>
              <a:rPr lang="sr-Cyrl-CS" sz="2000" dirty="0" smtClean="0"/>
              <a:t>Приказ Сунца – </a:t>
            </a:r>
            <a:r>
              <a:rPr lang="sr-Cyrl-CS" sz="2000" dirty="0" err="1" smtClean="0"/>
              <a:t>скито</a:t>
            </a:r>
            <a:r>
              <a:rPr lang="sr-Cyrl-CS" sz="2000" dirty="0" smtClean="0"/>
              <a:t>-</a:t>
            </a:r>
            <a:r>
              <a:rPr lang="sr-Cyrl-CS" sz="2000" dirty="0" err="1" smtClean="0"/>
              <a:t>саматска</a:t>
            </a:r>
            <a:r>
              <a:rPr lang="sr-Cyrl-CS" sz="2000" dirty="0" smtClean="0"/>
              <a:t> </a:t>
            </a:r>
            <a:r>
              <a:rPr lang="sr-Cyrl-CS" sz="2000" dirty="0" err="1" smtClean="0"/>
              <a:t>тамга</a:t>
            </a:r>
            <a:r>
              <a:rPr lang="sr-Cyrl-CS" sz="2000" dirty="0" smtClean="0"/>
              <a:t/>
            </a:r>
            <a:br>
              <a:rPr lang="sr-Cyrl-CS" sz="2000" dirty="0" smtClean="0"/>
            </a:br>
            <a:r>
              <a:rPr lang="sr-Cyrl-CS" sz="2000" dirty="0" smtClean="0"/>
              <a:t>са </a:t>
            </a:r>
            <a:r>
              <a:rPr lang="sr-Cyrl-CS" sz="2000" dirty="0" err="1" smtClean="0"/>
              <a:t>четри</a:t>
            </a:r>
            <a:r>
              <a:rPr lang="sr-Cyrl-CS" sz="2000" dirty="0" smtClean="0"/>
              <a:t> годишња доба или са </a:t>
            </a:r>
            <a:r>
              <a:rPr lang="sr-Cyrl-CS" sz="2000" dirty="0" err="1" smtClean="0"/>
              <a:t>четри</a:t>
            </a:r>
            <a:r>
              <a:rPr lang="sr-Cyrl-CS" sz="2000" dirty="0" smtClean="0"/>
              <a:t>, односно два </a:t>
            </a:r>
            <a:r>
              <a:rPr lang="sr-Cyrl-CS" sz="2000" dirty="0" err="1" smtClean="0"/>
              <a:t>међучетвртинска</a:t>
            </a:r>
            <a:r>
              <a:rPr lang="sr-Cyrl-CS" sz="2000" dirty="0" smtClean="0"/>
              <a:t> дана</a:t>
            </a:r>
            <a:endParaRPr lang="en-US" sz="2000" dirty="0"/>
          </a:p>
        </p:txBody>
      </p:sp>
      <p:pic>
        <p:nvPicPr>
          <p:cNvPr id="4" name="Picture 2"/>
          <p:cNvPicPr>
            <a:picLocks noGrp="1" noChangeAspect="1" noChangeArrowheads="1"/>
          </p:cNvPicPr>
          <p:nvPr>
            <p:ph idx="1"/>
          </p:nvPr>
        </p:nvPicPr>
        <p:blipFill>
          <a:blip r:embed="rId2"/>
          <a:srcRect/>
          <a:stretch>
            <a:fillRect/>
          </a:stretch>
        </p:blipFill>
        <p:spPr bwMode="auto">
          <a:xfrm>
            <a:off x="0" y="1357298"/>
            <a:ext cx="9144000" cy="5500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normAutofit fontScale="90000"/>
          </a:bodyPr>
          <a:lstStyle/>
          <a:p>
            <a:r>
              <a:rPr lang="sr-Cyrl-CS" sz="2400" dirty="0" smtClean="0"/>
              <a:t>Универзални симбол годишњих доба</a:t>
            </a:r>
            <a:r>
              <a:rPr lang="sr-Cyrl-CS" sz="1400" dirty="0" smtClean="0"/>
              <a:t/>
            </a:r>
            <a:br>
              <a:rPr lang="sr-Cyrl-CS" sz="1400" dirty="0" smtClean="0"/>
            </a:br>
            <a:r>
              <a:rPr lang="sr-Cyrl-CS" sz="1400" dirty="0" smtClean="0"/>
              <a:t>На слици горе лево је соларни симбол на жртвенику постављеном уз огњиште у кући културе </a:t>
            </a:r>
            <a:r>
              <a:rPr lang="sr-Cyrl-CS" sz="1400" dirty="0" err="1" smtClean="0"/>
              <a:t>Лепенског</a:t>
            </a:r>
            <a:r>
              <a:rPr lang="sr-Cyrl-CS" sz="1400" dirty="0" smtClean="0"/>
              <a:t> вира (Падина, око 6000 </a:t>
            </a:r>
            <a:r>
              <a:rPr lang="sr-Cyrl-CS" sz="1400" dirty="0" err="1" smtClean="0"/>
              <a:t>год.ст.ере</a:t>
            </a:r>
            <a:r>
              <a:rPr lang="sr-Cyrl-CS" sz="1400" dirty="0" smtClean="0"/>
              <a:t>). Десно је мотив на </a:t>
            </a:r>
            <a:r>
              <a:rPr lang="sr-Cyrl-CS" sz="1400" dirty="0" err="1" smtClean="0"/>
              <a:t>стећку</a:t>
            </a:r>
            <a:r>
              <a:rPr lang="sr-Cyrl-CS" sz="1400" dirty="0" smtClean="0"/>
              <a:t> (Блаце, Коњиц, БиХ), а </a:t>
            </a:r>
            <a:r>
              <a:rPr lang="sr-Cyrl-CS" sz="1400" dirty="0" err="1" smtClean="0"/>
              <a:t>спод</a:t>
            </a:r>
            <a:r>
              <a:rPr lang="sr-Cyrl-CS" sz="1400" dirty="0" smtClean="0"/>
              <a:t> су тетовирани симболи на руци мумије (1100-1300-</a:t>
            </a:r>
            <a:r>
              <a:rPr lang="sr-Cyrl-CS" sz="1400" dirty="0" err="1" smtClean="0"/>
              <a:t>годне</a:t>
            </a:r>
            <a:r>
              <a:rPr lang="sr-Cyrl-CS" sz="1400" dirty="0" smtClean="0"/>
              <a:t>, </a:t>
            </a:r>
            <a:r>
              <a:rPr lang="sr-Latn-CS" sz="1400" dirty="0" err="1" smtClean="0"/>
              <a:t>Chiribaya</a:t>
            </a:r>
            <a:r>
              <a:rPr lang="sr-Latn-CS" sz="1400" dirty="0" smtClean="0"/>
              <a:t> </a:t>
            </a:r>
            <a:r>
              <a:rPr lang="sr-Latn-CS" sz="1400" dirty="0" err="1" smtClean="0"/>
              <a:t>mummy</a:t>
            </a:r>
            <a:r>
              <a:rPr lang="sr-Latn-CS" sz="1400" dirty="0" smtClean="0"/>
              <a:t>, El </a:t>
            </a:r>
            <a:r>
              <a:rPr lang="sr-Latn-CS" sz="1400" dirty="0" err="1" smtClean="0"/>
              <a:t>Algarrobal</a:t>
            </a:r>
            <a:r>
              <a:rPr lang="sr-Latn-CS" sz="1400" dirty="0" smtClean="0"/>
              <a:t> </a:t>
            </a:r>
            <a:r>
              <a:rPr lang="sr-Latn-CS" sz="1400" dirty="0" err="1" smtClean="0"/>
              <a:t>Museum</a:t>
            </a:r>
            <a:r>
              <a:rPr lang="sr-Latn-CS" sz="1400" dirty="0" smtClean="0"/>
              <a:t>, Peru</a:t>
            </a:r>
            <a:endParaRPr lang="en-US" sz="1400" dirty="0"/>
          </a:p>
        </p:txBody>
      </p:sp>
      <p:pic>
        <p:nvPicPr>
          <p:cNvPr id="4" name="Picture 2"/>
          <p:cNvPicPr>
            <a:picLocks noGrp="1" noChangeAspect="1" noChangeArrowheads="1"/>
          </p:cNvPicPr>
          <p:nvPr>
            <p:ph idx="1"/>
          </p:nvPr>
        </p:nvPicPr>
        <p:blipFill>
          <a:blip r:embed="rId2"/>
          <a:srcRect/>
          <a:stretch>
            <a:fillRect/>
          </a:stretch>
        </p:blipFill>
        <p:spPr bwMode="auto">
          <a:xfrm>
            <a:off x="0" y="1357299"/>
            <a:ext cx="9144000" cy="5500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dirty="0" err="1" smtClean="0"/>
              <a:t>Међучетвртински</a:t>
            </a:r>
            <a:r>
              <a:rPr lang="sr-Cyrl-CS" dirty="0" smtClean="0"/>
              <a:t> дани</a:t>
            </a:r>
            <a:endParaRPr lang="en-US" dirty="0"/>
          </a:p>
        </p:txBody>
      </p:sp>
      <p:sp>
        <p:nvSpPr>
          <p:cNvPr id="3" name="Чувар места за садржај 2"/>
          <p:cNvSpPr>
            <a:spLocks noGrp="1"/>
          </p:cNvSpPr>
          <p:nvPr>
            <p:ph idx="1"/>
          </p:nvPr>
        </p:nvSpPr>
        <p:spPr>
          <a:xfrm>
            <a:off x="457200" y="1500174"/>
            <a:ext cx="8229600" cy="5143535"/>
          </a:xfrm>
        </p:spPr>
        <p:txBody>
          <a:bodyPr>
            <a:normAutofit fontScale="70000" lnSpcReduction="20000"/>
          </a:bodyPr>
          <a:lstStyle/>
          <a:p>
            <a:pPr fontAlgn="base">
              <a:buNone/>
            </a:pPr>
            <a:r>
              <a:rPr lang="sr-Cyrl-CS" dirty="0" smtClean="0"/>
              <a:t>Ови </a:t>
            </a:r>
            <a:r>
              <a:rPr lang="sr-Cyrl-CS" dirty="0" smtClean="0"/>
              <a:t>су дани повезани са многим познатим празницима чији су астрономски корени углавном заборављени</a:t>
            </a:r>
            <a:r>
              <a:rPr lang="sr-Cyrl-CS" dirty="0" smtClean="0"/>
              <a:t>.</a:t>
            </a:r>
          </a:p>
          <a:p>
            <a:pPr fontAlgn="base">
              <a:buNone/>
            </a:pPr>
            <a:endParaRPr lang="en-US" dirty="0" smtClean="0"/>
          </a:p>
          <a:p>
            <a:pPr lvl="0" fontAlgn="base"/>
            <a:r>
              <a:rPr lang="sr-Cyrl-CS" b="1" dirty="0" smtClean="0"/>
              <a:t>Први </a:t>
            </a:r>
            <a:r>
              <a:rPr lang="sr-Cyrl-CS" b="1" dirty="0" err="1" smtClean="0"/>
              <a:t>међучетвртински</a:t>
            </a:r>
            <a:r>
              <a:rPr lang="sr-Cyrl-CS" b="1" dirty="0" smtClean="0"/>
              <a:t> дан</a:t>
            </a:r>
            <a:r>
              <a:rPr lang="en-US" dirty="0" smtClean="0"/>
              <a:t> (4. </a:t>
            </a:r>
            <a:r>
              <a:rPr lang="sr-Cyrl-CS" dirty="0" smtClean="0"/>
              <a:t>фебруара</a:t>
            </a:r>
            <a:r>
              <a:rPr lang="en-US" dirty="0" smtClean="0"/>
              <a:t>): Imbolc (</a:t>
            </a:r>
            <a:r>
              <a:rPr lang="sr-Cyrl-CS" dirty="0" smtClean="0"/>
              <a:t>келтски</a:t>
            </a:r>
            <a:r>
              <a:rPr lang="en-US" dirty="0" smtClean="0"/>
              <a:t>: "</a:t>
            </a:r>
            <a:r>
              <a:rPr lang="sr-Cyrl-CS" dirty="0" smtClean="0"/>
              <a:t>у млеку</a:t>
            </a:r>
            <a:r>
              <a:rPr lang="en-US" dirty="0" smtClean="0"/>
              <a:t>"), </a:t>
            </a:r>
            <a:r>
              <a:rPr lang="sr-Cyrl-CS" dirty="0" smtClean="0"/>
              <a:t>Дан свете </a:t>
            </a:r>
            <a:r>
              <a:rPr lang="sr-Cyrl-CS" dirty="0" err="1" smtClean="0"/>
              <a:t>Бригите</a:t>
            </a:r>
            <a:r>
              <a:rPr lang="sr-Cyrl-CS" dirty="0" smtClean="0"/>
              <a:t> (</a:t>
            </a:r>
            <a:r>
              <a:rPr lang="en-US" dirty="0" smtClean="0"/>
              <a:t>Brigit</a:t>
            </a:r>
            <a:r>
              <a:rPr lang="sr-Cyrl-CS" dirty="0" smtClean="0"/>
              <a:t>)</a:t>
            </a:r>
            <a:r>
              <a:rPr lang="en-US" dirty="0" smtClean="0"/>
              <a:t>, Candelmas, </a:t>
            </a:r>
            <a:r>
              <a:rPr lang="sr-Cyrl-CS" dirty="0" smtClean="0"/>
              <a:t>Дан мрмота</a:t>
            </a:r>
            <a:r>
              <a:rPr lang="en-US" dirty="0" smtClean="0"/>
              <a:t>, Setsubun (</a:t>
            </a:r>
            <a:r>
              <a:rPr lang="sr-Cyrl-CS" dirty="0" smtClean="0"/>
              <a:t>Јапан</a:t>
            </a:r>
            <a:r>
              <a:rPr lang="en-US" dirty="0" smtClean="0"/>
              <a:t>)</a:t>
            </a:r>
          </a:p>
          <a:p>
            <a:pPr lvl="0" fontAlgn="base"/>
            <a:r>
              <a:rPr lang="sr-Cyrl-CS" b="1" dirty="0" smtClean="0"/>
              <a:t>Други дан међу </a:t>
            </a:r>
            <a:r>
              <a:rPr lang="sr-Cyrl-CS" b="1" dirty="0" err="1" smtClean="0"/>
              <a:t>четвртинама</a:t>
            </a:r>
            <a:r>
              <a:rPr lang="en-US" dirty="0" smtClean="0"/>
              <a:t> (5. </a:t>
            </a:r>
            <a:r>
              <a:rPr lang="sr-Cyrl-CS" dirty="0" smtClean="0"/>
              <a:t>маја</a:t>
            </a:r>
            <a:r>
              <a:rPr lang="en-US" dirty="0" smtClean="0"/>
              <a:t>): Beltane (</a:t>
            </a:r>
            <a:r>
              <a:rPr lang="sr-Cyrl-CS" dirty="0" smtClean="0"/>
              <a:t>келтски</a:t>
            </a:r>
            <a:r>
              <a:rPr lang="en-US" dirty="0" smtClean="0"/>
              <a:t>: "Bel-</a:t>
            </a:r>
            <a:r>
              <a:rPr lang="sr-Cyrl-CS" dirty="0" smtClean="0"/>
              <a:t>ватра</a:t>
            </a:r>
            <a:r>
              <a:rPr lang="en-US" dirty="0" smtClean="0"/>
              <a:t>", </a:t>
            </a:r>
            <a:r>
              <a:rPr lang="sr-Cyrl-CS" dirty="0" smtClean="0"/>
              <a:t>долазак лета</a:t>
            </a:r>
            <a:r>
              <a:rPr lang="en-US" dirty="0" smtClean="0"/>
              <a:t>), </a:t>
            </a:r>
            <a:r>
              <a:rPr lang="sr-Cyrl-CS" dirty="0" smtClean="0"/>
              <a:t>Први мај</a:t>
            </a:r>
            <a:r>
              <a:rPr lang="en-US" dirty="0" smtClean="0"/>
              <a:t>, Walpurgisnacht, </a:t>
            </a:r>
            <a:r>
              <a:rPr lang="sr-Cyrl-CS" dirty="0" smtClean="0"/>
              <a:t>благдан</a:t>
            </a:r>
            <a:r>
              <a:rPr lang="en-US" dirty="0" smtClean="0"/>
              <a:t> Začeća Marijina</a:t>
            </a:r>
            <a:r>
              <a:rPr lang="sr-Cyrl-CS" dirty="0" smtClean="0"/>
              <a:t>, Ђурђевдан</a:t>
            </a:r>
            <a:endParaRPr lang="en-US" dirty="0" smtClean="0"/>
          </a:p>
          <a:p>
            <a:pPr lvl="0" fontAlgn="base"/>
            <a:r>
              <a:rPr lang="sr-Cyrl-CS" b="1" dirty="0" smtClean="0"/>
              <a:t>Трећи дан у четвртини</a:t>
            </a:r>
            <a:r>
              <a:rPr lang="en-US" dirty="0" smtClean="0"/>
              <a:t> (7. </a:t>
            </a:r>
            <a:r>
              <a:rPr lang="sr-Cyrl-CS" dirty="0" smtClean="0"/>
              <a:t>августа</a:t>
            </a:r>
            <a:r>
              <a:rPr lang="en-US" dirty="0" smtClean="0"/>
              <a:t>): Lughnasa (</a:t>
            </a:r>
            <a:r>
              <a:rPr lang="sr-Cyrl-CS" dirty="0" smtClean="0"/>
              <a:t>келтски</a:t>
            </a:r>
            <a:r>
              <a:rPr lang="en-US" dirty="0" smtClean="0"/>
              <a:t>: "</a:t>
            </a:r>
            <a:r>
              <a:rPr lang="sr-Cyrl-CS" dirty="0" smtClean="0"/>
              <a:t>игре</a:t>
            </a:r>
            <a:r>
              <a:rPr lang="en-US" dirty="0" smtClean="0"/>
              <a:t> Lugha"), Lammas (misa o krušnicama), Lughnasadh (</a:t>
            </a:r>
            <a:r>
              <a:rPr lang="sr-Cyrl-CS" dirty="0" smtClean="0"/>
              <a:t>келтски</a:t>
            </a:r>
            <a:r>
              <a:rPr lang="en-US" dirty="0" smtClean="0"/>
              <a:t>: “</a:t>
            </a:r>
            <a:r>
              <a:rPr lang="sr-Cyrl-CS" dirty="0" smtClean="0"/>
              <a:t>игре</a:t>
            </a:r>
            <a:r>
              <a:rPr lang="en-US" dirty="0" smtClean="0"/>
              <a:t> Lugha"), </a:t>
            </a:r>
            <a:r>
              <a:rPr lang="sr-Cyrl-CS" dirty="0" smtClean="0"/>
              <a:t>благдани</a:t>
            </a:r>
            <a:r>
              <a:rPr lang="en-US" dirty="0" smtClean="0"/>
              <a:t> sv. Oswalda </a:t>
            </a:r>
            <a:r>
              <a:rPr lang="sr-Cyrl-CS" dirty="0" smtClean="0"/>
              <a:t>и</a:t>
            </a:r>
            <a:r>
              <a:rPr lang="en-US" dirty="0" smtClean="0"/>
              <a:t> sv. Justusa od Lyona.</a:t>
            </a:r>
          </a:p>
          <a:p>
            <a:pPr lvl="0" fontAlgn="base"/>
            <a:r>
              <a:rPr lang="sr-Cyrl-CS" b="1" dirty="0" smtClean="0"/>
              <a:t>Четврти дан у четврт четвртине</a:t>
            </a:r>
            <a:r>
              <a:rPr lang="en-US" dirty="0" smtClean="0"/>
              <a:t> (7. </a:t>
            </a:r>
            <a:r>
              <a:rPr lang="sr-Cyrl-CS" dirty="0" smtClean="0"/>
              <a:t>новембар</a:t>
            </a:r>
            <a:r>
              <a:rPr lang="en-US" dirty="0" smtClean="0"/>
              <a:t>): Samhain (</a:t>
            </a:r>
            <a:r>
              <a:rPr lang="sr-Cyrl-CS" dirty="0" smtClean="0"/>
              <a:t>келтски</a:t>
            </a:r>
            <a:r>
              <a:rPr lang="en-US" dirty="0" smtClean="0"/>
              <a:t>: "</a:t>
            </a:r>
            <a:r>
              <a:rPr lang="sr-Cyrl-CS" dirty="0" smtClean="0"/>
              <a:t>крај лета</a:t>
            </a:r>
            <a:r>
              <a:rPr lang="en-US" dirty="0" smtClean="0"/>
              <a:t>"), </a:t>
            </a:r>
            <a:r>
              <a:rPr lang="sr-Cyrl-CS" dirty="0" smtClean="0"/>
              <a:t>Ноћ вештица</a:t>
            </a:r>
            <a:r>
              <a:rPr lang="en-US" dirty="0" smtClean="0"/>
              <a:t>, blagdan Svih svetih, blagdan svih duša. (</a:t>
            </a:r>
            <a:r>
              <a:rPr lang="sr-Cyrl-CS" dirty="0" smtClean="0"/>
              <a:t>Напомена</a:t>
            </a:r>
            <a:r>
              <a:rPr lang="en-US" dirty="0" smtClean="0"/>
              <a:t>: </a:t>
            </a:r>
            <a:r>
              <a:rPr lang="sr-Cyrl-CS" dirty="0" smtClean="0"/>
              <a:t>Ноћ вештица </a:t>
            </a:r>
            <a:r>
              <a:rPr lang="sr-Cyrl-CS" dirty="0" err="1" smtClean="0"/>
              <a:t>предходи</a:t>
            </a:r>
            <a:r>
              <a:rPr lang="sr-Cyrl-CS" dirty="0" smtClean="0"/>
              <a:t> Свим светима на исти начин на који </a:t>
            </a:r>
            <a:r>
              <a:rPr lang="sr-Cyrl-CS" dirty="0" err="1" smtClean="0"/>
              <a:t>Валпургијска</a:t>
            </a:r>
            <a:r>
              <a:rPr lang="sr-Cyrl-CS" dirty="0" smtClean="0"/>
              <a:t> ноћ претходи Првом мају у пролеће</a:t>
            </a:r>
            <a:r>
              <a:rPr lang="en-US" dirty="0" smtClean="0"/>
              <a:t>).</a:t>
            </a:r>
            <a:r>
              <a:rPr lang="sr-Cyrl-CS" dirty="0" smtClean="0"/>
              <a:t> Такође и Митровдан.</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normAutofit/>
          </a:bodyPr>
          <a:lstStyle/>
          <a:p>
            <a:r>
              <a:rPr lang="sr-Cyrl-CS" sz="2400" dirty="0" smtClean="0"/>
              <a:t>Кругови су Сунце истока и запада, а са стране је соларни симбол С (огњила,оцила), келтски </a:t>
            </a:r>
            <a:r>
              <a:rPr lang="sr-Cyrl-CS" sz="2400" dirty="0" err="1" smtClean="0"/>
              <a:t>стећњак</a:t>
            </a:r>
            <a:r>
              <a:rPr lang="sr-Cyrl-CS" sz="2400" dirty="0" smtClean="0"/>
              <a:t> из Шпаније </a:t>
            </a:r>
            <a:r>
              <a:rPr lang="sr-Cyrl-CS" sz="2400" dirty="0" err="1" smtClean="0"/>
              <a:t>7.век</a:t>
            </a:r>
            <a:r>
              <a:rPr lang="sr-Cyrl-CS" sz="2400" dirty="0" smtClean="0"/>
              <a:t> </a:t>
            </a:r>
            <a:r>
              <a:rPr lang="sr-Cyrl-CS" sz="2400" dirty="0" err="1" smtClean="0"/>
              <a:t>н.е</a:t>
            </a:r>
            <a:r>
              <a:rPr lang="sr-Cyrl-CS" sz="2400" dirty="0" smtClean="0"/>
              <a:t>.</a:t>
            </a:r>
            <a:endParaRPr lang="en-US" sz="2400" dirty="0"/>
          </a:p>
        </p:txBody>
      </p:sp>
      <p:pic>
        <p:nvPicPr>
          <p:cNvPr id="4" name="Picture 3"/>
          <p:cNvPicPr>
            <a:picLocks noGrp="1" noChangeAspect="1" noChangeArrowheads="1"/>
          </p:cNvPicPr>
          <p:nvPr>
            <p:ph idx="1"/>
          </p:nvPr>
        </p:nvPicPr>
        <p:blipFill>
          <a:blip r:embed="rId2"/>
          <a:srcRect/>
          <a:stretch>
            <a:fillRect/>
          </a:stretch>
        </p:blipFill>
        <p:spPr bwMode="auto">
          <a:xfrm>
            <a:off x="0" y="1357298"/>
            <a:ext cx="4572000" cy="5286388"/>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500562" y="1357298"/>
            <a:ext cx="4643438" cy="5500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dirty="0" smtClean="0"/>
              <a:t>Ватре </a:t>
            </a:r>
            <a:r>
              <a:rPr lang="sr-Cyrl-CS" dirty="0" err="1" smtClean="0"/>
              <a:t>Белтане</a:t>
            </a:r>
            <a:endParaRPr lang="en-US" dirty="0"/>
          </a:p>
        </p:txBody>
      </p:sp>
      <p:sp>
        <p:nvSpPr>
          <p:cNvPr id="3" name="Чувар места за садржај 2"/>
          <p:cNvSpPr>
            <a:spLocks noGrp="1"/>
          </p:cNvSpPr>
          <p:nvPr>
            <p:ph idx="1"/>
          </p:nvPr>
        </p:nvSpPr>
        <p:spPr>
          <a:xfrm>
            <a:off x="3714744" y="1500174"/>
            <a:ext cx="5214974" cy="5214973"/>
          </a:xfrm>
        </p:spPr>
        <p:txBody>
          <a:bodyPr>
            <a:normAutofit fontScale="55000" lnSpcReduction="20000"/>
          </a:bodyPr>
          <a:lstStyle/>
          <a:p>
            <a:pPr fontAlgn="base">
              <a:buNone/>
            </a:pPr>
            <a:endParaRPr lang="en-US" dirty="0" smtClean="0"/>
          </a:p>
          <a:p>
            <a:pPr fontAlgn="base"/>
            <a:r>
              <a:rPr lang="sr-Cyrl-CS" dirty="0" err="1" smtClean="0"/>
              <a:t>Белтане</a:t>
            </a:r>
            <a:r>
              <a:rPr lang="sr-Cyrl-CS" dirty="0" smtClean="0"/>
              <a:t> (изговара се </a:t>
            </a:r>
            <a:r>
              <a:rPr lang="en-US" dirty="0" smtClean="0"/>
              <a:t>Bel-tuhn-uh)</a:t>
            </a:r>
            <a:r>
              <a:rPr lang="sr-Cyrl-CS" dirty="0" smtClean="0"/>
              <a:t> односи се на Пролећну </a:t>
            </a:r>
            <a:r>
              <a:rPr lang="sr-Cyrl-CS" dirty="0" err="1" smtClean="0"/>
              <a:t>равнодневицу</a:t>
            </a:r>
            <a:r>
              <a:rPr lang="sr-Cyrl-CS" dirty="0" smtClean="0"/>
              <a:t> где живот започиње изнова, а такође и на Летњу дугодневицу, врхунац врућине и светлости лета. Уочи 30. априла на северној хемисфери (31. октобра на јужној хемисфери) означава време за нас да започнемо </a:t>
            </a:r>
            <a:r>
              <a:rPr lang="sr-Cyrl-CS" dirty="0" err="1" smtClean="0"/>
              <a:t>белтаинске</a:t>
            </a:r>
            <a:r>
              <a:rPr lang="sr-Cyrl-CS" dirty="0" smtClean="0"/>
              <a:t> обреде. </a:t>
            </a:r>
          </a:p>
          <a:p>
            <a:pPr fontAlgn="base"/>
            <a:endParaRPr lang="sr-Cyrl-CS" dirty="0" smtClean="0"/>
          </a:p>
          <a:p>
            <a:pPr fontAlgn="base"/>
            <a:r>
              <a:rPr lang="sr-Cyrl-CS" dirty="0" smtClean="0"/>
              <a:t>Реч </a:t>
            </a:r>
            <a:r>
              <a:rPr lang="sr-Cyrl-CS" dirty="0" err="1" smtClean="0"/>
              <a:t>Белтане</a:t>
            </a:r>
            <a:r>
              <a:rPr lang="sr-Cyrl-CS" dirty="0" smtClean="0"/>
              <a:t> (</a:t>
            </a:r>
            <a:r>
              <a:rPr lang="en-US" dirty="0" smtClean="0"/>
              <a:t>Bealtaine </a:t>
            </a:r>
            <a:r>
              <a:rPr lang="sr-Cyrl-CS" dirty="0" smtClean="0"/>
              <a:t>или</a:t>
            </a:r>
            <a:r>
              <a:rPr lang="en-US" dirty="0" smtClean="0"/>
              <a:t> Beltaine</a:t>
            </a:r>
            <a:r>
              <a:rPr lang="sr-Cyrl-CS" dirty="0" smtClean="0"/>
              <a:t>) значи „светла ватра“, али то нема везе са именом галског бога </a:t>
            </a:r>
            <a:r>
              <a:rPr lang="sr-Cyrl-CS" dirty="0" err="1" smtClean="0"/>
              <a:t>Беленосом</a:t>
            </a:r>
            <a:r>
              <a:rPr lang="sr-Cyrl-CS" dirty="0" smtClean="0"/>
              <a:t>.</a:t>
            </a:r>
            <a:endParaRPr lang="en-US" dirty="0" smtClean="0"/>
          </a:p>
          <a:p>
            <a:pPr fontAlgn="base"/>
            <a:r>
              <a:rPr lang="sr-Cyrl-CS" dirty="0" err="1" smtClean="0"/>
              <a:t>Беленос</a:t>
            </a:r>
            <a:r>
              <a:rPr lang="sr-Cyrl-CS" dirty="0" smtClean="0"/>
              <a:t> је био бог Сунца из каснијег галског пантеона, али нема еквивалента у ирским митовима који су покренули овај фестивал. </a:t>
            </a:r>
            <a:r>
              <a:rPr lang="sr-Cyrl-CS" dirty="0" err="1" smtClean="0"/>
              <a:t>Белтане</a:t>
            </a:r>
            <a:r>
              <a:rPr lang="sr-Cyrl-CS" dirty="0" smtClean="0"/>
              <a:t> слави почетак лета и испуњење лагане половине године. До овог тренутка зимски краљ је владао светлом у име Богиње, али са </a:t>
            </a:r>
            <a:r>
              <a:rPr lang="sr-Cyrl-CS" dirty="0" err="1" smtClean="0"/>
              <a:t>Белтаном</a:t>
            </a:r>
            <a:r>
              <a:rPr lang="sr-Cyrl-CS" dirty="0" smtClean="0"/>
              <a:t>, </a:t>
            </a:r>
            <a:r>
              <a:rPr lang="sr-Cyrl-CS" dirty="0" err="1" smtClean="0"/>
              <a:t>каои</a:t>
            </a:r>
            <a:r>
              <a:rPr lang="sr-Cyrl-CS" dirty="0" smtClean="0"/>
              <a:t> сви свети тренуци у келтском календару, свечаношћу се мора признати прелазак старије силе како нова преовладава. </a:t>
            </a:r>
            <a:endParaRPr lang="en-US" dirty="0" smtClean="0"/>
          </a:p>
          <a:p>
            <a:endParaRPr lang="en-US" dirty="0"/>
          </a:p>
        </p:txBody>
      </p:sp>
      <p:pic>
        <p:nvPicPr>
          <p:cNvPr id="4" name="Picture 2" descr="F:\plejade beltane noc vestica\ab67616d0000b2733d75352524a1f74b287bdc1a.jfif"/>
          <p:cNvPicPr>
            <a:picLocks noChangeAspect="1" noChangeArrowheads="1"/>
          </p:cNvPicPr>
          <p:nvPr/>
        </p:nvPicPr>
        <p:blipFill>
          <a:blip r:embed="rId2"/>
          <a:srcRect/>
          <a:stretch>
            <a:fillRect/>
          </a:stretch>
        </p:blipFill>
        <p:spPr bwMode="auto">
          <a:xfrm>
            <a:off x="0" y="1500174"/>
            <a:ext cx="3929058" cy="53578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dirty="0" smtClean="0"/>
              <a:t>Ноћ вештица</a:t>
            </a:r>
            <a:endParaRPr lang="en-US" dirty="0"/>
          </a:p>
        </p:txBody>
      </p:sp>
      <p:sp>
        <p:nvSpPr>
          <p:cNvPr id="3" name="Чувар места за садржај 2"/>
          <p:cNvSpPr>
            <a:spLocks noGrp="1"/>
          </p:cNvSpPr>
          <p:nvPr>
            <p:ph idx="1"/>
          </p:nvPr>
        </p:nvSpPr>
        <p:spPr>
          <a:xfrm>
            <a:off x="3500430" y="1571612"/>
            <a:ext cx="5500726" cy="5143535"/>
          </a:xfrm>
        </p:spPr>
        <p:txBody>
          <a:bodyPr>
            <a:normAutofit fontScale="55000" lnSpcReduction="20000"/>
          </a:bodyPr>
          <a:lstStyle/>
          <a:p>
            <a:r>
              <a:rPr lang="sr-Latn-CS" b="1" dirty="0" smtClean="0"/>
              <a:t>Ноћ вештица</a:t>
            </a:r>
            <a:r>
              <a:rPr lang="sr-Latn-CS" dirty="0" smtClean="0"/>
              <a:t> (енгл. </a:t>
            </a:r>
            <a:r>
              <a:rPr lang="en-US" i="1" dirty="0" smtClean="0"/>
              <a:t>Halloween</a:t>
            </a:r>
            <a:r>
              <a:rPr lang="sr-Latn-CS" dirty="0" smtClean="0"/>
              <a:t>), позната и као </a:t>
            </a:r>
            <a:r>
              <a:rPr lang="sr-Latn-CS" b="1" dirty="0" smtClean="0"/>
              <a:t>Ноћ свих светих</a:t>
            </a:r>
            <a:r>
              <a:rPr lang="sr-Latn-CS" dirty="0" smtClean="0"/>
              <a:t>, прослава је која се у многим земљама обележава 31. октобра, уочи хришћанског празника Сви свети. Започиње период посвећен сећању на мртве, као што су свеци, мученици и други преминули.</a:t>
            </a:r>
            <a:endParaRPr lang="sr-Cyrl-CS" dirty="0" smtClean="0"/>
          </a:p>
          <a:p>
            <a:endParaRPr lang="sr-Cyrl-CS" baseline="30000" dirty="0" smtClean="0"/>
          </a:p>
          <a:p>
            <a:r>
              <a:rPr lang="sr-Latn-CS" dirty="0" smtClean="0"/>
              <a:t>Порекло овог празника датира још</a:t>
            </a:r>
            <a:r>
              <a:rPr lang="sr-Cyrl-CS" dirty="0" smtClean="0"/>
              <a:t> </a:t>
            </a:r>
            <a:r>
              <a:rPr lang="sr-Latn-CS" dirty="0" smtClean="0"/>
              <a:t>од античке</a:t>
            </a:r>
            <a:r>
              <a:rPr lang="sr-Cyrl-CS" dirty="0" smtClean="0"/>
              <a:t> </a:t>
            </a:r>
            <a:r>
              <a:rPr lang="sr-Latn-CS" dirty="0" smtClean="0"/>
              <a:t>келтске</a:t>
            </a:r>
            <a:r>
              <a:rPr lang="sr-Cyrl-CS" dirty="0" smtClean="0"/>
              <a:t> </a:t>
            </a:r>
            <a:r>
              <a:rPr lang="sr-Latn-CS" dirty="0" smtClean="0"/>
              <a:t>светковине </a:t>
            </a:r>
            <a:r>
              <a:rPr lang="sr-Latn-CS" dirty="0" err="1" smtClean="0"/>
              <a:t>Самајн</a:t>
            </a:r>
            <a:r>
              <a:rPr lang="sr-Latn-CS" dirty="0" smtClean="0"/>
              <a:t> посвећене истоименом паганском божанству. Келти, који су живели на просторима данашње</a:t>
            </a:r>
            <a:r>
              <a:rPr lang="sr-Cyrl-CS" dirty="0" smtClean="0"/>
              <a:t> </a:t>
            </a:r>
            <a:r>
              <a:rPr lang="sr-Latn-CS" dirty="0" smtClean="0"/>
              <a:t> Ирске, славили су своју Нову годину 1. новембра. Ноћ пред Нову годину славили су </a:t>
            </a:r>
            <a:r>
              <a:rPr lang="sr-Latn-CS" dirty="0" err="1" smtClean="0"/>
              <a:t>Самајн</a:t>
            </a:r>
            <a:r>
              <a:rPr lang="sr-Latn-CS" dirty="0" smtClean="0"/>
              <a:t>.</a:t>
            </a:r>
            <a:r>
              <a:rPr lang="sr-Cyrl-CS" baseline="30000" dirty="0" smtClean="0"/>
              <a:t> </a:t>
            </a:r>
            <a:r>
              <a:rPr lang="sr-Latn-CS" dirty="0" smtClean="0"/>
              <a:t>Веровали су да се тада духови мртвих враћају на земљу узрокујући проблеме и уништавајући усеве.</a:t>
            </a:r>
            <a:endParaRPr lang="sr-Cyrl-CS" dirty="0" smtClean="0"/>
          </a:p>
          <a:p>
            <a:r>
              <a:rPr lang="sr-Latn-CS" dirty="0" smtClean="0"/>
              <a:t> Келтски</a:t>
            </a:r>
            <a:r>
              <a:rPr lang="sr-Cyrl-CS" dirty="0" smtClean="0"/>
              <a:t> </a:t>
            </a:r>
            <a:r>
              <a:rPr lang="sr-Latn-CS" dirty="0" smtClean="0"/>
              <a:t> пагански свештеници градили су огромне ломаче где су се људи окупљали како би спалили усеве и животиње као</a:t>
            </a:r>
            <a:r>
              <a:rPr lang="sr-Cyrl-CS" dirty="0" smtClean="0"/>
              <a:t> </a:t>
            </a:r>
            <a:r>
              <a:rPr lang="sr-Latn-CS" dirty="0" smtClean="0"/>
              <a:t>жртве келтским божанствима. У току прославе носили су костиме, углавном од животињских глава и коже. На ногама су носили папуче од мајмунове коже.</a:t>
            </a:r>
            <a:endParaRPr lang="en-US" dirty="0" smtClean="0"/>
          </a:p>
          <a:p>
            <a:endParaRPr lang="en-US" dirty="0" smtClean="0"/>
          </a:p>
          <a:p>
            <a:endParaRPr lang="en-US" dirty="0"/>
          </a:p>
        </p:txBody>
      </p:sp>
      <p:pic>
        <p:nvPicPr>
          <p:cNvPr id="4" name="Picture 1" descr="Jack-o'-Lantern 2003-10-31.jpg">
            <a:hlinkClick r:id="rId2"/>
          </p:cNvPr>
          <p:cNvPicPr>
            <a:picLocks/>
          </p:cNvPicPr>
          <p:nvPr/>
        </p:nvPicPr>
        <p:blipFill>
          <a:blip r:embed="rId3"/>
          <a:srcRect/>
          <a:stretch>
            <a:fillRect/>
          </a:stretch>
        </p:blipFill>
        <p:spPr bwMode="auto">
          <a:xfrm>
            <a:off x="0" y="1428736"/>
            <a:ext cx="3714744" cy="5429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Чувар места за садржај 2"/>
          <p:cNvSpPr>
            <a:spLocks noGrp="1"/>
          </p:cNvSpPr>
          <p:nvPr>
            <p:ph idx="1"/>
          </p:nvPr>
        </p:nvSpPr>
        <p:spPr>
          <a:xfrm>
            <a:off x="457200" y="1775191"/>
            <a:ext cx="8229600" cy="2725379"/>
          </a:xfrm>
        </p:spPr>
        <p:txBody>
          <a:bodyPr>
            <a:normAutofit fontScale="92500" lnSpcReduction="10000"/>
          </a:bodyPr>
          <a:lstStyle/>
          <a:p>
            <a:pPr algn="ctr">
              <a:buNone/>
            </a:pPr>
            <a:endParaRPr lang="sr-Cyrl-CS" sz="9600" dirty="0" smtClean="0"/>
          </a:p>
          <a:p>
            <a:pPr algn="ctr">
              <a:buNone/>
            </a:pPr>
            <a:r>
              <a:rPr lang="sr-Cyrl-CS" sz="10400" dirty="0" smtClean="0">
                <a:solidFill>
                  <a:schemeClr val="accent1">
                    <a:lumMod val="50000"/>
                  </a:schemeClr>
                </a:solidFill>
              </a:rPr>
              <a:t>Х В А Л А</a:t>
            </a:r>
            <a:endParaRPr lang="en-US" sz="10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Чувар места за садржај 2"/>
          <p:cNvSpPr>
            <a:spLocks noGrp="1"/>
          </p:cNvSpPr>
          <p:nvPr>
            <p:ph idx="1"/>
          </p:nvPr>
        </p:nvSpPr>
        <p:spPr>
          <a:xfrm>
            <a:off x="457200" y="1357297"/>
            <a:ext cx="8472518" cy="5043503"/>
          </a:xfrm>
        </p:spPr>
        <p:txBody>
          <a:bodyPr>
            <a:normAutofit fontScale="85000" lnSpcReduction="20000"/>
          </a:bodyPr>
          <a:lstStyle/>
          <a:p>
            <a:r>
              <a:rPr lang="sr-Latn-CS" sz="3000" b="1" dirty="0" smtClean="0"/>
              <a:t>Плејаде</a:t>
            </a:r>
            <a:r>
              <a:rPr lang="sr-Latn-CS" sz="3000" dirty="0" smtClean="0"/>
              <a:t> или </a:t>
            </a:r>
            <a:r>
              <a:rPr lang="sr-Latn-CS" sz="3000" b="1" dirty="0" err="1" smtClean="0"/>
              <a:t>Влашићи</a:t>
            </a:r>
            <a:r>
              <a:rPr lang="sr-Latn-CS" sz="3000" dirty="0" smtClean="0"/>
              <a:t> су </a:t>
            </a:r>
            <a:r>
              <a:rPr lang="sr-Latn-CS" sz="3000" dirty="0" err="1" smtClean="0"/>
              <a:t>астеризам</a:t>
            </a:r>
            <a:r>
              <a:rPr lang="sr-Latn-CS" sz="3000" dirty="0" smtClean="0"/>
              <a:t> и </a:t>
            </a:r>
            <a:r>
              <a:rPr lang="sr-Latn-CS" sz="3000" dirty="0" err="1" smtClean="0"/>
              <a:t>расеја</a:t>
            </a:r>
            <a:r>
              <a:rPr lang="sr-Cyrl-CS" sz="3000" dirty="0" smtClean="0"/>
              <a:t>но</a:t>
            </a:r>
          </a:p>
          <a:p>
            <a:pPr>
              <a:buNone/>
            </a:pPr>
            <a:r>
              <a:rPr lang="sr-Latn-CS" sz="3000" dirty="0" smtClean="0"/>
              <a:t>звездано јато у сазвежђу Бик</a:t>
            </a:r>
            <a:r>
              <a:rPr lang="sr-Cyrl-CS" sz="3000" dirty="0" smtClean="0"/>
              <a:t>, у близини </a:t>
            </a:r>
            <a:r>
              <a:rPr lang="sr-Cyrl-CS" sz="3000" dirty="0" err="1" smtClean="0"/>
              <a:t>Хијада</a:t>
            </a:r>
            <a:r>
              <a:rPr lang="sr-Latn-CS" sz="3000" dirty="0" smtClean="0"/>
              <a:t>.</a:t>
            </a:r>
            <a:endParaRPr lang="sr-Cyrl-CS" sz="3000" dirty="0" smtClean="0"/>
          </a:p>
          <a:p>
            <a:pPr>
              <a:buNone/>
            </a:pPr>
            <a:endParaRPr lang="sr-Cyrl-CS" sz="3000" dirty="0" smtClean="0"/>
          </a:p>
          <a:p>
            <a:pPr>
              <a:buNone/>
            </a:pPr>
            <a:r>
              <a:rPr lang="sr-Latn-CS" sz="3000" dirty="0" smtClean="0"/>
              <a:t>У </a:t>
            </a:r>
            <a:r>
              <a:rPr lang="sr-Latn-CS" sz="3000" dirty="0" err="1" smtClean="0"/>
              <a:t>Месјеовом</a:t>
            </a:r>
            <a:r>
              <a:rPr lang="sr-Cyrl-CS" sz="3000" dirty="0" smtClean="0"/>
              <a:t> </a:t>
            </a:r>
            <a:r>
              <a:rPr lang="sr-Latn-CS" sz="3000" dirty="0" smtClean="0"/>
              <a:t>каталогу</a:t>
            </a:r>
            <a:r>
              <a:rPr lang="sr-Cyrl-CS" sz="3000" dirty="0" smtClean="0"/>
              <a:t> </a:t>
            </a:r>
            <a:r>
              <a:rPr lang="sr-Latn-CS" sz="3000" dirty="0" smtClean="0"/>
              <a:t>носе ознаку М45.</a:t>
            </a:r>
            <a:endParaRPr lang="sr-Cyrl-CS" sz="3000" dirty="0" smtClean="0"/>
          </a:p>
          <a:p>
            <a:endParaRPr lang="en-US" sz="3000" dirty="0" smtClean="0"/>
          </a:p>
          <a:p>
            <a:r>
              <a:rPr lang="sr-Latn-CS" sz="3000" dirty="0" smtClean="0"/>
              <a:t>То је блистави скуп од 120 звезда, од којих се голим оком може видети девет најсјајнијих, јер су астрономи друштву од седам митских Плејада додали још и </a:t>
            </a:r>
            <a:r>
              <a:rPr lang="sr-Latn-CS" sz="3000" dirty="0" err="1" smtClean="0"/>
              <a:t>Плејону</a:t>
            </a:r>
            <a:r>
              <a:rPr lang="sr-Latn-CS" sz="3000" dirty="0" smtClean="0"/>
              <a:t> и Атласа</a:t>
            </a:r>
            <a:r>
              <a:rPr lang="sr-Cyrl-CS" sz="3000" dirty="0" smtClean="0"/>
              <a:t>, њине родитеље</a:t>
            </a:r>
            <a:r>
              <a:rPr lang="sr-Latn-CS" sz="3000" dirty="0" smtClean="0"/>
              <a:t>.</a:t>
            </a:r>
            <a:endParaRPr lang="sr-Cyrl-CS" sz="3000" dirty="0" smtClean="0"/>
          </a:p>
          <a:p>
            <a:pPr>
              <a:buNone/>
            </a:pPr>
            <a:endParaRPr lang="sr-Cyrl-CS" sz="3000" dirty="0" smtClean="0"/>
          </a:p>
          <a:p>
            <a:r>
              <a:rPr lang="sr-Cyrl-CS" sz="2800" dirty="0" smtClean="0"/>
              <a:t>Имају заједничко порекло, кретање и мала растојања</a:t>
            </a:r>
          </a:p>
          <a:p>
            <a:r>
              <a:rPr lang="sr-Cyrl-CS" sz="2800" dirty="0" smtClean="0"/>
              <a:t>Броје по неколико хиљада звезда</a:t>
            </a:r>
          </a:p>
          <a:p>
            <a:r>
              <a:rPr lang="sr-Cyrl-CS" sz="2800" dirty="0" smtClean="0"/>
              <a:t>Временом се распадају </a:t>
            </a:r>
          </a:p>
          <a:p>
            <a:r>
              <a:rPr lang="sr-Cyrl-CS" sz="2800" dirty="0" smtClean="0"/>
              <a:t>Стара су неколико милиона до неколико стотина милиона година</a:t>
            </a:r>
          </a:p>
          <a:p>
            <a:endParaRPr lang="en-US" sz="30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normAutofit fontScale="90000"/>
          </a:bodyPr>
          <a:lstStyle/>
          <a:p>
            <a:r>
              <a:rPr lang="sr-Cyrl-CS" dirty="0" smtClean="0"/>
              <a:t>Плејаде </a:t>
            </a:r>
            <a:br>
              <a:rPr lang="sr-Cyrl-CS" dirty="0" smtClean="0"/>
            </a:br>
            <a:r>
              <a:rPr lang="sr-Latn-CS" dirty="0" smtClean="0"/>
              <a:t> (грч.</a:t>
            </a:r>
            <a:r>
              <a:rPr lang="sr-Cyrl-CS" dirty="0" smtClean="0"/>
              <a:t> </a:t>
            </a:r>
            <a:r>
              <a:rPr lang="el-GR" dirty="0" smtClean="0"/>
              <a:t>Πλειάδες</a:t>
            </a:r>
            <a:r>
              <a:rPr lang="sr-Cyrl-CS" dirty="0" smtClean="0"/>
              <a:t>, </a:t>
            </a:r>
            <a:r>
              <a:rPr lang="sr-Latn-CS" dirty="0" smtClean="0"/>
              <a:t>лат.</a:t>
            </a:r>
            <a:r>
              <a:rPr lang="sr-Cyrl-CS" dirty="0" smtClean="0"/>
              <a:t> </a:t>
            </a:r>
            <a:r>
              <a:rPr lang="la-Latn" i="1" dirty="0" smtClean="0"/>
              <a:t>Pleiades</a:t>
            </a:r>
            <a:r>
              <a:rPr lang="sr-Latn-CS" dirty="0" smtClean="0"/>
              <a:t>)</a:t>
            </a:r>
            <a:endParaRPr lang="en-US" dirty="0"/>
          </a:p>
        </p:txBody>
      </p:sp>
      <p:pic>
        <p:nvPicPr>
          <p:cNvPr id="4" name="Picture 47" descr="sazviježđe plejade"/>
          <p:cNvPicPr>
            <a:picLocks noGrp="1"/>
          </p:cNvPicPr>
          <p:nvPr>
            <p:ph idx="1"/>
          </p:nvPr>
        </p:nvPicPr>
        <p:blipFill>
          <a:blip r:embed="rId2"/>
          <a:srcRect/>
          <a:stretch>
            <a:fillRect/>
          </a:stretch>
        </p:blipFill>
        <p:spPr bwMode="auto">
          <a:xfrm>
            <a:off x="0" y="1428736"/>
            <a:ext cx="9144000" cy="5429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sr-Cyrl-CS" dirty="0" smtClean="0"/>
              <a:t>Порекло имена</a:t>
            </a:r>
            <a:endParaRPr lang="en-US" dirty="0"/>
          </a:p>
        </p:txBody>
      </p:sp>
      <p:sp>
        <p:nvSpPr>
          <p:cNvPr id="3" name="Чувар места за садржај 2"/>
          <p:cNvSpPr>
            <a:spLocks noGrp="1"/>
          </p:cNvSpPr>
          <p:nvPr>
            <p:ph idx="1"/>
          </p:nvPr>
        </p:nvSpPr>
        <p:spPr>
          <a:xfrm>
            <a:off x="457200" y="1428736"/>
            <a:ext cx="8229600" cy="5286412"/>
          </a:xfrm>
        </p:spPr>
        <p:txBody>
          <a:bodyPr>
            <a:normAutofit fontScale="70000" lnSpcReduction="20000"/>
          </a:bodyPr>
          <a:lstStyle/>
          <a:p>
            <a:pPr>
              <a:buNone/>
            </a:pPr>
            <a:endParaRPr lang="en-US" b="1" dirty="0" smtClean="0"/>
          </a:p>
          <a:p>
            <a:r>
              <a:rPr lang="sr-Latn-CS" dirty="0" smtClean="0"/>
              <a:t>Име Плејаде  (</a:t>
            </a:r>
            <a:r>
              <a:rPr lang="sr-Latn-CS" dirty="0" err="1" smtClean="0"/>
              <a:t>Πλειαδες</a:t>
            </a:r>
            <a:r>
              <a:rPr lang="sr-Latn-CS" dirty="0" smtClean="0"/>
              <a:t>), потиче из старогрчког </a:t>
            </a:r>
            <a:r>
              <a:rPr lang="sr-Latn-CS" dirty="0" err="1" smtClean="0"/>
              <a:t>πλειν</a:t>
            </a:r>
            <a:r>
              <a:rPr lang="sr-Latn-CS" dirty="0" smtClean="0"/>
              <a:t>  („пловити“) због важности кластера у ограничавању сезоне пловидбе у Средоземном мору: „сезона пловидбе започела је њиховим </a:t>
            </a:r>
            <a:r>
              <a:rPr lang="sr-Latn-CS" dirty="0" err="1" smtClean="0"/>
              <a:t>хелијакалним</a:t>
            </a:r>
            <a:r>
              <a:rPr lang="sr-Latn-CS" dirty="0" smtClean="0"/>
              <a:t> порастом“.</a:t>
            </a:r>
            <a:endParaRPr lang="sr-Cyrl-CS" dirty="0" smtClean="0"/>
          </a:p>
          <a:p>
            <a:endParaRPr lang="sr-Cyrl-CS" dirty="0" smtClean="0"/>
          </a:p>
          <a:p>
            <a:r>
              <a:rPr lang="sr-Cyrl-CS" dirty="0" smtClean="0"/>
              <a:t> Једна од назива је </a:t>
            </a:r>
            <a:r>
              <a:rPr lang="sr-Latn-CS" dirty="0" smtClean="0"/>
              <a:t>из </a:t>
            </a:r>
            <a:r>
              <a:rPr lang="sr-Latn-CS" dirty="0" err="1" smtClean="0"/>
              <a:t>πλεος</a:t>
            </a:r>
            <a:r>
              <a:rPr lang="sr-Latn-CS" dirty="0" smtClean="0"/>
              <a:t> , „пун, много“; или из </a:t>
            </a:r>
            <a:r>
              <a:rPr lang="sr-Latn-CS" dirty="0" err="1" smtClean="0"/>
              <a:t>πελειαδες</a:t>
            </a:r>
            <a:r>
              <a:rPr lang="sr-Latn-CS" dirty="0" smtClean="0"/>
              <a:t> „јато голубова“.</a:t>
            </a:r>
            <a:endParaRPr lang="sr-Cyrl-CS" dirty="0" smtClean="0"/>
          </a:p>
          <a:p>
            <a:endParaRPr lang="sr-Cyrl-CS" dirty="0" smtClean="0"/>
          </a:p>
          <a:p>
            <a:r>
              <a:rPr lang="sr-Latn-CS" dirty="0" smtClean="0"/>
              <a:t>Међутим, у </a:t>
            </a:r>
            <a:r>
              <a:rPr lang="sr-Cyrl-CS" dirty="0" smtClean="0"/>
              <a:t>грчкој </a:t>
            </a:r>
            <a:r>
              <a:rPr lang="sr-Latn-CS" dirty="0" smtClean="0"/>
              <a:t>митологији се то име користило за Плејаде, седам божанских сестара, име које је наводно настало од имена њихове мајке </a:t>
            </a:r>
            <a:r>
              <a:rPr lang="sr-Latn-CS" dirty="0" err="1" smtClean="0"/>
              <a:t>Пле</a:t>
            </a:r>
            <a:r>
              <a:rPr lang="sr-Cyrl-CS" dirty="0" smtClean="0"/>
              <a:t>ј</a:t>
            </a:r>
            <a:r>
              <a:rPr lang="sr-Latn-CS" dirty="0" smtClean="0"/>
              <a:t>оне и ефективно значи „кћери </a:t>
            </a:r>
            <a:r>
              <a:rPr lang="sr-Latn-CS" dirty="0" err="1" smtClean="0"/>
              <a:t>Пле</a:t>
            </a:r>
            <a:r>
              <a:rPr lang="sr-Cyrl-CS" dirty="0" smtClean="0"/>
              <a:t>ј</a:t>
            </a:r>
            <a:r>
              <a:rPr lang="sr-Latn-CS" dirty="0" smtClean="0"/>
              <a:t>оне“. </a:t>
            </a:r>
            <a:endParaRPr lang="sr-Cyrl-CS" dirty="0" smtClean="0"/>
          </a:p>
          <a:p>
            <a:endParaRPr lang="sr-Cyrl-CS" dirty="0" smtClean="0"/>
          </a:p>
          <a:p>
            <a:r>
              <a:rPr lang="sr-Latn-CS" dirty="0" smtClean="0"/>
              <a:t>У стварности је име звезданог јата готово сигурно било прво, а </a:t>
            </a:r>
            <a:r>
              <a:rPr lang="sr-Latn-CS" dirty="0" err="1" smtClean="0"/>
              <a:t>Пле</a:t>
            </a:r>
            <a:r>
              <a:rPr lang="sr-Cyrl-CS" dirty="0" smtClean="0"/>
              <a:t>ј</a:t>
            </a:r>
            <a:r>
              <a:rPr lang="sr-Latn-CS" dirty="0" smtClean="0"/>
              <a:t>оне је измишљен да би га објаснио.</a:t>
            </a:r>
            <a:endParaRPr lang="sr-Cyrl-CS" dirty="0" smtClean="0"/>
          </a:p>
          <a:p>
            <a:endParaRPr lang="sr-Cyrl-CS" dirty="0" smtClean="0"/>
          </a:p>
          <a:p>
            <a:endParaRPr lang="sr-Cyrl-C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normAutofit/>
          </a:bodyPr>
          <a:lstStyle/>
          <a:p>
            <a:r>
              <a:rPr lang="sr-Cyrl-CS" sz="2400" dirty="0" smtClean="0"/>
              <a:t>Положај Плејада између сазвежђа Бика, Овна и </a:t>
            </a:r>
            <a:r>
              <a:rPr lang="sr-Cyrl-CS" sz="2400" dirty="0" err="1" smtClean="0"/>
              <a:t>Персеја</a:t>
            </a:r>
            <a:r>
              <a:rPr lang="en-US" sz="2400" dirty="0" smtClean="0"/>
              <a:t>.</a:t>
            </a:r>
            <a:endParaRPr lang="en-US" sz="2400" dirty="0"/>
          </a:p>
        </p:txBody>
      </p:sp>
      <p:pic>
        <p:nvPicPr>
          <p:cNvPr id="4" name="Picture 21" descr="Položaj Plejada između sazvežđa Bika, Ovna i Perseja."/>
          <p:cNvPicPr>
            <a:picLocks noGrp="1"/>
          </p:cNvPicPr>
          <p:nvPr>
            <p:ph idx="1"/>
          </p:nvPr>
        </p:nvPicPr>
        <p:blipFill>
          <a:blip r:embed="rId2"/>
          <a:srcRect/>
          <a:stretch>
            <a:fillRect/>
          </a:stretch>
        </p:blipFill>
        <p:spPr bwMode="auto">
          <a:xfrm>
            <a:off x="0" y="1428736"/>
            <a:ext cx="9144000" cy="542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457200" y="155448"/>
            <a:ext cx="8229600" cy="1058974"/>
          </a:xfrm>
        </p:spPr>
        <p:txBody>
          <a:bodyPr>
            <a:normAutofit/>
          </a:bodyPr>
          <a:lstStyle/>
          <a:p>
            <a:r>
              <a:rPr lang="sr-Cyrl-CS" sz="2800" dirty="0" smtClean="0"/>
              <a:t>Главне звезде које се налазе у Плејадама:</a:t>
            </a:r>
            <a:endParaRPr lang="en-US" sz="2800" dirty="0"/>
          </a:p>
        </p:txBody>
      </p:sp>
      <p:sp>
        <p:nvSpPr>
          <p:cNvPr id="3" name="Чувар места за садржај 2"/>
          <p:cNvSpPr>
            <a:spLocks noGrp="1"/>
          </p:cNvSpPr>
          <p:nvPr>
            <p:ph idx="1"/>
          </p:nvPr>
        </p:nvSpPr>
        <p:spPr>
          <a:xfrm>
            <a:off x="457200" y="1357298"/>
            <a:ext cx="8229600" cy="5286412"/>
          </a:xfrm>
        </p:spPr>
        <p:txBody>
          <a:bodyPr>
            <a:normAutofit fontScale="85000" lnSpcReduction="20000"/>
          </a:bodyPr>
          <a:lstStyle/>
          <a:p>
            <a:pPr lvl="0" fontAlgn="base"/>
            <a:r>
              <a:rPr lang="sr-Cyrl-CS" sz="1900" b="1" dirty="0" smtClean="0"/>
              <a:t>Алкиона</a:t>
            </a:r>
            <a:r>
              <a:rPr lang="en-US" sz="1900" b="1" dirty="0" smtClean="0"/>
              <a:t>:</a:t>
            </a:r>
            <a:r>
              <a:rPr lang="en-US" sz="1900" dirty="0" smtClean="0"/>
              <a:t> </a:t>
            </a:r>
            <a:r>
              <a:rPr lang="sr-Cyrl-CS" sz="1900" dirty="0" smtClean="0"/>
              <a:t>то је најстарија звезда која припада Плејадама и налази се на удаљености од 440 светлосних година од наше планете. Његова привидна </a:t>
            </a:r>
            <a:r>
              <a:rPr lang="sr-Cyrl-CS" sz="1900" dirty="0" err="1" smtClean="0"/>
              <a:t>магнитуда</a:t>
            </a:r>
            <a:r>
              <a:rPr lang="sr-Cyrl-CS" sz="1900" dirty="0" smtClean="0"/>
              <a:t> је</a:t>
            </a:r>
            <a:r>
              <a:rPr lang="en-US" sz="1900" dirty="0" smtClean="0"/>
              <a:t> +2.85, </a:t>
            </a:r>
            <a:r>
              <a:rPr lang="sr-Cyrl-CS" sz="1900" dirty="0" smtClean="0"/>
              <a:t> а звезда је готово 1000 пута светлија од сунца, јер је око 10 пута већа.</a:t>
            </a:r>
          </a:p>
          <a:p>
            <a:pPr lvl="0" fontAlgn="base"/>
            <a:endParaRPr lang="sr-Cyrl-CS" sz="1900" dirty="0" smtClean="0"/>
          </a:p>
          <a:p>
            <a:pPr lvl="0" fontAlgn="base"/>
            <a:r>
              <a:rPr lang="sr-Cyrl-CS" sz="1900" b="1" dirty="0" err="1" smtClean="0"/>
              <a:t>Електра</a:t>
            </a:r>
            <a:r>
              <a:rPr lang="en-US" sz="1900" b="1" dirty="0" smtClean="0"/>
              <a:t>:</a:t>
            </a:r>
            <a:r>
              <a:rPr lang="sr-Cyrl-CS" sz="1900" b="1" dirty="0" smtClean="0"/>
              <a:t> </a:t>
            </a:r>
            <a:r>
              <a:rPr lang="sr-Cyrl-CS" sz="1900" dirty="0" smtClean="0"/>
              <a:t>то је трећа звезда по величини светлости, а такође се налази на истој удаљености од друге две.</a:t>
            </a:r>
            <a:r>
              <a:rPr lang="en-US" sz="1900" dirty="0" smtClean="0"/>
              <a:t> </a:t>
            </a:r>
            <a:r>
              <a:rPr lang="sr-Cyrl-CS" sz="1900" dirty="0" smtClean="0"/>
              <a:t>Његова привидна величина је</a:t>
            </a:r>
            <a:r>
              <a:rPr lang="en-US" sz="1900" dirty="0" smtClean="0"/>
              <a:t> +3.72.</a:t>
            </a:r>
            <a:endParaRPr lang="sr-Cyrl-CS" sz="1900" dirty="0" smtClean="0"/>
          </a:p>
          <a:p>
            <a:pPr lvl="0" fontAlgn="base"/>
            <a:endParaRPr lang="sr-Cyrl-CS" sz="1900" dirty="0" smtClean="0"/>
          </a:p>
          <a:p>
            <a:pPr lvl="0" fontAlgn="base"/>
            <a:r>
              <a:rPr lang="sr-Cyrl-CS" sz="2000" b="1" dirty="0" smtClean="0"/>
              <a:t>Маја</a:t>
            </a:r>
            <a:r>
              <a:rPr lang="en-US" sz="2000" dirty="0" smtClean="0"/>
              <a:t>: </a:t>
            </a:r>
            <a:r>
              <a:rPr lang="sr-Cyrl-CS" sz="2000" dirty="0" smtClean="0"/>
              <a:t> то је звезда која има </a:t>
            </a:r>
            <a:r>
              <a:rPr lang="sr-Cyrl-CS" sz="2000" dirty="0" err="1" smtClean="0"/>
              <a:t>плавкастобелу</a:t>
            </a:r>
            <a:r>
              <a:rPr lang="sr-Cyrl-CS" sz="2000" dirty="0" smtClean="0"/>
              <a:t> боју и налази се на удаљености од око 440 светлосних година са привидном  </a:t>
            </a:r>
            <a:r>
              <a:rPr lang="sr-Cyrl-CS" sz="2000" dirty="0" err="1" smtClean="0"/>
              <a:t>магнитудом</a:t>
            </a:r>
            <a:r>
              <a:rPr lang="sr-Cyrl-CS" sz="2000" dirty="0" smtClean="0"/>
              <a:t> </a:t>
            </a:r>
            <a:r>
              <a:rPr lang="en-US" sz="2000" dirty="0" smtClean="0"/>
              <a:t>+3.87.</a:t>
            </a:r>
            <a:endParaRPr lang="sr-Cyrl-CS" sz="2000" dirty="0" smtClean="0"/>
          </a:p>
          <a:p>
            <a:pPr lvl="0" fontAlgn="base"/>
            <a:endParaRPr lang="en-US" sz="2000" dirty="0" smtClean="0"/>
          </a:p>
          <a:p>
            <a:pPr lvl="0" fontAlgn="base"/>
            <a:r>
              <a:rPr lang="sr-Cyrl-CS" sz="2000" b="1" dirty="0" err="1" smtClean="0"/>
              <a:t>Меропа</a:t>
            </a:r>
            <a:r>
              <a:rPr lang="en-US" sz="2000" b="1" dirty="0" smtClean="0"/>
              <a:t>:</a:t>
            </a:r>
            <a:r>
              <a:rPr lang="en-US" sz="2000" dirty="0" smtClean="0"/>
              <a:t> </a:t>
            </a:r>
            <a:r>
              <a:rPr lang="sr-Cyrl-CS" sz="2000" dirty="0" smtClean="0"/>
              <a:t>по сјају је пета и то </a:t>
            </a:r>
            <a:r>
              <a:rPr lang="sr-Cyrl-CS" sz="2000" dirty="0" err="1" smtClean="0"/>
              <a:t>подгигантска</a:t>
            </a:r>
            <a:r>
              <a:rPr lang="sr-Cyrl-CS" sz="2000" dirty="0" smtClean="0"/>
              <a:t> звезда која има </a:t>
            </a:r>
            <a:r>
              <a:rPr lang="sr-Cyrl-CS" sz="2000" dirty="0" err="1" smtClean="0"/>
              <a:t>плавкастобелу</a:t>
            </a:r>
            <a:r>
              <a:rPr lang="sr-Cyrl-CS" sz="2000" dirty="0" smtClean="0"/>
              <a:t> боју привиде </a:t>
            </a:r>
            <a:r>
              <a:rPr lang="sr-Cyrl-CS" sz="2000" dirty="0" err="1" smtClean="0"/>
              <a:t>магнитуде</a:t>
            </a:r>
            <a:r>
              <a:rPr lang="sr-Cyrl-CS" sz="2000" dirty="0" smtClean="0"/>
              <a:t> </a:t>
            </a:r>
            <a:r>
              <a:rPr lang="en-US" sz="2000" dirty="0" smtClean="0"/>
              <a:t>+4.14, </a:t>
            </a:r>
            <a:r>
              <a:rPr lang="sr-Cyrl-CS" sz="2000" dirty="0" smtClean="0"/>
              <a:t> смештена је више-мање на истој удаљености између осталих</a:t>
            </a:r>
            <a:r>
              <a:rPr lang="en-US" sz="2000" dirty="0" smtClean="0"/>
              <a:t>.</a:t>
            </a:r>
            <a:endParaRPr lang="sr-Cyrl-CS" sz="2000" dirty="0" smtClean="0"/>
          </a:p>
          <a:p>
            <a:pPr lvl="0" fontAlgn="base"/>
            <a:endParaRPr lang="en-US" sz="2000" dirty="0" smtClean="0"/>
          </a:p>
          <a:p>
            <a:pPr lvl="0" fontAlgn="base"/>
            <a:r>
              <a:rPr lang="sr-Cyrl-CS" sz="2000" b="1" dirty="0" err="1" smtClean="0"/>
              <a:t>Тајгета</a:t>
            </a:r>
            <a:r>
              <a:rPr lang="en-US" sz="2000" dirty="0" smtClean="0"/>
              <a:t>: </a:t>
            </a:r>
            <a:r>
              <a:rPr lang="sr-Cyrl-CS" sz="2000" dirty="0" smtClean="0"/>
              <a:t>то је бинарна звезда која има привидну величину од</a:t>
            </a:r>
            <a:r>
              <a:rPr lang="en-US" sz="2000" dirty="0" smtClean="0"/>
              <a:t> +4.29 </a:t>
            </a:r>
            <a:r>
              <a:rPr lang="sr-Cyrl-CS" sz="2000" dirty="0" smtClean="0"/>
              <a:t> и нешто је ближа Сунчевом систему, на удаљености од 422 светлосне године.</a:t>
            </a:r>
          </a:p>
          <a:p>
            <a:pPr lvl="0" fontAlgn="base"/>
            <a:endParaRPr lang="en-US" sz="2000" dirty="0" smtClean="0"/>
          </a:p>
          <a:p>
            <a:pPr lvl="0" fontAlgn="base"/>
            <a:r>
              <a:rPr lang="sr-Cyrl-CS" sz="2000" b="1" dirty="0" err="1" smtClean="0"/>
              <a:t>Келена</a:t>
            </a:r>
            <a:r>
              <a:rPr lang="en-US" sz="2000" b="1" dirty="0" smtClean="0"/>
              <a:t>:</a:t>
            </a:r>
            <a:r>
              <a:rPr lang="en-US" sz="2000" dirty="0" smtClean="0"/>
              <a:t> </a:t>
            </a:r>
            <a:r>
              <a:rPr lang="sr-Cyrl-CS" sz="2000" dirty="0" smtClean="0"/>
              <a:t>то је </a:t>
            </a:r>
            <a:r>
              <a:rPr lang="sr-Cyrl-CS" sz="2000" dirty="0" err="1" smtClean="0"/>
              <a:t>суб</a:t>
            </a:r>
            <a:r>
              <a:rPr lang="sr-Cyrl-CS" sz="2000" dirty="0" smtClean="0"/>
              <a:t>-гигантска бинарна звезда </a:t>
            </a:r>
            <a:r>
              <a:rPr lang="sr-Cyrl-CS" sz="2000" dirty="0" err="1" smtClean="0"/>
              <a:t>плавкастобеле</a:t>
            </a:r>
            <a:r>
              <a:rPr lang="sr-Cyrl-CS" sz="2000" dirty="0" smtClean="0"/>
              <a:t> боје. Његова привидна </a:t>
            </a:r>
            <a:r>
              <a:rPr lang="sr-Cyrl-CS" sz="2000" dirty="0" err="1" smtClean="0"/>
              <a:t>магнитуда</a:t>
            </a:r>
            <a:r>
              <a:rPr lang="sr-Cyrl-CS" sz="2000" dirty="0" smtClean="0"/>
              <a:t> је </a:t>
            </a:r>
            <a:r>
              <a:rPr lang="en-US" sz="2000" dirty="0" smtClean="0"/>
              <a:t>+5.45, </a:t>
            </a:r>
            <a:r>
              <a:rPr lang="sr-Cyrl-CS" sz="2000" dirty="0" smtClean="0"/>
              <a:t>а налази се на удаљености од 440 светлосних година.</a:t>
            </a:r>
          </a:p>
          <a:p>
            <a:pPr lvl="0" fontAlgn="base"/>
            <a:endParaRPr lang="sr-Cyrl-CS" sz="2000" dirty="0" smtClean="0"/>
          </a:p>
          <a:p>
            <a:pPr lvl="0" fontAlgn="base"/>
            <a:r>
              <a:rPr lang="sr-Cyrl-CS" sz="2000" b="1" dirty="0" err="1" smtClean="0"/>
              <a:t>Стеропа</a:t>
            </a:r>
            <a:r>
              <a:rPr lang="sr-Cyrl-CS" sz="2000" b="1" dirty="0" smtClean="0"/>
              <a:t>: </a:t>
            </a:r>
            <a:r>
              <a:rPr lang="sr-Latn-CS" sz="1800" dirty="0" smtClean="0"/>
              <a:t>или </a:t>
            </a:r>
            <a:r>
              <a:rPr lang="sr-Latn-CS" sz="1800" dirty="0" err="1" smtClean="0"/>
              <a:t>Астеропа</a:t>
            </a:r>
            <a:r>
              <a:rPr lang="sr-Latn-CS" sz="1800" dirty="0" smtClean="0"/>
              <a:t>, „Светла“, „Треперава“, „</a:t>
            </a:r>
            <a:r>
              <a:rPr lang="sr-Latn-CS" sz="1800" dirty="0" err="1" smtClean="0"/>
              <a:t>Сунцолика</a:t>
            </a:r>
            <a:r>
              <a:rPr lang="sr-Latn-CS" sz="1800" dirty="0" smtClean="0"/>
              <a:t>“. </a:t>
            </a:r>
            <a:r>
              <a:rPr lang="sr-Latn-CS" sz="1800" dirty="0" err="1" smtClean="0">
                <a:hlinkClick r:id="rId2" tooltip="Ареј"/>
              </a:rPr>
              <a:t>Ареј</a:t>
            </a:r>
            <a:r>
              <a:rPr lang="sr-Latn-CS" sz="1800" dirty="0" smtClean="0"/>
              <a:t> је </a:t>
            </a:r>
            <a:r>
              <a:rPr lang="sr-Latn-CS" sz="1800" dirty="0" err="1" smtClean="0"/>
              <a:t>напаствовао</a:t>
            </a:r>
            <a:r>
              <a:rPr lang="sr-Latn-CS" sz="1800" dirty="0" smtClean="0"/>
              <a:t> </a:t>
            </a:r>
            <a:r>
              <a:rPr lang="sr-Latn-CS" sz="1800" dirty="0" err="1" smtClean="0"/>
              <a:t>Астеропу</a:t>
            </a:r>
            <a:r>
              <a:rPr lang="sr-Latn-CS" sz="1800" dirty="0" smtClean="0"/>
              <a:t> и она је родила сина </a:t>
            </a:r>
            <a:r>
              <a:rPr lang="sr-Latn-CS" sz="1800" dirty="0" err="1" smtClean="0"/>
              <a:t>Оеномаја</a:t>
            </a:r>
            <a:r>
              <a:rPr lang="sr-Latn-CS" sz="1800" dirty="0" smtClean="0"/>
              <a:t>, који је постао краљ </a:t>
            </a:r>
            <a:r>
              <a:rPr lang="sr-Latn-CS" sz="1800" dirty="0" err="1" smtClean="0"/>
              <a:t>Писе</a:t>
            </a:r>
            <a:r>
              <a:rPr lang="sr-Latn-CS" sz="1800" dirty="0" smtClean="0"/>
              <a:t> и отац </a:t>
            </a:r>
            <a:r>
              <a:rPr lang="sr-Latn-CS" sz="1800" dirty="0" err="1" smtClean="0"/>
              <a:t>Хиподамеје</a:t>
            </a:r>
            <a:r>
              <a:rPr lang="sr-Latn-CS" sz="1800" dirty="0" smtClean="0"/>
              <a:t>. </a:t>
            </a:r>
            <a:r>
              <a:rPr lang="sr-Latn-CS" sz="1800" dirty="0" err="1" smtClean="0"/>
              <a:t>Оеномај</a:t>
            </a:r>
            <a:r>
              <a:rPr lang="sr-Latn-CS" sz="1800" dirty="0" smtClean="0"/>
              <a:t> је, заједно са просцем своје кћерке </a:t>
            </a:r>
            <a:r>
              <a:rPr lang="sr-Latn-CS" sz="1800" dirty="0" err="1" smtClean="0"/>
              <a:t>Палопсе</a:t>
            </a:r>
            <a:r>
              <a:rPr lang="sr-Latn-CS" sz="1800" dirty="0" smtClean="0"/>
              <a:t> погинуо у трци двоколица</a:t>
            </a:r>
            <a:endParaRPr lang="sr-Cyrl-CS" sz="2000" b="1" dirty="0" smtClean="0"/>
          </a:p>
          <a:p>
            <a:pPr lvl="0" fontAlgn="base"/>
            <a:endParaRPr lang="sr-Cyrl-CS" sz="2000" dirty="0" smtClean="0"/>
          </a:p>
          <a:p>
            <a:pPr lvl="0" fontAlgn="base"/>
            <a:endParaRPr lang="en-US" sz="2000" dirty="0" smtClean="0"/>
          </a:p>
          <a:p>
            <a:pPr lvl="0" fontAlgn="base"/>
            <a:endParaRPr lang="en-US" sz="1900"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Чувар места за садржај 2"/>
          <p:cNvSpPr>
            <a:spLocks noGrp="1"/>
          </p:cNvSpPr>
          <p:nvPr>
            <p:ph idx="1"/>
          </p:nvPr>
        </p:nvSpPr>
        <p:spPr/>
        <p:txBody>
          <a:bodyPr/>
          <a:lstStyle/>
          <a:p>
            <a:pPr lvl="0"/>
            <a:r>
              <a:rPr lang="sr-Cyrl-CS" b="1" dirty="0" smtClean="0"/>
              <a:t>Атлас</a:t>
            </a:r>
            <a:r>
              <a:rPr lang="en-US" b="1" dirty="0" smtClean="0"/>
              <a:t>:</a:t>
            </a:r>
            <a:r>
              <a:rPr lang="en-US" dirty="0" smtClean="0"/>
              <a:t> </a:t>
            </a:r>
            <a:r>
              <a:rPr lang="sr-Cyrl-CS" dirty="0" smtClean="0"/>
              <a:t> то је друга </a:t>
            </a:r>
            <a:r>
              <a:rPr lang="sr-Cyrl-CS" dirty="0" err="1" smtClean="0"/>
              <a:t>најсјајнија</a:t>
            </a:r>
            <a:r>
              <a:rPr lang="sr-Cyrl-CS" dirty="0" smtClean="0"/>
              <a:t> звезда у јату Плејаде и налази се на удаљености од 440 светлосних </a:t>
            </a:r>
            <a:r>
              <a:rPr lang="sr-Cyrl-CS" dirty="0" err="1" smtClean="0"/>
              <a:t>година.као</a:t>
            </a:r>
            <a:r>
              <a:rPr lang="sr-Cyrl-CS" dirty="0" smtClean="0"/>
              <a:t> и </a:t>
            </a:r>
            <a:r>
              <a:rPr lang="sr-Cyrl-CS" dirty="0" err="1" smtClean="0"/>
              <a:t>Алкион</a:t>
            </a:r>
            <a:r>
              <a:rPr lang="sr-Cyrl-CS" dirty="0" smtClean="0"/>
              <a:t>. Привидна величина је </a:t>
            </a:r>
            <a:r>
              <a:rPr lang="en-US" dirty="0" smtClean="0"/>
              <a:t> +3.62.</a:t>
            </a:r>
            <a:endParaRPr lang="sr-Cyrl-CS" dirty="0" smtClean="0"/>
          </a:p>
          <a:p>
            <a:r>
              <a:rPr lang="sr-Cyrl-CS" b="1" dirty="0" err="1" smtClean="0"/>
              <a:t>Плејона</a:t>
            </a:r>
            <a:r>
              <a:rPr lang="en-US" dirty="0" smtClean="0"/>
              <a:t>: </a:t>
            </a:r>
            <a:r>
              <a:rPr lang="sr-Cyrl-CS" dirty="0" smtClean="0"/>
              <a:t>то је звезда која је на сличној удаљености од осталих и око 190 пута је </a:t>
            </a:r>
            <a:r>
              <a:rPr lang="sr-Cyrl-CS" dirty="0" err="1" smtClean="0"/>
              <a:t>сјајнија</a:t>
            </a:r>
            <a:r>
              <a:rPr lang="sr-Cyrl-CS" dirty="0" smtClean="0"/>
              <a:t> од сунца. Има радијус 3.2 пута већи, а брзина </a:t>
            </a:r>
            <a:r>
              <a:rPr lang="sr-Cyrl-CS" dirty="0" err="1" smtClean="0"/>
              <a:t>ротаије</a:t>
            </a:r>
            <a:r>
              <a:rPr lang="sr-Cyrl-CS" dirty="0" smtClean="0"/>
              <a:t> је око 100 пута бржа од сунца.</a:t>
            </a:r>
            <a:endParaRPr lang="en-US" dirty="0" smtClean="0"/>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
  <a:themeElements>
    <a:clrScheme name="Прилагођено 1">
      <a:dk1>
        <a:sysClr val="windowText" lastClr="000000"/>
      </a:dk1>
      <a:lt1>
        <a:sysClr val="window" lastClr="FFFFFF"/>
      </a:lt1>
      <a:dk2>
        <a:srgbClr val="4F271C"/>
      </a:dk2>
      <a:lt2>
        <a:srgbClr val="E7DEC9"/>
      </a:lt2>
      <a:accent1>
        <a:srgbClr val="3891A7"/>
      </a:accent1>
      <a:accent2>
        <a:srgbClr val="FEB80A"/>
      </a:accent2>
      <a:accent3>
        <a:srgbClr val="FF0000"/>
      </a:accent3>
      <a:accent4>
        <a:srgbClr val="84AA33"/>
      </a:accent4>
      <a:accent5>
        <a:srgbClr val="964305"/>
      </a:accent5>
      <a:accent6>
        <a:srgbClr val="475A8D"/>
      </a:accent6>
      <a:hlink>
        <a:srgbClr val="8DC765"/>
      </a:hlink>
      <a:folHlink>
        <a:srgbClr val="AA8A14"/>
      </a:folHlink>
    </a:clrScheme>
    <a:fontScheme name="Модул">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520</TotalTime>
  <Words>1718</Words>
  <Application>Microsoft Office PowerPoint</Application>
  <PresentationFormat>Пројекција на екрану (4:3)</PresentationFormat>
  <Paragraphs>158</Paragraphs>
  <Slides>28</Slides>
  <Notes>0</Notes>
  <HiddenSlides>0</HiddenSlides>
  <MMClips>0</MMClips>
  <ScaleCrop>false</ScaleCrop>
  <HeadingPairs>
    <vt:vector size="4" baseType="variant">
      <vt:variant>
        <vt:lpstr>Тема</vt:lpstr>
      </vt:variant>
      <vt:variant>
        <vt:i4>1</vt:i4>
      </vt:variant>
      <vt:variant>
        <vt:lpstr>Наслови слајдова</vt:lpstr>
      </vt:variant>
      <vt:variant>
        <vt:i4>28</vt:i4>
      </vt:variant>
    </vt:vector>
  </HeadingPairs>
  <TitlesOfParts>
    <vt:vector size="29" baseType="lpstr">
      <vt:lpstr>Модул</vt:lpstr>
      <vt:lpstr>Слајд 1</vt:lpstr>
      <vt:lpstr>Звездно јато Плејаде</vt:lpstr>
      <vt:lpstr>Слајд 3</vt:lpstr>
      <vt:lpstr>Плејаде   (грч. Πλειάδες, лат. Pleiades)</vt:lpstr>
      <vt:lpstr>Порекло имена</vt:lpstr>
      <vt:lpstr>Положај Плејада између сазвежђа Бика, Овна и Персеја.</vt:lpstr>
      <vt:lpstr>Главне звезде које се налазе у Плејадама:</vt:lpstr>
      <vt:lpstr>Слајд 8</vt:lpstr>
      <vt:lpstr>Слајд 9</vt:lpstr>
      <vt:lpstr>По грчкој митологији</vt:lpstr>
      <vt:lpstr> Плејаде, Ведер, 1885 </vt:lpstr>
      <vt:lpstr>                 William Adolphe Bouguereau (1825-1905)     Lost Pleiad (1884)</vt:lpstr>
      <vt:lpstr>Веровање старог Египта</vt:lpstr>
      <vt:lpstr>По индијској митологији</vt:lpstr>
      <vt:lpstr>Стара предања </vt:lpstr>
      <vt:lpstr>Небески  диск  Небре   Најранији познати приказ Плејада вероватно је севернонемачки артефакт из бронзаног доба познат као небески диск Небре, датиран приближно у 1600. годину пре нове ере.  </vt:lpstr>
      <vt:lpstr>Мајански календар</vt:lpstr>
      <vt:lpstr>Прва илустрација Плејада из Галилејевих списа</vt:lpstr>
      <vt:lpstr>Из историје астрономије</vt:lpstr>
      <vt:lpstr>Плејаде виђене кроз телескоп</vt:lpstr>
      <vt:lpstr>Мистични рој Плејада</vt:lpstr>
      <vt:lpstr>Приказ Сунца – скито-саматска тамга са четри годишња доба или са четри, односно два међучетвртинска дана</vt:lpstr>
      <vt:lpstr>Универзални симбол годишњих доба На слици горе лево је соларни симбол на жртвенику постављеном уз огњиште у кући културе Лепенског вира (Падина, око 6000 год.ст.ере). Десно је мотив на стећку (Блаце, Коњиц, БиХ), а спод су тетовирани симболи на руци мумије (1100-1300-годне, Chiribaya mummy, El Algarrobal Museum, Peru</vt:lpstr>
      <vt:lpstr>Међучетвртински дани</vt:lpstr>
      <vt:lpstr>Кругови су Сунце истока и запада, а са стране је соларни симбол С (огњила,оцила), келтски стећњак из Шпаније 7.век н.е.</vt:lpstr>
      <vt:lpstr>Ватре Белтане</vt:lpstr>
      <vt:lpstr>Ноћ вештица</vt:lpstr>
      <vt:lpstr>Слајд 28</vt:lpstr>
    </vt:vector>
  </TitlesOfParts>
  <Company>HomeResidence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ЗВЕЗДАНО ЈАТО ПЛЕЈАДЕ:  МИТ, СТАРА ПРЕДАЊА И ФОЛКЛОР  КАО ОБЕЛЕЖЈЕ АСТРОНОМСКОГ ДОГАЂАЈА  УНАКРСНЕ ЧЕТВРТИНЕ ТОКОМ ГОДИНЕ  У ОКВИРУ ЗЕМЉИНЕ ОРБИТЕ ОКО СУНЦА </dc:title>
  <dc:creator>Kvapil</dc:creator>
  <cp:lastModifiedBy>Kvapil</cp:lastModifiedBy>
  <cp:revision>53</cp:revision>
  <dcterms:created xsi:type="dcterms:W3CDTF">2001-12-31T23:07:11Z</dcterms:created>
  <dcterms:modified xsi:type="dcterms:W3CDTF">2002-01-01T08:58:20Z</dcterms:modified>
</cp:coreProperties>
</file>