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59" r:id="rId3"/>
    <p:sldId id="282" r:id="rId4"/>
    <p:sldId id="267" r:id="rId5"/>
    <p:sldId id="278" r:id="rId6"/>
    <p:sldId id="273" r:id="rId7"/>
    <p:sldId id="285" r:id="rId8"/>
    <p:sldId id="284" r:id="rId9"/>
    <p:sldId id="279" r:id="rId10"/>
    <p:sldId id="281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656108-E7C7-CFE7-ED70-A3B6E17876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30E65-9262-7222-D4EE-329907E577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A31760-E6C1-49B0-9D63-DA393F350422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F841C7-FDEB-785B-F6CE-9B40B1EA5A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23D838-DDA4-0078-71D9-67AF5D1B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EBBC2-D0E7-90BD-29CB-07B044B75A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76E66-63E0-48B9-9C42-CD23CDEE6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058AD0-6ABE-47DE-B06A-3B3C59B59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3558307-D9BA-3915-8740-17BB9109EA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1AA17109-4B8E-D1DB-6426-AC5D37677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91B1EC5-68BD-3FA7-48F8-2667723A3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17BEC36-9365-4533-AA9A-C7C43085DE9B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3558307-D9BA-3915-8740-17BB9109EA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1AA17109-4B8E-D1DB-6426-AC5D37677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91B1EC5-68BD-3FA7-48F8-2667723A3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17BEC36-9365-4533-AA9A-C7C43085DE9B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17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1BCC516-C370-6DF2-F44A-2EEDD842FCD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71C135-7B35-C9F6-F6AC-31A8720A23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04C8C4A-4C82-4825-DB38-6360D13134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52B5FB-9964-5E54-FE7E-FE4B939ACF6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899E438-2C0A-089A-E377-63C4DFE69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751F0B5-6215-1BF1-B169-DB87FB7A9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A02B-6008-44C6-8E51-FA57CC252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0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07BF508-B281-FAD5-25B1-E61DA0351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0F3C307-B2C9-3ABA-8B14-E8C326FCA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3746C08-EE39-EB43-5F06-34725CE64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99EA-B59C-4395-9672-C46A5B152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61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C9A4018-B494-6836-7600-87FE59236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E446A0D-7B9C-33D8-5515-8378D93EB1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502FBEA-6690-43CC-EA43-D6AE24D42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3C82-06D8-4959-AB51-0463E454C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74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3A6848F-11FD-69D9-DDB0-0743152AB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2F9EC95-AC0C-CAC0-578C-327374277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6086482-C6B2-B24D-5F2F-29BC4A7C1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0467-E97E-4FF9-9709-AA9BC8E4F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29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45F65E-5757-4BDC-4FEF-4CD7788EA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FD6A911-1815-44EE-013A-20D0CC93C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7A67C93-0379-B980-2831-AB67C72D5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B481C-C7F4-4732-B9F6-EBAC9DE35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72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AB013E6-8B4F-D88E-DAFC-92B9BF15B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573BB1F-D78A-8387-330D-C5A420387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3233F1-B6B5-0239-CB7B-5447C6A4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D832-4EAE-4A0C-BD7D-11DAAF67A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77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9EC0790-75E4-5863-D59E-A14C80CC1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97F1BB5-D999-1715-0A70-250F29694B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3255F79-DF66-B576-B1F1-5B7CC4F6A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F191-D361-4F4C-8A92-BB8F7C8C2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C23DF26-1C6C-19B7-F021-6F57A94B0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B31B8AA-7781-2ACF-2EFA-C9695DF52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DA7CE8D-63C9-3ADB-A1C5-F20043EE5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FD0F7-61F1-40BB-980B-504DC9A97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76D9A86-3E59-FD90-2E44-5694B5FDF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7C82612-35DD-1DC7-4B05-7B7EFB8C1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03FD7CC-D9B6-C17E-1227-B7EC17F6D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739C-70B8-459E-AFF7-2FC0B4E1B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50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F167168-DC6C-A16A-C405-381356A5E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F1CEDA-236B-11FF-4153-C19D41D17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ACE8149-6FAE-FBF1-A7AC-BE6DBB312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00B7-3214-4F8A-8381-27DD51E2B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21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BAB42A5-5A57-90A8-EE0B-665364E03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3C8E40-CF5E-AD25-F54E-6CA5EAF54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8BC1F82-B170-08A2-D364-48E72DF5C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68FA-AE68-4244-867A-8FEAD9A58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22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423B4E2-8C75-114E-D12F-1CDC7B6109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1987" name="Freeform 3">
              <a:extLst>
                <a:ext uri="{FF2B5EF4-FFF2-40B4-BE49-F238E27FC236}">
                  <a16:creationId xmlns:a16="http://schemas.microsoft.com/office/drawing/2014/main" id="{76316B30-4A50-5655-C5B8-083A5997E6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1402F8C8-D810-7543-2944-FD2ACB20A3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9" name="Rectangle 5">
            <a:extLst>
              <a:ext uri="{FF2B5EF4-FFF2-40B4-BE49-F238E27FC236}">
                <a16:creationId xmlns:a16="http://schemas.microsoft.com/office/drawing/2014/main" id="{D428986E-FD7A-2A0B-B38E-C78EB1271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7638578-8667-1628-013B-E12A2323B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B7DF1010-7D5B-A9F1-5D2C-DCC01FBF33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1C45E2BD-B6EC-C3AE-810E-94232E74FC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87038ACC-9C49-9CAA-BD74-556E3B7B4D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0453739-4014-434B-8637-B0C3955F7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E2E818D-4601-B7D9-B229-888E01CDEF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765175"/>
            <a:ext cx="7772400" cy="2619375"/>
          </a:xfrm>
        </p:spPr>
        <p:txBody>
          <a:bodyPr/>
          <a:lstStyle/>
          <a:p>
            <a:pPr eaLnBrk="1" hangingPunct="1">
              <a:defRPr/>
            </a:pPr>
            <a:r>
              <a:rPr lang="sr-Cyrl-CS" altLang="en-US" sz="4000" b="1" dirty="0">
                <a:solidFill>
                  <a:schemeClr val="hlink"/>
                </a:solidFill>
              </a:rPr>
              <a:t> </a:t>
            </a:r>
            <a:r>
              <a:rPr lang="sr-Cyrl-RS" altLang="en-US" sz="4000" b="1" dirty="0">
                <a:solidFill>
                  <a:schemeClr val="hlink"/>
                </a:solidFill>
              </a:rPr>
              <a:t>РАДОМИР ЂОРЂЕВИЋ (1940 - 2022) </a:t>
            </a:r>
            <a:r>
              <a:rPr lang="ru-RU" altLang="en-US" sz="4000" b="1" dirty="0">
                <a:solidFill>
                  <a:srgbClr val="000099"/>
                </a:solidFill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FA9520D-E10B-3166-27A7-603E7D9EA1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3860800"/>
            <a:ext cx="7920037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Cyrl-RS" altLang="en-US" sz="2000" dirty="0">
                <a:solidFill>
                  <a:srgbClr val="FFFF00"/>
                </a:solidFill>
              </a:rPr>
              <a:t>Слободан</a:t>
            </a:r>
            <a:r>
              <a:rPr lang="sr-Latn-RS" altLang="en-US" sz="2000" dirty="0">
                <a:solidFill>
                  <a:srgbClr val="FFFF00"/>
                </a:solidFill>
              </a:rPr>
              <a:t> </a:t>
            </a:r>
            <a:r>
              <a:rPr lang="sr-Cyrl-RS" altLang="en-US" sz="2000" dirty="0">
                <a:solidFill>
                  <a:srgbClr val="FFFF00"/>
                </a:solidFill>
              </a:rPr>
              <a:t>Нинковић</a:t>
            </a:r>
            <a:r>
              <a:rPr lang="sr-Cyrl-CS" altLang="en-US" sz="2000" dirty="0">
                <a:solidFill>
                  <a:srgbClr val="FFFF00"/>
                </a:solidFill>
              </a:rPr>
              <a:t> 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Cyrl-RS" altLang="en-US" sz="2000" dirty="0">
                <a:solidFill>
                  <a:srgbClr val="FFFF00"/>
                </a:solidFill>
              </a:rPr>
              <a:t>Астрономска Опсерваторија</a:t>
            </a:r>
            <a:r>
              <a:rPr lang="sr-Cyrl-CS" altLang="en-US" sz="2000" dirty="0">
                <a:solidFill>
                  <a:srgbClr val="FFFF00"/>
                </a:solidFill>
              </a:rPr>
              <a:t> у Б</a:t>
            </a:r>
            <a:r>
              <a:rPr lang="sr-Cyrl-RS" altLang="en-US" sz="2000" dirty="0" err="1">
                <a:solidFill>
                  <a:srgbClr val="FFFF00"/>
                </a:solidFill>
              </a:rPr>
              <a:t>еограду</a:t>
            </a:r>
            <a:r>
              <a:rPr lang="sr-Cyrl-RS" altLang="en-US" sz="2000" dirty="0">
                <a:solidFill>
                  <a:srgbClr val="FFFF00"/>
                </a:solidFill>
              </a:rPr>
              <a:t>, </a:t>
            </a:r>
            <a:r>
              <a:rPr lang="sr-Cyrl-RS" altLang="en-US" sz="2000" dirty="0" err="1">
                <a:solidFill>
                  <a:srgbClr val="FFFF00"/>
                </a:solidFill>
              </a:rPr>
              <a:t>Волгина</a:t>
            </a:r>
            <a:r>
              <a:rPr lang="sr-Cyrl-RS" altLang="en-US" sz="2000" dirty="0">
                <a:solidFill>
                  <a:srgbClr val="FFFF00"/>
                </a:solidFill>
              </a:rPr>
              <a:t> 7, Звездара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1600" dirty="0">
                <a:solidFill>
                  <a:srgbClr val="FFFF00"/>
                </a:solidFill>
              </a:rPr>
              <a:t>sninkovic@aob.rs</a:t>
            </a:r>
            <a:endParaRPr lang="ru-RU" altLang="en-US" sz="2400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en-US" sz="2000" dirty="0">
              <a:solidFill>
                <a:srgbClr val="FFFF00"/>
              </a:solidFill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CD7FBB83-C9B7-A5AF-2CB3-595D4DBE9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93725"/>
            <a:ext cx="75612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2CB7074-B8B2-0350-144C-452984E8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52513"/>
            <a:ext cx="807144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i="1" dirty="0"/>
              <a:t>Антон Панекук – историчар астрономије</a:t>
            </a:r>
            <a:r>
              <a:rPr lang="ru-RU" altLang="en-US" sz="2400" dirty="0"/>
              <a:t>, </a:t>
            </a:r>
            <a:r>
              <a:rPr lang="sr-Cyrl-RS" altLang="en-US" sz="2400" dirty="0"/>
              <a:t>Развој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астрономије код Срба </a:t>
            </a:r>
            <a:r>
              <a:rPr lang="en-US" altLang="en-US" sz="2400" dirty="0"/>
              <a:t>VII</a:t>
            </a:r>
            <a:r>
              <a:rPr lang="sr-Cyrl-RS" altLang="en-US" sz="2400" dirty="0"/>
              <a:t>, </a:t>
            </a:r>
            <a:r>
              <a:rPr lang="sr-Cyrl-RS" altLang="en-US" sz="2400" dirty="0" err="1"/>
              <a:t>Публ</a:t>
            </a:r>
            <a:r>
              <a:rPr lang="sr-Cyrl-RS" altLang="en-US" sz="2400" dirty="0"/>
              <a:t>. АД „Руђер Бошковић“,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2014, 13, 619-624, са М. С. Димитријевићем. </a:t>
            </a:r>
            <a:r>
              <a:rPr lang="ru-RU" altLang="en-US" sz="2400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i="1" dirty="0"/>
              <a:t>Из наше научне и филозофске мисли: Миливоје С.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i="1" dirty="0"/>
              <a:t>Добросављевић (1875-1950)</a:t>
            </a:r>
            <a:r>
              <a:rPr lang="ru-RU" altLang="en-US" sz="2400" dirty="0"/>
              <a:t>, </a:t>
            </a:r>
            <a:r>
              <a:rPr lang="sr-Cyrl-RS" altLang="en-US" sz="2400" dirty="0"/>
              <a:t>Развој астрономије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код Срба </a:t>
            </a:r>
            <a:r>
              <a:rPr lang="en-US" altLang="en-US" sz="2400" dirty="0"/>
              <a:t>X</a:t>
            </a:r>
            <a:r>
              <a:rPr lang="sr-Cyrl-RS" altLang="en-US" sz="2400" dirty="0"/>
              <a:t>, </a:t>
            </a:r>
            <a:r>
              <a:rPr lang="sr-Cyrl-RS" altLang="en-US" sz="2400" dirty="0" err="1"/>
              <a:t>Публ</a:t>
            </a:r>
            <a:r>
              <a:rPr lang="sr-Cyrl-RS" altLang="en-US" sz="2400" dirty="0"/>
              <a:t>. АД „Руђер Бошковић“, 2019, </a:t>
            </a:r>
            <a:r>
              <a:rPr lang="en-US" altLang="en-US" sz="2400"/>
              <a:t>19,</a:t>
            </a:r>
            <a:endParaRPr lang="sr-Cyrl-R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367-373, са</a:t>
            </a:r>
            <a:r>
              <a:rPr lang="ru-RU" altLang="en-US" sz="2400" dirty="0"/>
              <a:t> С. Нинковићем.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0597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4AFF49F1-9616-1137-72CF-3C74EA2EB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889317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br>
              <a:rPr lang="en-US" altLang="en-US" sz="1800"/>
            </a:br>
            <a:endParaRPr lang="en-US" altLang="en-US" sz="1800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BB96FA2-2408-03F8-291F-51062D1A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5073201-78C4-D0A2-0A78-111C8582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870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CS" altLang="en-US" sz="2400"/>
              <a:t>      </a:t>
            </a:r>
            <a:endParaRPr lang="en-US" altLang="en-US" sz="2400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EBD016A-A4F9-E7B6-8008-12AF998E7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196975"/>
            <a:ext cx="49688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r-Cyrl-RS" altLang="en-US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r-Cyrl-RS" altLang="en-US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dirty="0"/>
              <a:t>ХВАЛА НА ПАЖЊИ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05A172A-40AE-E252-55D0-A1ADCC71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2"/>
            <a:ext cx="8229600" cy="604864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en-US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R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Радомир Ђорђевић је рођен у засеоку </a:t>
            </a:r>
            <a:r>
              <a:rPr lang="sr-Cyrl-RS" altLang="en-US" sz="2400" dirty="0" err="1">
                <a:cs typeface="Tahoma" panose="020B0604030504040204" pitchFamily="34" charset="0"/>
              </a:rPr>
              <a:t>Белчине</a:t>
            </a:r>
            <a:r>
              <a:rPr lang="sr-Cyrl-RS" altLang="en-US" sz="2400" dirty="0">
                <a:cs typeface="Tahoma" panose="020B0604030504040204" pitchFamily="34" charset="0"/>
              </a:rPr>
              <a:t> делу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села Брод које припада општини Црна Трава, у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Јабланичком округу, 17. новембра 1940. године.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Гимназију и студије филозофије завршио је у Београду.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RS" altLang="en-US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en-US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en-US" sz="2400" dirty="0">
                <a:cs typeface="Tahoma" panose="020B0604030504040204" pitchFamily="34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cs typeface="Arial" panose="020B0604020202020204" pitchFamily="34" charset="0"/>
              </a:rPr>
              <a:t>   </a:t>
            </a:r>
            <a:endParaRPr lang="sr-Cyrl-CS" altLang="en-US" dirty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1026" name="Picture 2" descr="Radomir Đorđević - Wikipedia">
            <a:extLst>
              <a:ext uri="{FF2B5EF4-FFF2-40B4-BE49-F238E27FC236}">
                <a16:creationId xmlns:a16="http://schemas.microsoft.com/office/drawing/2014/main" id="{36279933-29A7-CD3B-F9AD-276F056F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09" y="260648"/>
            <a:ext cx="2961382" cy="379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05A172A-40AE-E252-55D0-A1ADCC71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Од 1. октобра 1965. године па све до пензије био је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запослен на Природно-математичком факултету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Универзитета у Београду, тј. после распада тог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факултета, на Физичком факултету. Степен доктора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наука је стекао 1980. године, после усавршавања у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Пољској, на Универзитету у Нишу (Филозофски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Cyrl-RS" altLang="en-US" sz="2400" dirty="0">
                <a:cs typeface="Tahoma" panose="020B0604030504040204" pitchFamily="34" charset="0"/>
              </a:rPr>
              <a:t>факултет); наслов „О улози хипотезе у науци“.  </a:t>
            </a:r>
            <a:endParaRPr lang="en-U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RS" altLang="en-US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en-US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en-US" sz="2400" dirty="0">
                <a:cs typeface="Tahoma" panose="020B0604030504040204" pitchFamily="34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en-US" sz="2400" dirty="0"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cs typeface="Arial" panose="020B0604020202020204" pitchFamily="34" charset="0"/>
              </a:rPr>
              <a:t>   </a:t>
            </a:r>
            <a:endParaRPr lang="sr-Cyrl-CS" altLang="en-US" dirty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9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C2F2CB36-64D9-61D4-62AD-F480A117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84248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sr-Cyrl-CS" altLang="en-US" sz="18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sr-Cyrl-CS" altLang="en-US" sz="18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br>
              <a:rPr lang="en-US" altLang="en-US" sz="1800"/>
            </a:br>
            <a:endParaRPr lang="en-US" altLang="en-US" sz="1800"/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739D934B-F39C-0782-881B-2FC9D403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36613"/>
            <a:ext cx="884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48" name="Text Box 7">
            <a:extLst>
              <a:ext uri="{FF2B5EF4-FFF2-40B4-BE49-F238E27FC236}">
                <a16:creationId xmlns:a16="http://schemas.microsoft.com/office/drawing/2014/main" id="{DC248515-50CA-86A3-2D88-B8730F4CA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065213"/>
            <a:ext cx="822052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Предмет рада Радомира Ђорђевића била је филозофија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и историја науке, пре свега природних и математичких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наука. Уочљиво је да се посебно интересовао за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стваралаштво научника и филозофа на тлу Русије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(пример проучавање доприноса руских </a:t>
            </a:r>
            <a:r>
              <a:rPr lang="sr-Cyrl-RS" altLang="en-US" sz="2400" dirty="0" err="1">
                <a:cs typeface="Tahoma" panose="020B0604030504040204" pitchFamily="34" charset="0"/>
              </a:rPr>
              <a:t>космиста</a:t>
            </a:r>
            <a:r>
              <a:rPr lang="sr-Cyrl-RS" altLang="en-US" sz="2400" dirty="0">
                <a:cs typeface="Tahoma" panose="020B0604030504040204" pitchFamily="34" charset="0"/>
              </a:rPr>
              <a:t>) за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шта је добио и признања – три плакете Руског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културног центра у Београду.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Такође је марљиво скупљао грађу о раду српских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мислилаца, а знатан део тога је и објавио.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Tahoma" panose="020B0604030504040204" pitchFamily="34" charset="0"/>
              </a:rPr>
              <a:t>  </a:t>
            </a:r>
            <a:endParaRPr lang="ru-RU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C2F2CB36-64D9-61D4-62AD-F480A117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84248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sr-Cyrl-CS" altLang="en-US" sz="18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sr-Cyrl-CS" altLang="en-US" sz="18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br>
              <a:rPr lang="en-US" altLang="en-US" sz="1800"/>
            </a:br>
            <a:endParaRPr lang="en-US" altLang="en-US" sz="1800"/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739D934B-F39C-0782-881B-2FC9D403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36613"/>
            <a:ext cx="884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148" name="Text Box 7">
            <a:extLst>
              <a:ext uri="{FF2B5EF4-FFF2-40B4-BE49-F238E27FC236}">
                <a16:creationId xmlns:a16="http://schemas.microsoft.com/office/drawing/2014/main" id="{DC248515-50CA-86A3-2D88-B8730F4CA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065213"/>
            <a:ext cx="7751224" cy="969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Главна дела Радомира Ђорђевића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>
                <a:cs typeface="Tahoma" panose="020B0604030504040204" pitchFamily="34" charset="0"/>
              </a:rPr>
              <a:t>Философија и наука</a:t>
            </a:r>
            <a:r>
              <a:rPr lang="sr-Cyrl-RS" altLang="en-US" sz="2400" dirty="0">
                <a:cs typeface="Tahoma" panose="020B0604030504040204" pitchFamily="34" charset="0"/>
              </a:rPr>
              <a:t>, Јефимија, Београд, 1994.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 </a:t>
            </a:r>
            <a:r>
              <a:rPr lang="sr-Cyrl-RS" altLang="en-US" sz="2400" i="1" dirty="0">
                <a:cs typeface="Tahoma" panose="020B0604030504040204" pitchFamily="34" charset="0"/>
              </a:rPr>
              <a:t>Увод у философију физике</a:t>
            </a:r>
            <a:r>
              <a:rPr lang="sr-Cyrl-RS" altLang="en-US" sz="2400" dirty="0">
                <a:cs typeface="Tahoma" panose="020B0604030504040204" pitchFamily="34" charset="0"/>
              </a:rPr>
              <a:t>, Јасен, Београд, 2004.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>
                <a:cs typeface="Tahoma" panose="020B0604030504040204" pitchFamily="34" charset="0"/>
              </a:rPr>
              <a:t>Од интуиције до хипотезе, изабрани списи из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>
                <a:cs typeface="Tahoma" panose="020B0604030504040204" pitchFamily="34" charset="0"/>
              </a:rPr>
              <a:t>Философије науке</a:t>
            </a:r>
            <a:r>
              <a:rPr lang="sr-Cyrl-RS" altLang="en-US" sz="2400" dirty="0">
                <a:cs typeface="Tahoma" panose="020B0604030504040204" pitchFamily="34" charset="0"/>
              </a:rPr>
              <a:t>, Институт за филозофију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Филозофског факултета, Београд, 2006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>
                <a:cs typeface="Tahoma" panose="020B0604030504040204" pitchFamily="34" charset="0"/>
              </a:rPr>
              <a:t>Човек, вредности и историја, изабрани списи из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>
                <a:cs typeface="Tahoma" panose="020B0604030504040204" pitchFamily="34" charset="0"/>
              </a:rPr>
              <a:t>практичке и српске философије</a:t>
            </a:r>
            <a:r>
              <a:rPr lang="sr-Cyrl-RS" altLang="en-US" sz="2400" dirty="0">
                <a:cs typeface="Tahoma" panose="020B0604030504040204" pitchFamily="34" charset="0"/>
              </a:rPr>
              <a:t>, Институт за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филозофију Филозофског факултета, Београд, 2006.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 Студије о руској философији, </a:t>
            </a:r>
            <a:r>
              <a:rPr lang="en-US" altLang="en-US" sz="2400" dirty="0">
                <a:cs typeface="Tahoma" panose="020B0604030504040204" pitchFamily="34" charset="0"/>
              </a:rPr>
              <a:t>I</a:t>
            </a:r>
            <a:r>
              <a:rPr lang="sr-Cyrl-RS" altLang="en-US" sz="2400" dirty="0">
                <a:cs typeface="Tahoma" panose="020B0604030504040204" pitchFamily="34" charset="0"/>
              </a:rPr>
              <a:t>-</a:t>
            </a:r>
            <a:r>
              <a:rPr lang="en-US" altLang="en-US" sz="2400" dirty="0">
                <a:cs typeface="Tahoma" panose="020B0604030504040204" pitchFamily="34" charset="0"/>
              </a:rPr>
              <a:t>II</a:t>
            </a:r>
            <a:r>
              <a:rPr lang="sr-Cyrl-RS" altLang="en-US" sz="2400" dirty="0">
                <a:cs typeface="Tahoma" panose="020B0604030504040204" pitchFamily="34" charset="0"/>
              </a:rPr>
              <a:t>-</a:t>
            </a:r>
            <a:r>
              <a:rPr lang="en-US" altLang="en-US" sz="2400" dirty="0">
                <a:cs typeface="Tahoma" panose="020B0604030504040204" pitchFamily="34" charset="0"/>
              </a:rPr>
              <a:t>III</a:t>
            </a:r>
            <a:r>
              <a:rPr lang="sr-Cyrl-RS" altLang="en-US" sz="2400" dirty="0">
                <a:cs typeface="Tahoma" panose="020B0604030504040204" pitchFamily="34" charset="0"/>
              </a:rPr>
              <a:t>, </a:t>
            </a:r>
            <a:r>
              <a:rPr lang="en-US" altLang="en-US" sz="2400" dirty="0">
                <a:cs typeface="Tahoma" panose="020B0604030504040204" pitchFamily="34" charset="0"/>
              </a:rPr>
              <a:t>ICNT</a:t>
            </a:r>
            <a:r>
              <a:rPr lang="sr-Cyrl-RS" altLang="en-US" sz="2400" dirty="0">
                <a:cs typeface="Tahoma" panose="020B0604030504040204" pitchFamily="34" charset="0"/>
              </a:rPr>
              <a:t>, Београд,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>
                <a:cs typeface="Tahoma" panose="020B0604030504040204" pitchFamily="34" charset="0"/>
              </a:rPr>
              <a:t>2007-2011.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cs typeface="Tahoma" panose="020B0604030504040204" pitchFamily="34" charset="0"/>
              </a:rPr>
              <a:t> </a:t>
            </a:r>
            <a:r>
              <a:rPr lang="sr-Cyrl-RS" altLang="en-US" sz="2400" dirty="0">
                <a:cs typeface="Tahoma" panose="020B0604030504040204" pitchFamily="34" charset="0"/>
              </a:rPr>
              <a:t>  </a:t>
            </a:r>
            <a:r>
              <a:rPr lang="en-US" altLang="en-US" sz="2400" dirty="0">
                <a:cs typeface="Tahoma" panose="020B0604030504040204" pitchFamily="34" charset="0"/>
              </a:rPr>
              <a:t> </a:t>
            </a:r>
            <a:endParaRPr lang="ru-RU" altLang="en-US" sz="24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0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CD7FBB83-C9B7-A5AF-2CB3-595D4DBE9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93725"/>
            <a:ext cx="75612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2CB7074-B8B2-0350-144C-452984E8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52513"/>
            <a:ext cx="798327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Радомир Ђорђевић и скупови „</a:t>
            </a:r>
            <a:r>
              <a:rPr lang="sr-Cyrl-RS" altLang="en-US" sz="2400"/>
              <a:t>Развој астрономије </a:t>
            </a:r>
            <a:endParaRPr lang="sr-Cyrl-R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код Срба“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Члан Научног одбора.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Објављена саопштења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 err="1"/>
              <a:t>Миланковићеве</a:t>
            </a:r>
            <a:r>
              <a:rPr lang="sr-Cyrl-RS" altLang="en-US" sz="2400" i="1" dirty="0"/>
              <a:t> философске идеје и њихова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Актуелност, </a:t>
            </a:r>
            <a:r>
              <a:rPr lang="sr-Cyrl-RS" altLang="en-US" sz="2400" dirty="0"/>
              <a:t>Развој астрономије код Срба </a:t>
            </a:r>
            <a:r>
              <a:rPr lang="en-US" altLang="en-US" sz="2400" dirty="0"/>
              <a:t>I</a:t>
            </a:r>
            <a:r>
              <a:rPr lang="sr-Cyrl-RS" altLang="en-US" sz="2400" dirty="0"/>
              <a:t>, </a:t>
            </a:r>
            <a:r>
              <a:rPr lang="sr-Cyrl-RS" altLang="en-US" sz="2400" dirty="0" err="1"/>
              <a:t>Публ</a:t>
            </a:r>
            <a:r>
              <a:rPr lang="sr-Cyrl-RS" altLang="en-US" sz="2400" dirty="0"/>
              <a:t>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 err="1"/>
              <a:t>Астрон</a:t>
            </a:r>
            <a:r>
              <a:rPr lang="sr-Cyrl-RS" altLang="en-US" sz="2400" dirty="0"/>
              <a:t>. </a:t>
            </a:r>
            <a:r>
              <a:rPr lang="sr-Cyrl-RS" altLang="en-US" sz="2400" dirty="0" err="1"/>
              <a:t>опсерв</a:t>
            </a:r>
            <a:r>
              <a:rPr lang="sr-Cyrl-RS" altLang="en-US" sz="2400" dirty="0"/>
              <a:t>. Београд, 1997, 56, 171-178.</a:t>
            </a:r>
            <a:r>
              <a:rPr lang="sr-Cyrl-RS" altLang="en-US" sz="2400" i="1" dirty="0"/>
              <a:t> </a:t>
            </a:r>
            <a:endParaRPr lang="en-U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Почеци философије науке у Србији: Светомир Ристић,</a:t>
            </a:r>
            <a:endParaRPr lang="en-U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Развој астрономије код Срба </a:t>
            </a:r>
            <a:r>
              <a:rPr lang="en-US" altLang="en-US" sz="2400" dirty="0"/>
              <a:t>II</a:t>
            </a:r>
            <a:r>
              <a:rPr lang="sr-Cyrl-RS" altLang="en-US" sz="2400" dirty="0"/>
              <a:t>, </a:t>
            </a:r>
            <a:r>
              <a:rPr lang="sr-Cyrl-RS" altLang="en-US" sz="2400" dirty="0" err="1"/>
              <a:t>Публ</a:t>
            </a:r>
            <a:r>
              <a:rPr lang="sr-Cyrl-RS" altLang="en-US" sz="2400" dirty="0"/>
              <a:t>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 err="1"/>
              <a:t>Астрон</a:t>
            </a:r>
            <a:r>
              <a:rPr lang="sr-Cyrl-RS" altLang="en-US" sz="2400" dirty="0"/>
              <a:t>. </a:t>
            </a:r>
            <a:r>
              <a:rPr lang="sr-Cyrl-RS" altLang="en-US" sz="2400" dirty="0" err="1"/>
              <a:t>опсерв</a:t>
            </a:r>
            <a:r>
              <a:rPr lang="sr-Cyrl-RS" altLang="en-US" sz="2400" dirty="0"/>
              <a:t>. Београд, 2002, 72, 71-76.</a:t>
            </a:r>
            <a:r>
              <a:rPr lang="sr-Cyrl-RS" altLang="en-US" sz="2400" i="1" dirty="0"/>
              <a:t> </a:t>
            </a:r>
            <a:endParaRPr lang="en-U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 </a:t>
            </a:r>
            <a:endParaRPr lang="en-U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1D26F09-8513-4856-64F0-2997A3A3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3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CD7FBB83-C9B7-A5AF-2CB3-595D4DBE9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93725"/>
            <a:ext cx="75612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2CB7074-B8B2-0350-144C-452984E8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52513"/>
            <a:ext cx="8008924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Философија науке Косте Стојановића</a:t>
            </a:r>
            <a:r>
              <a:rPr lang="sr-Cyrl-RS" altLang="en-US" sz="2400" dirty="0"/>
              <a:t>, Развој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астрономије код Срба </a:t>
            </a:r>
            <a:r>
              <a:rPr lang="en-US" altLang="en-US" sz="2400" dirty="0"/>
              <a:t>III</a:t>
            </a:r>
            <a:r>
              <a:rPr lang="sr-Cyrl-RS" altLang="en-US" sz="2400" dirty="0"/>
              <a:t>, </a:t>
            </a:r>
            <a:r>
              <a:rPr lang="sr-Cyrl-RS" altLang="en-US" sz="2400" dirty="0" err="1"/>
              <a:t>Публ</a:t>
            </a:r>
            <a:r>
              <a:rPr lang="sr-Cyrl-RS" altLang="en-US" sz="2400" dirty="0"/>
              <a:t>. АД „Руђер Бошковић“,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2005, 6, 283-292.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Развој физике и астрономије у Србији: допринос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Светозара Д. Видаковића, </a:t>
            </a:r>
            <a:r>
              <a:rPr lang="sr-Cyrl-RS" altLang="en-US" sz="2400" dirty="0"/>
              <a:t>Развој астрономије код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Срба </a:t>
            </a:r>
            <a:r>
              <a:rPr lang="en-US" altLang="en-US" sz="2400" dirty="0"/>
              <a:t>III</a:t>
            </a:r>
            <a:r>
              <a:rPr lang="sr-Cyrl-RS" altLang="en-US" sz="2400" dirty="0"/>
              <a:t>, </a:t>
            </a:r>
            <a:r>
              <a:rPr lang="sr-Cyrl-RS" altLang="en-US" sz="2400" dirty="0" err="1"/>
              <a:t>Публ</a:t>
            </a:r>
            <a:r>
              <a:rPr lang="sr-Cyrl-RS" altLang="en-US" sz="2400" dirty="0"/>
              <a:t>. АД „Руђер Бошковић“,2005, 6, 293-300,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са С. Нинковићем</a:t>
            </a:r>
            <a:r>
              <a:rPr lang="sr-Cyrl-RS" altLang="en-US" sz="2400" i="1" dirty="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Никола Тесла и астрономија,</a:t>
            </a:r>
            <a:r>
              <a:rPr lang="sr-Cyrl-RS" altLang="en-US" sz="2400" dirty="0"/>
              <a:t> Развој астрономије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код Срба </a:t>
            </a:r>
            <a:r>
              <a:rPr lang="en-US" altLang="en-US" sz="2400" dirty="0"/>
              <a:t>IV</a:t>
            </a:r>
            <a:r>
              <a:rPr lang="sr-Cyrl-RS" altLang="en-US" sz="2400" dirty="0"/>
              <a:t>, </a:t>
            </a:r>
            <a:r>
              <a:rPr lang="sr-Cyrl-RS" altLang="en-US" sz="2400" dirty="0" err="1"/>
              <a:t>Публ</a:t>
            </a:r>
            <a:r>
              <a:rPr lang="sr-Cyrl-RS" altLang="en-US" sz="2400" dirty="0"/>
              <a:t>. АД „Руђер Бошковић“,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2007, 7, 227-233, са Ј. </a:t>
            </a:r>
            <a:r>
              <a:rPr lang="sr-Cyrl-RS" altLang="en-US" sz="2400" dirty="0" err="1"/>
              <a:t>Милоградов</a:t>
            </a:r>
            <a:r>
              <a:rPr lang="sr-Cyrl-RS" altLang="en-US" sz="2400" dirty="0"/>
              <a:t>-Турин и С.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Нинковићем.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6248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CD7FBB83-C9B7-A5AF-2CB3-595D4DBE9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93725"/>
            <a:ext cx="75612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2CB7074-B8B2-0350-144C-452984E8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52513"/>
            <a:ext cx="7956024" cy="85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Став Младена Берића према календару, </a:t>
            </a:r>
            <a:r>
              <a:rPr lang="sr-Cyrl-RS" altLang="en-US" sz="2400" dirty="0"/>
              <a:t>Развој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астрономије код Срба </a:t>
            </a:r>
            <a:r>
              <a:rPr lang="en-US" altLang="en-US" sz="2400" dirty="0"/>
              <a:t>V</a:t>
            </a:r>
            <a:r>
              <a:rPr lang="sr-Cyrl-RS" altLang="en-US" sz="2400" dirty="0"/>
              <a:t>, </a:t>
            </a:r>
            <a:r>
              <a:rPr lang="sr-Cyrl-RS" altLang="en-US" sz="2400" dirty="0" err="1"/>
              <a:t>Публ</a:t>
            </a:r>
            <a:r>
              <a:rPr lang="sr-Cyrl-RS" altLang="en-US" sz="2400" dirty="0"/>
              <a:t>. АД „Руђер Бошковић“,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2009, 8, 501-508, са М. С. Димитријевићем.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Дисертација Борислава Лоренца (1883-1975)</a:t>
            </a:r>
            <a:r>
              <a:rPr lang="sr-Cyrl-RS" altLang="en-US" sz="2400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„Философија природе Андре-Мари Ампера“</a:t>
            </a:r>
            <a:r>
              <a:rPr lang="sr-Cyrl-RS" altLang="en-US" sz="2400" dirty="0"/>
              <a:t>, Развој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астрономије код Срба </a:t>
            </a:r>
            <a:r>
              <a:rPr lang="en-US" altLang="en-US" sz="2400" dirty="0"/>
              <a:t>VI</a:t>
            </a:r>
            <a:r>
              <a:rPr lang="sr-Cyrl-RS" altLang="en-US" sz="2400" dirty="0"/>
              <a:t>, </a:t>
            </a:r>
            <a:r>
              <a:rPr lang="sr-Cyrl-RS" altLang="en-US" sz="2400" dirty="0" err="1"/>
              <a:t>Публ</a:t>
            </a:r>
            <a:r>
              <a:rPr lang="sr-Cyrl-RS" altLang="en-US" sz="2400" dirty="0"/>
              <a:t>. АД „Руђер Бошковић“,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2011, 10, 467-471, са С. Нинковићем.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Cyrl-R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Александар </a:t>
            </a:r>
            <a:r>
              <a:rPr lang="sr-Cyrl-RS" altLang="en-US" sz="2400" i="1" dirty="0" err="1"/>
              <a:t>Леонидович</a:t>
            </a:r>
            <a:r>
              <a:rPr lang="sr-Cyrl-RS" altLang="en-US" sz="2400" i="1" dirty="0"/>
              <a:t> </a:t>
            </a:r>
            <a:r>
              <a:rPr lang="sr-Cyrl-RS" altLang="en-US" sz="2400" i="1" dirty="0" err="1"/>
              <a:t>Чижевски</a:t>
            </a:r>
            <a:r>
              <a:rPr lang="sr-Cyrl-RS" altLang="en-US" sz="2400" i="1" dirty="0"/>
              <a:t> (1897-1964) 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i="1" dirty="0"/>
              <a:t>улози космичких чинилаца у историји човечанства</a:t>
            </a:r>
            <a:r>
              <a:rPr lang="sr-Cyrl-RS" altLang="en-US" sz="2400" dirty="0"/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/>
              <a:t>Развој астрономије код Срба </a:t>
            </a:r>
            <a:r>
              <a:rPr lang="en-US" altLang="en-US" sz="2400" dirty="0"/>
              <a:t>VI</a:t>
            </a:r>
            <a:r>
              <a:rPr lang="sr-Cyrl-RS" altLang="en-US" sz="2400" dirty="0"/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400" dirty="0" err="1"/>
              <a:t>Публ</a:t>
            </a:r>
            <a:r>
              <a:rPr lang="sr-Cyrl-RS" altLang="en-US" sz="2400" dirty="0"/>
              <a:t>. АД „Руђер Бошковић“, 2011, 10, 473-477.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42304068"/>
      </p:ext>
    </p:extLst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2563</TotalTime>
  <Words>641</Words>
  <Application>Microsoft Office PowerPoint</Application>
  <PresentationFormat>On-screen Show (4:3)</PresentationFormat>
  <Paragraphs>210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Slit</vt:lpstr>
      <vt:lpstr> РАДОМИР ЂОРЂЕВИЋ (1940 - 2022)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GLOBULAR  CLUSTERS  OF  THE  MILKY  WAY:  THEIR  FATE  AND  CHEMICAL  COMPOSITION</dc:title>
  <dc:creator>Slobodan Ninkovic</dc:creator>
  <cp:lastModifiedBy>Milan Stojanovic</cp:lastModifiedBy>
  <cp:revision>277</cp:revision>
  <dcterms:created xsi:type="dcterms:W3CDTF">2005-06-03T12:54:14Z</dcterms:created>
  <dcterms:modified xsi:type="dcterms:W3CDTF">2023-04-12T09:20:13Z</dcterms:modified>
</cp:coreProperties>
</file>