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56" r:id="rId2"/>
    <p:sldId id="259" r:id="rId3"/>
    <p:sldId id="282" r:id="rId4"/>
    <p:sldId id="273" r:id="rId5"/>
    <p:sldId id="284" r:id="rId6"/>
    <p:sldId id="279" r:id="rId7"/>
    <p:sldId id="281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FFCC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1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656108-E7C7-CFE7-ED70-A3B6E17876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B30E65-9262-7222-D4EE-329907E577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1A31760-E6C1-49B0-9D63-DA393F350422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0F841C7-FDEB-785B-F6CE-9B40B1EA5A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D23D838-DDA4-0078-71D9-67AF5D1BA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EBBC2-D0E7-90BD-29CB-07B044B75A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76E66-63E0-48B9-9C42-CD23CDEE64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058AD0-6ABE-47DE-B06A-3B3C59B594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1BCC516-C370-6DF2-F44A-2EEDD842FCD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8B71C135-7B35-C9F6-F6AC-31A8720A23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04C8C4A-4C82-4825-DB38-6360D13134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352B5FB-9964-5E54-FE7E-FE4B939ACF6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899E438-2C0A-089A-E377-63C4DFE698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751F0B5-6215-1BF1-B169-DB87FB7A9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AA02B-6008-44C6-8E51-FA57CC252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90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07BF508-B281-FAD5-25B1-E61DA0351A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0F3C307-B2C9-3ABA-8B14-E8C326FCA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3746C08-EE39-EB43-5F06-34725CE64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99EA-B59C-4395-9672-C46A5B1528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61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C9A4018-B494-6836-7600-87FE592365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E446A0D-7B9C-33D8-5515-8378D93EB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502FBEA-6690-43CC-EA43-D6AE24D42D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D3C82-06D8-4959-AB51-0463E454CE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474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3A6848F-11FD-69D9-DDB0-0743152ABA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2F9EC95-AC0C-CAC0-578C-327374277E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6086482-C6B2-B24D-5F2F-29BC4A7C17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0467-E97E-4FF9-9709-AA9BC8E4F2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29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E45F65E-5757-4BDC-4FEF-4CD7788EA5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FD6A911-1815-44EE-013A-20D0CC93C9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7A67C93-0379-B980-2831-AB67C72D5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B481C-C7F4-4732-B9F6-EBAC9DE35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472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B013E6-8B4F-D88E-DAFC-92B9BF15B4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573BB1F-D78A-8387-330D-C5A420387E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93233F1-B6B5-0239-CB7B-5447C6A43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4D832-4EAE-4A0C-BD7D-11DAAF67A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77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9EC0790-75E4-5863-D59E-A14C80CC15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97F1BB5-D999-1715-0A70-250F29694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B3255F79-DF66-B576-B1F1-5B7CC4F6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CF191-D361-4F4C-8A92-BB8F7C8C2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8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C23DF26-1C6C-19B7-F021-6F57A94B07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B31B8AA-7781-2ACF-2EFA-C9695DF521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DA7CE8D-63C9-3ADB-A1C5-F20043EE5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FD0F7-61F1-40BB-980B-504DC9A971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16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76D9A86-3E59-FD90-2E44-5694B5FDF3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27C82612-35DD-1DC7-4B05-7B7EFB8C15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03FD7CC-D9B6-C17E-1227-B7EC17F6D8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3739C-70B8-459E-AFF7-2FC0B4E1BA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50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F167168-DC6C-A16A-C405-381356A5E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5F1CEDA-236B-11FF-4153-C19D41D172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9ACE8149-6FAE-FBF1-A7AC-BE6DBB312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400B7-3214-4F8A-8381-27DD51E2BE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21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BAB42A5-5A57-90A8-EE0B-665364E03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53C8E40-CF5E-AD25-F54E-6CA5EAF546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8BC1F82-B170-08A2-D364-48E72DF5C3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D68FA-AE68-4244-867A-8FEAD9A58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22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423B4E2-8C75-114E-D12F-1CDC7B6109F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1987" name="Freeform 3">
              <a:extLst>
                <a:ext uri="{FF2B5EF4-FFF2-40B4-BE49-F238E27FC236}">
                  <a16:creationId xmlns:a16="http://schemas.microsoft.com/office/drawing/2014/main" id="{76316B30-4A50-5655-C5B8-083A5997E6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1402F8C8-D810-7543-2944-FD2ACB20A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89" name="Rectangle 5">
            <a:extLst>
              <a:ext uri="{FF2B5EF4-FFF2-40B4-BE49-F238E27FC236}">
                <a16:creationId xmlns:a16="http://schemas.microsoft.com/office/drawing/2014/main" id="{D428986E-FD7A-2A0B-B38E-C78EB1271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07638578-8667-1628-013B-E12A2323B8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B7DF1010-7D5B-A9F1-5D2C-DCC01FBF33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2" name="Rectangle 8">
            <a:extLst>
              <a:ext uri="{FF2B5EF4-FFF2-40B4-BE49-F238E27FC236}">
                <a16:creationId xmlns:a16="http://schemas.microsoft.com/office/drawing/2014/main" id="{1C45E2BD-B6EC-C3AE-810E-94232E74FC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87038ACC-9C49-9CAA-BD74-556E3B7B4D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0453739-4014-434B-8637-B0C3955F7E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E2E818D-4601-B7D9-B229-888E01CDEF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7772400" cy="2619375"/>
          </a:xfrm>
        </p:spPr>
        <p:txBody>
          <a:bodyPr/>
          <a:lstStyle/>
          <a:p>
            <a:pPr eaLnBrk="1" hangingPunct="1">
              <a:defRPr/>
            </a:pPr>
            <a:r>
              <a:rPr lang="sr-Cyrl-CS" altLang="en-US" sz="4000" b="1" dirty="0">
                <a:solidFill>
                  <a:schemeClr val="hlink"/>
                </a:solidFill>
              </a:rPr>
              <a:t> </a:t>
            </a:r>
            <a:r>
              <a:rPr lang="sr-Cyrl-RS" altLang="en-US" sz="4000" b="1" dirty="0">
                <a:solidFill>
                  <a:schemeClr val="hlink"/>
                </a:solidFill>
              </a:rPr>
              <a:t>ВЕСЕЛКА ТРАЈКОВСКА (1949 - 2021) </a:t>
            </a:r>
            <a:r>
              <a:rPr lang="ru-RU" altLang="en-US" sz="4000" b="1" dirty="0">
                <a:solidFill>
                  <a:srgbClr val="000099"/>
                </a:solidFill>
                <a:cs typeface="Tahoma" panose="020B0604030504040204" pitchFamily="34" charset="0"/>
              </a:rPr>
              <a:t>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FA9520D-E10B-3166-27A7-603E7D9EA17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3860800"/>
            <a:ext cx="7920037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r-Cyrl-RS" altLang="en-US" sz="2000" dirty="0">
                <a:solidFill>
                  <a:srgbClr val="FFFF00"/>
                </a:solidFill>
              </a:rPr>
              <a:t>Слободан</a:t>
            </a:r>
            <a:r>
              <a:rPr lang="sr-Latn-RS" altLang="en-US" sz="2000" dirty="0">
                <a:solidFill>
                  <a:srgbClr val="FFFF00"/>
                </a:solidFill>
              </a:rPr>
              <a:t> </a:t>
            </a:r>
            <a:r>
              <a:rPr lang="sr-Cyrl-RS" altLang="en-US" sz="2000" dirty="0">
                <a:solidFill>
                  <a:srgbClr val="FFFF00"/>
                </a:solidFill>
              </a:rPr>
              <a:t>Нинковић</a:t>
            </a:r>
            <a:r>
              <a:rPr lang="sr-Cyrl-CS" altLang="en-US" sz="2000" dirty="0">
                <a:solidFill>
                  <a:srgbClr val="FFFF00"/>
                </a:solidFill>
              </a:rPr>
              <a:t> </a:t>
            </a:r>
            <a:endParaRPr lang="en-US" altLang="en-US" sz="20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r-Cyrl-RS" altLang="en-US" sz="2000" dirty="0">
                <a:solidFill>
                  <a:srgbClr val="FFFF00"/>
                </a:solidFill>
              </a:rPr>
              <a:t>Астрономска Опсерваторија</a:t>
            </a:r>
            <a:r>
              <a:rPr lang="sr-Cyrl-CS" altLang="en-US" sz="2000" dirty="0">
                <a:solidFill>
                  <a:srgbClr val="FFFF00"/>
                </a:solidFill>
              </a:rPr>
              <a:t> у Б</a:t>
            </a:r>
            <a:r>
              <a:rPr lang="sr-Cyrl-RS" altLang="en-US" sz="2000" dirty="0" err="1">
                <a:solidFill>
                  <a:srgbClr val="FFFF00"/>
                </a:solidFill>
              </a:rPr>
              <a:t>еограду</a:t>
            </a:r>
            <a:r>
              <a:rPr lang="sr-Cyrl-RS" altLang="en-US" sz="2000" dirty="0">
                <a:solidFill>
                  <a:srgbClr val="FFFF00"/>
                </a:solidFill>
              </a:rPr>
              <a:t>, </a:t>
            </a:r>
            <a:r>
              <a:rPr lang="sr-Cyrl-RS" altLang="en-US" sz="2000" dirty="0" err="1">
                <a:solidFill>
                  <a:srgbClr val="FFFF00"/>
                </a:solidFill>
              </a:rPr>
              <a:t>Волгина</a:t>
            </a:r>
            <a:r>
              <a:rPr lang="sr-Cyrl-RS" altLang="en-US" sz="2000" dirty="0">
                <a:solidFill>
                  <a:srgbClr val="FFFF00"/>
                </a:solidFill>
              </a:rPr>
              <a:t> 7, Звездара</a:t>
            </a:r>
            <a:r>
              <a:rPr lang="en-US" altLang="en-US" sz="2000" dirty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>
                <a:solidFill>
                  <a:srgbClr val="FFFF00"/>
                </a:solidFill>
              </a:rPr>
              <a:t> </a:t>
            </a:r>
            <a:r>
              <a:rPr lang="en-US" altLang="en-US" sz="1600" dirty="0">
                <a:solidFill>
                  <a:srgbClr val="FFFF00"/>
                </a:solidFill>
              </a:rPr>
              <a:t>sninkovic@aob.rs</a:t>
            </a:r>
            <a:endParaRPr lang="ru-RU" altLang="en-US" sz="2400" dirty="0">
              <a:solidFill>
                <a:srgbClr val="FFFF00"/>
              </a:solidFill>
              <a:cs typeface="Tahoma" panose="020B060403050404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altLang="en-US" sz="2000" dirty="0">
              <a:solidFill>
                <a:srgbClr val="FFFF00"/>
              </a:solidFill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D05A172A-40AE-E252-55D0-A1ADCC71E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 err="1">
                <a:cs typeface="Tahoma" panose="020B0604030504040204" pitchFamily="34" charset="0"/>
              </a:rPr>
              <a:t>Веселка</a:t>
            </a:r>
            <a:r>
              <a:rPr lang="sr-Cyrl-RS" altLang="en-US" sz="2400" dirty="0">
                <a:cs typeface="Tahoma" panose="020B0604030504040204" pitchFamily="34" charset="0"/>
              </a:rPr>
              <a:t> </a:t>
            </a:r>
            <a:r>
              <a:rPr lang="sr-Cyrl-RS" altLang="en-US" sz="2400" dirty="0" err="1">
                <a:cs typeface="Tahoma" panose="020B0604030504040204" pitchFamily="34" charset="0"/>
              </a:rPr>
              <a:t>Трајковска</a:t>
            </a:r>
            <a:r>
              <a:rPr lang="sr-Cyrl-RS" altLang="en-US" sz="2400" dirty="0">
                <a:cs typeface="Tahoma" panose="020B0604030504040204" pitchFamily="34" charset="0"/>
              </a:rPr>
              <a:t> је рођена у …  у то време НР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Македонија, данас Северна Македонија,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13. јануара 1949. године. Гимназију је завршила у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Штипу, студије астрономије (астрономски смер) у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Београду. 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Latn-RS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en-US" sz="2400" dirty="0">
                <a:cs typeface="Tahoma" panose="020B0604030504040204" pitchFamily="34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cs typeface="Arial" panose="020B0604020202020204" pitchFamily="34" charset="0"/>
              </a:rPr>
              <a:t>   </a:t>
            </a:r>
            <a:endParaRPr lang="sr-Cyrl-CS" altLang="en-US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A9E1527-BBD6-217C-181E-8EAFF32E4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740" y="188640"/>
            <a:ext cx="4680520" cy="3510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D05A172A-40AE-E252-55D0-A1ADCC71E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Од 1. јануара 1977. године па све до пензије била је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запослена на Астрономској опсерваторији у Београду.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Област рада јој је била фундаментална </a:t>
            </a:r>
            <a:r>
              <a:rPr lang="sr-Cyrl-RS" altLang="en-US" sz="2400" dirty="0" err="1">
                <a:cs typeface="Tahoma" panose="020B0604030504040204" pitchFamily="34" charset="0"/>
              </a:rPr>
              <a:t>астрометрија</a:t>
            </a:r>
            <a:r>
              <a:rPr lang="sr-Cyrl-RS" altLang="en-US" sz="2400" dirty="0">
                <a:cs typeface="Tahoma" panose="020B0604030504040204" pitchFamily="34" charset="0"/>
              </a:rPr>
              <a:t>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најпре у Групи за релативне координате, а потом у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Групи за апсолутну деклинацију. Провела је кратко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време на усавршавању у Бордоу (Француска).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Пензионисана је 2014. године.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Веома се интересовала за историју астрономије,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sr-Cyrl-RS" altLang="en-US" sz="2400" dirty="0">
                <a:cs typeface="Tahoma" panose="020B0604030504040204" pitchFamily="34" charset="0"/>
              </a:rPr>
              <a:t>нарочито код Срба, о чему је објавила низ радова.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Cyrl-R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sr-Latn-RS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en-US" sz="2400" dirty="0">
                <a:cs typeface="Tahoma" panose="020B0604030504040204" pitchFamily="34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en-US" sz="2400" dirty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cs typeface="Arial" panose="020B0604020202020204" pitchFamily="34" charset="0"/>
              </a:rPr>
              <a:t>   </a:t>
            </a:r>
            <a:endParaRPr lang="sr-Cyrl-CS" altLang="en-US" dirty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19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8048998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/>
              <a:t>Веселка</a:t>
            </a:r>
            <a:r>
              <a:rPr lang="sr-Cyrl-RS" altLang="en-US" sz="2400" dirty="0"/>
              <a:t> </a:t>
            </a:r>
            <a:r>
              <a:rPr lang="sr-Cyrl-RS" altLang="en-US" sz="2400" dirty="0" err="1"/>
              <a:t>Трајковска</a:t>
            </a:r>
            <a:r>
              <a:rPr lang="sr-Cyrl-RS" altLang="en-US" sz="2400" dirty="0"/>
              <a:t> и скупови „Развој астрономија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код Срба“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Објављена саопштења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 err="1"/>
              <a:t>Локијерова</a:t>
            </a:r>
            <a:r>
              <a:rPr lang="sr-Cyrl-RS" altLang="en-US" sz="2400" i="1" dirty="0"/>
              <a:t> „Астрономија“ код Срба у другој половини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 dirty="0"/>
              <a:t>X</a:t>
            </a:r>
            <a:r>
              <a:rPr lang="sr-Cyrl-RS" altLang="en-US" sz="2400" i="1" dirty="0"/>
              <a:t>I</a:t>
            </a:r>
            <a:r>
              <a:rPr lang="en-US" altLang="en-US" sz="2400" i="1" dirty="0"/>
              <a:t>X</a:t>
            </a:r>
            <a:r>
              <a:rPr lang="sr-Cyrl-RS" altLang="en-US" sz="2400" i="1" dirty="0"/>
              <a:t> века, </a:t>
            </a:r>
            <a:r>
              <a:rPr lang="sr-Cyrl-RS" altLang="en-US" sz="2400" dirty="0"/>
              <a:t>Развој астрономије код Срба </a:t>
            </a:r>
            <a:r>
              <a:rPr lang="en-US" altLang="en-US" sz="2400" dirty="0"/>
              <a:t>I</a:t>
            </a:r>
            <a:r>
              <a:rPr lang="sr-Cyrl-RS" altLang="en-US" sz="2400" dirty="0"/>
              <a:t>, </a:t>
            </a:r>
            <a:r>
              <a:rPr lang="sr-Cyrl-RS" altLang="en-US" sz="2400" dirty="0" err="1"/>
              <a:t>Публ</a:t>
            </a:r>
            <a:r>
              <a:rPr lang="sr-Cyrl-RS" altLang="en-US" sz="2400" dirty="0"/>
              <a:t>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/>
              <a:t>Астрон</a:t>
            </a:r>
            <a:r>
              <a:rPr lang="sr-Cyrl-RS" altLang="en-US" sz="2400" dirty="0"/>
              <a:t>. </a:t>
            </a:r>
            <a:r>
              <a:rPr lang="sr-Cyrl-RS" altLang="en-US" sz="2400" dirty="0" err="1"/>
              <a:t>опсерв</a:t>
            </a:r>
            <a:r>
              <a:rPr lang="sr-Cyrl-RS" altLang="en-US" sz="2400" dirty="0"/>
              <a:t>. Београд, 1997, 56, 51-57, са С.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Нинковићем.</a:t>
            </a:r>
            <a:endParaRPr lang="en-U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Извештаји Опсерваторије и њених метеоролошких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 err="1"/>
              <a:t>стација</a:t>
            </a:r>
            <a:r>
              <a:rPr lang="sr-Cyrl-RS" altLang="en-US" sz="2400" i="1" dirty="0"/>
              <a:t> од Милана Недељковића – њеног оснивача и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првог управника, </a:t>
            </a:r>
            <a:r>
              <a:rPr lang="sr-Cyrl-RS" altLang="en-US" sz="2400" dirty="0"/>
              <a:t>Развој астрономије код Срба </a:t>
            </a:r>
            <a:r>
              <a:rPr lang="en-US" altLang="en-US" sz="2400" dirty="0"/>
              <a:t>II</a:t>
            </a:r>
            <a:r>
              <a:rPr lang="sr-Cyrl-RS" altLang="en-US" sz="2400" dirty="0"/>
              <a:t>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/>
              <a:t>Публ</a:t>
            </a:r>
            <a:r>
              <a:rPr lang="sr-Cyrl-RS" altLang="en-US" sz="2400" dirty="0"/>
              <a:t>. </a:t>
            </a:r>
            <a:r>
              <a:rPr lang="sr-Cyrl-RS" altLang="en-US" sz="2400" dirty="0" err="1"/>
              <a:t>Астрон</a:t>
            </a:r>
            <a:r>
              <a:rPr lang="sr-Cyrl-RS" altLang="en-US" sz="2400" dirty="0"/>
              <a:t>. </a:t>
            </a:r>
            <a:r>
              <a:rPr lang="sr-Cyrl-RS" altLang="en-US" sz="2400" dirty="0" err="1"/>
              <a:t>опсерв</a:t>
            </a:r>
            <a:r>
              <a:rPr lang="sr-Cyrl-RS" altLang="en-US" sz="2400" dirty="0"/>
              <a:t>. Београд, 2002, 72, 157-163.</a:t>
            </a:r>
            <a:r>
              <a:rPr lang="sr-Cyrl-RS" altLang="en-US" sz="2400" i="1" dirty="0"/>
              <a:t> </a:t>
            </a:r>
            <a:endParaRPr lang="en-U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 </a:t>
            </a:r>
            <a:endParaRPr lang="en-U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788869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Борба за космографију у Србији последњих деценија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X</a:t>
            </a:r>
            <a:r>
              <a:rPr lang="en-US" altLang="en-US" sz="2400" i="1" dirty="0"/>
              <a:t>IX</a:t>
            </a:r>
            <a:r>
              <a:rPr lang="sr-Cyrl-RS" altLang="en-US" sz="2400" i="1" dirty="0"/>
              <a:t> века</a:t>
            </a:r>
            <a:r>
              <a:rPr lang="sr-Cyrl-RS" altLang="en-US" sz="2400" dirty="0"/>
              <a:t>, Развој астрономије код Срба </a:t>
            </a:r>
            <a:r>
              <a:rPr lang="en-US" altLang="en-US" sz="2400" dirty="0"/>
              <a:t>II</a:t>
            </a:r>
            <a:r>
              <a:rPr lang="sr-Cyrl-RS" altLang="en-US" sz="2400" dirty="0"/>
              <a:t>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/>
              <a:t>Публ</a:t>
            </a:r>
            <a:r>
              <a:rPr lang="sr-Cyrl-RS" altLang="en-US" sz="2400" dirty="0"/>
              <a:t>. </a:t>
            </a:r>
            <a:r>
              <a:rPr lang="sr-Cyrl-RS" altLang="en-US" sz="2400" dirty="0" err="1"/>
              <a:t>Астрон</a:t>
            </a:r>
            <a:r>
              <a:rPr lang="sr-Cyrl-RS" altLang="en-US" sz="2400" dirty="0"/>
              <a:t>. </a:t>
            </a:r>
            <a:r>
              <a:rPr lang="sr-Cyrl-RS" altLang="en-US" sz="2400" dirty="0" err="1"/>
              <a:t>опсерв</a:t>
            </a:r>
            <a:r>
              <a:rPr lang="sr-Cyrl-RS" altLang="en-US" sz="2400" dirty="0"/>
              <a:t>. Београд, 2002, 72, 165-175, са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М. Ћирковићем и С. Нинковићем.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Из архивске грађе: један документ о реформи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календара</a:t>
            </a:r>
            <a:r>
              <a:rPr lang="sr-Cyrl-RS" altLang="en-US" sz="2400" dirty="0"/>
              <a:t>, Развој астрономије код Срба </a:t>
            </a:r>
            <a:r>
              <a:rPr lang="en-US" altLang="en-US" sz="2400" dirty="0"/>
              <a:t>III</a:t>
            </a:r>
            <a:r>
              <a:rPr lang="sr-Cyrl-RS" altLang="en-US" sz="2400" dirty="0"/>
              <a:t>, </a:t>
            </a:r>
            <a:r>
              <a:rPr lang="sr-Cyrl-RS" altLang="en-US" sz="2400" dirty="0" err="1"/>
              <a:t>Публ</a:t>
            </a:r>
            <a:r>
              <a:rPr lang="sr-Cyrl-RS" altLang="en-US" sz="2400" dirty="0"/>
              <a:t>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АД „Руђер Бошковић“, 2005, 6, 335-345.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2486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8071440" cy="7848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Дисертација Борислава Лоренца (1883-1975)</a:t>
            </a:r>
            <a:r>
              <a:rPr lang="sr-Cyrl-RS" altLang="en-US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„Философија природе Андре-Мари Ампера“</a:t>
            </a:r>
            <a:r>
              <a:rPr lang="sr-Cyrl-RS" altLang="en-US" sz="2400" dirty="0"/>
              <a:t>, Развој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астрономије код Срба </a:t>
            </a:r>
            <a:r>
              <a:rPr lang="en-US" altLang="en-US" sz="2400" dirty="0"/>
              <a:t>VI</a:t>
            </a:r>
            <a:r>
              <a:rPr lang="sr-Cyrl-RS" altLang="en-US" sz="2400" dirty="0"/>
              <a:t>, </a:t>
            </a:r>
            <a:r>
              <a:rPr lang="sr-Cyrl-RS" altLang="en-US" sz="2400" dirty="0" err="1"/>
              <a:t>Публ</a:t>
            </a:r>
            <a:r>
              <a:rPr lang="sr-Cyrl-RS" altLang="en-US" sz="2400" dirty="0"/>
              <a:t>. АД „Руђер Бошковић“,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2011, 467-471, са С. Нинковићем.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sr-Cyrl-RS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Александар </a:t>
            </a:r>
            <a:r>
              <a:rPr lang="sr-Cyrl-RS" altLang="en-US" sz="2400" i="1" dirty="0" err="1"/>
              <a:t>Леонидович</a:t>
            </a:r>
            <a:r>
              <a:rPr lang="sr-Cyrl-RS" altLang="en-US" sz="2400" i="1" dirty="0"/>
              <a:t> </a:t>
            </a:r>
            <a:r>
              <a:rPr lang="sr-Cyrl-RS" altLang="en-US" sz="2400" i="1" dirty="0" err="1"/>
              <a:t>Чижевски</a:t>
            </a:r>
            <a:r>
              <a:rPr lang="sr-Cyrl-RS" altLang="en-US" sz="2400" i="1" dirty="0"/>
              <a:t> (1897-1964) О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i="1" dirty="0"/>
              <a:t>улози космичких чинилаца у историји човечанства</a:t>
            </a:r>
            <a:r>
              <a:rPr lang="sr-Cyrl-RS" altLang="en-US" sz="2400" dirty="0"/>
              <a:t>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Развој астрономије код Срба </a:t>
            </a:r>
            <a:r>
              <a:rPr lang="en-US" altLang="en-US" sz="2400" dirty="0"/>
              <a:t>VI</a:t>
            </a:r>
            <a:r>
              <a:rPr lang="sr-Cyrl-RS" altLang="en-US" sz="2400" dirty="0"/>
              <a:t>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 err="1"/>
              <a:t>Публ</a:t>
            </a:r>
            <a:r>
              <a:rPr lang="sr-Cyrl-RS" altLang="en-US" sz="2400" dirty="0"/>
              <a:t>. АД „Руђер Бошковић“, 2011, 473-477.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i="1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 dirty="0"/>
              <a:t>Антон Панекук – историчар астрономије</a:t>
            </a:r>
            <a:r>
              <a:rPr lang="ru-RU" altLang="en-US" sz="2400" dirty="0"/>
              <a:t>, </a:t>
            </a:r>
            <a:r>
              <a:rPr lang="sr-Cyrl-RS" altLang="en-US" sz="2400" dirty="0"/>
              <a:t>Развој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астрономије код Срба </a:t>
            </a:r>
            <a:r>
              <a:rPr lang="en-US" altLang="en-US" sz="2400" dirty="0"/>
              <a:t>VII</a:t>
            </a:r>
            <a:r>
              <a:rPr lang="sr-Cyrl-RS" altLang="en-US" sz="2400" dirty="0"/>
              <a:t>, </a:t>
            </a:r>
            <a:r>
              <a:rPr lang="sr-Cyrl-RS" altLang="en-US" sz="2400" dirty="0" err="1"/>
              <a:t>Публ</a:t>
            </a:r>
            <a:r>
              <a:rPr lang="sr-Cyrl-RS" altLang="en-US" sz="2400" dirty="0"/>
              <a:t>. АД „Руђер Бошковић“,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2014, 619-624, са М. С. Димитријевићем. </a:t>
            </a:r>
            <a:r>
              <a:rPr lang="ru-RU" altLang="en-US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4230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D7FBB83-C9B7-A5AF-2CB3-595D4DBE9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93725"/>
            <a:ext cx="7561263" cy="626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12CB7074-B8B2-0350-144C-452984E8C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52513"/>
            <a:ext cx="7523213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 dirty="0"/>
              <a:t>Из наше научне и филозофске мисли: Миливоје С.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i="1" dirty="0"/>
              <a:t>Добросављевић (1875-1950)</a:t>
            </a:r>
            <a:r>
              <a:rPr lang="ru-RU" altLang="en-US" sz="2400" dirty="0"/>
              <a:t>, </a:t>
            </a:r>
            <a:r>
              <a:rPr lang="sr-Cyrl-RS" altLang="en-US" sz="2400" dirty="0"/>
              <a:t>Развој астрономије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код Срба </a:t>
            </a:r>
            <a:r>
              <a:rPr lang="en-US" altLang="en-US" sz="2400" dirty="0"/>
              <a:t>X</a:t>
            </a:r>
            <a:r>
              <a:rPr lang="sr-Cyrl-RS" altLang="en-US" sz="2400" dirty="0"/>
              <a:t>, </a:t>
            </a:r>
            <a:r>
              <a:rPr lang="sr-Cyrl-RS" altLang="en-US" sz="2400" dirty="0" err="1"/>
              <a:t>Публ</a:t>
            </a:r>
            <a:r>
              <a:rPr lang="sr-Cyrl-RS" altLang="en-US" sz="2400" dirty="0"/>
              <a:t>. АД „Руђер Бошковић“, 2019,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400" dirty="0"/>
              <a:t>367-373, са</a:t>
            </a:r>
            <a:r>
              <a:rPr lang="ru-RU" altLang="en-US" sz="2400" dirty="0"/>
              <a:t> С. Нинковићем.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en-US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en-US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0597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4AFF49F1-9616-1137-72CF-3C74EA2EB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6250"/>
            <a:ext cx="8893175" cy="590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US" altLang="en-US" sz="1800"/>
            </a:br>
            <a:endParaRPr lang="en-US" altLang="en-US" sz="1800"/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BB96FA2-2408-03F8-291F-51062D1A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762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A5073201-78C4-D0A2-0A78-111C8582D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8050"/>
            <a:ext cx="870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Cyrl-CS" altLang="en-US" sz="2400"/>
              <a:t>      </a:t>
            </a:r>
            <a:endParaRPr lang="en-US" altLang="en-US" sz="2400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1EBD016A-A4F9-E7B6-8008-12AF998E7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196975"/>
            <a:ext cx="49688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sr-Cyrl-RS" altLang="en-US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sr-Cyrl-RS" altLang="en-US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dirty="0"/>
              <a:t>ХВАЛА НА ПАЖЊИ</a:t>
            </a:r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2573</TotalTime>
  <Words>443</Words>
  <Application>Microsoft Office PowerPoint</Application>
  <PresentationFormat>On-screen Show (4:3)</PresentationFormat>
  <Paragraphs>158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Slit</vt:lpstr>
      <vt:lpstr> ВЕСЕЛКА ТРАЈКОВСКА (1949 - 2021)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AOB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GLOBULAR  CLUSTERS  OF  THE  MILKY  WAY:  THEIR  FATE  AND  CHEMICAL  COMPOSITION</dc:title>
  <dc:creator>Slobodan Ninkovic</dc:creator>
  <cp:lastModifiedBy>Milan Stojanovic</cp:lastModifiedBy>
  <cp:revision>275</cp:revision>
  <dcterms:created xsi:type="dcterms:W3CDTF">2005-06-03T12:54:14Z</dcterms:created>
  <dcterms:modified xsi:type="dcterms:W3CDTF">2023-04-12T09:30:07Z</dcterms:modified>
</cp:coreProperties>
</file>