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3" r:id="rId3"/>
    <p:sldId id="327" r:id="rId4"/>
    <p:sldId id="320" r:id="rId5"/>
    <p:sldId id="340" r:id="rId6"/>
    <p:sldId id="321" r:id="rId7"/>
    <p:sldId id="323" r:id="rId8"/>
    <p:sldId id="360" r:id="rId9"/>
    <p:sldId id="328" r:id="rId10"/>
    <p:sldId id="304" r:id="rId11"/>
    <p:sldId id="305" r:id="rId12"/>
    <p:sldId id="306" r:id="rId13"/>
    <p:sldId id="342" r:id="rId14"/>
    <p:sldId id="326" r:id="rId15"/>
    <p:sldId id="325" r:id="rId16"/>
    <p:sldId id="329" r:id="rId17"/>
    <p:sldId id="330" r:id="rId18"/>
    <p:sldId id="352" r:id="rId19"/>
    <p:sldId id="351" r:id="rId20"/>
    <p:sldId id="359" r:id="rId21"/>
    <p:sldId id="361" r:id="rId22"/>
    <p:sldId id="36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9900"/>
    <a:srgbClr val="3399FF"/>
    <a:srgbClr val="66FFFF"/>
    <a:srgbClr val="6699FF"/>
    <a:srgbClr val="FF3399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1" autoAdjust="0"/>
    <p:restoredTop sz="90676" autoAdjust="0"/>
  </p:normalViewPr>
  <p:slideViewPr>
    <p:cSldViewPr snapToGrid="0">
      <p:cViewPr>
        <p:scale>
          <a:sx n="50" d="100"/>
          <a:sy n="50" d="100"/>
        </p:scale>
        <p:origin x="-1332" y="-4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971150" cy="73971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Nauka\Zaprem\Liquids\ProracunBoscovichcurv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042073807039276"/>
          <c:y val="7.7102807521810743E-2"/>
          <c:w val="0.61843581995277064"/>
          <c:h val="0.90194407990667835"/>
        </c:manualLayout>
      </c:layout>
      <c:scatterChart>
        <c:scatterStyle val="smoothMarker"/>
        <c:ser>
          <c:idx val="0"/>
          <c:order val="0"/>
          <c:tx>
            <c:v>F3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Sheet1!$A$15:$A$57</c:f>
              <c:numCache>
                <c:formatCode>General</c:formatCode>
                <c:ptCount val="43"/>
                <c:pt idx="0">
                  <c:v>0.24800000000000041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0.31000000000000122</c:v>
                </c:pt>
                <c:pt idx="4">
                  <c:v>0.31498000000000215</c:v>
                </c:pt>
                <c:pt idx="5">
                  <c:v>0.33000000000000157</c:v>
                </c:pt>
                <c:pt idx="6">
                  <c:v>0.35000000000000031</c:v>
                </c:pt>
                <c:pt idx="7">
                  <c:v>0.4</c:v>
                </c:pt>
                <c:pt idx="8">
                  <c:v>0.5</c:v>
                </c:pt>
                <c:pt idx="9">
                  <c:v>0.60000000000000064</c:v>
                </c:pt>
                <c:pt idx="10">
                  <c:v>0.70000000000000062</c:v>
                </c:pt>
                <c:pt idx="11">
                  <c:v>0.70700000000000063</c:v>
                </c:pt>
                <c:pt idx="12">
                  <c:v>0.8</c:v>
                </c:pt>
                <c:pt idx="13">
                  <c:v>0.9</c:v>
                </c:pt>
                <c:pt idx="14">
                  <c:v>1</c:v>
                </c:pt>
                <c:pt idx="15">
                  <c:v>1.1000000000000001</c:v>
                </c:pt>
                <c:pt idx="16">
                  <c:v>1.2</c:v>
                </c:pt>
                <c:pt idx="17">
                  <c:v>1.2598999999999931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  <c:pt idx="21">
                  <c:v>1.6</c:v>
                </c:pt>
                <c:pt idx="22">
                  <c:v>1.6</c:v>
                </c:pt>
                <c:pt idx="23">
                  <c:v>1.8</c:v>
                </c:pt>
                <c:pt idx="24">
                  <c:v>1.9</c:v>
                </c:pt>
                <c:pt idx="25">
                  <c:v>2</c:v>
                </c:pt>
                <c:pt idx="26">
                  <c:v>2.1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2.4</c:v>
                </c:pt>
                <c:pt idx="30">
                  <c:v>2.5</c:v>
                </c:pt>
                <c:pt idx="31">
                  <c:v>2.6</c:v>
                </c:pt>
                <c:pt idx="32">
                  <c:v>2.7</c:v>
                </c:pt>
                <c:pt idx="33">
                  <c:v>2.8</c:v>
                </c:pt>
                <c:pt idx="34">
                  <c:v>2.9</c:v>
                </c:pt>
                <c:pt idx="35">
                  <c:v>3</c:v>
                </c:pt>
                <c:pt idx="36">
                  <c:v>3.5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8</c:v>
                </c:pt>
                <c:pt idx="41">
                  <c:v>10</c:v>
                </c:pt>
                <c:pt idx="42">
                  <c:v>50</c:v>
                </c:pt>
              </c:numCache>
            </c:numRef>
          </c:xVal>
          <c:yVal>
            <c:numRef>
              <c:f>Sheet1!$J$15:$J$57</c:f>
              <c:numCache>
                <c:formatCode>General</c:formatCode>
                <c:ptCount val="43"/>
                <c:pt idx="0">
                  <c:v>1.426680945763962</c:v>
                </c:pt>
                <c:pt idx="1">
                  <c:v>0</c:v>
                </c:pt>
                <c:pt idx="2">
                  <c:v>-1.105816704770614</c:v>
                </c:pt>
                <c:pt idx="3">
                  <c:v>-0.30815338699368289</c:v>
                </c:pt>
                <c:pt idx="4">
                  <c:v>0</c:v>
                </c:pt>
                <c:pt idx="5">
                  <c:v>0.61267469897454263</c:v>
                </c:pt>
                <c:pt idx="6">
                  <c:v>0.89315855614096662</c:v>
                </c:pt>
                <c:pt idx="7">
                  <c:v>0.5735113769531246</c:v>
                </c:pt>
                <c:pt idx="8">
                  <c:v>0</c:v>
                </c:pt>
                <c:pt idx="9">
                  <c:v>-3.5588131096631594E-2</c:v>
                </c:pt>
                <c:pt idx="10">
                  <c:v>-1.6409831666349083E-3</c:v>
                </c:pt>
                <c:pt idx="11">
                  <c:v>0</c:v>
                </c:pt>
                <c:pt idx="12">
                  <c:v>1.0646770334243827E-2</c:v>
                </c:pt>
                <c:pt idx="13">
                  <c:v>7.5016013321897897E-3</c:v>
                </c:pt>
                <c:pt idx="14">
                  <c:v>0</c:v>
                </c:pt>
                <c:pt idx="15">
                  <c:v>-6.6060898470542114E-3</c:v>
                </c:pt>
                <c:pt idx="16">
                  <c:v>-1.079671565926384E-2</c:v>
                </c:pt>
                <c:pt idx="17">
                  <c:v>-1.2147433330383081E-2</c:v>
                </c:pt>
                <c:pt idx="18">
                  <c:v>-1.2631400467262853E-2</c:v>
                </c:pt>
                <c:pt idx="19">
                  <c:v>-1.2656052981598982E-2</c:v>
                </c:pt>
                <c:pt idx="20">
                  <c:v>-1.1458263801249756E-2</c:v>
                </c:pt>
                <c:pt idx="21">
                  <c:v>-9.5222412446513728E-3</c:v>
                </c:pt>
                <c:pt idx="22">
                  <c:v>-9.5222412446513728E-3</c:v>
                </c:pt>
                <c:pt idx="23">
                  <c:v>-4.7486204333949617E-3</c:v>
                </c:pt>
                <c:pt idx="24">
                  <c:v>-2.3147328334164052E-3</c:v>
                </c:pt>
                <c:pt idx="25">
                  <c:v>0</c:v>
                </c:pt>
                <c:pt idx="26">
                  <c:v>2.1405444032896502E-3</c:v>
                </c:pt>
                <c:pt idx="27">
                  <c:v>4.0802718395855824E-3</c:v>
                </c:pt>
                <c:pt idx="28">
                  <c:v>5.8109742061055033E-3</c:v>
                </c:pt>
                <c:pt idx="29">
                  <c:v>7.3359664667635932E-3</c:v>
                </c:pt>
                <c:pt idx="30">
                  <c:v>8.6654159437824663E-3</c:v>
                </c:pt>
                <c:pt idx="31">
                  <c:v>9.8132356048504267E-3</c:v>
                </c:pt>
                <c:pt idx="32">
                  <c:v>1.0795056935759639E-2</c:v>
                </c:pt>
                <c:pt idx="33">
                  <c:v>1.1626938479491439E-2</c:v>
                </c:pt>
                <c:pt idx="34">
                  <c:v>1.2324570176702679E-2</c:v>
                </c:pt>
                <c:pt idx="35">
                  <c:v>1.2902808158055263E-2</c:v>
                </c:pt>
                <c:pt idx="36">
                  <c:v>1.4443572579452483E-2</c:v>
                </c:pt>
                <c:pt idx="37">
                  <c:v>1.4581500323867907E-2</c:v>
                </c:pt>
                <c:pt idx="38">
                  <c:v>1.3206862990310445E-2</c:v>
                </c:pt>
                <c:pt idx="39">
                  <c:v>1.1331422104189305E-2</c:v>
                </c:pt>
                <c:pt idx="40">
                  <c:v>8.1553682483420376E-3</c:v>
                </c:pt>
                <c:pt idx="41">
                  <c:v>6.0022927914534551E-3</c:v>
                </c:pt>
                <c:pt idx="42">
                  <c:v>3.6315019865825756E-4</c:v>
                </c:pt>
              </c:numCache>
            </c:numRef>
          </c:yVal>
          <c:smooth val="1"/>
        </c:ser>
        <c:axId val="80399360"/>
        <c:axId val="79803520"/>
      </c:scatterChart>
      <c:scatterChart>
        <c:scatterStyle val="smoothMarker"/>
        <c:ser>
          <c:idx val="1"/>
          <c:order val="1"/>
          <c:tx>
            <c:v>F3b</c:v>
          </c:tx>
          <c:spPr>
            <a:ln w="381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Sheet1!$A$23:$A$56</c:f>
              <c:numCache>
                <c:formatCode>General</c:formatCode>
                <c:ptCount val="34"/>
                <c:pt idx="0">
                  <c:v>0.5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0.70700000000000063</c:v>
                </c:pt>
                <c:pt idx="4">
                  <c:v>0.8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  <c:pt idx="8">
                  <c:v>1.2</c:v>
                </c:pt>
                <c:pt idx="9">
                  <c:v>1.2598999999999931</c:v>
                </c:pt>
                <c:pt idx="10">
                  <c:v>1.3</c:v>
                </c:pt>
                <c:pt idx="11">
                  <c:v>1.4</c:v>
                </c:pt>
                <c:pt idx="12">
                  <c:v>1.5</c:v>
                </c:pt>
                <c:pt idx="13">
                  <c:v>1.6</c:v>
                </c:pt>
                <c:pt idx="14">
                  <c:v>1.6</c:v>
                </c:pt>
                <c:pt idx="15">
                  <c:v>1.8</c:v>
                </c:pt>
                <c:pt idx="16">
                  <c:v>1.9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2.2999999999999998</c:v>
                </c:pt>
                <c:pt idx="21">
                  <c:v>2.4</c:v>
                </c:pt>
                <c:pt idx="22">
                  <c:v>2.5</c:v>
                </c:pt>
                <c:pt idx="23">
                  <c:v>2.6</c:v>
                </c:pt>
                <c:pt idx="24">
                  <c:v>2.7</c:v>
                </c:pt>
                <c:pt idx="25">
                  <c:v>2.8</c:v>
                </c:pt>
                <c:pt idx="26">
                  <c:v>2.9</c:v>
                </c:pt>
                <c:pt idx="27">
                  <c:v>3</c:v>
                </c:pt>
                <c:pt idx="28">
                  <c:v>3.5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8</c:v>
                </c:pt>
                <c:pt idx="33">
                  <c:v>10</c:v>
                </c:pt>
              </c:numCache>
            </c:numRef>
          </c:xVal>
          <c:yVal>
            <c:numRef>
              <c:f>Sheet1!$J$23:$J$56</c:f>
              <c:numCache>
                <c:formatCode>General</c:formatCode>
                <c:ptCount val="34"/>
                <c:pt idx="0">
                  <c:v>0</c:v>
                </c:pt>
                <c:pt idx="1">
                  <c:v>-3.5588131096631594E-2</c:v>
                </c:pt>
                <c:pt idx="2">
                  <c:v>-1.6409831666349083E-3</c:v>
                </c:pt>
                <c:pt idx="3">
                  <c:v>0</c:v>
                </c:pt>
                <c:pt idx="4">
                  <c:v>1.0646770334243827E-2</c:v>
                </c:pt>
                <c:pt idx="5">
                  <c:v>7.5016013321897897E-3</c:v>
                </c:pt>
                <c:pt idx="6">
                  <c:v>0</c:v>
                </c:pt>
                <c:pt idx="7">
                  <c:v>-6.6060898470542114E-3</c:v>
                </c:pt>
                <c:pt idx="8">
                  <c:v>-1.079671565926384E-2</c:v>
                </c:pt>
                <c:pt idx="9">
                  <c:v>-1.2147433330383081E-2</c:v>
                </c:pt>
                <c:pt idx="10">
                  <c:v>-1.2631400467262853E-2</c:v>
                </c:pt>
                <c:pt idx="11">
                  <c:v>-1.2656052981598982E-2</c:v>
                </c:pt>
                <c:pt idx="12">
                  <c:v>-1.1458263801249756E-2</c:v>
                </c:pt>
                <c:pt idx="13">
                  <c:v>-9.5222412446513728E-3</c:v>
                </c:pt>
                <c:pt idx="14">
                  <c:v>-9.5222412446513728E-3</c:v>
                </c:pt>
                <c:pt idx="15">
                  <c:v>-4.7486204333949617E-3</c:v>
                </c:pt>
                <c:pt idx="16">
                  <c:v>-2.3147328334164052E-3</c:v>
                </c:pt>
                <c:pt idx="17">
                  <c:v>0</c:v>
                </c:pt>
                <c:pt idx="18">
                  <c:v>2.1405444032896502E-3</c:v>
                </c:pt>
                <c:pt idx="19">
                  <c:v>4.0802718395855824E-3</c:v>
                </c:pt>
                <c:pt idx="20">
                  <c:v>5.8109742061055033E-3</c:v>
                </c:pt>
                <c:pt idx="21">
                  <c:v>7.3359664667635932E-3</c:v>
                </c:pt>
                <c:pt idx="22">
                  <c:v>8.6654159437824663E-3</c:v>
                </c:pt>
                <c:pt idx="23">
                  <c:v>9.8132356048504267E-3</c:v>
                </c:pt>
                <c:pt idx="24">
                  <c:v>1.0795056935759639E-2</c:v>
                </c:pt>
                <c:pt idx="25">
                  <c:v>1.1626938479491439E-2</c:v>
                </c:pt>
                <c:pt idx="26">
                  <c:v>1.2324570176702679E-2</c:v>
                </c:pt>
                <c:pt idx="27">
                  <c:v>1.2902808158055263E-2</c:v>
                </c:pt>
                <c:pt idx="28">
                  <c:v>1.4443572579452483E-2</c:v>
                </c:pt>
                <c:pt idx="29">
                  <c:v>1.4581500323867907E-2</c:v>
                </c:pt>
                <c:pt idx="30">
                  <c:v>1.3206862990310445E-2</c:v>
                </c:pt>
                <c:pt idx="31">
                  <c:v>1.1331422104189305E-2</c:v>
                </c:pt>
                <c:pt idx="32">
                  <c:v>8.1553682483420376E-3</c:v>
                </c:pt>
                <c:pt idx="33">
                  <c:v>6.0022927914534551E-3</c:v>
                </c:pt>
              </c:numCache>
            </c:numRef>
          </c:yVal>
          <c:smooth val="1"/>
        </c:ser>
        <c:axId val="79805056"/>
        <c:axId val="79806848"/>
      </c:scatterChart>
      <c:valAx>
        <c:axId val="80399360"/>
        <c:scaling>
          <c:orientation val="minMax"/>
          <c:max val="6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9803520"/>
        <c:crosses val="autoZero"/>
        <c:crossBetween val="midCat"/>
      </c:valAx>
      <c:valAx>
        <c:axId val="79803520"/>
        <c:scaling>
          <c:orientation val="minMax"/>
          <c:max val="1.2"/>
          <c:min val="-1.2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en-US"/>
          </a:p>
        </c:txPr>
        <c:crossAx val="80399360"/>
        <c:crosses val="autoZero"/>
        <c:crossBetween val="midCat"/>
      </c:valAx>
      <c:valAx>
        <c:axId val="79805056"/>
        <c:scaling>
          <c:orientation val="minMax"/>
        </c:scaling>
        <c:delete val="1"/>
        <c:axPos val="b"/>
        <c:numFmt formatCode="General" sourceLinked="1"/>
        <c:tickLblPos val="nextTo"/>
        <c:crossAx val="79806848"/>
        <c:crosses val="autoZero"/>
        <c:crossBetween val="midCat"/>
      </c:valAx>
      <c:valAx>
        <c:axId val="79806848"/>
        <c:scaling>
          <c:orientation val="minMax"/>
          <c:max val="4.0000000000000112E-2"/>
        </c:scaling>
        <c:axPos val="r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en-US"/>
          </a:p>
        </c:txPr>
        <c:crossAx val="79805056"/>
        <c:crosses val="max"/>
        <c:crossBetween val="midCat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0.47263</cdr:x>
      <cdr:y>0.59284</cdr:y>
    </cdr:from>
    <cdr:to>
      <cdr:x>0.66509</cdr:x>
      <cdr:y>0.66463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92292" y="2893401"/>
          <a:ext cx="1340667" cy="350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800" b="1" i="1" dirty="0">
              <a:latin typeface="Times New Roman" pitchFamily="18" charset="0"/>
              <a:cs typeface="Times New Roman" pitchFamily="18" charset="0"/>
            </a:rPr>
            <a:t>V</a:t>
          </a:r>
          <a:r>
            <a:rPr lang="sr-Latn-RS" sz="1800" b="1" i="1" baseline="-25000" dirty="0">
              <a:latin typeface="Times New Roman" pitchFamily="18" charset="0"/>
              <a:cs typeface="Times New Roman" pitchFamily="18" charset="0"/>
            </a:rPr>
            <a:t>r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= </a:t>
          </a:r>
          <a:r>
            <a:rPr lang="en-US" sz="1800" b="1" i="1" dirty="0">
              <a:latin typeface="Times New Roman" pitchFamily="18" charset="0"/>
              <a:cs typeface="Times New Roman" pitchFamily="18" charset="0"/>
            </a:rPr>
            <a:t>V/V</a:t>
          </a:r>
          <a:r>
            <a:rPr lang="en-US" sz="1800" b="1" i="1" baseline="-25000" dirty="0">
              <a:latin typeface="Times New Roman" pitchFamily="18" charset="0"/>
              <a:cs typeface="Times New Roman" pitchFamily="18" charset="0"/>
            </a:rPr>
            <a:t>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A1EBA2-D6EE-4904-8B62-A80D1300B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3F812-0F61-4289-9A57-EA885CE38DB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Planetarijum Astronomskog dru</a:t>
            </a:r>
            <a:r>
              <a:rPr lang="sr-Latn-CS" smtClean="0"/>
              <a:t>štva RUDJER BOŠKOVIĆ,Beograd, 03.12.2005.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885FB-290F-4258-A8F6-36C85198F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EE80F-FA1D-446B-9CD6-D894B378F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BEC9F-9F9F-4C09-BAA2-F74F4E333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25A3-24BD-46CC-8D3E-31FB22D43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99E6-B99E-47A4-B435-1773777A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6BF9-AFD8-4575-9D0D-BEE2CB9E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16867-941F-456A-AC7E-38BAB312E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E15F-EF80-436F-8BDE-0E4FDCC75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A64E-476E-48B4-B282-C06A4B91C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243B-7D47-469A-BA7E-FC83D1B4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12A9-A354-4E00-ABB7-4DF9B75F7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1947A-5EBD-40A8-A493-6AC356849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FF1047-E9E6-42E0-9C14-97F61B7A1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openxmlformats.org/officeDocument/2006/relationships/hyperlink" Target="https://www.researchgate.net/profile/Dragoslav_Stoiljkovic/publication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100" y="500063"/>
            <a:ext cx="7916863" cy="2417762"/>
          </a:xfrm>
        </p:spPr>
        <p:txBody>
          <a:bodyPr/>
          <a:lstStyle/>
          <a:p>
            <a:pPr eaLnBrk="1" hangingPunct="1">
              <a:defRPr/>
            </a:pPr>
            <a:r>
              <a:rPr lang="sr-Cyrl-R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sr-Cyrl-R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rgbClr val="3333CC"/>
                </a:solidFill>
              </a:rPr>
              <a:t>ОБЈЕДИЊАВАЊЕ БОШКОВИЋЕВЕ ТЕОРИЈЕ И ТЕОРИЈЕ САВИЋ-КАШАНИН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 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42963" y="3379788"/>
            <a:ext cx="7277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000" b="1"/>
              <a:t>ДРАГОСЛАВ СТОИЉКОВИЋ</a:t>
            </a:r>
          </a:p>
          <a:p>
            <a:pPr algn="ctr"/>
            <a:endParaRPr lang="sr-Cyrl-CS" sz="2000" b="1" i="1"/>
          </a:p>
          <a:p>
            <a:pPr algn="ctr"/>
            <a:r>
              <a:rPr lang="sr-Cyrl-CS" sz="2000" b="1"/>
              <a:t>Технолошки факултет</a:t>
            </a:r>
            <a:r>
              <a:rPr lang="sr-Cyrl-CS" sz="2000" b="1" i="1"/>
              <a:t>, </a:t>
            </a:r>
            <a:r>
              <a:rPr lang="sr-Cyrl-CS" sz="2000" b="1"/>
              <a:t>Нови Сад, Бул. Цара Лазара 1</a:t>
            </a:r>
            <a:endParaRPr lang="sr-Latn-CS" sz="2000" b="1"/>
          </a:p>
          <a:p>
            <a:pPr algn="ctr"/>
            <a:r>
              <a:rPr lang="sr-Latn-CS" sz="2000" b="1"/>
              <a:t>dragos@uns.ns.ac.yu</a:t>
            </a:r>
            <a:endParaRPr lang="en-US" sz="2000" b="1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386013" y="5459413"/>
            <a:ext cx="4610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CS" dirty="0"/>
              <a:t>Астрономско друштво „Руђер Бошковић“</a:t>
            </a:r>
            <a:endParaRPr lang="en-US" dirty="0"/>
          </a:p>
          <a:p>
            <a:pPr algn="ctr"/>
            <a:r>
              <a:rPr lang="pt-BR" b="1" dirty="0"/>
              <a:t> </a:t>
            </a:r>
            <a:r>
              <a:rPr lang="sr-Cyrl-CS" b="1" dirty="0"/>
              <a:t>РАЗВОЈ АСТРОНОМИЈЕ КОД СРБА </a:t>
            </a:r>
            <a:r>
              <a:rPr lang="sr-Latn-CS" b="1" dirty="0"/>
              <a:t>X</a:t>
            </a:r>
            <a:r>
              <a:rPr lang="en-US" b="1" dirty="0"/>
              <a:t>II</a:t>
            </a:r>
            <a:endParaRPr lang="en-US" dirty="0"/>
          </a:p>
          <a:p>
            <a:pPr algn="ctr"/>
            <a:r>
              <a:rPr lang="sr-Cyrl-CS" dirty="0"/>
              <a:t>Београд, </a:t>
            </a:r>
            <a:r>
              <a:rPr lang="en-US" dirty="0"/>
              <a:t>18. - 22. </a:t>
            </a:r>
            <a:r>
              <a:rPr lang="en-US" dirty="0" err="1"/>
              <a:t>април</a:t>
            </a:r>
            <a:r>
              <a:rPr lang="en-US" dirty="0"/>
              <a:t> 2023.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1488" y="5408613"/>
            <a:ext cx="8374062" cy="20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av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150" y="1747838"/>
            <a:ext cx="408622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028825" y="990600"/>
            <a:ext cx="4595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Cyrl-CS"/>
              <a:t>Приближавање атома под притиском:</a:t>
            </a:r>
          </a:p>
          <a:p>
            <a:r>
              <a:rPr lang="sr-Cyrl-CS"/>
              <a:t>скоковита промена полупречника дејства</a:t>
            </a:r>
            <a:endParaRPr lang="en-US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90525" y="111125"/>
            <a:ext cx="8050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400" b="1">
                <a:solidFill>
                  <a:srgbClr val="3333CC"/>
                </a:solidFill>
              </a:rPr>
              <a:t>Теорија Савић-Кашанин о понашању материје при високим  притисцима</a:t>
            </a:r>
            <a:endParaRPr lang="en-US" sz="2400" b="1">
              <a:solidFill>
                <a:srgbClr val="3333CC"/>
              </a:solidFill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388225" y="3760788"/>
            <a:ext cx="1430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Путање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кретања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електрона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775328" y="3484564"/>
            <a:ext cx="1527173" cy="6048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422900" y="4978400"/>
            <a:ext cx="101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69000" y="2603500"/>
            <a:ext cx="101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03500" y="2336800"/>
            <a:ext cx="101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73400" y="4457700"/>
            <a:ext cx="101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51563" y="2514600"/>
            <a:ext cx="592137" cy="12858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8001" y="5089527"/>
            <a:ext cx="558799" cy="37147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943101" y="2044701"/>
            <a:ext cx="584201" cy="31432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552701" y="4152901"/>
            <a:ext cx="482601" cy="33972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5588000" y="4241800"/>
            <a:ext cx="1866902" cy="355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4427538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S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800" y="1322189"/>
            <a:ext cx="4875213" cy="384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76250" y="190500"/>
            <a:ext cx="774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b="1">
                <a:solidFill>
                  <a:srgbClr val="3333CC"/>
                </a:solidFill>
              </a:rPr>
              <a:t>ПРОМЕН</a:t>
            </a:r>
            <a:r>
              <a:rPr lang="en-US" b="1">
                <a:solidFill>
                  <a:srgbClr val="3333CC"/>
                </a:solidFill>
              </a:rPr>
              <a:t>A</a:t>
            </a:r>
            <a:r>
              <a:rPr lang="sr-Cyrl-CS" b="1">
                <a:solidFill>
                  <a:srgbClr val="3333CC"/>
                </a:solidFill>
              </a:rPr>
              <a:t> ГУСТИНЕ МАТЕРИЈЕ ПРЕМА ТЕОРИЈИ САВИЋ-КАШАНИН ЈЕ НАИЗМЕНИЧНО ПОСТЕПЕНА И СКОКОВИТА</a:t>
            </a:r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755900" y="23066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rgbClr val="FF3399"/>
                </a:solidFill>
              </a:rPr>
              <a:t>Постепено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 flipH="1" flipV="1">
            <a:off x="3203575" y="2060575"/>
            <a:ext cx="504825" cy="360363"/>
          </a:xfrm>
          <a:prstGeom prst="line">
            <a:avLst/>
          </a:prstGeom>
          <a:noFill/>
          <a:ln w="1905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 flipV="1">
            <a:off x="3708399" y="1809549"/>
            <a:ext cx="1056105" cy="611388"/>
          </a:xfrm>
          <a:prstGeom prst="line">
            <a:avLst/>
          </a:prstGeom>
          <a:noFill/>
          <a:ln w="1905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2771775" y="3370263"/>
            <a:ext cx="1449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rgbClr val="6666FF"/>
                </a:solidFill>
              </a:rPr>
              <a:t>Скоковито</a:t>
            </a:r>
            <a:endParaRPr lang="en-US" b="1">
              <a:solidFill>
                <a:srgbClr val="6666FF"/>
              </a:solidFill>
            </a:endParaRPr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H="1" flipV="1">
            <a:off x="2538413" y="3182938"/>
            <a:ext cx="865187" cy="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V="1">
            <a:off x="3372853" y="1945072"/>
            <a:ext cx="1655763" cy="1223963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1389063" y="5821363"/>
            <a:ext cx="144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/>
              <a:t>Притисак</a:t>
            </a:r>
            <a:endParaRPr lang="en-US" b="1"/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0" y="938213"/>
            <a:ext cx="141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/>
              <a:t>Густина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98588"/>
            <a:ext cx="777875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117850" y="5778500"/>
            <a:ext cx="3167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3333CC"/>
                </a:solidFill>
              </a:rPr>
              <a:t>Спонтано (скоковито) приближавање</a:t>
            </a:r>
            <a:endParaRPr lang="en-US" sz="2000" b="1">
              <a:solidFill>
                <a:srgbClr val="3333CC"/>
              </a:solidFill>
            </a:endParaRPr>
          </a:p>
        </p:txBody>
      </p:sp>
      <p:sp>
        <p:nvSpPr>
          <p:cNvPr id="13316" name="Line 9"/>
          <p:cNvSpPr>
            <a:spLocks noChangeShapeType="1"/>
          </p:cNvSpPr>
          <p:nvPr/>
        </p:nvSpPr>
        <p:spPr bwMode="auto">
          <a:xfrm flipH="1">
            <a:off x="3076575" y="5570538"/>
            <a:ext cx="558800" cy="1587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4119563" y="1958975"/>
            <a:ext cx="3446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FF3399"/>
                </a:solidFill>
              </a:rPr>
              <a:t>Присилно (постепено) приближавање</a:t>
            </a:r>
            <a:endParaRPr lang="en-US" sz="2000" b="1">
              <a:solidFill>
                <a:srgbClr val="FF3399"/>
              </a:solidFill>
            </a:endParaRPr>
          </a:p>
        </p:txBody>
      </p:sp>
      <p:sp>
        <p:nvSpPr>
          <p:cNvPr id="13318" name="Line 11"/>
          <p:cNvSpPr>
            <a:spLocks noChangeShapeType="1"/>
          </p:cNvSpPr>
          <p:nvPr/>
        </p:nvSpPr>
        <p:spPr bwMode="auto">
          <a:xfrm flipV="1">
            <a:off x="5854700" y="3186113"/>
            <a:ext cx="560388" cy="635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14"/>
          <p:cNvSpPr>
            <a:spLocks noChangeShapeType="1"/>
          </p:cNvSpPr>
          <p:nvPr/>
        </p:nvSpPr>
        <p:spPr bwMode="auto">
          <a:xfrm>
            <a:off x="3079750" y="4391025"/>
            <a:ext cx="0" cy="1300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1203325" y="1625600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/>
              <a:t>Одбојна сила</a:t>
            </a:r>
            <a:endParaRPr lang="en-US"/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962025" y="5326063"/>
            <a:ext cx="1597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/>
              <a:t>Привлачна сила </a:t>
            </a:r>
            <a:endParaRPr lang="en-US"/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0" y="0"/>
            <a:ext cx="604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2000" b="1">
                <a:solidFill>
                  <a:srgbClr val="FF3399"/>
                </a:solidFill>
              </a:rPr>
              <a:t>Сваком степенику у теорији Савић-Кашанин одговара један привлачни и одбојни лук Бошковићеве криве</a:t>
            </a:r>
            <a:endParaRPr lang="en-US" sz="2000" b="1">
              <a:solidFill>
                <a:srgbClr val="FF3399"/>
              </a:solidFill>
            </a:endParaRPr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 flipH="1">
            <a:off x="4175125" y="5589588"/>
            <a:ext cx="604838" cy="1587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 flipH="1">
            <a:off x="5316538" y="5607050"/>
            <a:ext cx="558800" cy="1588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20"/>
          <p:cNvSpPr>
            <a:spLocks noChangeShapeType="1"/>
          </p:cNvSpPr>
          <p:nvPr/>
        </p:nvSpPr>
        <p:spPr bwMode="auto">
          <a:xfrm flipH="1" flipV="1">
            <a:off x="6362700" y="5581650"/>
            <a:ext cx="1565275" cy="9525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21"/>
          <p:cNvSpPr>
            <a:spLocks noChangeShapeType="1"/>
          </p:cNvSpPr>
          <p:nvPr/>
        </p:nvSpPr>
        <p:spPr bwMode="auto">
          <a:xfrm flipV="1">
            <a:off x="3665538" y="3182938"/>
            <a:ext cx="573087" cy="4762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22"/>
          <p:cNvSpPr>
            <a:spLocks noChangeShapeType="1"/>
          </p:cNvSpPr>
          <p:nvPr/>
        </p:nvSpPr>
        <p:spPr bwMode="auto">
          <a:xfrm flipV="1">
            <a:off x="4772025" y="3192463"/>
            <a:ext cx="585788" cy="4762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27"/>
          <p:cNvSpPr>
            <a:spLocks noChangeShapeType="1"/>
          </p:cNvSpPr>
          <p:nvPr/>
        </p:nvSpPr>
        <p:spPr bwMode="auto">
          <a:xfrm flipH="1">
            <a:off x="5853113" y="3001963"/>
            <a:ext cx="11112" cy="275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29"/>
          <p:cNvSpPr>
            <a:spLocks noChangeShapeType="1"/>
          </p:cNvSpPr>
          <p:nvPr/>
        </p:nvSpPr>
        <p:spPr bwMode="auto">
          <a:xfrm flipH="1">
            <a:off x="5338763" y="3009900"/>
            <a:ext cx="11112" cy="275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30"/>
          <p:cNvSpPr>
            <a:spLocks noChangeShapeType="1"/>
          </p:cNvSpPr>
          <p:nvPr/>
        </p:nvSpPr>
        <p:spPr bwMode="auto">
          <a:xfrm flipH="1">
            <a:off x="4779963" y="2994025"/>
            <a:ext cx="11112" cy="275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31"/>
          <p:cNvSpPr>
            <a:spLocks noChangeShapeType="1"/>
          </p:cNvSpPr>
          <p:nvPr/>
        </p:nvSpPr>
        <p:spPr bwMode="auto">
          <a:xfrm flipH="1">
            <a:off x="4208463" y="2990850"/>
            <a:ext cx="11112" cy="275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32"/>
          <p:cNvSpPr>
            <a:spLocks noChangeShapeType="1"/>
          </p:cNvSpPr>
          <p:nvPr/>
        </p:nvSpPr>
        <p:spPr bwMode="auto">
          <a:xfrm flipH="1">
            <a:off x="3660775" y="3009900"/>
            <a:ext cx="11113" cy="275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33"/>
          <p:cNvSpPr>
            <a:spLocks noChangeShapeType="1"/>
          </p:cNvSpPr>
          <p:nvPr/>
        </p:nvSpPr>
        <p:spPr bwMode="auto">
          <a:xfrm flipH="1">
            <a:off x="3076575" y="2982913"/>
            <a:ext cx="11113" cy="275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34"/>
          <p:cNvSpPr>
            <a:spLocks noChangeShapeType="1"/>
          </p:cNvSpPr>
          <p:nvPr/>
        </p:nvSpPr>
        <p:spPr bwMode="auto">
          <a:xfrm flipH="1">
            <a:off x="6400800" y="2947988"/>
            <a:ext cx="11113" cy="275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35"/>
          <p:cNvSpPr>
            <a:spLocks noChangeShapeType="1"/>
          </p:cNvSpPr>
          <p:nvPr/>
        </p:nvSpPr>
        <p:spPr bwMode="auto">
          <a:xfrm>
            <a:off x="2844800" y="3155950"/>
            <a:ext cx="258763" cy="317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2678113"/>
            <a:ext cx="49006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5" descr="S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5738" y="530225"/>
            <a:ext cx="3709987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819275" y="2771775"/>
            <a:ext cx="95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Сила</a:t>
            </a:r>
          </a:p>
          <a:p>
            <a:pPr algn="ctr"/>
            <a:r>
              <a:rPr lang="en-US" b="1">
                <a:solidFill>
                  <a:srgbClr val="3333CC"/>
                </a:solidFill>
              </a:rPr>
              <a:t>(F)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062788" y="4887913"/>
            <a:ext cx="1263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3333CC"/>
                </a:solidFill>
              </a:rPr>
              <a:t>Притисак</a:t>
            </a:r>
          </a:p>
          <a:p>
            <a:pPr algn="ctr"/>
            <a:r>
              <a:rPr lang="en-US" b="1">
                <a:solidFill>
                  <a:srgbClr val="3333CC"/>
                </a:solidFill>
              </a:rPr>
              <a:t>(P = F/S)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119563" y="4533900"/>
            <a:ext cx="1414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Растојање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5022850" y="1557338"/>
            <a:ext cx="1176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Густина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328275" y="1655763"/>
            <a:ext cx="2857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95575" y="3157538"/>
            <a:ext cx="4244975" cy="2078037"/>
          </a:xfrm>
          <a:prstGeom prst="straightConnector1">
            <a:avLst/>
          </a:prstGeom>
          <a:ln w="158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887788" y="2916237"/>
            <a:ext cx="2686050" cy="587375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26"/>
          <p:cNvSpPr txBox="1">
            <a:spLocks noChangeArrowheads="1"/>
          </p:cNvSpPr>
          <p:nvPr/>
        </p:nvSpPr>
        <p:spPr bwMode="auto">
          <a:xfrm>
            <a:off x="241300" y="2319338"/>
            <a:ext cx="2598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Бошковићева крива</a:t>
            </a:r>
          </a:p>
        </p:txBody>
      </p:sp>
      <p:sp>
        <p:nvSpPr>
          <p:cNvPr id="14348" name="TextBox 27"/>
          <p:cNvSpPr txBox="1">
            <a:spLocks noChangeArrowheads="1"/>
          </p:cNvSpPr>
          <p:nvPr/>
        </p:nvSpPr>
        <p:spPr bwMode="auto">
          <a:xfrm>
            <a:off x="6121400" y="0"/>
            <a:ext cx="2522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Степенасти дијаграм Савића и Кашанина</a:t>
            </a:r>
          </a:p>
        </p:txBody>
      </p: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1511300" y="5957888"/>
            <a:ext cx="7815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333CC"/>
                </a:solidFill>
              </a:rPr>
              <a:t>Сила</a:t>
            </a:r>
            <a:r>
              <a:rPr lang="en-US" sz="1600">
                <a:solidFill>
                  <a:srgbClr val="3333CC"/>
                </a:solidFill>
              </a:rPr>
              <a:t> (</a:t>
            </a:r>
            <a:r>
              <a:rPr lang="en-US" sz="1600" b="1">
                <a:solidFill>
                  <a:srgbClr val="3333CC"/>
                </a:solidFill>
              </a:rPr>
              <a:t>F</a:t>
            </a:r>
            <a:r>
              <a:rPr lang="en-US" sz="1600">
                <a:solidFill>
                  <a:srgbClr val="3333CC"/>
                </a:solidFill>
              </a:rPr>
              <a:t>) </a:t>
            </a:r>
            <a:r>
              <a:rPr lang="en-US" sz="1600"/>
              <a:t>на ординати код РБ одговара </a:t>
            </a:r>
            <a:r>
              <a:rPr lang="en-US" sz="1600" b="1">
                <a:solidFill>
                  <a:srgbClr val="3333CC"/>
                </a:solidFill>
              </a:rPr>
              <a:t>притиску</a:t>
            </a:r>
            <a:r>
              <a:rPr lang="en-US" sz="1600"/>
              <a:t> (</a:t>
            </a:r>
            <a:r>
              <a:rPr lang="en-US" sz="1600" b="1">
                <a:solidFill>
                  <a:srgbClr val="3333CC"/>
                </a:solidFill>
              </a:rPr>
              <a:t>P=F/S</a:t>
            </a:r>
            <a:r>
              <a:rPr lang="en-US" sz="1600"/>
              <a:t>) на апсциси код С-К </a:t>
            </a:r>
          </a:p>
        </p:txBody>
      </p:sp>
      <p:sp>
        <p:nvSpPr>
          <p:cNvPr id="14350" name="Rectangle 29"/>
          <p:cNvSpPr>
            <a:spLocks noChangeArrowheads="1"/>
          </p:cNvSpPr>
          <p:nvPr/>
        </p:nvSpPr>
        <p:spPr bwMode="auto">
          <a:xfrm>
            <a:off x="2555875" y="823913"/>
            <a:ext cx="3132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Растојање</a:t>
            </a:r>
            <a:r>
              <a:rPr lang="en-US" sz="1600" b="1">
                <a:solidFill>
                  <a:srgbClr val="3333CC"/>
                </a:solidFill>
              </a:rPr>
              <a:t> </a:t>
            </a:r>
            <a:r>
              <a:rPr lang="en-US" sz="1600"/>
              <a:t>на апсциси код РБ је обрнуто сразмерно </a:t>
            </a:r>
            <a:r>
              <a:rPr lang="en-US" sz="1600" b="1">
                <a:solidFill>
                  <a:srgbClr val="FF0000"/>
                </a:solidFill>
              </a:rPr>
              <a:t>густини</a:t>
            </a:r>
            <a:r>
              <a:rPr lang="en-US" sz="1600"/>
              <a:t> на ординати код С-К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3378" name="Group 2"/>
          <p:cNvGraphicFramePr>
            <a:graphicFrameLocks noGrp="1"/>
          </p:cNvGraphicFramePr>
          <p:nvPr/>
        </p:nvGraphicFramePr>
        <p:xfrm>
          <a:off x="1704975" y="771525"/>
          <a:ext cx="5457824" cy="4938859"/>
        </p:xfrm>
        <a:graphic>
          <a:graphicData uri="http://schemas.openxmlformats.org/drawingml/2006/table">
            <a:tbl>
              <a:tblPr/>
              <a:tblGrid>
                <a:gridCol w="1406929"/>
                <a:gridCol w="1917295"/>
                <a:gridCol w="2133600"/>
              </a:tblGrid>
              <a:tr h="80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Астрономски подаци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Израчунато по моделу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Савић-Кашанин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Меркур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5,43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Венера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Земља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Марс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3,93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5,33 ?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Астероиди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Јупитер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Сатурн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Уран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Нептун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Плутон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2" name="Text Box 56"/>
          <p:cNvSpPr txBox="1">
            <a:spLocks noChangeArrowheads="1"/>
          </p:cNvSpPr>
          <p:nvPr/>
        </p:nvSpPr>
        <p:spPr bwMode="auto">
          <a:xfrm>
            <a:off x="2011363" y="158750"/>
            <a:ext cx="531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2400" b="1"/>
              <a:t>Просечне густине планета</a:t>
            </a:r>
            <a:r>
              <a:rPr lang="sr-Latn-CS" sz="2400" b="1"/>
              <a:t> (g/cm</a:t>
            </a:r>
            <a:r>
              <a:rPr lang="sr-Latn-CS" sz="2400" b="1" baseline="30000"/>
              <a:t>3</a:t>
            </a:r>
            <a:r>
              <a:rPr lang="sr-Latn-CS" sz="2400" b="1"/>
              <a:t>)</a:t>
            </a:r>
            <a:endParaRPr lang="en-US" sz="2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52400"/>
            <a:ext cx="3924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3" descr="S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452438"/>
            <a:ext cx="48752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31321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chemeClr val="accent2"/>
                </a:solidFill>
              </a:rPr>
              <a:t>Постепено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3586163"/>
            <a:ext cx="1449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rgbClr val="6666FF"/>
                </a:solidFill>
              </a:rPr>
              <a:t>Скоковито</a:t>
            </a:r>
            <a:endParaRPr lang="en-US" b="1">
              <a:solidFill>
                <a:srgbClr val="6666FF"/>
              </a:solidFill>
            </a:endParaRP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200025" y="5413375"/>
            <a:ext cx="2832100" cy="86201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2000" dirty="0"/>
              <a:t>Ван дер Валсова једн</a:t>
            </a:r>
            <a:r>
              <a:rPr lang="sr-Latn-CS" sz="2000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sr-Latn-CS" sz="2000" dirty="0">
                <a:solidFill>
                  <a:srgbClr val="3333CC"/>
                </a:solidFill>
              </a:rPr>
              <a:t>(P + a/V</a:t>
            </a:r>
            <a:r>
              <a:rPr lang="sr-Latn-CS" sz="2000" baseline="30000" dirty="0">
                <a:solidFill>
                  <a:srgbClr val="3333CC"/>
                </a:solidFill>
              </a:rPr>
              <a:t>2</a:t>
            </a:r>
            <a:r>
              <a:rPr lang="sr-Latn-CS" sz="2000" dirty="0">
                <a:solidFill>
                  <a:srgbClr val="3333CC"/>
                </a:solidFill>
              </a:rPr>
              <a:t>)(V – </a:t>
            </a:r>
            <a:r>
              <a:rPr lang="sr-Latn-CS" sz="2000" b="1" dirty="0">
                <a:solidFill>
                  <a:srgbClr val="3333CC"/>
                </a:solidFill>
              </a:rPr>
              <a:t>b</a:t>
            </a:r>
            <a:r>
              <a:rPr lang="sr-Latn-CS" sz="2000" dirty="0">
                <a:solidFill>
                  <a:srgbClr val="3333CC"/>
                </a:solidFill>
              </a:rPr>
              <a:t>) = RT   </a:t>
            </a:r>
          </a:p>
        </p:txBody>
      </p:sp>
      <p:sp>
        <p:nvSpPr>
          <p:cNvPr id="16390" name="AutoShape 18"/>
          <p:cNvSpPr>
            <a:spLocks noChangeArrowheads="1"/>
          </p:cNvSpPr>
          <p:nvPr/>
        </p:nvSpPr>
        <p:spPr bwMode="auto">
          <a:xfrm>
            <a:off x="3038475" y="5784850"/>
            <a:ext cx="676275" cy="177800"/>
          </a:xfrm>
          <a:prstGeom prst="notchedRightArrow">
            <a:avLst>
              <a:gd name="adj1" fmla="val 50000"/>
              <a:gd name="adj2" fmla="val 18831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19"/>
          <p:cNvSpPr txBox="1">
            <a:spLocks noChangeArrowheads="1"/>
          </p:cNvSpPr>
          <p:nvPr/>
        </p:nvSpPr>
        <p:spPr bwMode="auto">
          <a:xfrm rot="2788233">
            <a:off x="2654300" y="1638300"/>
            <a:ext cx="210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>
                <a:solidFill>
                  <a:srgbClr val="FF0000"/>
                </a:solidFill>
              </a:rPr>
              <a:t>Емпиријски односи</a:t>
            </a:r>
            <a:endParaRPr lang="sr-Latn-CS" sz="1600">
              <a:solidFill>
                <a:srgbClr val="FF0000"/>
              </a:solidFill>
            </a:endParaRPr>
          </a:p>
        </p:txBody>
      </p:sp>
      <p:sp>
        <p:nvSpPr>
          <p:cNvPr id="16393" name="Line 22"/>
          <p:cNvSpPr>
            <a:spLocks noChangeShapeType="1"/>
          </p:cNvSpPr>
          <p:nvPr/>
        </p:nvSpPr>
        <p:spPr bwMode="auto">
          <a:xfrm flipV="1">
            <a:off x="736600" y="2197100"/>
            <a:ext cx="1384300" cy="10160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23"/>
          <p:cNvSpPr>
            <a:spLocks noChangeShapeType="1"/>
          </p:cNvSpPr>
          <p:nvPr/>
        </p:nvSpPr>
        <p:spPr bwMode="auto">
          <a:xfrm flipV="1">
            <a:off x="736600" y="2374900"/>
            <a:ext cx="1676400" cy="12700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24"/>
          <p:cNvSpPr>
            <a:spLocks noChangeShapeType="1"/>
          </p:cNvSpPr>
          <p:nvPr/>
        </p:nvSpPr>
        <p:spPr bwMode="auto">
          <a:xfrm flipH="1" flipV="1">
            <a:off x="2533650" y="3552825"/>
            <a:ext cx="1581150" cy="1666875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25"/>
          <p:cNvSpPr>
            <a:spLocks noChangeShapeType="1"/>
          </p:cNvSpPr>
          <p:nvPr/>
        </p:nvSpPr>
        <p:spPr bwMode="auto">
          <a:xfrm flipH="1" flipV="1">
            <a:off x="3267075" y="4124325"/>
            <a:ext cx="904875" cy="1095375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Text Box 33"/>
          <p:cNvSpPr txBox="1">
            <a:spLocks noChangeArrowheads="1"/>
          </p:cNvSpPr>
          <p:nvPr/>
        </p:nvSpPr>
        <p:spPr bwMode="auto">
          <a:xfrm>
            <a:off x="1828800" y="15240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d</a:t>
            </a:r>
            <a:r>
              <a:rPr lang="en-US" baseline="-25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*=d</a:t>
            </a:r>
            <a:r>
              <a:rPr lang="en-US" baseline="-25000">
                <a:solidFill>
                  <a:schemeClr val="accent2"/>
                </a:solidFill>
              </a:rPr>
              <a:t>c</a:t>
            </a:r>
            <a:r>
              <a:rPr lang="en-US">
                <a:solidFill>
                  <a:schemeClr val="accent2"/>
                </a:solidFill>
              </a:rPr>
              <a:t>=1/V</a:t>
            </a:r>
            <a:r>
              <a:rPr lang="en-US" baseline="-25000">
                <a:solidFill>
                  <a:schemeClr val="accent2"/>
                </a:solidFill>
              </a:rPr>
              <a:t>c</a:t>
            </a:r>
            <a:endParaRPr lang="sr-Latn-CS" baseline="-25000">
              <a:solidFill>
                <a:schemeClr val="accent2"/>
              </a:solidFill>
            </a:endParaRPr>
          </a:p>
        </p:txBody>
      </p:sp>
      <p:sp>
        <p:nvSpPr>
          <p:cNvPr id="16403" name="Line 34"/>
          <p:cNvSpPr>
            <a:spLocks noChangeShapeType="1"/>
          </p:cNvSpPr>
          <p:nvPr/>
        </p:nvSpPr>
        <p:spPr bwMode="auto">
          <a:xfrm flipH="1">
            <a:off x="1549400" y="482600"/>
            <a:ext cx="317500" cy="304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689350" y="5245100"/>
            <a:ext cx="2292350" cy="13239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2000" b="1" dirty="0">
                <a:solidFill>
                  <a:schemeClr val="accent2"/>
                </a:solidFill>
              </a:rPr>
              <a:t>Теорија:</a:t>
            </a:r>
          </a:p>
          <a:p>
            <a:pPr>
              <a:spcBef>
                <a:spcPct val="50000"/>
              </a:spcBef>
              <a:defRPr/>
            </a:pPr>
            <a:r>
              <a:rPr lang="sr-Latn-CS" sz="2000" b="1" dirty="0">
                <a:solidFill>
                  <a:srgbClr val="3333CC"/>
                </a:solidFill>
              </a:rPr>
              <a:t>b = V</a:t>
            </a:r>
            <a:r>
              <a:rPr lang="sr-Latn-CS" sz="2000" b="1" baseline="-25000" dirty="0">
                <a:solidFill>
                  <a:srgbClr val="3333CC"/>
                </a:solidFill>
              </a:rPr>
              <a:t>o</a:t>
            </a:r>
            <a:r>
              <a:rPr lang="sr-Latn-CS" sz="2000" b="1" dirty="0">
                <a:solidFill>
                  <a:srgbClr val="3333CC"/>
                </a:solidFill>
              </a:rPr>
              <a:t> </a:t>
            </a:r>
            <a:r>
              <a:rPr lang="sr-Latn-CS" sz="2000" dirty="0"/>
              <a:t>(z</a:t>
            </a:r>
            <a:r>
              <a:rPr lang="sr-Cyrl-CS" sz="2000" dirty="0"/>
              <a:t>а Т=0</a:t>
            </a:r>
            <a:r>
              <a:rPr lang="sr-Latn-CS" sz="2000" dirty="0"/>
              <a:t> K) </a:t>
            </a:r>
            <a:endParaRPr lang="sr-Latn-CS" sz="2000" b="1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sr-Latn-CS" sz="2000" b="1" dirty="0">
                <a:solidFill>
                  <a:srgbClr val="3333CC"/>
                </a:solidFill>
              </a:rPr>
              <a:t>b = V</a:t>
            </a:r>
            <a:r>
              <a:rPr lang="sr-Latn-CS" sz="2000" b="1" baseline="-25000" dirty="0">
                <a:solidFill>
                  <a:srgbClr val="3333CC"/>
                </a:solidFill>
              </a:rPr>
              <a:t>c</a:t>
            </a:r>
            <a:r>
              <a:rPr lang="sr-Latn-CS" sz="2000" b="1" dirty="0">
                <a:solidFill>
                  <a:srgbClr val="3333CC"/>
                </a:solidFill>
              </a:rPr>
              <a:t>/3</a:t>
            </a:r>
          </a:p>
        </p:txBody>
      </p:sp>
      <p:sp>
        <p:nvSpPr>
          <p:cNvPr id="16405" name="Text Box 36"/>
          <p:cNvSpPr txBox="1">
            <a:spLocks noChangeArrowheads="1"/>
          </p:cNvSpPr>
          <p:nvPr/>
        </p:nvSpPr>
        <p:spPr bwMode="auto">
          <a:xfrm>
            <a:off x="6610350" y="5210175"/>
            <a:ext cx="2295525" cy="1323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 dirty="0">
                <a:solidFill>
                  <a:srgbClr val="FF0000"/>
                </a:solidFill>
              </a:rPr>
              <a:t>Новија мерења</a:t>
            </a:r>
          </a:p>
          <a:p>
            <a:pPr>
              <a:spcBef>
                <a:spcPct val="50000"/>
              </a:spcBef>
            </a:pPr>
            <a:r>
              <a:rPr lang="sr-Latn-CS" sz="2000" b="1" dirty="0">
                <a:solidFill>
                  <a:srgbClr val="FF0000"/>
                </a:solidFill>
              </a:rPr>
              <a:t>b = </a:t>
            </a:r>
            <a:r>
              <a:rPr lang="sr-Cyrl-CS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sr-Latn-CS" sz="2000" b="1" dirty="0" smtClean="0">
                <a:solidFill>
                  <a:srgbClr val="FF0000"/>
                </a:solidFill>
              </a:rPr>
              <a:t>V</a:t>
            </a:r>
            <a:r>
              <a:rPr lang="sr-Latn-CS" sz="2000" b="1" baseline="-25000" dirty="0" smtClean="0">
                <a:solidFill>
                  <a:srgbClr val="FF0000"/>
                </a:solidFill>
              </a:rPr>
              <a:t>o</a:t>
            </a:r>
            <a:endParaRPr lang="sr-Cyrl-CS" sz="2000" b="1" baseline="-25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2000" b="1" dirty="0">
                <a:solidFill>
                  <a:srgbClr val="FF0000"/>
                </a:solidFill>
              </a:rPr>
              <a:t>b </a:t>
            </a:r>
            <a:r>
              <a:rPr lang="sr-Latn-CS" sz="2000" b="1" dirty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sr-Latn-CS" sz="2000" b="1" dirty="0">
                <a:solidFill>
                  <a:srgbClr val="FF0000"/>
                </a:solidFill>
              </a:rPr>
              <a:t> V</a:t>
            </a:r>
            <a:r>
              <a:rPr lang="sr-Latn-CS" sz="2000" b="1" baseline="-25000" dirty="0">
                <a:solidFill>
                  <a:srgbClr val="FF0000"/>
                </a:solidFill>
              </a:rPr>
              <a:t>c</a:t>
            </a:r>
            <a:r>
              <a:rPr lang="sr-Cyrl-CS" sz="2000" b="1" dirty="0">
                <a:solidFill>
                  <a:srgbClr val="FF0000"/>
                </a:solidFill>
              </a:rPr>
              <a:t>/2</a:t>
            </a:r>
            <a:endParaRPr lang="sr-Latn-C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382" y="4456497"/>
            <a:ext cx="179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 je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chemeClr val="accent2"/>
                </a:solidFill>
              </a:rPr>
              <a:t>коволумен</a:t>
            </a:r>
          </a:p>
          <a:p>
            <a:r>
              <a:rPr lang="sr-Cyrl-RS" dirty="0" smtClean="0"/>
              <a:t>бимолекула</a:t>
            </a: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6563" y="4386415"/>
            <a:ext cx="704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V="1">
            <a:off x="1690688" y="55895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690688" y="55895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3132138" y="41497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132138" y="414972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4572000" y="270827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572000" y="270827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6011863" y="126841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011863" y="126841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262063" y="5384800"/>
            <a:ext cx="39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497138" y="4021138"/>
            <a:ext cx="449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019550" y="2482850"/>
            <a:ext cx="43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41938" y="108902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1/2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211888" y="2525713"/>
            <a:ext cx="595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803775" y="3946525"/>
            <a:ext cx="59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411538" y="5399088"/>
            <a:ext cx="1058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4/2</a:t>
            </a:r>
            <a:r>
              <a:rPr lang="en-US" sz="2000" b="1" baseline="30000"/>
              <a:t>1/2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 flipV="1">
            <a:off x="7402513" y="420688"/>
            <a:ext cx="14287" cy="84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489825" y="106045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153025" y="2293938"/>
            <a:ext cx="566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570288" y="3700463"/>
            <a:ext cx="65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046288" y="5181600"/>
            <a:ext cx="595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429375" y="885825"/>
            <a:ext cx="639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</a:t>
            </a:r>
            <a:r>
              <a:rPr lang="en-US" sz="2000" b="1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516688" y="1320800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  <a:r>
              <a:rPr lang="en-US" sz="2000" baseline="30000"/>
              <a:t>1/</a:t>
            </a:r>
            <a:r>
              <a:rPr lang="en-US" sz="2000" b="1" baseline="3000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035550" y="28321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  <a:r>
              <a:rPr lang="en-US" sz="2000" b="1" baseline="30000"/>
              <a:t>-1/</a:t>
            </a:r>
            <a:r>
              <a:rPr lang="en-US" sz="2000" b="1" baseline="3000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629025" y="4267200"/>
            <a:ext cx="72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  <a:r>
              <a:rPr lang="en-US" sz="2000" b="1" baseline="30000"/>
              <a:t>-1/</a:t>
            </a:r>
            <a:r>
              <a:rPr lang="en-US" sz="2000" b="1" baseline="3000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2074863" y="5718175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  <a:r>
              <a:rPr lang="en-US" sz="2000" b="1" baseline="30000"/>
              <a:t>-1/</a:t>
            </a:r>
            <a:r>
              <a:rPr lang="en-US" sz="2000" b="1" baseline="3000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2233061" y="0"/>
            <a:ext cx="6756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 dirty="0"/>
              <a:t>Средње густине планета у односу на густину </a:t>
            </a:r>
            <a:r>
              <a:rPr lang="sr-Cyrl-CS" sz="2000" b="1" dirty="0" smtClean="0"/>
              <a:t>Сунца</a:t>
            </a:r>
            <a:endParaRPr lang="sr-Latn-CS" sz="2000" b="1" dirty="0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2911475" y="2454275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3333CC"/>
                </a:solidFill>
              </a:rPr>
              <a:t>Сунце</a:t>
            </a:r>
            <a:endParaRPr lang="en-US" sz="2000" b="1">
              <a:solidFill>
                <a:srgbClr val="3333CC"/>
              </a:solidFill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273675" y="3975100"/>
            <a:ext cx="359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dirty="0"/>
              <a:t>Јупитер, Уран, Нептун, Плутон</a:t>
            </a:r>
            <a:endParaRPr lang="en-US" dirty="0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090613" y="4006850"/>
            <a:ext cx="1408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Астероиди</a:t>
            </a:r>
            <a:endParaRPr lang="en-US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427538" y="547211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Марс</a:t>
            </a:r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133350" y="5040313"/>
            <a:ext cx="11953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Меркур,</a:t>
            </a:r>
            <a:r>
              <a:rPr lang="en-US"/>
              <a:t> </a:t>
            </a:r>
            <a:r>
              <a:rPr lang="sr-Cyrl-CS"/>
              <a:t>Венера</a:t>
            </a:r>
            <a:r>
              <a:rPr lang="en-US"/>
              <a:t>, </a:t>
            </a:r>
            <a:r>
              <a:rPr lang="sr-Cyrl-CS"/>
              <a:t>Земља</a:t>
            </a:r>
            <a:endParaRPr lang="en-US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4441825" y="1089025"/>
            <a:ext cx="1103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Сатурн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940152"/>
            <a:ext cx="3801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 dirty="0" smtClean="0">
                <a:solidFill>
                  <a:schemeClr val="accent2"/>
                </a:solidFill>
              </a:rPr>
              <a:t>Наш математички модел усаглашен са емпиријском подацима</a:t>
            </a:r>
            <a:endParaRPr lang="sr-Latn-CS" b="1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6403" y="308629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noProof="1" smtClean="0"/>
              <a:t>V = 1/d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02" name="Group 2"/>
          <p:cNvGraphicFramePr>
            <a:graphicFrameLocks noGrp="1"/>
          </p:cNvGraphicFramePr>
          <p:nvPr/>
        </p:nvGraphicFramePr>
        <p:xfrm>
          <a:off x="3222625" y="638175"/>
          <a:ext cx="5745163" cy="6143437"/>
        </p:xfrm>
        <a:graphic>
          <a:graphicData uri="http://schemas.openxmlformats.org/drawingml/2006/table">
            <a:tbl>
              <a:tblPr/>
              <a:tblGrid>
                <a:gridCol w="1425575"/>
                <a:gridCol w="1536700"/>
                <a:gridCol w="2782888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Измерено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Израчунато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моделу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Савић-           Наш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Кашанин       модел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Меркур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5,43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5,33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Венера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5,33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Земља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5,33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Марс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3,93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5,33 ?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  <a:r>
                        <a:rPr kumimoji="0" lang="sr-Latn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4,00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Астероиди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2-3,5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   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Јупитер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1,33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Сатурн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0,67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Уран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1,33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Нептун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1,33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Плутон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   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Немезис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79,21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</a:t>
                      </a: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80,63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3468688" y="215900"/>
            <a:ext cx="531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2400" b="1"/>
              <a:t>Просечне густине планета</a:t>
            </a:r>
            <a:r>
              <a:rPr lang="sr-Latn-CS" sz="2400" b="1"/>
              <a:t> (g/cm</a:t>
            </a:r>
            <a:r>
              <a:rPr lang="sr-Latn-CS" sz="2400" b="1" baseline="30000"/>
              <a:t>3</a:t>
            </a:r>
            <a:r>
              <a:rPr lang="sr-Latn-CS" sz="2400" b="1"/>
              <a:t>)</a:t>
            </a:r>
            <a:endParaRPr lang="en-US" sz="2400" b="1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155575" y="747713"/>
            <a:ext cx="247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/>
              <a:t>Сунце </a:t>
            </a:r>
            <a:r>
              <a:rPr lang="sr-Latn-CS" sz="2000" b="1"/>
              <a:t>1,41 g/cm</a:t>
            </a:r>
            <a:r>
              <a:rPr lang="sr-Latn-CS" sz="2000" b="1" baseline="30000"/>
              <a:t>3</a:t>
            </a:r>
            <a:endParaRPr lang="en-US" sz="2000" b="1" baseline="30000"/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0" y="4422775"/>
            <a:ext cx="279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* </a:t>
            </a:r>
            <a:r>
              <a:rPr lang="sr-Cyrl-CS"/>
              <a:t>Према подацима</a:t>
            </a:r>
            <a:r>
              <a:rPr lang="sr-Latn-CS"/>
              <a:t>: www.astronomija.co.yu</a:t>
            </a:r>
            <a:endParaRPr lang="en-US"/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177800" y="5464175"/>
            <a:ext cx="26066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** </a:t>
            </a:r>
            <a:r>
              <a:rPr lang="sr-Cyrl-CS"/>
              <a:t>Двојник Сунца</a:t>
            </a:r>
            <a:r>
              <a:rPr lang="sr-Latn-CS"/>
              <a:t>:</a:t>
            </a:r>
          </a:p>
          <a:p>
            <a:pPr>
              <a:spcBef>
                <a:spcPct val="50000"/>
              </a:spcBef>
            </a:pPr>
            <a:r>
              <a:rPr lang="sr-Latn-CS"/>
              <a:t>Galaksija, No 4,33(1988)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722572" y="3394548"/>
          <a:ext cx="2276715" cy="3234852"/>
        </p:xfrm>
        <a:graphic>
          <a:graphicData uri="http://schemas.openxmlformats.org/presentationml/2006/ole">
            <p:oleObj spid="_x0000_s4098" name="Acrobat Document" r:id="rId3" imgW="5613480" imgH="7976160" progId="Acrobat.Document.DC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2335" y="1587501"/>
            <a:ext cx="4629065" cy="5270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sr-Latn-RS" sz="1200" noProof="1" smtClean="0"/>
              <a:t>Stoiljković </a:t>
            </a:r>
            <a:r>
              <a:rPr lang="sr-Latn-RS" sz="1200" noProof="1"/>
              <a:t>D., Jovanović S., „</a:t>
            </a:r>
            <a:r>
              <a:rPr lang="sr-Latn-RS" sz="1200" b="1" noProof="1">
                <a:solidFill>
                  <a:srgbClr val="3333CC"/>
                </a:solidFill>
              </a:rPr>
              <a:t>Izračunavanje karakterističnih zapremina materije poboljšanom teorijom </a:t>
            </a:r>
            <a:r>
              <a:rPr lang="sr-Latn-RS" sz="1200" b="1" noProof="1" smtClean="0">
                <a:solidFill>
                  <a:srgbClr val="3333CC"/>
                </a:solidFill>
              </a:rPr>
              <a:t>Savić-Kašanin</a:t>
            </a:r>
            <a:r>
              <a:rPr lang="sr-Latn-RS" sz="1200" noProof="1"/>
              <a:t>“, kratko saopštenje, 24. Savetovanje hemičara Srbije, 1982., </a:t>
            </a:r>
            <a:r>
              <a:rPr lang="sr-Latn-RS" sz="1200" noProof="1" smtClean="0"/>
              <a:t>Bull.Soc.Chim</a:t>
            </a:r>
            <a:r>
              <a:rPr lang="sr-Latn-RS" sz="1200" noProof="1"/>
              <a:t>., Beograd, 48(1-2)(1982)</a:t>
            </a:r>
          </a:p>
          <a:p>
            <a:pPr indent="-457200">
              <a:defRPr/>
            </a:pPr>
            <a:endParaRPr lang="sr-Latn-RS" sz="1200" noProof="1"/>
          </a:p>
          <a:p>
            <a:pPr indent="-457200">
              <a:defRPr/>
            </a:pPr>
            <a:r>
              <a:rPr lang="sr-Latn-RS" sz="1200" noProof="1"/>
              <a:t>Stoiljković D., „</a:t>
            </a:r>
            <a:r>
              <a:rPr lang="sr-Latn-RS" sz="1200" b="1" noProof="1">
                <a:solidFill>
                  <a:srgbClr val="3333CC"/>
                </a:solidFill>
              </a:rPr>
              <a:t>Sažimanje materije - Odjeci Boškovićevih shvatanja u teoriji Savić-Kašanin</a:t>
            </a:r>
            <a:r>
              <a:rPr lang="sr-Latn-RS" sz="1200" noProof="1"/>
              <a:t>“, </a:t>
            </a:r>
            <a:r>
              <a:rPr lang="sr-Latn-RS" sz="1200" noProof="1" smtClean="0"/>
              <a:t> Vasiona</a:t>
            </a:r>
            <a:r>
              <a:rPr lang="sr-Latn-RS" sz="1200" noProof="1"/>
              <a:t>, 53(4)178-184 (2005) i </a:t>
            </a:r>
            <a:r>
              <a:rPr lang="sr-Latn-RS" sz="1200" noProof="1" smtClean="0"/>
              <a:t>Flogiston,13</a:t>
            </a:r>
            <a:r>
              <a:rPr lang="sr-Cyrl-RS" sz="1200" noProof="1" smtClean="0"/>
              <a:t>,</a:t>
            </a:r>
            <a:r>
              <a:rPr lang="sr-Latn-RS" sz="1200" noProof="1" smtClean="0"/>
              <a:t>43-52(2005</a:t>
            </a:r>
            <a:r>
              <a:rPr lang="sr-Latn-RS" sz="1200" noProof="1"/>
              <a:t>)</a:t>
            </a:r>
          </a:p>
          <a:p>
            <a:pPr indent="-457200">
              <a:defRPr/>
            </a:pPr>
            <a:endParaRPr lang="sr-Latn-RS" sz="1200" noProof="1"/>
          </a:p>
          <a:p>
            <a:pPr indent="-457200">
              <a:defRPr/>
            </a:pPr>
            <a:r>
              <a:rPr lang="sr-Latn-RS" sz="1200" noProof="1"/>
              <a:t>Stoiljković D., „</a:t>
            </a:r>
            <a:r>
              <a:rPr lang="sr-Latn-RS" sz="1200" b="1" noProof="1">
                <a:solidFill>
                  <a:srgbClr val="3333CC"/>
                </a:solidFill>
              </a:rPr>
              <a:t>Povezanost Boškovićeve teorije i teorije Savić-Kašanin</a:t>
            </a:r>
            <a:r>
              <a:rPr lang="sr-Latn-RS" sz="1200" noProof="1"/>
              <a:t>" </a:t>
            </a:r>
            <a:r>
              <a:rPr lang="sr-Latn-RS" sz="1200" noProof="1" smtClean="0"/>
              <a:t>– „</a:t>
            </a:r>
            <a:r>
              <a:rPr lang="sr-Latn-RS" sz="1200" noProof="1"/>
              <a:t>V Konferencija „Razvoj </a:t>
            </a:r>
            <a:r>
              <a:rPr lang="sr-Latn-RS" sz="1200" noProof="1" smtClean="0"/>
              <a:t> astronomije </a:t>
            </a:r>
            <a:r>
              <a:rPr lang="sr-Latn-RS" sz="1200" noProof="1"/>
              <a:t>kod Srba“, Astronomsko društvo „Ruđer Bošković“, Beograd, 18-22.04.2008.</a:t>
            </a:r>
          </a:p>
          <a:p>
            <a:pPr indent="-457200">
              <a:defRPr/>
            </a:pPr>
            <a:endParaRPr lang="sr-Latn-RS" sz="1200" noProof="1"/>
          </a:p>
          <a:p>
            <a:pPr indent="-457200">
              <a:defRPr/>
            </a:pPr>
            <a:r>
              <a:rPr lang="sr-Latn-CS" sz="1200" dirty="0"/>
              <a:t>Stoiljković D., „</a:t>
            </a:r>
            <a:r>
              <a:rPr lang="sr-Latn-CS" sz="1200" b="1" dirty="0">
                <a:solidFill>
                  <a:srgbClr val="3333CC"/>
                </a:solidFill>
              </a:rPr>
              <a:t>Ruđer Bošković – utemeljivač savremene nauke</a:t>
            </a:r>
            <a:r>
              <a:rPr lang="sr-Latn-CS" sz="1200" dirty="0"/>
              <a:t>“, </a:t>
            </a:r>
            <a:r>
              <a:rPr lang="sr-Latn-CS" sz="1200" dirty="0" smtClean="0"/>
              <a:t>Istraživačka stanica </a:t>
            </a:r>
            <a:r>
              <a:rPr lang="sr-Latn-CS" sz="1200" dirty="0"/>
              <a:t>Petnica, Valjevo, </a:t>
            </a:r>
            <a:r>
              <a:rPr lang="sr-Latn-CS" sz="1200" dirty="0" smtClean="0"/>
              <a:t>2010</a:t>
            </a:r>
            <a:r>
              <a:rPr lang="sr-Latn-CS" sz="1200" dirty="0"/>
              <a:t>. Prevod na engleski: Stoiljkovich D., „</a:t>
            </a:r>
            <a:r>
              <a:rPr lang="sr-Latn-CS" sz="1200" b="1" dirty="0">
                <a:solidFill>
                  <a:srgbClr val="3333CC"/>
                </a:solidFill>
              </a:rPr>
              <a:t>Roger Boscovich – The Founder of </a:t>
            </a:r>
            <a:r>
              <a:rPr lang="sr-Latn-CS" sz="1200" b="1" dirty="0" smtClean="0">
                <a:solidFill>
                  <a:srgbClr val="3333CC"/>
                </a:solidFill>
              </a:rPr>
              <a:t>Modern Science</a:t>
            </a:r>
            <a:r>
              <a:rPr lang="sr-Latn-CS" sz="1200" dirty="0"/>
              <a:t>“, LULU Publishing, 2014</a:t>
            </a:r>
          </a:p>
          <a:p>
            <a:pPr indent="-457200">
              <a:defRPr/>
            </a:pPr>
            <a:endParaRPr lang="sr-Latn-RS" sz="1200" noProof="1"/>
          </a:p>
          <a:p>
            <a:pPr indent="-457200">
              <a:defRPr/>
            </a:pPr>
            <a:r>
              <a:rPr lang="sr-Latn-RS" sz="1200" noProof="1"/>
              <a:t>Stoiljković D., „</a:t>
            </a:r>
            <a:r>
              <a:rPr lang="sr-Latn-RS" sz="1200" b="1" noProof="1">
                <a:solidFill>
                  <a:srgbClr val="3333CC"/>
                </a:solidFill>
              </a:rPr>
              <a:t>Od Boškovićeve teorije do teorije Savića i Kašanina</a:t>
            </a:r>
            <a:r>
              <a:rPr lang="sr-Latn-RS" sz="1200" noProof="1"/>
              <a:t>“, Naučni skup „Baranja kroz </a:t>
            </a:r>
            <a:r>
              <a:rPr lang="sr-Latn-RS" sz="1200" noProof="1" smtClean="0"/>
              <a:t> vekove</a:t>
            </a:r>
            <a:r>
              <a:rPr lang="sr-Latn-RS" sz="1200" noProof="1"/>
              <a:t>“, organizator Matica srpska u Dubrovniku, Sombor, 12-14.10.2018., Zbornik priredili </a:t>
            </a:r>
            <a:r>
              <a:rPr lang="sr-Latn-RS" sz="1200" noProof="1" smtClean="0"/>
              <a:t> Milorad </a:t>
            </a:r>
            <a:r>
              <a:rPr lang="sr-Latn-RS" sz="1200" noProof="1"/>
              <a:t>Buha i Momčilo Subotić, izdavači: Udruženje „Matica srpska u Dubrovniku, Beograd, </a:t>
            </a:r>
            <a:r>
              <a:rPr lang="sr-Latn-RS" sz="1200" noProof="1" smtClean="0"/>
              <a:t> Insitut </a:t>
            </a:r>
            <a:r>
              <a:rPr lang="sr-Latn-RS" sz="1200" noProof="1"/>
              <a:t>za političke studije, Beograd, „Miroslav“, Beograd, str. 131-141.</a:t>
            </a:r>
          </a:p>
          <a:p>
            <a:pPr indent="-457200">
              <a:defRPr/>
            </a:pPr>
            <a:endParaRPr lang="sr-Latn-RS" sz="1200" noProof="1"/>
          </a:p>
          <a:p>
            <a:pPr indent="-457200">
              <a:defRPr/>
            </a:pPr>
            <a:r>
              <a:rPr lang="sr-Latn-RS" sz="1200" noProof="1"/>
              <a:t>Stoiljković D., „</a:t>
            </a:r>
            <a:r>
              <a:rPr lang="sr-Latn-RS" sz="1200" b="1" noProof="1">
                <a:solidFill>
                  <a:srgbClr val="3333CC"/>
                </a:solidFill>
              </a:rPr>
              <a:t>Bošković i/ili Savić-Kašanin</a:t>
            </a:r>
            <a:r>
              <a:rPr lang="sr-Latn-RS" sz="1200" noProof="1"/>
              <a:t>“, Nova Galaksija, No 1,</a:t>
            </a:r>
            <a:r>
              <a:rPr lang="sr-Latn-RS" sz="1200" i="1" noProof="1"/>
              <a:t> </a:t>
            </a:r>
            <a:r>
              <a:rPr lang="sr-Latn-RS" sz="1200" noProof="1"/>
              <a:t>48-63 (</a:t>
            </a:r>
            <a:r>
              <a:rPr lang="sr-Latn-RS" sz="1200" noProof="1" smtClean="0"/>
              <a:t>2022)</a:t>
            </a:r>
            <a:endParaRPr lang="en-US" sz="1200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01613" y="120650"/>
            <a:ext cx="894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RS" b="1" noProof="1">
                <a:solidFill>
                  <a:srgbClr val="C00000"/>
                </a:solidFill>
              </a:rPr>
              <a:t>Објављени </a:t>
            </a:r>
            <a:r>
              <a:rPr lang="sr-Cyrl-RS" b="1" noProof="1" smtClean="0">
                <a:solidFill>
                  <a:srgbClr val="C00000"/>
                </a:solidFill>
              </a:rPr>
              <a:t>радови </a:t>
            </a:r>
            <a:r>
              <a:rPr lang="sr-Cyrl-RS" b="1" noProof="1">
                <a:solidFill>
                  <a:srgbClr val="C00000"/>
                </a:solidFill>
              </a:rPr>
              <a:t>и саопштења се могу преузети са странице </a:t>
            </a:r>
            <a:r>
              <a:rPr lang="sr-Cyrl-RS" b="1" noProof="1" smtClean="0">
                <a:solidFill>
                  <a:srgbClr val="C00000"/>
                </a:solidFill>
              </a:rPr>
              <a:t> </a:t>
            </a:r>
            <a:r>
              <a:rPr lang="en-US" b="1" noProof="1" smtClean="0">
                <a:solidFill>
                  <a:srgbClr val="C00000"/>
                </a:solidFill>
                <a:hlinkClick r:id="rId4"/>
              </a:rPr>
              <a:t>https</a:t>
            </a:r>
            <a:r>
              <a:rPr lang="en-US" b="1" noProof="1">
                <a:solidFill>
                  <a:srgbClr val="C00000"/>
                </a:solidFill>
                <a:hlinkClick r:id="rId4"/>
              </a:rPr>
              <a:t>://</a:t>
            </a:r>
            <a:r>
              <a:rPr lang="en-US" b="1" noProof="1" smtClean="0">
                <a:solidFill>
                  <a:srgbClr val="C00000"/>
                </a:solidFill>
                <a:hlinkClick r:id="rId4"/>
              </a:rPr>
              <a:t>www.researchgate.net/profile/Dragoslav_Stoiljkovic/publications</a:t>
            </a:r>
            <a:r>
              <a:rPr lang="sr-Cyrl-RS" b="1" noProof="1" smtClean="0">
                <a:solidFill>
                  <a:srgbClr val="C00000"/>
                </a:solidFill>
              </a:rPr>
              <a:t> </a:t>
            </a:r>
            <a:r>
              <a:rPr lang="en-US" b="1" noProof="1" smtClean="0">
                <a:solidFill>
                  <a:srgbClr val="C00000"/>
                </a:solidFill>
              </a:rPr>
              <a:t> </a:t>
            </a:r>
            <a:endParaRPr lang="en-US" b="1" noProof="1">
              <a:solidFill>
                <a:srgbClr val="C00000"/>
              </a:solidFill>
            </a:endParaRPr>
          </a:p>
        </p:txBody>
      </p:sp>
      <p:pic>
        <p:nvPicPr>
          <p:cNvPr id="4" name="Picture 2" descr="D:\radovi\Dijalektika1979\137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486" y="736600"/>
            <a:ext cx="2225814" cy="3594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3758" y="3683000"/>
            <a:ext cx="2330242" cy="30734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4000" y="735737"/>
            <a:ext cx="612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sr-Latn-RS" sz="1600" noProof="1" smtClean="0"/>
              <a:t>Stoiljković D., „</a:t>
            </a:r>
            <a:r>
              <a:rPr lang="sr-Latn-RS" sz="1600" b="1" noProof="1" smtClean="0">
                <a:solidFill>
                  <a:srgbClr val="FF0000"/>
                </a:solidFill>
              </a:rPr>
              <a:t>Dijalektičko-materijalistička osnova teorije Savić-Kašanin o ponašanju materije pri visokim pritiscima i o nastanku rotacije nebeskih tela</a:t>
            </a:r>
            <a:r>
              <a:rPr lang="sr-Latn-RS" sz="1600" noProof="1" smtClean="0"/>
              <a:t>“, Dijalektika, 14,137(1979)</a:t>
            </a:r>
            <a:endParaRPr lang="sr-Latn-RS" sz="1600" noProof="1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05500" y="1485900"/>
            <a:ext cx="469900" cy="368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77813" y="1130300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noProof="1">
                <a:latin typeface="+mn-lt"/>
                <a:cs typeface="Times New Roman" pitchFamily="18" charset="0"/>
              </a:rPr>
              <a:t>Савић и Кашанин су несвесно у своју теорију уградили и Бошковићев закон о узајамном деловању честица материје. </a:t>
            </a:r>
            <a:endParaRPr lang="sr-Latn-RS" sz="2000" b="1" noProof="1" smtClean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sr-Latn-RS" sz="2000" b="1" noProof="1" smtClean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000" b="1" noProof="1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Сваком </a:t>
            </a:r>
            <a:r>
              <a:rPr lang="en-U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степенику у дијаграму Савића и Кашанина одговара један пар суседних лукова Бошковићеве криве.</a:t>
            </a:r>
            <a:r>
              <a:rPr lang="en-US" sz="2000" b="1" noProof="1">
                <a:latin typeface="+mn-lt"/>
                <a:cs typeface="Times New Roman" pitchFamily="18" charset="0"/>
              </a:rPr>
              <a:t> </a:t>
            </a:r>
            <a:endParaRPr lang="sr-Cyrl-RS" sz="2000" b="1" noProof="1" smtClean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n-US" sz="2000" b="1" noProof="1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sr-Cyrl-RS" sz="2000" b="1" u="sng" noProof="1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Следеће саопштење:</a:t>
            </a:r>
            <a:endParaRPr lang="en-US" sz="2000" noProof="1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sr-Cyrl-RS" sz="2000" b="1" noProof="1" smtClean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000" b="1" noProof="1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Степеници </a:t>
            </a:r>
            <a:r>
              <a:rPr lang="en-U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у теорији Савића и Кашанина и Бошковићеви лукови указују на молекулске и надмолекулске честице, карактеристична и ф</a:t>
            </a:r>
            <a:r>
              <a:rPr lang="sr-Cyrl-R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и</a:t>
            </a:r>
            <a:r>
              <a:rPr lang="en-U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з</a:t>
            </a:r>
            <a:r>
              <a:rPr lang="sr-Cyrl-R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ичк</a:t>
            </a:r>
            <a:r>
              <a:rPr lang="en-U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а стања </a:t>
            </a:r>
            <a:r>
              <a:rPr lang="en-US" sz="2000" b="1" noProof="1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материје</a:t>
            </a:r>
            <a:r>
              <a:rPr lang="en-US" sz="2000" noProof="1" smtClean="0">
                <a:latin typeface="+mn-lt"/>
                <a:cs typeface="Times New Roman" pitchFamily="18" charset="0"/>
              </a:rPr>
              <a:t>.</a:t>
            </a:r>
            <a:r>
              <a:rPr lang="en-US" sz="2000" b="1" noProof="1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</a:t>
            </a:r>
            <a:endParaRPr lang="en-US" sz="2000" b="1" noProof="1">
              <a:solidFill>
                <a:schemeClr val="accent2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sr-Cyrl-RS" sz="2000" b="1" noProof="1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000" b="1" noProof="1">
                <a:latin typeface="+mn-lt"/>
                <a:cs typeface="Times New Roman" pitchFamily="18" charset="0"/>
              </a:rPr>
              <a:t>Теорија Савића и Кашанина </a:t>
            </a:r>
            <a:r>
              <a:rPr lang="en-U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има далеко </a:t>
            </a:r>
            <a:r>
              <a:rPr lang="sr-Cyrl-R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шири смисао и </a:t>
            </a:r>
            <a:r>
              <a:rPr lang="en-U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универзалност</a:t>
            </a:r>
            <a:r>
              <a:rPr lang="sr-Cyrl-R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,</a:t>
            </a:r>
            <a:r>
              <a:rPr lang="en-U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 </a:t>
            </a:r>
            <a:r>
              <a:rPr lang="sr-Cyrl-R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већи значај </a:t>
            </a:r>
            <a:r>
              <a:rPr lang="en-U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и приме</a:t>
            </a:r>
            <a:r>
              <a:rPr lang="sr-Cyrl-R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н</a:t>
            </a:r>
            <a:r>
              <a:rPr lang="en-US" sz="2000" b="1" noProof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љивост </a:t>
            </a:r>
            <a:r>
              <a:rPr lang="en-US" sz="2000" b="1" noProof="1">
                <a:latin typeface="+mn-lt"/>
                <a:cs typeface="Times New Roman" pitchFamily="18" charset="0"/>
              </a:rPr>
              <a:t>него што су јој аутори приписали. </a:t>
            </a:r>
          </a:p>
          <a:p>
            <a:pPr>
              <a:defRPr/>
            </a:pPr>
            <a:endParaRPr lang="en-US" sz="2000" b="1" noProof="1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695575" y="200025"/>
            <a:ext cx="3152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3333CC"/>
                </a:solidFill>
              </a:rPr>
              <a:t>ЗАКЉУЧАК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mo.ch/Images3/Balkanskopoluostr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889000"/>
            <a:ext cx="79343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63513" y="5657850"/>
            <a:ext cx="2849562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Руђер Бошковић</a:t>
            </a:r>
          </a:p>
          <a:p>
            <a:pPr algn="ctr"/>
            <a:r>
              <a:rPr lang="en-US"/>
              <a:t>18. мај </a:t>
            </a:r>
            <a:r>
              <a:rPr lang="sr-Latn-CS" b="1">
                <a:solidFill>
                  <a:schemeClr val="accent2"/>
                </a:solidFill>
              </a:rPr>
              <a:t>1711</a:t>
            </a:r>
            <a:r>
              <a:rPr lang="en-US"/>
              <a:t>. Дубровник</a:t>
            </a:r>
          </a:p>
          <a:p>
            <a:pPr algn="ctr"/>
            <a:r>
              <a:rPr lang="sr-Latn-CS"/>
              <a:t>-</a:t>
            </a:r>
            <a:r>
              <a:rPr lang="en-US"/>
              <a:t> 13. феб. </a:t>
            </a:r>
            <a:r>
              <a:rPr lang="sr-Latn-CS" b="1">
                <a:solidFill>
                  <a:schemeClr val="accent2"/>
                </a:solidFill>
              </a:rPr>
              <a:t>1787</a:t>
            </a:r>
            <a:r>
              <a:rPr lang="en-US"/>
              <a:t>. Милано</a:t>
            </a:r>
          </a:p>
          <a:p>
            <a:pPr algn="ctr"/>
            <a:r>
              <a:rPr lang="en-US"/>
              <a:t>(тада Аустрија)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5225" y="4435475"/>
            <a:ext cx="1250950" cy="3476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2" idx="1"/>
          </p:cNvCxnSpPr>
          <p:nvPr/>
        </p:nvCxnSpPr>
        <p:spPr>
          <a:xfrm rot="10800000" flipV="1">
            <a:off x="5813425" y="5372100"/>
            <a:ext cx="804863" cy="3841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4" descr="BoscovicPortr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3259138"/>
            <a:ext cx="21002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183" y="2117558"/>
            <a:ext cx="499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Хвала на пажњи!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5399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Cyrl-CS" sz="2000" b="1">
                <a:solidFill>
                  <a:schemeClr val="accent2"/>
                </a:solidFill>
              </a:rPr>
              <a:t>И</a:t>
            </a:r>
            <a:r>
              <a:rPr lang="sr-Latn-CS" sz="2000" b="1">
                <a:solidFill>
                  <a:schemeClr val="accent2"/>
                </a:solidFill>
              </a:rPr>
              <a:t>сторијски пут о</a:t>
            </a:r>
            <a:r>
              <a:rPr lang="sr-Cyrl-CS" sz="2000" b="1">
                <a:solidFill>
                  <a:schemeClr val="accent2"/>
                </a:solidFill>
              </a:rPr>
              <a:t>д Бошковићеве теорије </a:t>
            </a:r>
          </a:p>
          <a:p>
            <a:pPr algn="ctr"/>
            <a:r>
              <a:rPr lang="sr-Cyrl-CS" sz="2000" b="1">
                <a:solidFill>
                  <a:schemeClr val="accent2"/>
                </a:solidFill>
              </a:rPr>
              <a:t>до теорије Савића и Кашанина</a:t>
            </a:r>
          </a:p>
        </p:txBody>
      </p:sp>
      <p:pic>
        <p:nvPicPr>
          <p:cNvPr id="27651" name="Picture 3" descr="S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2988"/>
            <a:ext cx="269081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Elip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225800"/>
            <a:ext cx="14176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Sl4-1Tomsonove orbit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1550" y="3236913"/>
            <a:ext cx="16700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Bohr_model_Balmer_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7950" y="3086100"/>
            <a:ext cx="17653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54000" y="5626100"/>
            <a:ext cx="1308100" cy="59055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1600"/>
              <a:t>Бошковић, 1758.</a:t>
            </a:r>
            <a:endParaRPr lang="sr-Latn-CS" sz="160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905000" y="5600700"/>
            <a:ext cx="1079500" cy="59055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1600"/>
              <a:t>Томсон, 1907.</a:t>
            </a:r>
            <a:endParaRPr lang="sr-Latn-CS" sz="160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276600" y="5588000"/>
            <a:ext cx="1358900" cy="59055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1600"/>
              <a:t>Радерфорд, 1911.</a:t>
            </a:r>
            <a:endParaRPr lang="sr-Latn-CS" sz="160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927600" y="5588000"/>
            <a:ext cx="800100" cy="59055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1600" dirty="0"/>
              <a:t>Бор, </a:t>
            </a:r>
            <a:r>
              <a:rPr lang="sr-Cyrl-CS" sz="1600" dirty="0" smtClean="0"/>
              <a:t> 1913</a:t>
            </a:r>
            <a:r>
              <a:rPr lang="sr-Cyrl-CS" sz="1600" dirty="0"/>
              <a:t>.</a:t>
            </a:r>
            <a:endParaRPr lang="sr-Latn-CS" sz="1600" dirty="0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587500" y="5905500"/>
            <a:ext cx="355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2959100" y="59309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660900" y="58928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662" name="Picture 15" descr="Sl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0388" y="1824038"/>
            <a:ext cx="1947862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Text Box 17"/>
          <p:cNvSpPr txBox="1">
            <a:spLocks noChangeArrowheads="1"/>
          </p:cNvSpPr>
          <p:nvPr/>
        </p:nvSpPr>
        <p:spPr bwMode="auto">
          <a:xfrm>
            <a:off x="7835900" y="4564063"/>
            <a:ext cx="977900" cy="712787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1600"/>
              <a:t>Портној</a:t>
            </a:r>
          </a:p>
          <a:p>
            <a:pPr algn="ctr">
              <a:spcBef>
                <a:spcPct val="50000"/>
              </a:spcBef>
            </a:pPr>
            <a:r>
              <a:rPr lang="sr-Cyrl-CS" sz="1600"/>
              <a:t>1981.</a:t>
            </a:r>
            <a:endParaRPr lang="sr-Latn-CS" sz="1600"/>
          </a:p>
        </p:txBody>
      </p:sp>
      <p:sp>
        <p:nvSpPr>
          <p:cNvPr id="27664" name="Text Box 18"/>
          <p:cNvSpPr txBox="1">
            <a:spLocks noChangeArrowheads="1"/>
          </p:cNvSpPr>
          <p:nvPr/>
        </p:nvSpPr>
        <p:spPr bwMode="auto">
          <a:xfrm>
            <a:off x="6182025" y="5579579"/>
            <a:ext cx="1739566" cy="58477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1600" dirty="0"/>
              <a:t>Савић и Кашанин, 1962.</a:t>
            </a:r>
            <a:endParaRPr lang="sr-Latn-CS" sz="1600" dirty="0"/>
          </a:p>
        </p:txBody>
      </p:sp>
      <p:sp>
        <p:nvSpPr>
          <p:cNvPr id="27665" name="Line 19"/>
          <p:cNvSpPr>
            <a:spLocks noChangeShapeType="1"/>
          </p:cNvSpPr>
          <p:nvPr/>
        </p:nvSpPr>
        <p:spPr bwMode="auto">
          <a:xfrm flipV="1">
            <a:off x="5286375" y="5013325"/>
            <a:ext cx="2555875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Text Box 21"/>
          <p:cNvSpPr txBox="1">
            <a:spLocks noChangeArrowheads="1"/>
          </p:cNvSpPr>
          <p:nvPr/>
        </p:nvSpPr>
        <p:spPr bwMode="auto">
          <a:xfrm>
            <a:off x="2590800" y="2692400"/>
            <a:ext cx="3340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dirty="0">
                <a:solidFill>
                  <a:srgbClr val="3333CC"/>
                </a:solidFill>
              </a:rPr>
              <a:t>Међудејство </a:t>
            </a:r>
            <a:r>
              <a:rPr lang="sr-Cyrl-CS" sz="1600" b="1" dirty="0" smtClean="0">
                <a:solidFill>
                  <a:srgbClr val="3333CC"/>
                </a:solidFill>
              </a:rPr>
              <a:t>језгро-електрони</a:t>
            </a:r>
            <a:endParaRPr lang="sr-Latn-CS" sz="1600" b="1" dirty="0">
              <a:solidFill>
                <a:srgbClr val="3333CC"/>
              </a:solidFill>
            </a:endParaRPr>
          </a:p>
        </p:txBody>
      </p:sp>
      <p:sp>
        <p:nvSpPr>
          <p:cNvPr id="27667" name="Text Box 22"/>
          <p:cNvSpPr txBox="1">
            <a:spLocks noChangeArrowheads="1"/>
          </p:cNvSpPr>
          <p:nvPr/>
        </p:nvSpPr>
        <p:spPr bwMode="auto">
          <a:xfrm>
            <a:off x="6502400" y="1511300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dirty="0">
                <a:solidFill>
                  <a:srgbClr val="3333CC"/>
                </a:solidFill>
              </a:rPr>
              <a:t>Међудејство атом-атом</a:t>
            </a:r>
            <a:endParaRPr lang="sr-Latn-CS" sz="1600" b="1" dirty="0">
              <a:solidFill>
                <a:srgbClr val="3333CC"/>
              </a:solidFill>
            </a:endParaRPr>
          </a:p>
        </p:txBody>
      </p:sp>
      <p:pic>
        <p:nvPicPr>
          <p:cNvPr id="27668" name="Picture 14" descr="Sl5-3Portno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650" y="1984375"/>
            <a:ext cx="152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stCxn id="27658" idx="3"/>
            <a:endCxn id="27664" idx="1"/>
          </p:cNvCxnSpPr>
          <p:nvPr/>
        </p:nvCxnSpPr>
        <p:spPr>
          <a:xfrm flipV="1">
            <a:off x="5727700" y="5871967"/>
            <a:ext cx="454325" cy="1130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557338"/>
          <a:ext cx="6096006" cy="3741969"/>
        </p:xfrm>
        <a:graphic>
          <a:graphicData uri="http://schemas.openxmlformats.org/drawingml/2006/table">
            <a:tbl>
              <a:tblPr/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2" gridSpan="13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9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19200" y="317500"/>
          <a:ext cx="6965950" cy="488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0800000">
            <a:off x="2603500" y="1695450"/>
            <a:ext cx="165100" cy="63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432300" y="2432050"/>
            <a:ext cx="24130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 rot="16200000">
            <a:off x="5842000" y="2667000"/>
            <a:ext cx="3352800" cy="285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RS" sz="1600" b="1" dirty="0" smtClean="0"/>
              <a:t>Сила </a:t>
            </a:r>
            <a:r>
              <a:rPr lang="sr-Latn-RS" sz="1600" b="1" i="1" dirty="0" smtClean="0"/>
              <a:t>F</a:t>
            </a:r>
            <a:r>
              <a:rPr lang="sr-Cyrl-RS" sz="1600" b="1" dirty="0" smtClean="0"/>
              <a:t> </a:t>
            </a:r>
            <a:r>
              <a:rPr lang="sr-Cyrl-RS" sz="1600" b="1" dirty="0"/>
              <a:t>(произвољне јединице)</a:t>
            </a:r>
            <a:endParaRPr lang="en-US" sz="1600" b="1" dirty="0"/>
          </a:p>
        </p:txBody>
      </p:sp>
      <p:sp>
        <p:nvSpPr>
          <p:cNvPr id="7" name="TextBox 7"/>
          <p:cNvSpPr txBox="1"/>
          <p:nvPr/>
        </p:nvSpPr>
        <p:spPr>
          <a:xfrm rot="16200000">
            <a:off x="337344" y="2750344"/>
            <a:ext cx="3395662" cy="285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RS" sz="1600" b="1" dirty="0" smtClean="0"/>
              <a:t>Сила </a:t>
            </a:r>
            <a:r>
              <a:rPr lang="sr-Latn-RS" sz="1600" b="1" i="1" dirty="0" smtClean="0"/>
              <a:t>F</a:t>
            </a:r>
            <a:r>
              <a:rPr lang="sr-Cyrl-RS" sz="1600" b="1" dirty="0" smtClean="0"/>
              <a:t> </a:t>
            </a:r>
            <a:r>
              <a:rPr lang="sr-Cyrl-RS" sz="1600" b="1" dirty="0"/>
              <a:t>(произвољне јединице)</a:t>
            </a:r>
            <a:endParaRPr lang="en-US" sz="1600" b="1" dirty="0"/>
          </a:p>
        </p:txBody>
      </p:sp>
      <p:sp>
        <p:nvSpPr>
          <p:cNvPr id="23607" name="TextBox 7"/>
          <p:cNvSpPr txBox="1">
            <a:spLocks noChangeArrowheads="1"/>
          </p:cNvSpPr>
          <p:nvPr/>
        </p:nvSpPr>
        <p:spPr bwMode="auto">
          <a:xfrm>
            <a:off x="1039813" y="5351463"/>
            <a:ext cx="708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/>
              <a:t>F = c (</a:t>
            </a:r>
            <a:r>
              <a:rPr lang="en-US" b="1" i="1"/>
              <a:t>V</a:t>
            </a:r>
            <a:r>
              <a:rPr lang="en-US" b="1" i="1" baseline="-25000"/>
              <a:t>r</a:t>
            </a:r>
            <a:r>
              <a:rPr lang="en-GB" b="1" i="1"/>
              <a:t> - 1/4) (</a:t>
            </a:r>
            <a:r>
              <a:rPr lang="en-US" b="1" i="1"/>
              <a:t>V</a:t>
            </a:r>
            <a:r>
              <a:rPr lang="en-US" b="1" i="1" baseline="-25000"/>
              <a:t>r</a:t>
            </a:r>
            <a:r>
              <a:rPr lang="en-GB" b="1" i="1"/>
              <a:t> – 2</a:t>
            </a:r>
            <a:r>
              <a:rPr lang="en-GB" b="1" i="1" baseline="30000"/>
              <a:t>1/3</a:t>
            </a:r>
            <a:r>
              <a:rPr lang="en-GB" b="1" i="1"/>
              <a:t>/4) (</a:t>
            </a:r>
            <a:r>
              <a:rPr lang="en-US" b="1" i="1"/>
              <a:t>V</a:t>
            </a:r>
            <a:r>
              <a:rPr lang="en-US" b="1" i="1" baseline="-25000"/>
              <a:t>r</a:t>
            </a:r>
            <a:r>
              <a:rPr lang="en-GB" b="1" i="1"/>
              <a:t> – 1/2) (</a:t>
            </a:r>
            <a:r>
              <a:rPr lang="en-US" b="1" i="1"/>
              <a:t>V</a:t>
            </a:r>
            <a:r>
              <a:rPr lang="en-US" b="1" i="1" baseline="-25000"/>
              <a:t>r</a:t>
            </a:r>
            <a:r>
              <a:rPr lang="en-GB" b="1" i="1"/>
              <a:t> – 2</a:t>
            </a:r>
            <a:r>
              <a:rPr lang="en-GB" b="1" i="1" baseline="30000"/>
              <a:t>1/2</a:t>
            </a:r>
            <a:r>
              <a:rPr lang="en-GB" b="1" i="1"/>
              <a:t>/2) (</a:t>
            </a:r>
            <a:r>
              <a:rPr lang="en-US" b="1" i="1"/>
              <a:t>V</a:t>
            </a:r>
            <a:r>
              <a:rPr lang="en-US" b="1" i="1" baseline="-25000"/>
              <a:t>r</a:t>
            </a:r>
            <a:r>
              <a:rPr lang="en-GB" b="1" i="1"/>
              <a:t> - 1) (</a:t>
            </a:r>
            <a:r>
              <a:rPr lang="en-US" b="1" i="1"/>
              <a:t>V</a:t>
            </a:r>
            <a:r>
              <a:rPr lang="en-US" b="1" i="1" baseline="-25000"/>
              <a:t>r</a:t>
            </a:r>
            <a:r>
              <a:rPr lang="en-GB" b="1" i="1"/>
              <a:t> – 2)</a:t>
            </a:r>
            <a:r>
              <a:rPr lang="en-GB" b="1"/>
              <a:t>/</a:t>
            </a:r>
            <a:r>
              <a:rPr lang="en-US" b="1" i="1"/>
              <a:t> V</a:t>
            </a:r>
            <a:r>
              <a:rPr lang="en-US" b="1" i="1" baseline="-25000"/>
              <a:t>r </a:t>
            </a:r>
            <a:r>
              <a:rPr lang="en-GB" b="1" baseline="30000"/>
              <a:t>8</a:t>
            </a:r>
            <a:endParaRPr lang="en-US"/>
          </a:p>
        </p:txBody>
      </p:sp>
      <p:sp>
        <p:nvSpPr>
          <p:cNvPr id="23608" name="Rectangle 8"/>
          <p:cNvSpPr>
            <a:spLocks noChangeArrowheads="1"/>
          </p:cNvSpPr>
          <p:nvPr/>
        </p:nvSpPr>
        <p:spPr bwMode="auto">
          <a:xfrm>
            <a:off x="914400" y="0"/>
            <a:ext cx="7661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RS" b="1" noProof="1">
                <a:solidFill>
                  <a:srgbClr val="3333CC"/>
                </a:solidFill>
              </a:rPr>
              <a:t>Крива заснована на карактеристичним запреминама материје има облик сличан Бошковићевој кривој за флуиде</a:t>
            </a:r>
          </a:p>
        </p:txBody>
      </p:sp>
      <p:sp>
        <p:nvSpPr>
          <p:cNvPr id="23609" name="TextBox 9"/>
          <p:cNvSpPr txBox="1">
            <a:spLocks noChangeArrowheads="1"/>
          </p:cNvSpPr>
          <p:nvPr/>
        </p:nvSpPr>
        <p:spPr bwMode="auto">
          <a:xfrm>
            <a:off x="942975" y="5986463"/>
            <a:ext cx="7431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Изломљена линија за </a:t>
            </a:r>
            <a:r>
              <a:rPr lang="en-US" b="1" i="1"/>
              <a:t>V</a:t>
            </a:r>
            <a:r>
              <a:rPr lang="en-US" b="1" i="1" baseline="-25000"/>
              <a:t>r</a:t>
            </a:r>
            <a:r>
              <a:rPr lang="ru-RU"/>
              <a:t>&gt;0,5 користи десну ординату, али има исте вредности као пуна линија која користи леву ординату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oPhiN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72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TeoPriF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75" y="2466975"/>
            <a:ext cx="2789238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TeorijaM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4825" y="1381125"/>
            <a:ext cx="29654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00400" y="1204913"/>
            <a:ext cx="2743200" cy="417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2563" y="5000625"/>
            <a:ext cx="299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66"/>
                </a:solidFill>
              </a:rPr>
              <a:t>Latin</a:t>
            </a:r>
            <a:r>
              <a:rPr lang="sr-Latn-CS" b="1">
                <a:solidFill>
                  <a:srgbClr val="CC0066"/>
                </a:solidFill>
              </a:rPr>
              <a:t>ski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sr-Latn-CS"/>
              <a:t>Beč</a:t>
            </a:r>
            <a:r>
              <a:rPr lang="en-US"/>
              <a:t>, 1758, 1759</a:t>
            </a:r>
          </a:p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sr-Latn-CS"/>
              <a:t>enecija</a:t>
            </a:r>
            <a:r>
              <a:rPr lang="en-US"/>
              <a:t>, 1763, 1764, 1965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76588" y="5527675"/>
            <a:ext cx="2925762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66"/>
                </a:solidFill>
              </a:rPr>
              <a:t>Engl</a:t>
            </a:r>
            <a:r>
              <a:rPr lang="sr-Latn-CS" b="1">
                <a:solidFill>
                  <a:srgbClr val="CC0066"/>
                </a:solidFill>
              </a:rPr>
              <a:t>eski</a:t>
            </a:r>
            <a:r>
              <a:rPr lang="en-US" b="1">
                <a:solidFill>
                  <a:srgbClr val="CC0066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sr-Cyrl-CS"/>
              <a:t>Open Court, Chicago </a:t>
            </a:r>
            <a:r>
              <a:rPr lang="en-US"/>
              <a:t>1922 M.I.T. 1966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334125" y="1773238"/>
            <a:ext cx="25749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>
                <a:solidFill>
                  <a:srgbClr val="CC0066"/>
                </a:solidFill>
              </a:rPr>
              <a:t>Hrvatski i latinski</a:t>
            </a:r>
            <a:r>
              <a:rPr lang="en-US"/>
              <a:t>, </a:t>
            </a:r>
          </a:p>
          <a:p>
            <a:pPr>
              <a:spcBef>
                <a:spcPct val="50000"/>
              </a:spcBef>
            </a:pPr>
            <a:r>
              <a:rPr lang="en-US"/>
              <a:t>Liber, Zagreb,1974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53988"/>
            <a:ext cx="2989263" cy="443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178550" y="2632075"/>
            <a:ext cx="2784475" cy="392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319463" y="182563"/>
            <a:ext cx="5233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Теорија природне филозофије</a:t>
            </a:r>
            <a:r>
              <a:rPr lang="en-US" sz="20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сведена на један једини закон сила 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које постоје у природи</a:t>
            </a:r>
            <a:endParaRPr lang="en-US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171450"/>
            <a:ext cx="7129463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24500" y="53181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6666FF"/>
                </a:solidFill>
              </a:rPr>
              <a:t>Границе кохезије</a:t>
            </a:r>
            <a:endParaRPr lang="en-US" sz="2000" b="1">
              <a:solidFill>
                <a:srgbClr val="6666FF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6389688" y="963613"/>
            <a:ext cx="71437" cy="1800225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5453063" y="963613"/>
            <a:ext cx="1008062" cy="1944687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516438" y="963613"/>
            <a:ext cx="1944687" cy="2016125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3365500" y="963613"/>
            <a:ext cx="3095625" cy="2016125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972050" y="493871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669900"/>
                </a:solidFill>
              </a:rPr>
              <a:t>Границе некохезије</a:t>
            </a:r>
            <a:endParaRPr lang="en-US" sz="2000" b="1">
              <a:solidFill>
                <a:srgbClr val="669900"/>
              </a:solidFill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4935538" y="3282950"/>
            <a:ext cx="1093787" cy="1541463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3940175" y="3484563"/>
            <a:ext cx="2089150" cy="1368425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5884863" y="3340100"/>
            <a:ext cx="144462" cy="1512888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917825" y="3163888"/>
            <a:ext cx="0" cy="1300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30563" y="307975"/>
            <a:ext cx="190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rgbClr val="FF3399"/>
                </a:solidFill>
              </a:rPr>
              <a:t>Одбојна сила</a:t>
            </a:r>
            <a:r>
              <a:rPr lang="en-US" b="1">
                <a:solidFill>
                  <a:srgbClr val="FF3399"/>
                </a:solidFill>
              </a:rPr>
              <a:t> </a:t>
            </a:r>
            <a:r>
              <a:rPr lang="sr-Latn-CS" b="1">
                <a:solidFill>
                  <a:srgbClr val="FF3399"/>
                </a:solidFill>
              </a:rPr>
              <a:t>(</a:t>
            </a:r>
            <a:r>
              <a:rPr lang="sr-Cyrl-CS" b="1">
                <a:solidFill>
                  <a:srgbClr val="FF3399"/>
                </a:solidFill>
              </a:rPr>
              <a:t>Репулзија</a:t>
            </a:r>
            <a:r>
              <a:rPr lang="sr-Latn-CS" b="1">
                <a:solidFill>
                  <a:srgbClr val="FF3399"/>
                </a:solidFill>
              </a:rPr>
              <a:t>)</a:t>
            </a:r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017838" y="4081463"/>
            <a:ext cx="2112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rgbClr val="FF3399"/>
                </a:solidFill>
              </a:rPr>
              <a:t>Привлачна сила (Атракција)</a:t>
            </a:r>
            <a:endParaRPr lang="en-US"/>
          </a:p>
        </p:txBody>
      </p:sp>
      <p:pic>
        <p:nvPicPr>
          <p:cNvPr id="6159" name="Picture 3" descr="Elip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4187825"/>
            <a:ext cx="26701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Box 15"/>
          <p:cNvSpPr txBox="1">
            <a:spLocks noChangeArrowheads="1"/>
          </p:cNvSpPr>
          <p:nvPr/>
        </p:nvSpPr>
        <p:spPr bwMode="auto">
          <a:xfrm>
            <a:off x="2898775" y="5632450"/>
            <a:ext cx="5735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2400" noProof="1">
                <a:solidFill>
                  <a:srgbClr val="C00000"/>
                </a:solidFill>
              </a:rPr>
              <a:t>Бошковић црта стабилне орбитале и тумачи квантне прелазе</a:t>
            </a:r>
          </a:p>
        </p:txBody>
      </p:sp>
      <p:sp>
        <p:nvSpPr>
          <p:cNvPr id="6161" name="Text Box 8"/>
          <p:cNvSpPr txBox="1">
            <a:spLocks noChangeArrowheads="1"/>
          </p:cNvSpPr>
          <p:nvPr/>
        </p:nvSpPr>
        <p:spPr bwMode="auto">
          <a:xfrm>
            <a:off x="6608763" y="2654300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FF3399"/>
                </a:solidFill>
              </a:rPr>
              <a:t>Растојање</a:t>
            </a:r>
            <a:endParaRPr lang="en-US" sz="2000" b="1">
              <a:solidFill>
                <a:srgbClr val="FF3399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632834" y="1463041"/>
            <a:ext cx="1328287" cy="745957"/>
          </a:xfrm>
          <a:custGeom>
            <a:avLst/>
            <a:gdLst>
              <a:gd name="connsiteX0" fmla="*/ 0 w 952901"/>
              <a:gd name="connsiteY0" fmla="*/ 28875 h 745957"/>
              <a:gd name="connsiteX1" fmla="*/ 490889 w 952901"/>
              <a:gd name="connsiteY1" fmla="*/ 741145 h 745957"/>
              <a:gd name="connsiteX2" fmla="*/ 952901 w 952901"/>
              <a:gd name="connsiteY2" fmla="*/ 0 h 74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901" h="745957">
                <a:moveTo>
                  <a:pt x="0" y="28875"/>
                </a:moveTo>
                <a:cubicBezTo>
                  <a:pt x="166036" y="387416"/>
                  <a:pt x="332072" y="745957"/>
                  <a:pt x="490889" y="741145"/>
                </a:cubicBezTo>
                <a:cubicBezTo>
                  <a:pt x="649706" y="736333"/>
                  <a:pt x="801303" y="368166"/>
                  <a:pt x="952901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00724" y="1944302"/>
            <a:ext cx="231006" cy="240632"/>
          </a:xfrm>
          <a:prstGeom prst="ellipse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8417296" y="1804734"/>
            <a:ext cx="231007" cy="18288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979345" y="1828798"/>
            <a:ext cx="200530" cy="200524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rot="10800000">
            <a:off x="7669731" y="4349016"/>
            <a:ext cx="1328287" cy="745957"/>
          </a:xfrm>
          <a:custGeom>
            <a:avLst/>
            <a:gdLst>
              <a:gd name="connsiteX0" fmla="*/ 0 w 952901"/>
              <a:gd name="connsiteY0" fmla="*/ 28875 h 745957"/>
              <a:gd name="connsiteX1" fmla="*/ 490889 w 952901"/>
              <a:gd name="connsiteY1" fmla="*/ 741145 h 745957"/>
              <a:gd name="connsiteX2" fmla="*/ 952901 w 952901"/>
              <a:gd name="connsiteY2" fmla="*/ 0 h 74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901" h="745957">
                <a:moveTo>
                  <a:pt x="0" y="28875"/>
                </a:moveTo>
                <a:cubicBezTo>
                  <a:pt x="166036" y="387416"/>
                  <a:pt x="332072" y="745957"/>
                  <a:pt x="490889" y="741145"/>
                </a:cubicBezTo>
                <a:cubicBezTo>
                  <a:pt x="649706" y="736333"/>
                  <a:pt x="801303" y="368166"/>
                  <a:pt x="952901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99120" y="4098757"/>
            <a:ext cx="231006" cy="240632"/>
          </a:xfrm>
          <a:prstGeom prst="ellipse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7878279" y="4326555"/>
            <a:ext cx="231007" cy="22138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8531193" y="4315326"/>
            <a:ext cx="213361" cy="2037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00211" y="972152"/>
            <a:ext cx="1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3333CC"/>
                </a:solidFill>
              </a:rPr>
              <a:t>Стабилна равнотежа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37108" y="5080535"/>
            <a:ext cx="1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669900"/>
                </a:solidFill>
              </a:rPr>
              <a:t>Нестабилна равнотежа</a:t>
            </a:r>
            <a:endParaRPr lang="en-US" sz="1400" b="1" dirty="0">
              <a:solidFill>
                <a:srgbClr val="6699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3091" y="3397852"/>
            <a:ext cx="1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3333CC"/>
                </a:solidFill>
              </a:rPr>
              <a:t>Нестабилна равнотежа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3200" y="190499"/>
            <a:ext cx="2120900" cy="2286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r-Cyrl-CS" u="sng" dirty="0" smtClean="0"/>
              <a:t>Хијерархија материје:</a:t>
            </a:r>
          </a:p>
          <a:p>
            <a:pPr>
              <a:spcBef>
                <a:spcPts val="0"/>
              </a:spcBef>
            </a:pPr>
            <a:r>
              <a:rPr lang="sr-Cyrl-CS" dirty="0" smtClean="0"/>
              <a:t>Низови атома</a:t>
            </a:r>
          </a:p>
          <a:p>
            <a:pPr>
              <a:spcBef>
                <a:spcPts val="0"/>
              </a:spcBef>
            </a:pPr>
            <a:r>
              <a:rPr lang="sr-Cyrl-CS" dirty="0" smtClean="0"/>
              <a:t>Молекули</a:t>
            </a:r>
          </a:p>
          <a:p>
            <a:pPr>
              <a:spcBef>
                <a:spcPts val="0"/>
              </a:spcBef>
            </a:pPr>
            <a:r>
              <a:rPr lang="sr-Cyrl-CS" dirty="0" smtClean="0"/>
              <a:t>Атоми</a:t>
            </a:r>
          </a:p>
          <a:p>
            <a:pPr>
              <a:spcBef>
                <a:spcPts val="0"/>
              </a:spcBef>
            </a:pPr>
            <a:r>
              <a:rPr lang="sr-Cyrl-CS" dirty="0" smtClean="0"/>
              <a:t>Честице 2. реда</a:t>
            </a:r>
          </a:p>
          <a:p>
            <a:pPr>
              <a:spcBef>
                <a:spcPts val="0"/>
              </a:spcBef>
            </a:pPr>
            <a:r>
              <a:rPr lang="sr-Cyrl-CS" dirty="0" smtClean="0"/>
              <a:t>Честице 1. реда</a:t>
            </a:r>
          </a:p>
          <a:p>
            <a:pPr>
              <a:spcBef>
                <a:spcPts val="0"/>
              </a:spcBef>
            </a:pPr>
            <a:r>
              <a:rPr lang="sr-Cyrl-CS" dirty="0" smtClean="0"/>
              <a:t>Тачке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lip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530350"/>
            <a:ext cx="328295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15"/>
          <p:cNvSpPr txBox="1">
            <a:spLocks noChangeArrowheads="1"/>
          </p:cNvSpPr>
          <p:nvPr/>
        </p:nvSpPr>
        <p:spPr bwMode="auto">
          <a:xfrm>
            <a:off x="1301750" y="146050"/>
            <a:ext cx="6821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RS" sz="2400" noProof="1">
                <a:solidFill>
                  <a:srgbClr val="C00000"/>
                </a:solidFill>
              </a:rPr>
              <a:t>Бошковић тумачи прелаз честица са једне на другу орбиталу као квантни прелаз</a:t>
            </a:r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3411538" y="1270000"/>
            <a:ext cx="54625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noProof="1"/>
              <a:t>При прелазу честице са једне на другу орбиталу се мења њена брзина, тако да </a:t>
            </a:r>
            <a:r>
              <a:rPr lang="sr-Cyrl-RS" b="1" noProof="1"/>
              <a:t>промена квадрата брзине (</a:t>
            </a:r>
            <a:r>
              <a:rPr lang="el-GR" b="1" noProof="1"/>
              <a:t>Δ</a:t>
            </a:r>
            <a:r>
              <a:rPr lang="en-US" b="1" noProof="1"/>
              <a:t> v</a:t>
            </a:r>
            <a:r>
              <a:rPr lang="en-US" b="1" baseline="30000" noProof="1"/>
              <a:t>2</a:t>
            </a:r>
            <a:r>
              <a:rPr lang="en-US" b="1" noProof="1"/>
              <a:t>) </a:t>
            </a:r>
            <a:r>
              <a:rPr lang="sr-Cyrl-RS" b="1" noProof="1"/>
              <a:t>има одређену вредност</a:t>
            </a:r>
            <a:r>
              <a:rPr lang="sr-Cyrl-RS" noProof="1"/>
              <a:t>, једнаку разлици површина испод одбојног и изнад привлачног лука између две границе кохезије. </a:t>
            </a:r>
          </a:p>
          <a:p>
            <a:endParaRPr lang="sr-Cyrl-RS" noProof="1"/>
          </a:p>
          <a:p>
            <a:r>
              <a:rPr lang="sr-Cyrl-RS" noProof="1"/>
              <a:t>Како је 		</a:t>
            </a:r>
            <a:r>
              <a:rPr lang="el-GR" b="1" noProof="1">
                <a:solidFill>
                  <a:srgbClr val="FF0000"/>
                </a:solidFill>
              </a:rPr>
              <a:t>Δ</a:t>
            </a:r>
            <a:r>
              <a:rPr lang="en-US" b="1" noProof="1">
                <a:solidFill>
                  <a:srgbClr val="FF0000"/>
                </a:solidFill>
              </a:rPr>
              <a:t>E = m(</a:t>
            </a:r>
            <a:r>
              <a:rPr lang="el-GR" b="1" noProof="1">
                <a:solidFill>
                  <a:srgbClr val="FF0000"/>
                </a:solidFill>
              </a:rPr>
              <a:t>Δ</a:t>
            </a:r>
            <a:r>
              <a:rPr lang="en-US" b="1" noProof="1">
                <a:solidFill>
                  <a:srgbClr val="FF0000"/>
                </a:solidFill>
              </a:rPr>
              <a:t>v</a:t>
            </a:r>
            <a:r>
              <a:rPr lang="en-US" b="1" baseline="30000" noProof="1">
                <a:solidFill>
                  <a:srgbClr val="FF0000"/>
                </a:solidFill>
              </a:rPr>
              <a:t>2</a:t>
            </a:r>
            <a:r>
              <a:rPr lang="en-US" b="1" noProof="1">
                <a:solidFill>
                  <a:srgbClr val="FF0000"/>
                </a:solidFill>
              </a:rPr>
              <a:t>)/2 </a:t>
            </a:r>
          </a:p>
          <a:p>
            <a:r>
              <a:rPr lang="en-US" noProof="1"/>
              <a:t>	</a:t>
            </a:r>
            <a:r>
              <a:rPr lang="sr-Cyrl-RS" noProof="1"/>
              <a:t>то је – „</a:t>
            </a:r>
            <a:r>
              <a:rPr lang="sr-Cyrl-RS" b="1" noProof="1">
                <a:solidFill>
                  <a:srgbClr val="FF0000"/>
                </a:solidFill>
              </a:rPr>
              <a:t>квант енергије</a:t>
            </a:r>
            <a:r>
              <a:rPr lang="sr-Cyrl-RS" noProof="1"/>
              <a:t>“ </a:t>
            </a:r>
          </a:p>
          <a:p>
            <a:pPr algn="ctr"/>
            <a:r>
              <a:rPr lang="sr-Cyrl-RS" noProof="1"/>
              <a:t>како се данас назива. </a:t>
            </a:r>
          </a:p>
          <a:p>
            <a:endParaRPr lang="sr-Cyrl-RS" noProof="1"/>
          </a:p>
          <a:p>
            <a:r>
              <a:rPr lang="sr-Cyrl-RS" noProof="1"/>
              <a:t>Бошковићева теорија је заправо </a:t>
            </a:r>
            <a:r>
              <a:rPr lang="sr-Cyrl-RS" b="1" noProof="1"/>
              <a:t>прва квантна теорија</a:t>
            </a:r>
            <a:r>
              <a:rPr lang="sr-Cyrl-RS" noProof="1"/>
              <a:t>, изречена век и по пре Планка</a:t>
            </a:r>
            <a:r>
              <a:rPr lang="en-US" noProof="1"/>
              <a:t> (Max Karl Ernst Ludwig Planck) </a:t>
            </a:r>
            <a:r>
              <a:rPr lang="sr-Cyrl-RS" noProof="1"/>
              <a:t>и Бора</a:t>
            </a:r>
            <a:r>
              <a:rPr lang="en-US" noProof="1"/>
              <a:t> (Niels Bohr), </a:t>
            </a:r>
            <a:r>
              <a:rPr lang="sr-Cyrl-RS" noProof="1"/>
              <a:t>којима се обично приписује заслуга за откриће те теорије.</a:t>
            </a:r>
            <a:endParaRPr lang="sr-Cyrl-RS" i="1" noProof="1"/>
          </a:p>
        </p:txBody>
      </p:sp>
      <p:sp>
        <p:nvSpPr>
          <p:cNvPr id="7173" name="Oval 20"/>
          <p:cNvSpPr>
            <a:spLocks noChangeArrowheads="1"/>
          </p:cNvSpPr>
          <p:nvPr/>
        </p:nvSpPr>
        <p:spPr bwMode="auto">
          <a:xfrm>
            <a:off x="781050" y="2232025"/>
            <a:ext cx="103188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74688" y="2532062"/>
            <a:ext cx="374650" cy="47625"/>
          </a:xfrm>
          <a:prstGeom prst="straightConnector1">
            <a:avLst/>
          </a:prstGeom>
          <a:ln w="22225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0" descr="D:\Nauka\Boscovic\TomsonOrbital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722688"/>
            <a:ext cx="33210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617788" y="0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400" b="1">
                <a:solidFill>
                  <a:srgbClr val="6666FF"/>
                </a:solidFill>
              </a:rPr>
              <a:t>Структура атома</a:t>
            </a:r>
            <a:endParaRPr lang="en-US" sz="2400" b="1">
              <a:solidFill>
                <a:srgbClr val="6666FF"/>
              </a:solidFill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152900" y="4491038"/>
            <a:ext cx="76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>
                <a:solidFill>
                  <a:srgbClr val="3333CC"/>
                </a:solidFill>
              </a:rPr>
              <a:t>Језгро атома</a:t>
            </a:r>
            <a:endParaRPr lang="en-US" sz="1400" b="1">
              <a:solidFill>
                <a:srgbClr val="3333CC"/>
              </a:solidFill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4060825" y="6343650"/>
            <a:ext cx="508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/>
              <a:t>Орбитале по којима могу да се крећу електрони</a:t>
            </a:r>
            <a:endParaRPr lang="en-US" sz="1600"/>
          </a:p>
        </p:txBody>
      </p:sp>
      <p:sp>
        <p:nvSpPr>
          <p:cNvPr id="8198" name="Oval 14"/>
          <p:cNvSpPr>
            <a:spLocks noChangeArrowheads="1"/>
          </p:cNvSpPr>
          <p:nvPr/>
        </p:nvSpPr>
        <p:spPr bwMode="auto">
          <a:xfrm>
            <a:off x="7707313" y="5434013"/>
            <a:ext cx="104775" cy="889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FF3399"/>
              </a:solidFill>
            </a:endParaRPr>
          </a:p>
        </p:txBody>
      </p:sp>
      <p:sp>
        <p:nvSpPr>
          <p:cNvPr id="8199" name="Oval 15"/>
          <p:cNvSpPr>
            <a:spLocks noChangeArrowheads="1"/>
          </p:cNvSpPr>
          <p:nvPr/>
        </p:nvSpPr>
        <p:spPr bwMode="auto">
          <a:xfrm>
            <a:off x="7348538" y="4419600"/>
            <a:ext cx="104775" cy="889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16"/>
          <p:cNvSpPr>
            <a:spLocks noChangeArrowheads="1"/>
          </p:cNvSpPr>
          <p:nvPr/>
        </p:nvSpPr>
        <p:spPr bwMode="auto">
          <a:xfrm>
            <a:off x="5407025" y="4778375"/>
            <a:ext cx="104775" cy="889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0" y="544513"/>
            <a:ext cx="6124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Џ. Томсон </a:t>
            </a:r>
            <a:r>
              <a:rPr lang="sr-Cyrl-CS"/>
              <a:t>(</a:t>
            </a:r>
            <a:r>
              <a:rPr lang="sr-Latn-CS"/>
              <a:t>"The Corpuscular Theory of Matter"</a:t>
            </a:r>
            <a:r>
              <a:rPr lang="sr-Cyrl-CS"/>
              <a:t>, </a:t>
            </a:r>
            <a:r>
              <a:rPr lang="sr-Latn-CS"/>
              <a:t>Лондон, 1907. г.):</a:t>
            </a:r>
            <a:endParaRPr lang="en-US"/>
          </a:p>
        </p:txBody>
      </p:sp>
      <p:sp>
        <p:nvSpPr>
          <p:cNvPr id="8202" name="Oval 18"/>
          <p:cNvSpPr>
            <a:spLocks noChangeArrowheads="1"/>
          </p:cNvSpPr>
          <p:nvPr/>
        </p:nvSpPr>
        <p:spPr bwMode="auto">
          <a:xfrm>
            <a:off x="6157913" y="311150"/>
            <a:ext cx="2139950" cy="2513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9"/>
          <p:cNvSpPr>
            <a:spLocks noChangeArrowheads="1"/>
          </p:cNvSpPr>
          <p:nvPr/>
        </p:nvSpPr>
        <p:spPr bwMode="auto">
          <a:xfrm>
            <a:off x="6400800" y="1458913"/>
            <a:ext cx="103188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20"/>
          <p:cNvSpPr>
            <a:spLocks noChangeArrowheads="1"/>
          </p:cNvSpPr>
          <p:nvPr/>
        </p:nvSpPr>
        <p:spPr bwMode="auto">
          <a:xfrm>
            <a:off x="6757988" y="692150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Oval 21"/>
          <p:cNvSpPr>
            <a:spLocks noChangeArrowheads="1"/>
          </p:cNvSpPr>
          <p:nvPr/>
        </p:nvSpPr>
        <p:spPr bwMode="auto">
          <a:xfrm>
            <a:off x="6751638" y="2214563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22"/>
          <p:cNvSpPr>
            <a:spLocks noChangeArrowheads="1"/>
          </p:cNvSpPr>
          <p:nvPr/>
        </p:nvSpPr>
        <p:spPr bwMode="auto">
          <a:xfrm>
            <a:off x="7605713" y="679450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23"/>
          <p:cNvSpPr>
            <a:spLocks noChangeArrowheads="1"/>
          </p:cNvSpPr>
          <p:nvPr/>
        </p:nvSpPr>
        <p:spPr bwMode="auto">
          <a:xfrm>
            <a:off x="7691438" y="2171700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24"/>
          <p:cNvSpPr>
            <a:spLocks noChangeArrowheads="1"/>
          </p:cNvSpPr>
          <p:nvPr/>
        </p:nvSpPr>
        <p:spPr bwMode="auto">
          <a:xfrm>
            <a:off x="7862888" y="1346200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25"/>
          <p:cNvSpPr>
            <a:spLocks noChangeArrowheads="1"/>
          </p:cNvSpPr>
          <p:nvPr/>
        </p:nvSpPr>
        <p:spPr bwMode="auto">
          <a:xfrm>
            <a:off x="7173913" y="1487488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26"/>
          <p:cNvSpPr>
            <a:spLocks noChangeShapeType="1"/>
          </p:cNvSpPr>
          <p:nvPr/>
        </p:nvSpPr>
        <p:spPr bwMode="auto">
          <a:xfrm flipV="1">
            <a:off x="6723063" y="2625725"/>
            <a:ext cx="428625" cy="4508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1" name="Text Box 27"/>
          <p:cNvSpPr txBox="1">
            <a:spLocks noChangeArrowheads="1"/>
          </p:cNvSpPr>
          <p:nvPr/>
        </p:nvSpPr>
        <p:spPr bwMode="auto">
          <a:xfrm>
            <a:off x="6042025" y="3044825"/>
            <a:ext cx="261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>
                <a:solidFill>
                  <a:srgbClr val="6666FF"/>
                </a:solidFill>
              </a:rPr>
              <a:t>Позитивно наелектрисање</a:t>
            </a:r>
            <a:endParaRPr lang="en-US" sz="1400" b="1">
              <a:solidFill>
                <a:srgbClr val="6666FF"/>
              </a:solidFill>
            </a:endParaRPr>
          </a:p>
        </p:txBody>
      </p:sp>
      <p:sp>
        <p:nvSpPr>
          <p:cNvPr id="8212" name="Text Box 28"/>
          <p:cNvSpPr txBox="1">
            <a:spLocks noChangeArrowheads="1"/>
          </p:cNvSpPr>
          <p:nvPr/>
        </p:nvSpPr>
        <p:spPr bwMode="auto">
          <a:xfrm>
            <a:off x="7743825" y="2686050"/>
            <a:ext cx="1157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>
                <a:solidFill>
                  <a:srgbClr val="FF3399"/>
                </a:solidFill>
              </a:rPr>
              <a:t>Електрони</a:t>
            </a:r>
            <a:endParaRPr lang="en-US" sz="1400" b="1">
              <a:solidFill>
                <a:srgbClr val="FF3399"/>
              </a:solidFill>
            </a:endParaRPr>
          </a:p>
        </p:txBody>
      </p:sp>
      <p:sp>
        <p:nvSpPr>
          <p:cNvPr id="8213" name="Line 29"/>
          <p:cNvSpPr>
            <a:spLocks noChangeShapeType="1"/>
          </p:cNvSpPr>
          <p:nvPr/>
        </p:nvSpPr>
        <p:spPr bwMode="auto">
          <a:xfrm flipH="1" flipV="1">
            <a:off x="7824788" y="2360613"/>
            <a:ext cx="347662" cy="288925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30"/>
          <p:cNvSpPr>
            <a:spLocks noChangeShapeType="1"/>
          </p:cNvSpPr>
          <p:nvPr/>
        </p:nvSpPr>
        <p:spPr bwMode="auto">
          <a:xfrm flipH="1" flipV="1">
            <a:off x="7959725" y="1557338"/>
            <a:ext cx="242888" cy="1006475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Text Box 31"/>
          <p:cNvSpPr txBox="1">
            <a:spLocks noChangeArrowheads="1"/>
          </p:cNvSpPr>
          <p:nvPr/>
        </p:nvSpPr>
        <p:spPr bwMode="auto">
          <a:xfrm>
            <a:off x="177800" y="1427163"/>
            <a:ext cx="328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rgbClr val="3333CC"/>
                </a:solidFill>
              </a:rPr>
              <a:t>1. Модел грожђа у колачу</a:t>
            </a:r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216" name="Line 32"/>
          <p:cNvSpPr>
            <a:spLocks noChangeShapeType="1"/>
          </p:cNvSpPr>
          <p:nvPr/>
        </p:nvSpPr>
        <p:spPr bwMode="auto">
          <a:xfrm flipH="1" flipV="1">
            <a:off x="6294438" y="5821363"/>
            <a:ext cx="104775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33"/>
          <p:cNvSpPr>
            <a:spLocks noChangeShapeType="1"/>
          </p:cNvSpPr>
          <p:nvPr/>
        </p:nvSpPr>
        <p:spPr bwMode="auto">
          <a:xfrm flipV="1">
            <a:off x="6445250" y="5832475"/>
            <a:ext cx="712788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Text Box 35"/>
          <p:cNvSpPr txBox="1">
            <a:spLocks noChangeArrowheads="1"/>
          </p:cNvSpPr>
          <p:nvPr/>
        </p:nvSpPr>
        <p:spPr bwMode="auto">
          <a:xfrm>
            <a:off x="160338" y="2233613"/>
            <a:ext cx="3983037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solidFill>
                  <a:srgbClr val="3333CC"/>
                </a:solidFill>
              </a:rPr>
              <a:t>2. Планетарни модел</a:t>
            </a:r>
          </a:p>
          <a:p>
            <a:endParaRPr lang="sr-Cyrl-CS" b="1">
              <a:solidFill>
                <a:srgbClr val="3333CC"/>
              </a:solidFill>
            </a:endParaRPr>
          </a:p>
          <a:p>
            <a:r>
              <a:rPr lang="sr-Latn-CS"/>
              <a:t> "</a:t>
            </a:r>
            <a:r>
              <a:rPr lang="sr-Cyrl-CS"/>
              <a:t>П</a:t>
            </a:r>
            <a:r>
              <a:rPr lang="sr-Latn-CS"/>
              <a:t>ретпоставимо да набијени јон </a:t>
            </a:r>
            <a:r>
              <a:rPr lang="sr-Latn-CS" b="1">
                <a:solidFill>
                  <a:srgbClr val="FF0000"/>
                </a:solidFill>
              </a:rPr>
              <a:t>посматрамо као </a:t>
            </a:r>
            <a:r>
              <a:rPr lang="sr-Cyrl-CS" b="1">
                <a:solidFill>
                  <a:srgbClr val="FF0000"/>
                </a:solidFill>
              </a:rPr>
              <a:t>Б</a:t>
            </a:r>
            <a:r>
              <a:rPr lang="sr-Latn-CS" b="1">
                <a:solidFill>
                  <a:srgbClr val="FF0000"/>
                </a:solidFill>
              </a:rPr>
              <a:t>ошковићев</a:t>
            </a:r>
            <a:r>
              <a:rPr lang="sr-Latn-CS">
                <a:solidFill>
                  <a:srgbClr val="FF0000"/>
                </a:solidFill>
              </a:rPr>
              <a:t> </a:t>
            </a:r>
            <a:r>
              <a:rPr lang="sr-Latn-CS" b="1">
                <a:solidFill>
                  <a:srgbClr val="FF0000"/>
                </a:solidFill>
              </a:rPr>
              <a:t>атом</a:t>
            </a:r>
            <a:r>
              <a:rPr lang="sr-Latn-CS">
                <a:solidFill>
                  <a:srgbClr val="FF0000"/>
                </a:solidFill>
              </a:rPr>
              <a:t> </a:t>
            </a:r>
            <a:r>
              <a:rPr lang="sr-Latn-CS"/>
              <a:t>који делује на једну честицу средишњом силом, која се мења од одбојне до привлачне и од привлачне до одбојне неколико пута... Таква је сила, на пример, приказана графички на слици где апсцисе представљају удаљености од атома, а ординате силе које делују од атома на честицу..." 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19" name="Line 36"/>
          <p:cNvSpPr>
            <a:spLocks noChangeShapeType="1"/>
          </p:cNvSpPr>
          <p:nvPr/>
        </p:nvSpPr>
        <p:spPr bwMode="auto">
          <a:xfrm flipV="1">
            <a:off x="3386138" y="1389063"/>
            <a:ext cx="2574925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37"/>
          <p:cNvSpPr>
            <a:spLocks noChangeShapeType="1"/>
          </p:cNvSpPr>
          <p:nvPr/>
        </p:nvSpPr>
        <p:spPr bwMode="auto">
          <a:xfrm>
            <a:off x="3125788" y="2419350"/>
            <a:ext cx="16081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Oval 38"/>
          <p:cNvSpPr>
            <a:spLocks noChangeArrowheads="1"/>
          </p:cNvSpPr>
          <p:nvPr/>
        </p:nvSpPr>
        <p:spPr bwMode="auto">
          <a:xfrm>
            <a:off x="4906963" y="4691063"/>
            <a:ext cx="238125" cy="252412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FF3399"/>
              </a:solidFill>
            </a:endParaRPr>
          </a:p>
        </p:txBody>
      </p:sp>
      <p:sp>
        <p:nvSpPr>
          <p:cNvPr id="8222" name="Oval 16"/>
          <p:cNvSpPr>
            <a:spLocks noChangeArrowheads="1"/>
          </p:cNvSpPr>
          <p:nvPr/>
        </p:nvSpPr>
        <p:spPr bwMode="auto">
          <a:xfrm>
            <a:off x="6651625" y="4789488"/>
            <a:ext cx="104775" cy="889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3375025"/>
            <a:ext cx="89598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>
                <a:solidFill>
                  <a:srgbClr val="3333CC"/>
                </a:solidFill>
              </a:rPr>
              <a:t>Gill указује</a:t>
            </a:r>
            <a:r>
              <a:rPr lang="sr-Cyrl-CS">
                <a:solidFill>
                  <a:srgbClr val="3333CC"/>
                </a:solidFill>
              </a:rPr>
              <a:t>:</a:t>
            </a:r>
            <a:r>
              <a:rPr lang="sr-Latn-CS"/>
              <a:t> </a:t>
            </a:r>
            <a:endParaRPr lang="sr-Cyrl-CS"/>
          </a:p>
          <a:p>
            <a:r>
              <a:rPr lang="sr-Cyrl-CS"/>
              <a:t>- </a:t>
            </a:r>
            <a:r>
              <a:rPr lang="sr-Latn-CS"/>
              <a:t>да је у периоду 1903. до 1907. г. "</a:t>
            </a:r>
            <a:r>
              <a:rPr lang="sr-Latn-CS">
                <a:solidFill>
                  <a:srgbClr val="FF0000"/>
                </a:solidFill>
              </a:rPr>
              <a:t>Џ. Томсон показао да се концепт дозвољених и забрањених орбитала може непосредно извести из </a:t>
            </a:r>
            <a:r>
              <a:rPr lang="sr-Cyrl-CS">
                <a:solidFill>
                  <a:srgbClr val="FF0000"/>
                </a:solidFill>
              </a:rPr>
              <a:t>Б</a:t>
            </a:r>
            <a:r>
              <a:rPr lang="sr-Latn-CS">
                <a:solidFill>
                  <a:srgbClr val="FF0000"/>
                </a:solidFill>
              </a:rPr>
              <a:t>ошковићевог закона сила</a:t>
            </a:r>
            <a:r>
              <a:rPr lang="sr-Latn-CS"/>
              <a:t>" </a:t>
            </a:r>
            <a:endParaRPr lang="sr-Cyrl-CS"/>
          </a:p>
          <a:p>
            <a:r>
              <a:rPr lang="sr-Cyrl-CS"/>
              <a:t>- </a:t>
            </a:r>
            <a:r>
              <a:rPr lang="sr-Latn-CS"/>
              <a:t>да је </a:t>
            </a:r>
            <a:r>
              <a:rPr lang="sr-Cyrl-CS">
                <a:solidFill>
                  <a:srgbClr val="FF0000"/>
                </a:solidFill>
              </a:rPr>
              <a:t>Б</a:t>
            </a:r>
            <a:r>
              <a:rPr lang="sr-Latn-CS">
                <a:solidFill>
                  <a:srgbClr val="FF0000"/>
                </a:solidFill>
              </a:rPr>
              <a:t>ошковић дао "суштински елемент модерном схватању атома</a:t>
            </a:r>
            <a:r>
              <a:rPr lang="sr-Latn-CS"/>
              <a:t>" </a:t>
            </a:r>
            <a:endParaRPr lang="sr-Cyrl-CS"/>
          </a:p>
          <a:p>
            <a:r>
              <a:rPr lang="sr-Cyrl-CS"/>
              <a:t>- </a:t>
            </a:r>
            <a:r>
              <a:rPr lang="sr-Latn-CS"/>
              <a:t>да су "</a:t>
            </a:r>
            <a:r>
              <a:rPr lang="sr-Latn-CS">
                <a:solidFill>
                  <a:srgbClr val="FF0000"/>
                </a:solidFill>
              </a:rPr>
              <a:t>други су пожњели оно што је Бошковић посејао две стотине година раније</a:t>
            </a:r>
            <a:r>
              <a:rPr lang="sr-Latn-CS"/>
              <a:t>". </a:t>
            </a:r>
            <a:endParaRPr lang="sr-Cyrl-CS"/>
          </a:p>
          <a:p>
            <a:pPr>
              <a:buFontTx/>
              <a:buChar char="-"/>
            </a:pPr>
            <a:r>
              <a:rPr lang="sr-Cyrl-CS"/>
              <a:t> да је исправније да се </a:t>
            </a:r>
            <a:r>
              <a:rPr lang="sr-Latn-CS"/>
              <a:t>овај модел наз</a:t>
            </a:r>
            <a:r>
              <a:rPr lang="sr-Cyrl-CS"/>
              <a:t>и</a:t>
            </a:r>
            <a:r>
              <a:rPr lang="sr-Latn-CS"/>
              <a:t>ва </a:t>
            </a:r>
            <a:r>
              <a:rPr lang="sr-Latn-CS">
                <a:solidFill>
                  <a:srgbClr val="3333CC"/>
                </a:solidFill>
              </a:rPr>
              <a:t>"</a:t>
            </a:r>
            <a:r>
              <a:rPr lang="sr-Cyrl-CS" b="1">
                <a:solidFill>
                  <a:srgbClr val="C00000"/>
                </a:solidFill>
              </a:rPr>
              <a:t>Б</a:t>
            </a:r>
            <a:r>
              <a:rPr lang="sr-Latn-CS" b="1">
                <a:solidFill>
                  <a:srgbClr val="C00000"/>
                </a:solidFill>
              </a:rPr>
              <a:t>ошковић-Томсонов</a:t>
            </a:r>
            <a:r>
              <a:rPr lang="sr-Latn-CS">
                <a:solidFill>
                  <a:srgbClr val="3333CC"/>
                </a:solidFill>
              </a:rPr>
              <a:t>"</a:t>
            </a:r>
            <a:r>
              <a:rPr lang="sr-Latn-CS"/>
              <a:t> </a:t>
            </a:r>
            <a:r>
              <a:rPr lang="en-US"/>
              <a:t> </a:t>
            </a:r>
            <a:r>
              <a:rPr lang="sr-Latn-CS"/>
              <a:t>модел атома</a:t>
            </a:r>
            <a:endParaRPr lang="sr-Cyrl-CS"/>
          </a:p>
          <a:p>
            <a:pPr>
              <a:buFontTx/>
              <a:buChar char="-"/>
            </a:pPr>
            <a:r>
              <a:rPr lang="sr-Latn-CS"/>
              <a:t> да када се буде писала историја атомске теорије, не би било исправно да се занемари допринос </a:t>
            </a:r>
            <a:r>
              <a:rPr lang="sr-Cyrl-CS"/>
              <a:t>Р</a:t>
            </a:r>
            <a:r>
              <a:rPr lang="sr-Latn-CS"/>
              <a:t>уђера </a:t>
            </a:r>
            <a:r>
              <a:rPr lang="sr-Cyrl-CS"/>
              <a:t>Б</a:t>
            </a:r>
            <a:r>
              <a:rPr lang="sr-Latn-CS"/>
              <a:t>ошковића.</a:t>
            </a:r>
            <a:endParaRPr lang="en-U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27025" y="193675"/>
            <a:ext cx="86010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1911. </a:t>
            </a:r>
            <a:r>
              <a:rPr lang="sr-Latn-CS"/>
              <a:t>E. </a:t>
            </a:r>
            <a:r>
              <a:rPr lang="sr-Cyrl-CS"/>
              <a:t>Радерфорд</a:t>
            </a:r>
            <a:r>
              <a:rPr lang="sr-Latn-CS"/>
              <a:t> </a:t>
            </a:r>
            <a:r>
              <a:rPr lang="sr-Cyrl-CS"/>
              <a:t>потврђује планетарни модел, тзв. </a:t>
            </a:r>
            <a:r>
              <a:rPr lang="sr-Cyrl-CS">
                <a:solidFill>
                  <a:srgbClr val="3333CC"/>
                </a:solidFill>
              </a:rPr>
              <a:t>“</a:t>
            </a:r>
            <a:r>
              <a:rPr lang="sr-Cyrl-CS" b="1">
                <a:solidFill>
                  <a:srgbClr val="3333CC"/>
                </a:solidFill>
              </a:rPr>
              <a:t>Радерфордов модел</a:t>
            </a:r>
            <a:r>
              <a:rPr lang="sr-Cyrl-CS">
                <a:solidFill>
                  <a:srgbClr val="3333CC"/>
                </a:solidFill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sr-Cyrl-CS"/>
              <a:t>1912. Н. Бор</a:t>
            </a:r>
            <a:r>
              <a:rPr lang="sr-Latn-CS"/>
              <a:t> </a:t>
            </a:r>
            <a:r>
              <a:rPr lang="sr-Cyrl-CS"/>
              <a:t>борави код Томсона (7 месеци) и Радерфорда (4 месеца)</a:t>
            </a:r>
          </a:p>
          <a:p>
            <a:pPr>
              <a:spcBef>
                <a:spcPct val="50000"/>
              </a:spcBef>
            </a:pPr>
            <a:r>
              <a:rPr lang="sr-Cyrl-CS"/>
              <a:t>1913. Бор израчунава положаје орбитала и предлаже структуру атома, </a:t>
            </a:r>
          </a:p>
          <a:p>
            <a:pPr>
              <a:spcBef>
                <a:spcPct val="50000"/>
              </a:spcBef>
            </a:pPr>
            <a:r>
              <a:rPr lang="sr-Cyrl-CS"/>
              <a:t>          тзв. </a:t>
            </a:r>
            <a:r>
              <a:rPr lang="sr-Cyrl-CS">
                <a:solidFill>
                  <a:srgbClr val="3333CC"/>
                </a:solidFill>
              </a:rPr>
              <a:t>“</a:t>
            </a:r>
            <a:r>
              <a:rPr lang="sr-Cyrl-CS" b="1">
                <a:solidFill>
                  <a:srgbClr val="3333CC"/>
                </a:solidFill>
              </a:rPr>
              <a:t>Боров модел</a:t>
            </a:r>
            <a:r>
              <a:rPr lang="sr-Cyrl-CS">
                <a:solidFill>
                  <a:srgbClr val="3333CC"/>
                </a:solidFill>
              </a:rPr>
              <a:t>”</a:t>
            </a:r>
            <a:r>
              <a:rPr lang="sr-Cyrl-CS"/>
              <a:t> атома</a:t>
            </a:r>
            <a:endParaRPr lang="en-US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58775" y="6076950"/>
            <a:ext cx="799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Gill H. V. </a:t>
            </a:r>
            <a:r>
              <a:rPr lang="sr-Cyrl-CS"/>
              <a:t>(1941): </a:t>
            </a:r>
            <a:r>
              <a:rPr lang="sr-Latn-CS"/>
              <a:t>"Roger Boscovich, S. J. - Forerunner of Modern Physical Theories", M. H. Gill and Son, Ltd., Dublin</a:t>
            </a:r>
            <a:endParaRPr lang="en-US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231775" y="6042025"/>
            <a:ext cx="848360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2" name="Picture 6" descr="Bohr_model_Balmer_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1400175"/>
            <a:ext cx="26241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mo.ch/Images3/Balkanskopoluostr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889000"/>
            <a:ext cx="79343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63513" y="5657850"/>
            <a:ext cx="2849562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Руђер Бошковић</a:t>
            </a:r>
          </a:p>
          <a:p>
            <a:pPr algn="ctr"/>
            <a:r>
              <a:rPr lang="en-US"/>
              <a:t>18. мај </a:t>
            </a:r>
            <a:r>
              <a:rPr lang="sr-Latn-CS" b="1">
                <a:solidFill>
                  <a:schemeClr val="accent2"/>
                </a:solidFill>
              </a:rPr>
              <a:t>1711</a:t>
            </a:r>
            <a:r>
              <a:rPr lang="en-US"/>
              <a:t>. Дубровник</a:t>
            </a:r>
          </a:p>
          <a:p>
            <a:pPr algn="ctr"/>
            <a:r>
              <a:rPr lang="sr-Latn-CS"/>
              <a:t>-</a:t>
            </a:r>
            <a:r>
              <a:rPr lang="en-US"/>
              <a:t> 13. феб. </a:t>
            </a:r>
            <a:r>
              <a:rPr lang="sr-Latn-CS" b="1">
                <a:solidFill>
                  <a:schemeClr val="accent2"/>
                </a:solidFill>
              </a:rPr>
              <a:t>1787</a:t>
            </a:r>
            <a:r>
              <a:rPr lang="en-US"/>
              <a:t>. Милано</a:t>
            </a:r>
          </a:p>
          <a:p>
            <a:pPr algn="ctr"/>
            <a:r>
              <a:rPr lang="en-US"/>
              <a:t>(тада Аустрија)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5225" y="4435475"/>
            <a:ext cx="1250950" cy="3476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448425" y="2693988"/>
            <a:ext cx="27051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RS" b="1" noProof="1">
                <a:solidFill>
                  <a:srgbClr val="C00000"/>
                </a:solidFill>
              </a:rPr>
              <a:t>Павле Савић</a:t>
            </a:r>
          </a:p>
          <a:p>
            <a:r>
              <a:rPr lang="sr-Cyrl-RS" noProof="1"/>
              <a:t>10. јан. </a:t>
            </a:r>
            <a:r>
              <a:rPr lang="sr-Cyrl-RS" b="1" noProof="1">
                <a:solidFill>
                  <a:schemeClr val="accent2"/>
                </a:solidFill>
              </a:rPr>
              <a:t>1909</a:t>
            </a:r>
            <a:r>
              <a:rPr lang="sr-Cyrl-RS" noProof="1"/>
              <a:t>. Солун, (Османлијско царство)</a:t>
            </a:r>
          </a:p>
          <a:p>
            <a:r>
              <a:rPr lang="sr-Cyrl-RS" noProof="1"/>
              <a:t>- 30. мај </a:t>
            </a:r>
            <a:r>
              <a:rPr lang="sr-Cyrl-RS" b="1" noProof="1">
                <a:solidFill>
                  <a:schemeClr val="accent2"/>
                </a:solidFill>
              </a:rPr>
              <a:t>1994</a:t>
            </a:r>
            <a:r>
              <a:rPr lang="sr-Cyrl-RS" noProof="1"/>
              <a:t>. Београд</a:t>
            </a:r>
            <a:endParaRPr lang="sr-Cyrl-RS" noProof="1">
              <a:solidFill>
                <a:srgbClr val="C00000"/>
              </a:solidFill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3465513" y="498475"/>
            <a:ext cx="3762375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RS" b="1" noProof="1">
                <a:solidFill>
                  <a:srgbClr val="C00000"/>
                </a:solidFill>
              </a:rPr>
              <a:t>Радивој Кашанин</a:t>
            </a:r>
          </a:p>
          <a:p>
            <a:pPr algn="ctr"/>
            <a:r>
              <a:rPr lang="sr-Cyrl-RS" noProof="1"/>
              <a:t>3. јун </a:t>
            </a:r>
            <a:r>
              <a:rPr lang="sr-Cyrl-RS" b="1" noProof="1">
                <a:solidFill>
                  <a:srgbClr val="3333CC"/>
                </a:solidFill>
              </a:rPr>
              <a:t>1892</a:t>
            </a:r>
            <a:r>
              <a:rPr lang="sr-Cyrl-RS" noProof="1"/>
              <a:t>., Бели Манастир (тада Аустроугарска)</a:t>
            </a:r>
          </a:p>
          <a:p>
            <a:r>
              <a:rPr lang="sr-Cyrl-RS" noProof="1"/>
              <a:t>- 30. октобар </a:t>
            </a:r>
            <a:r>
              <a:rPr lang="sr-Cyrl-RS" b="1" noProof="1">
                <a:solidFill>
                  <a:srgbClr val="3333CC"/>
                </a:solidFill>
              </a:rPr>
              <a:t>1989</a:t>
            </a:r>
            <a:r>
              <a:rPr lang="sr-Cyrl-RS" noProof="1"/>
              <a:t>. Београд</a:t>
            </a:r>
            <a:r>
              <a:rPr lang="en-US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Straight Arrow Connector 14"/>
          <p:cNvCxnSpPr>
            <a:stCxn id="22" idx="1"/>
          </p:cNvCxnSpPr>
          <p:nvPr/>
        </p:nvCxnSpPr>
        <p:spPr>
          <a:xfrm rot="10800000" flipV="1">
            <a:off x="5813425" y="5372100"/>
            <a:ext cx="804863" cy="3841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022725" y="1762125"/>
            <a:ext cx="3022600" cy="7016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738" y="0"/>
            <a:ext cx="19732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288" y="3886200"/>
            <a:ext cx="2400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" descr="BoscovicPortr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488" y="3259138"/>
            <a:ext cx="21002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163914" y="1232669"/>
            <a:ext cx="88550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dirty="0" err="1"/>
              <a:t>Savić</a:t>
            </a:r>
            <a:r>
              <a:rPr lang="en-US" sz="1600" dirty="0"/>
              <a:t> P., </a:t>
            </a:r>
            <a:r>
              <a:rPr lang="en-US" sz="1600" dirty="0" err="1"/>
              <a:t>Kašanin</a:t>
            </a:r>
            <a:r>
              <a:rPr lang="en-US" sz="1600" dirty="0"/>
              <a:t> R., </a:t>
            </a:r>
            <a:r>
              <a:rPr lang="sr-Cyrl-CS" sz="1600" dirty="0"/>
              <a:t>„</a:t>
            </a:r>
            <a:r>
              <a:rPr lang="en-US" sz="1600" b="1" dirty="0">
                <a:solidFill>
                  <a:schemeClr val="accent2"/>
                </a:solidFill>
              </a:rPr>
              <a:t>THE BEHAVIOUR OF THE MATERIALS UNDER HIGH PRESSURES</a:t>
            </a:r>
            <a:r>
              <a:rPr lang="sr-Cyrl-CS" sz="1600" dirty="0"/>
              <a:t>“</a:t>
            </a:r>
            <a:r>
              <a:rPr lang="en-US" sz="1600" dirty="0"/>
              <a:t>, </a:t>
            </a:r>
          </a:p>
          <a:p>
            <a:r>
              <a:rPr lang="en-US" sz="1600" dirty="0"/>
              <a:t>         Serbian academy of sciences and arts, Monographs, Section for Natural Sciences and</a:t>
            </a:r>
          </a:p>
          <a:p>
            <a:r>
              <a:rPr lang="en-US" sz="1600" dirty="0"/>
              <a:t>         Mathematics, Beograd:</a:t>
            </a:r>
          </a:p>
          <a:p>
            <a:pPr lvl="1"/>
            <a:r>
              <a:rPr lang="en-US" sz="1600" dirty="0"/>
              <a:t> Part I. 	Vol. CCCLI, No. 29, 1962.</a:t>
            </a:r>
          </a:p>
          <a:p>
            <a:pPr lvl="1"/>
            <a:r>
              <a:rPr lang="en-US" sz="1600" dirty="0"/>
              <a:t> Part II. 	Vol. CCCLX,  No. 31, 1963.</a:t>
            </a:r>
          </a:p>
          <a:p>
            <a:pPr lvl="1"/>
            <a:r>
              <a:rPr lang="en-US" sz="1600" dirty="0"/>
              <a:t> Part III. 	Vol. CCCLXXVIII, No. 34, 1964.</a:t>
            </a:r>
          </a:p>
          <a:p>
            <a:pPr lvl="1"/>
            <a:r>
              <a:rPr lang="en-US" sz="1600" dirty="0"/>
              <a:t> Part IV. 	Vol. CCCXCIII, No. 35, 1965.</a:t>
            </a:r>
          </a:p>
          <a:p>
            <a:endParaRPr lang="en-US" sz="1600" i="1" dirty="0"/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pl-PL" sz="1600" dirty="0"/>
              <a:t>Savić P., </a:t>
            </a:r>
            <a:r>
              <a:rPr lang="sr-Cyrl-CS" sz="1600" dirty="0"/>
              <a:t>„</a:t>
            </a:r>
            <a:r>
              <a:rPr lang="pl-PL" sz="1600" b="1" dirty="0">
                <a:solidFill>
                  <a:schemeClr val="accent2"/>
                </a:solidFill>
              </a:rPr>
              <a:t>O nastanku rotacije sistema i </a:t>
            </a:r>
            <a:r>
              <a:rPr lang="pl-PL" sz="1600" b="1" dirty="0" smtClean="0">
                <a:solidFill>
                  <a:schemeClr val="accent2"/>
                </a:solidFill>
              </a:rPr>
              <a:t>pojedinih </a:t>
            </a:r>
          </a:p>
          <a:p>
            <a:r>
              <a:rPr lang="pl-PL" sz="1600" b="1" dirty="0" smtClean="0">
                <a:solidFill>
                  <a:schemeClr val="accent2"/>
                </a:solidFill>
              </a:rPr>
              <a:t>                  nebeskih </a:t>
            </a:r>
            <a:r>
              <a:rPr lang="pl-PL" sz="1600" b="1" dirty="0">
                <a:solidFill>
                  <a:schemeClr val="accent2"/>
                </a:solidFill>
              </a:rPr>
              <a:t>tela</a:t>
            </a:r>
            <a:r>
              <a:rPr lang="sr-Cyrl-CS" sz="1600" dirty="0"/>
              <a:t>“</a:t>
            </a:r>
            <a:r>
              <a:rPr lang="pl-PL" sz="1600" dirty="0"/>
              <a:t>, </a:t>
            </a:r>
            <a:r>
              <a:rPr lang="pl-PL" sz="1600" dirty="0" smtClean="0"/>
              <a:t>Glas </a:t>
            </a:r>
            <a:r>
              <a:rPr lang="pl-PL" sz="1600" dirty="0"/>
              <a:t>SANU, CC</a:t>
            </a:r>
            <a:r>
              <a:rPr lang="sr-Cyrl-CS" sz="1600" dirty="0"/>
              <a:t>X</a:t>
            </a:r>
            <a:r>
              <a:rPr lang="pl-PL" sz="1600" dirty="0"/>
              <a:t>LV, </a:t>
            </a:r>
            <a:r>
              <a:rPr lang="pl-PL" sz="1600" b="1" dirty="0"/>
              <a:t>21</a:t>
            </a:r>
            <a:r>
              <a:rPr lang="pl-PL" sz="1600" dirty="0"/>
              <a:t>, 37-43 (1961)</a:t>
            </a:r>
            <a:endParaRPr lang="en-US" sz="1600" dirty="0"/>
          </a:p>
          <a:p>
            <a:pPr>
              <a:buFontTx/>
              <a:buChar char="-"/>
            </a:pPr>
            <a:endParaRPr lang="en-US" sz="1600" i="1" dirty="0"/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pl-PL" sz="1600" dirty="0"/>
              <a:t>Savić P., </a:t>
            </a:r>
            <a:r>
              <a:rPr lang="sr-Cyrl-CS" sz="1600" dirty="0"/>
              <a:t>„</a:t>
            </a:r>
            <a:r>
              <a:rPr lang="pl-PL" sz="1600" b="1" dirty="0">
                <a:solidFill>
                  <a:schemeClr val="accent2"/>
                </a:solidFill>
              </a:rPr>
              <a:t>Od atoma do nebeskih tela </a:t>
            </a:r>
            <a:r>
              <a:rPr lang="pl-PL" sz="1600" b="1" dirty="0" smtClean="0">
                <a:solidFill>
                  <a:schemeClr val="accent2"/>
                </a:solidFill>
              </a:rPr>
              <a:t>– </a:t>
            </a:r>
          </a:p>
          <a:p>
            <a:r>
              <a:rPr lang="pl-PL" sz="1600" b="1" dirty="0" smtClean="0">
                <a:solidFill>
                  <a:schemeClr val="accent2"/>
                </a:solidFill>
              </a:rPr>
              <a:t>                  poreklo </a:t>
            </a:r>
            <a:r>
              <a:rPr lang="pl-PL" sz="1600" b="1" dirty="0">
                <a:solidFill>
                  <a:schemeClr val="accent2"/>
                </a:solidFill>
              </a:rPr>
              <a:t>rotacije nebeskih </a:t>
            </a:r>
            <a:r>
              <a:rPr lang="pl-PL" sz="1600" b="1" dirty="0" smtClean="0">
                <a:solidFill>
                  <a:schemeClr val="accent2"/>
                </a:solidFill>
              </a:rPr>
              <a:t>tela</a:t>
            </a:r>
            <a:r>
              <a:rPr lang="sr-Cyrl-CS" sz="1600" dirty="0"/>
              <a:t>“</a:t>
            </a:r>
            <a:r>
              <a:rPr lang="pl-PL" sz="1600" dirty="0"/>
              <a:t>, </a:t>
            </a:r>
            <a:endParaRPr lang="en-US" sz="1600" dirty="0"/>
          </a:p>
          <a:p>
            <a:r>
              <a:rPr lang="en-US" sz="1600" dirty="0"/>
              <a:t>                  </a:t>
            </a:r>
            <a:r>
              <a:rPr lang="pl-PL" sz="1600" dirty="0"/>
              <a:t>drugo izdanje, </a:t>
            </a:r>
            <a:r>
              <a:rPr lang="sr-Cyrl-CS" sz="1600" dirty="0"/>
              <a:t>„</a:t>
            </a:r>
            <a:r>
              <a:rPr lang="pl-PL" sz="1600" dirty="0"/>
              <a:t>Radivoj Ćirpanov</a:t>
            </a:r>
            <a:r>
              <a:rPr lang="sr-Cyrl-CS" sz="1600" dirty="0"/>
              <a:t>“</a:t>
            </a:r>
            <a:r>
              <a:rPr lang="pl-PL" sz="1600" dirty="0"/>
              <a:t>, </a:t>
            </a:r>
            <a:endParaRPr lang="pl-PL" sz="1600" dirty="0" smtClean="0"/>
          </a:p>
          <a:p>
            <a:r>
              <a:rPr lang="pl-PL" sz="1600" dirty="0" smtClean="0"/>
              <a:t>                   Novi </a:t>
            </a:r>
            <a:r>
              <a:rPr lang="pl-PL" sz="1600" dirty="0"/>
              <a:t>Sad, 1978.</a:t>
            </a:r>
            <a:endParaRPr lang="en-US" sz="1600" dirty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sr-Latn-CS" sz="1600" dirty="0"/>
              <a:t>Savić P., </a:t>
            </a:r>
            <a:r>
              <a:rPr lang="sr-Cyrl-CS" sz="1600" dirty="0"/>
              <a:t>„</a:t>
            </a:r>
            <a:r>
              <a:rPr lang="sr-Latn-CS" sz="1600" b="1" dirty="0">
                <a:solidFill>
                  <a:srgbClr val="FF0000"/>
                </a:solidFill>
              </a:rPr>
              <a:t>O »atomistici« R. J. Boškovića</a:t>
            </a:r>
            <a:r>
              <a:rPr lang="sr-Cyrl-CS" sz="1600" dirty="0"/>
              <a:t>“</a:t>
            </a:r>
            <a:r>
              <a:rPr lang="sr-Latn-CS" sz="1600" dirty="0"/>
              <a:t>, </a:t>
            </a:r>
            <a:endParaRPr lang="sr-Latn-CS" sz="1600" dirty="0" smtClean="0"/>
          </a:p>
          <a:p>
            <a:r>
              <a:rPr lang="sr-Latn-CS" sz="1600" dirty="0" smtClean="0"/>
              <a:t>                  Dijalektika</a:t>
            </a:r>
            <a:r>
              <a:rPr lang="sr-Latn-CS" sz="1600" dirty="0"/>
              <a:t>, </a:t>
            </a:r>
            <a:r>
              <a:rPr lang="sr-Latn-CS" sz="1600" b="1" dirty="0"/>
              <a:t>32</a:t>
            </a:r>
            <a:r>
              <a:rPr lang="sr-Latn-CS" sz="1600" dirty="0"/>
              <a:t>, 7 (1987)</a:t>
            </a:r>
            <a:endParaRPr lang="en-US" sz="1600" dirty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319213" y="266700"/>
            <a:ext cx="5856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400" b="1">
                <a:solidFill>
                  <a:srgbClr val="3333CC"/>
                </a:solidFill>
              </a:rPr>
              <a:t>Теорија Савић-Кашанин о понашању материје при високим  притисцима</a:t>
            </a:r>
            <a:endParaRPr lang="en-US" sz="2400" b="1">
              <a:solidFill>
                <a:srgbClr val="3333CC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9440" y="1771049"/>
            <a:ext cx="1995537" cy="30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397" y="3824315"/>
            <a:ext cx="2110032" cy="291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0600" y="3864091"/>
            <a:ext cx="2018514" cy="281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1405</Words>
  <Application>Microsoft Office PowerPoint</Application>
  <PresentationFormat>On-screen Show (4:3)</PresentationFormat>
  <Paragraphs>279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Acrobat Document</vt:lpstr>
      <vt:lpstr> ОБЈЕДИЊАВАЊЕ БОШКОВИЋЕВЕ ТЕОРИЈЕ И ТЕОРИЈЕ САВИЋ-КАШАНИН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Aktuelnost Boškovićeve “Teorije prirodne filozofije”</dc:title>
  <dc:creator>YOU</dc:creator>
  <cp:lastModifiedBy>KompWin10</cp:lastModifiedBy>
  <cp:revision>482</cp:revision>
  <dcterms:created xsi:type="dcterms:W3CDTF">2005-10-01T07:55:48Z</dcterms:created>
  <dcterms:modified xsi:type="dcterms:W3CDTF">2023-04-19T04:05:57Z</dcterms:modified>
</cp:coreProperties>
</file>