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14" r:id="rId2"/>
    <p:sldId id="536" r:id="rId3"/>
    <p:sldId id="540" r:id="rId4"/>
    <p:sldId id="537" r:id="rId5"/>
    <p:sldId id="539" r:id="rId6"/>
    <p:sldId id="534" r:id="rId7"/>
    <p:sldId id="581" r:id="rId8"/>
    <p:sldId id="542" r:id="rId9"/>
    <p:sldId id="543" r:id="rId10"/>
    <p:sldId id="544" r:id="rId11"/>
    <p:sldId id="548" r:id="rId12"/>
    <p:sldId id="557" r:id="rId13"/>
    <p:sldId id="593" r:id="rId14"/>
    <p:sldId id="594" r:id="rId15"/>
    <p:sldId id="597" r:id="rId16"/>
    <p:sldId id="596" r:id="rId17"/>
    <p:sldId id="595" r:id="rId18"/>
    <p:sldId id="598" r:id="rId19"/>
    <p:sldId id="599" r:id="rId20"/>
    <p:sldId id="601" r:id="rId21"/>
    <p:sldId id="602" r:id="rId22"/>
    <p:sldId id="603" r:id="rId23"/>
    <p:sldId id="608" r:id="rId24"/>
    <p:sldId id="605" r:id="rId25"/>
    <p:sldId id="604" r:id="rId26"/>
    <p:sldId id="600" r:id="rId27"/>
    <p:sldId id="606" r:id="rId28"/>
    <p:sldId id="478" r:id="rId29"/>
    <p:sldId id="499" r:id="rId30"/>
    <p:sldId id="477" r:id="rId31"/>
    <p:sldId id="483" r:id="rId32"/>
    <p:sldId id="449" r:id="rId33"/>
    <p:sldId id="562" r:id="rId34"/>
    <p:sldId id="526" r:id="rId35"/>
    <p:sldId id="568" r:id="rId36"/>
    <p:sldId id="590" r:id="rId37"/>
    <p:sldId id="592" r:id="rId38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660033"/>
    <a:srgbClr val="3399FF"/>
    <a:srgbClr val="CC0000"/>
    <a:srgbClr val="66FFFF"/>
    <a:srgbClr val="6699FF"/>
    <a:srgbClr val="FF9933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888" autoAdjust="0"/>
    <p:restoredTop sz="90656" autoAdjust="0"/>
  </p:normalViewPr>
  <p:slideViewPr>
    <p:cSldViewPr snapToGrid="0">
      <p:cViewPr varScale="1">
        <p:scale>
          <a:sx n="60" d="100"/>
          <a:sy n="60" d="100"/>
        </p:scale>
        <p:origin x="-94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PDFOVI2021\FLUID\UK\CockrellAndMarinakis\Marinak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4.2593412652246983E-2"/>
          <c:y val="0.20217196220237016"/>
          <c:w val="0.8970812419669133"/>
          <c:h val="0.67219613656459187"/>
        </c:manualLayout>
      </c:layout>
      <c:scatterChart>
        <c:scatterStyle val="lineMarker"/>
        <c:ser>
          <c:idx val="7"/>
          <c:order val="7"/>
          <c:tx>
            <c:v>Xb,experimental</c:v>
          </c:tx>
          <c:xVal>
            <c:numRef>
              <c:f>[1]Sheet1!$F$8:$F$11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xVal>
          <c:yVal>
            <c:numRef>
              <c:f>[1]Sheet1!$I$8:$I$11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</c:ser>
        <c:ser>
          <c:idx val="8"/>
          <c:order val="8"/>
          <c:tx>
            <c:v>Xb, prediction</c:v>
          </c:tx>
          <c:spPr>
            <a:ln w="34925">
              <a:solidFill>
                <a:schemeClr val="tx2">
                  <a:lumMod val="75000"/>
                </a:schemeClr>
              </a:solidFill>
              <a:prstDash val="lgDash"/>
            </a:ln>
          </c:spPr>
          <c:xVal>
            <c:numRef>
              <c:f>[1]Sheet1!$F$12:$F$14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xVal>
          <c:yVal>
            <c:numRef>
              <c:f>[1]Sheet1!$I$12:$I$14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</c:ser>
        <c:ser>
          <c:idx val="9"/>
          <c:order val="9"/>
          <c:tx>
            <c:v>Xom, experimental</c:v>
          </c:tx>
          <c:xVal>
            <c:numRef>
              <c:f>[1]Sheet1!$F$8:$F$11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xVal>
          <c:yVal>
            <c:numRef>
              <c:f>[1]Sheet1!$H$8:$H$11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</c:ser>
        <c:ser>
          <c:idx val="10"/>
          <c:order val="10"/>
          <c:tx>
            <c:v>Xom, predicted</c:v>
          </c:tx>
          <c:spPr>
            <a:ln w="34925">
              <a:solidFill>
                <a:schemeClr val="accent2">
                  <a:lumMod val="50000"/>
                </a:schemeClr>
              </a:solidFill>
            </a:ln>
          </c:spPr>
          <c:xVal>
            <c:numRef>
              <c:f>[1]Sheet1!$F$12:$F$13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[1]Sheet1!$H$12:$H$13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</c:ser>
        <c:ser>
          <c:idx val="11"/>
          <c:order val="11"/>
          <c:tx>
            <c:v>Molec. pairs</c:v>
          </c:tx>
          <c:spPr>
            <a:ln w="12700">
              <a:solidFill>
                <a:srgbClr val="C00000"/>
              </a:solidFill>
              <a:prstDash val="dash"/>
            </a:ln>
          </c:spPr>
          <c:marker>
            <c:symbol val="none"/>
          </c:marker>
          <c:xVal>
            <c:numRef>
              <c:f>[1]Sheet1!$J$12:$J$14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xVal>
          <c:yVal>
            <c:numRef>
              <c:f>[1]Sheet1!$K$12:$K$14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</c:ser>
        <c:ser>
          <c:idx val="12"/>
          <c:order val="12"/>
          <c:tx>
            <c:v>Ind. Molec.</c:v>
          </c:tx>
          <c:spPr>
            <a:ln w="38100">
              <a:prstDash val="sysDash"/>
            </a:ln>
          </c:spPr>
          <c:dPt>
            <c:idx val="1"/>
            <c:spPr>
              <a:ln w="38100">
                <a:solidFill>
                  <a:srgbClr val="00B050"/>
                </a:solidFill>
                <a:prstDash val="sysDash"/>
              </a:ln>
            </c:spPr>
          </c:dPt>
          <c:dPt>
            <c:idx val="2"/>
            <c:spPr>
              <a:ln w="38100">
                <a:solidFill>
                  <a:srgbClr val="00B050"/>
                </a:solidFill>
                <a:prstDash val="sysDash"/>
              </a:ln>
            </c:spPr>
          </c:dPt>
          <c:xVal>
            <c:numRef>
              <c:f>[1]Sheet1!$L$12:$L$14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xVal>
          <c:yVal>
            <c:numRef>
              <c:f>[1]Sheet1!$M$12:$M$14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</c:ser>
        <c:ser>
          <c:idx val="0"/>
          <c:order val="0"/>
          <c:tx>
            <c:v>Xb,calc</c:v>
          </c:tx>
          <c:xVal>
            <c:numRef>
              <c:f>[1]Sheet1!$F$8:$F$11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xVal>
          <c:yVal>
            <c:numRef>
              <c:f>[1]Sheet1!$I$8:$I$11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</c:ser>
        <c:ser>
          <c:idx val="1"/>
          <c:order val="1"/>
          <c:tx>
            <c:v>Xb, prediction</c:v>
          </c:tx>
          <c:spPr>
            <a:ln>
              <a:noFill/>
              <a:prstDash val="lgDash"/>
            </a:ln>
          </c:spPr>
          <c:marker>
            <c:symbol val="none"/>
          </c:marker>
          <c:xVal>
            <c:numRef>
              <c:f>[1]Sheet1!$F$12:$F$14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xVal>
          <c:yVal>
            <c:numRef>
              <c:f>[1]Sheet1!$I$12:$I$14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</c:ser>
        <c:ser>
          <c:idx val="2"/>
          <c:order val="2"/>
          <c:tx>
            <c:v>Xom,calc</c:v>
          </c:tx>
          <c:marker>
            <c:symbol val="triangle"/>
            <c:size val="6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marker>
          <c:xVal>
            <c:numRef>
              <c:f>[1]Sheet1!$F$8:$F$11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xVal>
          <c:yVal>
            <c:numRef>
              <c:f>[1]Sheet1!$H$8:$H$11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</c:ser>
        <c:ser>
          <c:idx val="3"/>
          <c:order val="3"/>
          <c:tx>
            <c:v>Xom, predicted</c:v>
          </c:tx>
          <c:spPr>
            <a:ln>
              <a:solidFill>
                <a:srgbClr val="C0504D">
                  <a:lumMod val="50000"/>
                </a:srgbClr>
              </a:solidFill>
            </a:ln>
          </c:spPr>
          <c:marker>
            <c:symbol val="dot"/>
            <c:size val="2"/>
          </c:marker>
          <c:dPt>
            <c:idx val="0"/>
            <c:marker>
              <c:spPr>
                <a:solidFill>
                  <a:schemeClr val="accent6">
                    <a:lumMod val="50000"/>
                  </a:schemeClr>
                </a:solidFill>
              </c:spPr>
            </c:marker>
          </c:dPt>
          <c:dPt>
            <c:idx val="1"/>
            <c:spPr>
              <a:ln w="19050">
                <a:solidFill>
                  <a:srgbClr val="C0504D">
                    <a:lumMod val="50000"/>
                  </a:srgbClr>
                </a:solidFill>
              </a:ln>
            </c:spPr>
          </c:dPt>
          <c:xVal>
            <c:numRef>
              <c:f>[1]Sheet1!$F$12:$F$13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[1]Sheet1!$H$12:$H$13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</c:ser>
        <c:ser>
          <c:idx val="4"/>
          <c:order val="4"/>
          <c:tx>
            <c:v>Molec. pairs</c:v>
          </c:tx>
          <c:spPr>
            <a:ln w="31750">
              <a:solidFill>
                <a:srgbClr val="C00000"/>
              </a:solidFill>
              <a:prstDash val="dash"/>
            </a:ln>
          </c:spPr>
          <c:marker>
            <c:symbol val="none"/>
          </c:marker>
          <c:xVal>
            <c:numRef>
              <c:f>[1]Sheet1!$J$12:$J$14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xVal>
          <c:yVal>
            <c:numRef>
              <c:f>[1]Sheet1!$K$12:$K$14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</c:ser>
        <c:ser>
          <c:idx val="5"/>
          <c:order val="5"/>
          <c:tx>
            <c:v>Ind. Molec.</c:v>
          </c:tx>
          <c:spPr>
            <a:ln>
              <a:solidFill>
                <a:srgbClr val="00B050"/>
              </a:solidFill>
              <a:prstDash val="sysDash"/>
            </a:ln>
          </c:spPr>
          <c:marker>
            <c:symbol val="none"/>
          </c:marker>
          <c:xVal>
            <c:numRef>
              <c:f>[1]Sheet1!$L$12:$L$14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xVal>
          <c:yVal>
            <c:numRef>
              <c:f>[1]Sheet1!$M$12:$M$14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</c:ser>
        <c:ser>
          <c:idx val="6"/>
          <c:order val="6"/>
          <c:tx>
            <c:v>Xassumed</c:v>
          </c:tx>
          <c:spPr>
            <a:ln>
              <a:solidFill>
                <a:schemeClr val="tx1"/>
              </a:solidFill>
            </a:ln>
          </c:spPr>
          <c:marker>
            <c:symbol val="circle"/>
            <c:size val="6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[1]Sheet1!$F$8:$F$11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xVal>
          <c:yVal>
            <c:numRef>
              <c:f>[1]Sheet1!$B$8:$B$11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</c:ser>
        <c:axId val="73003392"/>
        <c:axId val="73005312"/>
      </c:scatterChart>
      <c:valAx>
        <c:axId val="73003392"/>
        <c:scaling>
          <c:orientation val="minMax"/>
          <c:max val="3"/>
          <c:min val="0"/>
        </c:scaling>
        <c:axPos val="b"/>
        <c:majorGridlines/>
        <c:numFmt formatCode="General" sourceLinked="0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73005312"/>
        <c:crosses val="autoZero"/>
        <c:crossBetween val="midCat"/>
        <c:majorUnit val="1"/>
      </c:valAx>
      <c:valAx>
        <c:axId val="73005312"/>
        <c:scaling>
          <c:orientation val="minMax"/>
          <c:max val="1"/>
        </c:scaling>
        <c:axPos val="l"/>
        <c:majorGridlines>
          <c:spPr>
            <a:ln w="6350">
              <a:solidFill>
                <a:schemeClr val="accent1"/>
              </a:solidFill>
            </a:ln>
          </c:spPr>
        </c:majorGridlines>
        <c:numFmt formatCode="General" sourceLinked="0"/>
        <c:tickLblPos val="nextTo"/>
        <c:crossAx val="73003392"/>
        <c:crosses val="autoZero"/>
        <c:crossBetween val="midCat"/>
        <c:majorUnit val="1"/>
        <c:minorUnit val="4.0000000000000112E-2"/>
      </c:valAx>
    </c:plotArea>
    <c:plotVisOnly val="1"/>
  </c:chart>
  <c:spPr>
    <a:ln>
      <a:noFill/>
    </a:ln>
  </c:spPr>
  <c:txPr>
    <a:bodyPr/>
    <a:lstStyle/>
    <a:p>
      <a:pPr>
        <a:defRPr sz="1800" baseline="0"/>
      </a:pPr>
      <a:endParaRPr lang="en-US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1.28581E-7</cdr:x>
      <cdr:y>0.045</cdr:y>
    </cdr:from>
    <cdr:to>
      <cdr:x>0.1547</cdr:x>
      <cdr:y>0.15114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" y="258130"/>
          <a:ext cx="1203156" cy="60888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0.60644</cdr:x>
      <cdr:y>0.08278</cdr:y>
    </cdr:from>
    <cdr:to>
      <cdr:x>0.67269</cdr:x>
      <cdr:y>0.18505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716379" y="474896"/>
          <a:ext cx="515304" cy="58665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0.15892</cdr:x>
      <cdr:y>0.08286</cdr:y>
    </cdr:from>
    <cdr:to>
      <cdr:x>0.22993</cdr:x>
      <cdr:y>0.18539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1235979" y="475339"/>
          <a:ext cx="552260" cy="58818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0.23377</cdr:x>
      <cdr:y>0.74468</cdr:y>
    </cdr:from>
    <cdr:to>
      <cdr:x>0.3041</cdr:x>
      <cdr:y>0.79086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818093" y="4271981"/>
          <a:ext cx="546931" cy="2649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>
              <a:latin typeface="Arial" pitchFamily="34" charset="0"/>
              <a:cs typeface="Arial" pitchFamily="34" charset="0"/>
            </a:rPr>
            <a:t>β </a:t>
          </a:r>
        </a:p>
        <a:p xmlns:a="http://schemas.openxmlformats.org/drawingml/2006/main">
          <a:endParaRPr lang="en-US" sz="16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6163"/>
            <a:ext cx="56800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07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107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D7BDF04F-8C9E-4042-A962-908B2B3A9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D7516-7F29-496A-8998-7AFA09B8485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79E3C-5E27-468C-AE3C-A5A015E1B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987E5-B15D-4189-955C-921784FA5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64B34-551C-4F7A-A7E4-1E929376D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1B3EF-B4F7-4BB3-9F60-0CCA0C461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C903C-8B99-4EBE-84FF-F834134D7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01F99-D410-415C-B9DA-46D6FBA34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2E9BC-3EB7-4847-ABFA-77096342A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439F6-D577-4527-9164-CB89736D3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CE840-651F-491E-BD3F-67AE14C49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9EFFC-0D3D-419A-8F20-58B1781E2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8481B-F870-4168-8778-69051009F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B4A14-EB17-4F87-8D41-299622AF3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46960A3-C0FD-4BFC-BB0E-1FCD7FAEF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iff"/><Relationship Id="rId3" Type="http://schemas.openxmlformats.org/officeDocument/2006/relationships/image" Target="../media/image23.png"/><Relationship Id="rId7" Type="http://schemas.openxmlformats.org/officeDocument/2006/relationships/image" Target="../media/image27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430213"/>
            <a:ext cx="9144000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НАДМОЛЕКУЛСКА СТРУКТУРА И ФАЗНО СТАЊЕ ФЛУИДА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НА ОСНОВУ ОБЈЕДИЊЕНЕ ТЕОРИЈЕ БОШКОВИЋ-САВИЋ-КАШАНИН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846138" y="2860675"/>
            <a:ext cx="73390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1800" b="1">
                <a:solidFill>
                  <a:srgbClr val="3333CC"/>
                </a:solidFill>
              </a:rPr>
              <a:t>Драгослав Стоиљковић</a:t>
            </a:r>
          </a:p>
          <a:p>
            <a:pPr algn="ctr"/>
            <a:r>
              <a:rPr lang="sr-Cyrl-CS" sz="1800" b="1"/>
              <a:t>Универзитет Нови Сад, Технолошки факултет, </a:t>
            </a:r>
            <a:r>
              <a:rPr lang="sr-Latn-CS" sz="1800" b="1"/>
              <a:t>dragos@uns.ac.</a:t>
            </a:r>
            <a:r>
              <a:rPr lang="en-US" sz="1800" b="1"/>
              <a:t>rs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2363788" y="5376863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1800"/>
              <a:t>Астрономско друштво „Руђер Бошковић“</a:t>
            </a:r>
            <a:endParaRPr lang="en-US" sz="1800"/>
          </a:p>
          <a:p>
            <a:pPr algn="ctr"/>
            <a:r>
              <a:rPr lang="pt-BR" sz="1800" b="1"/>
              <a:t> </a:t>
            </a:r>
            <a:r>
              <a:rPr lang="sr-Cyrl-CS" sz="1800" b="1"/>
              <a:t>РАЗВОЈ АСТРОНОМИЈЕ КОД СРБА </a:t>
            </a:r>
            <a:r>
              <a:rPr lang="sr-Latn-CS" sz="1800" b="1"/>
              <a:t>X</a:t>
            </a:r>
            <a:r>
              <a:rPr lang="en-US" sz="1800" b="1"/>
              <a:t>II</a:t>
            </a:r>
            <a:endParaRPr lang="en-US" sz="1800"/>
          </a:p>
          <a:p>
            <a:pPr algn="ctr"/>
            <a:r>
              <a:rPr lang="sr-Cyrl-CS" sz="1800"/>
              <a:t>Београд, </a:t>
            </a:r>
            <a:r>
              <a:rPr lang="en-US" sz="1800"/>
              <a:t>18. - 22. април 2023.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96900" y="5351463"/>
            <a:ext cx="8047038" cy="95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3013" y="1042988"/>
            <a:ext cx="6657975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5"/>
          <p:cNvSpPr txBox="1">
            <a:spLocks noChangeArrowheads="1"/>
          </p:cNvSpPr>
          <p:nvPr/>
        </p:nvSpPr>
        <p:spPr bwMode="auto">
          <a:xfrm rot="4912714">
            <a:off x="962770" y="3002938"/>
            <a:ext cx="3963663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sr-Cyrl-RS" sz="1600" dirty="0"/>
              <a:t>м</a:t>
            </a:r>
            <a:r>
              <a:rPr lang="sr-Cyrl-RS" sz="1600" dirty="0" smtClean="0"/>
              <a:t>ол. парови</a:t>
            </a:r>
            <a:r>
              <a:rPr lang="en-US" sz="1600" dirty="0" smtClean="0"/>
              <a:t> </a:t>
            </a:r>
            <a:r>
              <a:rPr lang="en-US" sz="1600" dirty="0">
                <a:ea typeface="Arial Unicode MS" pitchFamily="34" charset="-128"/>
                <a:cs typeface="Arial Unicode MS" pitchFamily="34" charset="-128"/>
              </a:rPr>
              <a:t>⇄ </a:t>
            </a:r>
            <a:r>
              <a:rPr lang="sr-Cyrl-RS" sz="1600" dirty="0" smtClean="0">
                <a:ea typeface="Arial Unicode MS" pitchFamily="34" charset="-128"/>
                <a:cs typeface="Arial Unicode MS" pitchFamily="34" charset="-128"/>
              </a:rPr>
              <a:t>појединачни ротирајући</a:t>
            </a:r>
            <a:endParaRPr lang="en-US" sz="1600" dirty="0"/>
          </a:p>
        </p:txBody>
      </p:sp>
      <p:sp>
        <p:nvSpPr>
          <p:cNvPr id="12293" name="TextBox 6"/>
          <p:cNvSpPr txBox="1">
            <a:spLocks noChangeArrowheads="1"/>
          </p:cNvSpPr>
          <p:nvPr/>
        </p:nvSpPr>
        <p:spPr bwMode="auto">
          <a:xfrm rot="19458924">
            <a:off x="4258171" y="2816843"/>
            <a:ext cx="3104688" cy="492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sr-Cyrl-RS" sz="1600" dirty="0" smtClean="0">
                <a:ea typeface="Arial Unicode MS" pitchFamily="34" charset="-128"/>
                <a:cs typeface="Arial Unicode MS" pitchFamily="34" charset="-128"/>
              </a:rPr>
              <a:t>појединачни </a:t>
            </a:r>
          </a:p>
          <a:p>
            <a:r>
              <a:rPr lang="sr-Cyrl-RS" sz="1600" dirty="0" smtClean="0">
                <a:ea typeface="Arial Unicode MS" pitchFamily="34" charset="-128"/>
                <a:cs typeface="Arial Unicode MS" pitchFamily="34" charset="-128"/>
              </a:rPr>
              <a:t>ротирајући</a:t>
            </a:r>
            <a:r>
              <a:rPr lang="en-US" sz="1600" dirty="0" smtClean="0"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1600" dirty="0">
                <a:ea typeface="Arial Unicode MS" pitchFamily="34" charset="-128"/>
                <a:cs typeface="Arial Unicode MS" pitchFamily="34" charset="-128"/>
              </a:rPr>
              <a:t>⇄ </a:t>
            </a:r>
            <a:r>
              <a:rPr lang="sr-Cyrl-RS" sz="1600" dirty="0" smtClean="0">
                <a:ea typeface="Arial Unicode MS" pitchFamily="34" charset="-128"/>
                <a:cs typeface="Arial Unicode MS" pitchFamily="34" charset="-128"/>
              </a:rPr>
              <a:t>транслирајући</a:t>
            </a:r>
            <a:endParaRPr lang="en-US" sz="1600" dirty="0"/>
          </a:p>
        </p:txBody>
      </p:sp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3541713" y="4562475"/>
            <a:ext cx="357187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7" name="Rectangle 6"/>
          <p:cNvSpPr/>
          <p:nvPr/>
        </p:nvSpPr>
        <p:spPr>
          <a:xfrm>
            <a:off x="170122" y="0"/>
            <a:ext cx="999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CC0000"/>
                </a:solidFill>
              </a:rPr>
              <a:t>Ново</a:t>
            </a:r>
            <a:endParaRPr lang="sr-Cyrl-RS" b="1" dirty="0" smtClean="0">
              <a:solidFill>
                <a:srgbClr val="CC0000"/>
              </a:solidFill>
            </a:endParaRPr>
          </a:p>
          <a:p>
            <a:r>
              <a:rPr lang="sr-Cyrl-RS" b="1" dirty="0" smtClean="0">
                <a:solidFill>
                  <a:srgbClr val="CC0000"/>
                </a:solidFill>
              </a:rPr>
              <a:t>Нов. 2022-</a:t>
            </a:r>
            <a:endParaRPr lang="en-US" b="1" dirty="0" smtClean="0">
              <a:solidFill>
                <a:srgbClr val="CC0000"/>
              </a:solidFill>
            </a:endParaRPr>
          </a:p>
          <a:p>
            <a:r>
              <a:rPr lang="en-US" b="1" dirty="0" err="1" smtClean="0">
                <a:solidFill>
                  <a:srgbClr val="CC0000"/>
                </a:solidFill>
              </a:rPr>
              <a:t>Феб</a:t>
            </a:r>
            <a:r>
              <a:rPr lang="en-US" b="1" dirty="0" smtClean="0">
                <a:solidFill>
                  <a:srgbClr val="CC0000"/>
                </a:solidFill>
              </a:rPr>
              <a:t>. 2023</a:t>
            </a:r>
            <a:r>
              <a:rPr lang="sr-Cyrl-RS" b="1" dirty="0" smtClean="0">
                <a:solidFill>
                  <a:srgbClr val="CC0000"/>
                </a:solidFill>
              </a:rPr>
              <a:t>.</a:t>
            </a:r>
            <a:endParaRPr lang="en-US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628" y="349030"/>
            <a:ext cx="8176437" cy="616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70122" y="0"/>
            <a:ext cx="999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CC0000"/>
                </a:solidFill>
              </a:rPr>
              <a:t>Ново</a:t>
            </a:r>
            <a:endParaRPr lang="sr-Cyrl-RS" b="1" dirty="0" smtClean="0">
              <a:solidFill>
                <a:srgbClr val="CC0000"/>
              </a:solidFill>
            </a:endParaRPr>
          </a:p>
          <a:p>
            <a:r>
              <a:rPr lang="sr-Cyrl-RS" b="1" dirty="0" smtClean="0">
                <a:solidFill>
                  <a:srgbClr val="CC0000"/>
                </a:solidFill>
              </a:rPr>
              <a:t>Нов. 2022-</a:t>
            </a:r>
            <a:endParaRPr lang="en-US" b="1" dirty="0" smtClean="0">
              <a:solidFill>
                <a:srgbClr val="CC0000"/>
              </a:solidFill>
            </a:endParaRPr>
          </a:p>
          <a:p>
            <a:r>
              <a:rPr lang="en-US" b="1" dirty="0" err="1" smtClean="0">
                <a:solidFill>
                  <a:srgbClr val="CC0000"/>
                </a:solidFill>
              </a:rPr>
              <a:t>Феб</a:t>
            </a:r>
            <a:r>
              <a:rPr lang="en-US" b="1" dirty="0" smtClean="0">
                <a:solidFill>
                  <a:srgbClr val="CC0000"/>
                </a:solidFill>
              </a:rPr>
              <a:t>. 2023</a:t>
            </a:r>
            <a:r>
              <a:rPr lang="sr-Cyrl-RS" b="1" dirty="0" smtClean="0">
                <a:solidFill>
                  <a:srgbClr val="CC0000"/>
                </a:solidFill>
              </a:rPr>
              <a:t>.</a:t>
            </a:r>
            <a:endParaRPr lang="en-US" b="1" dirty="0">
              <a:solidFill>
                <a:srgbClr val="CC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7047" y="5954231"/>
            <a:ext cx="7123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1800" b="1" dirty="0" smtClean="0"/>
              <a:t>0.25</a:t>
            </a:r>
            <a:endParaRPr lang="en-US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65272" y="5539556"/>
            <a:ext cx="701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3333CC"/>
                </a:solidFill>
              </a:rPr>
              <a:t>V</a:t>
            </a:r>
            <a:r>
              <a:rPr lang="en-US" sz="2000" b="1" i="1" baseline="-25000" dirty="0" smtClean="0">
                <a:solidFill>
                  <a:srgbClr val="3333CC"/>
                </a:solidFill>
              </a:rPr>
              <a:t>0</a:t>
            </a:r>
            <a:endParaRPr lang="en-US" sz="2000" b="1" i="1" baseline="-25000" dirty="0">
              <a:solidFill>
                <a:srgbClr val="33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4102" y="5528928"/>
            <a:ext cx="701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noProof="1" smtClean="0">
                <a:solidFill>
                  <a:srgbClr val="3333CC"/>
                </a:solidFill>
              </a:rPr>
              <a:t>V</a:t>
            </a:r>
            <a:r>
              <a:rPr lang="en-US" sz="2000" b="1" i="1" baseline="-25000" noProof="1" smtClean="0">
                <a:solidFill>
                  <a:srgbClr val="3333CC"/>
                </a:solidFill>
              </a:rPr>
              <a:t>ts</a:t>
            </a:r>
            <a:endParaRPr lang="en-US" sz="2000" b="1" i="1" baseline="-25000" noProof="1">
              <a:solidFill>
                <a:srgbClr val="33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2386" y="5489945"/>
            <a:ext cx="701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noProof="1" smtClean="0">
                <a:solidFill>
                  <a:srgbClr val="3333CC"/>
                </a:solidFill>
              </a:rPr>
              <a:t>V</a:t>
            </a:r>
            <a:r>
              <a:rPr lang="en-US" sz="2000" b="1" i="1" baseline="-25000" noProof="1" smtClean="0">
                <a:solidFill>
                  <a:srgbClr val="3333CC"/>
                </a:solidFill>
              </a:rPr>
              <a:t>c</a:t>
            </a:r>
            <a:endParaRPr lang="en-US" sz="2000" b="1" i="1" baseline="-25000" noProof="1">
              <a:solidFill>
                <a:srgbClr val="33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82590" y="5461593"/>
            <a:ext cx="701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noProof="1" smtClean="0">
                <a:solidFill>
                  <a:srgbClr val="3333CC"/>
                </a:solidFill>
              </a:rPr>
              <a:t>V</a:t>
            </a:r>
            <a:r>
              <a:rPr lang="en-US" sz="2000" b="1" i="1" baseline="-25000" noProof="1" smtClean="0">
                <a:solidFill>
                  <a:srgbClr val="3333CC"/>
                </a:solidFill>
              </a:rPr>
              <a:t>M</a:t>
            </a:r>
            <a:endParaRPr lang="en-US" sz="2000" b="1" i="1" baseline="-25000" noProof="1">
              <a:solidFill>
                <a:srgbClr val="33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1801" y="5482854"/>
            <a:ext cx="701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noProof="1" smtClean="0">
                <a:solidFill>
                  <a:srgbClr val="3333CC"/>
                </a:solidFill>
              </a:rPr>
              <a:t>b</a:t>
            </a:r>
            <a:endParaRPr lang="en-US" sz="2000" b="1" i="1" baseline="-25000" noProof="1">
              <a:solidFill>
                <a:srgbClr val="3333C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628" y="349030"/>
            <a:ext cx="8176437" cy="616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70122" y="0"/>
            <a:ext cx="999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CC0000"/>
                </a:solidFill>
              </a:rPr>
              <a:t>Ново</a:t>
            </a:r>
            <a:endParaRPr lang="sr-Cyrl-RS" b="1" dirty="0" smtClean="0">
              <a:solidFill>
                <a:srgbClr val="CC0000"/>
              </a:solidFill>
            </a:endParaRPr>
          </a:p>
          <a:p>
            <a:r>
              <a:rPr lang="sr-Cyrl-RS" b="1" dirty="0" smtClean="0">
                <a:solidFill>
                  <a:srgbClr val="CC0000"/>
                </a:solidFill>
              </a:rPr>
              <a:t>Нов. 2022-</a:t>
            </a:r>
            <a:endParaRPr lang="en-US" b="1" dirty="0" smtClean="0">
              <a:solidFill>
                <a:srgbClr val="CC0000"/>
              </a:solidFill>
            </a:endParaRPr>
          </a:p>
          <a:p>
            <a:r>
              <a:rPr lang="en-US" b="1" dirty="0" err="1" smtClean="0">
                <a:solidFill>
                  <a:srgbClr val="CC0000"/>
                </a:solidFill>
              </a:rPr>
              <a:t>Феб</a:t>
            </a:r>
            <a:r>
              <a:rPr lang="en-US" b="1" dirty="0" smtClean="0">
                <a:solidFill>
                  <a:srgbClr val="CC0000"/>
                </a:solidFill>
              </a:rPr>
              <a:t>. 2023</a:t>
            </a:r>
            <a:r>
              <a:rPr lang="sr-Cyrl-RS" b="1" dirty="0" smtClean="0">
                <a:solidFill>
                  <a:srgbClr val="CC0000"/>
                </a:solidFill>
              </a:rPr>
              <a:t>.</a:t>
            </a:r>
            <a:endParaRPr lang="en-US" b="1" dirty="0">
              <a:solidFill>
                <a:srgbClr val="CC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7047" y="5954231"/>
            <a:ext cx="7123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1800" b="1" dirty="0" smtClean="0"/>
              <a:t>0.25</a:t>
            </a:r>
            <a:endParaRPr lang="en-US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65272" y="5539556"/>
            <a:ext cx="701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3333CC"/>
                </a:solidFill>
              </a:rPr>
              <a:t>V</a:t>
            </a:r>
            <a:r>
              <a:rPr lang="en-US" sz="2000" b="1" i="1" baseline="-25000" dirty="0" smtClean="0">
                <a:solidFill>
                  <a:srgbClr val="3333CC"/>
                </a:solidFill>
              </a:rPr>
              <a:t>0</a:t>
            </a:r>
            <a:endParaRPr lang="en-US" sz="2000" b="1" i="1" baseline="-25000" dirty="0">
              <a:solidFill>
                <a:srgbClr val="33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4102" y="5528928"/>
            <a:ext cx="701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noProof="1" smtClean="0">
                <a:solidFill>
                  <a:srgbClr val="3333CC"/>
                </a:solidFill>
              </a:rPr>
              <a:t>V</a:t>
            </a:r>
            <a:r>
              <a:rPr lang="en-US" sz="2000" b="1" i="1" baseline="-25000" noProof="1" smtClean="0">
                <a:solidFill>
                  <a:srgbClr val="3333CC"/>
                </a:solidFill>
              </a:rPr>
              <a:t>ts</a:t>
            </a:r>
            <a:endParaRPr lang="en-US" sz="2000" b="1" i="1" baseline="-25000" noProof="1">
              <a:solidFill>
                <a:srgbClr val="33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2386" y="5489945"/>
            <a:ext cx="701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noProof="1" smtClean="0">
                <a:solidFill>
                  <a:srgbClr val="3333CC"/>
                </a:solidFill>
              </a:rPr>
              <a:t>V</a:t>
            </a:r>
            <a:r>
              <a:rPr lang="en-US" sz="2000" b="1" i="1" baseline="-25000" noProof="1" smtClean="0">
                <a:solidFill>
                  <a:srgbClr val="3333CC"/>
                </a:solidFill>
              </a:rPr>
              <a:t>c</a:t>
            </a:r>
            <a:endParaRPr lang="en-US" sz="2000" b="1" i="1" baseline="-25000" noProof="1">
              <a:solidFill>
                <a:srgbClr val="33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82590" y="5461593"/>
            <a:ext cx="701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noProof="1" smtClean="0">
                <a:solidFill>
                  <a:srgbClr val="3333CC"/>
                </a:solidFill>
              </a:rPr>
              <a:t>V</a:t>
            </a:r>
            <a:r>
              <a:rPr lang="en-US" sz="2000" b="1" i="1" baseline="-25000" noProof="1" smtClean="0">
                <a:solidFill>
                  <a:srgbClr val="3333CC"/>
                </a:solidFill>
              </a:rPr>
              <a:t>M</a:t>
            </a:r>
            <a:endParaRPr lang="en-US" sz="2000" b="1" i="1" baseline="-25000" noProof="1">
              <a:solidFill>
                <a:srgbClr val="33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1801" y="5482854"/>
            <a:ext cx="701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noProof="1" smtClean="0">
                <a:solidFill>
                  <a:srgbClr val="3333CC"/>
                </a:solidFill>
              </a:rPr>
              <a:t>b</a:t>
            </a:r>
            <a:endParaRPr lang="en-US" sz="2000" b="1" i="1" baseline="-25000" noProof="1">
              <a:solidFill>
                <a:srgbClr val="33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6819" y="4742122"/>
            <a:ext cx="2296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ТЕОРИЈА БОШКОВИЋ - САВИЋ - КАШАНИН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4986671" y="5209956"/>
            <a:ext cx="520995" cy="47846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3494573" y="5220583"/>
            <a:ext cx="1981195" cy="61984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1651603" y="5199320"/>
            <a:ext cx="3856063" cy="61984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H="1">
            <a:off x="5401339" y="5273748"/>
            <a:ext cx="680484" cy="51036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5523613" y="2954079"/>
            <a:ext cx="1789817" cy="172956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4736800" y="3829498"/>
            <a:ext cx="1708306" cy="6733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V="1">
            <a:off x="3907467" y="3056862"/>
            <a:ext cx="1722473" cy="162678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2998382" y="3763927"/>
            <a:ext cx="2530551" cy="93566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1" descr="D:\radovi\PolyOlefinsJournal\Manuscript\Figure9corected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14762" cy="6352674"/>
          </a:xfrm>
          <a:prstGeom prst="rect">
            <a:avLst/>
          </a:prstGeom>
          <a:noFill/>
        </p:spPr>
      </p:pic>
      <p:sp>
        <p:nvSpPr>
          <p:cNvPr id="34821" name="Line 7"/>
          <p:cNvSpPr>
            <a:spLocks noChangeShapeType="1"/>
          </p:cNvSpPr>
          <p:nvPr/>
        </p:nvSpPr>
        <p:spPr bwMode="auto">
          <a:xfrm flipH="1">
            <a:off x="3096662" y="2689593"/>
            <a:ext cx="6350" cy="704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2" name="Line 8"/>
          <p:cNvSpPr>
            <a:spLocks noChangeShapeType="1"/>
          </p:cNvSpPr>
          <p:nvPr/>
        </p:nvSpPr>
        <p:spPr bwMode="auto">
          <a:xfrm flipH="1">
            <a:off x="1267727" y="3201069"/>
            <a:ext cx="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3" name="Text Box 9"/>
          <p:cNvSpPr txBox="1">
            <a:spLocks noChangeArrowheads="1"/>
          </p:cNvSpPr>
          <p:nvPr/>
        </p:nvSpPr>
        <p:spPr bwMode="auto">
          <a:xfrm>
            <a:off x="1529082" y="5956701"/>
            <a:ext cx="5207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400" b="1" dirty="0">
                <a:solidFill>
                  <a:srgbClr val="FF0000"/>
                </a:solidFill>
              </a:rPr>
              <a:t>V</a:t>
            </a:r>
            <a:r>
              <a:rPr lang="sr-Latn-CS" sz="1400" b="1" baseline="-25000" dirty="0"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11" name="Picture 2" descr="D:\radovi\PolyOlefinsJournal\Manuscript\Figure10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7375" y="2832234"/>
            <a:ext cx="4746625" cy="3657600"/>
          </a:xfrm>
          <a:prstGeom prst="rect">
            <a:avLst/>
          </a:prstGeom>
          <a:noFill/>
        </p:spPr>
      </p:pic>
      <p:pic>
        <p:nvPicPr>
          <p:cNvPr id="8" name="Picture 12" descr="Lamb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2966" y="180753"/>
            <a:ext cx="3028629" cy="329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798747" y="2476365"/>
            <a:ext cx="992372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r-Cyrl-RS" b="1" dirty="0" smtClean="0"/>
              <a:t>Превој </a:t>
            </a:r>
            <a:r>
              <a:rPr lang="en-US" sz="1200" b="1" dirty="0" smtClean="0"/>
              <a:t>(a)  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7934" y="2976879"/>
            <a:ext cx="8299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r-Cyrl-RS" b="1" dirty="0" smtClean="0"/>
              <a:t>Превој </a:t>
            </a:r>
          </a:p>
          <a:p>
            <a:pPr algn="ctr"/>
            <a:r>
              <a:rPr lang="en-US" sz="1200" b="1" dirty="0" smtClean="0"/>
              <a:t>(</a:t>
            </a:r>
            <a:r>
              <a:rPr lang="sr-Cyrl-RS" b="1" dirty="0" smtClean="0"/>
              <a:t>с</a:t>
            </a:r>
            <a:r>
              <a:rPr lang="en-US" sz="1200" b="1" dirty="0" smtClean="0"/>
              <a:t>)  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47462" y="1484963"/>
            <a:ext cx="1118736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r-Cyrl-RS" b="1" dirty="0" smtClean="0"/>
              <a:t>Максимум </a:t>
            </a:r>
            <a:r>
              <a:rPr lang="en-US" sz="1200" b="1" dirty="0" smtClean="0"/>
              <a:t>(</a:t>
            </a:r>
            <a:r>
              <a:rPr lang="sr-Latn-RS" sz="1200" b="1" dirty="0" smtClean="0"/>
              <a:t>b</a:t>
            </a:r>
            <a:r>
              <a:rPr lang="en-US" sz="1200" b="1" dirty="0" smtClean="0"/>
              <a:t>)  </a:t>
            </a:r>
            <a:endParaRPr lang="en-US" sz="1200" b="1" dirty="0"/>
          </a:p>
        </p:txBody>
      </p:sp>
      <p:sp>
        <p:nvSpPr>
          <p:cNvPr id="15" name="Rectangle 14"/>
          <p:cNvSpPr/>
          <p:nvPr/>
        </p:nvSpPr>
        <p:spPr>
          <a:xfrm>
            <a:off x="163630" y="6242447"/>
            <a:ext cx="898037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sr-Cyrl-CS" sz="1400" dirty="0" smtClean="0"/>
              <a:t>1</a:t>
            </a:r>
            <a:r>
              <a:rPr lang="sr-Cyrl-CS" dirty="0" smtClean="0"/>
              <a:t>. Стоиљковић Д., Докторска дисертација, ТМФ, Бгд., </a:t>
            </a:r>
            <a:r>
              <a:rPr lang="sr-Cyrl-CS" dirty="0" smtClean="0">
                <a:solidFill>
                  <a:srgbClr val="3333CC"/>
                </a:solidFill>
              </a:rPr>
              <a:t>1981</a:t>
            </a:r>
            <a:r>
              <a:rPr lang="sr-Cyrl-CS" dirty="0" smtClean="0"/>
              <a:t>.</a:t>
            </a:r>
          </a:p>
          <a:p>
            <a:pPr>
              <a:spcBef>
                <a:spcPts val="0"/>
              </a:spcBef>
            </a:pPr>
            <a:r>
              <a:rPr lang="sr-Cyrl-CS" dirty="0" smtClean="0"/>
              <a:t>2. </a:t>
            </a:r>
            <a:r>
              <a:rPr lang="en-US" dirty="0" smtClean="0"/>
              <a:t>Stoiljković D., Jovanović S., "On the mechanism of the high pressure free-radical polymerization of ethylene", </a:t>
            </a:r>
            <a:r>
              <a:rPr lang="sr-Latn-CS" dirty="0" smtClean="0"/>
              <a:t> </a:t>
            </a:r>
            <a:endParaRPr lang="sr-Cyrl-RS" dirty="0" smtClean="0"/>
          </a:p>
          <a:p>
            <a:pPr>
              <a:spcBef>
                <a:spcPts val="0"/>
              </a:spcBef>
            </a:pPr>
            <a:r>
              <a:rPr lang="sr-Cyrl-RS" dirty="0" smtClean="0"/>
              <a:t>     </a:t>
            </a:r>
            <a:r>
              <a:rPr lang="en-US" dirty="0" smtClean="0"/>
              <a:t>J</a:t>
            </a:r>
            <a:r>
              <a:rPr lang="sr-Latn-CS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Polym</a:t>
            </a:r>
            <a:r>
              <a:rPr lang="en-US" dirty="0" smtClean="0"/>
              <a:t>.</a:t>
            </a:r>
            <a:r>
              <a:rPr lang="sr-Cyrl-CS" dirty="0" smtClean="0"/>
              <a:t> </a:t>
            </a:r>
            <a:r>
              <a:rPr lang="en-US" dirty="0" smtClean="0"/>
              <a:t>Sci.,</a:t>
            </a:r>
            <a:r>
              <a:rPr lang="sr-Cyrl-CS" dirty="0" smtClean="0"/>
              <a:t> </a:t>
            </a:r>
            <a:r>
              <a:rPr lang="en-US" dirty="0" smtClean="0"/>
              <a:t>Polymer Chem. Ed., </a:t>
            </a:r>
            <a:r>
              <a:rPr lang="en-US" b="1" dirty="0" smtClean="0"/>
              <a:t>19</a:t>
            </a:r>
            <a:r>
              <a:rPr lang="en-US" dirty="0" smtClean="0"/>
              <a:t>,741-747(</a:t>
            </a:r>
            <a:r>
              <a:rPr lang="en-US" dirty="0" smtClean="0">
                <a:solidFill>
                  <a:srgbClr val="3333CC"/>
                </a:solidFill>
              </a:rPr>
              <a:t>1981</a:t>
            </a:r>
            <a:r>
              <a:rPr lang="en-US" dirty="0" smtClean="0"/>
              <a:t>)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634177" y="393405"/>
            <a:ext cx="10951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</a:t>
            </a:r>
            <a:r>
              <a:rPr lang="sr-Cyrl-RS" sz="20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r-Cyrl-RS" sz="1800" b="1" dirty="0" smtClean="0">
                <a:solidFill>
                  <a:srgbClr val="3333CC"/>
                </a:solidFill>
                <a:sym typeface="Symbol"/>
              </a:rPr>
              <a:t>прелаз</a:t>
            </a:r>
            <a:endParaRPr lang="en-US" sz="1800" b="1" dirty="0">
              <a:solidFill>
                <a:srgbClr val="3333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62036" y="2062716"/>
            <a:ext cx="121211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298 К = 25 </a:t>
            </a:r>
            <a:r>
              <a:rPr lang="sr-Cyrl-RS" b="1" baseline="30000" dirty="0" smtClean="0"/>
              <a:t>0</a:t>
            </a:r>
            <a:r>
              <a:rPr lang="sr-Cyrl-RS" b="1" dirty="0" smtClean="0"/>
              <a:t>С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radovi\Ethylne\Figure12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066801" y="152400"/>
            <a:ext cx="6324600" cy="632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324716" y="2897623"/>
            <a:ext cx="2025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cs typeface="Times New Roman" pitchFamily="18" charset="0"/>
              </a:rPr>
              <a:t>Pressure, MPa</a:t>
            </a:r>
            <a:endParaRPr lang="en-US" b="1" dirty="0"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9675" y="218974"/>
            <a:ext cx="2328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b="1" dirty="0" smtClean="0">
                <a:cs typeface="Times New Roman" pitchFamily="18" charset="0"/>
              </a:rPr>
              <a:t>Критична изотерма</a:t>
            </a:r>
            <a:r>
              <a:rPr lang="en-US" sz="1600" b="1" dirty="0" smtClean="0">
                <a:cs typeface="Times New Roman" pitchFamily="18" charset="0"/>
              </a:rPr>
              <a:t> </a:t>
            </a:r>
            <a:r>
              <a:rPr lang="en-US" sz="1600" b="1" i="1" dirty="0" smtClean="0">
                <a:cs typeface="Times New Roman" pitchFamily="18" charset="0"/>
              </a:rPr>
              <a:t>T/</a:t>
            </a:r>
            <a:r>
              <a:rPr lang="en-US" sz="1600" b="1" i="1" noProof="1" smtClean="0">
                <a:cs typeface="Times New Roman" pitchFamily="18" charset="0"/>
              </a:rPr>
              <a:t>T</a:t>
            </a:r>
            <a:r>
              <a:rPr lang="en-US" sz="1600" b="1" i="1" baseline="-25000" noProof="1" smtClean="0">
                <a:cs typeface="Times New Roman" pitchFamily="18" charset="0"/>
              </a:rPr>
              <a:t>c</a:t>
            </a:r>
            <a:r>
              <a:rPr lang="en-US" sz="1600" b="1" dirty="0" smtClean="0">
                <a:cs typeface="Times New Roman" pitchFamily="18" charset="0"/>
              </a:rPr>
              <a:t>=1</a:t>
            </a:r>
            <a:endParaRPr lang="en-US" sz="1600" b="1" dirty="0"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372853" y="832626"/>
            <a:ext cx="0" cy="10030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8931000">
            <a:off x="3005092" y="1435088"/>
            <a:ext cx="292815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r-Cyrl-RS" sz="1400" b="1" dirty="0" smtClean="0">
                <a:cs typeface="Times New Roman" pitchFamily="18" charset="0"/>
              </a:rPr>
              <a:t>Критична изентропа </a:t>
            </a:r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S/S</a:t>
            </a:r>
            <a:r>
              <a:rPr lang="en-US" sz="1600" b="1" i="1" baseline="-250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c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=1</a:t>
            </a:r>
            <a:endParaRPr lang="en-US" sz="1600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830387">
            <a:off x="5210430" y="2235640"/>
            <a:ext cx="174463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i="1" dirty="0" smtClean="0">
                <a:cs typeface="Times New Roman" pitchFamily="18" charset="0"/>
              </a:rPr>
              <a:t>V</a:t>
            </a:r>
            <a:r>
              <a:rPr lang="en-US" sz="1400" b="1" i="1" baseline="-25000" dirty="0" smtClean="0">
                <a:cs typeface="Times New Roman" pitchFamily="18" charset="0"/>
              </a:rPr>
              <a:t>c</a:t>
            </a:r>
            <a:r>
              <a:rPr lang="en-US" sz="1400" b="1" dirty="0" smtClean="0">
                <a:cs typeface="Times New Roman" pitchFamily="18" charset="0"/>
              </a:rPr>
              <a:t>=127.6 cm</a:t>
            </a:r>
            <a:r>
              <a:rPr lang="en-US" sz="1400" b="1" baseline="30000" dirty="0" smtClean="0">
                <a:cs typeface="Times New Roman" pitchFamily="18" charset="0"/>
              </a:rPr>
              <a:t>3</a:t>
            </a:r>
            <a:r>
              <a:rPr lang="en-US" sz="1400" b="1" dirty="0" smtClean="0">
                <a:cs typeface="Times New Roman" pitchFamily="18" charset="0"/>
              </a:rPr>
              <a:t> mol</a:t>
            </a:r>
            <a:r>
              <a:rPr lang="en-US" sz="1400" b="1" baseline="30000" dirty="0" smtClean="0">
                <a:cs typeface="Times New Roman" pitchFamily="18" charset="0"/>
              </a:rPr>
              <a:t>-1</a:t>
            </a:r>
            <a:endParaRPr lang="en-US" sz="1400" b="1" baseline="30000" dirty="0"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688931">
            <a:off x="5536341" y="2630836"/>
            <a:ext cx="2159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Calibri" pitchFamily="34" charset="0"/>
                <a:cs typeface="Times New Roman" pitchFamily="18" charset="0"/>
              </a:rPr>
              <a:t>V</a:t>
            </a:r>
            <a:r>
              <a:rPr lang="en-US" sz="1600" b="1" i="1" baseline="-25000" dirty="0" smtClean="0">
                <a:latin typeface="Calibri" pitchFamily="34" charset="0"/>
                <a:cs typeface="Times New Roman" pitchFamily="18" charset="0"/>
              </a:rPr>
              <a:t>M</a:t>
            </a:r>
            <a:r>
              <a:rPr lang="en-US" sz="1600" b="1" dirty="0" smtClean="0">
                <a:latin typeface="Calibri" pitchFamily="34" charset="0"/>
                <a:cs typeface="Times New Roman" pitchFamily="18" charset="0"/>
              </a:rPr>
              <a:t>=222 cm</a:t>
            </a:r>
            <a:r>
              <a:rPr lang="en-US" sz="1600" b="1" baseline="30000" dirty="0" smtClean="0">
                <a:latin typeface="Calibri" pitchFamily="34" charset="0"/>
                <a:cs typeface="Times New Roman" pitchFamily="18" charset="0"/>
              </a:rPr>
              <a:t>3 </a:t>
            </a:r>
            <a:r>
              <a:rPr lang="en-US" sz="1600" b="1" dirty="0" smtClean="0">
                <a:latin typeface="Calibri" pitchFamily="34" charset="0"/>
                <a:cs typeface="Times New Roman" pitchFamily="18" charset="0"/>
              </a:rPr>
              <a:t>mol</a:t>
            </a:r>
            <a:r>
              <a:rPr lang="en-US" sz="1600" b="1" baseline="30000" dirty="0" smtClean="0">
                <a:latin typeface="Calibri" pitchFamily="34" charset="0"/>
                <a:cs typeface="Times New Roman" pitchFamily="18" charset="0"/>
              </a:rPr>
              <a:t>-1</a:t>
            </a:r>
            <a:endParaRPr lang="en-US" sz="1600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0010" y="4656816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latin typeface="+mj-lt"/>
                <a:cs typeface="Times New Roman" pitchFamily="18" charset="0"/>
              </a:rPr>
              <a:t>LIQUID</a:t>
            </a:r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8327" y="4648200"/>
            <a:ext cx="1607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cs typeface="Times New Roman" pitchFamily="18" charset="0"/>
              </a:rPr>
              <a:t>LIQUID + GAS</a:t>
            </a:r>
            <a:endParaRPr lang="en-US" sz="1600" b="1" dirty="0"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5111" y="4648200"/>
            <a:ext cx="690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cs typeface="Times New Roman" pitchFamily="18" charset="0"/>
              </a:rPr>
              <a:t>GAS</a:t>
            </a:r>
            <a:endParaRPr lang="en-US" sz="1600" b="1" dirty="0"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35271" y="6396335"/>
            <a:ext cx="199825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1600" b="1" dirty="0" smtClean="0">
                <a:cs typeface="Times New Roman" pitchFamily="18" charset="0"/>
              </a:rPr>
              <a:t>Енталпија, </a:t>
            </a:r>
            <a:r>
              <a:rPr lang="en-US" sz="1600" b="1" dirty="0" smtClean="0">
                <a:cs typeface="Times New Roman" pitchFamily="18" charset="0"/>
              </a:rPr>
              <a:t>kJ kg</a:t>
            </a:r>
            <a:r>
              <a:rPr lang="en-US" sz="1600" b="1" baseline="30000" dirty="0" smtClean="0">
                <a:cs typeface="Times New Roman" pitchFamily="18" charset="0"/>
              </a:rPr>
              <a:t>-1</a:t>
            </a:r>
            <a:endParaRPr lang="en-US" sz="1600" b="1" baseline="30000" dirty="0"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770885"/>
            <a:ext cx="1052623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r-Cyrl-RS" sz="1200" b="1" dirty="0" smtClean="0"/>
              <a:t>Превој </a:t>
            </a:r>
            <a:r>
              <a:rPr lang="en-US" sz="1200" b="1" dirty="0" smtClean="0"/>
              <a:t>(c)</a:t>
            </a:r>
            <a:r>
              <a:rPr lang="en-US" sz="1000" b="1" dirty="0" smtClean="0"/>
              <a:t>  </a:t>
            </a:r>
            <a:endParaRPr lang="en-US" sz="1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846611" y="2085341"/>
            <a:ext cx="1064012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r-Cyrl-RS" sz="1200" b="1" dirty="0" smtClean="0"/>
              <a:t>Максимум </a:t>
            </a:r>
            <a:r>
              <a:rPr lang="en-US" sz="1200" b="1" dirty="0" smtClean="0"/>
              <a:t>(b</a:t>
            </a:r>
            <a:r>
              <a:rPr lang="en-US" sz="1000" b="1" dirty="0" smtClean="0"/>
              <a:t>)  </a:t>
            </a:r>
            <a:endParaRPr lang="en-US" sz="1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716229" y="2842125"/>
            <a:ext cx="992372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r-Cyrl-RS" b="1" dirty="0" smtClean="0"/>
              <a:t>Превој </a:t>
            </a:r>
            <a:r>
              <a:rPr lang="en-US" sz="1200" b="1" dirty="0" smtClean="0"/>
              <a:t>(a)  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486346" y="6174769"/>
            <a:ext cx="410966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/>
              <a:t>200</a:t>
            </a:r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542872" y="6193605"/>
            <a:ext cx="410966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/>
              <a:t>400</a:t>
            </a:r>
            <a:endParaRPr lang="en-US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631933" y="6193605"/>
            <a:ext cx="410966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/>
              <a:t>600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669621" y="6214153"/>
            <a:ext cx="410966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/>
              <a:t>800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672975" y="5383658"/>
            <a:ext cx="410966" cy="2547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/>
              <a:t>1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640441" y="3893905"/>
            <a:ext cx="410966" cy="2547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/>
              <a:t>  5</a:t>
            </a:r>
            <a:endParaRPr lang="en-US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700373" y="3255195"/>
            <a:ext cx="410966" cy="2547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/>
              <a:t>10</a:t>
            </a:r>
            <a:endParaRPr lang="en-US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698660" y="2626759"/>
            <a:ext cx="410966" cy="2547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/>
              <a:t>20</a:t>
            </a:r>
            <a:endParaRPr lang="en-US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707221" y="1792841"/>
            <a:ext cx="410966" cy="2547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/>
              <a:t>50</a:t>
            </a:r>
            <a:endParaRPr lang="en-US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684961" y="1102761"/>
            <a:ext cx="410966" cy="2547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/>
              <a:t>100</a:t>
            </a:r>
            <a:endParaRPr lang="en-US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703798" y="607890"/>
            <a:ext cx="410966" cy="2547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/>
              <a:t>200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5705580" y="5647363"/>
            <a:ext cx="582203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/>
              <a:t>423 K</a:t>
            </a:r>
            <a:endParaRPr lang="en-US" sz="1600" b="1" dirty="0"/>
          </a:p>
        </p:txBody>
      </p:sp>
      <p:sp>
        <p:nvSpPr>
          <p:cNvPr id="32" name="TextBox 31"/>
          <p:cNvSpPr txBox="1"/>
          <p:nvPr/>
        </p:nvSpPr>
        <p:spPr>
          <a:xfrm rot="15840455">
            <a:off x="4406081" y="5598649"/>
            <a:ext cx="676201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/>
              <a:t>282.6 K</a:t>
            </a:r>
            <a:endParaRPr lang="en-US" sz="1600" b="1" dirty="0"/>
          </a:p>
        </p:txBody>
      </p:sp>
      <p:sp>
        <p:nvSpPr>
          <p:cNvPr id="33" name="TextBox 32"/>
          <p:cNvSpPr txBox="1"/>
          <p:nvPr/>
        </p:nvSpPr>
        <p:spPr>
          <a:xfrm rot="15840461">
            <a:off x="4729719" y="5608066"/>
            <a:ext cx="633392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/>
              <a:t>323 K</a:t>
            </a:r>
            <a:endParaRPr lang="en-US" sz="1600" b="1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5196382" y="5644837"/>
            <a:ext cx="571747" cy="25487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/>
              <a:t>373 K</a:t>
            </a:r>
            <a:endParaRPr lang="en-US" sz="1600" b="1" dirty="0"/>
          </a:p>
        </p:txBody>
      </p:sp>
      <p:sp>
        <p:nvSpPr>
          <p:cNvPr id="37" name="TextBox 36"/>
          <p:cNvSpPr txBox="1"/>
          <p:nvPr/>
        </p:nvSpPr>
        <p:spPr>
          <a:xfrm rot="20561773">
            <a:off x="5762847" y="2998380"/>
            <a:ext cx="861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noProof="1" smtClean="0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en-US" sz="1600" b="1" i="1" baseline="-25000" noProof="1" smtClean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n-US" sz="1600" noProof="1" smtClean="0">
                <a:solidFill>
                  <a:schemeClr val="accent2">
                    <a:lumMod val="75000"/>
                  </a:schemeClr>
                </a:solidFill>
              </a:rPr>
              <a:t> = 2</a:t>
            </a:r>
            <a:endParaRPr lang="en-US" sz="1600" noProof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20561773">
            <a:off x="5755758" y="2342704"/>
            <a:ext cx="861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noProof="1" smtClean="0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en-US" sz="1600" b="1" i="1" baseline="-25000" noProof="1" smtClean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n-US" sz="1600" noProof="1" smtClean="0">
                <a:solidFill>
                  <a:schemeClr val="accent2">
                    <a:lumMod val="75000"/>
                  </a:schemeClr>
                </a:solidFill>
              </a:rPr>
              <a:t> = 1</a:t>
            </a:r>
            <a:endParaRPr lang="en-US" sz="1600" noProof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20888356">
            <a:off x="5479191" y="1545966"/>
            <a:ext cx="1023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noProof="1" smtClean="0">
                <a:solidFill>
                  <a:srgbClr val="FF0000"/>
                </a:solidFill>
              </a:rPr>
              <a:t>V</a:t>
            </a:r>
            <a:r>
              <a:rPr lang="en-US" sz="1600" b="1" i="1" baseline="-25000" noProof="1" smtClean="0">
                <a:solidFill>
                  <a:srgbClr val="FF0000"/>
                </a:solidFill>
              </a:rPr>
              <a:t>r</a:t>
            </a:r>
            <a:r>
              <a:rPr lang="en-US" sz="1600" noProof="1" smtClean="0">
                <a:solidFill>
                  <a:srgbClr val="FF0000"/>
                </a:solidFill>
              </a:rPr>
              <a:t> = 0.5</a:t>
            </a:r>
            <a:endParaRPr lang="en-US" sz="1600" noProof="1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32567" y="3583172"/>
            <a:ext cx="52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?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14706" y="1247547"/>
            <a:ext cx="52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b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05694" y="4128965"/>
            <a:ext cx="12404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r-Cyrl-RS" sz="1600" b="1" dirty="0" smtClean="0">
                <a:solidFill>
                  <a:srgbClr val="FF0000"/>
                </a:solidFill>
              </a:rPr>
              <a:t>М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315739" y="4733460"/>
            <a:ext cx="2828261" cy="153888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400" dirty="0" smtClean="0"/>
              <a:t>1</a:t>
            </a:r>
            <a:r>
              <a:rPr lang="sr-Cyrl-CS" dirty="0" smtClean="0"/>
              <a:t>. Стоиљковић Д., Докторска дисертација, ТМФ, Бгд., </a:t>
            </a:r>
            <a:r>
              <a:rPr lang="sr-Cyrl-CS" dirty="0" smtClean="0">
                <a:solidFill>
                  <a:srgbClr val="3333CC"/>
                </a:solidFill>
              </a:rPr>
              <a:t>1981</a:t>
            </a:r>
            <a:r>
              <a:rPr lang="sr-Cyrl-CS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sr-Cyrl-CS" dirty="0" smtClean="0"/>
              <a:t>2. </a:t>
            </a:r>
            <a:r>
              <a:rPr lang="en-US" dirty="0" smtClean="0"/>
              <a:t>Stoiljković D., Jovanović S., "On the mechanism of the high pressure free-radical polymerization of ethylene", </a:t>
            </a:r>
            <a:r>
              <a:rPr lang="sr-Latn-CS" dirty="0" smtClean="0"/>
              <a:t> </a:t>
            </a:r>
            <a:r>
              <a:rPr lang="en-US" dirty="0" smtClean="0"/>
              <a:t>J</a:t>
            </a:r>
            <a:r>
              <a:rPr lang="sr-Latn-CS" dirty="0" smtClean="0"/>
              <a:t>.</a:t>
            </a:r>
            <a:r>
              <a:rPr lang="en-US" dirty="0" smtClean="0"/>
              <a:t> Polym.</a:t>
            </a:r>
            <a:r>
              <a:rPr lang="sr-Cyrl-CS" dirty="0" smtClean="0"/>
              <a:t> </a:t>
            </a:r>
            <a:r>
              <a:rPr lang="en-US" dirty="0" smtClean="0"/>
              <a:t>Sci.,</a:t>
            </a:r>
            <a:r>
              <a:rPr lang="sr-Cyrl-CS" dirty="0" smtClean="0"/>
              <a:t> </a:t>
            </a:r>
            <a:r>
              <a:rPr lang="en-US" dirty="0" smtClean="0"/>
              <a:t>Polymer Chem. Ed., </a:t>
            </a:r>
            <a:r>
              <a:rPr lang="en-US" b="1" dirty="0" smtClean="0"/>
              <a:t>19</a:t>
            </a:r>
            <a:r>
              <a:rPr lang="en-US" dirty="0" smtClean="0"/>
              <a:t>,741-747(</a:t>
            </a:r>
            <a:r>
              <a:rPr lang="en-US" dirty="0" smtClean="0">
                <a:solidFill>
                  <a:srgbClr val="3333CC"/>
                </a:solidFill>
              </a:rPr>
              <a:t>1981</a:t>
            </a:r>
            <a:r>
              <a:rPr lang="en-US" dirty="0" smtClean="0"/>
              <a:t>)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47" name="Freeform 46"/>
          <p:cNvSpPr/>
          <p:nvPr/>
        </p:nvSpPr>
        <p:spPr>
          <a:xfrm>
            <a:off x="2615608" y="1467293"/>
            <a:ext cx="4136065" cy="3551274"/>
          </a:xfrm>
          <a:custGeom>
            <a:avLst/>
            <a:gdLst>
              <a:gd name="connsiteX0" fmla="*/ 3264196 w 3264196"/>
              <a:gd name="connsiteY0" fmla="*/ 0 h 3242930"/>
              <a:gd name="connsiteX1" fmla="*/ 1807535 w 3264196"/>
              <a:gd name="connsiteY1" fmla="*/ 457200 h 3242930"/>
              <a:gd name="connsiteX2" fmla="*/ 616689 w 3264196"/>
              <a:gd name="connsiteY2" fmla="*/ 1562986 h 3242930"/>
              <a:gd name="connsiteX3" fmla="*/ 0 w 3264196"/>
              <a:gd name="connsiteY3" fmla="*/ 3242930 h 324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4196" h="3242930">
                <a:moveTo>
                  <a:pt x="3264196" y="0"/>
                </a:moveTo>
                <a:cubicBezTo>
                  <a:pt x="2756491" y="98351"/>
                  <a:pt x="2248786" y="196702"/>
                  <a:pt x="1807535" y="457200"/>
                </a:cubicBezTo>
                <a:cubicBezTo>
                  <a:pt x="1366284" y="717698"/>
                  <a:pt x="917945" y="1098698"/>
                  <a:pt x="616689" y="1562986"/>
                </a:cubicBezTo>
                <a:cubicBezTo>
                  <a:pt x="315433" y="2027274"/>
                  <a:pt x="157716" y="2635102"/>
                  <a:pt x="0" y="3242930"/>
                </a:cubicBezTo>
              </a:path>
            </a:pathLst>
          </a:cu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 rot="20830387">
            <a:off x="5288403" y="1303520"/>
            <a:ext cx="174463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i="1" dirty="0" smtClean="0">
                <a:cs typeface="Times New Roman" pitchFamily="18" charset="0"/>
              </a:rPr>
              <a:t>V</a:t>
            </a:r>
            <a:r>
              <a:rPr lang="en-US" sz="1400" b="1" i="1" baseline="-25000" dirty="0" smtClean="0">
                <a:cs typeface="Times New Roman" pitchFamily="18" charset="0"/>
              </a:rPr>
              <a:t>c</a:t>
            </a:r>
            <a:r>
              <a:rPr lang="en-US" sz="1400" b="1" dirty="0" smtClean="0">
                <a:cs typeface="Times New Roman" pitchFamily="18" charset="0"/>
              </a:rPr>
              <a:t>=57.14 cm</a:t>
            </a:r>
            <a:r>
              <a:rPr lang="en-US" sz="1400" b="1" baseline="30000" dirty="0" smtClean="0">
                <a:cs typeface="Times New Roman" pitchFamily="18" charset="0"/>
              </a:rPr>
              <a:t>3</a:t>
            </a:r>
            <a:r>
              <a:rPr lang="en-US" sz="1400" b="1" dirty="0" smtClean="0">
                <a:cs typeface="Times New Roman" pitchFamily="18" charset="0"/>
              </a:rPr>
              <a:t> mol</a:t>
            </a:r>
            <a:r>
              <a:rPr lang="en-US" sz="1400" b="1" baseline="30000" dirty="0" smtClean="0">
                <a:cs typeface="Times New Roman" pitchFamily="18" charset="0"/>
              </a:rPr>
              <a:t>-1</a:t>
            </a:r>
            <a:endParaRPr lang="en-US" sz="1400" b="1" baseline="30000" dirty="0">
              <a:cs typeface="Times New Roman" pitchFamily="18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976577" y="2147777"/>
            <a:ext cx="318978" cy="4253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149702" y="1056168"/>
            <a:ext cx="198475" cy="2835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5337543" y="1701210"/>
            <a:ext cx="106325" cy="12759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522923" y="2906229"/>
            <a:ext cx="106325" cy="12759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587256" y="4905154"/>
            <a:ext cx="106325" cy="12759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224669" y="2332075"/>
            <a:ext cx="106325" cy="12759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693042" y="3948223"/>
            <a:ext cx="106325" cy="12759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065181" y="4043916"/>
            <a:ext cx="106325" cy="12759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707759" y="4898054"/>
            <a:ext cx="12404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B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868328" y="1559436"/>
            <a:ext cx="106325" cy="12759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202019" y="1297171"/>
            <a:ext cx="1307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Нови резултати </a:t>
            </a:r>
            <a:r>
              <a:rPr lang="en-US" b="1" dirty="0" smtClean="0">
                <a:solidFill>
                  <a:srgbClr val="FF0000"/>
                </a:solidFill>
              </a:rPr>
              <a:t>B, M, b</a:t>
            </a:r>
            <a:r>
              <a:rPr lang="en-US" dirty="0" smtClean="0">
                <a:solidFill>
                  <a:srgbClr val="FF0000"/>
                </a:solidFill>
              </a:rPr>
              <a:t>,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 rot="16200000">
            <a:off x="404038" y="2998381"/>
            <a:ext cx="167994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1600" b="1" dirty="0" smtClean="0"/>
              <a:t>Притисак, </a:t>
            </a:r>
            <a:r>
              <a:rPr lang="en-US" sz="1600" b="1" dirty="0" smtClean="0"/>
              <a:t>MPa</a:t>
            </a:r>
            <a:endParaRPr lang="en-US" sz="16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6379535" y="4465674"/>
            <a:ext cx="1520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Стари резултати: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0" y="0"/>
            <a:ext cx="999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noProof="1" smtClean="0">
                <a:solidFill>
                  <a:srgbClr val="CC0000"/>
                </a:solidFill>
              </a:rPr>
              <a:t>Ново</a:t>
            </a:r>
            <a:endParaRPr lang="sr-Cyrl-RS" b="1" noProof="1" smtClean="0">
              <a:solidFill>
                <a:srgbClr val="CC0000"/>
              </a:solidFill>
            </a:endParaRPr>
          </a:p>
          <a:p>
            <a:r>
              <a:rPr lang="sr-Cyrl-RS" b="1" noProof="1" smtClean="0">
                <a:solidFill>
                  <a:srgbClr val="CC0000"/>
                </a:solidFill>
              </a:rPr>
              <a:t>Нов. 2022-</a:t>
            </a:r>
            <a:endParaRPr lang="en-US" b="1" noProof="1" smtClean="0">
              <a:solidFill>
                <a:srgbClr val="CC0000"/>
              </a:solidFill>
            </a:endParaRPr>
          </a:p>
          <a:p>
            <a:r>
              <a:rPr lang="en-US" b="1" noProof="1" smtClean="0">
                <a:solidFill>
                  <a:srgbClr val="CC0000"/>
                </a:solidFill>
              </a:rPr>
              <a:t>Феб. 2023</a:t>
            </a:r>
            <a:r>
              <a:rPr lang="sr-Cyrl-RS" b="1" noProof="1" smtClean="0">
                <a:solidFill>
                  <a:srgbClr val="CC0000"/>
                </a:solidFill>
              </a:rPr>
              <a:t>.</a:t>
            </a:r>
            <a:endParaRPr lang="en-US" b="1" noProof="1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95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817342" y="398573"/>
            <a:ext cx="7444156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2000" b="1" dirty="0">
                <a:solidFill>
                  <a:schemeClr val="accent2"/>
                </a:solidFill>
              </a:rPr>
              <a:t>Докази фазног стања</a:t>
            </a:r>
            <a:r>
              <a:rPr lang="en-US" sz="2000" b="1" dirty="0">
                <a:solidFill>
                  <a:schemeClr val="accent2"/>
                </a:solidFill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r-Cyrl-CS" sz="2000" dirty="0"/>
              <a:t> Једноставан прорачун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- </a:t>
            </a:r>
            <a:r>
              <a:rPr lang="sr-Cyrl-CS" sz="2000" dirty="0"/>
              <a:t>Инфрацрвени спектри</a:t>
            </a:r>
            <a:endParaRPr lang="en-US" sz="2000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dirty="0"/>
              <a:t> </a:t>
            </a:r>
            <a:r>
              <a:rPr lang="sr-Cyrl-CS" sz="2000" dirty="0"/>
              <a:t>Физичка својства: компресибилност</a:t>
            </a:r>
            <a:r>
              <a:rPr lang="sr-Cyrl-CS" sz="2000" dirty="0" smtClean="0"/>
              <a:t>, вискозност, брзина звука, преламање </a:t>
            </a:r>
            <a:r>
              <a:rPr lang="sr-Cyrl-CS" sz="2000" dirty="0" smtClean="0"/>
              <a:t>светлости</a:t>
            </a:r>
            <a:r>
              <a:rPr lang="sr-Latn-RS" sz="2000" dirty="0" smtClean="0"/>
              <a:t> (n)</a:t>
            </a:r>
            <a:r>
              <a:rPr lang="sr-Cyrl-CS" sz="2000" dirty="0" smtClean="0"/>
              <a:t>, </a:t>
            </a:r>
            <a:r>
              <a:rPr lang="sr-Cyrl-CS" sz="2000" dirty="0" smtClean="0"/>
              <a:t>диелектрична </a:t>
            </a:r>
            <a:r>
              <a:rPr lang="sr-Cyrl-CS" sz="2000" dirty="0"/>
              <a:t>константа</a:t>
            </a:r>
            <a:r>
              <a:rPr lang="en-US" sz="2000" dirty="0" smtClean="0"/>
              <a:t>...</a:t>
            </a:r>
            <a:endParaRPr lang="en-US" sz="2000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dirty="0"/>
              <a:t> </a:t>
            </a:r>
            <a:r>
              <a:rPr lang="sr-Cyrl-CS" sz="2000" dirty="0"/>
              <a:t>Прорачун прилагођеном теоријом Савић-Кашанин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r-Cyrl-CS" sz="2000" dirty="0"/>
              <a:t> Механизам и кинетика полимеризације</a:t>
            </a:r>
            <a:endParaRPr lang="en-US" sz="2000" dirty="0"/>
          </a:p>
        </p:txBody>
      </p:sp>
      <p:pic>
        <p:nvPicPr>
          <p:cNvPr id="67585" name="Picture 1" descr="D:\radovi\JSCS22Fluids\Rev220913\Fig6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7089" y="3500917"/>
            <a:ext cx="5326911" cy="318696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42598" y="4789692"/>
            <a:ext cx="28853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Lorentz-Lorenz function, i.e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 </a:t>
            </a:r>
            <a:r>
              <a:rPr lang="en-US" sz="2000" b="1" i="1" dirty="0" err="1" smtClean="0"/>
              <a:t>L</a:t>
            </a:r>
            <a:r>
              <a:rPr lang="en-US" sz="2000" b="1" i="1" baseline="-25000" dirty="0" err="1" smtClean="0"/>
              <a:t>r</a:t>
            </a:r>
            <a:r>
              <a:rPr lang="en-US" sz="2000" b="1" dirty="0" smtClean="0"/>
              <a:t> = (</a:t>
            </a:r>
            <a:r>
              <a:rPr lang="en-US" sz="2000" b="1" i="1" dirty="0" smtClean="0"/>
              <a:t>n</a:t>
            </a:r>
            <a:r>
              <a:rPr lang="en-US" sz="2000" b="1" baseline="30000" dirty="0" smtClean="0"/>
              <a:t>2 </a:t>
            </a:r>
            <a:r>
              <a:rPr lang="en-US" sz="2000" b="1" dirty="0" smtClean="0"/>
              <a:t>- 1)/[(</a:t>
            </a:r>
            <a:r>
              <a:rPr lang="en-US" sz="2000" b="1" i="1" dirty="0" smtClean="0"/>
              <a:t>n</a:t>
            </a:r>
            <a:r>
              <a:rPr lang="en-US" sz="2000" b="1" baseline="30000" dirty="0" smtClean="0"/>
              <a:t>2 </a:t>
            </a:r>
            <a:r>
              <a:rPr lang="en-US" sz="2000" b="1" dirty="0" smtClean="0"/>
              <a:t>+ 2) </a:t>
            </a:r>
            <a:r>
              <a:rPr lang="en-US" sz="2000" b="1" i="1" dirty="0" smtClean="0">
                <a:sym typeface="Symbol"/>
              </a:rPr>
              <a:t></a:t>
            </a:r>
            <a:r>
              <a:rPr lang="en-US" sz="2000" b="1" dirty="0" smtClean="0"/>
              <a:t>],</a:t>
            </a:r>
            <a:endParaRPr lang="en-US" sz="2000" b="1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2137145" y="2392323"/>
            <a:ext cx="2328531" cy="22328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055983" cy="353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5" name="Picture 3" descr="D:\radovi\PolyOlefinsJournal\Manuscript\Figure15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670" y="0"/>
            <a:ext cx="2972679" cy="3147237"/>
          </a:xfrm>
          <a:prstGeom prst="rect">
            <a:avLst/>
          </a:prstGeom>
          <a:noFill/>
        </p:spPr>
      </p:pic>
      <p:pic>
        <p:nvPicPr>
          <p:cNvPr id="74756" name="Picture 4" descr="D:\radovi\PolyOlefinsJournal\Manuscript\Figure19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3264" y="3280858"/>
            <a:ext cx="4550735" cy="3503356"/>
          </a:xfrm>
          <a:prstGeom prst="rect">
            <a:avLst/>
          </a:prstGeom>
          <a:noFill/>
        </p:spPr>
      </p:pic>
      <p:pic>
        <p:nvPicPr>
          <p:cNvPr id="74754" name="Picture 2" descr="D:\radovi\PolyOlefinsJournal\Manuscript\Figure14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39563" y="1"/>
            <a:ext cx="3455580" cy="3104708"/>
          </a:xfrm>
          <a:prstGeom prst="rect">
            <a:avLst/>
          </a:prstGeom>
          <a:noFill/>
        </p:spPr>
      </p:pic>
      <p:pic>
        <p:nvPicPr>
          <p:cNvPr id="74757" name="Picture 5" descr="D:\radovi\JSCS22Fluids\Rev220913\Fig7a.t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0753" y="3657600"/>
            <a:ext cx="4337198" cy="31688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19670904">
            <a:off x="8187069" y="478465"/>
            <a:ext cx="797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noProof="1" smtClean="0">
                <a:solidFill>
                  <a:srgbClr val="3333CC"/>
                </a:solidFill>
              </a:rPr>
              <a:t>V</a:t>
            </a:r>
            <a:r>
              <a:rPr lang="en-US" sz="1600" b="1" i="1" baseline="-25000" noProof="1" smtClean="0">
                <a:solidFill>
                  <a:srgbClr val="3333CC"/>
                </a:solidFill>
              </a:rPr>
              <a:t>r</a:t>
            </a:r>
            <a:r>
              <a:rPr lang="en-US" sz="1600" dirty="0" smtClean="0">
                <a:solidFill>
                  <a:srgbClr val="3333CC"/>
                </a:solidFill>
              </a:rPr>
              <a:t> = 2</a:t>
            </a:r>
            <a:endParaRPr lang="en-US" sz="1600" dirty="0">
              <a:solidFill>
                <a:srgbClr val="33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8934308">
            <a:off x="4681870" y="226821"/>
            <a:ext cx="797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noProof="1" smtClean="0">
                <a:solidFill>
                  <a:srgbClr val="3333CC"/>
                </a:solidFill>
              </a:rPr>
              <a:t>V</a:t>
            </a:r>
            <a:r>
              <a:rPr lang="en-US" sz="1600" b="1" i="1" baseline="-25000" noProof="1" smtClean="0">
                <a:solidFill>
                  <a:srgbClr val="3333CC"/>
                </a:solidFill>
              </a:rPr>
              <a:t>r</a:t>
            </a:r>
            <a:r>
              <a:rPr lang="en-US" sz="1600" dirty="0" smtClean="0">
                <a:solidFill>
                  <a:srgbClr val="3333CC"/>
                </a:solidFill>
              </a:rPr>
              <a:t> = 1</a:t>
            </a:r>
            <a:endParaRPr lang="en-US" sz="1600" dirty="0">
              <a:solidFill>
                <a:srgbClr val="33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502630" y="432896"/>
            <a:ext cx="793054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b="1" i="1" noProof="1" smtClean="0">
                <a:solidFill>
                  <a:srgbClr val="FF0000"/>
                </a:solidFill>
              </a:rPr>
              <a:t>V</a:t>
            </a:r>
            <a:r>
              <a:rPr lang="en-US" sz="1600" b="1" i="1" baseline="-25000" noProof="1" smtClean="0">
                <a:solidFill>
                  <a:srgbClr val="FF0000"/>
                </a:solidFill>
              </a:rPr>
              <a:t>r</a:t>
            </a:r>
            <a:r>
              <a:rPr lang="en-US" sz="1600" dirty="0" smtClean="0">
                <a:solidFill>
                  <a:srgbClr val="FF0000"/>
                </a:solidFill>
              </a:rPr>
              <a:t> = 0.5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5420" y="3285463"/>
            <a:ext cx="414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7319727">
            <a:off x="6738534" y="3969683"/>
            <a:ext cx="46968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b="1" i="1" noProof="1" smtClean="0">
                <a:solidFill>
                  <a:srgbClr val="C00000"/>
                </a:solidFill>
              </a:rPr>
              <a:t>S</a:t>
            </a:r>
            <a:r>
              <a:rPr lang="en-US" sz="1400" b="1" i="1" baseline="-25000" noProof="1" smtClean="0">
                <a:solidFill>
                  <a:srgbClr val="C00000"/>
                </a:solidFill>
              </a:rPr>
              <a:t>r</a:t>
            </a:r>
            <a:r>
              <a:rPr lang="en-US" sz="1400" dirty="0" smtClean="0">
                <a:solidFill>
                  <a:srgbClr val="C00000"/>
                </a:solidFill>
              </a:rPr>
              <a:t> = 1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18566" y="4072249"/>
            <a:ext cx="1010094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Уређена</a:t>
            </a:r>
          </a:p>
          <a:p>
            <a:pPr algn="ctr"/>
            <a:r>
              <a:rPr lang="el-GR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sr-Cyrl-RS" sz="1400" b="1" dirty="0" smtClean="0">
                <a:solidFill>
                  <a:srgbClr val="C00000"/>
                </a:solidFill>
                <a:latin typeface="+mn-lt"/>
                <a:cs typeface="Times New Roman"/>
              </a:rPr>
              <a:t> и </a:t>
            </a:r>
            <a:r>
              <a:rPr lang="el-GR" sz="1400" b="1" dirty="0" smtClean="0">
                <a:solidFill>
                  <a:srgbClr val="C00000"/>
                </a:solidFill>
                <a:latin typeface="+mn-lt"/>
                <a:cs typeface="Calibri"/>
              </a:rPr>
              <a:t>β</a:t>
            </a:r>
            <a:r>
              <a:rPr lang="en-US" sz="1400" b="1" dirty="0" smtClean="0">
                <a:solidFill>
                  <a:srgbClr val="C00000"/>
                </a:solidFill>
                <a:latin typeface="+mn-lt"/>
                <a:cs typeface="Calibri"/>
              </a:rPr>
              <a:t> </a:t>
            </a:r>
            <a:r>
              <a:rPr lang="sr-Cyrl-RS" sz="1400" b="1" dirty="0" smtClean="0">
                <a:solidFill>
                  <a:srgbClr val="C00000"/>
                </a:solidFill>
                <a:latin typeface="+mn-lt"/>
                <a:cs typeface="Calibri"/>
              </a:rPr>
              <a:t>фаза</a:t>
            </a:r>
            <a:endParaRPr lang="en-US" sz="1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82806" y="4564912"/>
            <a:ext cx="1772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rgbClr val="3333CC"/>
                </a:solidFill>
                <a:latin typeface="+mn-lt"/>
                <a:cs typeface="Calibri"/>
              </a:rPr>
              <a:t>Неуређена </a:t>
            </a:r>
            <a:r>
              <a:rPr lang="el-GR" sz="1400" b="1" dirty="0" smtClean="0">
                <a:solidFill>
                  <a:srgbClr val="3333CC"/>
                </a:solidFill>
                <a:latin typeface="+mn-lt"/>
                <a:cs typeface="Calibri"/>
              </a:rPr>
              <a:t>β</a:t>
            </a:r>
            <a:r>
              <a:rPr lang="en-US" sz="1400" b="1" dirty="0" smtClean="0">
                <a:solidFill>
                  <a:srgbClr val="3333CC"/>
                </a:solidFill>
                <a:latin typeface="+mn-lt"/>
                <a:cs typeface="Calibri"/>
              </a:rPr>
              <a:t> </a:t>
            </a:r>
            <a:r>
              <a:rPr lang="sr-Cyrl-RS" sz="1400" b="1" dirty="0" smtClean="0">
                <a:solidFill>
                  <a:srgbClr val="3333CC"/>
                </a:solidFill>
                <a:latin typeface="+mn-lt"/>
                <a:cs typeface="Calibri"/>
              </a:rPr>
              <a:t>фаза</a:t>
            </a:r>
            <a:endParaRPr lang="en-US" sz="1400" b="1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2604" y="3147237"/>
            <a:ext cx="3530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chemeClr val="accent2"/>
                </a:solidFill>
              </a:rPr>
              <a:t>↓ </a:t>
            </a:r>
            <a:r>
              <a:rPr lang="sr-Cyrl-RS" sz="1400" b="1" dirty="0" smtClean="0">
                <a:solidFill>
                  <a:srgbClr val="C00000"/>
                </a:solidFill>
              </a:rPr>
              <a:t>Резулати полимеризције етилена </a:t>
            </a:r>
            <a:r>
              <a:rPr lang="sr-Cyrl-RS" sz="1400" b="1" dirty="0" smtClean="0">
                <a:solidFill>
                  <a:schemeClr val="accent2"/>
                </a:solidFill>
              </a:rPr>
              <a:t>↓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82232" y="170121"/>
            <a:ext cx="999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noProof="1" smtClean="0">
                <a:solidFill>
                  <a:srgbClr val="CC0000"/>
                </a:solidFill>
              </a:rPr>
              <a:t>Ново</a:t>
            </a:r>
            <a:endParaRPr lang="sr-Cyrl-RS" b="1" noProof="1" smtClean="0">
              <a:solidFill>
                <a:srgbClr val="CC0000"/>
              </a:solidFill>
            </a:endParaRPr>
          </a:p>
          <a:p>
            <a:r>
              <a:rPr lang="sr-Cyrl-RS" b="1" noProof="1" smtClean="0">
                <a:solidFill>
                  <a:srgbClr val="CC0000"/>
                </a:solidFill>
              </a:rPr>
              <a:t>Нов. 2022-</a:t>
            </a:r>
            <a:endParaRPr lang="en-US" b="1" noProof="1" smtClean="0">
              <a:solidFill>
                <a:srgbClr val="CC0000"/>
              </a:solidFill>
            </a:endParaRPr>
          </a:p>
          <a:p>
            <a:r>
              <a:rPr lang="en-US" b="1" noProof="1" smtClean="0">
                <a:solidFill>
                  <a:srgbClr val="CC0000"/>
                </a:solidFill>
              </a:rPr>
              <a:t>Феб. 2023</a:t>
            </a:r>
            <a:r>
              <a:rPr lang="sr-Cyrl-RS" b="1" noProof="1" smtClean="0">
                <a:solidFill>
                  <a:srgbClr val="CC0000"/>
                </a:solidFill>
              </a:rPr>
              <a:t>.</a:t>
            </a:r>
            <a:endParaRPr lang="en-US" b="1" noProof="1">
              <a:solidFill>
                <a:srgbClr val="CC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58140" y="5284382"/>
            <a:ext cx="999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noProof="1" smtClean="0">
                <a:solidFill>
                  <a:srgbClr val="CC0000"/>
                </a:solidFill>
              </a:rPr>
              <a:t>Ново</a:t>
            </a:r>
            <a:endParaRPr lang="sr-Cyrl-RS" b="1" noProof="1" smtClean="0">
              <a:solidFill>
                <a:srgbClr val="CC0000"/>
              </a:solidFill>
            </a:endParaRPr>
          </a:p>
          <a:p>
            <a:r>
              <a:rPr lang="sr-Cyrl-RS" b="1" noProof="1" smtClean="0">
                <a:solidFill>
                  <a:srgbClr val="CC0000"/>
                </a:solidFill>
              </a:rPr>
              <a:t>Нов. 2022-</a:t>
            </a:r>
            <a:endParaRPr lang="en-US" b="1" noProof="1" smtClean="0">
              <a:solidFill>
                <a:srgbClr val="CC0000"/>
              </a:solidFill>
            </a:endParaRPr>
          </a:p>
          <a:p>
            <a:r>
              <a:rPr lang="en-US" b="1" noProof="1" smtClean="0">
                <a:solidFill>
                  <a:srgbClr val="CC0000"/>
                </a:solidFill>
              </a:rPr>
              <a:t>Феб. 2023</a:t>
            </a:r>
            <a:r>
              <a:rPr lang="sr-Cyrl-RS" b="1" noProof="1" smtClean="0">
                <a:solidFill>
                  <a:srgbClr val="CC0000"/>
                </a:solidFill>
              </a:rPr>
              <a:t>.</a:t>
            </a:r>
            <a:endParaRPr lang="en-US" b="1" noProof="1">
              <a:solidFill>
                <a:srgbClr val="CC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02818" y="191386"/>
            <a:ext cx="11376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3333CC"/>
                </a:solidFill>
                <a:latin typeface="Times New Roman"/>
                <a:cs typeface="Times New Roman"/>
              </a:rPr>
              <a:t>α</a:t>
            </a:r>
            <a:r>
              <a:rPr lang="sr-Cyrl-RS" sz="1600" dirty="0" smtClean="0">
                <a:solidFill>
                  <a:srgbClr val="3333CC"/>
                </a:solidFill>
                <a:latin typeface="Times New Roman"/>
                <a:cs typeface="Times New Roman"/>
              </a:rPr>
              <a:t> фаза</a:t>
            </a:r>
            <a:endParaRPr lang="en-US" sz="1600" dirty="0">
              <a:solidFill>
                <a:srgbClr val="3333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82138" y="2342707"/>
            <a:ext cx="88959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3333CC"/>
                </a:solidFill>
                <a:latin typeface="Times New Roman"/>
                <a:cs typeface="Times New Roman"/>
              </a:rPr>
              <a:t>α</a:t>
            </a:r>
            <a:r>
              <a:rPr lang="sr-Cyrl-RS" sz="1600" dirty="0" smtClean="0">
                <a:solidFill>
                  <a:srgbClr val="3333CC"/>
                </a:solidFill>
                <a:latin typeface="Times New Roman"/>
                <a:cs typeface="Times New Roman"/>
              </a:rPr>
              <a:t> фаза</a:t>
            </a:r>
            <a:endParaRPr lang="en-US" sz="1600" dirty="0">
              <a:solidFill>
                <a:srgbClr val="3333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89133" y="2257647"/>
            <a:ext cx="128299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solidFill>
                  <a:srgbClr val="3333CC"/>
                </a:solidFill>
                <a:latin typeface="Times New Roman"/>
                <a:cs typeface="Times New Roman"/>
              </a:rPr>
              <a:t>Идеалан гас</a:t>
            </a:r>
            <a:endParaRPr lang="en-US" sz="1600" dirty="0">
              <a:solidFill>
                <a:srgbClr val="3333C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3943" y="577703"/>
            <a:ext cx="11376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3333CC"/>
                </a:solidFill>
                <a:latin typeface="Calibri"/>
                <a:cs typeface="Calibri"/>
              </a:rPr>
              <a:t>β</a:t>
            </a:r>
            <a:r>
              <a:rPr lang="sr-Cyrl-RS" sz="1600" dirty="0" smtClean="0">
                <a:solidFill>
                  <a:srgbClr val="3333CC"/>
                </a:solidFill>
                <a:latin typeface="Times New Roman"/>
                <a:cs typeface="Times New Roman"/>
              </a:rPr>
              <a:t> фаза</a:t>
            </a:r>
            <a:endParaRPr lang="en-US" sz="1600" dirty="0">
              <a:solidFill>
                <a:srgbClr val="3333CC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93135" y="1200368"/>
            <a:ext cx="109515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1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Неуређена</a:t>
            </a:r>
          </a:p>
          <a:p>
            <a:pPr algn="ctr"/>
            <a:r>
              <a:rPr lang="sr-Cyrl-RS" b="1" dirty="0" smtClean="0">
                <a:solidFill>
                  <a:srgbClr val="3333CC"/>
                </a:solidFill>
                <a:cs typeface="Times New Roman"/>
              </a:rPr>
              <a:t> </a:t>
            </a:r>
            <a:r>
              <a:rPr lang="el-GR" b="1" dirty="0" smtClean="0">
                <a:solidFill>
                  <a:srgbClr val="3333CC"/>
                </a:solidFill>
                <a:cs typeface="Calibri"/>
              </a:rPr>
              <a:t>β</a:t>
            </a:r>
            <a:r>
              <a:rPr lang="en-US" b="1" dirty="0" smtClean="0">
                <a:solidFill>
                  <a:srgbClr val="3333CC"/>
                </a:solidFill>
                <a:cs typeface="Calibri"/>
              </a:rPr>
              <a:t> </a:t>
            </a:r>
            <a:r>
              <a:rPr lang="sr-Cyrl-RS" b="1" dirty="0" smtClean="0">
                <a:solidFill>
                  <a:srgbClr val="3333CC"/>
                </a:solidFill>
                <a:cs typeface="Calibri"/>
              </a:rPr>
              <a:t>фаза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16200000">
            <a:off x="-265815" y="1980088"/>
            <a:ext cx="149919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sr-Cyrl-RS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Уређена </a:t>
            </a:r>
            <a:r>
              <a:rPr lang="el-GR" sz="1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γ</a:t>
            </a:r>
            <a:r>
              <a:rPr lang="sr-Cyrl-RS" b="1" dirty="0" smtClean="0">
                <a:solidFill>
                  <a:srgbClr val="C00000"/>
                </a:solidFill>
                <a:cs typeface="Times New Roman"/>
              </a:rPr>
              <a:t> </a:t>
            </a:r>
            <a:r>
              <a:rPr lang="sr-Cyrl-RS" b="1" dirty="0" smtClean="0">
                <a:solidFill>
                  <a:srgbClr val="C00000"/>
                </a:solidFill>
                <a:cs typeface="Calibri"/>
              </a:rPr>
              <a:t>фаза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6795" y="305432"/>
            <a:ext cx="5025596" cy="63082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 rot="16200000">
            <a:off x="2493150" y="2959685"/>
            <a:ext cx="166687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1600" b="1" dirty="0" smtClean="0"/>
              <a:t>Притисак</a:t>
            </a:r>
            <a:r>
              <a:rPr lang="en-US" sz="1600" b="1" dirty="0" smtClean="0"/>
              <a:t>,</a:t>
            </a:r>
            <a:r>
              <a:rPr lang="en-US" sz="1600" dirty="0" smtClean="0"/>
              <a:t> </a:t>
            </a:r>
            <a:r>
              <a:rPr lang="en-US" sz="1600" b="1" dirty="0" smtClean="0"/>
              <a:t>MPa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579672" y="1248075"/>
            <a:ext cx="7389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1200" b="1" dirty="0" smtClean="0"/>
              <a:t>СНОП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934337" y="0"/>
            <a:ext cx="1897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cs typeface="Times New Roman" pitchFamily="18" charset="0"/>
              </a:rPr>
              <a:t>ПЕРКОЛАЦИОНИ ПРАГ</a:t>
            </a:r>
            <a:endParaRPr lang="en-US" sz="1200" b="1" dirty="0"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1721" y="5250094"/>
            <a:ext cx="55138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 smtClean="0"/>
              <a:t>0.56 nm</a:t>
            </a:r>
          </a:p>
          <a:p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244689" y="2469152"/>
            <a:ext cx="1899311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МОЛЕКУЛСКИ ПАР</a:t>
            </a:r>
            <a:endParaRPr lang="en-US" sz="1400" b="1" dirty="0" smtClean="0"/>
          </a:p>
          <a:p>
            <a:r>
              <a:rPr lang="en-US" sz="1200" b="1" i="1" dirty="0" smtClean="0"/>
              <a:t>V</a:t>
            </a:r>
            <a:r>
              <a:rPr lang="en-US" sz="1200" b="1" i="1" baseline="-25000" dirty="0" smtClean="0"/>
              <a:t>m</a:t>
            </a:r>
            <a:r>
              <a:rPr lang="en-US" sz="1200" b="1" dirty="0" smtClean="0"/>
              <a:t> = 127.65 cm</a:t>
            </a:r>
            <a:r>
              <a:rPr lang="en-US" sz="1200" b="1" baseline="30000" dirty="0" smtClean="0"/>
              <a:t>3 </a:t>
            </a:r>
            <a:r>
              <a:rPr lang="en-US" sz="1200" b="1" dirty="0" smtClean="0"/>
              <a:t>mol</a:t>
            </a:r>
            <a:r>
              <a:rPr lang="en-US" sz="1200" b="1" baseline="30000" dirty="0" smtClean="0"/>
              <a:t>-1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04320" y="4724400"/>
            <a:ext cx="156121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ИДЕАЛАН ГАС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303671" y="5677300"/>
            <a:ext cx="114300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sr-Cyrl-RS" sz="1400" b="1" dirty="0" smtClean="0"/>
              <a:t>Тројна тачка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12511" y="3009014"/>
            <a:ext cx="917945" cy="18999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r-Cyrl-RS" b="1" dirty="0" smtClean="0"/>
              <a:t>Крит. тачка</a:t>
            </a:r>
            <a:r>
              <a:rPr lang="en-US" sz="1200" b="1" dirty="0" smtClean="0"/>
              <a:t> 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731848" y="6375473"/>
            <a:ext cx="1561021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cs typeface="Times New Roman" pitchFamily="18" charset="0"/>
              </a:rPr>
              <a:t> </a:t>
            </a:r>
            <a:r>
              <a:rPr lang="sr-Cyrl-RS" sz="1400" b="1" dirty="0" smtClean="0">
                <a:cs typeface="Times New Roman" pitchFamily="18" charset="0"/>
              </a:rPr>
              <a:t>Температура</a:t>
            </a:r>
            <a:r>
              <a:rPr lang="en-US" sz="1600" b="1" dirty="0" smtClean="0">
                <a:cs typeface="Times New Roman" pitchFamily="18" charset="0"/>
              </a:rPr>
              <a:t>, K</a:t>
            </a:r>
            <a:endParaRPr lang="en-US" sz="1600" b="1" dirty="0"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27451" y="3244701"/>
            <a:ext cx="81022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ТЕЧНО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609754" y="3308498"/>
            <a:ext cx="62865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sr-Cyrl-RS" sz="1400" b="1" dirty="0" smtClean="0">
                <a:latin typeface="Arial Narrow" pitchFamily="34" charset="0"/>
              </a:rPr>
              <a:t>ЧВРСТО</a:t>
            </a:r>
            <a:endParaRPr lang="en-US" sz="1400" b="1" dirty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9371526">
            <a:off x="4393225" y="1089967"/>
            <a:ext cx="170780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1200" b="1" dirty="0" smtClean="0"/>
              <a:t>ОЛИГОМОЛЕКУЛ</a:t>
            </a:r>
            <a:endParaRPr lang="en-US" sz="1200" b="1" dirty="0"/>
          </a:p>
        </p:txBody>
      </p:sp>
      <p:sp>
        <p:nvSpPr>
          <p:cNvPr id="20" name="Rectangle 19"/>
          <p:cNvSpPr/>
          <p:nvPr/>
        </p:nvSpPr>
        <p:spPr>
          <a:xfrm>
            <a:off x="4318788" y="1752599"/>
            <a:ext cx="1032933" cy="16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6802488" y="491449"/>
            <a:ext cx="229213" cy="9692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7764455" y="2983833"/>
            <a:ext cx="182880" cy="1636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003030" y="452387"/>
            <a:ext cx="279133" cy="346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838373" y="433139"/>
            <a:ext cx="1923933" cy="27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V</a:t>
            </a:r>
            <a:r>
              <a:rPr kumimoji="0" lang="en-US" sz="1400" b="1" i="1" u="none" strike="noStrike" cap="none" normalizeH="0" baseline="-25000" noProof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min</a:t>
            </a:r>
            <a:r>
              <a:rPr kumimoji="0" lang="en-US" sz="14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= 38</a:t>
            </a:r>
            <a:r>
              <a:rPr kumimoji="0" lang="en-US" sz="1400" b="1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cm</a:t>
            </a:r>
            <a:r>
              <a:rPr kumimoji="0" lang="en-US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3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mol</a:t>
            </a:r>
            <a:r>
              <a:rPr kumimoji="0" lang="en-US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-1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23144" y="1790300"/>
            <a:ext cx="8291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1400" b="1" dirty="0" smtClean="0">
                <a:cs typeface="Times New Roman" pitchFamily="18" charset="0"/>
              </a:rPr>
              <a:t>ФАЗА</a:t>
            </a:r>
            <a:endParaRPr lang="en-US" sz="1400" b="1" dirty="0"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54841" y="1105300"/>
            <a:ext cx="916004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l-GR" sz="1600" b="1" dirty="0" smtClean="0">
                <a:cs typeface="Times New Roman" pitchFamily="18" charset="0"/>
              </a:rPr>
              <a:t>β </a:t>
            </a:r>
            <a:r>
              <a:rPr lang="sr-Cyrl-RS" sz="1600" b="1" dirty="0" smtClean="0">
                <a:cs typeface="Times New Roman" pitchFamily="18" charset="0"/>
              </a:rPr>
              <a:t>ФАЗА</a:t>
            </a:r>
            <a:endParaRPr lang="en-US" sz="1600" b="1" dirty="0"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93330" y="1905805"/>
            <a:ext cx="1049153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l-GR" sz="2000" b="1" dirty="0" smtClean="0">
                <a:cs typeface="Times New Roman" pitchFamily="18" charset="0"/>
              </a:rPr>
              <a:t>α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b="1" dirty="0" smtClean="0">
                <a:cs typeface="Times New Roman" pitchFamily="18" charset="0"/>
              </a:rPr>
              <a:t>phase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713853" y="1974449"/>
            <a:ext cx="232143" cy="232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555755" y="4837814"/>
            <a:ext cx="90673" cy="13822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5209953" y="3413051"/>
            <a:ext cx="106326" cy="106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214853" y="3515485"/>
            <a:ext cx="4508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noProof="1" smtClean="0">
                <a:solidFill>
                  <a:srgbClr val="FF0000"/>
                </a:solidFill>
              </a:rPr>
              <a:t>M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449088" y="2061632"/>
            <a:ext cx="177800" cy="1989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109937" y="356136"/>
            <a:ext cx="178951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1200" b="1" dirty="0" smtClean="0"/>
              <a:t>БИМОЛЕКУЛ</a:t>
            </a:r>
            <a:endParaRPr lang="en-US" sz="1200" b="1" dirty="0" smtClean="0"/>
          </a:p>
          <a:p>
            <a:r>
              <a:rPr lang="en-US" sz="1400" b="1" i="1" dirty="0" smtClean="0"/>
              <a:t>b </a:t>
            </a:r>
            <a:r>
              <a:rPr lang="en-US" sz="1400" b="1" dirty="0" smtClean="0"/>
              <a:t>= 57.1 cm</a:t>
            </a:r>
            <a:r>
              <a:rPr lang="en-US" sz="1400" b="1" baseline="30000" dirty="0" smtClean="0"/>
              <a:t>3</a:t>
            </a:r>
            <a:r>
              <a:rPr lang="en-US" sz="1400" b="1" dirty="0" smtClean="0"/>
              <a:t> mol</a:t>
            </a:r>
            <a:r>
              <a:rPr lang="en-US" sz="1400" b="1" baseline="30000" dirty="0" smtClean="0"/>
              <a:t>-1</a:t>
            </a:r>
            <a:endParaRPr lang="en-US" sz="1400" b="1" baseline="30000" dirty="0"/>
          </a:p>
        </p:txBody>
      </p:sp>
      <p:cxnSp>
        <p:nvCxnSpPr>
          <p:cNvPr id="46" name="Straight Arrow Connector 45"/>
          <p:cNvCxnSpPr/>
          <p:nvPr/>
        </p:nvCxnSpPr>
        <p:spPr>
          <a:xfrm rot="10800000" flipV="1">
            <a:off x="7296847" y="837397"/>
            <a:ext cx="308008" cy="14437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235065" y="3474720"/>
            <a:ext cx="98177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0.466 nm     </a:t>
            </a:r>
            <a:endParaRPr lang="en-US" sz="1200" b="1" dirty="0"/>
          </a:p>
        </p:txBody>
      </p:sp>
      <p:sp>
        <p:nvSpPr>
          <p:cNvPr id="51" name="TextBox 50"/>
          <p:cNvSpPr txBox="1"/>
          <p:nvPr/>
        </p:nvSpPr>
        <p:spPr>
          <a:xfrm rot="20695695">
            <a:off x="7340940" y="1724821"/>
            <a:ext cx="71227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b="1" i="1" dirty="0" smtClean="0"/>
              <a:t>V</a:t>
            </a:r>
            <a:r>
              <a:rPr lang="en-US" sz="1400" dirty="0" smtClean="0"/>
              <a:t>/</a:t>
            </a:r>
            <a:r>
              <a:rPr lang="en-US" sz="1400" b="1" i="1" dirty="0" smtClean="0"/>
              <a:t>V</a:t>
            </a:r>
            <a:r>
              <a:rPr lang="en-US" sz="1400" b="1" i="1" baseline="-25000" dirty="0" smtClean="0"/>
              <a:t>c</a:t>
            </a:r>
            <a:r>
              <a:rPr lang="en-US" sz="1400" dirty="0" smtClean="0"/>
              <a:t> </a:t>
            </a:r>
            <a:r>
              <a:rPr lang="en-US" sz="1400" b="1" dirty="0" smtClean="0"/>
              <a:t>= 1</a:t>
            </a:r>
            <a:endParaRPr lang="en-US" sz="1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7628094" y="2200618"/>
            <a:ext cx="675374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b="1" i="1" dirty="0" smtClean="0"/>
              <a:t>V</a:t>
            </a:r>
            <a:r>
              <a:rPr lang="en-US" sz="1400" dirty="0" smtClean="0"/>
              <a:t>/</a:t>
            </a:r>
            <a:r>
              <a:rPr lang="en-US" sz="1400" b="1" i="1" dirty="0" smtClean="0"/>
              <a:t>V</a:t>
            </a:r>
            <a:r>
              <a:rPr lang="en-US" sz="1400" b="1" i="1" baseline="-25000" dirty="0" smtClean="0"/>
              <a:t>c</a:t>
            </a:r>
            <a:r>
              <a:rPr lang="en-US" sz="1400" b="1" dirty="0" smtClean="0"/>
              <a:t> = 2</a:t>
            </a:r>
          </a:p>
          <a:p>
            <a:endParaRPr lang="en-US" sz="800" dirty="0"/>
          </a:p>
        </p:txBody>
      </p:sp>
      <p:sp>
        <p:nvSpPr>
          <p:cNvPr id="63" name="TextBox 62"/>
          <p:cNvSpPr txBox="1"/>
          <p:nvPr/>
        </p:nvSpPr>
        <p:spPr>
          <a:xfrm>
            <a:off x="4616985" y="6222354"/>
            <a:ext cx="340894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 smtClean="0"/>
              <a:t>200</a:t>
            </a:r>
            <a:endParaRPr lang="en-US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5981517" y="6270174"/>
            <a:ext cx="442763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/>
              <a:t>400</a:t>
            </a:r>
            <a:endParaRPr lang="en-US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3556601" y="4945781"/>
            <a:ext cx="44276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0</a:t>
            </a:r>
            <a:r>
              <a:rPr lang="sr-Latn-RS" sz="1200" b="1" dirty="0" smtClean="0"/>
              <a:t>.</a:t>
            </a:r>
            <a:r>
              <a:rPr lang="en-US" sz="1200" b="1" dirty="0" smtClean="0"/>
              <a:t>1</a:t>
            </a:r>
            <a:endParaRPr lang="en-US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3612748" y="3818021"/>
            <a:ext cx="44276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</a:t>
            </a:r>
            <a:endParaRPr lang="en-US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3659270" y="2979020"/>
            <a:ext cx="44276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5.6</a:t>
            </a:r>
            <a:endParaRPr lang="en-US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3622374" y="2653364"/>
            <a:ext cx="44276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10</a:t>
            </a:r>
            <a:endParaRPr lang="en-US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3620771" y="1496728"/>
            <a:ext cx="44276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100</a:t>
            </a:r>
            <a:endParaRPr lang="en-US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3914348" y="5930900"/>
            <a:ext cx="721894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 smtClean="0"/>
              <a:t>-169.15</a:t>
            </a:r>
            <a:endParaRPr lang="en-US" sz="12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5212155" y="5947833"/>
            <a:ext cx="40586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 smtClean="0"/>
              <a:t>+9.5</a:t>
            </a:r>
            <a:endParaRPr lang="en-US" sz="12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5869302" y="5978709"/>
            <a:ext cx="40586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 smtClean="0"/>
              <a:t>100</a:t>
            </a:r>
            <a:endParaRPr lang="en-US" sz="12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7226019" y="6019265"/>
            <a:ext cx="66895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 smtClean="0"/>
              <a:t>300     </a:t>
            </a:r>
            <a:r>
              <a:rPr lang="en-US" sz="1200" b="1" baseline="30000" dirty="0" smtClean="0"/>
              <a:t>0</a:t>
            </a:r>
            <a:r>
              <a:rPr lang="en-US" sz="1200" b="1" dirty="0" smtClean="0"/>
              <a:t>C  </a:t>
            </a:r>
            <a:endParaRPr lang="en-US" sz="1200" b="1" dirty="0"/>
          </a:p>
        </p:txBody>
      </p:sp>
      <p:sp>
        <p:nvSpPr>
          <p:cNvPr id="77" name="Rectangle 76"/>
          <p:cNvSpPr/>
          <p:nvPr/>
        </p:nvSpPr>
        <p:spPr>
          <a:xfrm>
            <a:off x="7610449" y="6314173"/>
            <a:ext cx="182880" cy="115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3412223" y="6274067"/>
            <a:ext cx="44276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0</a:t>
            </a:r>
            <a:endParaRPr lang="en-US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3606340" y="5617946"/>
            <a:ext cx="519763" cy="15721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 smtClean="0"/>
              <a:t>0</a:t>
            </a:r>
            <a:r>
              <a:rPr lang="sr-Latn-RS" sz="1000" b="1" dirty="0" smtClean="0"/>
              <a:t>.</a:t>
            </a:r>
            <a:r>
              <a:rPr lang="en-US" sz="1000" b="1" dirty="0" smtClean="0"/>
              <a:t>00011</a:t>
            </a:r>
            <a:endParaRPr lang="en-US" sz="10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3599919" y="368970"/>
            <a:ext cx="5454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1000</a:t>
            </a:r>
            <a:endParaRPr lang="en-US" b="1" dirty="0"/>
          </a:p>
        </p:txBody>
      </p:sp>
      <p:sp>
        <p:nvSpPr>
          <p:cNvPr id="57" name="TextBox 56"/>
          <p:cNvSpPr txBox="1"/>
          <p:nvPr/>
        </p:nvSpPr>
        <p:spPr>
          <a:xfrm rot="18660000">
            <a:off x="6315479" y="809573"/>
            <a:ext cx="44077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b="1" i="1" dirty="0" smtClean="0"/>
              <a:t>S</a:t>
            </a:r>
            <a:r>
              <a:rPr lang="en-US" sz="1000" dirty="0" smtClean="0"/>
              <a:t>/</a:t>
            </a:r>
            <a:r>
              <a:rPr lang="en-US" sz="1000" b="1" i="1" dirty="0" smtClean="0"/>
              <a:t>S</a:t>
            </a:r>
            <a:r>
              <a:rPr lang="en-US" sz="1000" b="1" i="1" baseline="-25000" dirty="0" smtClean="0"/>
              <a:t>c</a:t>
            </a:r>
            <a:r>
              <a:rPr lang="en-US" sz="1200" dirty="0" smtClean="0"/>
              <a:t> </a:t>
            </a:r>
            <a:r>
              <a:rPr lang="en-US" sz="1000" dirty="0" smtClean="0"/>
              <a:t>=</a:t>
            </a:r>
            <a:r>
              <a:rPr lang="en-US" sz="1200" dirty="0" smtClean="0"/>
              <a:t> </a:t>
            </a:r>
            <a:r>
              <a:rPr lang="en-US" sz="1000" dirty="0" smtClean="0"/>
              <a:t>1</a:t>
            </a:r>
            <a:endParaRPr lang="en-US" sz="1000" dirty="0"/>
          </a:p>
        </p:txBody>
      </p:sp>
      <p:sp>
        <p:nvSpPr>
          <p:cNvPr id="61" name="Rectangle 60"/>
          <p:cNvSpPr/>
          <p:nvPr/>
        </p:nvSpPr>
        <p:spPr>
          <a:xfrm rot="19934482">
            <a:off x="7292816" y="1549669"/>
            <a:ext cx="365760" cy="192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5345371" y="3095125"/>
            <a:ext cx="76200" cy="76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4183321" y="5749425"/>
            <a:ext cx="76200" cy="76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7536692" y="6287784"/>
            <a:ext cx="339047" cy="18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7325833" y="2530549"/>
            <a:ext cx="1679944" cy="11802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/>
          <p:cNvCxnSpPr/>
          <p:nvPr/>
        </p:nvCxnSpPr>
        <p:spPr>
          <a:xfrm rot="16200000" flipH="1">
            <a:off x="5710879" y="771440"/>
            <a:ext cx="229213" cy="9692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0" y="1235349"/>
            <a:ext cx="32004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400" dirty="0" smtClean="0"/>
              <a:t>1. Стоиљковић Д., Докторска дисертација, ТМФ, Бгд., 1981.</a:t>
            </a:r>
          </a:p>
          <a:p>
            <a:pPr>
              <a:spcBef>
                <a:spcPct val="50000"/>
              </a:spcBef>
            </a:pPr>
            <a:r>
              <a:rPr lang="sr-Cyrl-CS" sz="1400" dirty="0" smtClean="0"/>
              <a:t>2. </a:t>
            </a:r>
            <a:r>
              <a:rPr lang="en-US" sz="1400" dirty="0" smtClean="0"/>
              <a:t>Stoiljković D., Jovanović S., "On the mechanism of the high pressure free-radical polymerization of ethylene", </a:t>
            </a:r>
            <a:r>
              <a:rPr lang="sr-Latn-CS" sz="1400" dirty="0" smtClean="0"/>
              <a:t> </a:t>
            </a:r>
            <a:r>
              <a:rPr lang="en-US" sz="1400" dirty="0" smtClean="0"/>
              <a:t>J</a:t>
            </a:r>
            <a:r>
              <a:rPr lang="sr-Latn-CS" sz="1400" dirty="0" smtClean="0"/>
              <a:t>.</a:t>
            </a:r>
            <a:r>
              <a:rPr lang="en-US" sz="1400" dirty="0" smtClean="0"/>
              <a:t> Polym.</a:t>
            </a:r>
            <a:r>
              <a:rPr lang="sr-Cyrl-CS" sz="1400" dirty="0" smtClean="0"/>
              <a:t> </a:t>
            </a:r>
            <a:r>
              <a:rPr lang="en-US" sz="1400" dirty="0" smtClean="0"/>
              <a:t>Sci.,</a:t>
            </a:r>
            <a:r>
              <a:rPr lang="sr-Cyrl-CS" sz="1400" dirty="0" smtClean="0"/>
              <a:t> </a:t>
            </a:r>
            <a:r>
              <a:rPr lang="en-US" sz="1400" dirty="0" smtClean="0"/>
              <a:t>Polymer Chem. Ed., </a:t>
            </a:r>
            <a:r>
              <a:rPr lang="en-US" sz="1400" b="1" dirty="0" smtClean="0"/>
              <a:t>19</a:t>
            </a:r>
            <a:r>
              <a:rPr lang="en-US" sz="1400" dirty="0" smtClean="0"/>
              <a:t>,741-747(1981) </a:t>
            </a:r>
            <a:endParaRPr lang="sr-Cyrl-RS" sz="1400" dirty="0" smtClean="0"/>
          </a:p>
          <a:p>
            <a:pPr>
              <a:spcBef>
                <a:spcPct val="50000"/>
              </a:spcBef>
            </a:pPr>
            <a:r>
              <a:rPr lang="sr-Cyrl-RS" sz="1400" dirty="0" smtClean="0"/>
              <a:t>3. </a:t>
            </a:r>
            <a:r>
              <a:rPr lang="en-US" sz="1400" dirty="0" smtClean="0"/>
              <a:t>Stoiljković D., Jovanović S., "Compression, supramolecular organization and free radical polymerization of ethylene gas", Polyolefins J., </a:t>
            </a:r>
            <a:r>
              <a:rPr lang="en-US" sz="1400" b="1" dirty="0" smtClean="0"/>
              <a:t>6</a:t>
            </a:r>
            <a:r>
              <a:rPr lang="en-US" sz="1400" dirty="0" smtClean="0"/>
              <a:t>(1)23-41(2019) </a:t>
            </a:r>
            <a:endParaRPr lang="en-US" sz="1400" dirty="0"/>
          </a:p>
        </p:txBody>
      </p:sp>
      <p:sp>
        <p:nvSpPr>
          <p:cNvPr id="89" name="Rectangle 88"/>
          <p:cNvSpPr/>
          <p:nvPr/>
        </p:nvSpPr>
        <p:spPr>
          <a:xfrm>
            <a:off x="-1" y="0"/>
            <a:ext cx="5156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2000" dirty="0" smtClean="0">
                <a:solidFill>
                  <a:srgbClr val="3333CC"/>
                </a:solidFill>
              </a:rPr>
              <a:t>Надмолекулске честице и фазно стање компримованог етилена</a:t>
            </a:r>
            <a:endParaRPr lang="sr-Latn-CS" sz="2000" dirty="0">
              <a:solidFill>
                <a:srgbClr val="3333CC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38223" y="4646428"/>
            <a:ext cx="32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solidFill>
                  <a:srgbClr val="FF0000"/>
                </a:solidFill>
              </a:rPr>
              <a:t>Дијаграм треба допунити новим резултатима: 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sr-Cyrl-RS" sz="1600" dirty="0" smtClean="0">
                <a:solidFill>
                  <a:srgbClr val="FF0000"/>
                </a:solidFill>
              </a:rPr>
              <a:t>уцртати тачке </a:t>
            </a:r>
            <a:r>
              <a:rPr lang="en-US" sz="1600" dirty="0" smtClean="0">
                <a:solidFill>
                  <a:srgbClr val="FF0000"/>
                </a:solidFill>
              </a:rPr>
              <a:t>B</a:t>
            </a:r>
            <a:r>
              <a:rPr lang="sr-Cyrl-RS" sz="1600" dirty="0" smtClean="0">
                <a:solidFill>
                  <a:srgbClr val="FF0000"/>
                </a:solidFill>
              </a:rPr>
              <a:t> и М, преправити фазне прелазе при </a:t>
            </a:r>
            <a:r>
              <a:rPr lang="en-US" sz="1600" dirty="0" smtClean="0">
                <a:solidFill>
                  <a:srgbClr val="FF0000"/>
                </a:solidFill>
              </a:rPr>
              <a:t>V</a:t>
            </a:r>
            <a:r>
              <a:rPr lang="en-US" sz="1600" baseline="-25000" dirty="0" smtClean="0">
                <a:solidFill>
                  <a:srgbClr val="FF0000"/>
                </a:solidFill>
              </a:rPr>
              <a:t>r</a:t>
            </a:r>
            <a:r>
              <a:rPr lang="en-US" sz="1600" dirty="0" smtClean="0">
                <a:solidFill>
                  <a:srgbClr val="FF0000"/>
                </a:solidFill>
              </a:rPr>
              <a:t> = 0.5.</a:t>
            </a:r>
            <a:r>
              <a:rPr lang="sr-Cyrl-RS" sz="1600" dirty="0" smtClean="0">
                <a:solidFill>
                  <a:srgbClr val="FF0000"/>
                </a:solidFill>
              </a:rPr>
              <a:t> Надмолекулске честице ускладити према фазама.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37913" y="4965059"/>
            <a:ext cx="2148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noProof="1" smtClean="0">
                <a:solidFill>
                  <a:srgbClr val="FF0000"/>
                </a:solidFill>
              </a:rPr>
              <a:t>B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7" name="Picture 3" descr="D:\radovi\PolyOlefinsJournal\Manuscript\Figure7b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6589" y="3264194"/>
            <a:ext cx="3680723" cy="3030278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17868">
            <a:off x="1284768" y="4349750"/>
            <a:ext cx="17907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5768" y="666159"/>
            <a:ext cx="6921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420497">
            <a:off x="1481618" y="1562912"/>
            <a:ext cx="1528763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18809" y="3173634"/>
            <a:ext cx="7048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2038831" y="778871"/>
            <a:ext cx="549275" cy="279400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170121" y="753471"/>
            <a:ext cx="13869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RS" b="1" dirty="0" smtClean="0"/>
              <a:t>ПОЈЕДИНАЧНИ</a:t>
            </a: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0" y="1900864"/>
            <a:ext cx="16374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Cyrl-RS" b="1" dirty="0" smtClean="0"/>
              <a:t>МОЛЕКУЛСКИ ПАР</a:t>
            </a:r>
            <a:endParaRPr lang="en-US" b="1" dirty="0"/>
          </a:p>
        </p:txBody>
      </p:sp>
      <p:sp>
        <p:nvSpPr>
          <p:cNvPr id="15369" name="TextBox 9"/>
          <p:cNvSpPr txBox="1">
            <a:spLocks noChangeArrowheads="1"/>
          </p:cNvSpPr>
          <p:nvPr/>
        </p:nvSpPr>
        <p:spPr bwMode="auto">
          <a:xfrm>
            <a:off x="282503" y="3382076"/>
            <a:ext cx="12795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RS" b="1" dirty="0" smtClean="0"/>
              <a:t>БИМОЛЕКУЛ</a:t>
            </a:r>
            <a:endParaRPr lang="en-US" b="1" dirty="0"/>
          </a:p>
        </p:txBody>
      </p:sp>
      <p:sp>
        <p:nvSpPr>
          <p:cNvPr id="15370" name="TextBox 10"/>
          <p:cNvSpPr txBox="1">
            <a:spLocks noChangeArrowheads="1"/>
          </p:cNvSpPr>
          <p:nvPr/>
        </p:nvSpPr>
        <p:spPr bwMode="auto">
          <a:xfrm>
            <a:off x="305687" y="4670056"/>
            <a:ext cx="16605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RS" b="1" dirty="0" smtClean="0"/>
              <a:t>ОЛИГОМОЛЕКУЛ</a:t>
            </a:r>
            <a:endParaRPr lang="en-US" b="1" dirty="0"/>
          </a:p>
        </p:txBody>
      </p:sp>
      <p:sp>
        <p:nvSpPr>
          <p:cNvPr id="15371" name="TextBox 11"/>
          <p:cNvSpPr txBox="1">
            <a:spLocks noChangeArrowheads="1"/>
          </p:cNvSpPr>
          <p:nvPr/>
        </p:nvSpPr>
        <p:spPr bwMode="auto">
          <a:xfrm>
            <a:off x="2470631" y="745534"/>
            <a:ext cx="165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RS" b="1" dirty="0" smtClean="0"/>
              <a:t>Транслација и </a:t>
            </a:r>
          </a:p>
          <a:p>
            <a:r>
              <a:rPr lang="en-US" b="1" dirty="0" smtClean="0"/>
              <a:t>3D </a:t>
            </a:r>
            <a:r>
              <a:rPr lang="sr-Cyrl-RS" b="1" dirty="0" smtClean="0"/>
              <a:t>ротација</a:t>
            </a:r>
            <a:endParaRPr lang="en-US" b="1" dirty="0"/>
          </a:p>
        </p:txBody>
      </p:sp>
      <p:sp>
        <p:nvSpPr>
          <p:cNvPr id="15372" name="TextBox 12"/>
          <p:cNvSpPr txBox="1">
            <a:spLocks noChangeArrowheads="1"/>
          </p:cNvSpPr>
          <p:nvPr/>
        </p:nvSpPr>
        <p:spPr bwMode="auto">
          <a:xfrm>
            <a:off x="2778606" y="1929624"/>
            <a:ext cx="1422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3D </a:t>
            </a:r>
            <a:r>
              <a:rPr lang="sr-Cyrl-RS" b="1" dirty="0" smtClean="0"/>
              <a:t>ротација</a:t>
            </a:r>
            <a:endParaRPr lang="en-US" b="1" dirty="0"/>
          </a:p>
        </p:txBody>
      </p:sp>
      <p:sp>
        <p:nvSpPr>
          <p:cNvPr id="15373" name="TextBox 13"/>
          <p:cNvSpPr txBox="1">
            <a:spLocks noChangeArrowheads="1"/>
          </p:cNvSpPr>
          <p:nvPr/>
        </p:nvSpPr>
        <p:spPr bwMode="auto">
          <a:xfrm>
            <a:off x="2814159" y="3394297"/>
            <a:ext cx="1422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3D </a:t>
            </a:r>
            <a:r>
              <a:rPr lang="sr-Cyrl-RS" b="1" dirty="0" smtClean="0"/>
              <a:t>ротација</a:t>
            </a:r>
            <a:endParaRPr lang="en-US" b="1" dirty="0"/>
          </a:p>
        </p:txBody>
      </p:sp>
      <p:sp>
        <p:nvSpPr>
          <p:cNvPr id="15374" name="TextBox 14"/>
          <p:cNvSpPr txBox="1">
            <a:spLocks noChangeArrowheads="1"/>
          </p:cNvSpPr>
          <p:nvPr/>
        </p:nvSpPr>
        <p:spPr bwMode="auto">
          <a:xfrm>
            <a:off x="2768935" y="4928523"/>
            <a:ext cx="1422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1D </a:t>
            </a:r>
            <a:r>
              <a:rPr lang="sr-Cyrl-RS" b="1" dirty="0" smtClean="0"/>
              <a:t>ротација</a:t>
            </a:r>
            <a:endParaRPr lang="en-US" b="1" dirty="0"/>
          </a:p>
        </p:txBody>
      </p:sp>
      <p:sp>
        <p:nvSpPr>
          <p:cNvPr id="15375" name="TextBox 15"/>
          <p:cNvSpPr txBox="1">
            <a:spLocks noChangeArrowheads="1"/>
          </p:cNvSpPr>
          <p:nvPr/>
        </p:nvSpPr>
        <p:spPr bwMode="auto">
          <a:xfrm>
            <a:off x="244549" y="134420"/>
            <a:ext cx="19989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RS" sz="1400" b="1" dirty="0" smtClean="0">
                <a:solidFill>
                  <a:schemeClr val="accent2"/>
                </a:solidFill>
              </a:rPr>
              <a:t>(НАД)МОЛЕКУЛСКЕ</a:t>
            </a:r>
          </a:p>
          <a:p>
            <a:pPr algn="ctr"/>
            <a:r>
              <a:rPr lang="sr-Cyrl-RS" sz="1400" b="1" dirty="0" smtClean="0">
                <a:solidFill>
                  <a:schemeClr val="accent2"/>
                </a:solidFill>
              </a:rPr>
              <a:t>ЧЕСТИЦЕ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15376" name="TextBox 16"/>
          <p:cNvSpPr txBox="1">
            <a:spLocks noChangeArrowheads="1"/>
          </p:cNvSpPr>
          <p:nvPr/>
        </p:nvSpPr>
        <p:spPr bwMode="auto">
          <a:xfrm>
            <a:off x="2432384" y="212651"/>
            <a:ext cx="147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RS" sz="1400" b="1" dirty="0" smtClean="0">
                <a:solidFill>
                  <a:schemeClr val="accent2"/>
                </a:solidFill>
              </a:rPr>
              <a:t>КРЕТАЊЕ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pic>
        <p:nvPicPr>
          <p:cNvPr id="108545" name="Picture 1" descr="D:\radovi\PolyOlefinsJournal\Manuscript\Figure4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02405" y="350874"/>
            <a:ext cx="2497855" cy="2078243"/>
          </a:xfrm>
          <a:prstGeom prst="rect">
            <a:avLst/>
          </a:prstGeom>
          <a:noFill/>
        </p:spPr>
      </p:pic>
      <p:pic>
        <p:nvPicPr>
          <p:cNvPr id="108546" name="Picture 2" descr="D:\radovi\PolyOlefinsJournal\Manuscript\Figure6.t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4200197" y="2017914"/>
            <a:ext cx="1988284" cy="2864705"/>
          </a:xfrm>
          <a:prstGeom prst="rect">
            <a:avLst/>
          </a:prstGeom>
          <a:noFill/>
        </p:spPr>
      </p:pic>
      <p:cxnSp>
        <p:nvCxnSpPr>
          <p:cNvPr id="21" name="Straight Arrow Connector 20"/>
          <p:cNvCxnSpPr/>
          <p:nvPr/>
        </p:nvCxnSpPr>
        <p:spPr>
          <a:xfrm flipV="1">
            <a:off x="2913321" y="1435395"/>
            <a:ext cx="1754372" cy="23391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59488" y="6150114"/>
            <a:ext cx="8984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sr-Cyrl-CS" sz="1400" dirty="0" smtClean="0"/>
              <a:t>1</a:t>
            </a:r>
            <a:r>
              <a:rPr lang="sr-Cyrl-CS" dirty="0" smtClean="0"/>
              <a:t>. Стоиљковић Д., Докторска дисертација, ТМФ, Бгд., 1981.</a:t>
            </a:r>
          </a:p>
          <a:p>
            <a:pPr>
              <a:spcBef>
                <a:spcPts val="0"/>
              </a:spcBef>
            </a:pPr>
            <a:r>
              <a:rPr lang="sr-Cyrl-CS" dirty="0" smtClean="0"/>
              <a:t>2. </a:t>
            </a:r>
            <a:r>
              <a:rPr lang="en-US" dirty="0" smtClean="0"/>
              <a:t>Stoiljković D., Jovanović S., "On the mechanism of the high pressure free-radical polymerization of ethylene", </a:t>
            </a:r>
            <a:r>
              <a:rPr lang="sr-Latn-CS" dirty="0" smtClean="0"/>
              <a:t> </a:t>
            </a:r>
            <a:r>
              <a:rPr lang="en-US" dirty="0" smtClean="0"/>
              <a:t>J</a:t>
            </a:r>
            <a:r>
              <a:rPr lang="sr-Latn-CS" dirty="0" smtClean="0"/>
              <a:t>.</a:t>
            </a:r>
            <a:r>
              <a:rPr lang="en-US" dirty="0" smtClean="0"/>
              <a:t> Polym.</a:t>
            </a:r>
            <a:r>
              <a:rPr lang="sr-Cyrl-CS" dirty="0" smtClean="0"/>
              <a:t> </a:t>
            </a:r>
            <a:r>
              <a:rPr lang="en-US" dirty="0" smtClean="0"/>
              <a:t>Sci.,</a:t>
            </a:r>
            <a:r>
              <a:rPr lang="sr-Cyrl-CS" dirty="0" smtClean="0"/>
              <a:t> </a:t>
            </a:r>
            <a:r>
              <a:rPr lang="en-US" dirty="0" smtClean="0"/>
              <a:t>Polymer Chem. Ed., </a:t>
            </a:r>
            <a:r>
              <a:rPr lang="en-US" b="1" dirty="0" smtClean="0"/>
              <a:t>19</a:t>
            </a:r>
            <a:r>
              <a:rPr lang="en-US" dirty="0" smtClean="0"/>
              <a:t>,741-747(1981)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489099" y="1073889"/>
            <a:ext cx="946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V</a:t>
            </a:r>
            <a:r>
              <a:rPr lang="en-US" sz="1400" b="1" baseline="-25000" dirty="0" smtClean="0"/>
              <a:t>M </a:t>
            </a:r>
            <a:r>
              <a:rPr lang="en-US" sz="1400" b="1" dirty="0" smtClean="0"/>
              <a:t>= 222</a:t>
            </a:r>
          </a:p>
          <a:p>
            <a:r>
              <a:rPr lang="en-US" sz="1400" b="1" dirty="0" smtClean="0"/>
              <a:t>cm</a:t>
            </a:r>
            <a:r>
              <a:rPr lang="en-US" sz="1400" b="1" baseline="30000" dirty="0" smtClean="0"/>
              <a:t>3</a:t>
            </a:r>
            <a:r>
              <a:rPr lang="en-US" sz="1400" b="1" dirty="0" smtClean="0"/>
              <a:t>/mol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87079" y="2140688"/>
            <a:ext cx="111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V</a:t>
            </a:r>
            <a:r>
              <a:rPr lang="en-US" sz="1400" b="1" baseline="-25000" dirty="0" smtClean="0"/>
              <a:t>p </a:t>
            </a:r>
            <a:r>
              <a:rPr lang="en-US" sz="1400" b="1" dirty="0" smtClean="0"/>
              <a:t>= 127.65 cm</a:t>
            </a:r>
            <a:r>
              <a:rPr lang="en-US" sz="1400" b="1" baseline="30000" dirty="0" smtClean="0"/>
              <a:t>3</a:t>
            </a:r>
            <a:r>
              <a:rPr lang="en-US" sz="1400" b="1" dirty="0" smtClean="0"/>
              <a:t>/mol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92642" y="3664688"/>
            <a:ext cx="111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 = 57.1 cm</a:t>
            </a:r>
            <a:r>
              <a:rPr lang="en-US" sz="1400" b="1" baseline="30000" dirty="0" smtClean="0"/>
              <a:t>3</a:t>
            </a:r>
            <a:r>
              <a:rPr lang="en-US" sz="1400" b="1" dirty="0" smtClean="0"/>
              <a:t>/mol</a:t>
            </a:r>
            <a:endParaRPr 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60744" y="5355265"/>
            <a:ext cx="111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1" smtClean="0"/>
              <a:t>V</a:t>
            </a:r>
            <a:r>
              <a:rPr lang="en-US" sz="1400" b="1" baseline="-25000" noProof="1" smtClean="0"/>
              <a:t>om</a:t>
            </a:r>
            <a:r>
              <a:rPr lang="en-US" sz="1400" b="1" baseline="-25000" dirty="0" smtClean="0"/>
              <a:t> </a:t>
            </a:r>
            <a:r>
              <a:rPr lang="en-US" sz="1400" b="1" dirty="0" smtClean="0"/>
              <a:t>= 37.8 cm</a:t>
            </a:r>
            <a:r>
              <a:rPr lang="en-US" sz="1400" b="1" baseline="30000" dirty="0" smtClean="0"/>
              <a:t>3</a:t>
            </a:r>
            <a:r>
              <a:rPr lang="en-US" sz="1400" b="1" dirty="0" smtClean="0"/>
              <a:t>/mol</a:t>
            </a:r>
            <a:endParaRPr lang="en-US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315739" y="170121"/>
            <a:ext cx="2232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3333CC"/>
                </a:solidFill>
              </a:rPr>
              <a:t>ЕТИЛЕН</a:t>
            </a:r>
            <a:endParaRPr lang="en-US" sz="2000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Sl7-1VpV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6604" y="-1"/>
            <a:ext cx="4657396" cy="439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333077" y="4126799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66"/>
                </a:solidFill>
              </a:rPr>
              <a:t>V</a:t>
            </a:r>
            <a:r>
              <a:rPr lang="en-US" sz="2400" b="1" baseline="-25000" dirty="0">
                <a:solidFill>
                  <a:srgbClr val="FF0066"/>
                </a:solidFill>
              </a:rPr>
              <a:t>p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/>
              <a:t>=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>
                <a:solidFill>
                  <a:srgbClr val="3333CC"/>
                </a:solidFill>
              </a:rPr>
              <a:t>V</a:t>
            </a:r>
            <a:r>
              <a:rPr lang="en-US" sz="2400" b="1" baseline="-25000" dirty="0">
                <a:solidFill>
                  <a:srgbClr val="3333CC"/>
                </a:solidFill>
              </a:rPr>
              <a:t>c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594843" y="4172983"/>
            <a:ext cx="2054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RS" sz="1800" dirty="0" smtClean="0"/>
              <a:t>за </a:t>
            </a:r>
            <a:r>
              <a:rPr lang="en-US" sz="1800" dirty="0" smtClean="0"/>
              <a:t>92 </a:t>
            </a:r>
            <a:r>
              <a:rPr lang="sr-Cyrl-CS" sz="1800" dirty="0" smtClean="0"/>
              <a:t>супстанце</a:t>
            </a:r>
            <a:r>
              <a:rPr lang="en-US" sz="1800" dirty="0" smtClean="0"/>
              <a:t> </a:t>
            </a:r>
            <a:endParaRPr lang="en-US" sz="2000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377" y="255515"/>
            <a:ext cx="3936483" cy="396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02019" y="5124893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>
                <a:solidFill>
                  <a:srgbClr val="3333CC"/>
                </a:solidFill>
              </a:rPr>
              <a:t>У критичној тачци и на критичној изохори се све супстанце састоје од ротирајућих молекулских парова </a:t>
            </a:r>
            <a:r>
              <a:rPr lang="sr-Cyrl-RS" sz="1600" dirty="0" smtClean="0"/>
              <a:t>при чему су молекули на равнотежном растојању </a:t>
            </a:r>
            <a:r>
              <a:rPr lang="en-US" sz="1600" b="1" dirty="0" smtClean="0"/>
              <a:t>r</a:t>
            </a:r>
            <a:r>
              <a:rPr lang="en-US" sz="1600" b="1" baseline="-25000" dirty="0" smtClean="0"/>
              <a:t>e</a:t>
            </a:r>
            <a:r>
              <a:rPr lang="en-US" sz="1600" dirty="0" smtClean="0"/>
              <a:t> </a:t>
            </a:r>
            <a:r>
              <a:rPr lang="sr-Cyrl-RS" sz="1600" dirty="0" smtClean="0"/>
              <a:t>према </a:t>
            </a:r>
            <a:r>
              <a:rPr lang="en-US" sz="1600" dirty="0" smtClean="0"/>
              <a:t> Lennard-Jones-</a:t>
            </a:r>
            <a:r>
              <a:rPr lang="sr-Cyrl-RS" sz="1600" dirty="0" smtClean="0"/>
              <a:t>овом моделу.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297712" y="6451455"/>
            <a:ext cx="84741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err="1" smtClean="0"/>
              <a:t>Stoiljkovi</a:t>
            </a:r>
            <a:r>
              <a:rPr lang="sr-Latn-CS" dirty="0" smtClean="0"/>
              <a:t>ć</a:t>
            </a:r>
            <a:r>
              <a:rPr lang="en-GB" dirty="0" smtClean="0"/>
              <a:t> D., </a:t>
            </a:r>
            <a:r>
              <a:rPr lang="en-GB" dirty="0" err="1" smtClean="0"/>
              <a:t>Jovanovi</a:t>
            </a:r>
            <a:r>
              <a:rPr lang="sr-Latn-CS" dirty="0" smtClean="0"/>
              <a:t>ć</a:t>
            </a:r>
            <a:r>
              <a:rPr lang="en-GB" dirty="0" smtClean="0"/>
              <a:t> S., </a:t>
            </a:r>
            <a:r>
              <a:rPr lang="sr-Latn-CS" dirty="0" smtClean="0"/>
              <a:t>(a) </a:t>
            </a:r>
            <a:r>
              <a:rPr lang="en-GB" dirty="0" smtClean="0"/>
              <a:t>Bull.</a:t>
            </a:r>
            <a:r>
              <a:rPr lang="sr-Latn-CS" dirty="0" smtClean="0"/>
              <a:t> </a:t>
            </a:r>
            <a:r>
              <a:rPr lang="en-GB" dirty="0" smtClean="0"/>
              <a:t>Soc</a:t>
            </a:r>
            <a:r>
              <a:rPr lang="sr-Latn-CS" dirty="0" smtClean="0"/>
              <a:t>.</a:t>
            </a:r>
            <a:r>
              <a:rPr lang="en-GB" dirty="0" smtClean="0"/>
              <a:t> </a:t>
            </a:r>
            <a:r>
              <a:rPr lang="en-GB" dirty="0" err="1" smtClean="0"/>
              <a:t>Chim</a:t>
            </a:r>
            <a:r>
              <a:rPr lang="en-GB" dirty="0" smtClean="0"/>
              <a:t>.</a:t>
            </a:r>
            <a:r>
              <a:rPr lang="sr-Latn-CS" dirty="0" smtClean="0"/>
              <a:t> </a:t>
            </a:r>
            <a:r>
              <a:rPr lang="en-GB" dirty="0" smtClean="0"/>
              <a:t>Beograd, </a:t>
            </a:r>
            <a:r>
              <a:rPr lang="en-GB" b="1" dirty="0" smtClean="0"/>
              <a:t>48</a:t>
            </a:r>
            <a:r>
              <a:rPr lang="en-GB" dirty="0" smtClean="0"/>
              <a:t>,</a:t>
            </a:r>
            <a:r>
              <a:rPr lang="sr-Latn-CS" dirty="0" smtClean="0"/>
              <a:t> </a:t>
            </a:r>
            <a:r>
              <a:rPr lang="en-GB" dirty="0" smtClean="0"/>
              <a:t>49</a:t>
            </a:r>
            <a:r>
              <a:rPr lang="sr-Latn-CS" dirty="0" smtClean="0"/>
              <a:t> </a:t>
            </a:r>
            <a:r>
              <a:rPr lang="en-GB" dirty="0" smtClean="0"/>
              <a:t>(1983)</a:t>
            </a:r>
            <a:r>
              <a:rPr lang="sr-Latn-CS" dirty="0" smtClean="0"/>
              <a:t>;</a:t>
            </a:r>
            <a:r>
              <a:rPr lang="en-GB" dirty="0" smtClean="0"/>
              <a:t> </a:t>
            </a:r>
            <a:r>
              <a:rPr lang="sr-Latn-CS" dirty="0" smtClean="0"/>
              <a:t>(</a:t>
            </a:r>
            <a:r>
              <a:rPr lang="en-GB" dirty="0" smtClean="0"/>
              <a:t>b) J. Serb. Chem. Soc., </a:t>
            </a:r>
            <a:r>
              <a:rPr lang="en-GB" b="1" dirty="0" smtClean="0"/>
              <a:t>60</a:t>
            </a:r>
            <a:r>
              <a:rPr lang="en-GB" dirty="0" smtClean="0"/>
              <a:t>, 15 (1995)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02019" y="6411433"/>
            <a:ext cx="8612372" cy="318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10800000">
            <a:off x="5791200" y="1676400"/>
            <a:ext cx="12192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 flipH="1" flipV="1">
            <a:off x="5296694" y="2170906"/>
            <a:ext cx="9906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4572000" y="2667000"/>
            <a:ext cx="12192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4077494" y="3161506"/>
            <a:ext cx="9906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3352800" y="3657600"/>
            <a:ext cx="12192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2858294" y="4152106"/>
            <a:ext cx="9906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2514600" y="4648200"/>
            <a:ext cx="8382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5" name="TextBox 12"/>
          <p:cNvSpPr txBox="1">
            <a:spLocks noChangeArrowheads="1"/>
          </p:cNvSpPr>
          <p:nvPr/>
        </p:nvSpPr>
        <p:spPr bwMode="auto">
          <a:xfrm>
            <a:off x="6248400" y="1401730"/>
            <a:ext cx="38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noProof="1"/>
              <a:t>0</a:t>
            </a:r>
          </a:p>
        </p:txBody>
      </p:sp>
      <p:sp>
        <p:nvSpPr>
          <p:cNvPr id="4106" name="TextBox 13"/>
          <p:cNvSpPr txBox="1">
            <a:spLocks noChangeArrowheads="1"/>
          </p:cNvSpPr>
          <p:nvPr/>
        </p:nvSpPr>
        <p:spPr bwMode="auto">
          <a:xfrm>
            <a:off x="6019800" y="1676400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noProof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baseline="30000" noProof="1"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en-US" sz="2000" b="1" baseline="30000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b="1" noProof="1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b="1" noProof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</a:t>
            </a:r>
            <a:endParaRPr lang="en-US" sz="2000" b="1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7" name="TextBox 14"/>
          <p:cNvSpPr txBox="1">
            <a:spLocks noChangeArrowheads="1"/>
          </p:cNvSpPr>
          <p:nvPr/>
        </p:nvSpPr>
        <p:spPr bwMode="auto">
          <a:xfrm>
            <a:off x="5029200" y="2362200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noProof="1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4108" name="TextBox 15"/>
          <p:cNvSpPr txBox="1">
            <a:spLocks noChangeArrowheads="1"/>
          </p:cNvSpPr>
          <p:nvPr/>
        </p:nvSpPr>
        <p:spPr bwMode="auto">
          <a:xfrm>
            <a:off x="3810000" y="327660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noProof="1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4109" name="TextBox 16"/>
          <p:cNvSpPr txBox="1">
            <a:spLocks noChangeArrowheads="1"/>
          </p:cNvSpPr>
          <p:nvPr/>
        </p:nvSpPr>
        <p:spPr bwMode="auto">
          <a:xfrm>
            <a:off x="2743200" y="4267200"/>
            <a:ext cx="45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noProof="1">
                <a:latin typeface="Times New Roman" pitchFamily="18" charset="0"/>
                <a:cs typeface="Times New Roman" pitchFamily="18" charset="0"/>
              </a:rPr>
              <a:t>III</a:t>
            </a:r>
          </a:p>
        </p:txBody>
      </p:sp>
      <p:sp>
        <p:nvSpPr>
          <p:cNvPr id="4110" name="TextBox 17"/>
          <p:cNvSpPr txBox="1">
            <a:spLocks noChangeArrowheads="1"/>
          </p:cNvSpPr>
          <p:nvPr/>
        </p:nvSpPr>
        <p:spPr bwMode="auto">
          <a:xfrm>
            <a:off x="4953000" y="26670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noProof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baseline="30000" noProof="1"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en-US" sz="2000" b="1" baseline="30000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b="1" noProof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1" name="TextBox 18"/>
          <p:cNvSpPr txBox="1">
            <a:spLocks noChangeArrowheads="1"/>
          </p:cNvSpPr>
          <p:nvPr/>
        </p:nvSpPr>
        <p:spPr bwMode="auto">
          <a:xfrm>
            <a:off x="3657600" y="36576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noProof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baseline="30000" noProof="1"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en-US" sz="2000" b="1" baseline="30000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b="1" noProof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2" name="TextBox 19"/>
          <p:cNvSpPr txBox="1">
            <a:spLocks noChangeArrowheads="1"/>
          </p:cNvSpPr>
          <p:nvPr/>
        </p:nvSpPr>
        <p:spPr bwMode="auto">
          <a:xfrm>
            <a:off x="2667000" y="46482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noProof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baseline="30000" noProof="1"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en-US" sz="2000" b="1" baseline="30000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="1" noProof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3" name="TextBox 20"/>
          <p:cNvSpPr txBox="1">
            <a:spLocks noChangeArrowheads="1"/>
          </p:cNvSpPr>
          <p:nvPr/>
        </p:nvSpPr>
        <p:spPr bwMode="auto">
          <a:xfrm>
            <a:off x="4743450" y="1524000"/>
            <a:ext cx="1047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noProof="1"/>
              <a:t>V</a:t>
            </a:r>
            <a:r>
              <a:rPr lang="en-US" sz="1800" b="1" baseline="-25000" noProof="1"/>
              <a:t>M</a:t>
            </a:r>
            <a:r>
              <a:rPr lang="en-US" sz="1800" b="1" noProof="1"/>
              <a:t>=2V</a:t>
            </a:r>
            <a:r>
              <a:rPr lang="en-US" sz="1800" b="1" baseline="-25000" noProof="1"/>
              <a:t>C</a:t>
            </a:r>
          </a:p>
        </p:txBody>
      </p:sp>
      <p:sp>
        <p:nvSpPr>
          <p:cNvPr id="4114" name="TextBox 21"/>
          <p:cNvSpPr txBox="1">
            <a:spLocks noChangeArrowheads="1"/>
          </p:cNvSpPr>
          <p:nvPr/>
        </p:nvSpPr>
        <p:spPr bwMode="auto">
          <a:xfrm>
            <a:off x="5791200" y="25146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noProof="1"/>
              <a:t>2V</a:t>
            </a:r>
            <a:r>
              <a:rPr lang="en-US" sz="1800" b="1" baseline="-25000" noProof="1"/>
              <a:t>C</a:t>
            </a:r>
            <a:r>
              <a:rPr lang="en-US" sz="1800" b="1" noProof="1"/>
              <a:t>=V</a:t>
            </a:r>
            <a:r>
              <a:rPr lang="en-US" sz="1800" b="1" baseline="-25000" noProof="1"/>
              <a:t>M</a:t>
            </a:r>
          </a:p>
        </p:txBody>
      </p:sp>
      <p:sp>
        <p:nvSpPr>
          <p:cNvPr id="4115" name="TextBox 22"/>
          <p:cNvSpPr txBox="1">
            <a:spLocks noChangeArrowheads="1"/>
          </p:cNvSpPr>
          <p:nvPr/>
        </p:nvSpPr>
        <p:spPr bwMode="auto">
          <a:xfrm>
            <a:off x="3714750" y="2514600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noProof="1"/>
              <a:t>V</a:t>
            </a:r>
            <a:r>
              <a:rPr lang="en-US" sz="1800" b="1" baseline="-25000" noProof="1"/>
              <a:t>P</a:t>
            </a:r>
            <a:r>
              <a:rPr lang="en-US" sz="1800" b="1" noProof="1"/>
              <a:t>=V</a:t>
            </a:r>
            <a:r>
              <a:rPr lang="en-US" sz="1800" b="1" baseline="-25000" noProof="1"/>
              <a:t>C</a:t>
            </a:r>
          </a:p>
        </p:txBody>
      </p:sp>
      <p:sp>
        <p:nvSpPr>
          <p:cNvPr id="4116" name="TextBox 23"/>
          <p:cNvSpPr txBox="1">
            <a:spLocks noChangeArrowheads="1"/>
          </p:cNvSpPr>
          <p:nvPr/>
        </p:nvSpPr>
        <p:spPr bwMode="auto">
          <a:xfrm>
            <a:off x="2438400" y="34290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noProof="1"/>
              <a:t>b=V</a:t>
            </a:r>
            <a:r>
              <a:rPr lang="en-US" sz="1800" b="1" baseline="-25000" noProof="1"/>
              <a:t>C</a:t>
            </a:r>
            <a:r>
              <a:rPr lang="en-US" sz="1800" b="1" noProof="1"/>
              <a:t>/2</a:t>
            </a:r>
          </a:p>
        </p:txBody>
      </p:sp>
      <p:sp>
        <p:nvSpPr>
          <p:cNvPr id="4117" name="TextBox 24"/>
          <p:cNvSpPr txBox="1">
            <a:spLocks noChangeArrowheads="1"/>
          </p:cNvSpPr>
          <p:nvPr/>
        </p:nvSpPr>
        <p:spPr bwMode="auto">
          <a:xfrm>
            <a:off x="1511300" y="4419600"/>
            <a:ext cx="1060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noProof="1"/>
              <a:t>V</a:t>
            </a:r>
            <a:r>
              <a:rPr lang="en-US" sz="1800" b="1" baseline="-25000" noProof="1"/>
              <a:t>0</a:t>
            </a:r>
            <a:r>
              <a:rPr lang="en-US" sz="1800" b="1" noProof="1"/>
              <a:t>=V</a:t>
            </a:r>
            <a:r>
              <a:rPr lang="en-US" sz="1800" b="1" baseline="-25000" noProof="1"/>
              <a:t>C</a:t>
            </a:r>
            <a:r>
              <a:rPr lang="en-US" sz="1800" b="1" noProof="1"/>
              <a:t>/4</a:t>
            </a:r>
          </a:p>
        </p:txBody>
      </p:sp>
      <p:pic>
        <p:nvPicPr>
          <p:cNvPr id="41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352800"/>
            <a:ext cx="40481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9" name="TextBox 27"/>
          <p:cNvSpPr txBox="1">
            <a:spLocks noChangeArrowheads="1"/>
          </p:cNvSpPr>
          <p:nvPr/>
        </p:nvSpPr>
        <p:spPr bwMode="auto">
          <a:xfrm>
            <a:off x="4953000" y="35052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noProof="1"/>
              <a:t>V</a:t>
            </a:r>
            <a:r>
              <a:rPr lang="en-US" sz="1800" b="1" baseline="-25000" noProof="1"/>
              <a:t>C</a:t>
            </a:r>
            <a:r>
              <a:rPr lang="en-US" sz="1800" b="1" noProof="1"/>
              <a:t>=b</a:t>
            </a:r>
            <a:r>
              <a:rPr lang="en-US" sz="1800" b="1" baseline="-25000" noProof="1"/>
              <a:t>O</a:t>
            </a:r>
          </a:p>
        </p:txBody>
      </p:sp>
      <p:pic>
        <p:nvPicPr>
          <p:cNvPr id="41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1910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1" name="TextBox 30"/>
          <p:cNvSpPr txBox="1">
            <a:spLocks noChangeArrowheads="1"/>
          </p:cNvSpPr>
          <p:nvPr/>
        </p:nvSpPr>
        <p:spPr bwMode="auto">
          <a:xfrm>
            <a:off x="3810000" y="44196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noProof="1"/>
              <a:t>V</a:t>
            </a:r>
            <a:r>
              <a:rPr lang="en-US" sz="1800" b="1" baseline="-25000" noProof="1"/>
              <a:t>C</a:t>
            </a:r>
            <a:r>
              <a:rPr lang="en-US" sz="1800" b="1" noProof="1"/>
              <a:t>=V</a:t>
            </a:r>
            <a:r>
              <a:rPr lang="en-US" sz="1800" b="1" baseline="-25000" noProof="1"/>
              <a:t>ts</a:t>
            </a:r>
          </a:p>
        </p:txBody>
      </p:sp>
      <p:sp>
        <p:nvSpPr>
          <p:cNvPr id="4122" name="TextBox 31"/>
          <p:cNvSpPr txBox="1">
            <a:spLocks noChangeArrowheads="1"/>
          </p:cNvSpPr>
          <p:nvPr/>
        </p:nvSpPr>
        <p:spPr bwMode="auto">
          <a:xfrm>
            <a:off x="7010400" y="1447800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noProof="1"/>
              <a:t>V=ꝏ</a:t>
            </a:r>
          </a:p>
        </p:txBody>
      </p:sp>
      <p:sp>
        <p:nvSpPr>
          <p:cNvPr id="4123" name="TextBox 32"/>
          <p:cNvSpPr txBox="1">
            <a:spLocks noChangeArrowheads="1"/>
          </p:cNvSpPr>
          <p:nvPr/>
        </p:nvSpPr>
        <p:spPr bwMode="auto">
          <a:xfrm>
            <a:off x="7620000" y="1295400"/>
            <a:ext cx="1152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RS" sz="1800" b="1" noProof="1">
                <a:latin typeface="Times New Roman" pitchFamily="18" charset="0"/>
                <a:cs typeface="Times New Roman" pitchFamily="18" charset="0"/>
              </a:rPr>
              <a:t>Идеалан гас</a:t>
            </a:r>
          </a:p>
        </p:txBody>
      </p:sp>
      <p:sp>
        <p:nvSpPr>
          <p:cNvPr id="4124" name="TextBox 34"/>
          <p:cNvSpPr txBox="1">
            <a:spLocks noChangeArrowheads="1"/>
          </p:cNvSpPr>
          <p:nvPr/>
        </p:nvSpPr>
        <p:spPr bwMode="auto">
          <a:xfrm>
            <a:off x="5715000" y="3257550"/>
            <a:ext cx="249333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RS" sz="1800" b="1" noProof="1">
                <a:latin typeface="Times New Roman" pitchFamily="18" charset="0"/>
                <a:cs typeface="Times New Roman" pitchFamily="18" charset="0"/>
              </a:rPr>
              <a:t>Запремина чврсте сфере према Ленард-Џонсовом моделу</a:t>
            </a:r>
          </a:p>
        </p:txBody>
      </p:sp>
      <p:sp>
        <p:nvSpPr>
          <p:cNvPr id="4125" name="TextBox 35"/>
          <p:cNvSpPr txBox="1">
            <a:spLocks noChangeArrowheads="1"/>
          </p:cNvSpPr>
          <p:nvPr/>
        </p:nvSpPr>
        <p:spPr bwMode="auto">
          <a:xfrm>
            <a:off x="4520604" y="4343400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RS" sz="1800" b="1" noProof="1">
                <a:latin typeface="Times New Roman" pitchFamily="18" charset="0"/>
                <a:cs typeface="Times New Roman" pitchFamily="18" charset="0"/>
              </a:rPr>
              <a:t>Чврста фаза у тројној тачци</a:t>
            </a:r>
          </a:p>
        </p:txBody>
      </p:sp>
      <p:sp>
        <p:nvSpPr>
          <p:cNvPr id="4126" name="TextBox 36"/>
          <p:cNvSpPr txBox="1">
            <a:spLocks noChangeArrowheads="1"/>
          </p:cNvSpPr>
          <p:nvPr/>
        </p:nvSpPr>
        <p:spPr bwMode="auto">
          <a:xfrm>
            <a:off x="6137638" y="4467225"/>
            <a:ext cx="1895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RS" sz="1800" b="1" noProof="1">
                <a:latin typeface="Times New Roman" pitchFamily="18" charset="0"/>
                <a:cs typeface="Times New Roman" pitchFamily="18" charset="0"/>
              </a:rPr>
              <a:t>Олигомолекули</a:t>
            </a:r>
          </a:p>
        </p:txBody>
      </p:sp>
      <p:sp>
        <p:nvSpPr>
          <p:cNvPr id="4127" name="TextBox 37"/>
          <p:cNvSpPr txBox="1">
            <a:spLocks noChangeArrowheads="1"/>
          </p:cNvSpPr>
          <p:nvPr/>
        </p:nvSpPr>
        <p:spPr bwMode="auto">
          <a:xfrm>
            <a:off x="3308350" y="1311275"/>
            <a:ext cx="1568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RS" sz="1800" b="1" noProof="1">
                <a:latin typeface="Times New Roman" pitchFamily="18" charset="0"/>
                <a:cs typeface="Times New Roman" pitchFamily="18" charset="0"/>
              </a:rPr>
              <a:t>Ротирајући појединачни молекули</a:t>
            </a:r>
          </a:p>
        </p:txBody>
      </p:sp>
      <p:sp>
        <p:nvSpPr>
          <p:cNvPr id="4128" name="TextBox 38"/>
          <p:cNvSpPr txBox="1">
            <a:spLocks noChangeArrowheads="1"/>
          </p:cNvSpPr>
          <p:nvPr/>
        </p:nvSpPr>
        <p:spPr bwMode="auto">
          <a:xfrm>
            <a:off x="1857375" y="25146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RS" sz="1800" b="1" noProof="1">
                <a:latin typeface="Times New Roman" pitchFamily="18" charset="0"/>
                <a:cs typeface="Times New Roman" pitchFamily="18" charset="0"/>
              </a:rPr>
              <a:t>Молекулски пар</a:t>
            </a:r>
          </a:p>
        </p:txBody>
      </p:sp>
      <p:sp>
        <p:nvSpPr>
          <p:cNvPr id="4129" name="TextBox 39"/>
          <p:cNvSpPr txBox="1">
            <a:spLocks noChangeArrowheads="1"/>
          </p:cNvSpPr>
          <p:nvPr/>
        </p:nvSpPr>
        <p:spPr bwMode="auto">
          <a:xfrm>
            <a:off x="1133475" y="3438525"/>
            <a:ext cx="1381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RS" sz="1800" b="1" noProof="1">
                <a:latin typeface="Times New Roman" pitchFamily="18" charset="0"/>
                <a:cs typeface="Times New Roman" pitchFamily="18" charset="0"/>
              </a:rPr>
              <a:t>Бимолекул</a:t>
            </a:r>
          </a:p>
        </p:txBody>
      </p:sp>
      <p:sp>
        <p:nvSpPr>
          <p:cNvPr id="4130" name="TextBox 42"/>
          <p:cNvSpPr txBox="1">
            <a:spLocks noChangeArrowheads="1"/>
          </p:cNvSpPr>
          <p:nvPr/>
        </p:nvSpPr>
        <p:spPr bwMode="auto">
          <a:xfrm>
            <a:off x="333375" y="4267200"/>
            <a:ext cx="1343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RS" sz="1800" b="1" noProof="1">
                <a:latin typeface="Times New Roman" pitchFamily="18" charset="0"/>
                <a:cs typeface="Times New Roman" pitchFamily="18" charset="0"/>
              </a:rPr>
              <a:t>Апсолутна нула</a:t>
            </a:r>
            <a:r>
              <a:rPr lang="en-US" sz="1800" b="1" noProof="1">
                <a:latin typeface="Times New Roman" pitchFamily="18" charset="0"/>
                <a:cs typeface="Times New Roman" pitchFamily="18" charset="0"/>
              </a:rPr>
              <a:t> (0 K)</a:t>
            </a:r>
          </a:p>
        </p:txBody>
      </p:sp>
      <p:sp>
        <p:nvSpPr>
          <p:cNvPr id="4131" name="TextBox 40"/>
          <p:cNvSpPr txBox="1">
            <a:spLocks noChangeArrowheads="1"/>
          </p:cNvSpPr>
          <p:nvPr/>
        </p:nvSpPr>
        <p:spPr bwMode="auto">
          <a:xfrm>
            <a:off x="6746875" y="2216150"/>
            <a:ext cx="1568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RS" sz="1800" b="1" noProof="1">
                <a:latin typeface="Times New Roman" pitchFamily="18" charset="0"/>
                <a:cs typeface="Times New Roman" pitchFamily="18" charset="0"/>
              </a:rPr>
              <a:t>Ротирајући појединачни молекули</a:t>
            </a:r>
          </a:p>
        </p:txBody>
      </p:sp>
      <p:sp>
        <p:nvSpPr>
          <p:cNvPr id="4132" name="Text Box 6"/>
          <p:cNvSpPr txBox="1">
            <a:spLocks noChangeArrowheads="1"/>
          </p:cNvSpPr>
          <p:nvPr/>
        </p:nvSpPr>
        <p:spPr bwMode="auto">
          <a:xfrm>
            <a:off x="206265" y="0"/>
            <a:ext cx="6322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RS" sz="2000" b="1" noProof="1" smtClean="0">
                <a:solidFill>
                  <a:srgbClr val="6666FF"/>
                </a:solidFill>
              </a:rPr>
              <a:t>Наш математички модел за односе између карактеристичних молских запремина </a:t>
            </a:r>
            <a:r>
              <a:rPr lang="sr-Cyrl-RS" sz="2000" b="1" noProof="1">
                <a:solidFill>
                  <a:srgbClr val="6666FF"/>
                </a:solidFill>
              </a:rPr>
              <a:t>материје</a:t>
            </a:r>
          </a:p>
        </p:txBody>
      </p:sp>
      <p:sp>
        <p:nvSpPr>
          <p:cNvPr id="4134" name="Oval 26"/>
          <p:cNvSpPr>
            <a:spLocks noChangeArrowheads="1"/>
          </p:cNvSpPr>
          <p:nvPr/>
        </p:nvSpPr>
        <p:spPr bwMode="auto">
          <a:xfrm>
            <a:off x="4475163" y="2560638"/>
            <a:ext cx="193675" cy="2016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noProof="1">
              <a:solidFill>
                <a:srgbClr val="FF3300"/>
              </a:solidFill>
            </a:endParaRPr>
          </a:p>
        </p:txBody>
      </p:sp>
      <p:sp>
        <p:nvSpPr>
          <p:cNvPr id="4135" name="Oval 26"/>
          <p:cNvSpPr>
            <a:spLocks noChangeArrowheads="1"/>
          </p:cNvSpPr>
          <p:nvPr/>
        </p:nvSpPr>
        <p:spPr bwMode="auto">
          <a:xfrm>
            <a:off x="3213100" y="4522788"/>
            <a:ext cx="192088" cy="2016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noProof="1">
              <a:solidFill>
                <a:srgbClr val="FF3300"/>
              </a:solidFill>
            </a:endParaRPr>
          </a:p>
        </p:txBody>
      </p:sp>
      <p:sp>
        <p:nvSpPr>
          <p:cNvPr id="4136" name="Oval 26"/>
          <p:cNvSpPr>
            <a:spLocks noChangeArrowheads="1"/>
          </p:cNvSpPr>
          <p:nvPr/>
        </p:nvSpPr>
        <p:spPr bwMode="auto">
          <a:xfrm>
            <a:off x="2501900" y="4543425"/>
            <a:ext cx="193675" cy="20161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noProof="1">
              <a:solidFill>
                <a:srgbClr val="FF3300"/>
              </a:solidFill>
            </a:endParaRPr>
          </a:p>
        </p:txBody>
      </p:sp>
      <p:sp>
        <p:nvSpPr>
          <p:cNvPr id="4137" name="Text Box 68"/>
          <p:cNvSpPr txBox="1">
            <a:spLocks noChangeArrowheads="1"/>
          </p:cNvSpPr>
          <p:nvPr/>
        </p:nvSpPr>
        <p:spPr bwMode="auto">
          <a:xfrm>
            <a:off x="2317750" y="5505450"/>
            <a:ext cx="5832475" cy="784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800" dirty="0"/>
              <a:t>Vx/Vc = 1/2</a:t>
            </a:r>
            <a:r>
              <a:rPr lang="sr-Latn-CS" sz="1800" baseline="30000" dirty="0"/>
              <a:t>i-1</a:t>
            </a:r>
            <a:r>
              <a:rPr lang="sr-Latn-CS" sz="1800" dirty="0"/>
              <a:t>, </a:t>
            </a:r>
            <a:r>
              <a:rPr lang="sr-Cyrl-CS" sz="1800" dirty="0"/>
              <a:t>где је</a:t>
            </a:r>
            <a:r>
              <a:rPr lang="sr-Latn-CS" sz="1800" dirty="0"/>
              <a:t> Vx= Vc, b, Vo </a:t>
            </a:r>
            <a:r>
              <a:rPr lang="sr-Cyrl-CS" sz="1800" dirty="0"/>
              <a:t>за</a:t>
            </a:r>
            <a:r>
              <a:rPr lang="sr-Latn-CS" sz="1800" dirty="0"/>
              <a:t> i=1,2,3 (</a:t>
            </a:r>
            <a:r>
              <a:rPr lang="sr-Cyrl-CS" sz="1800" dirty="0"/>
              <a:t>редом</a:t>
            </a:r>
            <a:r>
              <a:rPr lang="sr-Latn-CS" sz="1800" dirty="0"/>
              <a:t>)</a:t>
            </a:r>
            <a:endParaRPr lang="sr-Cyrl-CS" sz="1800" dirty="0"/>
          </a:p>
          <a:p>
            <a:pPr>
              <a:spcBef>
                <a:spcPct val="50000"/>
              </a:spcBef>
            </a:pPr>
            <a:r>
              <a:rPr lang="sr-Latn-CS" sz="1800" dirty="0"/>
              <a:t>Vy/Vc = 2</a:t>
            </a:r>
            <a:r>
              <a:rPr lang="sr-Latn-CS" sz="1800" baseline="30000" dirty="0"/>
              <a:t>1/i</a:t>
            </a:r>
            <a:r>
              <a:rPr lang="sr-Latn-CS" sz="1800" dirty="0"/>
              <a:t>/2</a:t>
            </a:r>
            <a:r>
              <a:rPr lang="sr-Latn-CS" sz="1800" baseline="30000" dirty="0"/>
              <a:t>i-1</a:t>
            </a:r>
            <a:r>
              <a:rPr lang="sr-Latn-CS" sz="1800" dirty="0"/>
              <a:t>, </a:t>
            </a:r>
            <a:r>
              <a:rPr lang="sr-Cyrl-CS" sz="1800" dirty="0"/>
              <a:t>где је</a:t>
            </a:r>
            <a:r>
              <a:rPr lang="sr-Latn-CS" sz="1800" dirty="0"/>
              <a:t> Vy= bo, Vt </a:t>
            </a:r>
            <a:r>
              <a:rPr lang="sr-Cyrl-CS" sz="1800" dirty="0"/>
              <a:t>за</a:t>
            </a:r>
            <a:r>
              <a:rPr lang="sr-Latn-CS" sz="1800" dirty="0"/>
              <a:t> i=2,3 (</a:t>
            </a:r>
            <a:r>
              <a:rPr lang="sr-Cyrl-CS" sz="1800" dirty="0"/>
              <a:t>редом</a:t>
            </a:r>
            <a:r>
              <a:rPr lang="sr-Latn-CS" sz="1800" dirty="0"/>
              <a:t>)</a:t>
            </a:r>
          </a:p>
        </p:txBody>
      </p:sp>
      <p:sp>
        <p:nvSpPr>
          <p:cNvPr id="4139" name="TextBox 42"/>
          <p:cNvSpPr txBox="1">
            <a:spLocks noChangeArrowheads="1"/>
          </p:cNvSpPr>
          <p:nvPr/>
        </p:nvSpPr>
        <p:spPr bwMode="auto">
          <a:xfrm>
            <a:off x="7485063" y="468313"/>
            <a:ext cx="17018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 Narrow" pitchFamily="34" charset="0"/>
              </a:rPr>
              <a:t>Од највеће покретљивости молекула...</a:t>
            </a:r>
          </a:p>
        </p:txBody>
      </p:sp>
      <p:sp>
        <p:nvSpPr>
          <p:cNvPr id="4140" name="TextBox 43"/>
          <p:cNvSpPr txBox="1">
            <a:spLocks noChangeArrowheads="1"/>
          </p:cNvSpPr>
          <p:nvPr/>
        </p:nvSpPr>
        <p:spPr bwMode="auto">
          <a:xfrm>
            <a:off x="131763" y="5011738"/>
            <a:ext cx="18145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  <a:latin typeface="Arial Narrow" pitchFamily="34" charset="0"/>
              </a:rPr>
              <a:t>... до непокретних молекула.</a:t>
            </a:r>
          </a:p>
        </p:txBody>
      </p:sp>
      <p:sp>
        <p:nvSpPr>
          <p:cNvPr id="4141" name="Rectangle 44"/>
          <p:cNvSpPr>
            <a:spLocks noChangeArrowheads="1"/>
          </p:cNvSpPr>
          <p:nvPr/>
        </p:nvSpPr>
        <p:spPr bwMode="auto">
          <a:xfrm>
            <a:off x="658813" y="6581775"/>
            <a:ext cx="80597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err="1"/>
              <a:t>Stoiljkovi</a:t>
            </a:r>
            <a:r>
              <a:rPr lang="sr-Latn-CS" dirty="0"/>
              <a:t>ć</a:t>
            </a:r>
            <a:r>
              <a:rPr lang="en-GB" dirty="0"/>
              <a:t> D., </a:t>
            </a:r>
            <a:r>
              <a:rPr lang="en-GB" dirty="0" err="1"/>
              <a:t>Jovanovi</a:t>
            </a:r>
            <a:r>
              <a:rPr lang="sr-Latn-CS" dirty="0"/>
              <a:t>ć</a:t>
            </a:r>
            <a:r>
              <a:rPr lang="en-GB" dirty="0"/>
              <a:t> S., </a:t>
            </a:r>
            <a:r>
              <a:rPr lang="sr-Latn-CS" dirty="0"/>
              <a:t>(a) </a:t>
            </a:r>
            <a:r>
              <a:rPr lang="en-GB" dirty="0"/>
              <a:t>Bull.</a:t>
            </a:r>
            <a:r>
              <a:rPr lang="sr-Latn-CS" dirty="0"/>
              <a:t> </a:t>
            </a:r>
            <a:r>
              <a:rPr lang="en-GB" dirty="0"/>
              <a:t>Soc</a:t>
            </a:r>
            <a:r>
              <a:rPr lang="sr-Latn-CS" dirty="0"/>
              <a:t>.</a:t>
            </a:r>
            <a:r>
              <a:rPr lang="en-GB" dirty="0"/>
              <a:t> </a:t>
            </a:r>
            <a:r>
              <a:rPr lang="en-GB" dirty="0" err="1"/>
              <a:t>Chim</a:t>
            </a:r>
            <a:r>
              <a:rPr lang="en-GB" dirty="0"/>
              <a:t>.</a:t>
            </a:r>
            <a:r>
              <a:rPr lang="sr-Latn-CS" dirty="0"/>
              <a:t> </a:t>
            </a:r>
            <a:r>
              <a:rPr lang="en-GB" dirty="0"/>
              <a:t>Beograd, </a:t>
            </a:r>
            <a:r>
              <a:rPr lang="en-GB" b="1" dirty="0"/>
              <a:t>48</a:t>
            </a:r>
            <a:r>
              <a:rPr lang="en-GB" dirty="0"/>
              <a:t>,</a:t>
            </a:r>
            <a:r>
              <a:rPr lang="sr-Latn-CS" dirty="0"/>
              <a:t> </a:t>
            </a:r>
            <a:r>
              <a:rPr lang="en-GB" dirty="0"/>
              <a:t>49</a:t>
            </a:r>
            <a:r>
              <a:rPr lang="sr-Latn-CS" dirty="0"/>
              <a:t> </a:t>
            </a:r>
            <a:r>
              <a:rPr lang="en-GB" dirty="0"/>
              <a:t>(1983)</a:t>
            </a:r>
            <a:r>
              <a:rPr lang="sr-Latn-CS" dirty="0"/>
              <a:t>;</a:t>
            </a:r>
            <a:r>
              <a:rPr lang="en-GB" dirty="0"/>
              <a:t> </a:t>
            </a:r>
            <a:r>
              <a:rPr lang="sr-Latn-CS" dirty="0"/>
              <a:t>(</a:t>
            </a:r>
            <a:r>
              <a:rPr lang="en-GB" dirty="0"/>
              <a:t>b) J. Serb. Chem. Soc., </a:t>
            </a:r>
            <a:r>
              <a:rPr lang="en-GB" b="1" dirty="0"/>
              <a:t>60</a:t>
            </a:r>
            <a:r>
              <a:rPr lang="en-GB" dirty="0"/>
              <a:t>, 15 (1995)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74613" y="6527800"/>
            <a:ext cx="900588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419024" y="671199"/>
            <a:ext cx="2194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dirty="0" smtClean="0"/>
              <a:t>Фаза   </a:t>
            </a:r>
          </a:p>
          <a:p>
            <a:pPr algn="ctr"/>
            <a:r>
              <a:rPr lang="sr-Cyrl-RS" sz="1600" b="1" dirty="0" smtClean="0">
                <a:solidFill>
                  <a:srgbClr val="3333CC"/>
                </a:solidFill>
              </a:rPr>
              <a:t>Крај</a:t>
            </a:r>
            <a:r>
              <a:rPr lang="sr-Cyrl-RS" sz="1600" dirty="0" smtClean="0"/>
              <a:t>   Број </a:t>
            </a:r>
            <a:r>
              <a:rPr lang="sr-Cyrl-RS" sz="1600" b="1" dirty="0" smtClean="0">
                <a:solidFill>
                  <a:srgbClr val="3333CC"/>
                </a:solidFill>
              </a:rPr>
              <a:t>Почетак</a:t>
            </a:r>
          </a:p>
          <a:p>
            <a:r>
              <a:rPr lang="sr-Cyrl-RS" sz="1600" b="1" dirty="0" smtClean="0"/>
              <a:t>    ↓         ↓         ↓</a:t>
            </a:r>
            <a:endParaRPr lang="en-US" sz="1600" b="1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285" y="737993"/>
            <a:ext cx="2115878" cy="158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6651"/>
            <a:ext cx="44005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04038" y="818706"/>
            <a:ext cx="394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accent2">
                    <a:lumMod val="75000"/>
                  </a:schemeClr>
                </a:solidFill>
              </a:rPr>
              <a:t>Надмолекулска структура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856" y="5433237"/>
            <a:ext cx="3987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↑ ПОГРЕШНО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, јер је структура веома </a:t>
            </a:r>
            <a:r>
              <a:rPr lang="sr-Cyrl-RS" sz="20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растресита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, а молекули воде </a:t>
            </a:r>
            <a:r>
              <a:rPr lang="sr-Cyrl-RS" sz="20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непокретни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731489"/>
            <a:ext cx="413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Cockrell C., Dicks O. A., </a:t>
            </a:r>
            <a:r>
              <a:rPr lang="en-US" dirty="0" err="1" smtClean="0"/>
              <a:t>Brazhkin</a:t>
            </a:r>
            <a:r>
              <a:rPr lang="en-US" dirty="0" smtClean="0"/>
              <a:t> V. V., </a:t>
            </a:r>
            <a:r>
              <a:rPr lang="en-US" dirty="0" err="1" smtClean="0"/>
              <a:t>Trachenko</a:t>
            </a:r>
            <a:r>
              <a:rPr lang="sr-Cyrl-RS" dirty="0" smtClean="0"/>
              <a:t> </a:t>
            </a:r>
            <a:r>
              <a:rPr lang="en-US" dirty="0" smtClean="0"/>
              <a:t>K</a:t>
            </a:r>
            <a:r>
              <a:rPr lang="sr-Cyrl-RS" dirty="0" smtClean="0"/>
              <a:t>.</a:t>
            </a:r>
            <a:r>
              <a:rPr lang="en-US" dirty="0" smtClean="0"/>
              <a:t> </a:t>
            </a:r>
            <a:r>
              <a:rPr lang="sr-Cyrl-RS" dirty="0" smtClean="0"/>
              <a:t> </a:t>
            </a:r>
            <a:r>
              <a:rPr lang="en-US" dirty="0" smtClean="0"/>
              <a:t>“Pronounced structural crossover in water at supercritical pressures”, J. Physics Condensed Matter · May 2020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91247" y="4072270"/>
            <a:ext cx="459326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>
                <a:solidFill>
                  <a:schemeClr val="accent2">
                    <a:lumMod val="75000"/>
                  </a:schemeClr>
                </a:solidFill>
              </a:rPr>
              <a:t>Емпиријске чињенице:</a:t>
            </a:r>
            <a:endParaRPr lang="sr-Latn-RS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Густина воде на 1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Atm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 и 4 </a:t>
            </a:r>
            <a:r>
              <a:rPr lang="sr-Cyrl-RS" sz="16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С је </a:t>
            </a:r>
            <a:r>
              <a:rPr lang="sr-Latn-RS" sz="1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RS" sz="16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sr-Latn-RS" sz="1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RS" sz="16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g/cm</a:t>
            </a:r>
            <a:r>
              <a:rPr lang="sr-Latn-RS" sz="1600" baseline="30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sr-Cyrl-R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Средње растојање између центара молекула </a:t>
            </a:r>
          </a:p>
          <a:p>
            <a:r>
              <a:rPr lang="sr-Latn-RS" sz="1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sr-Latn-RS" sz="1800" b="1" baseline="-25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sr</a:t>
            </a:r>
            <a:r>
              <a:rPr lang="sr-Latn-RS" sz="1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RS" sz="16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 </a:t>
            </a:r>
            <a:r>
              <a:rPr lang="en-US" sz="1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3.1</a:t>
            </a:r>
            <a:r>
              <a:rPr lang="sr-Latn-RS" sz="16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Å</a:t>
            </a:r>
            <a:r>
              <a:rPr lang="sr-Latn-RS" sz="16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6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sr-Cyrl-RS" sz="16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0.31 </a:t>
            </a:r>
            <a:r>
              <a:rPr lang="en-US" sz="16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nm)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, што је мање од димензија молекула воде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3.693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3.1963.04 </a:t>
            </a:r>
            <a:r>
              <a:rPr lang="en-US" sz="16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Å.</a:t>
            </a:r>
            <a:endParaRPr lang="sr-Cyrl-R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1600" b="1" dirty="0" smtClean="0">
                <a:solidFill>
                  <a:srgbClr val="3333CC"/>
                </a:solidFill>
                <a:latin typeface="+mn-lt"/>
                <a:cs typeface="Times New Roman" pitchFamily="18" charset="0"/>
              </a:rPr>
              <a:t>Закључак</a:t>
            </a:r>
            <a:r>
              <a:rPr lang="sr-Cyrl-RS" sz="1600" dirty="0" smtClean="0">
                <a:solidFill>
                  <a:srgbClr val="3333CC"/>
                </a:solidFill>
                <a:latin typeface="+mn-lt"/>
                <a:cs typeface="Times New Roman" pitchFamily="18" charset="0"/>
              </a:rPr>
              <a:t>: </a:t>
            </a:r>
          </a:p>
          <a:p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Надмолекулска структура воде треба да има</a:t>
            </a:r>
            <a:r>
              <a:rPr lang="sr-Cyrl-R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густо збијене, правилно оријентисан</a:t>
            </a:r>
            <a:r>
              <a:rPr lang="sr-Cyrl-RS" sz="16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sr-Cyrl-RS" sz="1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изобличене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, а уз то </a:t>
            </a:r>
            <a:r>
              <a:rPr lang="sr-Cyrl-RS" sz="1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покретљиве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 молекуле.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5795" y="510362"/>
            <a:ext cx="4338084" cy="361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405965" y="152399"/>
            <a:ext cx="2633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sr-Cyrl-RS" sz="2400" dirty="0" smtClean="0">
                <a:solidFill>
                  <a:schemeClr val="accent2">
                    <a:lumMod val="75000"/>
                  </a:schemeClr>
                </a:solidFill>
              </a:rPr>
              <a:t>ЕЧН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sr-Cyrl-RS" sz="2400" dirty="0" smtClean="0">
                <a:solidFill>
                  <a:schemeClr val="accent2">
                    <a:lumMod val="75000"/>
                  </a:schemeClr>
                </a:solidFill>
              </a:rPr>
              <a:t> ВОД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99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noProof="1" smtClean="0">
                <a:solidFill>
                  <a:srgbClr val="CC0000"/>
                </a:solidFill>
              </a:rPr>
              <a:t>Ново</a:t>
            </a:r>
            <a:endParaRPr lang="sr-Cyrl-RS" b="1" noProof="1" smtClean="0">
              <a:solidFill>
                <a:srgbClr val="CC0000"/>
              </a:solidFill>
            </a:endParaRPr>
          </a:p>
          <a:p>
            <a:r>
              <a:rPr lang="sr-Cyrl-RS" b="1" noProof="1" smtClean="0">
                <a:solidFill>
                  <a:srgbClr val="CC0000"/>
                </a:solidFill>
              </a:rPr>
              <a:t>Нов. 2022-</a:t>
            </a:r>
            <a:endParaRPr lang="en-US" b="1" noProof="1" smtClean="0">
              <a:solidFill>
                <a:srgbClr val="CC0000"/>
              </a:solidFill>
            </a:endParaRPr>
          </a:p>
          <a:p>
            <a:r>
              <a:rPr lang="en-US" b="1" noProof="1" smtClean="0">
                <a:solidFill>
                  <a:srgbClr val="CC0000"/>
                </a:solidFill>
              </a:rPr>
              <a:t>Феб. 2023</a:t>
            </a:r>
            <a:r>
              <a:rPr lang="sr-Cyrl-RS" b="1" noProof="1" smtClean="0">
                <a:solidFill>
                  <a:srgbClr val="CC0000"/>
                </a:solidFill>
              </a:rPr>
              <a:t>.</a:t>
            </a:r>
            <a:endParaRPr lang="en-US" b="1" noProof="1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0497" y="99629"/>
            <a:ext cx="3374796" cy="315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010093" y="446568"/>
            <a:ext cx="4072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3</a:t>
            </a:r>
            <a:r>
              <a:rPr lang="en-US" sz="1800" b="1" dirty="0" smtClean="0">
                <a:solidFill>
                  <a:srgbClr val="C00000"/>
                </a:solidFill>
              </a:rPr>
              <a:t>D</a:t>
            </a:r>
            <a:r>
              <a:rPr lang="ru-RU" sz="1800" b="1" dirty="0" smtClean="0">
                <a:solidFill>
                  <a:srgbClr val="C00000"/>
                </a:solidFill>
              </a:rPr>
              <a:t> ротирајући МОЛЕКУЛСКИ ПАР </a:t>
            </a:r>
            <a:r>
              <a:rPr lang="ru-RU" sz="1800" dirty="0" smtClean="0"/>
              <a:t>има два молекула повезана </a:t>
            </a:r>
            <a:r>
              <a:rPr lang="ru-RU" sz="1800" dirty="0" smtClean="0">
                <a:solidFill>
                  <a:schemeClr val="accent2"/>
                </a:solidFill>
              </a:rPr>
              <a:t>ј</a:t>
            </a:r>
            <a:r>
              <a:rPr lang="ru-RU" sz="1800" u="sng" dirty="0" smtClean="0">
                <a:solidFill>
                  <a:schemeClr val="accent2"/>
                </a:solidFill>
              </a:rPr>
              <a:t>едном </a:t>
            </a:r>
            <a:r>
              <a:rPr lang="ru-RU" sz="1800" dirty="0" smtClean="0">
                <a:solidFill>
                  <a:schemeClr val="accent2"/>
                </a:solidFill>
              </a:rPr>
              <a:t>водоничном везом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213" y="2534094"/>
            <a:ext cx="349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3333CC"/>
                </a:solidFill>
              </a:rPr>
              <a:t>3</a:t>
            </a:r>
            <a:r>
              <a:rPr lang="en-US" sz="1800" b="1" dirty="0" smtClean="0">
                <a:solidFill>
                  <a:srgbClr val="3333CC"/>
                </a:solidFill>
              </a:rPr>
              <a:t>D</a:t>
            </a:r>
            <a:r>
              <a:rPr lang="ru-RU" sz="1800" b="1" dirty="0" smtClean="0">
                <a:solidFill>
                  <a:srgbClr val="3333CC"/>
                </a:solidFill>
              </a:rPr>
              <a:t> ротирајући БИМОЛЕКУЛИ </a:t>
            </a:r>
            <a:r>
              <a:rPr lang="ru-RU" sz="1800" dirty="0" smtClean="0"/>
              <a:t>су два молекула повезана са </a:t>
            </a:r>
            <a:r>
              <a:rPr lang="ru-RU" sz="1800" u="sng" dirty="0" smtClean="0">
                <a:solidFill>
                  <a:schemeClr val="accent2"/>
                </a:solidFill>
              </a:rPr>
              <a:t>две</a:t>
            </a:r>
            <a:r>
              <a:rPr lang="ru-RU" sz="1800" dirty="0" smtClean="0">
                <a:solidFill>
                  <a:schemeClr val="accent2"/>
                </a:solidFill>
              </a:rPr>
              <a:t> водоничне везе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99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noProof="1" smtClean="0">
                <a:solidFill>
                  <a:srgbClr val="CC0000"/>
                </a:solidFill>
              </a:rPr>
              <a:t>Ново</a:t>
            </a:r>
            <a:endParaRPr lang="sr-Cyrl-RS" b="1" noProof="1" smtClean="0">
              <a:solidFill>
                <a:srgbClr val="CC0000"/>
              </a:solidFill>
            </a:endParaRPr>
          </a:p>
          <a:p>
            <a:r>
              <a:rPr lang="sr-Cyrl-RS" b="1" noProof="1" smtClean="0">
                <a:solidFill>
                  <a:srgbClr val="CC0000"/>
                </a:solidFill>
              </a:rPr>
              <a:t>Нов. 2022-</a:t>
            </a:r>
            <a:endParaRPr lang="en-US" b="1" noProof="1" smtClean="0">
              <a:solidFill>
                <a:srgbClr val="CC0000"/>
              </a:solidFill>
            </a:endParaRPr>
          </a:p>
          <a:p>
            <a:r>
              <a:rPr lang="en-US" b="1" noProof="1" smtClean="0">
                <a:solidFill>
                  <a:srgbClr val="CC0000"/>
                </a:solidFill>
              </a:rPr>
              <a:t>Феб. 2023</a:t>
            </a:r>
            <a:r>
              <a:rPr lang="sr-Cyrl-RS" b="1" noProof="1" smtClean="0">
                <a:solidFill>
                  <a:srgbClr val="CC0000"/>
                </a:solidFill>
              </a:rPr>
              <a:t>.</a:t>
            </a:r>
            <a:endParaRPr lang="en-US" b="1" noProof="1">
              <a:solidFill>
                <a:srgbClr val="CC0000"/>
              </a:solidFill>
            </a:endParaRPr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074" y="3594802"/>
            <a:ext cx="7472474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2611181" y="1209525"/>
            <a:ext cx="1339814" cy="115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>
            <a:endCxn id="89089" idx="1"/>
          </p:cNvCxnSpPr>
          <p:nvPr/>
        </p:nvCxnSpPr>
        <p:spPr>
          <a:xfrm flipV="1">
            <a:off x="4167963" y="1677703"/>
            <a:ext cx="782534" cy="22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55953" y="2546314"/>
            <a:ext cx="7048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>
            <a:stCxn id="5" idx="3"/>
          </p:cNvCxnSpPr>
          <p:nvPr/>
        </p:nvCxnSpPr>
        <p:spPr>
          <a:xfrm flipH="1">
            <a:off x="3136605" y="2995759"/>
            <a:ext cx="779720" cy="4810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029200" y="3083442"/>
            <a:ext cx="1066800" cy="4394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3827721" y="3264195"/>
            <a:ext cx="308344" cy="2658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543454">
            <a:off x="90806" y="1649784"/>
            <a:ext cx="1790700" cy="193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61507" y="3795824"/>
            <a:ext cx="2381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660033"/>
                </a:solidFill>
              </a:rPr>
              <a:t>1 </a:t>
            </a:r>
            <a:r>
              <a:rPr lang="en-US" sz="2000" b="1" dirty="0" smtClean="0">
                <a:solidFill>
                  <a:srgbClr val="660033"/>
                </a:solidFill>
              </a:rPr>
              <a:t>D </a:t>
            </a:r>
            <a:r>
              <a:rPr lang="sr-Cyrl-RS" sz="2000" b="1" dirty="0" smtClean="0">
                <a:solidFill>
                  <a:srgbClr val="660033"/>
                </a:solidFill>
              </a:rPr>
              <a:t>Ротирајући олигомолекули </a:t>
            </a:r>
            <a:r>
              <a:rPr lang="sr-Cyrl-RS" sz="2000" b="1" dirty="0" smtClean="0"/>
              <a:t>настају спајањем бимолекула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99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noProof="1" smtClean="0">
                <a:solidFill>
                  <a:srgbClr val="CC0000"/>
                </a:solidFill>
              </a:rPr>
              <a:t>Ново</a:t>
            </a:r>
            <a:endParaRPr lang="sr-Cyrl-RS" b="1" noProof="1" smtClean="0">
              <a:solidFill>
                <a:srgbClr val="CC0000"/>
              </a:solidFill>
            </a:endParaRPr>
          </a:p>
          <a:p>
            <a:r>
              <a:rPr lang="sr-Cyrl-RS" b="1" noProof="1" smtClean="0">
                <a:solidFill>
                  <a:srgbClr val="CC0000"/>
                </a:solidFill>
              </a:rPr>
              <a:t>Нов. 2022-</a:t>
            </a:r>
            <a:endParaRPr lang="en-US" b="1" noProof="1" smtClean="0">
              <a:solidFill>
                <a:srgbClr val="CC0000"/>
              </a:solidFill>
            </a:endParaRPr>
          </a:p>
          <a:p>
            <a:r>
              <a:rPr lang="en-US" b="1" noProof="1" smtClean="0">
                <a:solidFill>
                  <a:srgbClr val="CC0000"/>
                </a:solidFill>
              </a:rPr>
              <a:t>Феб. 2023</a:t>
            </a:r>
            <a:r>
              <a:rPr lang="sr-Cyrl-RS" b="1" noProof="1" smtClean="0">
                <a:solidFill>
                  <a:srgbClr val="CC0000"/>
                </a:solidFill>
              </a:rPr>
              <a:t>.</a:t>
            </a:r>
            <a:endParaRPr lang="en-US" b="1" noProof="1">
              <a:solidFill>
                <a:srgbClr val="CC0000"/>
              </a:solidFill>
            </a:endParaRPr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5878" y="0"/>
            <a:ext cx="7028121" cy="339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62200" y="3604438"/>
            <a:ext cx="4289179" cy="325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17868">
            <a:off x="7113663" y="1155722"/>
            <a:ext cx="1517282" cy="164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5032" y="1755834"/>
            <a:ext cx="624738" cy="71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0" y="2467676"/>
            <a:ext cx="265814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RS" sz="1600" b="1" dirty="0" smtClean="0"/>
              <a:t>БИМОЛЕКУЛСКА ФАЗА</a:t>
            </a:r>
          </a:p>
          <a:p>
            <a:r>
              <a:rPr lang="sr-Cyrl-RS" sz="1600" b="1" dirty="0" smtClean="0"/>
              <a:t>ЈЕ ДИСКОНТИНУАЛНА, У ВИДУ МЕХУРИЋА РАСПОРЕЂЕНИХ У КОНТИНУАЛНОЈ ОЛИГОМОЛЕКУЛСКОЈ ФАЗИ</a:t>
            </a:r>
            <a:endParaRPr lang="en-US" sz="1600" b="1" dirty="0"/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6772940" y="2328530"/>
            <a:ext cx="2371060" cy="86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RS" sz="1600" b="1" dirty="0" smtClean="0"/>
              <a:t>ОЛИГОМОЛЕКУЛСКА ФАЗА ЈЕ КОНТИНУАЛНА</a:t>
            </a:r>
            <a:endParaRPr lang="en-US" sz="1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5231" y="797441"/>
            <a:ext cx="4221126" cy="422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6092457" y="2594344"/>
            <a:ext cx="701749" cy="382772"/>
          </a:xfrm>
          <a:prstGeom prst="straightConnector1">
            <a:avLst/>
          </a:prstGeom>
          <a:ln w="19050">
            <a:solidFill>
              <a:srgbClr val="66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733107" y="1701210"/>
            <a:ext cx="1945758" cy="425302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01478" y="0"/>
            <a:ext cx="7187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>
                <a:solidFill>
                  <a:srgbClr val="3333CC"/>
                </a:solidFill>
              </a:rPr>
              <a:t>ТЕЧНОСТИ НА 1 </a:t>
            </a:r>
            <a:r>
              <a:rPr lang="en-US" sz="2000" b="1" dirty="0" smtClean="0">
                <a:solidFill>
                  <a:srgbClr val="3333CC"/>
                </a:solidFill>
              </a:rPr>
              <a:t>bar </a:t>
            </a:r>
            <a:r>
              <a:rPr lang="sr-Cyrl-RS" sz="2000" b="1" dirty="0" smtClean="0">
                <a:solidFill>
                  <a:srgbClr val="3333CC"/>
                </a:solidFill>
              </a:rPr>
              <a:t>су </a:t>
            </a:r>
            <a:r>
              <a:rPr lang="el-GR" sz="2000" b="1" dirty="0" smtClean="0">
                <a:solidFill>
                  <a:srgbClr val="3333CC"/>
                </a:solidFill>
                <a:latin typeface="Times New Roman"/>
                <a:cs typeface="Times New Roman"/>
              </a:rPr>
              <a:t>γ</a:t>
            </a:r>
            <a:r>
              <a:rPr lang="sr-Cyrl-RS" sz="2000" b="1" dirty="0" smtClean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lang="sr-Cyrl-RS" sz="2000" b="1" dirty="0" smtClean="0">
                <a:solidFill>
                  <a:srgbClr val="3333CC"/>
                </a:solidFill>
                <a:latin typeface="Times New Roman"/>
                <a:cs typeface="Times New Roman"/>
              </a:rPr>
              <a:t>ТЕЧНОСТИ</a:t>
            </a:r>
          </a:p>
          <a:p>
            <a:pPr algn="ctr"/>
            <a:r>
              <a:rPr lang="sr-Cyrl-RS" sz="2000" b="1" dirty="0" smtClean="0">
                <a:solidFill>
                  <a:srgbClr val="3333CC"/>
                </a:solidFill>
                <a:latin typeface="Times New Roman"/>
                <a:cs typeface="Times New Roman"/>
              </a:rPr>
              <a:t>чије је </a:t>
            </a:r>
            <a:r>
              <a:rPr lang="sr-Cyrl-RS" sz="2000" b="1" dirty="0" smtClean="0">
                <a:solidFill>
                  <a:srgbClr val="3333CC"/>
                </a:solidFill>
              </a:rPr>
              <a:t>ФАЗНО СТАЊЕ хетерогено</a:t>
            </a:r>
            <a:endParaRPr lang="en-US" sz="2000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1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0075" y="1676512"/>
            <a:ext cx="3508744" cy="301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3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16" y="1733170"/>
            <a:ext cx="3871581" cy="341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4049018" y="4182865"/>
            <a:ext cx="105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rgbClr val="3333CC"/>
                </a:solidFill>
              </a:rPr>
              <a:t>ТЕЧАН ПРОПИЛЕН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Narrow" pitchFamily="34" charset="0"/>
              </a:rPr>
              <a:t>Stoiljković D., Pilić B., Radičević R., Bakočević I., Jovanović S., Panić D., Korugić-Karasz Lj., "Polymerization of organized monomers", Hem. ind., </a:t>
            </a:r>
            <a:r>
              <a:rPr lang="en-US" sz="1200" dirty="0" smtClean="0">
                <a:latin typeface="Arial Narrow" pitchFamily="34" charset="0"/>
              </a:rPr>
              <a:t>58(11)479(2004)</a:t>
            </a:r>
            <a:endParaRPr lang="en-US" sz="1200" dirty="0">
              <a:latin typeface="Arial Narrow" pitchFamily="34" charset="0"/>
            </a:endParaRPr>
          </a:p>
          <a:p>
            <a:r>
              <a:rPr lang="en-US" sz="1200" dirty="0">
                <a:latin typeface="Arial Narrow" pitchFamily="34" charset="0"/>
              </a:rPr>
              <a:t>Korugi</a:t>
            </a:r>
            <a:r>
              <a:rPr lang="sr-Latn-CS" sz="1200" dirty="0">
                <a:latin typeface="Arial Narrow" pitchFamily="34" charset="0"/>
              </a:rPr>
              <a:t>ć-Karasz Lj., Stoiljković D., Pilić B., "Charge percolation mechanism of heterogeneous Al-based catalysts for olefin polymerization", 228th ACS National meeting, Philadelphia, Aug. 22-26, 2004.</a:t>
            </a:r>
            <a:endParaRPr lang="en-US" sz="1200" dirty="0">
              <a:latin typeface="Arial Narrow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10800000">
            <a:off x="3987210" y="4125433"/>
            <a:ext cx="287079" cy="233916"/>
          </a:xfrm>
          <a:prstGeom prst="straightConnector1">
            <a:avLst/>
          </a:prstGeom>
          <a:noFill/>
          <a:ln w="25400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>
          <a:xfrm>
            <a:off x="372141" y="144926"/>
            <a:ext cx="8112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RS" sz="2000" b="1" noProof="1" smtClean="0">
                <a:solidFill>
                  <a:srgbClr val="3333CC"/>
                </a:solidFill>
              </a:rPr>
              <a:t>ТЕОРИЈА ПОЛИМЕРИЗАЦИЈЕ ОРГАНИЗОВАНИХ МОНОМЕРА</a:t>
            </a:r>
            <a:r>
              <a:rPr lang="sr-Cyrl-RS" sz="2000" noProof="1" smtClean="0">
                <a:solidFill>
                  <a:srgbClr val="3333CC"/>
                </a:solidFill>
              </a:rPr>
              <a:t> 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563805"/>
            <a:ext cx="86442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noProof="1" smtClean="0">
                <a:solidFill>
                  <a:srgbClr val="000000"/>
                </a:solidFill>
              </a:rPr>
              <a:t>Полимеризацијом се </a:t>
            </a:r>
            <a:r>
              <a:rPr lang="sr-Cyrl-RS" sz="1400" b="1" noProof="1" smtClean="0">
                <a:solidFill>
                  <a:srgbClr val="3333CC"/>
                </a:solidFill>
              </a:rPr>
              <a:t>НАДМОЛЕКУЛСКЕ ЧЕСТИЦЕ</a:t>
            </a:r>
            <a:r>
              <a:rPr lang="sr-Cyrl-RS" sz="1400" noProof="1" smtClean="0">
                <a:solidFill>
                  <a:srgbClr val="000000"/>
                </a:solidFill>
              </a:rPr>
              <a:t> хемијски везују </a:t>
            </a:r>
            <a:r>
              <a:rPr lang="sr-Cyrl-RS" sz="1400" b="1" noProof="1" smtClean="0">
                <a:solidFill>
                  <a:srgbClr val="000000"/>
                </a:solidFill>
              </a:rPr>
              <a:t>у </a:t>
            </a:r>
            <a:r>
              <a:rPr lang="sr-Cyrl-RS" sz="1400" b="1" noProof="1" smtClean="0">
                <a:solidFill>
                  <a:srgbClr val="CC0000"/>
                </a:solidFill>
              </a:rPr>
              <a:t>МАКРОМОЛЕКУЛСКЕ ЛАНЦЕ</a:t>
            </a:r>
            <a:r>
              <a:rPr lang="sr-Cyrl-RS" sz="1400" noProof="1" smtClean="0">
                <a:solidFill>
                  <a:srgbClr val="000000"/>
                </a:solidFill>
              </a:rPr>
              <a:t>.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0" y="1013694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300" b="1" noProof="1" smtClean="0">
                <a:solidFill>
                  <a:srgbClr val="3333CC"/>
                </a:solidFill>
              </a:rPr>
              <a:t>Структура надмолекулских честица</a:t>
            </a:r>
            <a:r>
              <a:rPr lang="sr-Cyrl-RS" sz="1300" b="1" noProof="1" smtClean="0">
                <a:solidFill>
                  <a:srgbClr val="000000"/>
                </a:solidFill>
              </a:rPr>
              <a:t> </a:t>
            </a:r>
            <a:r>
              <a:rPr lang="sr-Cyrl-RS" sz="1300" noProof="1" smtClean="0">
                <a:solidFill>
                  <a:srgbClr val="000000"/>
                </a:solidFill>
              </a:rPr>
              <a:t>се </a:t>
            </a:r>
            <a:r>
              <a:rPr lang="sr-Cyrl-RS" sz="1300" b="1" noProof="1" smtClean="0">
                <a:solidFill>
                  <a:srgbClr val="C00000"/>
                </a:solidFill>
              </a:rPr>
              <a:t>трајно „бележи“ у структури стварних материјалних ланаца. </a:t>
            </a:r>
          </a:p>
          <a:p>
            <a:r>
              <a:rPr lang="sr-Cyrl-RS" sz="1300" b="1" noProof="1" smtClean="0">
                <a:solidFill>
                  <a:srgbClr val="3333CC"/>
                </a:solidFill>
              </a:rPr>
              <a:t>СЛАБЕ физичке везе </a:t>
            </a:r>
            <a:r>
              <a:rPr lang="sr-Cyrl-RS" sz="1300" noProof="1" smtClean="0"/>
              <a:t>између молекула полимеризацијум постају </a:t>
            </a:r>
            <a:r>
              <a:rPr lang="sr-Cyrl-RS" sz="1300" b="1" noProof="1" smtClean="0">
                <a:solidFill>
                  <a:srgbClr val="CC0000"/>
                </a:solidFill>
              </a:rPr>
              <a:t>ПОСТОЈАНЕ хемијске везе</a:t>
            </a:r>
            <a:r>
              <a:rPr lang="sr-Cyrl-RS" sz="1300" noProof="1" smtClean="0">
                <a:solidFill>
                  <a:srgbClr val="CC0000"/>
                </a:solidFill>
              </a:rPr>
              <a:t>.  </a:t>
            </a:r>
            <a:endParaRPr lang="en-US" sz="1300" dirty="0">
              <a:solidFill>
                <a:srgbClr val="CC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1297172" y="1648046"/>
            <a:ext cx="425302" cy="1063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467293" y="1467293"/>
            <a:ext cx="850605" cy="59542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5539564" y="1871333"/>
            <a:ext cx="914399" cy="17012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061262" y="3641374"/>
            <a:ext cx="2210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b="1" noProof="1" smtClean="0">
                <a:solidFill>
                  <a:srgbClr val="C00000"/>
                </a:solidFill>
              </a:rPr>
              <a:t>ГЕНЕТСКА СЛИЧНОСТ</a:t>
            </a:r>
          </a:p>
          <a:p>
            <a:pPr algn="ctr"/>
            <a:r>
              <a:rPr lang="sr-Cyrl-RS" b="1" noProof="1" smtClean="0">
                <a:solidFill>
                  <a:srgbClr val="C00000"/>
                </a:solidFill>
              </a:rPr>
              <a:t>МОНОМЕРА И ПОЛИМЕРА 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rot="16200000" flipV="1">
            <a:off x="10829261" y="3003697"/>
            <a:ext cx="116958" cy="425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86000" y="4859077"/>
            <a:ext cx="174374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r-Cyrl-RS" b="1" dirty="0" smtClean="0"/>
              <a:t>ВЕОМА МАЛЕ </a:t>
            </a:r>
          </a:p>
          <a:p>
            <a:pPr algn="ctr"/>
            <a:r>
              <a:rPr lang="sr-Cyrl-RS" b="1" dirty="0" smtClean="0"/>
              <a:t>СТЕРНЕ СМЕТЊЕ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97712" y="3076354"/>
            <a:ext cx="1818167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r-Cyrl-RS" b="1" dirty="0" smtClean="0"/>
              <a:t>ВЕОМА ВЕЛИКЕ</a:t>
            </a:r>
          </a:p>
          <a:p>
            <a:pPr algn="ctr"/>
            <a:r>
              <a:rPr lang="sr-Cyrl-RS" b="1" dirty="0" smtClean="0"/>
              <a:t> СТЕРНЕ СМЕТЊЕ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115883" y="3076351"/>
            <a:ext cx="1594885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r-Cyrl-RS" b="1" dirty="0" smtClean="0"/>
              <a:t>МАЛЕ СТЕРНЕ</a:t>
            </a:r>
          </a:p>
          <a:p>
            <a:pPr algn="ctr"/>
            <a:r>
              <a:rPr lang="sr-Cyrl-RS" b="1" dirty="0" smtClean="0"/>
              <a:t>СМЕТЊЕ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248093" y="4851991"/>
            <a:ext cx="1889051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r-Cyrl-RS" b="1" dirty="0" smtClean="0"/>
              <a:t>ВЕЛИКЕ СТЕРНЕ СМЕТЊЕ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04721" y="3420747"/>
            <a:ext cx="2536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C00000"/>
                </a:solidFill>
              </a:rPr>
              <a:t>Каква </a:t>
            </a:r>
            <a:r>
              <a:rPr lang="en-US" b="1" dirty="0" smtClean="0">
                <a:solidFill>
                  <a:srgbClr val="C00000"/>
                </a:solidFill>
              </a:rPr>
              <a:t>“M</a:t>
            </a:r>
            <a:r>
              <a:rPr lang="sr-Cyrl-RS" b="1" dirty="0" smtClean="0">
                <a:solidFill>
                  <a:srgbClr val="C00000"/>
                </a:solidFill>
              </a:rPr>
              <a:t>АЈКА</a:t>
            </a:r>
            <a:r>
              <a:rPr lang="en-US" b="1" dirty="0" smtClean="0">
                <a:solidFill>
                  <a:srgbClr val="C00000"/>
                </a:solidFill>
              </a:rPr>
              <a:t>” </a:t>
            </a:r>
            <a:r>
              <a:rPr lang="sr-Cyrl-RS" b="1" dirty="0" smtClean="0">
                <a:solidFill>
                  <a:srgbClr val="C00000"/>
                </a:solidFill>
              </a:rPr>
              <a:t>таква “ЋЕРКА</a:t>
            </a:r>
            <a:r>
              <a:rPr lang="sr-Cyrl-RS" b="1" dirty="0" smtClean="0">
                <a:solidFill>
                  <a:srgbClr val="FF0000"/>
                </a:solidFill>
              </a:rPr>
              <a:t>”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40642" y="5688418"/>
            <a:ext cx="5252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rgbClr val="3333CC"/>
                </a:solidFill>
              </a:rPr>
              <a:t>Синдиотактни</a:t>
            </a:r>
            <a:r>
              <a:rPr lang="en-US" b="1" dirty="0" smtClean="0"/>
              <a:t>    </a:t>
            </a:r>
            <a:r>
              <a:rPr lang="sr-Cyrl-RS" b="1" dirty="0" smtClean="0"/>
              <a:t>ПОЛИПРОПИЛЕН</a:t>
            </a:r>
            <a:r>
              <a:rPr lang="en-US" b="1" dirty="0" smtClean="0"/>
              <a:t>      </a:t>
            </a:r>
            <a:r>
              <a:rPr lang="sr-Cyrl-RS" b="1" dirty="0" smtClean="0">
                <a:solidFill>
                  <a:srgbClr val="660033"/>
                </a:solidFill>
              </a:rPr>
              <a:t>Изотактни</a:t>
            </a:r>
            <a:endParaRPr lang="en-US" b="1" dirty="0">
              <a:solidFill>
                <a:srgbClr val="660033"/>
              </a:solidFill>
            </a:endParaRPr>
          </a:p>
        </p:txBody>
      </p:sp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4582" y="5032966"/>
            <a:ext cx="19526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9707" y="5016464"/>
            <a:ext cx="20002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Oval 57"/>
          <p:cNvSpPr/>
          <p:nvPr/>
        </p:nvSpPr>
        <p:spPr>
          <a:xfrm>
            <a:off x="7899991" y="4986669"/>
            <a:ext cx="233917" cy="265813"/>
          </a:xfrm>
          <a:prstGeom prst="ellipse">
            <a:avLst/>
          </a:prstGeom>
          <a:noFill/>
          <a:ln>
            <a:solidFill>
              <a:srgbClr val="6600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139610" y="4979582"/>
            <a:ext cx="233917" cy="265813"/>
          </a:xfrm>
          <a:prstGeom prst="ellipse">
            <a:avLst/>
          </a:prstGeom>
          <a:noFill/>
          <a:ln>
            <a:solidFill>
              <a:srgbClr val="33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607443" y="5468678"/>
            <a:ext cx="233917" cy="265813"/>
          </a:xfrm>
          <a:prstGeom prst="ellipse">
            <a:avLst/>
          </a:prstGeom>
          <a:noFill/>
          <a:ln>
            <a:solidFill>
              <a:srgbClr val="33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64642" y="4958317"/>
            <a:ext cx="233917" cy="265813"/>
          </a:xfrm>
          <a:prstGeom prst="ellipse">
            <a:avLst/>
          </a:prstGeom>
          <a:noFill/>
          <a:ln>
            <a:solidFill>
              <a:srgbClr val="33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585639" y="5500576"/>
            <a:ext cx="233917" cy="265813"/>
          </a:xfrm>
          <a:prstGeom prst="ellipse">
            <a:avLst/>
          </a:prstGeom>
          <a:noFill/>
          <a:ln>
            <a:solidFill>
              <a:srgbClr val="33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521303" y="4979581"/>
            <a:ext cx="233917" cy="265813"/>
          </a:xfrm>
          <a:prstGeom prst="ellipse">
            <a:avLst/>
          </a:prstGeom>
          <a:noFill/>
          <a:ln>
            <a:solidFill>
              <a:srgbClr val="6600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967870" y="5000846"/>
            <a:ext cx="233917" cy="265813"/>
          </a:xfrm>
          <a:prstGeom prst="ellipse">
            <a:avLst/>
          </a:prstGeom>
          <a:noFill/>
          <a:ln>
            <a:solidFill>
              <a:srgbClr val="6600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414437" y="4990214"/>
            <a:ext cx="233917" cy="265813"/>
          </a:xfrm>
          <a:prstGeom prst="ellipse">
            <a:avLst/>
          </a:prstGeom>
          <a:noFill/>
          <a:ln>
            <a:solidFill>
              <a:srgbClr val="6600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7325833" y="4316819"/>
            <a:ext cx="956930" cy="2764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dirty="0" smtClean="0"/>
              <a:t>  </a:t>
            </a:r>
            <a:r>
              <a:rPr lang="sr-Cyrl-RS" b="1" dirty="0" smtClean="0">
                <a:solidFill>
                  <a:srgbClr val="660033"/>
                </a:solidFill>
              </a:rPr>
              <a:t>НОСАЧ</a:t>
            </a:r>
            <a:r>
              <a:rPr lang="sr-Cyrl-RS" dirty="0" smtClean="0">
                <a:solidFill>
                  <a:srgbClr val="660033"/>
                </a:solidFill>
              </a:rPr>
              <a:t> </a:t>
            </a:r>
            <a:r>
              <a:rPr lang="sr-Cyrl-RS" dirty="0" smtClean="0"/>
              <a:t> 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5507665" y="4228940"/>
            <a:ext cx="1290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rgbClr val="660033"/>
                </a:solidFill>
              </a:rPr>
              <a:t>ПРОПИЛЕН</a:t>
            </a:r>
          </a:p>
          <a:p>
            <a:pPr algn="ctr"/>
            <a:r>
              <a:rPr lang="sr-Cyrl-RS" b="1" dirty="0" smtClean="0">
                <a:solidFill>
                  <a:srgbClr val="660033"/>
                </a:solidFill>
              </a:rPr>
              <a:t>НА НОСАЧУ</a:t>
            </a:r>
            <a:endParaRPr lang="en-US" b="1" dirty="0">
              <a:solidFill>
                <a:srgbClr val="660033"/>
              </a:solidFill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 flipV="1">
            <a:off x="6113721" y="3870252"/>
            <a:ext cx="350874" cy="329608"/>
          </a:xfrm>
          <a:prstGeom prst="straightConnector1">
            <a:avLst/>
          </a:prstGeom>
          <a:noFill/>
          <a:ln w="25400" cap="flat" cmpd="sng" algn="ctr">
            <a:solidFill>
              <a:srgbClr val="66003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22" idx="2"/>
          </p:cNvCxnSpPr>
          <p:nvPr/>
        </p:nvCxnSpPr>
        <p:spPr bwMode="auto">
          <a:xfrm rot="16200000" flipH="1">
            <a:off x="4605111" y="4615742"/>
            <a:ext cx="278347" cy="335922"/>
          </a:xfrm>
          <a:prstGeom prst="straightConnector1">
            <a:avLst/>
          </a:prstGeom>
          <a:noFill/>
          <a:ln w="25400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/>
          <p:nvPr/>
        </p:nvCxnSpPr>
        <p:spPr bwMode="auto">
          <a:xfrm>
            <a:off x="6294474" y="4678326"/>
            <a:ext cx="616689" cy="244548"/>
          </a:xfrm>
          <a:prstGeom prst="straightConnector1">
            <a:avLst/>
          </a:prstGeom>
          <a:noFill/>
          <a:ln w="25400" cap="flat" cmpd="sng" algn="ctr">
            <a:solidFill>
              <a:srgbClr val="66003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1" name="Straight Connector 80"/>
          <p:cNvCxnSpPr/>
          <p:nvPr/>
        </p:nvCxnSpPr>
        <p:spPr>
          <a:xfrm>
            <a:off x="138223" y="6039293"/>
            <a:ext cx="8729330" cy="21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01749" y="5231219"/>
            <a:ext cx="3179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b="1" dirty="0" smtClean="0">
                <a:solidFill>
                  <a:srgbClr val="3333CC"/>
                </a:solidFill>
              </a:rPr>
              <a:t>МОГУЋЕ НАДМОЛЕКУЛСКЕ ЧЕСТИЦЕ ПРОПИЛЕНА</a:t>
            </a:r>
            <a:endParaRPr lang="en-US" sz="1600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4"/>
          <p:cNvSpPr txBox="1">
            <a:spLocks noChangeArrowheads="1"/>
          </p:cNvSpPr>
          <p:nvPr/>
        </p:nvSpPr>
        <p:spPr bwMode="auto">
          <a:xfrm>
            <a:off x="4521496" y="1206795"/>
            <a:ext cx="409087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sr-Cyrl-CS" sz="1600" b="1" dirty="0" smtClean="0">
                <a:solidFill>
                  <a:srgbClr val="3333CC"/>
                </a:solidFill>
              </a:rPr>
              <a:t>... и математичке методе... </a:t>
            </a:r>
            <a:endParaRPr lang="sr-Cyrl-CS" sz="1600" b="1" dirty="0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sr-Cyrl-CS" sz="1600" dirty="0"/>
              <a:t>Запремина лопте и ваљка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sr-Cyrl-CS" sz="1600" dirty="0" smtClean="0"/>
              <a:t>Степеновање и кореновање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sr-Cyrl-CS" sz="1600" dirty="0" smtClean="0"/>
              <a:t>Четири </a:t>
            </a:r>
            <a:r>
              <a:rPr lang="sr-Cyrl-CS" sz="1600" dirty="0"/>
              <a:t>аритметичке радње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sr-Cyrl-CS" sz="1600" dirty="0" smtClean="0"/>
              <a:t>Нумеричко диференцирање</a:t>
            </a:r>
            <a:endParaRPr lang="sr-Latn-CS" sz="1600" dirty="0"/>
          </a:p>
        </p:txBody>
      </p:sp>
      <p:sp>
        <p:nvSpPr>
          <p:cNvPr id="63491" name="Text Box 5"/>
          <p:cNvSpPr txBox="1">
            <a:spLocks noChangeArrowheads="1"/>
          </p:cNvSpPr>
          <p:nvPr/>
        </p:nvSpPr>
        <p:spPr bwMode="auto">
          <a:xfrm>
            <a:off x="359735" y="1202365"/>
            <a:ext cx="418036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sr-Cyrl-CS" sz="1600" b="1" dirty="0">
                <a:solidFill>
                  <a:srgbClr val="3333CC"/>
                </a:solidFill>
              </a:rPr>
              <a:t>Емпиријски </a:t>
            </a:r>
            <a:r>
              <a:rPr lang="sr-Cyrl-CS" sz="1600" b="1" dirty="0" smtClean="0">
                <a:solidFill>
                  <a:srgbClr val="3333CC"/>
                </a:solidFill>
              </a:rPr>
              <a:t>подаци...</a:t>
            </a:r>
            <a:endParaRPr lang="sr-Cyrl-CS" sz="1600" dirty="0">
              <a:solidFill>
                <a:srgbClr val="3333CC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sr-Cyrl-CS" sz="1600" dirty="0"/>
              <a:t>Величина </a:t>
            </a:r>
            <a:r>
              <a:rPr lang="sr-Cyrl-CS" sz="1600" dirty="0" smtClean="0"/>
              <a:t>молекула</a:t>
            </a:r>
            <a:endParaRPr lang="sr-Cyrl-CS" sz="1600" dirty="0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sr-Cyrl-CS" sz="1600" dirty="0"/>
              <a:t>Равнотежно растојање </a:t>
            </a:r>
            <a:r>
              <a:rPr lang="sr-Cyrl-CS" sz="1600" dirty="0" smtClean="0"/>
              <a:t>два молекула</a:t>
            </a:r>
            <a:endParaRPr lang="sr-Cyrl-CS" sz="1600" dirty="0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sr-Cyrl-CS" sz="1600" dirty="0" smtClean="0"/>
              <a:t>Било која карактеристична запремина</a:t>
            </a:r>
          </a:p>
          <a:p>
            <a:pPr marL="342900" indent="-342900">
              <a:spcBef>
                <a:spcPct val="50000"/>
              </a:spcBef>
            </a:pPr>
            <a:r>
              <a:rPr lang="en-US" sz="1600" dirty="0" smtClean="0"/>
              <a:t>      </a:t>
            </a:r>
            <a:r>
              <a:rPr lang="sr-Cyrl-CS" sz="1600" dirty="0" smtClean="0"/>
              <a:t>(</a:t>
            </a:r>
            <a:r>
              <a:rPr lang="en-US" sz="1600" b="1" dirty="0" smtClean="0"/>
              <a:t>V</a:t>
            </a:r>
            <a:r>
              <a:rPr lang="en-US" sz="1600" b="1" baseline="-25000" dirty="0" smtClean="0"/>
              <a:t>c</a:t>
            </a:r>
            <a:r>
              <a:rPr lang="en-US" sz="1600" dirty="0" smtClean="0"/>
              <a:t>, </a:t>
            </a:r>
            <a:r>
              <a:rPr lang="en-US" sz="1600" b="1" dirty="0" smtClean="0"/>
              <a:t>V</a:t>
            </a:r>
            <a:r>
              <a:rPr lang="en-US" sz="1600" b="1" baseline="-25000" dirty="0" smtClean="0"/>
              <a:t>ts</a:t>
            </a:r>
            <a:r>
              <a:rPr lang="en-US" sz="1600" dirty="0" smtClean="0"/>
              <a:t>, </a:t>
            </a:r>
            <a:r>
              <a:rPr lang="en-US" sz="1600" b="1" dirty="0" smtClean="0"/>
              <a:t>V</a:t>
            </a:r>
            <a:r>
              <a:rPr lang="en-US" sz="1600" b="1" baseline="-25000" dirty="0" smtClean="0"/>
              <a:t>0</a:t>
            </a:r>
            <a:r>
              <a:rPr lang="sr-Cyrl-RS" sz="1600" b="1" dirty="0" smtClean="0"/>
              <a:t> </a:t>
            </a:r>
            <a:r>
              <a:rPr lang="sr-Cyrl-RS" sz="1600" dirty="0" smtClean="0"/>
              <a:t>или</a:t>
            </a:r>
            <a:r>
              <a:rPr lang="sr-Cyrl-RS" sz="1600" b="1" dirty="0" smtClean="0"/>
              <a:t> </a:t>
            </a:r>
            <a:r>
              <a:rPr lang="en-US" sz="1600" b="1" dirty="0" smtClean="0"/>
              <a:t>b</a:t>
            </a:r>
            <a:r>
              <a:rPr lang="sr-Cyrl-RS" sz="1600" dirty="0" smtClean="0"/>
              <a:t>)</a:t>
            </a:r>
            <a:endParaRPr lang="sr-Cyrl-CS" sz="1600" dirty="0" smtClean="0"/>
          </a:p>
        </p:txBody>
      </p:sp>
      <p:sp>
        <p:nvSpPr>
          <p:cNvPr id="63492" name="Text Box 6"/>
          <p:cNvSpPr txBox="1">
            <a:spLocks noChangeArrowheads="1"/>
          </p:cNvSpPr>
          <p:nvPr/>
        </p:nvSpPr>
        <p:spPr bwMode="auto">
          <a:xfrm>
            <a:off x="1863947" y="6034568"/>
            <a:ext cx="5092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CS" sz="2000" b="1" dirty="0">
                <a:solidFill>
                  <a:srgbClr val="FF0000"/>
                </a:solidFill>
              </a:rPr>
              <a:t>ЈЕДНОСТАВНО </a:t>
            </a:r>
            <a:r>
              <a:rPr lang="sr-Cyrl-CS" sz="2000" b="1" dirty="0"/>
              <a:t>и</a:t>
            </a:r>
            <a:r>
              <a:rPr lang="sr-Cyrl-CS" sz="2000" b="1" dirty="0">
                <a:solidFill>
                  <a:srgbClr val="FF0000"/>
                </a:solidFill>
              </a:rPr>
              <a:t> ПРИМЕНЉИВО!</a:t>
            </a:r>
            <a:endParaRPr lang="sr-Latn-CS" sz="2000" b="1" dirty="0">
              <a:solidFill>
                <a:srgbClr val="FF0000"/>
              </a:solidFill>
            </a:endParaRPr>
          </a:p>
        </p:txBody>
      </p:sp>
      <p:sp>
        <p:nvSpPr>
          <p:cNvPr id="63493" name="Text Box 7"/>
          <p:cNvSpPr txBox="1">
            <a:spLocks noChangeArrowheads="1"/>
          </p:cNvSpPr>
          <p:nvPr/>
        </p:nvSpPr>
        <p:spPr bwMode="auto">
          <a:xfrm>
            <a:off x="355600" y="3473894"/>
            <a:ext cx="828867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sr-Cyrl-CS" sz="1600" b="1" dirty="0" smtClean="0">
                <a:solidFill>
                  <a:srgbClr val="3333CC"/>
                </a:solidFill>
              </a:rPr>
              <a:t>... су примењене </a:t>
            </a:r>
            <a:r>
              <a:rPr lang="sr-Cyrl-CS" sz="1600" b="1" dirty="0">
                <a:solidFill>
                  <a:srgbClr val="3333CC"/>
                </a:solidFill>
              </a:rPr>
              <a:t>за</a:t>
            </a:r>
            <a:r>
              <a:rPr lang="sr-Cyrl-CS" sz="1600" b="1" dirty="0" smtClean="0">
                <a:solidFill>
                  <a:srgbClr val="3333CC"/>
                </a:solidFill>
              </a:rPr>
              <a:t>: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sr-Cyrl-CS" sz="1600" dirty="0" smtClean="0"/>
              <a:t>Израчунавање карактеристичних запремина за 143 супстанце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sr-Cyrl-CS" sz="1600" dirty="0" smtClean="0"/>
              <a:t>Тумачење фазног стања и надмолекулске структуре флуида (гасова и течности)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sr-Cyrl-CS" sz="1600" dirty="0" smtClean="0"/>
              <a:t>Развој теорије полимеризације организованих система мономера, а примењено је за тумачење полимеризације етилена, алкилметакрилата, стирена, пропилена и структуре одговарајућих полимера</a:t>
            </a:r>
            <a:endParaRPr lang="sr-Cyrl-CS" sz="1600" dirty="0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sr-Cyrl-CS" sz="1600" dirty="0" smtClean="0"/>
              <a:t>Израчунавање </a:t>
            </a:r>
            <a:r>
              <a:rPr lang="sr-Cyrl-CS" sz="1600" dirty="0"/>
              <a:t>средње густине планета у Сунчевом систему</a:t>
            </a:r>
            <a:endParaRPr lang="sr-Latn-CS" sz="16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9488" y="180754"/>
            <a:ext cx="9144000" cy="68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r-Cyrl-RS" sz="1800" b="1" dirty="0" smtClean="0">
                <a:solidFill>
                  <a:schemeClr val="accent2">
                    <a:lumMod val="75000"/>
                  </a:schemeClr>
                </a:solidFill>
              </a:rPr>
              <a:t>Резиме предавања</a:t>
            </a:r>
          </a:p>
          <a:p>
            <a:pPr algn="ctr">
              <a:defRPr/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НАДМОЛЕКУЛСКА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СТРУКТУРА И ФАЗНО СТАЊЕ ФЛУИДА НА ОСНОВУ ОБЈЕДИЊЕНЕ ТЕОРИЈЕ БОШКОВИЋ-САВИЋ-КАШАНИН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1423" y="2434855"/>
            <a:ext cx="3732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Хвала на пажњи!</a:t>
            </a:r>
            <a:endParaRPr lang="en-US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Sl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643" y="920271"/>
            <a:ext cx="4875213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0" y="3132138"/>
            <a:ext cx="1439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b="1" dirty="0">
                <a:solidFill>
                  <a:schemeClr val="accent2"/>
                </a:solidFill>
              </a:rPr>
              <a:t>Постепено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0" y="3586163"/>
            <a:ext cx="14493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b="1" dirty="0">
                <a:solidFill>
                  <a:srgbClr val="3333CC"/>
                </a:solidFill>
              </a:rPr>
              <a:t>Скоковито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17413" name="Text Box 13"/>
          <p:cNvSpPr txBox="1">
            <a:spLocks noChangeArrowheads="1"/>
          </p:cNvSpPr>
          <p:nvPr/>
        </p:nvSpPr>
        <p:spPr bwMode="auto">
          <a:xfrm>
            <a:off x="5601363" y="1968426"/>
            <a:ext cx="2832100" cy="40011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 sz="2000" dirty="0" smtClean="0">
                <a:solidFill>
                  <a:srgbClr val="3333CC"/>
                </a:solidFill>
              </a:rPr>
              <a:t>(</a:t>
            </a:r>
            <a:r>
              <a:rPr lang="sr-Latn-CS" sz="2000" dirty="0">
                <a:solidFill>
                  <a:srgbClr val="3333CC"/>
                </a:solidFill>
              </a:rPr>
              <a:t>P + a/V</a:t>
            </a:r>
            <a:r>
              <a:rPr lang="sr-Latn-CS" sz="2000" baseline="30000" dirty="0">
                <a:solidFill>
                  <a:srgbClr val="3333CC"/>
                </a:solidFill>
              </a:rPr>
              <a:t>2</a:t>
            </a:r>
            <a:r>
              <a:rPr lang="sr-Latn-CS" sz="2000" dirty="0">
                <a:solidFill>
                  <a:srgbClr val="3333CC"/>
                </a:solidFill>
              </a:rPr>
              <a:t>)(V – </a:t>
            </a:r>
            <a:r>
              <a:rPr lang="sr-Latn-CS" sz="2000" b="1" dirty="0">
                <a:solidFill>
                  <a:srgbClr val="3333CC"/>
                </a:solidFill>
              </a:rPr>
              <a:t>b</a:t>
            </a:r>
            <a:r>
              <a:rPr lang="sr-Latn-CS" sz="2000" dirty="0">
                <a:solidFill>
                  <a:srgbClr val="3333CC"/>
                </a:solidFill>
              </a:rPr>
              <a:t>) = RT   </a:t>
            </a:r>
          </a:p>
        </p:txBody>
      </p:sp>
      <p:sp>
        <p:nvSpPr>
          <p:cNvPr id="16391" name="Text Box 19"/>
          <p:cNvSpPr txBox="1">
            <a:spLocks noChangeArrowheads="1"/>
          </p:cNvSpPr>
          <p:nvPr/>
        </p:nvSpPr>
        <p:spPr bwMode="auto">
          <a:xfrm rot="2788233">
            <a:off x="2675565" y="2116765"/>
            <a:ext cx="210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600">
                <a:solidFill>
                  <a:srgbClr val="FF0000"/>
                </a:solidFill>
              </a:rPr>
              <a:t>Емпиријски односи</a:t>
            </a:r>
            <a:endParaRPr lang="sr-Latn-CS" sz="1600">
              <a:solidFill>
                <a:srgbClr val="FF0000"/>
              </a:solidFill>
            </a:endParaRPr>
          </a:p>
        </p:txBody>
      </p:sp>
      <p:sp>
        <p:nvSpPr>
          <p:cNvPr id="16393" name="Line 22"/>
          <p:cNvSpPr>
            <a:spLocks noChangeShapeType="1"/>
          </p:cNvSpPr>
          <p:nvPr/>
        </p:nvSpPr>
        <p:spPr bwMode="auto">
          <a:xfrm flipV="1">
            <a:off x="917353" y="2647506"/>
            <a:ext cx="1241056" cy="650653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4" name="Line 23"/>
          <p:cNvSpPr>
            <a:spLocks noChangeShapeType="1"/>
          </p:cNvSpPr>
          <p:nvPr/>
        </p:nvSpPr>
        <p:spPr bwMode="auto">
          <a:xfrm flipV="1">
            <a:off x="1055577" y="2902688"/>
            <a:ext cx="1400544" cy="784742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5" name="Line 24"/>
          <p:cNvSpPr>
            <a:spLocks noChangeShapeType="1"/>
          </p:cNvSpPr>
          <p:nvPr/>
        </p:nvSpPr>
        <p:spPr bwMode="auto">
          <a:xfrm flipH="1" flipV="1">
            <a:off x="2551813" y="4019106"/>
            <a:ext cx="1254641" cy="1212111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6" name="Line 25"/>
          <p:cNvSpPr>
            <a:spLocks noChangeShapeType="1"/>
          </p:cNvSpPr>
          <p:nvPr/>
        </p:nvSpPr>
        <p:spPr bwMode="auto">
          <a:xfrm flipH="1" flipV="1">
            <a:off x="3306725" y="4593264"/>
            <a:ext cx="786808" cy="680483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2" name="Text Box 33"/>
          <p:cNvSpPr txBox="1">
            <a:spLocks noChangeArrowheads="1"/>
          </p:cNvSpPr>
          <p:nvPr/>
        </p:nvSpPr>
        <p:spPr bwMode="auto">
          <a:xfrm>
            <a:off x="1850065" y="630865"/>
            <a:ext cx="146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</a:rPr>
              <a:t>d</a:t>
            </a:r>
            <a:r>
              <a:rPr lang="en-US" baseline="-25000" dirty="0">
                <a:solidFill>
                  <a:schemeClr val="accent2"/>
                </a:solidFill>
              </a:rPr>
              <a:t>0</a:t>
            </a:r>
            <a:r>
              <a:rPr lang="en-US" dirty="0">
                <a:solidFill>
                  <a:schemeClr val="accent2"/>
                </a:solidFill>
              </a:rPr>
              <a:t>*=d</a:t>
            </a:r>
            <a:r>
              <a:rPr lang="en-US" baseline="-25000" dirty="0">
                <a:solidFill>
                  <a:schemeClr val="accent2"/>
                </a:solidFill>
              </a:rPr>
              <a:t>c</a:t>
            </a:r>
            <a:r>
              <a:rPr lang="en-US" dirty="0">
                <a:solidFill>
                  <a:schemeClr val="accent2"/>
                </a:solidFill>
              </a:rPr>
              <a:t>=1/V</a:t>
            </a:r>
            <a:r>
              <a:rPr lang="en-US" baseline="-25000" dirty="0">
                <a:solidFill>
                  <a:schemeClr val="accent2"/>
                </a:solidFill>
              </a:rPr>
              <a:t>c</a:t>
            </a:r>
            <a:endParaRPr lang="sr-Latn-CS" baseline="-25000" dirty="0">
              <a:solidFill>
                <a:schemeClr val="accent2"/>
              </a:solidFill>
            </a:endParaRPr>
          </a:p>
        </p:txBody>
      </p:sp>
      <p:sp>
        <p:nvSpPr>
          <p:cNvPr id="16403" name="Line 34"/>
          <p:cNvSpPr>
            <a:spLocks noChangeShapeType="1"/>
          </p:cNvSpPr>
          <p:nvPr/>
        </p:nvSpPr>
        <p:spPr bwMode="auto">
          <a:xfrm flipH="1">
            <a:off x="1570665" y="961065"/>
            <a:ext cx="317500" cy="3048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5603211" y="2512532"/>
            <a:ext cx="31154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Cyrl-RS" sz="2000" b="1" dirty="0" smtClean="0"/>
              <a:t>Из те једначине следи:</a:t>
            </a:r>
            <a:endParaRPr lang="sr-Cyrl-CS" sz="2000" b="1" dirty="0"/>
          </a:p>
          <a:p>
            <a:pPr>
              <a:spcBef>
                <a:spcPct val="50000"/>
              </a:spcBef>
              <a:defRPr/>
            </a:pPr>
            <a:r>
              <a:rPr lang="sr-Latn-CS" sz="2000" b="1" dirty="0">
                <a:solidFill>
                  <a:srgbClr val="3333CC"/>
                </a:solidFill>
              </a:rPr>
              <a:t>b = V</a:t>
            </a:r>
            <a:r>
              <a:rPr lang="sr-Latn-CS" sz="2000" b="1" baseline="-25000" dirty="0">
                <a:solidFill>
                  <a:srgbClr val="3333CC"/>
                </a:solidFill>
              </a:rPr>
              <a:t>o</a:t>
            </a:r>
            <a:r>
              <a:rPr lang="sr-Latn-CS" sz="2000" b="1" dirty="0">
                <a:solidFill>
                  <a:srgbClr val="3333CC"/>
                </a:solidFill>
              </a:rPr>
              <a:t> </a:t>
            </a:r>
            <a:r>
              <a:rPr lang="sr-Latn-CS" sz="2000" dirty="0"/>
              <a:t>(z</a:t>
            </a:r>
            <a:r>
              <a:rPr lang="sr-Cyrl-CS" sz="2000" dirty="0"/>
              <a:t>а Т=0</a:t>
            </a:r>
            <a:r>
              <a:rPr lang="sr-Latn-CS" sz="2000" dirty="0"/>
              <a:t> K) </a:t>
            </a:r>
            <a:endParaRPr lang="sr-Latn-CS" sz="2000" b="1" dirty="0">
              <a:solidFill>
                <a:srgbClr val="3333CC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sr-Latn-CS" sz="2000" b="1" dirty="0">
                <a:solidFill>
                  <a:srgbClr val="3333CC"/>
                </a:solidFill>
              </a:rPr>
              <a:t>b = V</a:t>
            </a:r>
            <a:r>
              <a:rPr lang="sr-Latn-CS" sz="2000" b="1" baseline="-25000" dirty="0">
                <a:solidFill>
                  <a:srgbClr val="3333CC"/>
                </a:solidFill>
              </a:rPr>
              <a:t>c</a:t>
            </a:r>
            <a:r>
              <a:rPr lang="sr-Latn-CS" sz="2000" b="1" dirty="0">
                <a:solidFill>
                  <a:srgbClr val="3333CC"/>
                </a:solidFill>
              </a:rPr>
              <a:t>/3</a:t>
            </a:r>
          </a:p>
        </p:txBody>
      </p:sp>
      <p:sp>
        <p:nvSpPr>
          <p:cNvPr id="16405" name="Text Box 36"/>
          <p:cNvSpPr txBox="1">
            <a:spLocks noChangeArrowheads="1"/>
          </p:cNvSpPr>
          <p:nvPr/>
        </p:nvSpPr>
        <p:spPr bwMode="auto">
          <a:xfrm>
            <a:off x="3601335" y="5646110"/>
            <a:ext cx="5234321" cy="70788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2000" b="1" dirty="0" smtClean="0">
                <a:solidFill>
                  <a:srgbClr val="FF0000"/>
                </a:solidFill>
              </a:rPr>
              <a:t>Потребно је одредити кофицијенте на основу ових измерених вредности</a:t>
            </a:r>
            <a:endParaRPr lang="sr-Latn-CS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9487" y="0"/>
            <a:ext cx="4401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800" dirty="0" smtClean="0">
                <a:solidFill>
                  <a:srgbClr val="3333CC"/>
                </a:solidFill>
              </a:rPr>
              <a:t>Теорија Савић – Кашанин о понашању материје при високим притисцима</a:t>
            </a:r>
            <a:endParaRPr lang="en-US" sz="1800" dirty="0">
              <a:solidFill>
                <a:srgbClr val="3333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18298" y="202019"/>
            <a:ext cx="32641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Савић и Кашанин су коефицијенте 5/6 и 3/5  добили коришћењем константе </a:t>
            </a:r>
            <a:r>
              <a:rPr lang="sr-Latn-RS" sz="2000" b="1" dirty="0" smtClean="0">
                <a:solidFill>
                  <a:srgbClr val="3333CC"/>
                </a:solidFill>
              </a:rPr>
              <a:t>b</a:t>
            </a:r>
            <a:r>
              <a:rPr lang="sr-Latn-RS" sz="2000" dirty="0" smtClean="0"/>
              <a:t> </a:t>
            </a:r>
            <a:r>
              <a:rPr lang="sr-Cyrl-RS" sz="2000" dirty="0" smtClean="0"/>
              <a:t>у ван дер Валсовој једначини:</a:t>
            </a:r>
            <a:endParaRPr lang="en-US" sz="2000" dirty="0"/>
          </a:p>
        </p:txBody>
      </p: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5613992" y="4150465"/>
            <a:ext cx="35300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2000" b="1" dirty="0" smtClean="0"/>
              <a:t>Мерења показују да је:</a:t>
            </a:r>
          </a:p>
          <a:p>
            <a:pPr>
              <a:spcBef>
                <a:spcPct val="50000"/>
              </a:spcBef>
            </a:pPr>
            <a:r>
              <a:rPr lang="sr-Latn-CS" sz="2000" b="1" dirty="0" smtClean="0">
                <a:solidFill>
                  <a:srgbClr val="FF0000"/>
                </a:solidFill>
              </a:rPr>
              <a:t>b = </a:t>
            </a:r>
            <a:r>
              <a:rPr lang="sr-Cyrl-CS" sz="2000" b="1" dirty="0" smtClean="0">
                <a:solidFill>
                  <a:srgbClr val="FF0000"/>
                </a:solidFill>
              </a:rPr>
              <a:t>2 </a:t>
            </a:r>
            <a:r>
              <a:rPr lang="sr-Latn-CS" sz="2000" b="1" dirty="0" smtClean="0">
                <a:solidFill>
                  <a:srgbClr val="FF0000"/>
                </a:solidFill>
              </a:rPr>
              <a:t>V</a:t>
            </a:r>
            <a:r>
              <a:rPr lang="sr-Latn-CS" sz="2000" b="1" baseline="-25000" dirty="0" smtClean="0">
                <a:solidFill>
                  <a:srgbClr val="FF0000"/>
                </a:solidFill>
              </a:rPr>
              <a:t>o</a:t>
            </a:r>
            <a:endParaRPr lang="sr-Cyrl-CS" sz="2000" b="1" baseline="-25000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sr-Latn-CS" sz="2000" b="1" dirty="0" smtClean="0">
                <a:solidFill>
                  <a:srgbClr val="FF0000"/>
                </a:solidFill>
              </a:rPr>
              <a:t>b </a:t>
            </a:r>
            <a:r>
              <a:rPr lang="sr-Latn-CS" sz="2000" b="1" dirty="0" smtClean="0">
                <a:solidFill>
                  <a:srgbClr val="FF0000"/>
                </a:solidFill>
                <a:sym typeface="Symbol" pitchFamily="18" charset="2"/>
              </a:rPr>
              <a:t></a:t>
            </a:r>
            <a:r>
              <a:rPr lang="sr-Latn-CS" sz="2000" b="1" dirty="0" smtClean="0">
                <a:solidFill>
                  <a:srgbClr val="FF0000"/>
                </a:solidFill>
              </a:rPr>
              <a:t> V</a:t>
            </a:r>
            <a:r>
              <a:rPr lang="sr-Latn-CS" sz="2000" b="1" baseline="-25000" dirty="0" smtClean="0">
                <a:solidFill>
                  <a:srgbClr val="FF0000"/>
                </a:solidFill>
              </a:rPr>
              <a:t>c</a:t>
            </a:r>
            <a:r>
              <a:rPr lang="sr-Cyrl-CS" sz="2000" b="1" dirty="0" smtClean="0">
                <a:solidFill>
                  <a:srgbClr val="FF0000"/>
                </a:solidFill>
              </a:rPr>
              <a:t>/2</a:t>
            </a:r>
            <a:r>
              <a:rPr lang="sr-Cyrl-CS" sz="2000" b="1" dirty="0" smtClean="0"/>
              <a:t> </a:t>
            </a:r>
            <a:endParaRPr lang="sr-Latn-C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30213" y="558800"/>
            <a:ext cx="855027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CS" sz="2400" b="1">
                <a:solidFill>
                  <a:srgbClr val="FF0000"/>
                </a:solidFill>
              </a:rPr>
              <a:t>Полимеризација компримованог гасовитог етилена</a:t>
            </a:r>
            <a:r>
              <a:rPr lang="sr-Latn-CS" sz="2400" b="1">
                <a:solidFill>
                  <a:srgbClr val="FF0000"/>
                </a:solidFill>
              </a:rPr>
              <a:t> </a:t>
            </a:r>
            <a:endParaRPr lang="sr-Cyrl-CS" sz="2400" b="1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sr-Latn-CS" sz="2400" b="1"/>
              <a:t>(</a:t>
            </a:r>
            <a:r>
              <a:rPr lang="sr-Cyrl-CS" sz="2400" b="1"/>
              <a:t>Откривена 1933. г.,</a:t>
            </a:r>
            <a:r>
              <a:rPr lang="sr-Latn-CS" sz="2400" b="1"/>
              <a:t> ICI</a:t>
            </a:r>
            <a:r>
              <a:rPr lang="sr-Cyrl-CS" sz="2400" b="1"/>
              <a:t>,</a:t>
            </a:r>
            <a:r>
              <a:rPr lang="sr-Latn-CS" sz="2400" b="1"/>
              <a:t> </a:t>
            </a:r>
            <a:r>
              <a:rPr lang="sr-Cyrl-CS" sz="2400" b="1"/>
              <a:t>Енглеска</a:t>
            </a:r>
            <a:r>
              <a:rPr lang="sr-Latn-CS" sz="2400" b="1"/>
              <a:t>)</a:t>
            </a:r>
            <a:endParaRPr lang="en-US" sz="2400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47725" y="2133600"/>
            <a:ext cx="855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400" b="1" dirty="0">
                <a:solidFill>
                  <a:srgbClr val="6666FF"/>
                </a:solidFill>
              </a:rPr>
              <a:t>R</a:t>
            </a:r>
            <a:r>
              <a:rPr lang="sr-Latn-CS" sz="2400" b="1" dirty="0">
                <a:solidFill>
                  <a:srgbClr val="6666FF"/>
                </a:solidFill>
                <a:cs typeface="Arial" charset="0"/>
              </a:rPr>
              <a:t>● + </a:t>
            </a:r>
            <a:r>
              <a:rPr lang="sr-Latn-CS" sz="2400" b="1" dirty="0">
                <a:solidFill>
                  <a:srgbClr val="6666FF"/>
                </a:solidFill>
              </a:rPr>
              <a:t>CH</a:t>
            </a:r>
            <a:r>
              <a:rPr lang="sr-Latn-CS" sz="2400" b="1" baseline="-25000" dirty="0">
                <a:solidFill>
                  <a:srgbClr val="6666FF"/>
                </a:solidFill>
              </a:rPr>
              <a:t>2</a:t>
            </a:r>
            <a:r>
              <a:rPr lang="sr-Latn-CS" sz="2400" b="1" dirty="0">
                <a:solidFill>
                  <a:srgbClr val="6666FF"/>
                </a:solidFill>
              </a:rPr>
              <a:t>=CH</a:t>
            </a:r>
            <a:r>
              <a:rPr lang="sr-Latn-CS" sz="2400" b="1" baseline="-25000" dirty="0">
                <a:solidFill>
                  <a:srgbClr val="6666FF"/>
                </a:solidFill>
              </a:rPr>
              <a:t>2</a:t>
            </a:r>
            <a:r>
              <a:rPr lang="en-US" sz="2400" b="1" dirty="0">
                <a:solidFill>
                  <a:srgbClr val="6666FF"/>
                </a:solidFill>
              </a:rPr>
              <a:t> +</a:t>
            </a:r>
            <a:r>
              <a:rPr lang="sr-Latn-CS" sz="2400" b="1" dirty="0">
                <a:solidFill>
                  <a:srgbClr val="6666FF"/>
                </a:solidFill>
              </a:rPr>
              <a:t> CH</a:t>
            </a:r>
            <a:r>
              <a:rPr lang="sr-Latn-CS" sz="2400" b="1" baseline="-25000" dirty="0">
                <a:solidFill>
                  <a:srgbClr val="6666FF"/>
                </a:solidFill>
              </a:rPr>
              <a:t>2</a:t>
            </a:r>
            <a:r>
              <a:rPr lang="sr-Latn-CS" sz="2400" b="1" dirty="0">
                <a:solidFill>
                  <a:srgbClr val="6666FF"/>
                </a:solidFill>
              </a:rPr>
              <a:t>=CH</a:t>
            </a:r>
            <a:r>
              <a:rPr lang="sr-Latn-CS" sz="2400" b="1" baseline="-25000" dirty="0">
                <a:solidFill>
                  <a:srgbClr val="6666FF"/>
                </a:solidFill>
              </a:rPr>
              <a:t>2</a:t>
            </a:r>
            <a:r>
              <a:rPr lang="en-US" sz="2400" b="1" baseline="-25000" dirty="0">
                <a:solidFill>
                  <a:srgbClr val="6666FF"/>
                </a:solidFill>
              </a:rPr>
              <a:t>  </a:t>
            </a:r>
            <a:r>
              <a:rPr lang="en-US" sz="2000" dirty="0">
                <a:solidFill>
                  <a:srgbClr val="6666FF"/>
                </a:solidFill>
                <a:cs typeface="Arial" charset="0"/>
              </a:rPr>
              <a:t>→   </a:t>
            </a:r>
            <a:r>
              <a:rPr lang="sr-Latn-CS" sz="2400" b="1" dirty="0">
                <a:solidFill>
                  <a:srgbClr val="6666FF"/>
                </a:solidFill>
                <a:cs typeface="Arial" charset="0"/>
              </a:rPr>
              <a:t>R</a:t>
            </a:r>
            <a:r>
              <a:rPr lang="en-US" sz="2400" dirty="0">
                <a:solidFill>
                  <a:srgbClr val="6666FF"/>
                </a:solidFill>
                <a:cs typeface="Arial" charset="0"/>
              </a:rPr>
              <a:t>-</a:t>
            </a:r>
            <a:r>
              <a:rPr lang="sr-Latn-CS" sz="2400" b="1" dirty="0">
                <a:solidFill>
                  <a:srgbClr val="6666FF"/>
                </a:solidFill>
              </a:rPr>
              <a:t>CH</a:t>
            </a:r>
            <a:r>
              <a:rPr lang="sr-Latn-CS" sz="2400" b="1" baseline="-25000" dirty="0">
                <a:solidFill>
                  <a:srgbClr val="6666FF"/>
                </a:solidFill>
              </a:rPr>
              <a:t>2</a:t>
            </a:r>
            <a:r>
              <a:rPr lang="en-US" sz="2400" b="1" dirty="0">
                <a:solidFill>
                  <a:srgbClr val="6666FF"/>
                </a:solidFill>
              </a:rPr>
              <a:t>-</a:t>
            </a:r>
            <a:r>
              <a:rPr lang="sr-Latn-CS" sz="2400" b="1" dirty="0">
                <a:solidFill>
                  <a:srgbClr val="6666FF"/>
                </a:solidFill>
              </a:rPr>
              <a:t>CH</a:t>
            </a:r>
            <a:r>
              <a:rPr lang="sr-Latn-CS" sz="2400" b="1" baseline="-25000" dirty="0">
                <a:solidFill>
                  <a:srgbClr val="6666FF"/>
                </a:solidFill>
              </a:rPr>
              <a:t>2</a:t>
            </a:r>
            <a:r>
              <a:rPr lang="en-US" sz="2400" b="1" dirty="0">
                <a:solidFill>
                  <a:srgbClr val="6666FF"/>
                </a:solidFill>
              </a:rPr>
              <a:t>-</a:t>
            </a:r>
            <a:r>
              <a:rPr lang="sr-Latn-CS" sz="2400" b="1" dirty="0">
                <a:solidFill>
                  <a:srgbClr val="6666FF"/>
                </a:solidFill>
              </a:rPr>
              <a:t>CH</a:t>
            </a:r>
            <a:r>
              <a:rPr lang="sr-Latn-CS" sz="2400" b="1" baseline="-25000" dirty="0">
                <a:solidFill>
                  <a:srgbClr val="6666FF"/>
                </a:solidFill>
              </a:rPr>
              <a:t>2</a:t>
            </a:r>
            <a:r>
              <a:rPr lang="en-US" sz="2400" b="1" dirty="0">
                <a:solidFill>
                  <a:srgbClr val="6666FF"/>
                </a:solidFill>
              </a:rPr>
              <a:t>-</a:t>
            </a:r>
            <a:r>
              <a:rPr lang="sr-Latn-CS" sz="2400" b="1" dirty="0">
                <a:solidFill>
                  <a:srgbClr val="6666FF"/>
                </a:solidFill>
              </a:rPr>
              <a:t>CH</a:t>
            </a:r>
            <a:r>
              <a:rPr lang="sr-Latn-CS" sz="2400" b="1" baseline="-25000" dirty="0">
                <a:solidFill>
                  <a:srgbClr val="6666FF"/>
                </a:solidFill>
              </a:rPr>
              <a:t>2</a:t>
            </a:r>
            <a:r>
              <a:rPr lang="sr-Latn-CS" sz="2400" b="1" dirty="0">
                <a:solidFill>
                  <a:srgbClr val="6666FF"/>
                </a:solidFill>
              </a:rPr>
              <a:t>●</a:t>
            </a:r>
            <a:endParaRPr lang="en-US" dirty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90821" y="2764761"/>
            <a:ext cx="139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2000" dirty="0"/>
              <a:t>Радикал</a:t>
            </a:r>
            <a:endParaRPr lang="sr-Latn-CS" sz="2000" dirty="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626242" y="2743199"/>
            <a:ext cx="127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2000" dirty="0"/>
              <a:t>Етилен</a:t>
            </a:r>
            <a:endParaRPr lang="sr-Latn-CS" sz="2000" dirty="0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284921" y="2709235"/>
            <a:ext cx="485907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CS" sz="2000" dirty="0" smtClean="0"/>
              <a:t>Полиетилен ниске густине</a:t>
            </a:r>
            <a:r>
              <a:rPr lang="en-US" sz="2000" dirty="0" smtClean="0"/>
              <a:t> </a:t>
            </a:r>
            <a:r>
              <a:rPr lang="sr-Cyrl-CS" sz="2000" dirty="0" smtClean="0"/>
              <a:t>(ПЕНГ</a:t>
            </a:r>
            <a:r>
              <a:rPr lang="en-US" sz="2000" dirty="0" smtClean="0"/>
              <a:t>)</a:t>
            </a:r>
            <a:endParaRPr lang="sr-Cyrl-CS" sz="2000" dirty="0" smtClean="0"/>
          </a:p>
          <a:p>
            <a:pPr algn="ctr">
              <a:spcBef>
                <a:spcPct val="50000"/>
              </a:spcBef>
            </a:pPr>
            <a:r>
              <a:rPr lang="en-US" sz="2000" dirty="0" smtClean="0"/>
              <a:t>Polyethylene low density </a:t>
            </a:r>
            <a:r>
              <a:rPr lang="sr-Cyrl-CS" sz="2000" dirty="0" smtClean="0"/>
              <a:t>(</a:t>
            </a:r>
            <a:r>
              <a:rPr lang="en-US" sz="2000" dirty="0" smtClean="0"/>
              <a:t>PELD, LDPE)</a:t>
            </a:r>
            <a:r>
              <a:rPr lang="sr-Cyrl-CS" sz="2000" dirty="0" smtClean="0"/>
              <a:t>, </a:t>
            </a:r>
            <a:endParaRPr lang="sr-Latn-CS" sz="2000" dirty="0"/>
          </a:p>
        </p:txBody>
      </p:sp>
      <p:sp>
        <p:nvSpPr>
          <p:cNvPr id="8" name="Rectangle 7"/>
          <p:cNvSpPr/>
          <p:nvPr/>
        </p:nvSpPr>
        <p:spPr>
          <a:xfrm>
            <a:off x="2264735" y="492064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sr-Cyrl-CS" sz="2400" b="1" dirty="0" smtClean="0"/>
              <a:t>Фабрика ПЕНГ је стартовала 19.10.1979. </a:t>
            </a:r>
          </a:p>
          <a:p>
            <a:pPr algn="ctr">
              <a:spcBef>
                <a:spcPts val="0"/>
              </a:spcBef>
            </a:pPr>
            <a:r>
              <a:rPr lang="sr-Cyrl-CS" sz="2400" b="1" dirty="0" smtClean="0"/>
              <a:t>у  “ХИП-Петрохемија” (Панчево)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348716" y="359493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RS" sz="1800" dirty="0" smtClean="0"/>
              <a:t>Гранулат п</a:t>
            </a:r>
            <a:r>
              <a:rPr lang="sr-Cyrl-CS" sz="1800" dirty="0" smtClean="0"/>
              <a:t>ластичне масе за израду врећа, џакова, фолија, боца, за изолацију електричних проводника...</a:t>
            </a:r>
            <a:r>
              <a:rPr lang="sr-Latn-CS" sz="1800" dirty="0" smtClean="0"/>
              <a:t>)</a:t>
            </a:r>
            <a:endParaRPr lang="sr-Latn-C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TEtil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972" y="285749"/>
            <a:ext cx="5311590" cy="634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3601669" y="2931448"/>
            <a:ext cx="177800" cy="149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873500" y="787400"/>
            <a:ext cx="1104900" cy="835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600" b="1" dirty="0">
                <a:latin typeface="Times New Roman" pitchFamily="18" charset="0"/>
              </a:rPr>
              <a:t>Услови полимер-изације</a:t>
            </a:r>
            <a:endParaRPr lang="sr-Latn-CS" dirty="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750933" y="583905"/>
            <a:ext cx="647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b="1" dirty="0">
                <a:solidFill>
                  <a:srgbClr val="FF0000"/>
                </a:solidFill>
              </a:rPr>
              <a:t>150 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º</a:t>
            </a:r>
            <a:r>
              <a:rPr lang="sr-Latn-CS" b="1" dirty="0">
                <a:solidFill>
                  <a:srgbClr val="FF0000"/>
                </a:solidFill>
                <a:cs typeface="Arial" charset="0"/>
              </a:rPr>
              <a:t>C</a:t>
            </a:r>
            <a:endParaRPr lang="en-US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665630" y="579771"/>
            <a:ext cx="647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b="1" dirty="0">
                <a:solidFill>
                  <a:srgbClr val="FF0000"/>
                </a:solidFill>
              </a:rPr>
              <a:t>300 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º</a:t>
            </a:r>
            <a:r>
              <a:rPr lang="sr-Latn-CS" b="1" dirty="0">
                <a:solidFill>
                  <a:srgbClr val="FF0000"/>
                </a:solidFill>
                <a:cs typeface="Arial" charset="0"/>
              </a:rPr>
              <a:t>C</a:t>
            </a:r>
            <a:endParaRPr lang="en-US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338730" y="1473200"/>
            <a:ext cx="91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600" b="1" dirty="0">
                <a:solidFill>
                  <a:srgbClr val="FF0000"/>
                </a:solidFill>
              </a:rPr>
              <a:t>1000</a:t>
            </a:r>
            <a:endParaRPr lang="sr-Latn-CS" sz="1600" b="1" dirty="0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342864" y="787400"/>
            <a:ext cx="91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600" b="1" dirty="0">
                <a:solidFill>
                  <a:srgbClr val="FF0000"/>
                </a:solidFill>
              </a:rPr>
              <a:t>3000</a:t>
            </a:r>
            <a:endParaRPr lang="sr-Latn-CS" sz="1600" b="1" dirty="0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431468" y="2857795"/>
            <a:ext cx="584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600" b="1" dirty="0">
                <a:solidFill>
                  <a:srgbClr val="FF0000"/>
                </a:solidFill>
              </a:rPr>
              <a:t>50</a:t>
            </a:r>
            <a:endParaRPr lang="sr-Latn-CS" sz="1600" b="1" dirty="0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518001" y="3784600"/>
            <a:ext cx="723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600" b="1" dirty="0">
                <a:solidFill>
                  <a:srgbClr val="FF0000"/>
                </a:solidFill>
              </a:rPr>
              <a:t>1</a:t>
            </a:r>
            <a:endParaRPr lang="sr-Latn-CS" sz="1600" b="1" dirty="0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6288863" y="3801731"/>
            <a:ext cx="914400" cy="338554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600" b="1" dirty="0">
                <a:solidFill>
                  <a:schemeClr val="accent2"/>
                </a:solidFill>
              </a:rPr>
              <a:t>22400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6426712" y="4796466"/>
            <a:ext cx="1724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CS" sz="1600" b="1" dirty="0">
                <a:solidFill>
                  <a:srgbClr val="3333CC"/>
                </a:solidFill>
              </a:rPr>
              <a:t>Запремина</a:t>
            </a:r>
            <a:r>
              <a:rPr lang="sr-Latn-CS" sz="1600" b="1" dirty="0">
                <a:solidFill>
                  <a:srgbClr val="3333CC"/>
                </a:solidFill>
              </a:rPr>
              <a:t> (V) </a:t>
            </a:r>
            <a:r>
              <a:rPr lang="sr-Latn-CS" sz="1600" dirty="0"/>
              <a:t>(cm</a:t>
            </a:r>
            <a:r>
              <a:rPr lang="sr-Latn-CS" sz="1600" baseline="30000" dirty="0"/>
              <a:t>3</a:t>
            </a:r>
            <a:r>
              <a:rPr lang="sr-Latn-CS" sz="1600" dirty="0"/>
              <a:t>/mol)</a:t>
            </a:r>
            <a:endParaRPr lang="en-US" sz="1600" dirty="0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5215864" y="4787900"/>
            <a:ext cx="121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sr-Cyrl-CS" sz="1600" b="1" dirty="0">
                <a:solidFill>
                  <a:srgbClr val="FF0000"/>
                </a:solidFill>
              </a:rPr>
              <a:t>Притисак</a:t>
            </a:r>
            <a:endParaRPr lang="en-US" sz="1600" b="1" dirty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b="1" dirty="0"/>
              <a:t>(bar)</a:t>
            </a:r>
            <a:endParaRPr lang="sr-Latn-CS" sz="1600" b="1" dirty="0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6461034" y="2849529"/>
            <a:ext cx="6840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600" b="1" dirty="0">
                <a:solidFill>
                  <a:schemeClr val="accent2"/>
                </a:solidFill>
              </a:rPr>
              <a:t>127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6522468" y="1172535"/>
            <a:ext cx="5481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600" b="1" dirty="0">
                <a:solidFill>
                  <a:schemeClr val="accent2"/>
                </a:solidFill>
              </a:rPr>
              <a:t>57</a:t>
            </a:r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3850463" y="3050658"/>
            <a:ext cx="13335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6" name="Text Box 21"/>
          <p:cNvSpPr txBox="1">
            <a:spLocks noChangeArrowheads="1"/>
          </p:cNvSpPr>
          <p:nvPr/>
        </p:nvSpPr>
        <p:spPr bwMode="auto">
          <a:xfrm>
            <a:off x="5922911" y="463699"/>
            <a:ext cx="1206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600" b="1" dirty="0" smtClean="0">
                <a:solidFill>
                  <a:srgbClr val="3333CC"/>
                </a:solidFill>
              </a:rPr>
              <a:t>V</a:t>
            </a:r>
            <a:r>
              <a:rPr lang="sr-Latn-CS" sz="1600" b="1" baseline="-25000" dirty="0" smtClean="0">
                <a:solidFill>
                  <a:srgbClr val="3333CC"/>
                </a:solidFill>
              </a:rPr>
              <a:t>min</a:t>
            </a:r>
            <a:r>
              <a:rPr lang="en-US" sz="1600" dirty="0" smtClean="0"/>
              <a:t> = </a:t>
            </a:r>
            <a:r>
              <a:rPr lang="en-US" sz="1600" b="1" dirty="0">
                <a:solidFill>
                  <a:srgbClr val="3333CC"/>
                </a:solidFill>
              </a:rPr>
              <a:t>38</a:t>
            </a:r>
            <a:endParaRPr lang="sr-Latn-CS" sz="1600" dirty="0"/>
          </a:p>
        </p:txBody>
      </p:sp>
      <p:sp>
        <p:nvSpPr>
          <p:cNvPr id="17427" name="Text Box 22"/>
          <p:cNvSpPr txBox="1">
            <a:spLocks noChangeArrowheads="1"/>
          </p:cNvSpPr>
          <p:nvPr/>
        </p:nvSpPr>
        <p:spPr bwMode="auto">
          <a:xfrm>
            <a:off x="5245691" y="468128"/>
            <a:ext cx="812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FF0000"/>
                </a:solidFill>
              </a:rPr>
              <a:t>10000</a:t>
            </a:r>
            <a:endParaRPr lang="sr-Latn-CS" sz="1600" b="1" dirty="0">
              <a:solidFill>
                <a:srgbClr val="FF0000"/>
              </a:solidFill>
            </a:endParaRPr>
          </a:p>
        </p:txBody>
      </p:sp>
      <p:sp>
        <p:nvSpPr>
          <p:cNvPr id="17428" name="Text Box 14"/>
          <p:cNvSpPr txBox="1">
            <a:spLocks noChangeArrowheads="1"/>
          </p:cNvSpPr>
          <p:nvPr/>
        </p:nvSpPr>
        <p:spPr bwMode="auto">
          <a:xfrm>
            <a:off x="6467885" y="3224435"/>
            <a:ext cx="6559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</a:rPr>
              <a:t>2</a:t>
            </a:r>
            <a:r>
              <a:rPr lang="sr-Latn-CS" sz="1600" b="1" dirty="0">
                <a:solidFill>
                  <a:schemeClr val="accent2"/>
                </a:solidFill>
              </a:rPr>
              <a:t>2</a:t>
            </a:r>
            <a:r>
              <a:rPr lang="en-US" sz="1600" b="1" dirty="0">
                <a:solidFill>
                  <a:schemeClr val="accent2"/>
                </a:solidFill>
              </a:rPr>
              <a:t>2</a:t>
            </a:r>
            <a:endParaRPr lang="sr-Latn-CS" sz="1600" b="1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2374508">
            <a:off x="2577343" y="1581090"/>
            <a:ext cx="2506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rgbClr val="FF0000"/>
                </a:solidFill>
              </a:rPr>
              <a:t>НАДКРИТИЧНИ ГАС ???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74952" y="3785192"/>
            <a:ext cx="1711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800" dirty="0" smtClean="0"/>
              <a:t>Кофа 22.4 лит</a:t>
            </a:r>
            <a:endParaRPr lang="en-US" sz="1800" dirty="0"/>
          </a:p>
        </p:txBody>
      </p:sp>
      <p:sp>
        <p:nvSpPr>
          <p:cNvPr id="23" name="TextBox 22"/>
          <p:cNvSpPr txBox="1"/>
          <p:nvPr/>
        </p:nvSpPr>
        <p:spPr>
          <a:xfrm>
            <a:off x="6953693" y="3193312"/>
            <a:ext cx="2009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800" dirty="0" smtClean="0"/>
              <a:t>Кригла за пиво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11163" y="2821172"/>
            <a:ext cx="1967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800" dirty="0" smtClean="0"/>
              <a:t>Чаша за вино</a:t>
            </a:r>
            <a:endParaRPr lang="en-US" sz="1800" dirty="0"/>
          </a:p>
        </p:txBody>
      </p:sp>
      <p:sp>
        <p:nvSpPr>
          <p:cNvPr id="25" name="TextBox 24"/>
          <p:cNvSpPr txBox="1"/>
          <p:nvPr/>
        </p:nvSpPr>
        <p:spPr>
          <a:xfrm>
            <a:off x="6943060" y="1155409"/>
            <a:ext cx="2052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800" dirty="0" smtClean="0"/>
              <a:t>Чаша за ракију</a:t>
            </a:r>
            <a:endParaRPr lang="en-US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6918250" y="432391"/>
            <a:ext cx="118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800" dirty="0" smtClean="0"/>
              <a:t>Чашица</a:t>
            </a:r>
            <a:endParaRPr lang="en-US" sz="1800" dirty="0"/>
          </a:p>
        </p:txBody>
      </p:sp>
      <p:sp>
        <p:nvSpPr>
          <p:cNvPr id="27" name="TextBox 26"/>
          <p:cNvSpPr txBox="1"/>
          <p:nvPr/>
        </p:nvSpPr>
        <p:spPr>
          <a:xfrm>
            <a:off x="6326364" y="5380075"/>
            <a:ext cx="2636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1 Мол етилена = 28 грама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083442" y="2477387"/>
            <a:ext cx="903768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r-Cyrl-RS" sz="1400" b="1" dirty="0" smtClean="0"/>
              <a:t>Критична тачка</a:t>
            </a:r>
            <a:endParaRPr lang="en-US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928036" y="5560828"/>
            <a:ext cx="120856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sr-Cyrl-RS" sz="1400" b="1" dirty="0" smtClean="0"/>
              <a:t>Тројна тачка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81247" y="6103088"/>
            <a:ext cx="747823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sr-Cyrl-RS" sz="1400" b="1" dirty="0" smtClean="0"/>
              <a:t>0 К</a:t>
            </a:r>
            <a:r>
              <a:rPr lang="en-US" sz="1400" b="1" dirty="0" smtClean="0"/>
              <a:t>   </a:t>
            </a:r>
            <a:r>
              <a:rPr lang="sr-Cyrl-RS" sz="1400" b="1" dirty="0" smtClean="0"/>
              <a:t> </a:t>
            </a:r>
            <a:r>
              <a:rPr lang="en-US" sz="1400" b="1" dirty="0" smtClean="0"/>
              <a:t>V</a:t>
            </a:r>
            <a:r>
              <a:rPr lang="en-US" sz="1400" b="1" baseline="-25000" dirty="0" smtClean="0"/>
              <a:t>0</a:t>
            </a:r>
            <a:endParaRPr lang="en-US" sz="1400" b="1" baseline="-25000" dirty="0"/>
          </a:p>
        </p:txBody>
      </p:sp>
      <p:cxnSp>
        <p:nvCxnSpPr>
          <p:cNvPr id="34" name="Straight Arrow Connector 33"/>
          <p:cNvCxnSpPr>
            <a:stCxn id="32" idx="0"/>
          </p:cNvCxnSpPr>
          <p:nvPr/>
        </p:nvCxnSpPr>
        <p:spPr>
          <a:xfrm rot="16200000" flipV="1">
            <a:off x="727446" y="5875375"/>
            <a:ext cx="138221" cy="31720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65543" y="3274829"/>
            <a:ext cx="925034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182880" bIns="0" rtlCol="0">
            <a:spAutoFit/>
          </a:bodyPr>
          <a:lstStyle/>
          <a:p>
            <a:r>
              <a:rPr lang="sr-Cyrl-RS" sz="1400" b="1" dirty="0" smtClean="0"/>
              <a:t>ЧВРСТО</a:t>
            </a:r>
            <a:endParaRPr lang="en-US" sz="1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098157" y="3267741"/>
            <a:ext cx="925034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182880" bIns="0" rtlCol="0">
            <a:spAutoFit/>
          </a:bodyPr>
          <a:lstStyle/>
          <a:p>
            <a:r>
              <a:rPr lang="sr-Cyrl-RS" sz="1400" b="1" dirty="0" smtClean="0"/>
              <a:t>ТЕЧНО</a:t>
            </a:r>
            <a:endParaRPr lang="en-US" sz="1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079898" y="4703135"/>
            <a:ext cx="1407042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sr-Cyrl-RS" sz="1400" b="1" dirty="0" smtClean="0"/>
              <a:t>ИДЕАЛАН ГАС</a:t>
            </a:r>
            <a:endParaRPr lang="en-US" sz="1400" b="1" dirty="0"/>
          </a:p>
        </p:txBody>
      </p:sp>
      <p:sp>
        <p:nvSpPr>
          <p:cNvPr id="40" name="Oval 3"/>
          <p:cNvSpPr>
            <a:spLocks noChangeArrowheads="1"/>
          </p:cNvSpPr>
          <p:nvPr/>
        </p:nvSpPr>
        <p:spPr bwMode="auto">
          <a:xfrm>
            <a:off x="1616925" y="5656927"/>
            <a:ext cx="177800" cy="149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7320" y="563526"/>
            <a:ext cx="106325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/>
              <a:t>Притисак</a:t>
            </a:r>
          </a:p>
          <a:p>
            <a:pPr algn="ctr"/>
            <a:r>
              <a:rPr lang="en-US" sz="1400" b="1" dirty="0" smtClean="0"/>
              <a:t>(MPa)</a:t>
            </a:r>
            <a:endParaRPr lang="en-US" sz="1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167961" y="5635254"/>
            <a:ext cx="1045535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r-Cyrl-RS" sz="1400" b="1" dirty="0" smtClean="0"/>
              <a:t>Темпер-атура</a:t>
            </a:r>
          </a:p>
          <a:p>
            <a:pPr algn="ctr"/>
            <a:r>
              <a:rPr lang="en-US" sz="1400" b="1" dirty="0" smtClean="0"/>
              <a:t>(</a:t>
            </a:r>
            <a:r>
              <a:rPr lang="sr-Cyrl-RS" sz="1400" b="1" dirty="0" smtClean="0"/>
              <a:t>К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531088" y="138223"/>
            <a:ext cx="312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33CC"/>
                </a:solidFill>
              </a:rPr>
              <a:t>P-T </a:t>
            </a:r>
            <a:r>
              <a:rPr lang="sr-Cyrl-RS" sz="2000" dirty="0" smtClean="0">
                <a:solidFill>
                  <a:srgbClr val="3333CC"/>
                </a:solidFill>
              </a:rPr>
              <a:t>дијаграм етилена</a:t>
            </a:r>
            <a:endParaRPr lang="en-US" sz="20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Sl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9981" y="0"/>
            <a:ext cx="4774020" cy="559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0" y="0"/>
            <a:ext cx="32956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noProof="1" smtClean="0">
                <a:solidFill>
                  <a:srgbClr val="6666FF"/>
                </a:solidFill>
              </a:rPr>
              <a:t>Карактеристичне запремине материје</a:t>
            </a:r>
            <a:endParaRPr lang="en-US" sz="2400" b="1" noProof="1">
              <a:solidFill>
                <a:srgbClr val="6666FF"/>
              </a:solidFill>
            </a:endParaRP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79388" y="6581775"/>
            <a:ext cx="89646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noProof="1" smtClean="0"/>
              <a:t>Stoiljkovi</a:t>
            </a:r>
            <a:r>
              <a:rPr lang="sr-Latn-CS" noProof="1" smtClean="0"/>
              <a:t>ć</a:t>
            </a:r>
            <a:r>
              <a:rPr lang="en-GB" noProof="1" smtClean="0"/>
              <a:t> D., Jovanovi</a:t>
            </a:r>
            <a:r>
              <a:rPr lang="sr-Latn-CS" noProof="1" smtClean="0"/>
              <a:t>ć</a:t>
            </a:r>
            <a:r>
              <a:rPr lang="en-GB" noProof="1" smtClean="0"/>
              <a:t> S., </a:t>
            </a:r>
            <a:r>
              <a:rPr lang="sr-Latn-CS" noProof="1" smtClean="0"/>
              <a:t>(a) </a:t>
            </a:r>
            <a:r>
              <a:rPr lang="en-GB" noProof="1" smtClean="0"/>
              <a:t>Bull.</a:t>
            </a:r>
            <a:r>
              <a:rPr lang="sr-Latn-CS" noProof="1" smtClean="0"/>
              <a:t> </a:t>
            </a:r>
            <a:r>
              <a:rPr lang="en-GB" noProof="1" smtClean="0"/>
              <a:t>Soc</a:t>
            </a:r>
            <a:r>
              <a:rPr lang="sr-Latn-CS" noProof="1" smtClean="0"/>
              <a:t>.</a:t>
            </a:r>
            <a:r>
              <a:rPr lang="en-GB" noProof="1" smtClean="0"/>
              <a:t> Chim.</a:t>
            </a:r>
            <a:r>
              <a:rPr lang="sr-Latn-CS" noProof="1" smtClean="0"/>
              <a:t> </a:t>
            </a:r>
            <a:r>
              <a:rPr lang="en-GB" noProof="1" smtClean="0"/>
              <a:t>Beograd, </a:t>
            </a:r>
            <a:r>
              <a:rPr lang="en-GB" b="1" noProof="1" smtClean="0"/>
              <a:t>48</a:t>
            </a:r>
            <a:r>
              <a:rPr lang="en-GB" noProof="1" smtClean="0"/>
              <a:t>,</a:t>
            </a:r>
            <a:r>
              <a:rPr lang="sr-Latn-CS" noProof="1" smtClean="0"/>
              <a:t> </a:t>
            </a:r>
            <a:r>
              <a:rPr lang="en-GB" noProof="1" smtClean="0"/>
              <a:t>49</a:t>
            </a:r>
            <a:r>
              <a:rPr lang="sr-Latn-CS" noProof="1" smtClean="0"/>
              <a:t> </a:t>
            </a:r>
            <a:r>
              <a:rPr lang="en-GB" noProof="1" smtClean="0"/>
              <a:t>(1983)</a:t>
            </a:r>
            <a:r>
              <a:rPr lang="sr-Latn-CS" noProof="1" smtClean="0"/>
              <a:t>;</a:t>
            </a:r>
            <a:r>
              <a:rPr lang="en-GB" noProof="1" smtClean="0"/>
              <a:t> </a:t>
            </a:r>
            <a:r>
              <a:rPr lang="sr-Latn-CS" noProof="1" smtClean="0"/>
              <a:t>(</a:t>
            </a:r>
            <a:r>
              <a:rPr lang="en-GB" noProof="1" smtClean="0"/>
              <a:t>b) J. Serb. Chem. Soc., </a:t>
            </a:r>
            <a:r>
              <a:rPr lang="en-GB" b="1" noProof="1" smtClean="0"/>
              <a:t>60</a:t>
            </a:r>
            <a:r>
              <a:rPr lang="en-GB" noProof="1" smtClean="0"/>
              <a:t>, 15 (1995)</a:t>
            </a:r>
            <a:endParaRPr lang="en-US" noProof="1"/>
          </a:p>
        </p:txBody>
      </p:sp>
      <p:sp>
        <p:nvSpPr>
          <p:cNvPr id="5125" name="Line 9"/>
          <p:cNvSpPr>
            <a:spLocks noChangeShapeType="1"/>
          </p:cNvSpPr>
          <p:nvPr/>
        </p:nvSpPr>
        <p:spPr bwMode="auto">
          <a:xfrm>
            <a:off x="0" y="66135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noProof="1"/>
          </a:p>
        </p:txBody>
      </p:sp>
      <p:sp>
        <p:nvSpPr>
          <p:cNvPr id="5126" name="TextBox 8"/>
          <p:cNvSpPr txBox="1">
            <a:spLocks noChangeArrowheads="1"/>
          </p:cNvSpPr>
          <p:nvPr/>
        </p:nvSpPr>
        <p:spPr bwMode="auto">
          <a:xfrm>
            <a:off x="4625357" y="484040"/>
            <a:ext cx="2657475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RS" sz="1800" b="1" noProof="1"/>
              <a:t>Карактеристична запремина</a:t>
            </a:r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0" y="5560606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b="1" noProof="1" smtClean="0">
                <a:solidFill>
                  <a:srgbClr val="3333CC"/>
                </a:solidFill>
              </a:rPr>
              <a:t>Линије </a:t>
            </a:r>
            <a:r>
              <a:rPr lang="en-US" sz="1600" noProof="1" smtClean="0"/>
              <a:t>су очекиване вредности на основу нашег модела</a:t>
            </a:r>
            <a:r>
              <a:rPr lang="sr-Cyrl-RS" sz="1600" noProof="1" smtClean="0"/>
              <a:t>.</a:t>
            </a:r>
            <a:endParaRPr lang="en-US" sz="1600" noProof="1" smtClean="0"/>
          </a:p>
          <a:p>
            <a:pPr algn="r"/>
            <a:r>
              <a:rPr lang="en-US" sz="1600" b="1" noProof="1" smtClean="0">
                <a:solidFill>
                  <a:srgbClr val="3333CC"/>
                </a:solidFill>
              </a:rPr>
              <a:t>Тачке су емпиријске вредности за 143 супстанце</a:t>
            </a:r>
            <a:r>
              <a:rPr lang="en-US" sz="1600" noProof="1" smtClean="0"/>
              <a:t>: метали, инертни</a:t>
            </a:r>
            <a:r>
              <a:rPr lang="sr-Cyrl-RS" sz="1600" noProof="1" smtClean="0"/>
              <a:t>  гасови</a:t>
            </a:r>
            <a:r>
              <a:rPr lang="en-US" sz="1600" noProof="1" smtClean="0"/>
              <a:t>и, елементи, незасићени и засићени угљоводоници, ароматски угљоводоници, органска и неорганска једињења кисеоника, азота, сумпора и халогена. </a:t>
            </a:r>
            <a:endParaRPr lang="en-US" sz="1600" noProof="1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91385" y="1560625"/>
            <a:ext cx="412543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2000" dirty="0"/>
              <a:t>1</a:t>
            </a:r>
            <a:r>
              <a:rPr lang="sr-Cyrl-CS" sz="2000" b="1" dirty="0">
                <a:solidFill>
                  <a:srgbClr val="3333CC"/>
                </a:solidFill>
              </a:rPr>
              <a:t>. Исти </a:t>
            </a:r>
            <a:r>
              <a:rPr lang="sr-Cyrl-CS" sz="2000" b="1" dirty="0" smtClean="0">
                <a:solidFill>
                  <a:srgbClr val="3333CC"/>
                </a:solidFill>
              </a:rPr>
              <a:t>степенасти математички </a:t>
            </a:r>
            <a:r>
              <a:rPr lang="sr-Cyrl-CS" sz="2000" b="1" dirty="0">
                <a:solidFill>
                  <a:srgbClr val="3333CC"/>
                </a:solidFill>
              </a:rPr>
              <a:t>модел описује запремине материје у карактеристичним стањима за различите </a:t>
            </a:r>
            <a:r>
              <a:rPr lang="sr-Cyrl-CS" sz="2000" b="1" dirty="0" smtClean="0">
                <a:solidFill>
                  <a:srgbClr val="3333CC"/>
                </a:solidFill>
              </a:rPr>
              <a:t>супстанце.</a:t>
            </a:r>
            <a:endParaRPr lang="sr-Latn-CS" sz="2000" b="1" dirty="0">
              <a:solidFill>
                <a:srgbClr val="3333CC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33916" y="3349255"/>
            <a:ext cx="425302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2000" b="1" dirty="0">
                <a:solidFill>
                  <a:srgbClr val="3333CC"/>
                </a:solidFill>
              </a:rPr>
              <a:t>2. Различите супстанце </a:t>
            </a:r>
            <a:r>
              <a:rPr lang="sr-Cyrl-CS" sz="2000" b="1" dirty="0" smtClean="0">
                <a:solidFill>
                  <a:srgbClr val="3333CC"/>
                </a:solidFill>
              </a:rPr>
              <a:t>имају исту структуру у истим  карактеристичним стањима и </a:t>
            </a:r>
            <a:r>
              <a:rPr lang="sr-Cyrl-CS" sz="2000" b="1" dirty="0">
                <a:solidFill>
                  <a:srgbClr val="3333CC"/>
                </a:solidFill>
              </a:rPr>
              <a:t>изложене </a:t>
            </a:r>
            <a:r>
              <a:rPr lang="sr-Cyrl-CS" sz="2000" b="1" dirty="0" smtClean="0">
                <a:solidFill>
                  <a:srgbClr val="3333CC"/>
                </a:solidFill>
              </a:rPr>
              <a:t>су истој </a:t>
            </a:r>
            <a:r>
              <a:rPr lang="sr-Cyrl-CS" sz="2000" b="1" dirty="0">
                <a:solidFill>
                  <a:srgbClr val="3333CC"/>
                </a:solidFill>
              </a:rPr>
              <a:t>промени структуре при преласку из једног </a:t>
            </a:r>
            <a:r>
              <a:rPr lang="sr-Cyrl-CS" sz="2000" b="1" dirty="0" smtClean="0">
                <a:solidFill>
                  <a:srgbClr val="3333CC"/>
                </a:solidFill>
              </a:rPr>
              <a:t>стање у друго.</a:t>
            </a:r>
            <a:endParaRPr lang="sr-Latn-CS" sz="2000" b="1" dirty="0">
              <a:solidFill>
                <a:srgbClr val="3333CC"/>
              </a:solidFill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031358" y="1062961"/>
            <a:ext cx="17901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2000" b="1" dirty="0"/>
              <a:t>Закључци:</a:t>
            </a:r>
            <a:endParaRPr lang="sr-Latn-C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62037" y="5039834"/>
            <a:ext cx="48909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V</a:t>
            </a:r>
            <a:r>
              <a:rPr lang="en-US" sz="2000" b="1" baseline="-25000" dirty="0" smtClean="0"/>
              <a:t>c</a:t>
            </a:r>
            <a:endParaRPr lang="en-US" sz="2000" b="1" baseline="-25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4" name="Picture 14" descr="SAM_02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409" y="1722474"/>
            <a:ext cx="4160652" cy="345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5" descr="SAM_02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8545" y="1722475"/>
            <a:ext cx="4098552" cy="344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6" name="Text Box 16"/>
          <p:cNvSpPr txBox="1">
            <a:spLocks noChangeArrowheads="1"/>
          </p:cNvSpPr>
          <p:nvPr/>
        </p:nvSpPr>
        <p:spPr bwMode="auto">
          <a:xfrm>
            <a:off x="627321" y="141768"/>
            <a:ext cx="797441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sr-Cyrl-CS" sz="2400" b="1" dirty="0">
                <a:solidFill>
                  <a:srgbClr val="3333CC"/>
                </a:solidFill>
              </a:rPr>
              <a:t>Компресори за </a:t>
            </a:r>
            <a:r>
              <a:rPr lang="sr-Cyrl-CS" sz="2400" b="1" dirty="0" smtClean="0">
                <a:solidFill>
                  <a:srgbClr val="3333CC"/>
                </a:solidFill>
              </a:rPr>
              <a:t>етилен у фабрици ПЕНГ </a:t>
            </a:r>
          </a:p>
          <a:p>
            <a:pPr algn="ctr">
              <a:spcBef>
                <a:spcPts val="0"/>
              </a:spcBef>
            </a:pPr>
            <a:r>
              <a:rPr lang="sr-Cyrl-CS" sz="2400" b="1" dirty="0" smtClean="0">
                <a:solidFill>
                  <a:srgbClr val="3333CC"/>
                </a:solidFill>
              </a:rPr>
              <a:t>у  “ХИП-Петрохемија” (Панчево)</a:t>
            </a:r>
            <a:endParaRPr lang="sr-Latn-CS" sz="2400" b="1" dirty="0" smtClean="0">
              <a:solidFill>
                <a:srgbClr val="3333CC"/>
              </a:solidFill>
            </a:endParaRPr>
          </a:p>
          <a:p>
            <a:pPr>
              <a:spcBef>
                <a:spcPct val="50000"/>
              </a:spcBef>
            </a:pPr>
            <a:endParaRPr lang="sr-Latn-CS" sz="2400" b="1" dirty="0">
              <a:solidFill>
                <a:srgbClr val="3333CC"/>
              </a:solidFill>
            </a:endParaRPr>
          </a:p>
        </p:txBody>
      </p:sp>
      <p:sp>
        <p:nvSpPr>
          <p:cNvPr id="18447" name="Text Box 17"/>
          <p:cNvSpPr txBox="1">
            <a:spLocks noChangeArrowheads="1"/>
          </p:cNvSpPr>
          <p:nvPr/>
        </p:nvSpPr>
        <p:spPr bwMode="auto">
          <a:xfrm>
            <a:off x="275561" y="5704958"/>
            <a:ext cx="2552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800" dirty="0"/>
              <a:t>Зашто је потребан тако висок притисак</a:t>
            </a:r>
            <a:r>
              <a:rPr lang="sr-Latn-CS" sz="1800" dirty="0"/>
              <a:t>?</a:t>
            </a:r>
          </a:p>
        </p:txBody>
      </p:sp>
      <p:sp>
        <p:nvSpPr>
          <p:cNvPr id="18448" name="Text Box 18"/>
          <p:cNvSpPr txBox="1">
            <a:spLocks noChangeArrowheads="1"/>
          </p:cNvSpPr>
          <p:nvPr/>
        </p:nvSpPr>
        <p:spPr bwMode="auto">
          <a:xfrm>
            <a:off x="2915683" y="5279803"/>
            <a:ext cx="4241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sr-Latn-CS" sz="1800" dirty="0"/>
              <a:t>E. </a:t>
            </a:r>
            <a:r>
              <a:rPr lang="sr-Latn-CS" sz="1800" dirty="0" smtClean="0"/>
              <a:t>Hunter</a:t>
            </a:r>
            <a:r>
              <a:rPr lang="sr-Cyrl-RS" sz="1800" dirty="0" smtClean="0"/>
              <a:t> </a:t>
            </a:r>
            <a:r>
              <a:rPr lang="sr-Latn-CS" sz="1800" dirty="0" smtClean="0"/>
              <a:t>(</a:t>
            </a:r>
            <a:r>
              <a:rPr lang="sr-Latn-RS" sz="1800" dirty="0" smtClean="0"/>
              <a:t>ICI, </a:t>
            </a:r>
            <a:r>
              <a:rPr lang="sr-Latn-CS" sz="1800" dirty="0" smtClean="0"/>
              <a:t>1957</a:t>
            </a:r>
            <a:r>
              <a:rPr lang="sr-Latn-CS" sz="1800" dirty="0"/>
              <a:t>.): </a:t>
            </a:r>
            <a:r>
              <a:rPr lang="sr-Cyrl-RS" sz="1800" dirty="0" smtClean="0"/>
              <a:t>На високом притиску су м</a:t>
            </a:r>
            <a:r>
              <a:rPr lang="sr-Cyrl-CS" sz="1800" dirty="0" smtClean="0"/>
              <a:t>олекули етилена</a:t>
            </a:r>
            <a:r>
              <a:rPr lang="sr-Cyrl-CS" sz="1800" dirty="0" smtClean="0">
                <a:solidFill>
                  <a:schemeClr val="accent2"/>
                </a:solidFill>
              </a:rPr>
              <a:t>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sr-Cyrl-CS" sz="1800" dirty="0" smtClean="0">
                <a:solidFill>
                  <a:schemeClr val="accent2"/>
                </a:solidFill>
              </a:rPr>
              <a:t> густо збијени,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sr-Cyrl-CS" sz="1800" dirty="0" smtClean="0">
                <a:solidFill>
                  <a:schemeClr val="accent2"/>
                </a:solidFill>
              </a:rPr>
              <a:t> правилно </a:t>
            </a:r>
            <a:r>
              <a:rPr lang="sr-Cyrl-CS" sz="1800" dirty="0">
                <a:solidFill>
                  <a:schemeClr val="accent2"/>
                </a:solidFill>
              </a:rPr>
              <a:t>сложени и </a:t>
            </a:r>
            <a:endParaRPr lang="sr-Cyrl-CS" sz="1800" dirty="0" smtClean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sr-Cyrl-CS" sz="1800" dirty="0" smtClean="0">
                <a:solidFill>
                  <a:schemeClr val="accent2"/>
                </a:solidFill>
              </a:rPr>
              <a:t> изобличени</a:t>
            </a:r>
            <a:r>
              <a:rPr lang="sr-Cyrl-CS" sz="1800" dirty="0">
                <a:solidFill>
                  <a:schemeClr val="accent2"/>
                </a:solidFill>
              </a:rPr>
              <a:t>.</a:t>
            </a:r>
            <a:endParaRPr lang="sr-Latn-CS" sz="1800" dirty="0">
              <a:solidFill>
                <a:schemeClr val="accent2"/>
              </a:solidFill>
            </a:endParaRPr>
          </a:p>
        </p:txBody>
      </p:sp>
      <p:sp>
        <p:nvSpPr>
          <p:cNvPr id="18449" name="Text Box 19"/>
          <p:cNvSpPr txBox="1">
            <a:spLocks noChangeArrowheads="1"/>
          </p:cNvSpPr>
          <p:nvPr/>
        </p:nvSpPr>
        <p:spPr bwMode="auto">
          <a:xfrm>
            <a:off x="7217144" y="5837864"/>
            <a:ext cx="1435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800" b="1" dirty="0">
                <a:solidFill>
                  <a:srgbClr val="FF0000"/>
                </a:solidFill>
              </a:rPr>
              <a:t>Како</a:t>
            </a:r>
            <a:r>
              <a:rPr lang="sr-Latn-CS" sz="1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8196" y="999460"/>
            <a:ext cx="3083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>
                <a:solidFill>
                  <a:srgbClr val="3333CC"/>
                </a:solidFill>
              </a:rPr>
              <a:t>Примарни компресор</a:t>
            </a:r>
          </a:p>
          <a:p>
            <a:pPr algn="ctr"/>
            <a:r>
              <a:rPr lang="sr-Cyrl-RS" sz="2000" dirty="0" smtClean="0">
                <a:solidFill>
                  <a:srgbClr val="3333CC"/>
                </a:solidFill>
              </a:rPr>
              <a:t>1 – 250 </a:t>
            </a:r>
            <a:r>
              <a:rPr lang="en-US" sz="2000" dirty="0" smtClean="0">
                <a:solidFill>
                  <a:srgbClr val="3333CC"/>
                </a:solidFill>
              </a:rPr>
              <a:t>bar</a:t>
            </a:r>
            <a:endParaRPr lang="en-US" sz="2000" dirty="0">
              <a:solidFill>
                <a:srgbClr val="3333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9703" y="1013637"/>
            <a:ext cx="3083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>
                <a:solidFill>
                  <a:srgbClr val="3333CC"/>
                </a:solidFill>
              </a:rPr>
              <a:t>Секундарни компресор</a:t>
            </a:r>
          </a:p>
          <a:p>
            <a:pPr algn="ctr"/>
            <a:r>
              <a:rPr lang="sr-Cyrl-RS" sz="2000" dirty="0" smtClean="0">
                <a:solidFill>
                  <a:srgbClr val="3333CC"/>
                </a:solidFill>
              </a:rPr>
              <a:t>250 – 2500 </a:t>
            </a:r>
            <a:r>
              <a:rPr lang="en-US" sz="2000" dirty="0" smtClean="0">
                <a:solidFill>
                  <a:srgbClr val="3333CC"/>
                </a:solidFill>
              </a:rPr>
              <a:t>bar</a:t>
            </a:r>
            <a:endParaRPr lang="en-US" sz="20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4"/>
          <p:cNvSpPr>
            <a:spLocks noChangeArrowheads="1"/>
          </p:cNvSpPr>
          <p:nvPr/>
        </p:nvSpPr>
        <p:spPr bwMode="auto">
          <a:xfrm>
            <a:off x="1073298" y="1324935"/>
            <a:ext cx="558800" cy="57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Oval 10"/>
          <p:cNvSpPr>
            <a:spLocks noChangeArrowheads="1"/>
          </p:cNvSpPr>
          <p:nvPr/>
        </p:nvSpPr>
        <p:spPr bwMode="auto">
          <a:xfrm>
            <a:off x="1111398" y="3598235"/>
            <a:ext cx="558800" cy="57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Oval 11"/>
          <p:cNvSpPr>
            <a:spLocks noChangeArrowheads="1"/>
          </p:cNvSpPr>
          <p:nvPr/>
        </p:nvSpPr>
        <p:spPr bwMode="auto">
          <a:xfrm>
            <a:off x="3803798" y="2899735"/>
            <a:ext cx="558800" cy="57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Oval 12"/>
          <p:cNvSpPr>
            <a:spLocks noChangeArrowheads="1"/>
          </p:cNvSpPr>
          <p:nvPr/>
        </p:nvSpPr>
        <p:spPr bwMode="auto">
          <a:xfrm>
            <a:off x="3994298" y="2379035"/>
            <a:ext cx="558800" cy="57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Oval 13"/>
          <p:cNvSpPr>
            <a:spLocks noChangeArrowheads="1"/>
          </p:cNvSpPr>
          <p:nvPr/>
        </p:nvSpPr>
        <p:spPr bwMode="auto">
          <a:xfrm>
            <a:off x="6445398" y="3306135"/>
            <a:ext cx="558800" cy="57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Oval 14"/>
          <p:cNvSpPr>
            <a:spLocks noChangeArrowheads="1"/>
          </p:cNvSpPr>
          <p:nvPr/>
        </p:nvSpPr>
        <p:spPr bwMode="auto">
          <a:xfrm>
            <a:off x="6077098" y="1718635"/>
            <a:ext cx="558800" cy="57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15"/>
          <p:cNvSpPr>
            <a:spLocks noChangeShapeType="1"/>
          </p:cNvSpPr>
          <p:nvPr/>
        </p:nvSpPr>
        <p:spPr bwMode="auto">
          <a:xfrm>
            <a:off x="908198" y="728035"/>
            <a:ext cx="4044950" cy="1625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Line 16"/>
          <p:cNvSpPr>
            <a:spLocks noChangeShapeType="1"/>
          </p:cNvSpPr>
          <p:nvPr/>
        </p:nvSpPr>
        <p:spPr bwMode="auto">
          <a:xfrm>
            <a:off x="438298" y="1896435"/>
            <a:ext cx="4349750" cy="1730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6" name="Oval 17"/>
          <p:cNvSpPr>
            <a:spLocks noChangeArrowheads="1"/>
          </p:cNvSpPr>
          <p:nvPr/>
        </p:nvSpPr>
        <p:spPr bwMode="auto">
          <a:xfrm rot="1123733">
            <a:off x="425598" y="702635"/>
            <a:ext cx="673100" cy="12573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Text Box 18"/>
          <p:cNvSpPr txBox="1">
            <a:spLocks noChangeArrowheads="1"/>
          </p:cNvSpPr>
          <p:nvPr/>
        </p:nvSpPr>
        <p:spPr bwMode="auto">
          <a:xfrm rot="-4118482">
            <a:off x="170805" y="1008228"/>
            <a:ext cx="774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4 </a:t>
            </a:r>
            <a:r>
              <a:rPr lang="en-US" sz="1800" dirty="0" smtClean="0"/>
              <a:t>r</a:t>
            </a:r>
            <a:r>
              <a:rPr lang="en-US" sz="1800" baseline="-25000" dirty="0" smtClean="0"/>
              <a:t>M</a:t>
            </a:r>
            <a:endParaRPr lang="sr-Latn-CS" sz="1800" baseline="-25000" dirty="0"/>
          </a:p>
        </p:txBody>
      </p:sp>
      <p:sp>
        <p:nvSpPr>
          <p:cNvPr id="19468" name="Line 19"/>
          <p:cNvSpPr>
            <a:spLocks noChangeShapeType="1"/>
          </p:cNvSpPr>
          <p:nvPr/>
        </p:nvSpPr>
        <p:spPr bwMode="auto">
          <a:xfrm flipH="1">
            <a:off x="501798" y="728035"/>
            <a:ext cx="444500" cy="116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Line 20"/>
          <p:cNvSpPr>
            <a:spLocks noChangeShapeType="1"/>
          </p:cNvSpPr>
          <p:nvPr/>
        </p:nvSpPr>
        <p:spPr bwMode="auto">
          <a:xfrm>
            <a:off x="1339998" y="1623385"/>
            <a:ext cx="2022475" cy="765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0" name="Line 21"/>
          <p:cNvSpPr>
            <a:spLocks noChangeShapeType="1"/>
          </p:cNvSpPr>
          <p:nvPr/>
        </p:nvSpPr>
        <p:spPr bwMode="auto">
          <a:xfrm flipV="1">
            <a:off x="1390798" y="3344235"/>
            <a:ext cx="2286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1" name="Oval 22"/>
          <p:cNvSpPr>
            <a:spLocks noChangeArrowheads="1"/>
          </p:cNvSpPr>
          <p:nvPr/>
        </p:nvSpPr>
        <p:spPr bwMode="auto">
          <a:xfrm>
            <a:off x="1324123" y="3823660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Oval 23"/>
          <p:cNvSpPr>
            <a:spLocks noChangeArrowheads="1"/>
          </p:cNvSpPr>
          <p:nvPr/>
        </p:nvSpPr>
        <p:spPr bwMode="auto">
          <a:xfrm>
            <a:off x="6296173" y="1969460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Oval 24"/>
          <p:cNvSpPr>
            <a:spLocks noChangeArrowheads="1"/>
          </p:cNvSpPr>
          <p:nvPr/>
        </p:nvSpPr>
        <p:spPr bwMode="auto">
          <a:xfrm>
            <a:off x="4232423" y="2617160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Oval 25"/>
          <p:cNvSpPr>
            <a:spLocks noChangeArrowheads="1"/>
          </p:cNvSpPr>
          <p:nvPr/>
        </p:nvSpPr>
        <p:spPr bwMode="auto">
          <a:xfrm>
            <a:off x="4019698" y="3128335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Oval 26"/>
          <p:cNvSpPr>
            <a:spLocks noChangeArrowheads="1"/>
          </p:cNvSpPr>
          <p:nvPr/>
        </p:nvSpPr>
        <p:spPr bwMode="auto">
          <a:xfrm>
            <a:off x="1301898" y="1594810"/>
            <a:ext cx="88900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Oval 27"/>
          <p:cNvSpPr>
            <a:spLocks noChangeArrowheads="1"/>
          </p:cNvSpPr>
          <p:nvPr/>
        </p:nvSpPr>
        <p:spPr bwMode="auto">
          <a:xfrm>
            <a:off x="2803673" y="1109035"/>
            <a:ext cx="558800" cy="57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Oval 28"/>
          <p:cNvSpPr>
            <a:spLocks noChangeArrowheads="1"/>
          </p:cNvSpPr>
          <p:nvPr/>
        </p:nvSpPr>
        <p:spPr bwMode="auto">
          <a:xfrm>
            <a:off x="3022748" y="1359860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Oval 29"/>
          <p:cNvSpPr>
            <a:spLocks noChangeArrowheads="1"/>
          </p:cNvSpPr>
          <p:nvPr/>
        </p:nvSpPr>
        <p:spPr bwMode="auto">
          <a:xfrm>
            <a:off x="6651773" y="3515685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Line 30"/>
          <p:cNvSpPr>
            <a:spLocks noChangeShapeType="1"/>
          </p:cNvSpPr>
          <p:nvPr/>
        </p:nvSpPr>
        <p:spPr bwMode="auto">
          <a:xfrm flipH="1" flipV="1">
            <a:off x="2384573" y="550235"/>
            <a:ext cx="676275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80" name="Line 31"/>
          <p:cNvSpPr>
            <a:spLocks noChangeShapeType="1"/>
          </p:cNvSpPr>
          <p:nvPr/>
        </p:nvSpPr>
        <p:spPr bwMode="auto">
          <a:xfrm flipH="1">
            <a:off x="6042173" y="1753560"/>
            <a:ext cx="196850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81" name="Line 32"/>
          <p:cNvSpPr>
            <a:spLocks noChangeShapeType="1"/>
          </p:cNvSpPr>
          <p:nvPr/>
        </p:nvSpPr>
        <p:spPr bwMode="auto">
          <a:xfrm flipV="1">
            <a:off x="6451748" y="2137735"/>
            <a:ext cx="209550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82" name="Line 33"/>
          <p:cNvSpPr>
            <a:spLocks noChangeShapeType="1"/>
          </p:cNvSpPr>
          <p:nvPr/>
        </p:nvSpPr>
        <p:spPr bwMode="auto">
          <a:xfrm flipH="1" flipV="1">
            <a:off x="6366023" y="3680785"/>
            <a:ext cx="27940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83" name="Line 34"/>
          <p:cNvSpPr>
            <a:spLocks noChangeShapeType="1"/>
          </p:cNvSpPr>
          <p:nvPr/>
        </p:nvSpPr>
        <p:spPr bwMode="auto">
          <a:xfrm>
            <a:off x="6820048" y="3309310"/>
            <a:ext cx="2540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84" name="Line 35"/>
          <p:cNvSpPr>
            <a:spLocks noChangeShapeType="1"/>
          </p:cNvSpPr>
          <p:nvPr/>
        </p:nvSpPr>
        <p:spPr bwMode="auto">
          <a:xfrm flipV="1">
            <a:off x="6343798" y="1553535"/>
            <a:ext cx="72390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85" name="Line 36"/>
          <p:cNvSpPr>
            <a:spLocks noChangeShapeType="1"/>
          </p:cNvSpPr>
          <p:nvPr/>
        </p:nvSpPr>
        <p:spPr bwMode="auto">
          <a:xfrm>
            <a:off x="6699398" y="3560135"/>
            <a:ext cx="584200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86" name="Text Box 37"/>
          <p:cNvSpPr txBox="1">
            <a:spLocks noChangeArrowheads="1"/>
          </p:cNvSpPr>
          <p:nvPr/>
        </p:nvSpPr>
        <p:spPr bwMode="auto">
          <a:xfrm>
            <a:off x="3759200" y="165100"/>
            <a:ext cx="53848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600" dirty="0"/>
              <a:t>Сваки молекул се судари 1000 000 000 у секунди!</a:t>
            </a:r>
          </a:p>
          <a:p>
            <a:pPr>
              <a:spcBef>
                <a:spcPct val="50000"/>
              </a:spcBef>
            </a:pPr>
            <a:r>
              <a:rPr lang="sr-Cyrl-CS" sz="1600" dirty="0"/>
              <a:t>Број судара свих молекула у 1 </a:t>
            </a:r>
            <a:r>
              <a:rPr lang="en-US" sz="1600" dirty="0"/>
              <a:t>cm</a:t>
            </a:r>
            <a:r>
              <a:rPr lang="sr-Cyrl-CS" sz="1600" baseline="30000" dirty="0"/>
              <a:t>3</a:t>
            </a:r>
            <a:r>
              <a:rPr lang="sr-Cyrl-CS" sz="1600" dirty="0"/>
              <a:t> је 20</a:t>
            </a:r>
            <a:r>
              <a:rPr lang="sr-Cyrl-CS" sz="1600" baseline="30000" dirty="0"/>
              <a:t>23 </a:t>
            </a:r>
            <a:r>
              <a:rPr lang="sr-Cyrl-CS" sz="1600" dirty="0"/>
              <a:t> у секунди!</a:t>
            </a:r>
            <a:endParaRPr lang="sr-Latn-CS" sz="1600" baseline="30000" dirty="0"/>
          </a:p>
        </p:txBody>
      </p:sp>
      <p:sp>
        <p:nvSpPr>
          <p:cNvPr id="19487" name="Text Box 38"/>
          <p:cNvSpPr txBox="1">
            <a:spLocks noChangeArrowheads="1"/>
          </p:cNvSpPr>
          <p:nvPr/>
        </p:nvSpPr>
        <p:spPr bwMode="auto">
          <a:xfrm rot="1190502">
            <a:off x="1759098" y="1638566"/>
            <a:ext cx="1358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400" b="1" dirty="0"/>
              <a:t>400 м/сек</a:t>
            </a:r>
            <a:endParaRPr lang="sr-Latn-CS" sz="1400" b="1" dirty="0"/>
          </a:p>
        </p:txBody>
      </p:sp>
      <p:sp>
        <p:nvSpPr>
          <p:cNvPr id="19488" name="Oval 39"/>
          <p:cNvSpPr>
            <a:spLocks noChangeArrowheads="1"/>
          </p:cNvSpPr>
          <p:nvPr/>
        </p:nvSpPr>
        <p:spPr bwMode="auto">
          <a:xfrm>
            <a:off x="2933700" y="5219700"/>
            <a:ext cx="558800" cy="57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Oval 40"/>
          <p:cNvSpPr>
            <a:spLocks noChangeArrowheads="1"/>
          </p:cNvSpPr>
          <p:nvPr/>
        </p:nvSpPr>
        <p:spPr bwMode="auto">
          <a:xfrm>
            <a:off x="3146425" y="5445125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Oval 41"/>
          <p:cNvSpPr>
            <a:spLocks noChangeArrowheads="1"/>
          </p:cNvSpPr>
          <p:nvPr/>
        </p:nvSpPr>
        <p:spPr bwMode="auto">
          <a:xfrm>
            <a:off x="3467100" y="4660900"/>
            <a:ext cx="558800" cy="57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1" name="Oval 42"/>
          <p:cNvSpPr>
            <a:spLocks noChangeArrowheads="1"/>
          </p:cNvSpPr>
          <p:nvPr/>
        </p:nvSpPr>
        <p:spPr bwMode="auto">
          <a:xfrm>
            <a:off x="3679825" y="4886325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2" name="Oval 43"/>
          <p:cNvSpPr>
            <a:spLocks noChangeArrowheads="1"/>
          </p:cNvSpPr>
          <p:nvPr/>
        </p:nvSpPr>
        <p:spPr bwMode="auto">
          <a:xfrm>
            <a:off x="2603500" y="4889500"/>
            <a:ext cx="1257300" cy="12319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3" name="Line 45"/>
          <p:cNvSpPr>
            <a:spLocks noChangeShapeType="1"/>
          </p:cNvSpPr>
          <p:nvPr/>
        </p:nvSpPr>
        <p:spPr bwMode="auto">
          <a:xfrm flipH="1">
            <a:off x="3505200" y="4648200"/>
            <a:ext cx="2286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94" name="Line 46"/>
          <p:cNvSpPr>
            <a:spLocks noChangeShapeType="1"/>
          </p:cNvSpPr>
          <p:nvPr/>
        </p:nvSpPr>
        <p:spPr bwMode="auto">
          <a:xfrm>
            <a:off x="3683000" y="5232400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95" name="Line 47"/>
          <p:cNvSpPr>
            <a:spLocks noChangeShapeType="1"/>
          </p:cNvSpPr>
          <p:nvPr/>
        </p:nvSpPr>
        <p:spPr bwMode="auto">
          <a:xfrm flipV="1">
            <a:off x="3187700" y="5765800"/>
            <a:ext cx="368300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96" name="Line 48"/>
          <p:cNvSpPr>
            <a:spLocks noChangeShapeType="1"/>
          </p:cNvSpPr>
          <p:nvPr/>
        </p:nvSpPr>
        <p:spPr bwMode="auto">
          <a:xfrm flipH="1">
            <a:off x="2844800" y="5219700"/>
            <a:ext cx="406400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97" name="Text Box 50"/>
          <p:cNvSpPr txBox="1">
            <a:spLocks noChangeArrowheads="1"/>
          </p:cNvSpPr>
          <p:nvPr/>
        </p:nvSpPr>
        <p:spPr bwMode="auto">
          <a:xfrm rot="-5400000">
            <a:off x="1853407" y="5309393"/>
            <a:ext cx="774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4 </a:t>
            </a:r>
            <a:r>
              <a:rPr lang="en-US" sz="1800" dirty="0" smtClean="0"/>
              <a:t>r</a:t>
            </a:r>
            <a:r>
              <a:rPr lang="sr-Cyrl-RS" sz="1800" baseline="-25000" dirty="0" smtClean="0"/>
              <a:t>М</a:t>
            </a:r>
            <a:endParaRPr lang="sr-Latn-CS" sz="1800" baseline="-25000" dirty="0"/>
          </a:p>
        </p:txBody>
      </p:sp>
      <p:sp>
        <p:nvSpPr>
          <p:cNvPr id="19498" name="Line 51"/>
          <p:cNvSpPr>
            <a:spLocks noChangeShapeType="1"/>
          </p:cNvSpPr>
          <p:nvPr/>
        </p:nvSpPr>
        <p:spPr bwMode="auto">
          <a:xfrm flipH="1">
            <a:off x="2514600" y="4953000"/>
            <a:ext cx="25400" cy="116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99" name="Text Box 52"/>
          <p:cNvSpPr txBox="1">
            <a:spLocks noChangeArrowheads="1"/>
          </p:cNvSpPr>
          <p:nvPr/>
        </p:nvSpPr>
        <p:spPr bwMode="auto">
          <a:xfrm>
            <a:off x="4602126" y="4457701"/>
            <a:ext cx="299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rgbClr val="3333CC"/>
                </a:solidFill>
              </a:rPr>
              <a:t>V</a:t>
            </a:r>
            <a:r>
              <a:rPr lang="sr-Cyrl-RS" sz="1800" b="1" baseline="-25000" dirty="0" smtClean="0">
                <a:solidFill>
                  <a:srgbClr val="3333CC"/>
                </a:solidFill>
              </a:rPr>
              <a:t>М</a:t>
            </a:r>
            <a:r>
              <a:rPr lang="en-US" sz="1800" b="1" dirty="0" smtClean="0">
                <a:solidFill>
                  <a:srgbClr val="3333CC"/>
                </a:solidFill>
              </a:rPr>
              <a:t> </a:t>
            </a:r>
            <a:r>
              <a:rPr lang="en-US" sz="1800" b="1" dirty="0">
                <a:solidFill>
                  <a:srgbClr val="3333CC"/>
                </a:solidFill>
              </a:rPr>
              <a:t>= </a:t>
            </a:r>
            <a:r>
              <a:rPr lang="sr-Latn-CS" sz="1800" b="1" dirty="0">
                <a:solidFill>
                  <a:srgbClr val="3333CC"/>
                </a:solidFill>
              </a:rPr>
              <a:t>(2/3)(</a:t>
            </a:r>
            <a:r>
              <a:rPr lang="sr-Latn-CS" sz="1800" b="1" dirty="0" smtClean="0">
                <a:solidFill>
                  <a:srgbClr val="3333CC"/>
                </a:solidFill>
              </a:rPr>
              <a:t>2r</a:t>
            </a:r>
            <a:r>
              <a:rPr lang="sr-Cyrl-RS" sz="1800" b="1" baseline="-25000" dirty="0" smtClean="0">
                <a:solidFill>
                  <a:srgbClr val="3333CC"/>
                </a:solidFill>
              </a:rPr>
              <a:t>М</a:t>
            </a:r>
            <a:r>
              <a:rPr lang="sr-Latn-CS" sz="1800" b="1" dirty="0" smtClean="0">
                <a:solidFill>
                  <a:srgbClr val="3333CC"/>
                </a:solidFill>
              </a:rPr>
              <a:t>)</a:t>
            </a:r>
            <a:r>
              <a:rPr lang="sr-Latn-CS" sz="1800" b="1" baseline="30000" dirty="0" smtClean="0">
                <a:solidFill>
                  <a:srgbClr val="3333CC"/>
                </a:solidFill>
              </a:rPr>
              <a:t>3</a:t>
            </a:r>
            <a:r>
              <a:rPr lang="el-GR" sz="1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sr-Latn-CS" sz="1800" b="1" dirty="0">
                <a:solidFill>
                  <a:srgbClr val="3333CC"/>
                </a:solidFill>
                <a:cs typeface="Arial" charset="0"/>
              </a:rPr>
              <a:t>N</a:t>
            </a:r>
            <a:endParaRPr lang="el-GR" sz="1800" b="1" dirty="0">
              <a:solidFill>
                <a:srgbClr val="3333CC"/>
              </a:solidFill>
              <a:cs typeface="Arial" charset="0"/>
            </a:endParaRPr>
          </a:p>
        </p:txBody>
      </p:sp>
      <p:sp>
        <p:nvSpPr>
          <p:cNvPr id="19500" name="Text Box 54"/>
          <p:cNvSpPr txBox="1">
            <a:spLocks noChangeArrowheads="1"/>
          </p:cNvSpPr>
          <p:nvPr/>
        </p:nvSpPr>
        <p:spPr bwMode="auto">
          <a:xfrm>
            <a:off x="4584700" y="4864100"/>
            <a:ext cx="4559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N (</a:t>
            </a:r>
            <a:r>
              <a:rPr lang="sr-Cyrl-CS" sz="1600" dirty="0"/>
              <a:t>Авогадров број</a:t>
            </a:r>
            <a:r>
              <a:rPr lang="en-US" sz="1600" dirty="0"/>
              <a:t>) = </a:t>
            </a:r>
            <a:r>
              <a:rPr lang="en-US" sz="1600" dirty="0" smtClean="0"/>
              <a:t>6.02</a:t>
            </a:r>
            <a:r>
              <a:rPr lang="sr-Cyrl-RS" sz="1600" dirty="0" smtClean="0"/>
              <a:t>2</a:t>
            </a:r>
            <a:r>
              <a:rPr lang="en-US" sz="1600" dirty="0" smtClean="0">
                <a:cs typeface="Arial" charset="0"/>
              </a:rPr>
              <a:t>·</a:t>
            </a:r>
            <a:r>
              <a:rPr lang="en-US" sz="1600" dirty="0" smtClean="0"/>
              <a:t>10</a:t>
            </a:r>
            <a:r>
              <a:rPr lang="en-US" sz="1600" baseline="30000" dirty="0" smtClean="0"/>
              <a:t>23</a:t>
            </a:r>
            <a:r>
              <a:rPr lang="en-US" sz="1600" dirty="0" smtClean="0"/>
              <a:t> </a:t>
            </a:r>
            <a:r>
              <a:rPr lang="sr-Cyrl-CS" sz="1600" dirty="0"/>
              <a:t>молекула/мол</a:t>
            </a:r>
            <a:endParaRPr lang="sr-Latn-CS" sz="1600" dirty="0"/>
          </a:p>
        </p:txBody>
      </p:sp>
      <p:sp>
        <p:nvSpPr>
          <p:cNvPr id="19501" name="Text Box 55"/>
          <p:cNvSpPr txBox="1">
            <a:spLocks noChangeArrowheads="1"/>
          </p:cNvSpPr>
          <p:nvPr/>
        </p:nvSpPr>
        <p:spPr bwMode="auto">
          <a:xfrm>
            <a:off x="4587358" y="5341088"/>
            <a:ext cx="35433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800" dirty="0"/>
              <a:t>За етилен је </a:t>
            </a:r>
            <a:r>
              <a:rPr lang="sr-Latn-CS" sz="1800" dirty="0"/>
              <a:t>r</a:t>
            </a:r>
            <a:r>
              <a:rPr lang="sr-Latn-CS" sz="1800" baseline="-25000" dirty="0"/>
              <a:t>m</a:t>
            </a:r>
            <a:r>
              <a:rPr lang="sr-Cyrl-CS" sz="1800" dirty="0"/>
              <a:t>=0,28</a:t>
            </a:r>
            <a:r>
              <a:rPr lang="en-US" sz="1800" dirty="0"/>
              <a:t> </a:t>
            </a:r>
            <a:r>
              <a:rPr lang="sr-Latn-CS" sz="1800" dirty="0"/>
              <a:t>nm</a:t>
            </a:r>
          </a:p>
          <a:p>
            <a:pPr>
              <a:spcBef>
                <a:spcPct val="50000"/>
              </a:spcBef>
            </a:pPr>
            <a:r>
              <a:rPr lang="sr-Latn-CS" sz="1800" b="1" dirty="0" smtClean="0">
                <a:solidFill>
                  <a:srgbClr val="FF0000"/>
                </a:solidFill>
              </a:rPr>
              <a:t>V</a:t>
            </a:r>
            <a:r>
              <a:rPr lang="sr-Cyrl-RS" sz="1800" b="1" baseline="-25000" dirty="0" smtClean="0">
                <a:solidFill>
                  <a:srgbClr val="FF0000"/>
                </a:solidFill>
              </a:rPr>
              <a:t>М </a:t>
            </a:r>
            <a:r>
              <a:rPr lang="sr-Latn-CS" sz="1800" b="1" dirty="0" smtClean="0">
                <a:solidFill>
                  <a:srgbClr val="FF0000"/>
                </a:solidFill>
              </a:rPr>
              <a:t>=</a:t>
            </a:r>
            <a:r>
              <a:rPr lang="sr-Cyrl-RS" sz="1800" b="1" dirty="0" smtClean="0">
                <a:solidFill>
                  <a:srgbClr val="FF0000"/>
                </a:solidFill>
              </a:rPr>
              <a:t> </a:t>
            </a:r>
            <a:r>
              <a:rPr lang="sr-Latn-CS" sz="1800" b="1" dirty="0" smtClean="0">
                <a:solidFill>
                  <a:srgbClr val="FF0000"/>
                </a:solidFill>
              </a:rPr>
              <a:t>222 </a:t>
            </a:r>
            <a:r>
              <a:rPr lang="sr-Latn-CS" sz="1800" b="1" dirty="0">
                <a:solidFill>
                  <a:srgbClr val="FF0000"/>
                </a:solidFill>
              </a:rPr>
              <a:t>cm</a:t>
            </a:r>
            <a:r>
              <a:rPr lang="sr-Latn-CS" sz="1800" b="1" baseline="30000" dirty="0">
                <a:solidFill>
                  <a:srgbClr val="FF0000"/>
                </a:solidFill>
              </a:rPr>
              <a:t>3</a:t>
            </a:r>
            <a:r>
              <a:rPr lang="sr-Latn-CS" sz="1800" b="1" dirty="0">
                <a:solidFill>
                  <a:srgbClr val="FF0000"/>
                </a:solidFill>
              </a:rPr>
              <a:t>/mol</a:t>
            </a:r>
          </a:p>
        </p:txBody>
      </p:sp>
      <p:sp>
        <p:nvSpPr>
          <p:cNvPr id="19502" name="Text Box 57"/>
          <p:cNvSpPr txBox="1">
            <a:spLocks noChangeArrowheads="1"/>
          </p:cNvSpPr>
          <p:nvPr/>
        </p:nvSpPr>
        <p:spPr bwMode="auto">
          <a:xfrm>
            <a:off x="7308998" y="3255335"/>
            <a:ext cx="162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600" b="1" dirty="0">
                <a:solidFill>
                  <a:srgbClr val="3333CC"/>
                </a:solidFill>
              </a:rPr>
              <a:t>Ротирајући </a:t>
            </a:r>
            <a:r>
              <a:rPr lang="sr-Cyrl-CS" sz="1600" b="1" dirty="0" smtClean="0">
                <a:solidFill>
                  <a:srgbClr val="3333CC"/>
                </a:solidFill>
              </a:rPr>
              <a:t>појединачни</a:t>
            </a:r>
          </a:p>
          <a:p>
            <a:pPr>
              <a:spcBef>
                <a:spcPts val="0"/>
              </a:spcBef>
            </a:pPr>
            <a:r>
              <a:rPr lang="sr-Cyrl-CS" sz="1600" b="1" dirty="0" smtClean="0">
                <a:solidFill>
                  <a:srgbClr val="3333CC"/>
                </a:solidFill>
              </a:rPr>
              <a:t>молекул</a:t>
            </a:r>
            <a:endParaRPr lang="sr-Latn-CS" sz="1600" b="1" dirty="0">
              <a:solidFill>
                <a:srgbClr val="3333CC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7591" y="0"/>
            <a:ext cx="3625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800" dirty="0" smtClean="0">
                <a:solidFill>
                  <a:srgbClr val="3333CC"/>
                </a:solidFill>
              </a:rPr>
              <a:t>Идеалан гас</a:t>
            </a:r>
          </a:p>
          <a:p>
            <a:r>
              <a:rPr lang="en-US" sz="1800" b="1" dirty="0" smtClean="0">
                <a:solidFill>
                  <a:srgbClr val="C00000"/>
                </a:solidFill>
              </a:rPr>
              <a:t>V = 22400 cm</a:t>
            </a:r>
            <a:r>
              <a:rPr lang="en-US" sz="1800" b="1" baseline="30000" dirty="0" smtClean="0">
                <a:solidFill>
                  <a:srgbClr val="C00000"/>
                </a:solidFill>
              </a:rPr>
              <a:t>3</a:t>
            </a:r>
            <a:r>
              <a:rPr lang="en-US" sz="1800" b="1" dirty="0" smtClean="0">
                <a:solidFill>
                  <a:srgbClr val="C00000"/>
                </a:solidFill>
              </a:rPr>
              <a:t>/mol = 22,4 lit/mol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48" name="Text Box 57"/>
          <p:cNvSpPr txBox="1">
            <a:spLocks noChangeArrowheads="1"/>
          </p:cNvSpPr>
          <p:nvPr/>
        </p:nvSpPr>
        <p:spPr bwMode="auto">
          <a:xfrm>
            <a:off x="6929771" y="1759688"/>
            <a:ext cx="162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600" b="1" dirty="0">
                <a:solidFill>
                  <a:srgbClr val="3333CC"/>
                </a:solidFill>
              </a:rPr>
              <a:t>Ротирајући </a:t>
            </a:r>
            <a:r>
              <a:rPr lang="sr-Cyrl-CS" sz="1600" b="1" dirty="0" smtClean="0">
                <a:solidFill>
                  <a:srgbClr val="3333CC"/>
                </a:solidFill>
              </a:rPr>
              <a:t>појединачни молекул</a:t>
            </a:r>
            <a:endParaRPr lang="sr-Latn-CS" sz="1600" b="1" dirty="0">
              <a:solidFill>
                <a:srgbClr val="3333CC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11303" y="0"/>
            <a:ext cx="86123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sz="1600" b="1" dirty="0" smtClean="0">
                <a:solidFill>
                  <a:schemeClr val="accent2"/>
                </a:solidFill>
              </a:rPr>
              <a:t>Кофа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66929" y="6149163"/>
            <a:ext cx="199537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sz="1600" b="1" dirty="0" smtClean="0">
                <a:solidFill>
                  <a:schemeClr val="accent2"/>
                </a:solidFill>
              </a:rPr>
              <a:t>Кригла за пиво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51" name="Line 21"/>
          <p:cNvSpPr>
            <a:spLocks noChangeShapeType="1"/>
          </p:cNvSpPr>
          <p:nvPr/>
        </p:nvSpPr>
        <p:spPr bwMode="auto">
          <a:xfrm flipV="1">
            <a:off x="4795284" y="2275367"/>
            <a:ext cx="1105786" cy="34024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" name="Line 21"/>
          <p:cNvSpPr>
            <a:spLocks noChangeShapeType="1"/>
          </p:cNvSpPr>
          <p:nvPr/>
        </p:nvSpPr>
        <p:spPr bwMode="auto">
          <a:xfrm>
            <a:off x="4572000" y="3327989"/>
            <a:ext cx="1456660" cy="23391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tile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0963" y="2062163"/>
            <a:ext cx="3038475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417888" y="2795588"/>
            <a:ext cx="485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66"/>
                </a:solidFill>
              </a:rPr>
              <a:t>r</a:t>
            </a:r>
            <a:r>
              <a:rPr lang="en-US" sz="2000" b="1" baseline="-25000" dirty="0">
                <a:solidFill>
                  <a:srgbClr val="FF0066"/>
                </a:solidFill>
              </a:rPr>
              <a:t>e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3671888" y="3294063"/>
            <a:ext cx="0" cy="1597025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233005" y="2727325"/>
            <a:ext cx="2730241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itchFamily="18" charset="0"/>
              </a:rPr>
              <a:t>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= 1/2 (4/3)r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itchFamily="18" charset="0"/>
              </a:rPr>
              <a:t>3 </a:t>
            </a:r>
            <a:r>
              <a:rPr lang="el-GR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π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latin typeface="Times New Roman" pitchFamily="18" charset="0"/>
                <a:cs typeface="Arial" charset="0"/>
              </a:rPr>
              <a:t>N (</a:t>
            </a:r>
            <a:r>
              <a:rPr lang="sr-Cyrl-CS" sz="1400" dirty="0">
                <a:latin typeface="Times New Roman" pitchFamily="18" charset="0"/>
                <a:cs typeface="Arial" charset="0"/>
              </a:rPr>
              <a:t>Авогадров број</a:t>
            </a:r>
            <a:r>
              <a:rPr lang="en-US" sz="1400" dirty="0">
                <a:latin typeface="Times New Roman" pitchFamily="18" charset="0"/>
                <a:cs typeface="Arial" charset="0"/>
              </a:rPr>
              <a:t>) = </a:t>
            </a:r>
            <a:r>
              <a:rPr lang="en-US" sz="1400" dirty="0" smtClean="0">
                <a:latin typeface="Times New Roman" pitchFamily="18" charset="0"/>
                <a:cs typeface="Arial" charset="0"/>
              </a:rPr>
              <a:t>6.02</a:t>
            </a:r>
            <a:r>
              <a:rPr lang="sr-Cyrl-RS" sz="1400" dirty="0" smtClean="0">
                <a:latin typeface="Times New Roman" pitchFamily="18" charset="0"/>
                <a:cs typeface="Arial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1400" dirty="0">
                <a:latin typeface="Times New Roman" pitchFamily="18" charset="0"/>
                <a:cs typeface="Arial" charset="0"/>
              </a:rPr>
              <a:t>10</a:t>
            </a:r>
            <a:r>
              <a:rPr lang="en-US" sz="1400" baseline="30000" dirty="0">
                <a:latin typeface="Times New Roman" pitchFamily="18" charset="0"/>
                <a:cs typeface="Arial" charset="0"/>
              </a:rPr>
              <a:t>23 </a:t>
            </a:r>
            <a:r>
              <a:rPr lang="sr-Cyrl-CS" sz="1400" dirty="0">
                <a:latin typeface="Times New Roman" pitchFamily="18" charset="0"/>
                <a:cs typeface="Arial" charset="0"/>
              </a:rPr>
              <a:t>молекула/мол</a:t>
            </a:r>
            <a:endParaRPr lang="el-GR" sz="1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3335338" y="784225"/>
            <a:ext cx="1111250" cy="12731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3494088" y="1749425"/>
            <a:ext cx="347662" cy="398463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3975100" y="679450"/>
            <a:ext cx="347663" cy="398463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>
            <a:off x="3652838" y="791353"/>
            <a:ext cx="277812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3979863" y="2025650"/>
            <a:ext cx="303212" cy="49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4588243" y="1507867"/>
            <a:ext cx="3418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800" dirty="0">
                <a:solidFill>
                  <a:srgbClr val="FF0000"/>
                </a:solidFill>
              </a:rPr>
              <a:t>Ротирајући молекулски </a:t>
            </a:r>
            <a:r>
              <a:rPr lang="sr-Cyrl-CS" sz="1800" dirty="0" smtClean="0">
                <a:solidFill>
                  <a:srgbClr val="FF0000"/>
                </a:solidFill>
              </a:rPr>
              <a:t>пар...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7454900" y="374650"/>
            <a:ext cx="347663" cy="398463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Oval 13"/>
          <p:cNvSpPr>
            <a:spLocks noChangeArrowheads="1"/>
          </p:cNvSpPr>
          <p:nvPr/>
        </p:nvSpPr>
        <p:spPr bwMode="auto">
          <a:xfrm>
            <a:off x="1917700" y="374650"/>
            <a:ext cx="347663" cy="398463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3333CC"/>
              </a:solidFill>
            </a:endParaRP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2227263" y="758825"/>
            <a:ext cx="1176337" cy="1133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H="1">
            <a:off x="4595813" y="571500"/>
            <a:ext cx="2630487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190500" y="774700"/>
            <a:ext cx="1351221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600" b="1" dirty="0"/>
              <a:t>Бошковић, </a:t>
            </a:r>
            <a:r>
              <a:rPr lang="sr-Cyrl-CS" sz="1600" b="1" dirty="0" smtClean="0"/>
              <a:t>1745.</a:t>
            </a:r>
            <a:endParaRPr lang="sr-Latn-CS" sz="1600" b="1" dirty="0"/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3316288" y="1133475"/>
            <a:ext cx="1103312" cy="5048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 flipV="1">
            <a:off x="3852863" y="1581150"/>
            <a:ext cx="303212" cy="49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 flipH="1">
            <a:off x="3729038" y="1131888"/>
            <a:ext cx="277812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173370" y="2569868"/>
            <a:ext cx="2101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800" b="1" dirty="0"/>
              <a:t>Lennard-Jones</a:t>
            </a:r>
            <a:r>
              <a:rPr lang="sr-Cyrl-CS" sz="1800" b="1" dirty="0"/>
              <a:t>,</a:t>
            </a:r>
            <a:r>
              <a:rPr lang="sr-Latn-CS" sz="1800" b="1" dirty="0"/>
              <a:t> 1924.</a:t>
            </a:r>
            <a:endParaRPr lang="en-US" sz="1800" b="1" dirty="0"/>
          </a:p>
        </p:txBody>
      </p:sp>
      <p:sp>
        <p:nvSpPr>
          <p:cNvPr id="20501" name="Text Box 23"/>
          <p:cNvSpPr txBox="1">
            <a:spLocks noChangeArrowheads="1"/>
          </p:cNvSpPr>
          <p:nvPr/>
        </p:nvSpPr>
        <p:spPr bwMode="auto">
          <a:xfrm>
            <a:off x="4318000" y="5434419"/>
            <a:ext cx="3505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r-Latn-CS"/>
          </a:p>
        </p:txBody>
      </p:sp>
      <p:sp>
        <p:nvSpPr>
          <p:cNvPr id="20502" name="Text Box 24"/>
          <p:cNvSpPr txBox="1">
            <a:spLocks noChangeArrowheads="1"/>
          </p:cNvSpPr>
          <p:nvPr/>
        </p:nvSpPr>
        <p:spPr bwMode="auto">
          <a:xfrm>
            <a:off x="4699000" y="3606800"/>
            <a:ext cx="1612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800" dirty="0"/>
              <a:t>За етилен је </a:t>
            </a:r>
            <a:r>
              <a:rPr lang="sr-Latn-CS" sz="1800" dirty="0"/>
              <a:t>r</a:t>
            </a:r>
            <a:r>
              <a:rPr lang="en-US" sz="1800" baseline="-25000" dirty="0" smtClean="0"/>
              <a:t>e</a:t>
            </a:r>
            <a:r>
              <a:rPr lang="sr-Cyrl-RS" sz="1800" baseline="-25000" dirty="0" smtClean="0"/>
              <a:t> </a:t>
            </a:r>
            <a:r>
              <a:rPr lang="sr-Cyrl-CS" sz="1800" dirty="0" smtClean="0"/>
              <a:t>= 0,</a:t>
            </a:r>
            <a:r>
              <a:rPr lang="en-US" sz="1800" dirty="0"/>
              <a:t>466 </a:t>
            </a:r>
            <a:r>
              <a:rPr lang="sr-Latn-CS" sz="1800" dirty="0"/>
              <a:t>nm</a:t>
            </a:r>
          </a:p>
        </p:txBody>
      </p:sp>
      <p:sp>
        <p:nvSpPr>
          <p:cNvPr id="20503" name="Text Box 25"/>
          <p:cNvSpPr txBox="1">
            <a:spLocks noChangeArrowheads="1"/>
          </p:cNvSpPr>
          <p:nvPr/>
        </p:nvSpPr>
        <p:spPr bwMode="auto">
          <a:xfrm>
            <a:off x="6642100" y="3759200"/>
            <a:ext cx="226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800" b="1">
                <a:solidFill>
                  <a:srgbClr val="FF0000"/>
                </a:solidFill>
              </a:rPr>
              <a:t>V</a:t>
            </a:r>
            <a:r>
              <a:rPr lang="en-US" sz="1800" b="1" baseline="-25000">
                <a:solidFill>
                  <a:srgbClr val="FF0000"/>
                </a:solidFill>
              </a:rPr>
              <a:t>p</a:t>
            </a:r>
            <a:r>
              <a:rPr lang="sr-Latn-CS" sz="1800" b="1">
                <a:solidFill>
                  <a:srgbClr val="FF0000"/>
                </a:solidFill>
              </a:rPr>
              <a:t>=</a:t>
            </a:r>
            <a:r>
              <a:rPr lang="en-US" sz="1800" b="1">
                <a:solidFill>
                  <a:srgbClr val="FF0000"/>
                </a:solidFill>
              </a:rPr>
              <a:t>127,65</a:t>
            </a:r>
            <a:r>
              <a:rPr lang="sr-Latn-CS" sz="1800" b="1">
                <a:solidFill>
                  <a:srgbClr val="FF0000"/>
                </a:solidFill>
              </a:rPr>
              <a:t> cm</a:t>
            </a:r>
            <a:r>
              <a:rPr lang="sr-Latn-CS" sz="1800" b="1" baseline="30000">
                <a:solidFill>
                  <a:srgbClr val="FF0000"/>
                </a:solidFill>
              </a:rPr>
              <a:t>3</a:t>
            </a:r>
            <a:r>
              <a:rPr lang="sr-Latn-CS" sz="1800" b="1">
                <a:solidFill>
                  <a:srgbClr val="FF0000"/>
                </a:solidFill>
              </a:rPr>
              <a:t>/mol</a:t>
            </a:r>
          </a:p>
        </p:txBody>
      </p:sp>
      <p:sp>
        <p:nvSpPr>
          <p:cNvPr id="20504" name="Text Box 26"/>
          <p:cNvSpPr txBox="1">
            <a:spLocks noChangeArrowheads="1"/>
          </p:cNvSpPr>
          <p:nvPr/>
        </p:nvSpPr>
        <p:spPr bwMode="auto">
          <a:xfrm>
            <a:off x="0" y="6216650"/>
            <a:ext cx="1804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800" b="1">
                <a:solidFill>
                  <a:srgbClr val="6666FF"/>
                </a:solidFill>
              </a:rPr>
              <a:t>Запремина</a:t>
            </a:r>
            <a:r>
              <a:rPr lang="sr-Latn-CS" sz="1800" b="1"/>
              <a:t> </a:t>
            </a:r>
            <a:r>
              <a:rPr lang="sr-Latn-CS" sz="1800"/>
              <a:t>(cm</a:t>
            </a:r>
            <a:r>
              <a:rPr lang="sr-Latn-CS" sz="1800" baseline="30000"/>
              <a:t>3</a:t>
            </a:r>
            <a:r>
              <a:rPr lang="sr-Latn-CS" sz="1800"/>
              <a:t>/mol)</a:t>
            </a:r>
            <a:endParaRPr lang="en-US" sz="1800"/>
          </a:p>
        </p:txBody>
      </p:sp>
      <p:sp>
        <p:nvSpPr>
          <p:cNvPr id="20505" name="Line 27"/>
          <p:cNvSpPr>
            <a:spLocks noChangeShapeType="1"/>
          </p:cNvSpPr>
          <p:nvPr/>
        </p:nvSpPr>
        <p:spPr bwMode="auto">
          <a:xfrm flipH="1" flipV="1">
            <a:off x="1400175" y="5894794"/>
            <a:ext cx="753427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Text Box 28"/>
          <p:cNvSpPr txBox="1">
            <a:spLocks noChangeArrowheads="1"/>
          </p:cNvSpPr>
          <p:nvPr/>
        </p:nvSpPr>
        <p:spPr bwMode="auto">
          <a:xfrm>
            <a:off x="7910513" y="5428069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800"/>
              <a:t>1</a:t>
            </a:r>
            <a:endParaRPr lang="en-US" sz="1800"/>
          </a:p>
        </p:txBody>
      </p:sp>
      <p:sp>
        <p:nvSpPr>
          <p:cNvPr id="20507" name="Text Box 29"/>
          <p:cNvSpPr txBox="1">
            <a:spLocks noChangeArrowheads="1"/>
          </p:cNvSpPr>
          <p:nvPr/>
        </p:nvSpPr>
        <p:spPr bwMode="auto">
          <a:xfrm>
            <a:off x="4324350" y="5447119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50</a:t>
            </a:r>
          </a:p>
        </p:txBody>
      </p:sp>
      <p:sp>
        <p:nvSpPr>
          <p:cNvPr id="20508" name="Text Box 30"/>
          <p:cNvSpPr txBox="1">
            <a:spLocks noChangeArrowheads="1"/>
          </p:cNvSpPr>
          <p:nvPr/>
        </p:nvSpPr>
        <p:spPr bwMode="auto">
          <a:xfrm>
            <a:off x="2752725" y="5464582"/>
            <a:ext cx="900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1000</a:t>
            </a:r>
          </a:p>
        </p:txBody>
      </p:sp>
      <p:sp>
        <p:nvSpPr>
          <p:cNvPr id="20509" name="Text Box 31"/>
          <p:cNvSpPr txBox="1">
            <a:spLocks noChangeArrowheads="1"/>
          </p:cNvSpPr>
          <p:nvPr/>
        </p:nvSpPr>
        <p:spPr bwMode="auto">
          <a:xfrm>
            <a:off x="0" y="5343932"/>
            <a:ext cx="1706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800" b="1">
                <a:solidFill>
                  <a:srgbClr val="6666FF"/>
                </a:solidFill>
              </a:rPr>
              <a:t>Притисак</a:t>
            </a:r>
            <a:r>
              <a:rPr lang="en-US" sz="1800" b="1">
                <a:solidFill>
                  <a:srgbClr val="6666FF"/>
                </a:solidFill>
              </a:rPr>
              <a:t> </a:t>
            </a:r>
            <a:r>
              <a:rPr lang="sr-Cyrl-CS" sz="1800"/>
              <a:t>(</a:t>
            </a:r>
            <a:r>
              <a:rPr lang="sr-Latn-CS" sz="1800"/>
              <a:t>bar</a:t>
            </a:r>
            <a:r>
              <a:rPr lang="sr-Cyrl-CS" sz="1800"/>
              <a:t>)</a:t>
            </a:r>
            <a:endParaRPr lang="en-US" sz="1800"/>
          </a:p>
        </p:txBody>
      </p:sp>
      <p:sp>
        <p:nvSpPr>
          <p:cNvPr id="20510" name="Text Box 32"/>
          <p:cNvSpPr txBox="1">
            <a:spLocks noChangeArrowheads="1"/>
          </p:cNvSpPr>
          <p:nvPr/>
        </p:nvSpPr>
        <p:spPr bwMode="auto">
          <a:xfrm>
            <a:off x="7639050" y="6009094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800">
                <a:sym typeface="SymbolPS" pitchFamily="18" charset="2"/>
              </a:rPr>
              <a:t>22000</a:t>
            </a:r>
          </a:p>
        </p:txBody>
      </p:sp>
      <p:sp>
        <p:nvSpPr>
          <p:cNvPr id="20511" name="Text Box 33"/>
          <p:cNvSpPr txBox="1">
            <a:spLocks noChangeArrowheads="1"/>
          </p:cNvSpPr>
          <p:nvPr/>
        </p:nvSpPr>
        <p:spPr bwMode="auto">
          <a:xfrm>
            <a:off x="4229100" y="5970994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800"/>
              <a:t>127</a:t>
            </a:r>
            <a:r>
              <a:rPr lang="en-US" sz="1800"/>
              <a:t>,64</a:t>
            </a:r>
          </a:p>
        </p:txBody>
      </p:sp>
      <p:sp>
        <p:nvSpPr>
          <p:cNvPr id="20512" name="Text Box 34"/>
          <p:cNvSpPr txBox="1">
            <a:spLocks noChangeArrowheads="1"/>
          </p:cNvSpPr>
          <p:nvPr/>
        </p:nvSpPr>
        <p:spPr bwMode="auto">
          <a:xfrm>
            <a:off x="2922588" y="5988457"/>
            <a:ext cx="792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800" b="1"/>
              <a:t>57</a:t>
            </a:r>
            <a:endParaRPr lang="en-US" sz="1800" b="1"/>
          </a:p>
        </p:txBody>
      </p:sp>
      <p:sp>
        <p:nvSpPr>
          <p:cNvPr id="20513" name="Text Box 35"/>
          <p:cNvSpPr txBox="1">
            <a:spLocks noChangeArrowheads="1"/>
          </p:cNvSpPr>
          <p:nvPr/>
        </p:nvSpPr>
        <p:spPr bwMode="auto">
          <a:xfrm>
            <a:off x="6953693" y="5116033"/>
            <a:ext cx="19605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800" b="1" dirty="0"/>
              <a:t>Идеалан гас</a:t>
            </a:r>
            <a:endParaRPr lang="en-US" sz="1800" b="1" dirty="0"/>
          </a:p>
        </p:txBody>
      </p:sp>
      <p:sp>
        <p:nvSpPr>
          <p:cNvPr id="20514" name="Text Box 36"/>
          <p:cNvSpPr txBox="1">
            <a:spLocks noChangeArrowheads="1"/>
          </p:cNvSpPr>
          <p:nvPr/>
        </p:nvSpPr>
        <p:spPr bwMode="auto">
          <a:xfrm>
            <a:off x="4159250" y="4772432"/>
            <a:ext cx="1350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800" b="1">
                <a:solidFill>
                  <a:srgbClr val="669900"/>
                </a:solidFill>
              </a:rPr>
              <a:t>Критична тачка</a:t>
            </a:r>
            <a:endParaRPr lang="en-US" sz="1800" b="1">
              <a:solidFill>
                <a:srgbClr val="669900"/>
              </a:solidFill>
            </a:endParaRPr>
          </a:p>
        </p:txBody>
      </p:sp>
      <p:sp>
        <p:nvSpPr>
          <p:cNvPr id="20515" name="Text Box 37"/>
          <p:cNvSpPr txBox="1">
            <a:spLocks noChangeArrowheads="1"/>
          </p:cNvSpPr>
          <p:nvPr/>
        </p:nvSpPr>
        <p:spPr bwMode="auto">
          <a:xfrm>
            <a:off x="2552700" y="4794657"/>
            <a:ext cx="1393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800" b="1">
                <a:solidFill>
                  <a:srgbClr val="FF3399"/>
                </a:solidFill>
              </a:rPr>
              <a:t>Полимер-изација</a:t>
            </a:r>
            <a:endParaRPr lang="en-US" sz="1800" b="1">
              <a:solidFill>
                <a:srgbClr val="FF3399"/>
              </a:solidFill>
            </a:endParaRPr>
          </a:p>
        </p:txBody>
      </p:sp>
      <p:sp>
        <p:nvSpPr>
          <p:cNvPr id="20516" name="Text Box 38"/>
          <p:cNvSpPr txBox="1">
            <a:spLocks noChangeArrowheads="1"/>
          </p:cNvSpPr>
          <p:nvPr/>
        </p:nvSpPr>
        <p:spPr bwMode="auto">
          <a:xfrm>
            <a:off x="1409700" y="5428069"/>
            <a:ext cx="749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600" b="1"/>
              <a:t>10000</a:t>
            </a:r>
            <a:endParaRPr lang="sr-Latn-CS" sz="1600" b="1"/>
          </a:p>
        </p:txBody>
      </p:sp>
      <p:sp>
        <p:nvSpPr>
          <p:cNvPr id="20517" name="Text Box 39"/>
          <p:cNvSpPr txBox="1">
            <a:spLocks noChangeArrowheads="1"/>
          </p:cNvSpPr>
          <p:nvPr/>
        </p:nvSpPr>
        <p:spPr bwMode="auto">
          <a:xfrm>
            <a:off x="1587500" y="5997204"/>
            <a:ext cx="93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800" dirty="0"/>
              <a:t>38</a:t>
            </a:r>
            <a:endParaRPr lang="sr-Latn-CS" sz="1800" dirty="0"/>
          </a:p>
        </p:txBody>
      </p:sp>
      <p:sp>
        <p:nvSpPr>
          <p:cNvPr id="20518" name="Text Box 40"/>
          <p:cNvSpPr txBox="1">
            <a:spLocks noChangeArrowheads="1"/>
          </p:cNvSpPr>
          <p:nvPr/>
        </p:nvSpPr>
        <p:spPr bwMode="auto">
          <a:xfrm>
            <a:off x="1536700" y="4945469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800"/>
              <a:t>Vmin</a:t>
            </a:r>
          </a:p>
        </p:txBody>
      </p:sp>
      <p:sp>
        <p:nvSpPr>
          <p:cNvPr id="20519" name="AutoShape 41"/>
          <p:cNvSpPr>
            <a:spLocks noChangeArrowheads="1"/>
          </p:cNvSpPr>
          <p:nvPr/>
        </p:nvSpPr>
        <p:spPr bwMode="auto">
          <a:xfrm rot="19255194" flipV="1">
            <a:off x="4607380" y="4973267"/>
            <a:ext cx="3109677" cy="137539"/>
          </a:xfrm>
          <a:prstGeom prst="leftRightArrow">
            <a:avLst>
              <a:gd name="adj1" fmla="val 50000"/>
              <a:gd name="adj2" fmla="val 3262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0" name="Text Box 33"/>
          <p:cNvSpPr txBox="1">
            <a:spLocks noChangeArrowheads="1"/>
          </p:cNvSpPr>
          <p:nvPr/>
        </p:nvSpPr>
        <p:spPr bwMode="auto">
          <a:xfrm>
            <a:off x="5815013" y="5969407"/>
            <a:ext cx="1008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2</a:t>
            </a:r>
            <a:r>
              <a:rPr lang="sr-Latn-CS" sz="1800"/>
              <a:t>2</a:t>
            </a:r>
            <a:r>
              <a:rPr lang="en-US" sz="1800"/>
              <a:t>2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6218570" y="2362016"/>
            <a:ext cx="27234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800" dirty="0" smtClean="0">
                <a:solidFill>
                  <a:srgbClr val="FF0000"/>
                </a:solidFill>
              </a:rPr>
              <a:t>... заузима запремину: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93530" y="6368903"/>
            <a:ext cx="147792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1600" b="1" dirty="0" smtClean="0">
                <a:solidFill>
                  <a:srgbClr val="3333CC"/>
                </a:solidFill>
                <a:latin typeface="Arial Narrow" pitchFamily="34" charset="0"/>
              </a:rPr>
              <a:t>Винска чаша</a:t>
            </a:r>
            <a:endParaRPr lang="en-US" sz="1600" b="1" dirty="0">
              <a:solidFill>
                <a:srgbClr val="3333CC"/>
              </a:solidFill>
              <a:latin typeface="Arial Narrow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12828" y="6381217"/>
            <a:ext cx="150627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1600" b="1" dirty="0" smtClean="0">
                <a:solidFill>
                  <a:srgbClr val="3333CC"/>
                </a:solidFill>
                <a:latin typeface="Arial Narrow" pitchFamily="34" charset="0"/>
              </a:rPr>
              <a:t>Чаша за ракију</a:t>
            </a:r>
            <a:endParaRPr lang="en-US" sz="1600" b="1" dirty="0">
              <a:solidFill>
                <a:srgbClr val="3333CC"/>
              </a:solidFill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648347" y="6361817"/>
            <a:ext cx="71947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1600" b="1" dirty="0" smtClean="0">
                <a:solidFill>
                  <a:srgbClr val="3333CC"/>
                </a:solidFill>
                <a:latin typeface="Arial Narrow" pitchFamily="34" charset="0"/>
                <a:cs typeface="Times New Roman" pitchFamily="18" charset="0"/>
              </a:rPr>
              <a:t>Кофа</a:t>
            </a:r>
            <a:endParaRPr lang="en-US" sz="1600" b="1" dirty="0">
              <a:solidFill>
                <a:srgbClr val="3333CC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38941" y="6370590"/>
            <a:ext cx="86832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1600" b="1" dirty="0" smtClean="0">
                <a:solidFill>
                  <a:srgbClr val="3333CC"/>
                </a:solidFill>
                <a:latin typeface="Arial Narrow" pitchFamily="34" charset="0"/>
              </a:rPr>
              <a:t>Чашица</a:t>
            </a:r>
            <a:endParaRPr lang="en-US" sz="1600" b="1" dirty="0">
              <a:solidFill>
                <a:srgbClr val="3333CC"/>
              </a:solidFill>
              <a:latin typeface="Arial Narrow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49427" y="6351183"/>
            <a:ext cx="147792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1600" b="1" dirty="0" smtClean="0">
                <a:solidFill>
                  <a:srgbClr val="3333CC"/>
                </a:solidFill>
                <a:latin typeface="Arial Narrow" pitchFamily="34" charset="0"/>
              </a:rPr>
              <a:t>Кригла за пиво</a:t>
            </a:r>
            <a:endParaRPr lang="en-US" sz="1600" b="1" dirty="0">
              <a:solidFill>
                <a:srgbClr val="3333CC"/>
              </a:solidFill>
              <a:latin typeface="Arial Narrow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rot="16200000">
            <a:off x="2351212" y="2741944"/>
            <a:ext cx="943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Одбијање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 rot="16200000">
            <a:off x="2211835" y="4048595"/>
            <a:ext cx="1165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Привлачење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23014" y="140349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723014" y="1403497"/>
          <a:ext cx="6951677" cy="4267200"/>
        </p:xfrm>
        <a:graphic>
          <a:graphicData uri="http://schemas.openxmlformats.org/presentationml/2006/ole">
            <p:oleObj spid="_x0000_s50178" name="Bitmap Image" r:id="rId3" imgW="5723116" imgH="3505504" progId="PBrush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51101" y="1013204"/>
            <a:ext cx="186225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>
                <a:solidFill>
                  <a:srgbClr val="3333CC"/>
                </a:solidFill>
              </a:rPr>
              <a:t>РОТИРАЈУЋИ БИМОЛЕКУЛ</a:t>
            </a:r>
            <a:endParaRPr lang="sr-Latn-RS" sz="1400" b="1" dirty="0" smtClean="0">
              <a:solidFill>
                <a:srgbClr val="3333CC"/>
              </a:solidFill>
            </a:endParaRPr>
          </a:p>
          <a:p>
            <a:endParaRPr lang="sr-Cyrl-RS" b="1" dirty="0" smtClean="0"/>
          </a:p>
          <a:p>
            <a:pPr algn="ctr"/>
            <a:r>
              <a:rPr lang="en-US" sz="1400" b="1" dirty="0" smtClean="0"/>
              <a:t>V</a:t>
            </a:r>
            <a:r>
              <a:rPr lang="sr-Latn-RS" sz="1400" b="1" dirty="0" smtClean="0"/>
              <a:t>an der Waals-</a:t>
            </a:r>
            <a:r>
              <a:rPr lang="sr-Cyrl-RS" sz="1400" b="1" dirty="0" smtClean="0"/>
              <a:t>ова </a:t>
            </a:r>
          </a:p>
          <a:p>
            <a:pPr algn="ctr"/>
            <a:r>
              <a:rPr lang="sr-Cyrl-RS" sz="1400" b="1" dirty="0" smtClean="0"/>
              <a:t>константа </a:t>
            </a:r>
            <a:r>
              <a:rPr lang="sr-Latn-RS" b="1" dirty="0" smtClean="0"/>
              <a:t>b</a:t>
            </a:r>
            <a:endParaRPr lang="en-US" b="1" dirty="0" smtClean="0"/>
          </a:p>
          <a:p>
            <a:pPr algn="ctr"/>
            <a:r>
              <a:rPr lang="sr-Latn-RS" sz="1400" b="1" dirty="0" smtClean="0"/>
              <a:t>b = </a:t>
            </a:r>
            <a:r>
              <a:rPr lang="en-US" sz="1400" b="1" dirty="0" smtClean="0"/>
              <a:t>57</a:t>
            </a:r>
            <a:r>
              <a:rPr lang="sr-Latn-RS" sz="1400" b="1" dirty="0" smtClean="0"/>
              <a:t>,1</a:t>
            </a:r>
            <a:r>
              <a:rPr lang="en-US" sz="1400" b="1" dirty="0" smtClean="0"/>
              <a:t> cm</a:t>
            </a:r>
            <a:r>
              <a:rPr lang="en-US" sz="1400" b="1" baseline="30000" dirty="0" smtClean="0"/>
              <a:t>3</a:t>
            </a:r>
            <a:r>
              <a:rPr lang="en-US" sz="1400" b="1" dirty="0" smtClean="0"/>
              <a:t>/mol</a:t>
            </a:r>
            <a:endParaRPr lang="sr-Latn-RS" sz="1400" b="1" dirty="0" smtClean="0"/>
          </a:p>
          <a:p>
            <a:pPr algn="ctr"/>
            <a:r>
              <a:rPr lang="sr-Cyrl-RS" sz="1400" b="1" dirty="0" smtClean="0"/>
              <a:t>коволумен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31463" y="868238"/>
            <a:ext cx="259080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>
                <a:solidFill>
                  <a:srgbClr val="FF0000"/>
                </a:solidFill>
              </a:rPr>
              <a:t>РОТИРАЈУЋИ МОЛЕКУЛСКИ ПАР</a:t>
            </a:r>
            <a:r>
              <a:rPr lang="sr-Latn-RS" sz="1400" b="1" dirty="0" smtClean="0">
                <a:solidFill>
                  <a:srgbClr val="FF0000"/>
                </a:solidFill>
              </a:rPr>
              <a:t> </a:t>
            </a:r>
            <a:endParaRPr lang="sr-Cyrl-RS" sz="1400" b="1" dirty="0" smtClean="0">
              <a:solidFill>
                <a:srgbClr val="FF0000"/>
              </a:solidFill>
            </a:endParaRPr>
          </a:p>
          <a:p>
            <a:endParaRPr lang="sr-Cyrl-RS" b="1" dirty="0" smtClean="0"/>
          </a:p>
          <a:p>
            <a:pPr algn="ctr"/>
            <a:r>
              <a:rPr lang="sr-Latn-RS" sz="1400" b="1" dirty="0" smtClean="0"/>
              <a:t>V</a:t>
            </a:r>
            <a:r>
              <a:rPr lang="sr-Latn-RS" sz="1400" b="1" baseline="-25000" dirty="0" smtClean="0"/>
              <a:t>p</a:t>
            </a:r>
            <a:r>
              <a:rPr lang="sr-Latn-RS" sz="1400" b="1" dirty="0" smtClean="0"/>
              <a:t> = 127,65 cm</a:t>
            </a:r>
            <a:r>
              <a:rPr lang="sr-Latn-RS" sz="1400" b="1" baseline="30000" dirty="0" smtClean="0"/>
              <a:t>3</a:t>
            </a:r>
            <a:r>
              <a:rPr lang="sr-Latn-RS" sz="1400" b="1" dirty="0" smtClean="0"/>
              <a:t>/mol</a:t>
            </a:r>
            <a:endParaRPr lang="sr-Cyrl-RS" sz="1400" b="1" dirty="0" smtClean="0"/>
          </a:p>
          <a:p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47214" y="1830958"/>
            <a:ext cx="11430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sz="1400" b="1" dirty="0" smtClean="0"/>
              <a:t>Lennard-Jones-</a:t>
            </a:r>
            <a:r>
              <a:rPr lang="sr-Cyrl-RS" sz="1400" b="1" dirty="0" smtClean="0"/>
              <a:t>ов модел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57014" y="4375297"/>
            <a:ext cx="1676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Растојање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61893" y="5007200"/>
            <a:ext cx="173777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Бошковићева крива за флуиде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75414" y="2013097"/>
            <a:ext cx="838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Сила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275369" y="3070342"/>
            <a:ext cx="1600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latin typeface="Arial Narrow" pitchFamily="34" charset="0"/>
              </a:rPr>
              <a:t>Одбијање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280166" y="4970544"/>
            <a:ext cx="159060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latin typeface="Arial Narrow" pitchFamily="34" charset="0"/>
              </a:rPr>
              <a:t>Привлачење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7365" y="5074107"/>
            <a:ext cx="1600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b="1" dirty="0" smtClean="0"/>
              <a:t>“</a:t>
            </a:r>
            <a:r>
              <a:rPr lang="sr-Cyrl-RS" b="1" dirty="0" smtClean="0"/>
              <a:t>Чврста” сфера</a:t>
            </a:r>
            <a:r>
              <a:rPr lang="sr-Latn-RS" b="1" dirty="0" smtClean="0"/>
              <a:t> </a:t>
            </a:r>
          </a:p>
          <a:p>
            <a:r>
              <a:rPr lang="sr-Cyrl-RS" b="1" dirty="0" smtClean="0"/>
              <a:t>Запремина</a:t>
            </a:r>
            <a:r>
              <a:rPr lang="sr-Latn-RS" b="1" dirty="0" smtClean="0"/>
              <a:t> b</a:t>
            </a:r>
            <a:r>
              <a:rPr lang="sr-Latn-RS" b="1" baseline="-25000" dirty="0" smtClean="0"/>
              <a:t>0</a:t>
            </a:r>
            <a:endParaRPr lang="en-US" b="1" baseline="-250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0705214" y="4908697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3858365" y="4680097"/>
            <a:ext cx="4572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val 4"/>
          <p:cNvSpPr>
            <a:spLocks noChangeArrowheads="1"/>
          </p:cNvSpPr>
          <p:nvPr/>
        </p:nvSpPr>
        <p:spPr bwMode="auto">
          <a:xfrm>
            <a:off x="5697538" y="1609725"/>
            <a:ext cx="755650" cy="904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Oval 5"/>
          <p:cNvSpPr>
            <a:spLocks noChangeArrowheads="1"/>
          </p:cNvSpPr>
          <p:nvPr/>
        </p:nvSpPr>
        <p:spPr bwMode="auto">
          <a:xfrm>
            <a:off x="5754688" y="1711325"/>
            <a:ext cx="347662" cy="398463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3333CC"/>
              </a:solidFill>
            </a:endParaRPr>
          </a:p>
        </p:txBody>
      </p:sp>
      <p:sp>
        <p:nvSpPr>
          <p:cNvPr id="30724" name="Oval 6"/>
          <p:cNvSpPr>
            <a:spLocks noChangeArrowheads="1"/>
          </p:cNvSpPr>
          <p:nvPr/>
        </p:nvSpPr>
        <p:spPr bwMode="auto">
          <a:xfrm>
            <a:off x="6019800" y="2038350"/>
            <a:ext cx="347663" cy="398463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Line 7"/>
          <p:cNvSpPr>
            <a:spLocks noChangeShapeType="1"/>
          </p:cNvSpPr>
          <p:nvPr/>
        </p:nvSpPr>
        <p:spPr bwMode="auto">
          <a:xfrm flipH="1">
            <a:off x="5929313" y="1612900"/>
            <a:ext cx="220662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6" name="Line 8"/>
          <p:cNvSpPr>
            <a:spLocks noChangeShapeType="1"/>
          </p:cNvSpPr>
          <p:nvPr/>
        </p:nvSpPr>
        <p:spPr bwMode="auto">
          <a:xfrm flipV="1">
            <a:off x="5827713" y="2349500"/>
            <a:ext cx="176212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7" name="Oval 9"/>
          <p:cNvSpPr>
            <a:spLocks noChangeArrowheads="1"/>
          </p:cNvSpPr>
          <p:nvPr/>
        </p:nvSpPr>
        <p:spPr bwMode="auto">
          <a:xfrm rot="-2829998">
            <a:off x="5657057" y="1831181"/>
            <a:ext cx="798512" cy="3905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Line 10"/>
          <p:cNvSpPr>
            <a:spLocks noChangeShapeType="1"/>
          </p:cNvSpPr>
          <p:nvPr/>
        </p:nvSpPr>
        <p:spPr bwMode="auto">
          <a:xfrm flipV="1">
            <a:off x="6003925" y="2489200"/>
            <a:ext cx="227013" cy="30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9" name="Line 11"/>
          <p:cNvSpPr>
            <a:spLocks noChangeShapeType="1"/>
          </p:cNvSpPr>
          <p:nvPr/>
        </p:nvSpPr>
        <p:spPr bwMode="auto">
          <a:xfrm flipH="1">
            <a:off x="6053138" y="1719263"/>
            <a:ext cx="174625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0" name="Oval 12"/>
          <p:cNvSpPr>
            <a:spLocks noChangeArrowheads="1"/>
          </p:cNvSpPr>
          <p:nvPr/>
        </p:nvSpPr>
        <p:spPr bwMode="auto">
          <a:xfrm rot="-7870104">
            <a:off x="5653882" y="1869281"/>
            <a:ext cx="836612" cy="3905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Line 13"/>
          <p:cNvSpPr>
            <a:spLocks noChangeShapeType="1"/>
          </p:cNvSpPr>
          <p:nvPr/>
        </p:nvSpPr>
        <p:spPr bwMode="auto">
          <a:xfrm>
            <a:off x="5499100" y="1422400"/>
            <a:ext cx="97790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2" name="Line 14"/>
          <p:cNvSpPr>
            <a:spLocks noChangeShapeType="1"/>
          </p:cNvSpPr>
          <p:nvPr/>
        </p:nvSpPr>
        <p:spPr bwMode="auto">
          <a:xfrm flipV="1">
            <a:off x="5530850" y="1503363"/>
            <a:ext cx="1089025" cy="10112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3" name="Oval 15"/>
          <p:cNvSpPr>
            <a:spLocks noChangeArrowheads="1"/>
          </p:cNvSpPr>
          <p:nvPr/>
        </p:nvSpPr>
        <p:spPr bwMode="auto">
          <a:xfrm rot="-2829998">
            <a:off x="5444331" y="1429545"/>
            <a:ext cx="269875" cy="157162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Line 16"/>
          <p:cNvSpPr>
            <a:spLocks noChangeShapeType="1"/>
          </p:cNvSpPr>
          <p:nvPr/>
        </p:nvSpPr>
        <p:spPr bwMode="auto">
          <a:xfrm flipH="1">
            <a:off x="5478463" y="1392238"/>
            <a:ext cx="107950" cy="9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5" name="Line 17"/>
          <p:cNvSpPr>
            <a:spLocks noChangeShapeType="1"/>
          </p:cNvSpPr>
          <p:nvPr/>
        </p:nvSpPr>
        <p:spPr bwMode="auto">
          <a:xfrm flipH="1">
            <a:off x="6269038" y="1935163"/>
            <a:ext cx="174625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6" name="Line 18"/>
          <p:cNvSpPr>
            <a:spLocks noChangeShapeType="1"/>
          </p:cNvSpPr>
          <p:nvPr/>
        </p:nvSpPr>
        <p:spPr bwMode="auto">
          <a:xfrm flipV="1">
            <a:off x="5557838" y="1512888"/>
            <a:ext cx="127000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7" name="Oval 19"/>
          <p:cNvSpPr>
            <a:spLocks noChangeArrowheads="1"/>
          </p:cNvSpPr>
          <p:nvPr/>
        </p:nvSpPr>
        <p:spPr bwMode="auto">
          <a:xfrm rot="3395651">
            <a:off x="6365081" y="1535907"/>
            <a:ext cx="269875" cy="157162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8" name="Line 20"/>
          <p:cNvSpPr>
            <a:spLocks noChangeShapeType="1"/>
          </p:cNvSpPr>
          <p:nvPr/>
        </p:nvSpPr>
        <p:spPr bwMode="auto">
          <a:xfrm rot="6217621" flipH="1">
            <a:off x="6396831" y="1602582"/>
            <a:ext cx="85725" cy="106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9" name="Line 21"/>
          <p:cNvSpPr>
            <a:spLocks noChangeShapeType="1"/>
          </p:cNvSpPr>
          <p:nvPr/>
        </p:nvSpPr>
        <p:spPr bwMode="auto">
          <a:xfrm rot="6262884" flipV="1">
            <a:off x="6491287" y="1506538"/>
            <a:ext cx="119063" cy="128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40" name="Oval 22"/>
          <p:cNvSpPr>
            <a:spLocks noChangeArrowheads="1"/>
          </p:cNvSpPr>
          <p:nvPr/>
        </p:nvSpPr>
        <p:spPr bwMode="auto">
          <a:xfrm>
            <a:off x="6256338" y="2295525"/>
            <a:ext cx="755650" cy="904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Oval 23"/>
          <p:cNvSpPr>
            <a:spLocks noChangeArrowheads="1"/>
          </p:cNvSpPr>
          <p:nvPr/>
        </p:nvSpPr>
        <p:spPr bwMode="auto">
          <a:xfrm>
            <a:off x="6313488" y="2397125"/>
            <a:ext cx="347662" cy="398463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3333CC"/>
              </a:solidFill>
            </a:endParaRPr>
          </a:p>
        </p:txBody>
      </p:sp>
      <p:sp>
        <p:nvSpPr>
          <p:cNvPr id="30742" name="Oval 24"/>
          <p:cNvSpPr>
            <a:spLocks noChangeArrowheads="1"/>
          </p:cNvSpPr>
          <p:nvPr/>
        </p:nvSpPr>
        <p:spPr bwMode="auto">
          <a:xfrm>
            <a:off x="6578600" y="2724150"/>
            <a:ext cx="347663" cy="398463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Line 25"/>
          <p:cNvSpPr>
            <a:spLocks noChangeShapeType="1"/>
          </p:cNvSpPr>
          <p:nvPr/>
        </p:nvSpPr>
        <p:spPr bwMode="auto">
          <a:xfrm flipH="1">
            <a:off x="6488113" y="2298700"/>
            <a:ext cx="220662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44" name="Line 26"/>
          <p:cNvSpPr>
            <a:spLocks noChangeShapeType="1"/>
          </p:cNvSpPr>
          <p:nvPr/>
        </p:nvSpPr>
        <p:spPr bwMode="auto">
          <a:xfrm flipV="1">
            <a:off x="6386513" y="3035300"/>
            <a:ext cx="176212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45" name="Oval 27"/>
          <p:cNvSpPr>
            <a:spLocks noChangeArrowheads="1"/>
          </p:cNvSpPr>
          <p:nvPr/>
        </p:nvSpPr>
        <p:spPr bwMode="auto">
          <a:xfrm rot="-2829998">
            <a:off x="6215857" y="2516981"/>
            <a:ext cx="798512" cy="3905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6" name="Line 28"/>
          <p:cNvSpPr>
            <a:spLocks noChangeShapeType="1"/>
          </p:cNvSpPr>
          <p:nvPr/>
        </p:nvSpPr>
        <p:spPr bwMode="auto">
          <a:xfrm flipV="1">
            <a:off x="6562725" y="3175000"/>
            <a:ext cx="227013" cy="30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47" name="Line 29"/>
          <p:cNvSpPr>
            <a:spLocks noChangeShapeType="1"/>
          </p:cNvSpPr>
          <p:nvPr/>
        </p:nvSpPr>
        <p:spPr bwMode="auto">
          <a:xfrm flipH="1">
            <a:off x="6611938" y="2405063"/>
            <a:ext cx="174625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48" name="Oval 30"/>
          <p:cNvSpPr>
            <a:spLocks noChangeArrowheads="1"/>
          </p:cNvSpPr>
          <p:nvPr/>
        </p:nvSpPr>
        <p:spPr bwMode="auto">
          <a:xfrm rot="-7870104">
            <a:off x="6212682" y="2555081"/>
            <a:ext cx="836612" cy="3905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9" name="Line 32"/>
          <p:cNvSpPr>
            <a:spLocks noChangeShapeType="1"/>
          </p:cNvSpPr>
          <p:nvPr/>
        </p:nvSpPr>
        <p:spPr bwMode="auto">
          <a:xfrm flipV="1">
            <a:off x="6089650" y="2227263"/>
            <a:ext cx="1076325" cy="10239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0" name="Line 35"/>
          <p:cNvSpPr>
            <a:spLocks noChangeShapeType="1"/>
          </p:cNvSpPr>
          <p:nvPr/>
        </p:nvSpPr>
        <p:spPr bwMode="auto">
          <a:xfrm flipH="1">
            <a:off x="6827838" y="2620963"/>
            <a:ext cx="174625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51" name="Oval 37"/>
          <p:cNvSpPr>
            <a:spLocks noChangeArrowheads="1"/>
          </p:cNvSpPr>
          <p:nvPr/>
        </p:nvSpPr>
        <p:spPr bwMode="auto">
          <a:xfrm rot="3395651">
            <a:off x="6923881" y="2221707"/>
            <a:ext cx="269875" cy="157162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2" name="Line 38"/>
          <p:cNvSpPr>
            <a:spLocks noChangeShapeType="1"/>
          </p:cNvSpPr>
          <p:nvPr/>
        </p:nvSpPr>
        <p:spPr bwMode="auto">
          <a:xfrm rot="6217621" flipH="1">
            <a:off x="6955631" y="2288382"/>
            <a:ext cx="85725" cy="106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53" name="Line 39"/>
          <p:cNvSpPr>
            <a:spLocks noChangeShapeType="1"/>
          </p:cNvSpPr>
          <p:nvPr/>
        </p:nvSpPr>
        <p:spPr bwMode="auto">
          <a:xfrm rot="6262884" flipV="1">
            <a:off x="7050087" y="2192338"/>
            <a:ext cx="119063" cy="128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54" name="Oval 40"/>
          <p:cNvSpPr>
            <a:spLocks noChangeArrowheads="1"/>
          </p:cNvSpPr>
          <p:nvPr/>
        </p:nvSpPr>
        <p:spPr bwMode="auto">
          <a:xfrm>
            <a:off x="6827838" y="2955925"/>
            <a:ext cx="755650" cy="904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5" name="Oval 41"/>
          <p:cNvSpPr>
            <a:spLocks noChangeArrowheads="1"/>
          </p:cNvSpPr>
          <p:nvPr/>
        </p:nvSpPr>
        <p:spPr bwMode="auto">
          <a:xfrm>
            <a:off x="6884988" y="3057525"/>
            <a:ext cx="347662" cy="398463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3333CC"/>
              </a:solidFill>
            </a:endParaRPr>
          </a:p>
        </p:txBody>
      </p:sp>
      <p:sp>
        <p:nvSpPr>
          <p:cNvPr id="30756" name="Oval 42"/>
          <p:cNvSpPr>
            <a:spLocks noChangeArrowheads="1"/>
          </p:cNvSpPr>
          <p:nvPr/>
        </p:nvSpPr>
        <p:spPr bwMode="auto">
          <a:xfrm>
            <a:off x="7150100" y="3384550"/>
            <a:ext cx="347663" cy="398463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7" name="Line 43"/>
          <p:cNvSpPr>
            <a:spLocks noChangeShapeType="1"/>
          </p:cNvSpPr>
          <p:nvPr/>
        </p:nvSpPr>
        <p:spPr bwMode="auto">
          <a:xfrm flipH="1">
            <a:off x="7059613" y="2959100"/>
            <a:ext cx="220662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58" name="Line 44"/>
          <p:cNvSpPr>
            <a:spLocks noChangeShapeType="1"/>
          </p:cNvSpPr>
          <p:nvPr/>
        </p:nvSpPr>
        <p:spPr bwMode="auto">
          <a:xfrm flipV="1">
            <a:off x="6958013" y="3695700"/>
            <a:ext cx="176212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59" name="Oval 45"/>
          <p:cNvSpPr>
            <a:spLocks noChangeArrowheads="1"/>
          </p:cNvSpPr>
          <p:nvPr/>
        </p:nvSpPr>
        <p:spPr bwMode="auto">
          <a:xfrm rot="-2829998">
            <a:off x="6787357" y="3177381"/>
            <a:ext cx="798512" cy="3905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0" name="Line 46"/>
          <p:cNvSpPr>
            <a:spLocks noChangeShapeType="1"/>
          </p:cNvSpPr>
          <p:nvPr/>
        </p:nvSpPr>
        <p:spPr bwMode="auto">
          <a:xfrm flipV="1">
            <a:off x="7134225" y="3835400"/>
            <a:ext cx="227013" cy="30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61" name="Line 47"/>
          <p:cNvSpPr>
            <a:spLocks noChangeShapeType="1"/>
          </p:cNvSpPr>
          <p:nvPr/>
        </p:nvSpPr>
        <p:spPr bwMode="auto">
          <a:xfrm flipH="1">
            <a:off x="7183438" y="3065463"/>
            <a:ext cx="174625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62" name="Oval 48"/>
          <p:cNvSpPr>
            <a:spLocks noChangeArrowheads="1"/>
          </p:cNvSpPr>
          <p:nvPr/>
        </p:nvSpPr>
        <p:spPr bwMode="auto">
          <a:xfrm rot="-7870104">
            <a:off x="6784182" y="3215481"/>
            <a:ext cx="836612" cy="3905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3" name="Line 49"/>
          <p:cNvSpPr>
            <a:spLocks noChangeShapeType="1"/>
          </p:cNvSpPr>
          <p:nvPr/>
        </p:nvSpPr>
        <p:spPr bwMode="auto">
          <a:xfrm>
            <a:off x="6629400" y="2768600"/>
            <a:ext cx="97790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4" name="Line 50"/>
          <p:cNvSpPr>
            <a:spLocks noChangeShapeType="1"/>
          </p:cNvSpPr>
          <p:nvPr/>
        </p:nvSpPr>
        <p:spPr bwMode="auto">
          <a:xfrm flipV="1">
            <a:off x="6661150" y="2849563"/>
            <a:ext cx="1089025" cy="10112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5" name="Line 53"/>
          <p:cNvSpPr>
            <a:spLocks noChangeShapeType="1"/>
          </p:cNvSpPr>
          <p:nvPr/>
        </p:nvSpPr>
        <p:spPr bwMode="auto">
          <a:xfrm flipH="1">
            <a:off x="7399338" y="3281363"/>
            <a:ext cx="174625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66" name="Oval 55"/>
          <p:cNvSpPr>
            <a:spLocks noChangeArrowheads="1"/>
          </p:cNvSpPr>
          <p:nvPr/>
        </p:nvSpPr>
        <p:spPr bwMode="auto">
          <a:xfrm rot="3395651">
            <a:off x="7495381" y="2882107"/>
            <a:ext cx="269875" cy="157162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7" name="Line 56"/>
          <p:cNvSpPr>
            <a:spLocks noChangeShapeType="1"/>
          </p:cNvSpPr>
          <p:nvPr/>
        </p:nvSpPr>
        <p:spPr bwMode="auto">
          <a:xfrm rot="6217621" flipH="1">
            <a:off x="7527131" y="2948782"/>
            <a:ext cx="85725" cy="106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68" name="Text Box 57"/>
          <p:cNvSpPr txBox="1">
            <a:spLocks noChangeArrowheads="1"/>
          </p:cNvSpPr>
          <p:nvPr/>
        </p:nvSpPr>
        <p:spPr bwMode="auto">
          <a:xfrm>
            <a:off x="5194300" y="266700"/>
            <a:ext cx="1816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800" b="1" dirty="0" smtClean="0"/>
              <a:t>3</a:t>
            </a:r>
            <a:r>
              <a:rPr lang="en-US" sz="1800" b="1" dirty="0" smtClean="0"/>
              <a:t>D </a:t>
            </a:r>
            <a:r>
              <a:rPr lang="sr-Cyrl-CS" sz="1800" b="1" dirty="0" smtClean="0"/>
              <a:t>Ротирајући </a:t>
            </a:r>
            <a:r>
              <a:rPr lang="sr-Cyrl-CS" sz="1800" b="1" dirty="0">
                <a:solidFill>
                  <a:srgbClr val="3333CC"/>
                </a:solidFill>
              </a:rPr>
              <a:t>бимолекули</a:t>
            </a:r>
            <a:endParaRPr lang="sr-Latn-CS" sz="1800" b="1" dirty="0">
              <a:solidFill>
                <a:srgbClr val="3333CC"/>
              </a:solidFill>
            </a:endParaRPr>
          </a:p>
        </p:txBody>
      </p:sp>
      <p:sp>
        <p:nvSpPr>
          <p:cNvPr id="30769" name="Text Box 58"/>
          <p:cNvSpPr txBox="1">
            <a:spLocks noChangeArrowheads="1"/>
          </p:cNvSpPr>
          <p:nvPr/>
        </p:nvSpPr>
        <p:spPr bwMode="auto">
          <a:xfrm>
            <a:off x="6616700" y="1854200"/>
            <a:ext cx="226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800" b="1">
                <a:solidFill>
                  <a:srgbClr val="3333CC"/>
                </a:solidFill>
              </a:rPr>
              <a:t>b=57</a:t>
            </a:r>
            <a:r>
              <a:rPr lang="en-US" sz="1800" b="1">
                <a:solidFill>
                  <a:srgbClr val="3333CC"/>
                </a:solidFill>
              </a:rPr>
              <a:t>,</a:t>
            </a:r>
            <a:r>
              <a:rPr lang="sr-Latn-CS" sz="1800" b="1">
                <a:solidFill>
                  <a:srgbClr val="3333CC"/>
                </a:solidFill>
              </a:rPr>
              <a:t>14 cm</a:t>
            </a:r>
            <a:r>
              <a:rPr lang="sr-Latn-CS" sz="1800" b="1" baseline="30000">
                <a:solidFill>
                  <a:srgbClr val="3333CC"/>
                </a:solidFill>
              </a:rPr>
              <a:t>3</a:t>
            </a:r>
            <a:r>
              <a:rPr lang="sr-Latn-CS" sz="1800" b="1">
                <a:solidFill>
                  <a:srgbClr val="3333CC"/>
                </a:solidFill>
              </a:rPr>
              <a:t>/mol</a:t>
            </a:r>
            <a:endParaRPr lang="sr-Latn-CS" sz="1400" b="1"/>
          </a:p>
        </p:txBody>
      </p:sp>
      <p:sp>
        <p:nvSpPr>
          <p:cNvPr id="30770" name="Oval 59"/>
          <p:cNvSpPr>
            <a:spLocks noChangeArrowheads="1"/>
          </p:cNvSpPr>
          <p:nvPr/>
        </p:nvSpPr>
        <p:spPr bwMode="auto">
          <a:xfrm>
            <a:off x="2205038" y="2889250"/>
            <a:ext cx="347662" cy="398463"/>
          </a:xfrm>
          <a:prstGeom prst="ellipse">
            <a:avLst/>
          </a:prstGeom>
          <a:solidFill>
            <a:srgbClr val="660033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3333CC"/>
              </a:solidFill>
            </a:endParaRPr>
          </a:p>
        </p:txBody>
      </p:sp>
      <p:sp>
        <p:nvSpPr>
          <p:cNvPr id="30771" name="Oval 60"/>
          <p:cNvSpPr>
            <a:spLocks noChangeArrowheads="1"/>
          </p:cNvSpPr>
          <p:nvPr/>
        </p:nvSpPr>
        <p:spPr bwMode="auto">
          <a:xfrm>
            <a:off x="2435225" y="3159125"/>
            <a:ext cx="347663" cy="398463"/>
          </a:xfrm>
          <a:prstGeom prst="ellipse">
            <a:avLst/>
          </a:prstGeom>
          <a:solidFill>
            <a:srgbClr val="660033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2" name="Oval 61"/>
          <p:cNvSpPr>
            <a:spLocks noChangeArrowheads="1"/>
          </p:cNvSpPr>
          <p:nvPr/>
        </p:nvSpPr>
        <p:spPr bwMode="auto">
          <a:xfrm>
            <a:off x="1296988" y="1730375"/>
            <a:ext cx="347662" cy="398463"/>
          </a:xfrm>
          <a:prstGeom prst="ellipse">
            <a:avLst/>
          </a:prstGeom>
          <a:solidFill>
            <a:srgbClr val="660033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3333CC"/>
              </a:solidFill>
            </a:endParaRPr>
          </a:p>
        </p:txBody>
      </p:sp>
      <p:sp>
        <p:nvSpPr>
          <p:cNvPr id="30773" name="Oval 62"/>
          <p:cNvSpPr>
            <a:spLocks noChangeArrowheads="1"/>
          </p:cNvSpPr>
          <p:nvPr/>
        </p:nvSpPr>
        <p:spPr bwMode="auto">
          <a:xfrm>
            <a:off x="1524000" y="2032000"/>
            <a:ext cx="347663" cy="398463"/>
          </a:xfrm>
          <a:prstGeom prst="ellipse">
            <a:avLst/>
          </a:prstGeom>
          <a:solidFill>
            <a:srgbClr val="660033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4" name="Line 63"/>
          <p:cNvSpPr>
            <a:spLocks noChangeShapeType="1"/>
          </p:cNvSpPr>
          <p:nvPr/>
        </p:nvSpPr>
        <p:spPr bwMode="auto">
          <a:xfrm>
            <a:off x="746125" y="1069975"/>
            <a:ext cx="2384425" cy="28638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5" name="Oval 64"/>
          <p:cNvSpPr>
            <a:spLocks noChangeArrowheads="1"/>
          </p:cNvSpPr>
          <p:nvPr/>
        </p:nvSpPr>
        <p:spPr bwMode="auto">
          <a:xfrm rot="-2829998">
            <a:off x="968375" y="1425575"/>
            <a:ext cx="274638" cy="12223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6" name="Line 65"/>
          <p:cNvSpPr>
            <a:spLocks noChangeShapeType="1"/>
          </p:cNvSpPr>
          <p:nvPr/>
        </p:nvSpPr>
        <p:spPr bwMode="auto">
          <a:xfrm flipH="1">
            <a:off x="982663" y="1430338"/>
            <a:ext cx="107950" cy="9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77" name="Line 66"/>
          <p:cNvSpPr>
            <a:spLocks noChangeShapeType="1"/>
          </p:cNvSpPr>
          <p:nvPr/>
        </p:nvSpPr>
        <p:spPr bwMode="auto">
          <a:xfrm flipV="1">
            <a:off x="1090613" y="1493838"/>
            <a:ext cx="127000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78" name="Oval 67"/>
          <p:cNvSpPr>
            <a:spLocks noChangeArrowheads="1"/>
          </p:cNvSpPr>
          <p:nvPr/>
        </p:nvSpPr>
        <p:spPr bwMode="auto">
          <a:xfrm>
            <a:off x="1747838" y="2311400"/>
            <a:ext cx="347662" cy="398463"/>
          </a:xfrm>
          <a:prstGeom prst="ellipse">
            <a:avLst/>
          </a:prstGeom>
          <a:solidFill>
            <a:srgbClr val="660033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3333CC"/>
              </a:solidFill>
            </a:endParaRPr>
          </a:p>
        </p:txBody>
      </p:sp>
      <p:sp>
        <p:nvSpPr>
          <p:cNvPr id="30779" name="Oval 68"/>
          <p:cNvSpPr>
            <a:spLocks noChangeArrowheads="1"/>
          </p:cNvSpPr>
          <p:nvPr/>
        </p:nvSpPr>
        <p:spPr bwMode="auto">
          <a:xfrm>
            <a:off x="1984375" y="2587625"/>
            <a:ext cx="347663" cy="398463"/>
          </a:xfrm>
          <a:prstGeom prst="ellipse">
            <a:avLst/>
          </a:prstGeom>
          <a:solidFill>
            <a:srgbClr val="660033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0" name="Text Box 69"/>
          <p:cNvSpPr txBox="1">
            <a:spLocks noChangeArrowheads="1"/>
          </p:cNvSpPr>
          <p:nvPr/>
        </p:nvSpPr>
        <p:spPr bwMode="auto">
          <a:xfrm>
            <a:off x="1244600" y="431800"/>
            <a:ext cx="2349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/>
              <a:t>1D </a:t>
            </a:r>
            <a:r>
              <a:rPr lang="sr-Cyrl-CS" sz="1800" b="1" dirty="0" smtClean="0"/>
              <a:t>Ротирајући </a:t>
            </a:r>
            <a:r>
              <a:rPr lang="sr-Cyrl-CS" sz="1800" b="1" dirty="0">
                <a:solidFill>
                  <a:srgbClr val="660033"/>
                </a:solidFill>
              </a:rPr>
              <a:t>олигомолекул</a:t>
            </a:r>
            <a:endParaRPr lang="sr-Latn-CS" sz="1800" b="1" dirty="0">
              <a:solidFill>
                <a:srgbClr val="660033"/>
              </a:solidFill>
            </a:endParaRPr>
          </a:p>
        </p:txBody>
      </p:sp>
      <p:sp>
        <p:nvSpPr>
          <p:cNvPr id="30781" name="Text Box 70"/>
          <p:cNvSpPr txBox="1">
            <a:spLocks noChangeArrowheads="1"/>
          </p:cNvSpPr>
          <p:nvPr/>
        </p:nvSpPr>
        <p:spPr bwMode="auto">
          <a:xfrm>
            <a:off x="838200" y="4051300"/>
            <a:ext cx="287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800" b="1" dirty="0" smtClean="0">
                <a:solidFill>
                  <a:srgbClr val="660033"/>
                </a:solidFill>
              </a:rPr>
              <a:t>V</a:t>
            </a:r>
            <a:r>
              <a:rPr lang="sr-Latn-CS" sz="1800" b="1" baseline="-25000" dirty="0" smtClean="0">
                <a:solidFill>
                  <a:srgbClr val="660033"/>
                </a:solidFill>
              </a:rPr>
              <a:t>oligomol</a:t>
            </a:r>
            <a:r>
              <a:rPr lang="sr-Cyrl-RS" sz="1800" b="1" baseline="-25000" dirty="0" smtClean="0">
                <a:solidFill>
                  <a:srgbClr val="660033"/>
                </a:solidFill>
              </a:rPr>
              <a:t> </a:t>
            </a:r>
            <a:r>
              <a:rPr lang="sr-Latn-CS" sz="1800" b="1" dirty="0" smtClean="0">
                <a:solidFill>
                  <a:srgbClr val="660033"/>
                </a:solidFill>
              </a:rPr>
              <a:t>=</a:t>
            </a:r>
            <a:r>
              <a:rPr lang="sr-Cyrl-RS" sz="1800" b="1" dirty="0" smtClean="0">
                <a:solidFill>
                  <a:srgbClr val="660033"/>
                </a:solidFill>
              </a:rPr>
              <a:t> </a:t>
            </a:r>
            <a:r>
              <a:rPr lang="sr-Cyrl-CS" sz="1800" b="1" dirty="0" smtClean="0">
                <a:solidFill>
                  <a:srgbClr val="660033"/>
                </a:solidFill>
              </a:rPr>
              <a:t>37,8</a:t>
            </a:r>
            <a:r>
              <a:rPr lang="sr-Latn-CS" sz="1800" b="1" dirty="0" smtClean="0">
                <a:solidFill>
                  <a:srgbClr val="660033"/>
                </a:solidFill>
              </a:rPr>
              <a:t> </a:t>
            </a:r>
            <a:r>
              <a:rPr lang="sr-Latn-CS" sz="1800" b="1" dirty="0">
                <a:solidFill>
                  <a:srgbClr val="660033"/>
                </a:solidFill>
              </a:rPr>
              <a:t>cm</a:t>
            </a:r>
            <a:r>
              <a:rPr lang="sr-Latn-CS" sz="1800" b="1" baseline="30000" dirty="0">
                <a:solidFill>
                  <a:srgbClr val="660033"/>
                </a:solidFill>
              </a:rPr>
              <a:t>3</a:t>
            </a:r>
            <a:r>
              <a:rPr lang="sr-Latn-CS" sz="1800" b="1" dirty="0">
                <a:solidFill>
                  <a:srgbClr val="660033"/>
                </a:solidFill>
              </a:rPr>
              <a:t>/mol</a:t>
            </a:r>
            <a:endParaRPr lang="sr-Latn-CS" sz="1400" b="1" dirty="0">
              <a:solidFill>
                <a:srgbClr val="660033"/>
              </a:solidFill>
            </a:endParaRPr>
          </a:p>
        </p:txBody>
      </p:sp>
      <p:sp>
        <p:nvSpPr>
          <p:cNvPr id="30782" name="Line 71"/>
          <p:cNvSpPr>
            <a:spLocks noChangeShapeType="1"/>
          </p:cNvSpPr>
          <p:nvPr/>
        </p:nvSpPr>
        <p:spPr bwMode="auto">
          <a:xfrm>
            <a:off x="3454400" y="2997200"/>
            <a:ext cx="1587500" cy="1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83" name="Line 72"/>
          <p:cNvSpPr>
            <a:spLocks noChangeShapeType="1"/>
          </p:cNvSpPr>
          <p:nvPr/>
        </p:nvSpPr>
        <p:spPr bwMode="auto">
          <a:xfrm flipH="1">
            <a:off x="3492500" y="2667000"/>
            <a:ext cx="153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84" name="Text Box 73"/>
          <p:cNvSpPr txBox="1">
            <a:spLocks noChangeArrowheads="1"/>
          </p:cNvSpPr>
          <p:nvPr/>
        </p:nvSpPr>
        <p:spPr bwMode="auto">
          <a:xfrm>
            <a:off x="3695700" y="2273300"/>
            <a:ext cx="1435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600" b="1"/>
              <a:t>Хлађење</a:t>
            </a:r>
            <a:endParaRPr lang="sr-Latn-CS" sz="1600" b="1"/>
          </a:p>
        </p:txBody>
      </p:sp>
      <p:sp>
        <p:nvSpPr>
          <p:cNvPr id="30785" name="Text Box 74"/>
          <p:cNvSpPr txBox="1">
            <a:spLocks noChangeArrowheads="1"/>
          </p:cNvSpPr>
          <p:nvPr/>
        </p:nvSpPr>
        <p:spPr bwMode="auto">
          <a:xfrm>
            <a:off x="3657600" y="3111500"/>
            <a:ext cx="1422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600" b="1"/>
              <a:t>Загревање</a:t>
            </a:r>
            <a:endParaRPr lang="sr-Latn-CS" sz="1600" b="1"/>
          </a:p>
        </p:txBody>
      </p:sp>
      <p:sp>
        <p:nvSpPr>
          <p:cNvPr id="30786" name="Text Box 77"/>
          <p:cNvSpPr txBox="1">
            <a:spLocks noChangeArrowheads="1"/>
          </p:cNvSpPr>
          <p:nvPr/>
        </p:nvSpPr>
        <p:spPr bwMode="auto">
          <a:xfrm>
            <a:off x="4343400" y="4991100"/>
            <a:ext cx="3505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r-Latn-CS"/>
          </a:p>
        </p:txBody>
      </p:sp>
      <p:sp>
        <p:nvSpPr>
          <p:cNvPr id="30787" name="Text Box 78"/>
          <p:cNvSpPr txBox="1">
            <a:spLocks noChangeArrowheads="1"/>
          </p:cNvSpPr>
          <p:nvPr/>
        </p:nvSpPr>
        <p:spPr bwMode="auto">
          <a:xfrm>
            <a:off x="3908425" y="5346700"/>
            <a:ext cx="900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1000</a:t>
            </a:r>
          </a:p>
        </p:txBody>
      </p:sp>
      <p:sp>
        <p:nvSpPr>
          <p:cNvPr id="30788" name="Text Box 79"/>
          <p:cNvSpPr txBox="1">
            <a:spLocks noChangeArrowheads="1"/>
          </p:cNvSpPr>
          <p:nvPr/>
        </p:nvSpPr>
        <p:spPr bwMode="auto">
          <a:xfrm>
            <a:off x="244549" y="5294275"/>
            <a:ext cx="20857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800" b="1" dirty="0">
                <a:solidFill>
                  <a:srgbClr val="6666FF"/>
                </a:solidFill>
              </a:rPr>
              <a:t>Притисак</a:t>
            </a:r>
            <a:r>
              <a:rPr lang="en-US" sz="1800" b="1" dirty="0">
                <a:solidFill>
                  <a:srgbClr val="6666FF"/>
                </a:solidFill>
              </a:rPr>
              <a:t> </a:t>
            </a:r>
            <a:r>
              <a:rPr lang="sr-Cyrl-CS" sz="1800" dirty="0"/>
              <a:t>(</a:t>
            </a:r>
            <a:r>
              <a:rPr lang="sr-Latn-CS" sz="1800" dirty="0"/>
              <a:t>bar</a:t>
            </a:r>
            <a:r>
              <a:rPr lang="sr-Cyrl-CS" sz="1800" dirty="0"/>
              <a:t>)</a:t>
            </a:r>
            <a:endParaRPr lang="en-US" sz="1800" dirty="0"/>
          </a:p>
        </p:txBody>
      </p:sp>
      <p:sp>
        <p:nvSpPr>
          <p:cNvPr id="30789" name="Text Box 80"/>
          <p:cNvSpPr txBox="1">
            <a:spLocks noChangeArrowheads="1"/>
          </p:cNvSpPr>
          <p:nvPr/>
        </p:nvSpPr>
        <p:spPr bwMode="auto">
          <a:xfrm>
            <a:off x="4078288" y="5870575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800" b="1"/>
              <a:t>57</a:t>
            </a:r>
            <a:endParaRPr lang="en-US" sz="1800" b="1"/>
          </a:p>
        </p:txBody>
      </p:sp>
      <p:sp>
        <p:nvSpPr>
          <p:cNvPr id="30790" name="Text Box 81"/>
          <p:cNvSpPr txBox="1">
            <a:spLocks noChangeArrowheads="1"/>
          </p:cNvSpPr>
          <p:nvPr/>
        </p:nvSpPr>
        <p:spPr bwMode="auto">
          <a:xfrm>
            <a:off x="2565400" y="5310188"/>
            <a:ext cx="749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600" b="1"/>
              <a:t>10000</a:t>
            </a:r>
            <a:endParaRPr lang="sr-Latn-CS" sz="1600" b="1"/>
          </a:p>
        </p:txBody>
      </p:sp>
      <p:sp>
        <p:nvSpPr>
          <p:cNvPr id="30791" name="Text Box 82"/>
          <p:cNvSpPr txBox="1">
            <a:spLocks noChangeArrowheads="1"/>
          </p:cNvSpPr>
          <p:nvPr/>
        </p:nvSpPr>
        <p:spPr bwMode="auto">
          <a:xfrm>
            <a:off x="2743200" y="5932488"/>
            <a:ext cx="93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800"/>
              <a:t>38</a:t>
            </a:r>
            <a:endParaRPr lang="sr-Latn-CS" sz="1800"/>
          </a:p>
        </p:txBody>
      </p:sp>
      <p:sp>
        <p:nvSpPr>
          <p:cNvPr id="30792" name="Text Box 83"/>
          <p:cNvSpPr txBox="1">
            <a:spLocks noChangeArrowheads="1"/>
          </p:cNvSpPr>
          <p:nvPr/>
        </p:nvSpPr>
        <p:spPr bwMode="auto">
          <a:xfrm>
            <a:off x="2705100" y="4954588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800"/>
              <a:t>Vmin</a:t>
            </a:r>
          </a:p>
        </p:txBody>
      </p:sp>
      <p:sp>
        <p:nvSpPr>
          <p:cNvPr id="30793" name="Line 84"/>
          <p:cNvSpPr>
            <a:spLocks noChangeShapeType="1"/>
          </p:cNvSpPr>
          <p:nvPr/>
        </p:nvSpPr>
        <p:spPr bwMode="auto">
          <a:xfrm flipH="1">
            <a:off x="2019300" y="5664200"/>
            <a:ext cx="57658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94" name="Text Box 85"/>
          <p:cNvSpPr txBox="1">
            <a:spLocks noChangeArrowheads="1"/>
          </p:cNvSpPr>
          <p:nvPr/>
        </p:nvSpPr>
        <p:spPr bwMode="auto">
          <a:xfrm>
            <a:off x="244549" y="5657850"/>
            <a:ext cx="1979539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800" b="1" dirty="0">
                <a:solidFill>
                  <a:srgbClr val="6666FF"/>
                </a:solidFill>
              </a:rPr>
              <a:t>Запремина</a:t>
            </a:r>
            <a:r>
              <a:rPr lang="sr-Latn-CS" sz="1800" b="1" dirty="0"/>
              <a:t> </a:t>
            </a:r>
            <a:r>
              <a:rPr lang="sr-Latn-CS" sz="1800" dirty="0"/>
              <a:t>(cm</a:t>
            </a:r>
            <a:r>
              <a:rPr lang="sr-Latn-CS" sz="1800" baseline="30000" dirty="0"/>
              <a:t>3</a:t>
            </a:r>
            <a:r>
              <a:rPr lang="sr-Latn-CS" sz="1800" dirty="0"/>
              <a:t>/mol)</a:t>
            </a:r>
            <a:endParaRPr lang="en-US" sz="1800" dirty="0"/>
          </a:p>
        </p:txBody>
      </p:sp>
      <p:sp>
        <p:nvSpPr>
          <p:cNvPr id="30795" name="Line 102"/>
          <p:cNvSpPr>
            <a:spLocks noChangeShapeType="1"/>
          </p:cNvSpPr>
          <p:nvPr/>
        </p:nvSpPr>
        <p:spPr bwMode="auto">
          <a:xfrm flipH="1" flipV="1">
            <a:off x="2298700" y="4495800"/>
            <a:ext cx="457200" cy="1409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296632" y="6358269"/>
            <a:ext cx="2009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V</a:t>
            </a:r>
            <a:r>
              <a:rPr lang="en-US" sz="1800" baseline="-25000" dirty="0" err="1" smtClean="0"/>
              <a:t>ts</a:t>
            </a:r>
            <a:r>
              <a:rPr lang="en-US" sz="1800" dirty="0" smtClean="0"/>
              <a:t> </a:t>
            </a:r>
            <a:r>
              <a:rPr lang="en-US" sz="1800" dirty="0" smtClean="0">
                <a:sym typeface="Symbol"/>
              </a:rPr>
              <a:t>38 </a:t>
            </a:r>
            <a:r>
              <a:rPr lang="sr-Latn-CS" sz="1800" dirty="0" smtClean="0"/>
              <a:t>cm</a:t>
            </a:r>
            <a:r>
              <a:rPr lang="sr-Latn-CS" sz="1800" baseline="30000" dirty="0" smtClean="0"/>
              <a:t>3</a:t>
            </a:r>
            <a:r>
              <a:rPr lang="sr-Latn-CS" sz="1800" dirty="0" smtClean="0"/>
              <a:t>/mol)</a:t>
            </a:r>
            <a:r>
              <a:rPr lang="en-US" sz="1800" dirty="0" smtClean="0">
                <a:sym typeface="Symbol"/>
              </a:rPr>
              <a:t> </a:t>
            </a:r>
            <a:endParaRPr lang="en-US" sz="1800" dirty="0"/>
          </a:p>
        </p:txBody>
      </p:sp>
      <p:sp>
        <p:nvSpPr>
          <p:cNvPr id="77" name="TextBox 76"/>
          <p:cNvSpPr txBox="1"/>
          <p:nvPr/>
        </p:nvSpPr>
        <p:spPr>
          <a:xfrm>
            <a:off x="861242" y="6347638"/>
            <a:ext cx="176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800" dirty="0" smtClean="0"/>
              <a:t>Тројна тачка</a:t>
            </a:r>
            <a:endParaRPr lang="en-US" sz="1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17868">
            <a:off x="7283784" y="3346030"/>
            <a:ext cx="1517282" cy="164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651" y="369259"/>
            <a:ext cx="6432698" cy="631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4486940" y="382774"/>
            <a:ext cx="467833" cy="552893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479850" y="946297"/>
            <a:ext cx="538720" cy="510363"/>
          </a:xfrm>
          <a:prstGeom prst="ellipse">
            <a:avLst/>
          </a:prstGeom>
          <a:noFill/>
          <a:ln>
            <a:solidFill>
              <a:srgbClr val="33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71238" y="3799375"/>
            <a:ext cx="411125" cy="421758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7851" y="2872251"/>
            <a:ext cx="624738" cy="71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6481284" y="3084365"/>
            <a:ext cx="12795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RS" b="1" dirty="0" smtClean="0"/>
              <a:t>БИМОЛЕКУЛ</a:t>
            </a:r>
            <a:endParaRPr lang="en-US" b="1" dirty="0"/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7078627" y="4507887"/>
            <a:ext cx="16605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RS" b="1" dirty="0" smtClean="0"/>
              <a:t>ОЛИГОМОЛЕКУЛ</a:t>
            </a: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4632252" y="4206951"/>
            <a:ext cx="418213" cy="439477"/>
          </a:xfrm>
          <a:prstGeom prst="ellipse">
            <a:avLst/>
          </a:prstGeom>
          <a:noFill/>
          <a:ln>
            <a:solidFill>
              <a:srgbClr val="6600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18075" y="3136605"/>
            <a:ext cx="411125" cy="404044"/>
          </a:xfrm>
          <a:prstGeom prst="ellipse">
            <a:avLst/>
          </a:prstGeom>
          <a:noFill/>
          <a:ln>
            <a:solidFill>
              <a:srgbClr val="33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7758" y="398722"/>
            <a:ext cx="2491784" cy="249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" name="Straight Arrow Connector 24"/>
          <p:cNvCxnSpPr/>
          <p:nvPr/>
        </p:nvCxnSpPr>
        <p:spPr>
          <a:xfrm rot="16200000" flipV="1">
            <a:off x="7549117" y="3062177"/>
            <a:ext cx="1488559" cy="297711"/>
          </a:xfrm>
          <a:prstGeom prst="straightConnector1">
            <a:avLst/>
          </a:prstGeom>
          <a:ln w="19050">
            <a:solidFill>
              <a:srgbClr val="66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V="1">
            <a:off x="7171663" y="2578397"/>
            <a:ext cx="584791" cy="14885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47637" y="127591"/>
            <a:ext cx="2796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rgbClr val="3333CC"/>
                </a:solidFill>
              </a:rPr>
              <a:t>ФАЗНО СТАЊЕ </a:t>
            </a:r>
            <a:r>
              <a:rPr lang="el-GR" sz="1600" b="1" dirty="0" smtClean="0">
                <a:solidFill>
                  <a:srgbClr val="3333CC"/>
                </a:solidFill>
                <a:latin typeface="Times New Roman"/>
                <a:cs typeface="Times New Roman"/>
              </a:rPr>
              <a:t>γ</a:t>
            </a:r>
            <a:r>
              <a:rPr lang="sr-Cyrl-RS" sz="1400" b="1" dirty="0" smtClean="0">
                <a:solidFill>
                  <a:srgbClr val="3333CC"/>
                </a:solidFill>
                <a:latin typeface="Times New Roman"/>
                <a:cs typeface="Times New Roman"/>
              </a:rPr>
              <a:t> ТЕЧНОСТИ</a:t>
            </a:r>
            <a:endParaRPr lang="en-US" sz="1400" b="1" dirty="0">
              <a:solidFill>
                <a:srgbClr val="3333C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32567" y="0"/>
            <a:ext cx="104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3333CC"/>
                </a:solidFill>
              </a:rPr>
              <a:t>V</a:t>
            </a:r>
            <a:r>
              <a:rPr lang="en-US" sz="1800" b="1" baseline="-25000" dirty="0" smtClean="0">
                <a:solidFill>
                  <a:srgbClr val="3333CC"/>
                </a:solidFill>
              </a:rPr>
              <a:t>c</a:t>
            </a:r>
            <a:r>
              <a:rPr lang="en-US" sz="1800" b="1" dirty="0" smtClean="0">
                <a:solidFill>
                  <a:srgbClr val="3333CC"/>
                </a:solidFill>
              </a:rPr>
              <a:t> = V</a:t>
            </a:r>
            <a:r>
              <a:rPr lang="en-US" sz="1800" b="1" baseline="-25000" dirty="0" smtClean="0">
                <a:solidFill>
                  <a:srgbClr val="3333CC"/>
                </a:solidFill>
              </a:rPr>
              <a:t>p</a:t>
            </a:r>
            <a:endParaRPr lang="en-US" sz="1800" b="1" baseline="-25000" dirty="0">
              <a:solidFill>
                <a:srgbClr val="3333CC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721395" y="329609"/>
            <a:ext cx="616689" cy="1275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933651" y="770022"/>
          <a:ext cx="7777212" cy="5736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523875" y="292100"/>
            <a:ext cx="1592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noProof="1" smtClean="0">
                <a:latin typeface="Arial Narrow" pitchFamily="34" charset="0"/>
              </a:rPr>
              <a:t>1D </a:t>
            </a:r>
            <a:r>
              <a:rPr lang="sr-Cyrl-RS" sz="1400" b="1" noProof="1" smtClean="0">
                <a:latin typeface="Arial Narrow" pitchFamily="34" charset="0"/>
              </a:rPr>
              <a:t>ротирајући олигомолеку</a:t>
            </a:r>
            <a:endParaRPr lang="en-US" sz="1400" noProof="1">
              <a:latin typeface="Arial Narrow" pitchFamily="34" charset="0"/>
            </a:endParaRPr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1974850" y="277813"/>
            <a:ext cx="13287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noProof="1" smtClean="0">
                <a:latin typeface="Arial Narrow" pitchFamily="34" charset="0"/>
              </a:rPr>
              <a:t>3D </a:t>
            </a:r>
            <a:r>
              <a:rPr lang="sr-Cyrl-RS" sz="1400" b="1" noProof="1" smtClean="0">
                <a:latin typeface="Arial Narrow" pitchFamily="34" charset="0"/>
              </a:rPr>
              <a:t>ротирајући</a:t>
            </a:r>
            <a:r>
              <a:rPr lang="en-US" sz="1400" b="1" noProof="1" smtClean="0">
                <a:latin typeface="Arial Narrow" pitchFamily="34" charset="0"/>
              </a:rPr>
              <a:t> </a:t>
            </a:r>
            <a:r>
              <a:rPr lang="sr-Cyrl-RS" sz="1400" b="1" noProof="1" smtClean="0">
                <a:latin typeface="Arial Narrow" pitchFamily="34" charset="0"/>
              </a:rPr>
              <a:t>бимолекул</a:t>
            </a:r>
            <a:endParaRPr lang="en-US" sz="1400" b="1" noProof="1">
              <a:latin typeface="Arial Narrow" pitchFamily="34" charset="0"/>
            </a:endParaRPr>
          </a:p>
        </p:txBody>
      </p:sp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3119438" y="279400"/>
            <a:ext cx="1673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noProof="1" smtClean="0">
                <a:latin typeface="Arial Narrow" pitchFamily="34" charset="0"/>
              </a:rPr>
              <a:t>3D </a:t>
            </a:r>
            <a:r>
              <a:rPr lang="sr-Cyrl-RS" sz="1400" b="1" noProof="1" smtClean="0">
                <a:latin typeface="Arial Narrow" pitchFamily="34" charset="0"/>
              </a:rPr>
              <a:t>ротирајући молекулски пар</a:t>
            </a:r>
            <a:endParaRPr lang="en-US" sz="1400" b="1" noProof="1">
              <a:latin typeface="Arial Narrow" pitchFamily="34" charset="0"/>
            </a:endParaRPr>
          </a:p>
        </p:txBody>
      </p: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5002213" y="260350"/>
            <a:ext cx="17494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noProof="1" smtClean="0">
                <a:latin typeface="Arial Narrow" pitchFamily="34" charset="0"/>
              </a:rPr>
              <a:t>3D </a:t>
            </a:r>
            <a:r>
              <a:rPr lang="sr-Cyrl-RS" sz="1400" b="1" noProof="1" smtClean="0">
                <a:latin typeface="Arial Narrow" pitchFamily="34" charset="0"/>
              </a:rPr>
              <a:t>ротирајући појединачни</a:t>
            </a:r>
            <a:r>
              <a:rPr lang="en-US" sz="1400" b="1" noProof="1" smtClean="0">
                <a:latin typeface="Arial Narrow" pitchFamily="34" charset="0"/>
              </a:rPr>
              <a:t> </a:t>
            </a:r>
            <a:r>
              <a:rPr lang="sr-Cyrl-RS" sz="1400" b="1" noProof="1" smtClean="0">
                <a:latin typeface="Arial Narrow" pitchFamily="34" charset="0"/>
              </a:rPr>
              <a:t>молекули</a:t>
            </a:r>
            <a:endParaRPr lang="en-US" sz="1400" b="1" noProof="1">
              <a:latin typeface="Arial Narrow" pitchFamily="34" charset="0"/>
            </a:endParaRPr>
          </a:p>
        </p:txBody>
      </p:sp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4764088" y="5932488"/>
            <a:ext cx="492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noProof="1" smtClean="0"/>
              <a:t>V</a:t>
            </a:r>
            <a:r>
              <a:rPr lang="en-US" sz="2000" b="1" i="1" baseline="-25000" noProof="1" smtClean="0"/>
              <a:t>r</a:t>
            </a:r>
            <a:endParaRPr lang="en-US" sz="2000" b="1" i="1" baseline="-25000" noProof="1"/>
          </a:p>
        </p:txBody>
      </p:sp>
      <p:pic>
        <p:nvPicPr>
          <p:cNvPr id="143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7063" y="962025"/>
            <a:ext cx="8540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Box 10"/>
          <p:cNvSpPr txBox="1">
            <a:spLocks noChangeArrowheads="1"/>
          </p:cNvSpPr>
          <p:nvPr/>
        </p:nvSpPr>
        <p:spPr bwMode="auto">
          <a:xfrm rot="-5400000">
            <a:off x="40777" y="3252371"/>
            <a:ext cx="20138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RS" sz="2000" b="1" noProof="1" smtClean="0"/>
              <a:t>Удели честца</a:t>
            </a:r>
            <a:endParaRPr lang="en-US" sz="2000" b="1" noProof="1"/>
          </a:p>
        </p:txBody>
      </p:sp>
      <p:cxnSp>
        <p:nvCxnSpPr>
          <p:cNvPr id="16" name="Straight Connector 15"/>
          <p:cNvCxnSpPr/>
          <p:nvPr/>
        </p:nvCxnSpPr>
        <p:spPr>
          <a:xfrm rot="16200000" flipH="1">
            <a:off x="534194" y="3858419"/>
            <a:ext cx="3829050" cy="79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758157" y="3871119"/>
            <a:ext cx="382746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050986" y="3860007"/>
            <a:ext cx="3870325" cy="158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9" name="TextBox 13"/>
          <p:cNvSpPr txBox="1">
            <a:spLocks noChangeArrowheads="1"/>
          </p:cNvSpPr>
          <p:nvPr/>
        </p:nvSpPr>
        <p:spPr bwMode="auto">
          <a:xfrm rot="-5400000">
            <a:off x="4785666" y="3417468"/>
            <a:ext cx="2350793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noProof="1" smtClean="0"/>
              <a:t> </a:t>
            </a:r>
            <a:r>
              <a:rPr lang="sr-Cyrl-RS" sz="1400" b="1" noProof="1" smtClean="0"/>
              <a:t>Прелаз гаса  у</a:t>
            </a:r>
            <a:r>
              <a:rPr lang="en-US" sz="1400" b="1" noProof="1" smtClean="0"/>
              <a:t>  </a:t>
            </a:r>
            <a:r>
              <a:rPr lang="el-GR" sz="1400" b="1" noProof="1" smtClean="0"/>
              <a:t>α</a:t>
            </a:r>
            <a:r>
              <a:rPr lang="en-US" sz="1400" b="1" noProof="1" smtClean="0"/>
              <a:t> </a:t>
            </a:r>
            <a:r>
              <a:rPr lang="sr-Cyrl-RS" sz="1400" b="1" noProof="1" smtClean="0"/>
              <a:t>фазу</a:t>
            </a:r>
            <a:endParaRPr lang="en-US" sz="1400" b="1" noProof="1"/>
          </a:p>
        </p:txBody>
      </p:sp>
      <p:sp>
        <p:nvSpPr>
          <p:cNvPr id="14350" name="TextBox 12"/>
          <p:cNvSpPr txBox="1">
            <a:spLocks noChangeArrowheads="1"/>
          </p:cNvSpPr>
          <p:nvPr/>
        </p:nvSpPr>
        <p:spPr bwMode="auto">
          <a:xfrm rot="-5400000">
            <a:off x="2945847" y="3301673"/>
            <a:ext cx="1353658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400" b="1" noProof="1" smtClean="0"/>
              <a:t>Widom </a:t>
            </a:r>
            <a:r>
              <a:rPr lang="sr-Cyrl-RS" sz="1400" b="1" noProof="1" smtClean="0"/>
              <a:t>линија</a:t>
            </a:r>
            <a:endParaRPr lang="en-US" sz="1400" b="1" noProof="1"/>
          </a:p>
        </p:txBody>
      </p:sp>
      <p:sp>
        <p:nvSpPr>
          <p:cNvPr id="14351" name="TextBox 11"/>
          <p:cNvSpPr txBox="1">
            <a:spLocks noChangeArrowheads="1"/>
          </p:cNvSpPr>
          <p:nvPr/>
        </p:nvSpPr>
        <p:spPr bwMode="auto">
          <a:xfrm rot="-5400000">
            <a:off x="1759984" y="3539244"/>
            <a:ext cx="1382233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400" b="1" noProof="1" smtClean="0"/>
              <a:t>Frenkel </a:t>
            </a:r>
            <a:r>
              <a:rPr lang="sr-Cyrl-RS" sz="1400" b="1" noProof="1" smtClean="0"/>
              <a:t>линија</a:t>
            </a:r>
            <a:endParaRPr lang="en-US" sz="1400" b="1" noProof="1"/>
          </a:p>
        </p:txBody>
      </p:sp>
      <p:sp>
        <p:nvSpPr>
          <p:cNvPr id="14352" name="TextBox 20"/>
          <p:cNvSpPr txBox="1">
            <a:spLocks noChangeArrowheads="1"/>
          </p:cNvSpPr>
          <p:nvPr/>
        </p:nvSpPr>
        <p:spPr bwMode="auto">
          <a:xfrm>
            <a:off x="2265363" y="5926138"/>
            <a:ext cx="49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noProof="1" smtClean="0"/>
              <a:t>0.5</a:t>
            </a:r>
            <a:endParaRPr lang="en-US" b="1" noProof="1"/>
          </a:p>
        </p:txBody>
      </p:sp>
      <p:cxnSp>
        <p:nvCxnSpPr>
          <p:cNvPr id="25" name="Straight Connector 24"/>
          <p:cNvCxnSpPr/>
          <p:nvPr/>
        </p:nvCxnSpPr>
        <p:spPr>
          <a:xfrm rot="16200000" flipH="1">
            <a:off x="103188" y="3863975"/>
            <a:ext cx="3802062" cy="79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4" name="TextBox 27"/>
          <p:cNvSpPr txBox="1">
            <a:spLocks noChangeArrowheads="1"/>
          </p:cNvSpPr>
          <p:nvPr/>
        </p:nvSpPr>
        <p:spPr bwMode="auto">
          <a:xfrm>
            <a:off x="1589088" y="6275388"/>
            <a:ext cx="17282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sr-Cyrl-RS" sz="1400" b="1" noProof="1" smtClean="0">
                <a:solidFill>
                  <a:srgbClr val="660033"/>
                </a:solidFill>
              </a:rPr>
              <a:t>Тројна тачка</a:t>
            </a:r>
            <a:r>
              <a:rPr lang="en-US" sz="1600" b="1" noProof="1" smtClean="0"/>
              <a:t> </a:t>
            </a:r>
            <a:endParaRPr lang="en-US" sz="1600" b="1" noProof="1"/>
          </a:p>
        </p:txBody>
      </p:sp>
      <p:pic>
        <p:nvPicPr>
          <p:cNvPr id="1435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8325" y="5794375"/>
            <a:ext cx="312738" cy="549275"/>
          </a:xfrm>
          <a:prstGeom prst="rect">
            <a:avLst/>
          </a:prstGeom>
          <a:solidFill>
            <a:srgbClr val="660033"/>
          </a:solidFill>
          <a:ln w="9525">
            <a:solidFill>
              <a:srgbClr val="660033"/>
            </a:solidFill>
            <a:miter lim="800000"/>
            <a:headEnd/>
            <a:tailEnd/>
          </a:ln>
        </p:spPr>
      </p:pic>
      <p:sp>
        <p:nvSpPr>
          <p:cNvPr id="14356" name="TextBox 28"/>
          <p:cNvSpPr txBox="1">
            <a:spLocks noChangeArrowheads="1"/>
          </p:cNvSpPr>
          <p:nvPr/>
        </p:nvSpPr>
        <p:spPr bwMode="auto">
          <a:xfrm>
            <a:off x="6092825" y="5002064"/>
            <a:ext cx="17114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RS" sz="1600" b="1" noProof="1" smtClean="0">
                <a:cs typeface="Arial" charset="0"/>
              </a:rPr>
              <a:t>Идеалан гас </a:t>
            </a:r>
            <a:endParaRPr lang="en-US" sz="1600" b="1" noProof="1">
              <a:cs typeface="Arial" charset="0"/>
            </a:endParaRPr>
          </a:p>
        </p:txBody>
      </p:sp>
      <p:sp>
        <p:nvSpPr>
          <p:cNvPr id="14357" name="TextBox 29"/>
          <p:cNvSpPr txBox="1">
            <a:spLocks noChangeArrowheads="1"/>
          </p:cNvSpPr>
          <p:nvPr/>
        </p:nvSpPr>
        <p:spPr bwMode="auto">
          <a:xfrm>
            <a:off x="4256088" y="4991100"/>
            <a:ext cx="11699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noProof="1" smtClean="0"/>
              <a:t> </a:t>
            </a:r>
            <a:r>
              <a:rPr lang="el-GR" sz="1600" b="1" noProof="1" smtClean="0">
                <a:cs typeface="Arial" charset="0"/>
              </a:rPr>
              <a:t>α</a:t>
            </a:r>
            <a:r>
              <a:rPr lang="en-US" sz="1600" b="1" noProof="1" smtClean="0">
                <a:cs typeface="Arial" charset="0"/>
              </a:rPr>
              <a:t> </a:t>
            </a:r>
            <a:r>
              <a:rPr lang="sr-Cyrl-RS" sz="1600" b="1" noProof="1" smtClean="0">
                <a:cs typeface="Arial" charset="0"/>
              </a:rPr>
              <a:t>фаза</a:t>
            </a:r>
            <a:endParaRPr lang="en-US" sz="1600" b="1" noProof="1">
              <a:cs typeface="Arial" charset="0"/>
            </a:endParaRPr>
          </a:p>
        </p:txBody>
      </p:sp>
      <p:sp>
        <p:nvSpPr>
          <p:cNvPr id="14358" name="TextBox 30"/>
          <p:cNvSpPr txBox="1">
            <a:spLocks noChangeArrowheads="1"/>
          </p:cNvSpPr>
          <p:nvPr/>
        </p:nvSpPr>
        <p:spPr bwMode="auto">
          <a:xfrm>
            <a:off x="2127250" y="5024438"/>
            <a:ext cx="257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b="1" noProof="1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b="1" noProof="1" smtClean="0">
                <a:latin typeface="Times New Roman" pitchFamily="18" charset="0"/>
                <a:cs typeface="Times New Roman" pitchFamily="18" charset="0"/>
              </a:rPr>
              <a:t>γ</a:t>
            </a:r>
            <a:endParaRPr lang="en-US" sz="2000" b="1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9" name="TextBox 31"/>
          <p:cNvSpPr txBox="1">
            <a:spLocks noChangeArrowheads="1"/>
          </p:cNvSpPr>
          <p:nvPr/>
        </p:nvSpPr>
        <p:spPr bwMode="auto">
          <a:xfrm>
            <a:off x="1343803" y="5059363"/>
            <a:ext cx="7000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sr-Cyrl-RS" sz="1400" b="1" noProof="1" smtClean="0">
                <a:latin typeface="Arial Narrow" pitchFamily="34" charset="0"/>
              </a:rPr>
              <a:t>Чврсто</a:t>
            </a:r>
            <a:endParaRPr lang="en-US" sz="1400" b="1" noProof="1">
              <a:latin typeface="Arial Narrow" pitchFamily="34" charset="0"/>
            </a:endParaRPr>
          </a:p>
        </p:txBody>
      </p:sp>
      <p:pic>
        <p:nvPicPr>
          <p:cNvPr id="1436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83375" y="1222375"/>
            <a:ext cx="61118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Arrow Connector 33"/>
          <p:cNvCxnSpPr/>
          <p:nvPr/>
        </p:nvCxnSpPr>
        <p:spPr>
          <a:xfrm flipV="1">
            <a:off x="6981825" y="1298575"/>
            <a:ext cx="555625" cy="24765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2" name="TextBox 34"/>
          <p:cNvSpPr txBox="1">
            <a:spLocks noChangeArrowheads="1"/>
          </p:cNvSpPr>
          <p:nvPr/>
        </p:nvSpPr>
        <p:spPr bwMode="auto">
          <a:xfrm>
            <a:off x="6334125" y="268288"/>
            <a:ext cx="16986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RS" sz="1400" b="1" noProof="1" smtClean="0">
                <a:latin typeface="Arial Narrow" pitchFamily="34" charset="0"/>
              </a:rPr>
              <a:t>Појединачни </a:t>
            </a:r>
            <a:endParaRPr lang="en-US" sz="1400" b="1" noProof="1" smtClean="0">
              <a:latin typeface="Arial Narrow" pitchFamily="34" charset="0"/>
            </a:endParaRPr>
          </a:p>
          <a:p>
            <a:pPr algn="ctr"/>
            <a:r>
              <a:rPr lang="en-US" sz="1400" b="1" noProof="1" smtClean="0">
                <a:latin typeface="Arial Narrow" pitchFamily="34" charset="0"/>
              </a:rPr>
              <a:t>3D </a:t>
            </a:r>
            <a:r>
              <a:rPr lang="sr-Cyrl-RS" sz="1400" b="1" noProof="1" smtClean="0">
                <a:latin typeface="Arial Narrow" pitchFamily="34" charset="0"/>
              </a:rPr>
              <a:t> ротирајући и</a:t>
            </a:r>
            <a:r>
              <a:rPr lang="en-US" sz="1400" b="1" noProof="1" smtClean="0">
                <a:latin typeface="Arial Narrow" pitchFamily="34" charset="0"/>
              </a:rPr>
              <a:t> </a:t>
            </a:r>
            <a:r>
              <a:rPr lang="sr-Cyrl-RS" sz="1400" b="1" noProof="1" smtClean="0">
                <a:latin typeface="Arial Narrow" pitchFamily="34" charset="0"/>
              </a:rPr>
              <a:t>транслирајући</a:t>
            </a:r>
            <a:endParaRPr lang="en-US" sz="1400" b="1" noProof="1">
              <a:latin typeface="Arial Narrow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81825" y="2571750"/>
            <a:ext cx="128588" cy="24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  <p:sp>
        <p:nvSpPr>
          <p:cNvPr id="14364" name="TextBox 37"/>
          <p:cNvSpPr txBox="1">
            <a:spLocks noChangeArrowheads="1"/>
          </p:cNvSpPr>
          <p:nvPr/>
        </p:nvSpPr>
        <p:spPr bwMode="auto">
          <a:xfrm>
            <a:off x="2685752" y="5405438"/>
            <a:ext cx="759194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sr-Cyrl-RS" sz="1600" b="1" noProof="1" smtClean="0">
                <a:latin typeface="Arial Narrow" pitchFamily="34" charset="0"/>
              </a:rPr>
              <a:t>Течност</a:t>
            </a:r>
            <a:endParaRPr lang="en-US" sz="1600" b="1" noProof="1">
              <a:latin typeface="Arial Narrow" pitchFamily="34" charset="0"/>
            </a:endParaRPr>
          </a:p>
        </p:txBody>
      </p:sp>
      <p:sp>
        <p:nvSpPr>
          <p:cNvPr id="14365" name="TextBox 32"/>
          <p:cNvSpPr txBox="1">
            <a:spLocks noChangeArrowheads="1"/>
          </p:cNvSpPr>
          <p:nvPr/>
        </p:nvSpPr>
        <p:spPr bwMode="auto">
          <a:xfrm rot="-5400000">
            <a:off x="866445" y="3523294"/>
            <a:ext cx="2200940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sr-Cyrl-RS" sz="1400" b="1" noProof="1" smtClean="0"/>
              <a:t>Топљење</a:t>
            </a:r>
            <a:r>
              <a:rPr lang="en-US" sz="1400" b="1" noProof="1" smtClean="0"/>
              <a:t>/</a:t>
            </a:r>
            <a:r>
              <a:rPr lang="sr-Cyrl-RS" sz="1400" b="1" noProof="1" smtClean="0"/>
              <a:t>Очвршћавање</a:t>
            </a:r>
            <a:endParaRPr lang="en-US" sz="1400" b="1" noProof="1"/>
          </a:p>
        </p:txBody>
      </p:sp>
      <p:cxnSp>
        <p:nvCxnSpPr>
          <p:cNvPr id="37" name="Straight Arrow Connector 36"/>
          <p:cNvCxnSpPr/>
          <p:nvPr/>
        </p:nvCxnSpPr>
        <p:spPr>
          <a:xfrm rot="16200000" flipH="1">
            <a:off x="3194050" y="1966913"/>
            <a:ext cx="444500" cy="76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5455444" y="2034381"/>
            <a:ext cx="533400" cy="1031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2268538" y="2009775"/>
            <a:ext cx="461962" cy="18573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6200000" flipH="1">
            <a:off x="1313656" y="1718469"/>
            <a:ext cx="923925" cy="5476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316706" y="3653632"/>
            <a:ext cx="3827463" cy="43180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H="1">
            <a:off x="1138238" y="3255963"/>
            <a:ext cx="3808412" cy="1192212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289719" y="3644106"/>
            <a:ext cx="3863975" cy="436563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6200000" flipH="1">
            <a:off x="2866231" y="2688432"/>
            <a:ext cx="3902075" cy="2338388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1084262" y="3270251"/>
            <a:ext cx="3908425" cy="120015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2909094" y="2688431"/>
            <a:ext cx="3835400" cy="2319338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H="1">
            <a:off x="5866607" y="2074069"/>
            <a:ext cx="1922462" cy="1651000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>
            <a:off x="3638550" y="1944688"/>
            <a:ext cx="461963" cy="523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16200000" flipH="1">
            <a:off x="2352675" y="2101851"/>
            <a:ext cx="479425" cy="1905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6200000" flipH="1">
            <a:off x="6430169" y="2382044"/>
            <a:ext cx="1439863" cy="36512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6200000" flipH="1">
            <a:off x="5972969" y="1901032"/>
            <a:ext cx="457200" cy="17621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81" name="TextBox 44"/>
          <p:cNvSpPr txBox="1">
            <a:spLocks noChangeArrowheads="1"/>
          </p:cNvSpPr>
          <p:nvPr/>
        </p:nvSpPr>
        <p:spPr bwMode="auto">
          <a:xfrm>
            <a:off x="2108200" y="5413375"/>
            <a:ext cx="317500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sr-Cyrl-RS" sz="1400" b="1" noProof="1" smtClean="0">
                <a:latin typeface="Arial Narrow" pitchFamily="34" charset="0"/>
              </a:rPr>
              <a:t>Теч.</a:t>
            </a:r>
            <a:endParaRPr lang="en-US" sz="1400" b="1" noProof="1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256" y="1818167"/>
            <a:ext cx="7336465" cy="4742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85063" y="366548"/>
            <a:ext cx="8931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600" dirty="0" smtClean="0"/>
              <a:t>Свака фаза се састоји од две врсте честица: једне захтевају више, а друге мање простора за кретање</a:t>
            </a:r>
            <a:r>
              <a:rPr lang="sr-Cyrl-RS" sz="1400" dirty="0" smtClean="0"/>
              <a:t>.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127591" y="989957"/>
            <a:ext cx="8697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600" dirty="0" smtClean="0"/>
              <a:t>Са смањењем запремине и температуре, или повећањем притиска</a:t>
            </a:r>
            <a:r>
              <a:rPr lang="en-US" sz="1600" dirty="0" smtClean="0"/>
              <a:t> </a:t>
            </a:r>
            <a:r>
              <a:rPr lang="sr-Cyrl-RS" sz="1600" dirty="0" smtClean="0"/>
              <a:t>флуида, се честице које захтевају више простора за кретање преображују у честице које захтевају мање: удео првих опада, а удео других расте.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127592" y="2913321"/>
            <a:ext cx="999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CC0000"/>
                </a:solidFill>
              </a:rPr>
              <a:t>Ново</a:t>
            </a:r>
            <a:endParaRPr lang="sr-Cyrl-RS" b="1" dirty="0" smtClean="0">
              <a:solidFill>
                <a:srgbClr val="CC0000"/>
              </a:solidFill>
            </a:endParaRPr>
          </a:p>
          <a:p>
            <a:r>
              <a:rPr lang="sr-Cyrl-RS" b="1" dirty="0" smtClean="0">
                <a:solidFill>
                  <a:srgbClr val="CC0000"/>
                </a:solidFill>
              </a:rPr>
              <a:t>Нов. 2022-</a:t>
            </a:r>
            <a:endParaRPr lang="en-US" b="1" dirty="0" smtClean="0">
              <a:solidFill>
                <a:srgbClr val="CC0000"/>
              </a:solidFill>
            </a:endParaRPr>
          </a:p>
          <a:p>
            <a:r>
              <a:rPr lang="en-US" b="1" dirty="0" err="1" smtClean="0">
                <a:solidFill>
                  <a:srgbClr val="CC0000"/>
                </a:solidFill>
              </a:rPr>
              <a:t>Феб</a:t>
            </a:r>
            <a:r>
              <a:rPr lang="en-US" b="1" dirty="0" smtClean="0">
                <a:solidFill>
                  <a:srgbClr val="CC0000"/>
                </a:solidFill>
              </a:rPr>
              <a:t>. 2023</a:t>
            </a:r>
            <a:r>
              <a:rPr lang="sr-Cyrl-RS" b="1" dirty="0" smtClean="0">
                <a:solidFill>
                  <a:srgbClr val="CC0000"/>
                </a:solidFill>
              </a:rPr>
              <a:t>.</a:t>
            </a:r>
            <a:endParaRPr lang="en-US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0" y="0"/>
            <a:ext cx="87296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2400" b="1" dirty="0">
                <a:solidFill>
                  <a:srgbClr val="FF0066"/>
                </a:solidFill>
              </a:rPr>
              <a:t>Структура флуида:</a:t>
            </a:r>
            <a:r>
              <a:rPr lang="en-US" sz="2400" b="1" dirty="0">
                <a:solidFill>
                  <a:srgbClr val="FF0066"/>
                </a:solidFill>
              </a:rPr>
              <a:t>  </a:t>
            </a:r>
            <a:r>
              <a:rPr lang="sr-Cyrl-CS" sz="2000" b="1" dirty="0" smtClean="0"/>
              <a:t>Честице </a:t>
            </a:r>
            <a:r>
              <a:rPr lang="en-US" sz="2000" b="1" dirty="0" smtClean="0"/>
              <a:t>у </a:t>
            </a:r>
            <a:r>
              <a:rPr lang="sr-Cyrl-RS" sz="2000" b="1" dirty="0" smtClean="0"/>
              <a:t>флуидима</a:t>
            </a:r>
            <a:r>
              <a:rPr lang="en-US" sz="2000" b="1" dirty="0" smtClean="0"/>
              <a:t> </a:t>
            </a:r>
            <a:r>
              <a:rPr lang="sr-Cyrl-CS" sz="2000" b="1" dirty="0"/>
              <a:t>су на две границе кохезије</a:t>
            </a:r>
            <a:r>
              <a:rPr lang="en-US" sz="2400" b="1" dirty="0"/>
              <a:t> </a:t>
            </a:r>
            <a:r>
              <a:rPr lang="en-US" sz="1800" b="1" dirty="0"/>
              <a:t>(</a:t>
            </a:r>
            <a:r>
              <a:rPr lang="sr-Cyrl-CS" sz="1800" b="1" dirty="0"/>
              <a:t>Бошковић</a:t>
            </a:r>
            <a:r>
              <a:rPr lang="en-US" sz="1800" b="1" dirty="0"/>
              <a:t>, 1745)</a:t>
            </a:r>
          </a:p>
        </p:txBody>
      </p:sp>
      <p:pic>
        <p:nvPicPr>
          <p:cNvPr id="6147" name="Picture 16" descr="KrivaFlui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3113" y="1539875"/>
            <a:ext cx="5402262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17"/>
          <p:cNvSpPr txBox="1">
            <a:spLocks noChangeArrowheads="1"/>
          </p:cNvSpPr>
          <p:nvPr/>
        </p:nvSpPr>
        <p:spPr bwMode="auto">
          <a:xfrm>
            <a:off x="6437092" y="2335029"/>
            <a:ext cx="1003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600" dirty="0"/>
              <a:t>Гас</a:t>
            </a:r>
            <a:endParaRPr lang="sr-Latn-CS" sz="1600" dirty="0"/>
          </a:p>
        </p:txBody>
      </p:sp>
      <p:sp>
        <p:nvSpPr>
          <p:cNvPr id="6149" name="Text Box 18"/>
          <p:cNvSpPr txBox="1">
            <a:spLocks noChangeArrowheads="1"/>
          </p:cNvSpPr>
          <p:nvPr/>
        </p:nvSpPr>
        <p:spPr bwMode="auto">
          <a:xfrm>
            <a:off x="5166168" y="2309813"/>
            <a:ext cx="1092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600" dirty="0"/>
              <a:t>Течност</a:t>
            </a:r>
            <a:endParaRPr lang="sr-Latn-CS" sz="1600" dirty="0"/>
          </a:p>
        </p:txBody>
      </p:sp>
      <p:sp>
        <p:nvSpPr>
          <p:cNvPr id="6150" name="Text Box 21"/>
          <p:cNvSpPr txBox="1">
            <a:spLocks noChangeArrowheads="1"/>
          </p:cNvSpPr>
          <p:nvPr/>
        </p:nvSpPr>
        <p:spPr bwMode="auto">
          <a:xfrm>
            <a:off x="4151313" y="2316163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600"/>
              <a:t>Чврсто</a:t>
            </a:r>
            <a:endParaRPr lang="sr-Latn-CS" sz="1600"/>
          </a:p>
        </p:txBody>
      </p:sp>
      <p:sp>
        <p:nvSpPr>
          <p:cNvPr id="6151" name="Text Box 22"/>
          <p:cNvSpPr txBox="1">
            <a:spLocks noChangeArrowheads="1"/>
          </p:cNvSpPr>
          <p:nvPr/>
        </p:nvSpPr>
        <p:spPr bwMode="auto">
          <a:xfrm>
            <a:off x="0" y="2239372"/>
            <a:ext cx="3370521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800" b="1" dirty="0"/>
              <a:t>Бошковићева крива за промене агрегатних стања</a:t>
            </a:r>
            <a:endParaRPr lang="sr-Latn-CS" sz="1800" b="1" dirty="0"/>
          </a:p>
        </p:txBody>
      </p:sp>
      <p:sp>
        <p:nvSpPr>
          <p:cNvPr id="6155" name="Text Box 26"/>
          <p:cNvSpPr txBox="1">
            <a:spLocks noChangeArrowheads="1"/>
          </p:cNvSpPr>
          <p:nvPr/>
        </p:nvSpPr>
        <p:spPr bwMode="auto">
          <a:xfrm>
            <a:off x="148856" y="6550223"/>
            <a:ext cx="89951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400" dirty="0" smtClean="0"/>
              <a:t>Kutleša</a:t>
            </a:r>
            <a:r>
              <a:rPr lang="sr-Cyrl-RS" sz="1400" dirty="0" smtClean="0"/>
              <a:t> </a:t>
            </a:r>
            <a:r>
              <a:rPr lang="sr-Latn-RS" sz="1400" dirty="0" smtClean="0"/>
              <a:t>S.</a:t>
            </a:r>
            <a:r>
              <a:rPr lang="sr-Latn-CS" sz="1400" dirty="0" smtClean="0"/>
              <a:t>, </a:t>
            </a:r>
            <a:r>
              <a:rPr lang="sr-Latn-CS" sz="1400" dirty="0"/>
              <a:t>“Prirodno-filozofijski pojmovi Ruđera Boškovića”, Hrvatsko filozofsko društvo, Zagreb, 1994</a:t>
            </a:r>
            <a:r>
              <a:rPr lang="sr-Latn-CS" dirty="0"/>
              <a:t>.</a:t>
            </a:r>
          </a:p>
        </p:txBody>
      </p:sp>
      <p:cxnSp>
        <p:nvCxnSpPr>
          <p:cNvPr id="13" name="Straight Arrow Connector 12"/>
          <p:cNvCxnSpPr>
            <a:stCxn id="6149" idx="2"/>
          </p:cNvCxnSpPr>
          <p:nvPr/>
        </p:nvCxnSpPr>
        <p:spPr>
          <a:xfrm rot="5400000">
            <a:off x="5285102" y="2837029"/>
            <a:ext cx="617832" cy="23650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5667191" y="2700709"/>
            <a:ext cx="787179" cy="59497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8" name="TextBox 23"/>
          <p:cNvSpPr txBox="1">
            <a:spLocks noChangeArrowheads="1"/>
          </p:cNvSpPr>
          <p:nvPr/>
        </p:nvSpPr>
        <p:spPr bwMode="auto">
          <a:xfrm>
            <a:off x="3327880" y="2552183"/>
            <a:ext cx="7127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/>
              <a:t>Сила</a:t>
            </a:r>
          </a:p>
        </p:txBody>
      </p:sp>
      <p:sp>
        <p:nvSpPr>
          <p:cNvPr id="6159" name="TextBox 24"/>
          <p:cNvSpPr txBox="1">
            <a:spLocks noChangeArrowheads="1"/>
          </p:cNvSpPr>
          <p:nvPr/>
        </p:nvSpPr>
        <p:spPr bwMode="auto">
          <a:xfrm>
            <a:off x="7315200" y="3370263"/>
            <a:ext cx="13922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Растојање</a:t>
            </a: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3423683" y="1747653"/>
            <a:ext cx="1275907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RS" sz="1600" b="1" dirty="0" smtClean="0"/>
              <a:t>Одбијање</a:t>
            </a:r>
            <a:endParaRPr lang="en-US" sz="1600" b="1" dirty="0"/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3338623" y="4090361"/>
            <a:ext cx="15098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RS" sz="1600" b="1" dirty="0" smtClean="0"/>
              <a:t>Привлачење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48856" y="6085783"/>
            <a:ext cx="89951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300" dirty="0" smtClean="0"/>
              <a:t>Paušek-Baždar S., "Kemijski aspekti Boškovićeve teorije", Jugoslavenska akademija znanosti i umjetnosti, Rasprave i građa za povijest znanosti - knjiga 4, Razrada za matematičke, fizičke i tehničke znanosti, Zagreb, 1983.</a:t>
            </a:r>
            <a:endParaRPr lang="en-US" sz="13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87079" y="6007395"/>
            <a:ext cx="8559209" cy="106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4"/>
          <p:cNvSpPr txBox="1">
            <a:spLocks noChangeArrowheads="1"/>
          </p:cNvSpPr>
          <p:nvPr/>
        </p:nvSpPr>
        <p:spPr bwMode="auto">
          <a:xfrm>
            <a:off x="5003800" y="1005367"/>
            <a:ext cx="1562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600" b="1" noProof="1" smtClean="0"/>
              <a:t>Молекулски пар</a:t>
            </a:r>
            <a:endParaRPr lang="sr-Latn-CS" sz="1600" b="1" noProof="1"/>
          </a:p>
        </p:txBody>
      </p:sp>
      <p:sp>
        <p:nvSpPr>
          <p:cNvPr id="7171" name="Text Box 36"/>
          <p:cNvSpPr txBox="1">
            <a:spLocks noChangeArrowheads="1"/>
          </p:cNvSpPr>
          <p:nvPr/>
        </p:nvSpPr>
        <p:spPr bwMode="auto">
          <a:xfrm>
            <a:off x="4051300" y="1576867"/>
            <a:ext cx="1333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600" b="1" noProof="1" smtClean="0"/>
              <a:t>Бимолекул</a:t>
            </a:r>
            <a:endParaRPr lang="sr-Latn-CS" sz="1600" b="1" noProof="1"/>
          </a:p>
        </p:txBody>
      </p:sp>
      <p:sp>
        <p:nvSpPr>
          <p:cNvPr id="7172" name="Text Box 37"/>
          <p:cNvSpPr txBox="1">
            <a:spLocks noChangeArrowheads="1"/>
          </p:cNvSpPr>
          <p:nvPr/>
        </p:nvSpPr>
        <p:spPr bwMode="auto">
          <a:xfrm>
            <a:off x="3365500" y="967267"/>
            <a:ext cx="1168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600" b="1" noProof="1" smtClean="0"/>
              <a:t>Олиго-молекул</a:t>
            </a:r>
            <a:endParaRPr lang="sr-Latn-CS" sz="1600" b="1" noProof="1"/>
          </a:p>
        </p:txBody>
      </p:sp>
      <p:sp>
        <p:nvSpPr>
          <p:cNvPr id="7173" name="Text Box 39"/>
          <p:cNvSpPr txBox="1">
            <a:spLocks noChangeArrowheads="1"/>
          </p:cNvSpPr>
          <p:nvPr/>
        </p:nvSpPr>
        <p:spPr bwMode="auto">
          <a:xfrm>
            <a:off x="2540000" y="1437167"/>
            <a:ext cx="73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600" b="1" noProof="1" smtClean="0"/>
              <a:t>Сноп</a:t>
            </a:r>
            <a:endParaRPr lang="sr-Latn-CS" sz="1600" b="1" noProof="1"/>
          </a:p>
        </p:txBody>
      </p:sp>
      <p:pic>
        <p:nvPicPr>
          <p:cNvPr id="7174" name="Picture 47" descr="KrivaFlui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5" y="1875317"/>
            <a:ext cx="730885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48"/>
          <p:cNvSpPr txBox="1">
            <a:spLocks noChangeArrowheads="1"/>
          </p:cNvSpPr>
          <p:nvPr/>
        </p:nvSpPr>
        <p:spPr bwMode="auto">
          <a:xfrm>
            <a:off x="6337300" y="1589567"/>
            <a:ext cx="1409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600" b="1" noProof="1" smtClean="0"/>
              <a:t>Ротација   молекула</a:t>
            </a:r>
            <a:endParaRPr lang="sr-Latn-CS" sz="1600" b="1" noProof="1"/>
          </a:p>
        </p:txBody>
      </p:sp>
      <p:sp>
        <p:nvSpPr>
          <p:cNvPr id="7176" name="Text Box 49"/>
          <p:cNvSpPr txBox="1">
            <a:spLocks noChangeArrowheads="1"/>
          </p:cNvSpPr>
          <p:nvPr/>
        </p:nvSpPr>
        <p:spPr bwMode="auto">
          <a:xfrm>
            <a:off x="5435600" y="4967767"/>
            <a:ext cx="1012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600" b="1" noProof="1" smtClean="0">
                <a:latin typeface="Arial Narrow" pitchFamily="34" charset="0"/>
              </a:rPr>
              <a:t>Критична тачка</a:t>
            </a:r>
            <a:endParaRPr lang="sr-Latn-CS" sz="1600" b="1" noProof="1">
              <a:latin typeface="Arial Narrow" pitchFamily="34" charset="0"/>
            </a:endParaRPr>
          </a:p>
        </p:txBody>
      </p:sp>
      <p:sp>
        <p:nvSpPr>
          <p:cNvPr id="7177" name="Text Box 50"/>
          <p:cNvSpPr txBox="1">
            <a:spLocks noChangeArrowheads="1"/>
          </p:cNvSpPr>
          <p:nvPr/>
        </p:nvSpPr>
        <p:spPr bwMode="auto">
          <a:xfrm>
            <a:off x="3970338" y="4966180"/>
            <a:ext cx="7366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600" b="1" noProof="1" smtClean="0">
                <a:latin typeface="Arial Narrow" pitchFamily="34" charset="0"/>
              </a:rPr>
              <a:t>Ково-лумен</a:t>
            </a:r>
            <a:endParaRPr lang="sr-Latn-CS" sz="1600" b="1" noProof="1">
              <a:latin typeface="Arial Narrow" pitchFamily="34" charset="0"/>
            </a:endParaRPr>
          </a:p>
        </p:txBody>
      </p:sp>
      <p:sp>
        <p:nvSpPr>
          <p:cNvPr id="7178" name="Text Box 52"/>
          <p:cNvSpPr txBox="1">
            <a:spLocks noChangeArrowheads="1"/>
          </p:cNvSpPr>
          <p:nvPr/>
        </p:nvSpPr>
        <p:spPr bwMode="auto">
          <a:xfrm>
            <a:off x="3151188" y="4948717"/>
            <a:ext cx="8048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600" b="1" noProof="1" smtClean="0">
                <a:latin typeface="Arial Narrow" pitchFamily="34" charset="0"/>
              </a:rPr>
              <a:t>Тројна тачка</a:t>
            </a:r>
            <a:endParaRPr lang="sr-Latn-CS" sz="1600" b="1" noProof="1">
              <a:latin typeface="Arial Narrow" pitchFamily="34" charset="0"/>
            </a:endParaRPr>
          </a:p>
        </p:txBody>
      </p:sp>
      <p:sp>
        <p:nvSpPr>
          <p:cNvPr id="7179" name="Text Box 53"/>
          <p:cNvSpPr txBox="1">
            <a:spLocks noChangeArrowheads="1"/>
          </p:cNvSpPr>
          <p:nvPr/>
        </p:nvSpPr>
        <p:spPr bwMode="auto">
          <a:xfrm>
            <a:off x="2511425" y="4945542"/>
            <a:ext cx="809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600" b="1" noProof="1" smtClean="0">
                <a:latin typeface="Arial Narrow" pitchFamily="34" charset="0"/>
              </a:rPr>
              <a:t>Апсол. нула</a:t>
            </a:r>
            <a:endParaRPr lang="sr-Latn-CS" sz="1600" b="1" noProof="1">
              <a:latin typeface="Arial Narrow" pitchFamily="34" charset="0"/>
            </a:endParaRPr>
          </a:p>
        </p:txBody>
      </p:sp>
      <p:sp>
        <p:nvSpPr>
          <p:cNvPr id="7180" name="Text Box 54"/>
          <p:cNvSpPr txBox="1">
            <a:spLocks noChangeArrowheads="1"/>
          </p:cNvSpPr>
          <p:nvPr/>
        </p:nvSpPr>
        <p:spPr bwMode="auto">
          <a:xfrm>
            <a:off x="7048500" y="941867"/>
            <a:ext cx="1489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600" b="1" noProof="1" smtClean="0"/>
              <a:t>Транслација молекула</a:t>
            </a:r>
            <a:endParaRPr lang="sr-Latn-CS" sz="1600" b="1" noProof="1"/>
          </a:p>
        </p:txBody>
      </p:sp>
      <p:sp>
        <p:nvSpPr>
          <p:cNvPr id="7181" name="Line 55"/>
          <p:cNvSpPr>
            <a:spLocks noChangeShapeType="1"/>
          </p:cNvSpPr>
          <p:nvPr/>
        </p:nvSpPr>
        <p:spPr bwMode="auto">
          <a:xfrm>
            <a:off x="7848600" y="1602267"/>
            <a:ext cx="12700" cy="154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noProof="1"/>
          </a:p>
        </p:txBody>
      </p:sp>
      <p:sp>
        <p:nvSpPr>
          <p:cNvPr id="7182" name="Line 56"/>
          <p:cNvSpPr>
            <a:spLocks noChangeShapeType="1"/>
          </p:cNvSpPr>
          <p:nvPr/>
        </p:nvSpPr>
        <p:spPr bwMode="auto">
          <a:xfrm flipH="1">
            <a:off x="6743700" y="2224567"/>
            <a:ext cx="12700" cy="143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noProof="1"/>
          </a:p>
        </p:txBody>
      </p:sp>
      <p:sp>
        <p:nvSpPr>
          <p:cNvPr id="7183" name="Line 57"/>
          <p:cNvSpPr>
            <a:spLocks noChangeShapeType="1"/>
          </p:cNvSpPr>
          <p:nvPr/>
        </p:nvSpPr>
        <p:spPr bwMode="auto">
          <a:xfrm>
            <a:off x="5651500" y="1500667"/>
            <a:ext cx="12700" cy="2120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noProof="1"/>
          </a:p>
        </p:txBody>
      </p:sp>
      <p:sp>
        <p:nvSpPr>
          <p:cNvPr id="7184" name="Line 58"/>
          <p:cNvSpPr>
            <a:spLocks noChangeShapeType="1"/>
          </p:cNvSpPr>
          <p:nvPr/>
        </p:nvSpPr>
        <p:spPr bwMode="auto">
          <a:xfrm>
            <a:off x="4343400" y="2021367"/>
            <a:ext cx="0" cy="165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noProof="1"/>
          </a:p>
        </p:txBody>
      </p:sp>
      <p:sp>
        <p:nvSpPr>
          <p:cNvPr id="7185" name="Line 59"/>
          <p:cNvSpPr>
            <a:spLocks noChangeShapeType="1"/>
          </p:cNvSpPr>
          <p:nvPr/>
        </p:nvSpPr>
        <p:spPr bwMode="auto">
          <a:xfrm>
            <a:off x="3543300" y="1640367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noProof="1"/>
          </a:p>
        </p:txBody>
      </p:sp>
      <p:sp>
        <p:nvSpPr>
          <p:cNvPr id="7186" name="Line 60"/>
          <p:cNvSpPr>
            <a:spLocks noChangeShapeType="1"/>
          </p:cNvSpPr>
          <p:nvPr/>
        </p:nvSpPr>
        <p:spPr bwMode="auto">
          <a:xfrm flipH="1">
            <a:off x="2870200" y="1932467"/>
            <a:ext cx="12700" cy="168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noProof="1"/>
          </a:p>
        </p:txBody>
      </p:sp>
      <p:sp>
        <p:nvSpPr>
          <p:cNvPr id="7187" name="Line 61"/>
          <p:cNvSpPr>
            <a:spLocks noChangeShapeType="1"/>
          </p:cNvSpPr>
          <p:nvPr/>
        </p:nvSpPr>
        <p:spPr bwMode="auto">
          <a:xfrm flipV="1">
            <a:off x="2895600" y="4269267"/>
            <a:ext cx="0" cy="596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noProof="1"/>
          </a:p>
        </p:txBody>
      </p:sp>
      <p:sp>
        <p:nvSpPr>
          <p:cNvPr id="7188" name="Line 62"/>
          <p:cNvSpPr>
            <a:spLocks noChangeShapeType="1"/>
          </p:cNvSpPr>
          <p:nvPr/>
        </p:nvSpPr>
        <p:spPr bwMode="auto">
          <a:xfrm flipH="1" flipV="1">
            <a:off x="3543300" y="4256567"/>
            <a:ext cx="12700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noProof="1"/>
          </a:p>
        </p:txBody>
      </p:sp>
      <p:sp>
        <p:nvSpPr>
          <p:cNvPr id="7189" name="Line 63"/>
          <p:cNvSpPr>
            <a:spLocks noChangeShapeType="1"/>
          </p:cNvSpPr>
          <p:nvPr/>
        </p:nvSpPr>
        <p:spPr bwMode="auto">
          <a:xfrm flipV="1">
            <a:off x="4318000" y="4193067"/>
            <a:ext cx="0" cy="67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noProof="1"/>
          </a:p>
        </p:txBody>
      </p:sp>
      <p:sp>
        <p:nvSpPr>
          <p:cNvPr id="7190" name="Line 64"/>
          <p:cNvSpPr>
            <a:spLocks noChangeShapeType="1"/>
          </p:cNvSpPr>
          <p:nvPr/>
        </p:nvSpPr>
        <p:spPr bwMode="auto">
          <a:xfrm flipV="1">
            <a:off x="5702300" y="4320067"/>
            <a:ext cx="0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noProof="1"/>
          </a:p>
        </p:txBody>
      </p:sp>
      <p:sp>
        <p:nvSpPr>
          <p:cNvPr id="7191" name="Text Box 65"/>
          <p:cNvSpPr txBox="1">
            <a:spLocks noChangeArrowheads="1"/>
          </p:cNvSpPr>
          <p:nvPr/>
        </p:nvSpPr>
        <p:spPr bwMode="auto">
          <a:xfrm>
            <a:off x="1384300" y="1132367"/>
            <a:ext cx="1244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600" b="1" noProof="1" smtClean="0">
                <a:solidFill>
                  <a:schemeClr val="accent2"/>
                </a:solidFill>
              </a:rPr>
              <a:t>Честица</a:t>
            </a:r>
            <a:endParaRPr lang="sr-Latn-CS" sz="1600" b="1" noProof="1">
              <a:solidFill>
                <a:schemeClr val="accent2"/>
              </a:solidFill>
            </a:endParaRPr>
          </a:p>
        </p:txBody>
      </p:sp>
      <p:sp>
        <p:nvSpPr>
          <p:cNvPr id="7192" name="Text Box 66"/>
          <p:cNvSpPr txBox="1">
            <a:spLocks noChangeArrowheads="1"/>
          </p:cNvSpPr>
          <p:nvPr/>
        </p:nvSpPr>
        <p:spPr bwMode="auto">
          <a:xfrm>
            <a:off x="0" y="5528487"/>
            <a:ext cx="28069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400" b="1" noProof="1" smtClean="0">
                <a:solidFill>
                  <a:schemeClr val="accent2"/>
                </a:solidFill>
              </a:rPr>
              <a:t>Карактеристична запремина</a:t>
            </a:r>
            <a:endParaRPr lang="sr-Latn-CS" sz="1400" b="1" noProof="1">
              <a:solidFill>
                <a:schemeClr val="accent2"/>
              </a:solidFill>
            </a:endParaRPr>
          </a:p>
        </p:txBody>
      </p:sp>
      <p:sp>
        <p:nvSpPr>
          <p:cNvPr id="7193" name="Text Box 67"/>
          <p:cNvSpPr txBox="1">
            <a:spLocks noChangeArrowheads="1"/>
          </p:cNvSpPr>
          <p:nvPr/>
        </p:nvSpPr>
        <p:spPr bwMode="auto">
          <a:xfrm>
            <a:off x="0" y="2559530"/>
            <a:ext cx="19939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600" noProof="1" smtClean="0"/>
              <a:t>Промене фазних стања уцртане на Бошковићевој кривој</a:t>
            </a:r>
            <a:endParaRPr lang="sr-Latn-CS" sz="1600" noProof="1"/>
          </a:p>
        </p:txBody>
      </p:sp>
      <p:sp>
        <p:nvSpPr>
          <p:cNvPr id="7196" name="Text Box 70"/>
          <p:cNvSpPr txBox="1">
            <a:spLocks noChangeArrowheads="1"/>
          </p:cNvSpPr>
          <p:nvPr/>
        </p:nvSpPr>
        <p:spPr bwMode="auto">
          <a:xfrm>
            <a:off x="2654300" y="5513867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600" b="1" i="1" noProof="1" smtClean="0"/>
              <a:t>V</a:t>
            </a:r>
            <a:r>
              <a:rPr lang="sr-Latn-CS" sz="1600" b="1" i="1" baseline="-25000" noProof="1" smtClean="0"/>
              <a:t>0</a:t>
            </a:r>
            <a:endParaRPr lang="sr-Latn-CS" sz="1600" b="1" i="1" baseline="-25000" noProof="1"/>
          </a:p>
        </p:txBody>
      </p:sp>
      <p:sp>
        <p:nvSpPr>
          <p:cNvPr id="7197" name="Text Box 72"/>
          <p:cNvSpPr txBox="1">
            <a:spLocks noChangeArrowheads="1"/>
          </p:cNvSpPr>
          <p:nvPr/>
        </p:nvSpPr>
        <p:spPr bwMode="auto">
          <a:xfrm>
            <a:off x="3309938" y="5504342"/>
            <a:ext cx="584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600" b="1" i="1" noProof="1" smtClean="0"/>
              <a:t>V</a:t>
            </a:r>
            <a:r>
              <a:rPr lang="sr-Latn-CS" b="1" i="1" baseline="-25000" noProof="1" smtClean="0"/>
              <a:t>ts</a:t>
            </a:r>
            <a:endParaRPr lang="sr-Latn-CS" b="1" i="1" baseline="-25000" noProof="1"/>
          </a:p>
        </p:txBody>
      </p:sp>
      <p:sp>
        <p:nvSpPr>
          <p:cNvPr id="7198" name="Text Box 73"/>
          <p:cNvSpPr txBox="1">
            <a:spLocks noChangeArrowheads="1"/>
          </p:cNvSpPr>
          <p:nvPr/>
        </p:nvSpPr>
        <p:spPr bwMode="auto">
          <a:xfrm>
            <a:off x="3840163" y="5513867"/>
            <a:ext cx="9636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 noProof="1" smtClean="0"/>
              <a:t>b</a:t>
            </a:r>
            <a:r>
              <a:rPr lang="en-US" sz="1600" b="1" noProof="1" smtClean="0"/>
              <a:t> = </a:t>
            </a:r>
            <a:r>
              <a:rPr lang="en-US" sz="1600" b="1" i="1" noProof="1" smtClean="0"/>
              <a:t>V</a:t>
            </a:r>
            <a:r>
              <a:rPr lang="en-US" sz="1600" b="1" i="1" baseline="-25000" noProof="1" smtClean="0"/>
              <a:t>c</a:t>
            </a:r>
            <a:r>
              <a:rPr lang="en-US" sz="1600" b="1" i="1" noProof="1" smtClean="0"/>
              <a:t>/</a:t>
            </a:r>
            <a:r>
              <a:rPr lang="en-US" sz="1600" b="1" noProof="1" smtClean="0"/>
              <a:t>2</a:t>
            </a:r>
            <a:endParaRPr lang="sr-Latn-CS" sz="1600" b="1" noProof="1"/>
          </a:p>
        </p:txBody>
      </p:sp>
      <p:sp>
        <p:nvSpPr>
          <p:cNvPr id="7199" name="Text Box 74"/>
          <p:cNvSpPr txBox="1">
            <a:spLocks noChangeArrowheads="1"/>
          </p:cNvSpPr>
          <p:nvPr/>
        </p:nvSpPr>
        <p:spPr bwMode="auto">
          <a:xfrm>
            <a:off x="5637213" y="5501167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600" b="1" i="1" noProof="1" smtClean="0"/>
              <a:t>V</a:t>
            </a:r>
            <a:r>
              <a:rPr lang="sr-Latn-CS" b="1" i="1" baseline="-25000" noProof="1" smtClean="0"/>
              <a:t>c</a:t>
            </a:r>
            <a:endParaRPr lang="sr-Latn-CS" b="1" i="1" baseline="-25000" noProof="1"/>
          </a:p>
        </p:txBody>
      </p:sp>
      <p:sp>
        <p:nvSpPr>
          <p:cNvPr id="7200" name="Text Box 75"/>
          <p:cNvSpPr txBox="1">
            <a:spLocks noChangeArrowheads="1"/>
          </p:cNvSpPr>
          <p:nvPr/>
        </p:nvSpPr>
        <p:spPr bwMode="auto">
          <a:xfrm>
            <a:off x="7175500" y="5831367"/>
            <a:ext cx="156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400" b="1" noProof="1" smtClean="0"/>
              <a:t>Идеалан гас</a:t>
            </a:r>
            <a:endParaRPr lang="sr-Latn-CS" sz="1400" b="1" noProof="1"/>
          </a:p>
        </p:txBody>
      </p:sp>
      <p:sp>
        <p:nvSpPr>
          <p:cNvPr id="7201" name="Text Box 76"/>
          <p:cNvSpPr txBox="1">
            <a:spLocks noChangeArrowheads="1"/>
          </p:cNvSpPr>
          <p:nvPr/>
        </p:nvSpPr>
        <p:spPr bwMode="auto">
          <a:xfrm>
            <a:off x="7440613" y="5456717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600" b="1" i="1" noProof="1" smtClean="0">
                <a:sym typeface="SymbolPS" pitchFamily="18" charset="2"/>
              </a:rPr>
              <a:t>V</a:t>
            </a:r>
            <a:r>
              <a:rPr lang="en-US" sz="1600" b="1" i="1" noProof="1" smtClean="0">
                <a:sym typeface="SymbolPS" pitchFamily="18" charset="2"/>
              </a:rPr>
              <a:t> </a:t>
            </a:r>
            <a:r>
              <a:rPr lang="sr-Cyrl-CS" sz="1600" noProof="1" smtClean="0">
                <a:sym typeface="SymbolPS" pitchFamily="18" charset="2"/>
              </a:rPr>
              <a:t>= </a:t>
            </a:r>
            <a:r>
              <a:rPr lang="sr-Cyrl-CS" sz="1800" noProof="1" smtClean="0">
                <a:latin typeface="Times New Roman" pitchFamily="18" charset="0"/>
                <a:cs typeface="Times New Roman" pitchFamily="18" charset="0"/>
                <a:sym typeface="SymbolPS" pitchFamily="18" charset="2"/>
              </a:rPr>
              <a:t>∞</a:t>
            </a:r>
            <a:endParaRPr lang="sr-Latn-CS" sz="1800" b="1" noProof="1">
              <a:sym typeface="SymbolPS" pitchFamily="18" charset="2"/>
            </a:endParaRPr>
          </a:p>
        </p:txBody>
      </p:sp>
      <p:sp>
        <p:nvSpPr>
          <p:cNvPr id="7202" name="Text Box 78"/>
          <p:cNvSpPr txBox="1">
            <a:spLocks noChangeArrowheads="1"/>
          </p:cNvSpPr>
          <p:nvPr/>
        </p:nvSpPr>
        <p:spPr bwMode="auto">
          <a:xfrm>
            <a:off x="4482504" y="5831367"/>
            <a:ext cx="2527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400" b="1" noProof="1" smtClean="0"/>
              <a:t>Реалан (компримован) гас</a:t>
            </a:r>
            <a:endParaRPr lang="sr-Latn-CS" sz="1400" b="1" noProof="1"/>
          </a:p>
        </p:txBody>
      </p:sp>
      <p:sp>
        <p:nvSpPr>
          <p:cNvPr id="7203" name="Text Box 79"/>
          <p:cNvSpPr txBox="1">
            <a:spLocks noChangeArrowheads="1"/>
          </p:cNvSpPr>
          <p:nvPr/>
        </p:nvSpPr>
        <p:spPr bwMode="auto">
          <a:xfrm>
            <a:off x="3536801" y="5831367"/>
            <a:ext cx="93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400" b="1" noProof="1" smtClean="0"/>
              <a:t>Течност</a:t>
            </a:r>
            <a:endParaRPr lang="sr-Latn-CS" sz="1400" b="1" noProof="1"/>
          </a:p>
        </p:txBody>
      </p:sp>
      <p:sp>
        <p:nvSpPr>
          <p:cNvPr id="7204" name="Text Box 80"/>
          <p:cNvSpPr txBox="1">
            <a:spLocks noChangeArrowheads="1"/>
          </p:cNvSpPr>
          <p:nvPr/>
        </p:nvSpPr>
        <p:spPr bwMode="auto">
          <a:xfrm>
            <a:off x="2774801" y="5831367"/>
            <a:ext cx="86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400" b="1" noProof="1" smtClean="0"/>
              <a:t>Чврсто</a:t>
            </a:r>
            <a:endParaRPr lang="sr-Latn-CS" sz="1400" b="1" noProof="1"/>
          </a:p>
        </p:txBody>
      </p:sp>
      <p:sp>
        <p:nvSpPr>
          <p:cNvPr id="7205" name="Text Box 81"/>
          <p:cNvSpPr txBox="1">
            <a:spLocks noChangeArrowheads="1"/>
          </p:cNvSpPr>
          <p:nvPr/>
        </p:nvSpPr>
        <p:spPr bwMode="auto">
          <a:xfrm>
            <a:off x="2278321" y="169235"/>
            <a:ext cx="56004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2400" b="1" noProof="1" smtClean="0">
                <a:solidFill>
                  <a:srgbClr val="CC0000"/>
                </a:solidFill>
              </a:rPr>
              <a:t>Наш предлог структуре флуида</a:t>
            </a:r>
            <a:endParaRPr lang="sr-Latn-CS" sz="2400" b="1" noProof="1">
              <a:solidFill>
                <a:srgbClr val="CC0000"/>
              </a:solidFill>
            </a:endParaRPr>
          </a:p>
        </p:txBody>
      </p:sp>
      <p:sp>
        <p:nvSpPr>
          <p:cNvPr id="7206" name="Text Box 82"/>
          <p:cNvSpPr txBox="1">
            <a:spLocks noChangeArrowheads="1"/>
          </p:cNvSpPr>
          <p:nvPr/>
        </p:nvSpPr>
        <p:spPr bwMode="auto">
          <a:xfrm>
            <a:off x="7340600" y="3989867"/>
            <a:ext cx="1244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600" b="1" noProof="1" smtClean="0"/>
              <a:t>Растојање</a:t>
            </a:r>
            <a:endParaRPr lang="sr-Latn-CS" sz="1600" b="1" noProof="1"/>
          </a:p>
        </p:txBody>
      </p:sp>
      <p:sp>
        <p:nvSpPr>
          <p:cNvPr id="7207" name="Text Box 83"/>
          <p:cNvSpPr txBox="1">
            <a:spLocks noChangeArrowheads="1"/>
          </p:cNvSpPr>
          <p:nvPr/>
        </p:nvSpPr>
        <p:spPr bwMode="auto">
          <a:xfrm>
            <a:off x="1625600" y="2097567"/>
            <a:ext cx="723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600" b="1" noProof="1" smtClean="0"/>
              <a:t>Сила</a:t>
            </a:r>
            <a:endParaRPr lang="sr-Latn-CS" sz="1600" b="1" noProof="1"/>
          </a:p>
        </p:txBody>
      </p:sp>
      <p:sp>
        <p:nvSpPr>
          <p:cNvPr id="7208" name="Text Box 66"/>
          <p:cNvSpPr txBox="1">
            <a:spLocks noChangeArrowheads="1"/>
          </p:cNvSpPr>
          <p:nvPr/>
        </p:nvSpPr>
        <p:spPr bwMode="auto">
          <a:xfrm>
            <a:off x="0" y="5821991"/>
            <a:ext cx="27479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noProof="1" smtClean="0">
                <a:solidFill>
                  <a:schemeClr val="accent2"/>
                </a:solidFill>
              </a:rPr>
              <a:t>Агрегатно (физичко) стање</a:t>
            </a:r>
            <a:endParaRPr lang="sr-Latn-CS" sz="1400" b="1" noProof="1">
              <a:solidFill>
                <a:schemeClr val="accent2"/>
              </a:solidFill>
            </a:endParaRPr>
          </a:p>
        </p:txBody>
      </p:sp>
      <p:sp>
        <p:nvSpPr>
          <p:cNvPr id="7209" name="Oval 26"/>
          <p:cNvSpPr>
            <a:spLocks noChangeArrowheads="1"/>
          </p:cNvSpPr>
          <p:nvPr/>
        </p:nvSpPr>
        <p:spPr bwMode="auto">
          <a:xfrm>
            <a:off x="2830513" y="3843817"/>
            <a:ext cx="192087" cy="203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noProof="1">
              <a:solidFill>
                <a:srgbClr val="FF3300"/>
              </a:solidFill>
            </a:endParaRPr>
          </a:p>
        </p:txBody>
      </p:sp>
      <p:sp>
        <p:nvSpPr>
          <p:cNvPr id="7210" name="Oval 26"/>
          <p:cNvSpPr>
            <a:spLocks noChangeArrowheads="1"/>
          </p:cNvSpPr>
          <p:nvPr/>
        </p:nvSpPr>
        <p:spPr bwMode="auto">
          <a:xfrm>
            <a:off x="5583238" y="3824767"/>
            <a:ext cx="192087" cy="20161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noProof="1">
              <a:solidFill>
                <a:srgbClr val="FF3300"/>
              </a:solidFill>
            </a:endParaRPr>
          </a:p>
        </p:txBody>
      </p:sp>
      <p:sp>
        <p:nvSpPr>
          <p:cNvPr id="7211" name="Oval 26"/>
          <p:cNvSpPr>
            <a:spLocks noChangeArrowheads="1"/>
          </p:cNvSpPr>
          <p:nvPr/>
        </p:nvSpPr>
        <p:spPr bwMode="auto">
          <a:xfrm>
            <a:off x="3446463" y="3824767"/>
            <a:ext cx="192087" cy="20161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noProof="1">
              <a:solidFill>
                <a:srgbClr val="FF3300"/>
              </a:solidFill>
            </a:endParaRPr>
          </a:p>
        </p:txBody>
      </p:sp>
      <p:sp>
        <p:nvSpPr>
          <p:cNvPr id="7212" name="Text Box 73"/>
          <p:cNvSpPr txBox="1">
            <a:spLocks noChangeArrowheads="1"/>
          </p:cNvSpPr>
          <p:nvPr/>
        </p:nvSpPr>
        <p:spPr bwMode="auto">
          <a:xfrm>
            <a:off x="6302375" y="5493230"/>
            <a:ext cx="10509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 noProof="1" smtClean="0"/>
              <a:t>V</a:t>
            </a:r>
            <a:r>
              <a:rPr lang="en-US" sz="1600" b="1" i="1" baseline="-25000" noProof="1" smtClean="0"/>
              <a:t>M</a:t>
            </a:r>
            <a:r>
              <a:rPr lang="en-US" sz="1600" b="1" noProof="1" smtClean="0"/>
              <a:t> = 2</a:t>
            </a:r>
            <a:r>
              <a:rPr lang="en-US" sz="1600" b="1" i="1" noProof="1" smtClean="0"/>
              <a:t>V</a:t>
            </a:r>
            <a:r>
              <a:rPr lang="en-US" sz="1600" b="1" i="1" baseline="-25000" noProof="1" smtClean="0"/>
              <a:t>c</a:t>
            </a:r>
            <a:endParaRPr lang="sr-Latn-CS" sz="1600" b="1" i="1" noProof="1"/>
          </a:p>
        </p:txBody>
      </p:sp>
      <p:sp>
        <p:nvSpPr>
          <p:cNvPr id="7213" name="Line 63"/>
          <p:cNvSpPr>
            <a:spLocks noChangeShapeType="1"/>
          </p:cNvSpPr>
          <p:nvPr/>
        </p:nvSpPr>
        <p:spPr bwMode="auto">
          <a:xfrm flipV="1">
            <a:off x="6789738" y="4316892"/>
            <a:ext cx="0" cy="67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noProof="1"/>
          </a:p>
        </p:txBody>
      </p:sp>
      <p:sp>
        <p:nvSpPr>
          <p:cNvPr id="7214" name="TextBox 45"/>
          <p:cNvSpPr txBox="1">
            <a:spLocks noChangeArrowheads="1"/>
          </p:cNvSpPr>
          <p:nvPr/>
        </p:nvSpPr>
        <p:spPr bwMode="auto">
          <a:xfrm>
            <a:off x="4244975" y="3575530"/>
            <a:ext cx="481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noProof="1" smtClean="0">
                <a:solidFill>
                  <a:srgbClr val="3333CC"/>
                </a:solidFill>
              </a:rPr>
              <a:t>?</a:t>
            </a:r>
            <a:endParaRPr lang="en-US" sz="2000" b="1" noProof="1">
              <a:solidFill>
                <a:srgbClr val="3333CC"/>
              </a:solidFill>
            </a:endParaRPr>
          </a:p>
        </p:txBody>
      </p:sp>
      <p:sp>
        <p:nvSpPr>
          <p:cNvPr id="7215" name="TextBox 46"/>
          <p:cNvSpPr txBox="1">
            <a:spLocks noChangeArrowheads="1"/>
          </p:cNvSpPr>
          <p:nvPr/>
        </p:nvSpPr>
        <p:spPr bwMode="auto">
          <a:xfrm>
            <a:off x="6726238" y="3562830"/>
            <a:ext cx="481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noProof="1" smtClean="0">
                <a:solidFill>
                  <a:srgbClr val="3333CC"/>
                </a:solidFill>
              </a:rPr>
              <a:t>?</a:t>
            </a:r>
            <a:endParaRPr lang="en-US" sz="2000" b="1" noProof="1">
              <a:solidFill>
                <a:srgbClr val="3333CC"/>
              </a:solidFill>
            </a:endParaRPr>
          </a:p>
        </p:txBody>
      </p:sp>
      <p:sp>
        <p:nvSpPr>
          <p:cNvPr id="7216" name="Text Box 36"/>
          <p:cNvSpPr txBox="1">
            <a:spLocks noChangeArrowheads="1"/>
          </p:cNvSpPr>
          <p:nvPr/>
        </p:nvSpPr>
        <p:spPr bwMode="auto">
          <a:xfrm>
            <a:off x="4735513" y="4953480"/>
            <a:ext cx="7985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noProof="1" smtClean="0">
                <a:latin typeface="Arial Narrow" pitchFamily="34" charset="0"/>
              </a:rPr>
              <a:t>Чврста сфера</a:t>
            </a:r>
            <a:endParaRPr lang="sr-Latn-CS" sz="1600" b="1" noProof="1">
              <a:latin typeface="Arial Narrow" pitchFamily="34" charset="0"/>
            </a:endParaRPr>
          </a:p>
        </p:txBody>
      </p:sp>
      <p:sp>
        <p:nvSpPr>
          <p:cNvPr id="7217" name="Text Box 73"/>
          <p:cNvSpPr txBox="1">
            <a:spLocks noChangeArrowheads="1"/>
          </p:cNvSpPr>
          <p:nvPr/>
        </p:nvSpPr>
        <p:spPr bwMode="auto">
          <a:xfrm>
            <a:off x="4629150" y="5512280"/>
            <a:ext cx="13747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 noProof="1" smtClean="0">
                <a:latin typeface="Arial Narrow" pitchFamily="34" charset="0"/>
              </a:rPr>
              <a:t>b</a:t>
            </a:r>
            <a:r>
              <a:rPr lang="en-US" sz="1600" b="1" i="1" baseline="-25000" noProof="1" smtClean="0">
                <a:latin typeface="Arial Narrow" pitchFamily="34" charset="0"/>
              </a:rPr>
              <a:t>0</a:t>
            </a:r>
            <a:r>
              <a:rPr lang="en-US" sz="1600" b="1" noProof="1" smtClean="0">
                <a:latin typeface="Arial Narrow" pitchFamily="34" charset="0"/>
              </a:rPr>
              <a:t>=(√2/2)</a:t>
            </a:r>
            <a:r>
              <a:rPr lang="en-US" sz="1600" b="1" i="1" noProof="1" smtClean="0">
                <a:latin typeface="Arial Narrow" pitchFamily="34" charset="0"/>
              </a:rPr>
              <a:t>V</a:t>
            </a:r>
            <a:r>
              <a:rPr lang="en-US" sz="1600" b="1" i="1" baseline="-25000" noProof="1" smtClean="0">
                <a:latin typeface="Arial Narrow" pitchFamily="34" charset="0"/>
              </a:rPr>
              <a:t>c</a:t>
            </a:r>
            <a:endParaRPr lang="sr-Latn-CS" sz="1600" b="1" i="1" noProof="1">
              <a:latin typeface="Arial Narrow" pitchFamily="34" charset="0"/>
            </a:endParaRPr>
          </a:p>
        </p:txBody>
      </p:sp>
      <p:sp>
        <p:nvSpPr>
          <p:cNvPr id="7218" name="Line 63"/>
          <p:cNvSpPr>
            <a:spLocks noChangeShapeType="1"/>
          </p:cNvSpPr>
          <p:nvPr/>
        </p:nvSpPr>
        <p:spPr bwMode="auto">
          <a:xfrm flipV="1">
            <a:off x="5022850" y="4207355"/>
            <a:ext cx="0" cy="67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noProof="1"/>
          </a:p>
        </p:txBody>
      </p:sp>
      <p:sp>
        <p:nvSpPr>
          <p:cNvPr id="7219" name="TextBox 45"/>
          <p:cNvSpPr txBox="1">
            <a:spLocks noChangeArrowheads="1"/>
          </p:cNvSpPr>
          <p:nvPr/>
        </p:nvSpPr>
        <p:spPr bwMode="auto">
          <a:xfrm>
            <a:off x="4759325" y="3578705"/>
            <a:ext cx="481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noProof="1" smtClean="0">
                <a:solidFill>
                  <a:srgbClr val="3333CC"/>
                </a:solidFill>
              </a:rPr>
              <a:t>?</a:t>
            </a:r>
            <a:endParaRPr lang="en-US" sz="2000" b="1" noProof="1">
              <a:solidFill>
                <a:srgbClr val="3333CC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616688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Stoiljkovich D., „Roger Boscovich – The founder of modern science“, LULU Publishing, 2014.</a:t>
            </a:r>
          </a:p>
          <a:p>
            <a:r>
              <a:rPr lang="sl-SI" dirty="0" smtClean="0"/>
              <a:t>Stoiljković D., „Atrakcija i repulzija u nauci o polimerima, Deo VI. </a:t>
            </a:r>
            <a:r>
              <a:rPr lang="pl-PL" dirty="0" smtClean="0"/>
              <a:t>Nadmolekulska organizacija </a:t>
            </a:r>
            <a:r>
              <a:rPr lang="en-US" dirty="0" smtClean="0"/>
              <a:t>tečnih </a:t>
            </a:r>
            <a:r>
              <a:rPr lang="pl-PL" dirty="0" smtClean="0"/>
              <a:t>monomera”, Svet polimera, </a:t>
            </a:r>
            <a:r>
              <a:rPr lang="pl-PL" b="1" dirty="0" smtClean="0"/>
              <a:t>21</a:t>
            </a:r>
            <a:r>
              <a:rPr lang="pl-PL" dirty="0" smtClean="0"/>
              <a:t>(1)9-13(2018)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63798" y="6177516"/>
            <a:ext cx="8963247" cy="106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VT_3D_diagram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973" y="444869"/>
            <a:ext cx="76327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 rot="-5400000">
            <a:off x="148800" y="3810156"/>
            <a:ext cx="17558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Cyrl-CS" sz="1600" b="1" dirty="0" smtClean="0">
                <a:latin typeface="+mn-lt"/>
              </a:rPr>
              <a:t>ПРИТИСАК</a:t>
            </a:r>
            <a:r>
              <a:rPr lang="en-US" sz="1600" b="1" dirty="0" smtClean="0">
                <a:latin typeface="+mn-lt"/>
              </a:rPr>
              <a:t> (</a:t>
            </a:r>
            <a:r>
              <a:rPr lang="en-US" sz="1600" b="1" i="1" dirty="0" smtClean="0">
                <a:solidFill>
                  <a:srgbClr val="3333CC"/>
                </a:solidFill>
                <a:latin typeface="+mn-lt"/>
              </a:rPr>
              <a:t>p</a:t>
            </a:r>
            <a:r>
              <a:rPr lang="en-US" sz="1600" b="1" i="1" dirty="0" smtClean="0">
                <a:latin typeface="+mn-lt"/>
              </a:rPr>
              <a:t>)</a:t>
            </a:r>
            <a:r>
              <a:rPr lang="sr-Cyrl-CS" sz="1600" b="1" dirty="0" smtClean="0">
                <a:latin typeface="+mn-lt"/>
              </a:rPr>
              <a:t> </a:t>
            </a:r>
            <a:endParaRPr lang="sr-Latn-CS" sz="1600" b="1" dirty="0">
              <a:latin typeface="+mn-lt"/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 rot="1386407">
            <a:off x="1831535" y="5614063"/>
            <a:ext cx="20629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Cyrl-CS" sz="1600" b="1" dirty="0">
                <a:latin typeface="+mn-lt"/>
              </a:rPr>
              <a:t>СПЕЦИФИЧНА </a:t>
            </a:r>
            <a:r>
              <a:rPr lang="sr-Cyrl-CS" sz="1600" b="1" dirty="0" smtClean="0">
                <a:latin typeface="+mn-lt"/>
              </a:rPr>
              <a:t>ЗАПРЕМИНА</a:t>
            </a:r>
            <a:r>
              <a:rPr lang="en-US" sz="1600" b="1" dirty="0" smtClean="0">
                <a:latin typeface="+mn-lt"/>
              </a:rPr>
              <a:t> (</a:t>
            </a:r>
            <a:r>
              <a:rPr lang="en-US" sz="1600" b="1" dirty="0" smtClean="0">
                <a:solidFill>
                  <a:srgbClr val="3333CC"/>
                </a:solidFill>
                <a:latin typeface="+mn-lt"/>
              </a:rPr>
              <a:t>V</a:t>
            </a:r>
            <a:r>
              <a:rPr lang="en-US" sz="1600" b="1" dirty="0" smtClean="0">
                <a:latin typeface="+mn-lt"/>
              </a:rPr>
              <a:t>)</a:t>
            </a:r>
            <a:endParaRPr lang="en-US" sz="1600" b="1" dirty="0">
              <a:latin typeface="+mn-lt"/>
            </a:endParaRP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 rot="-1534141">
            <a:off x="1919398" y="2392732"/>
            <a:ext cx="1022350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Cyrl-CS" sz="1600" b="1" dirty="0">
                <a:solidFill>
                  <a:srgbClr val="FF0000"/>
                </a:solidFill>
                <a:latin typeface="+mn-lt"/>
              </a:rPr>
              <a:t>ЧВРСТО</a:t>
            </a:r>
            <a:endParaRPr lang="en-US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 rot="-4497405">
            <a:off x="2155936" y="2711819"/>
            <a:ext cx="2768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Cyrl-CS" sz="1600" b="1" dirty="0">
                <a:latin typeface="+mn-lt"/>
              </a:rPr>
              <a:t>ЧВРСТО-ТЕЧНОСТ</a:t>
            </a:r>
            <a:endParaRPr lang="en-US" sz="1600" b="1" dirty="0">
              <a:latin typeface="+mn-lt"/>
            </a:endParaRPr>
          </a:p>
        </p:txBody>
      </p:sp>
      <p:sp>
        <p:nvSpPr>
          <p:cNvPr id="20487" name="Text Box 9"/>
          <p:cNvSpPr txBox="1">
            <a:spLocks noChangeArrowheads="1"/>
          </p:cNvSpPr>
          <p:nvPr/>
        </p:nvSpPr>
        <p:spPr bwMode="auto">
          <a:xfrm rot="19345664">
            <a:off x="3645011" y="3032494"/>
            <a:ext cx="1217612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Cyrl-CS" sz="1600" b="1" dirty="0">
                <a:solidFill>
                  <a:srgbClr val="FF0000"/>
                </a:solidFill>
                <a:latin typeface="+mn-lt"/>
              </a:rPr>
              <a:t>ТЕЧНОСТ</a:t>
            </a:r>
            <a:endParaRPr lang="en-US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488" name="Text Box 10"/>
          <p:cNvSpPr txBox="1">
            <a:spLocks noChangeArrowheads="1"/>
          </p:cNvSpPr>
          <p:nvPr/>
        </p:nvSpPr>
        <p:spPr bwMode="auto">
          <a:xfrm rot="1613511">
            <a:off x="3989498" y="3629394"/>
            <a:ext cx="14541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Cyrl-CS" sz="1600" b="1" dirty="0">
                <a:latin typeface="+mn-lt"/>
              </a:rPr>
              <a:t>    ПАРА</a:t>
            </a:r>
            <a:r>
              <a:rPr lang="sr-Cyrl-CS" sz="1600" b="1" dirty="0">
                <a:latin typeface="+mn-lt"/>
                <a:cs typeface="Arial" charset="0"/>
              </a:rPr>
              <a:t>–</a:t>
            </a:r>
            <a:r>
              <a:rPr lang="sr-Cyrl-CS" sz="1600" b="1" dirty="0">
                <a:latin typeface="+mn-lt"/>
              </a:rPr>
              <a:t>ТЕЧНОСТ</a:t>
            </a:r>
            <a:endParaRPr lang="en-US" sz="1600" b="1" dirty="0">
              <a:latin typeface="+mn-lt"/>
            </a:endParaRPr>
          </a:p>
        </p:txBody>
      </p:sp>
      <p:sp>
        <p:nvSpPr>
          <p:cNvPr id="20489" name="Text Box 11"/>
          <p:cNvSpPr txBox="1">
            <a:spLocks noChangeArrowheads="1"/>
          </p:cNvSpPr>
          <p:nvPr/>
        </p:nvSpPr>
        <p:spPr bwMode="auto">
          <a:xfrm>
            <a:off x="1686036" y="3802432"/>
            <a:ext cx="1298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Cyrl-CS" sz="1600" b="1" dirty="0">
                <a:latin typeface="+mn-lt"/>
              </a:rPr>
              <a:t>ТРОЈНА ТАЧКА</a:t>
            </a:r>
            <a:r>
              <a:rPr lang="sr-Latn-CS" sz="1600" b="1" dirty="0">
                <a:latin typeface="+mn-lt"/>
              </a:rPr>
              <a:t> V</a:t>
            </a:r>
            <a:r>
              <a:rPr lang="sr-Latn-CS" sz="1600" b="1" baseline="-25000" dirty="0">
                <a:latin typeface="+mn-lt"/>
              </a:rPr>
              <a:t>t,s</a:t>
            </a:r>
            <a:endParaRPr lang="en-US" sz="1600" b="1" baseline="-25000" dirty="0">
              <a:latin typeface="+mn-lt"/>
            </a:endParaRPr>
          </a:p>
        </p:txBody>
      </p:sp>
      <p:sp>
        <p:nvSpPr>
          <p:cNvPr id="20490" name="Line 12"/>
          <p:cNvSpPr>
            <a:spLocks noChangeShapeType="1"/>
          </p:cNvSpPr>
          <p:nvPr/>
        </p:nvSpPr>
        <p:spPr bwMode="auto">
          <a:xfrm>
            <a:off x="2665523" y="4089769"/>
            <a:ext cx="287338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1600">
              <a:latin typeface="+mn-lt"/>
            </a:endParaRPr>
          </a:p>
        </p:txBody>
      </p:sp>
      <p:sp>
        <p:nvSpPr>
          <p:cNvPr id="20491" name="Text Box 13"/>
          <p:cNvSpPr txBox="1">
            <a:spLocks noChangeArrowheads="1"/>
          </p:cNvSpPr>
          <p:nvPr/>
        </p:nvSpPr>
        <p:spPr bwMode="auto">
          <a:xfrm>
            <a:off x="5424598" y="2727694"/>
            <a:ext cx="1439863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Cyrl-CS" sz="1600" b="1" dirty="0">
                <a:latin typeface="+mn-lt"/>
              </a:rPr>
              <a:t>КРИТИЧНА ТАЧКА</a:t>
            </a:r>
            <a:r>
              <a:rPr lang="sr-Latn-CS" sz="1600" b="1" dirty="0">
                <a:latin typeface="+mn-lt"/>
              </a:rPr>
              <a:t> V</a:t>
            </a:r>
            <a:r>
              <a:rPr lang="sr-Latn-CS" sz="1600" b="1" baseline="-25000" dirty="0">
                <a:latin typeface="+mn-lt"/>
              </a:rPr>
              <a:t>c</a:t>
            </a:r>
            <a:endParaRPr lang="en-US" sz="1600" b="1" baseline="-25000" dirty="0">
              <a:latin typeface="+mn-lt"/>
            </a:endParaRPr>
          </a:p>
        </p:txBody>
      </p:sp>
      <p:sp>
        <p:nvSpPr>
          <p:cNvPr id="20492" name="Text Box 14"/>
          <p:cNvSpPr txBox="1">
            <a:spLocks noChangeArrowheads="1"/>
          </p:cNvSpPr>
          <p:nvPr/>
        </p:nvSpPr>
        <p:spPr bwMode="auto">
          <a:xfrm rot="2377386">
            <a:off x="6430927" y="3759828"/>
            <a:ext cx="935038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Cyrl-CS" sz="1600" b="1" dirty="0">
                <a:solidFill>
                  <a:srgbClr val="FF0000"/>
                </a:solidFill>
                <a:latin typeface="+mn-lt"/>
              </a:rPr>
              <a:t>ГАС</a:t>
            </a:r>
            <a:endParaRPr lang="en-US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493" name="Text Box 15"/>
          <p:cNvSpPr txBox="1">
            <a:spLocks noChangeArrowheads="1"/>
          </p:cNvSpPr>
          <p:nvPr/>
        </p:nvSpPr>
        <p:spPr bwMode="auto">
          <a:xfrm rot="2211583">
            <a:off x="5297119" y="4606297"/>
            <a:ext cx="10810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Cyrl-CS" sz="1600" b="1" dirty="0">
                <a:solidFill>
                  <a:srgbClr val="FF0000"/>
                </a:solidFill>
                <a:latin typeface="+mn-lt"/>
              </a:rPr>
              <a:t>ПАРА</a:t>
            </a:r>
            <a:endParaRPr lang="en-US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494" name="Text Box 16"/>
          <p:cNvSpPr txBox="1">
            <a:spLocks noChangeArrowheads="1"/>
          </p:cNvSpPr>
          <p:nvPr/>
        </p:nvSpPr>
        <p:spPr bwMode="auto">
          <a:xfrm rot="1561685">
            <a:off x="2694098" y="4981944"/>
            <a:ext cx="2376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Cyrl-CS" sz="1600" b="1">
                <a:latin typeface="+mn-lt"/>
              </a:rPr>
              <a:t>ЧВРСТО</a:t>
            </a:r>
            <a:r>
              <a:rPr lang="sr-Cyrl-CS" sz="1600" b="1">
                <a:latin typeface="+mn-lt"/>
                <a:cs typeface="Arial" charset="0"/>
              </a:rPr>
              <a:t>–ПАРА</a:t>
            </a:r>
          </a:p>
        </p:txBody>
      </p:sp>
      <p:sp>
        <p:nvSpPr>
          <p:cNvPr id="20495" name="Text Box 17"/>
          <p:cNvSpPr txBox="1">
            <a:spLocks noChangeArrowheads="1"/>
          </p:cNvSpPr>
          <p:nvPr/>
        </p:nvSpPr>
        <p:spPr bwMode="auto">
          <a:xfrm rot="-1373992">
            <a:off x="5178320" y="5580242"/>
            <a:ext cx="22320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Cyrl-CS" sz="1600" b="1" dirty="0" smtClean="0">
                <a:latin typeface="+mn-lt"/>
              </a:rPr>
              <a:t>ТЕМПЕРАТУРА</a:t>
            </a:r>
            <a:r>
              <a:rPr lang="en-US" sz="1600" b="1" dirty="0" smtClean="0">
                <a:latin typeface="+mn-lt"/>
              </a:rPr>
              <a:t> (</a:t>
            </a:r>
            <a:r>
              <a:rPr lang="en-US" sz="1600" b="1" dirty="0" smtClean="0">
                <a:solidFill>
                  <a:srgbClr val="3333CC"/>
                </a:solidFill>
                <a:latin typeface="+mn-lt"/>
              </a:rPr>
              <a:t>T</a:t>
            </a:r>
            <a:r>
              <a:rPr lang="en-US" sz="1600" b="1" dirty="0" smtClean="0">
                <a:latin typeface="+mn-lt"/>
              </a:rPr>
              <a:t>)</a:t>
            </a:r>
            <a:endParaRPr lang="en-US" sz="1600" b="1" dirty="0">
              <a:latin typeface="+mn-lt"/>
            </a:endParaRPr>
          </a:p>
        </p:txBody>
      </p:sp>
      <p:sp>
        <p:nvSpPr>
          <p:cNvPr id="20496" name="Text Box 18"/>
          <p:cNvSpPr txBox="1">
            <a:spLocks noChangeArrowheads="1"/>
          </p:cNvSpPr>
          <p:nvPr/>
        </p:nvSpPr>
        <p:spPr bwMode="auto">
          <a:xfrm>
            <a:off x="2046398" y="4810494"/>
            <a:ext cx="5746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 sz="1600" b="1">
                <a:latin typeface="+mn-lt"/>
              </a:rPr>
              <a:t>V</a:t>
            </a:r>
            <a:r>
              <a:rPr lang="sr-Latn-CS" sz="1600" b="1" baseline="-25000">
                <a:latin typeface="+mn-lt"/>
              </a:rPr>
              <a:t>0</a:t>
            </a:r>
            <a:endParaRPr lang="en-US" sz="1600" b="1" baseline="-25000">
              <a:latin typeface="+mn-lt"/>
            </a:endParaRPr>
          </a:p>
        </p:txBody>
      </p:sp>
      <p:sp>
        <p:nvSpPr>
          <p:cNvPr id="20497" name="Line 19"/>
          <p:cNvSpPr>
            <a:spLocks noChangeShapeType="1"/>
          </p:cNvSpPr>
          <p:nvPr/>
        </p:nvSpPr>
        <p:spPr bwMode="auto">
          <a:xfrm flipH="1">
            <a:off x="1816211" y="5013694"/>
            <a:ext cx="257175" cy="46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1600">
              <a:latin typeface="+mn-lt"/>
            </a:endParaRPr>
          </a:p>
        </p:txBody>
      </p:sp>
      <p:sp>
        <p:nvSpPr>
          <p:cNvPr id="20498" name="Text Box 20"/>
          <p:cNvSpPr txBox="1">
            <a:spLocks noChangeArrowheads="1"/>
          </p:cNvSpPr>
          <p:nvPr/>
        </p:nvSpPr>
        <p:spPr bwMode="auto">
          <a:xfrm rot="1490684">
            <a:off x="3414823" y="4407269"/>
            <a:ext cx="2016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Cyrl-CS" sz="1600" b="1">
                <a:latin typeface="+mn-lt"/>
              </a:rPr>
              <a:t>тројна линија</a:t>
            </a:r>
            <a:endParaRPr lang="en-US" sz="1600" b="1">
              <a:latin typeface="+mn-lt"/>
            </a:endParaRPr>
          </a:p>
        </p:txBody>
      </p:sp>
      <p:sp>
        <p:nvSpPr>
          <p:cNvPr id="20499" name="Oval 26"/>
          <p:cNvSpPr>
            <a:spLocks noChangeArrowheads="1"/>
          </p:cNvSpPr>
          <p:nvPr/>
        </p:nvSpPr>
        <p:spPr bwMode="auto">
          <a:xfrm>
            <a:off x="4845161" y="3121394"/>
            <a:ext cx="192087" cy="20161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60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20500" name="Oval 26"/>
          <p:cNvSpPr>
            <a:spLocks noChangeArrowheads="1"/>
          </p:cNvSpPr>
          <p:nvPr/>
        </p:nvSpPr>
        <p:spPr bwMode="auto">
          <a:xfrm>
            <a:off x="1551098" y="4967657"/>
            <a:ext cx="193675" cy="2016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60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20501" name="Oval 26"/>
          <p:cNvSpPr>
            <a:spLocks noChangeArrowheads="1"/>
          </p:cNvSpPr>
          <p:nvPr/>
        </p:nvSpPr>
        <p:spPr bwMode="auto">
          <a:xfrm>
            <a:off x="2927461" y="4072307"/>
            <a:ext cx="193675" cy="2016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60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8214" name="TextBox 21"/>
          <p:cNvSpPr txBox="1">
            <a:spLocks noChangeArrowheads="1"/>
          </p:cNvSpPr>
          <p:nvPr/>
        </p:nvSpPr>
        <p:spPr bwMode="auto">
          <a:xfrm rot="-919639">
            <a:off x="4883261" y="1535482"/>
            <a:ext cx="1844675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CC0000"/>
                </a:solidFill>
              </a:rPr>
              <a:t>НАДКРИТИЧНО </a:t>
            </a:r>
            <a:r>
              <a:rPr lang="en-US" sz="1600" b="1" dirty="0" smtClean="0">
                <a:solidFill>
                  <a:srgbClr val="CC0000"/>
                </a:solidFill>
              </a:rPr>
              <a:t>СТАЊЕ</a:t>
            </a:r>
            <a:r>
              <a:rPr lang="sr-Cyrl-RS" sz="1600" b="1" dirty="0" smtClean="0">
                <a:solidFill>
                  <a:srgbClr val="CC0000"/>
                </a:solidFill>
              </a:rPr>
              <a:t> ???</a:t>
            </a:r>
            <a:endParaRPr lang="en-US" sz="1600" b="1" dirty="0">
              <a:solidFill>
                <a:srgbClr val="CC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41722" y="0"/>
            <a:ext cx="582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noProof="1" smtClean="0">
                <a:solidFill>
                  <a:schemeClr val="accent2"/>
                </a:solidFill>
              </a:rPr>
              <a:t>Агрегатно (физичко) стање </a:t>
            </a:r>
            <a:r>
              <a:rPr lang="sr-Cyrl-RS" sz="2400" b="1" noProof="1" smtClean="0">
                <a:solidFill>
                  <a:schemeClr val="accent2"/>
                </a:solidFill>
              </a:rPr>
              <a:t>материје</a:t>
            </a:r>
            <a:endParaRPr lang="sr-Latn-CS" sz="2400" b="1" noProof="1" smtClean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4976036" y="4348716"/>
            <a:ext cx="180754" cy="1275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809999" y="3820631"/>
            <a:ext cx="180754" cy="1275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0800000">
            <a:off x="4795284" y="4295550"/>
            <a:ext cx="212651" cy="106324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4926418" y="4401881"/>
            <a:ext cx="209110" cy="6733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 flipV="1">
            <a:off x="3753294" y="3778102"/>
            <a:ext cx="258725" cy="23037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3788734" y="3806455"/>
            <a:ext cx="209108" cy="3543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>
            <a:off x="3877341" y="3866709"/>
            <a:ext cx="237458" cy="109868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0800000">
            <a:off x="5061093" y="4412516"/>
            <a:ext cx="138223" cy="8505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VT_3D_diagram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973" y="444869"/>
            <a:ext cx="76327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 rot="-5400000">
            <a:off x="148800" y="3810156"/>
            <a:ext cx="17558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Cyrl-CS" sz="1600" b="1" dirty="0" smtClean="0">
                <a:latin typeface="+mn-lt"/>
              </a:rPr>
              <a:t>ПРИТИСАК</a:t>
            </a:r>
            <a:r>
              <a:rPr lang="en-US" sz="1600" b="1" dirty="0" smtClean="0">
                <a:latin typeface="+mn-lt"/>
              </a:rPr>
              <a:t> (</a:t>
            </a:r>
            <a:r>
              <a:rPr lang="en-US" sz="1600" b="1" i="1" dirty="0" smtClean="0">
                <a:solidFill>
                  <a:srgbClr val="3333CC"/>
                </a:solidFill>
                <a:latin typeface="+mn-lt"/>
              </a:rPr>
              <a:t>p</a:t>
            </a:r>
            <a:r>
              <a:rPr lang="en-US" sz="1600" b="1" i="1" dirty="0" smtClean="0">
                <a:latin typeface="+mn-lt"/>
              </a:rPr>
              <a:t>)</a:t>
            </a:r>
            <a:r>
              <a:rPr lang="sr-Cyrl-CS" sz="1600" b="1" dirty="0" smtClean="0">
                <a:latin typeface="+mn-lt"/>
              </a:rPr>
              <a:t> </a:t>
            </a:r>
            <a:endParaRPr lang="sr-Latn-CS" sz="1600" b="1" dirty="0">
              <a:latin typeface="+mn-lt"/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 rot="1386407">
            <a:off x="1831535" y="5614063"/>
            <a:ext cx="20629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Cyrl-CS" sz="1600" b="1" dirty="0">
                <a:latin typeface="+mn-lt"/>
              </a:rPr>
              <a:t>СПЕЦИФИЧНА </a:t>
            </a:r>
            <a:r>
              <a:rPr lang="sr-Cyrl-CS" sz="1600" b="1" dirty="0" smtClean="0">
                <a:latin typeface="+mn-lt"/>
              </a:rPr>
              <a:t>ЗАПРЕМИНА</a:t>
            </a:r>
            <a:r>
              <a:rPr lang="en-US" sz="1600" b="1" dirty="0" smtClean="0">
                <a:latin typeface="+mn-lt"/>
              </a:rPr>
              <a:t> (</a:t>
            </a:r>
            <a:r>
              <a:rPr lang="en-US" sz="1600" b="1" dirty="0" smtClean="0">
                <a:solidFill>
                  <a:srgbClr val="3333CC"/>
                </a:solidFill>
                <a:latin typeface="+mn-lt"/>
              </a:rPr>
              <a:t>V</a:t>
            </a:r>
            <a:r>
              <a:rPr lang="en-US" sz="1600" b="1" dirty="0" smtClean="0">
                <a:latin typeface="+mn-lt"/>
              </a:rPr>
              <a:t>)</a:t>
            </a:r>
            <a:endParaRPr lang="en-US" sz="1600" b="1" dirty="0">
              <a:latin typeface="+mn-lt"/>
            </a:endParaRP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 rot="-1534141">
            <a:off x="1919398" y="2392732"/>
            <a:ext cx="1022350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Cyrl-CS" sz="1600" b="1" dirty="0">
                <a:solidFill>
                  <a:srgbClr val="FF0000"/>
                </a:solidFill>
                <a:latin typeface="+mn-lt"/>
              </a:rPr>
              <a:t>ЧВРСТО</a:t>
            </a:r>
            <a:endParaRPr lang="en-US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 rot="-4497405">
            <a:off x="2155936" y="2711819"/>
            <a:ext cx="2768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Cyrl-CS" sz="1600" b="1" dirty="0">
                <a:latin typeface="+mn-lt"/>
              </a:rPr>
              <a:t>ЧВРСТО-ТЕЧНОСТ</a:t>
            </a:r>
            <a:endParaRPr lang="en-US" sz="1600" b="1" dirty="0">
              <a:latin typeface="+mn-lt"/>
            </a:endParaRPr>
          </a:p>
        </p:txBody>
      </p:sp>
      <p:sp>
        <p:nvSpPr>
          <p:cNvPr id="20487" name="Text Box 9"/>
          <p:cNvSpPr txBox="1">
            <a:spLocks noChangeArrowheads="1"/>
          </p:cNvSpPr>
          <p:nvPr/>
        </p:nvSpPr>
        <p:spPr bwMode="auto">
          <a:xfrm rot="19345664">
            <a:off x="3655644" y="2543397"/>
            <a:ext cx="1217612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Cyrl-CS" sz="1600" b="1" dirty="0">
                <a:solidFill>
                  <a:srgbClr val="FF0000"/>
                </a:solidFill>
                <a:latin typeface="+mn-lt"/>
              </a:rPr>
              <a:t>ТЕЧНОСТ</a:t>
            </a:r>
            <a:endParaRPr lang="en-US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488" name="Text Box 10"/>
          <p:cNvSpPr txBox="1">
            <a:spLocks noChangeArrowheads="1"/>
          </p:cNvSpPr>
          <p:nvPr/>
        </p:nvSpPr>
        <p:spPr bwMode="auto">
          <a:xfrm rot="1613511">
            <a:off x="3989498" y="3629394"/>
            <a:ext cx="14541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Cyrl-CS" sz="1600" b="1" dirty="0">
                <a:latin typeface="+mn-lt"/>
              </a:rPr>
              <a:t>    ПАРА</a:t>
            </a:r>
            <a:r>
              <a:rPr lang="sr-Cyrl-CS" sz="1600" b="1" dirty="0">
                <a:latin typeface="+mn-lt"/>
                <a:cs typeface="Arial" charset="0"/>
              </a:rPr>
              <a:t>–</a:t>
            </a:r>
            <a:r>
              <a:rPr lang="sr-Cyrl-CS" sz="1600" b="1" dirty="0">
                <a:latin typeface="+mn-lt"/>
              </a:rPr>
              <a:t>ТЕЧНОСТ</a:t>
            </a:r>
            <a:endParaRPr lang="en-US" sz="1600" b="1" dirty="0">
              <a:latin typeface="+mn-lt"/>
            </a:endParaRPr>
          </a:p>
        </p:txBody>
      </p:sp>
      <p:sp>
        <p:nvSpPr>
          <p:cNvPr id="20489" name="Text Box 11"/>
          <p:cNvSpPr txBox="1">
            <a:spLocks noChangeArrowheads="1"/>
          </p:cNvSpPr>
          <p:nvPr/>
        </p:nvSpPr>
        <p:spPr bwMode="auto">
          <a:xfrm>
            <a:off x="1686036" y="3802432"/>
            <a:ext cx="1298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Cyrl-CS" sz="1600" b="1" dirty="0">
                <a:latin typeface="+mn-lt"/>
              </a:rPr>
              <a:t>ТРОЈНА ТАЧКА</a:t>
            </a:r>
            <a:r>
              <a:rPr lang="sr-Latn-CS" sz="1600" b="1" dirty="0">
                <a:latin typeface="+mn-lt"/>
              </a:rPr>
              <a:t> V</a:t>
            </a:r>
            <a:r>
              <a:rPr lang="sr-Latn-CS" sz="1600" b="1" baseline="-25000" dirty="0">
                <a:latin typeface="+mn-lt"/>
              </a:rPr>
              <a:t>t,s</a:t>
            </a:r>
            <a:endParaRPr lang="en-US" sz="1600" b="1" baseline="-25000" dirty="0">
              <a:latin typeface="+mn-lt"/>
            </a:endParaRPr>
          </a:p>
        </p:txBody>
      </p:sp>
      <p:sp>
        <p:nvSpPr>
          <p:cNvPr id="20490" name="Line 12"/>
          <p:cNvSpPr>
            <a:spLocks noChangeShapeType="1"/>
          </p:cNvSpPr>
          <p:nvPr/>
        </p:nvSpPr>
        <p:spPr bwMode="auto">
          <a:xfrm>
            <a:off x="2665523" y="4089769"/>
            <a:ext cx="287338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1600">
              <a:latin typeface="+mn-lt"/>
            </a:endParaRPr>
          </a:p>
        </p:txBody>
      </p:sp>
      <p:sp>
        <p:nvSpPr>
          <p:cNvPr id="20491" name="Text Box 13"/>
          <p:cNvSpPr txBox="1">
            <a:spLocks noChangeArrowheads="1"/>
          </p:cNvSpPr>
          <p:nvPr/>
        </p:nvSpPr>
        <p:spPr bwMode="auto">
          <a:xfrm>
            <a:off x="5424598" y="2727694"/>
            <a:ext cx="1439863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Cyrl-CS" sz="1600" b="1" dirty="0">
                <a:latin typeface="+mn-lt"/>
              </a:rPr>
              <a:t>КРИТИЧНА ТАЧКА</a:t>
            </a:r>
            <a:r>
              <a:rPr lang="sr-Latn-CS" sz="1600" b="1" dirty="0">
                <a:latin typeface="+mn-lt"/>
              </a:rPr>
              <a:t> V</a:t>
            </a:r>
            <a:r>
              <a:rPr lang="sr-Latn-CS" sz="1600" b="1" baseline="-25000" dirty="0">
                <a:latin typeface="+mn-lt"/>
              </a:rPr>
              <a:t>c</a:t>
            </a:r>
            <a:endParaRPr lang="en-US" sz="1600" b="1" baseline="-25000" dirty="0">
              <a:latin typeface="+mn-lt"/>
            </a:endParaRPr>
          </a:p>
        </p:txBody>
      </p:sp>
      <p:sp>
        <p:nvSpPr>
          <p:cNvPr id="20492" name="Text Box 14"/>
          <p:cNvSpPr txBox="1">
            <a:spLocks noChangeArrowheads="1"/>
          </p:cNvSpPr>
          <p:nvPr/>
        </p:nvSpPr>
        <p:spPr bwMode="auto">
          <a:xfrm rot="2377386">
            <a:off x="6430927" y="3759828"/>
            <a:ext cx="935038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Cyrl-CS" sz="1600" b="1" dirty="0">
                <a:solidFill>
                  <a:srgbClr val="FF0000"/>
                </a:solidFill>
                <a:latin typeface="+mn-lt"/>
              </a:rPr>
              <a:t>ГАС</a:t>
            </a:r>
            <a:endParaRPr lang="en-US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493" name="Text Box 15"/>
          <p:cNvSpPr txBox="1">
            <a:spLocks noChangeArrowheads="1"/>
          </p:cNvSpPr>
          <p:nvPr/>
        </p:nvSpPr>
        <p:spPr bwMode="auto">
          <a:xfrm rot="2211583">
            <a:off x="5371547" y="4606298"/>
            <a:ext cx="10810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Cyrl-CS" sz="1600" b="1" dirty="0">
                <a:solidFill>
                  <a:srgbClr val="FF0000"/>
                </a:solidFill>
                <a:latin typeface="+mn-lt"/>
              </a:rPr>
              <a:t>ПАРА</a:t>
            </a:r>
            <a:endParaRPr lang="en-US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494" name="Text Box 16"/>
          <p:cNvSpPr txBox="1">
            <a:spLocks noChangeArrowheads="1"/>
          </p:cNvSpPr>
          <p:nvPr/>
        </p:nvSpPr>
        <p:spPr bwMode="auto">
          <a:xfrm rot="1561685">
            <a:off x="2694098" y="4981944"/>
            <a:ext cx="2376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Cyrl-CS" sz="1600" b="1">
                <a:latin typeface="+mn-lt"/>
              </a:rPr>
              <a:t>ЧВРСТО</a:t>
            </a:r>
            <a:r>
              <a:rPr lang="sr-Cyrl-CS" sz="1600" b="1">
                <a:latin typeface="+mn-lt"/>
                <a:cs typeface="Arial" charset="0"/>
              </a:rPr>
              <a:t>–ПАРА</a:t>
            </a:r>
          </a:p>
        </p:txBody>
      </p:sp>
      <p:sp>
        <p:nvSpPr>
          <p:cNvPr id="20495" name="Text Box 17"/>
          <p:cNvSpPr txBox="1">
            <a:spLocks noChangeArrowheads="1"/>
          </p:cNvSpPr>
          <p:nvPr/>
        </p:nvSpPr>
        <p:spPr bwMode="auto">
          <a:xfrm rot="-1373992">
            <a:off x="5178320" y="5580242"/>
            <a:ext cx="22320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Cyrl-CS" sz="1600" b="1" dirty="0" smtClean="0">
                <a:latin typeface="+mn-lt"/>
              </a:rPr>
              <a:t>ТЕМПЕРАТУРА</a:t>
            </a:r>
            <a:r>
              <a:rPr lang="en-US" sz="1600" b="1" dirty="0" smtClean="0">
                <a:latin typeface="+mn-lt"/>
              </a:rPr>
              <a:t> (</a:t>
            </a:r>
            <a:r>
              <a:rPr lang="en-US" sz="1600" b="1" dirty="0" smtClean="0">
                <a:solidFill>
                  <a:srgbClr val="3333CC"/>
                </a:solidFill>
                <a:latin typeface="+mn-lt"/>
              </a:rPr>
              <a:t>T</a:t>
            </a:r>
            <a:r>
              <a:rPr lang="en-US" sz="1600" b="1" dirty="0" smtClean="0">
                <a:latin typeface="+mn-lt"/>
              </a:rPr>
              <a:t>)</a:t>
            </a:r>
            <a:endParaRPr lang="en-US" sz="1600" b="1" dirty="0">
              <a:latin typeface="+mn-lt"/>
            </a:endParaRPr>
          </a:p>
        </p:txBody>
      </p:sp>
      <p:sp>
        <p:nvSpPr>
          <p:cNvPr id="20496" name="Text Box 18"/>
          <p:cNvSpPr txBox="1">
            <a:spLocks noChangeArrowheads="1"/>
          </p:cNvSpPr>
          <p:nvPr/>
        </p:nvSpPr>
        <p:spPr bwMode="auto">
          <a:xfrm>
            <a:off x="2046398" y="4810494"/>
            <a:ext cx="5746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 sz="1600" b="1">
                <a:latin typeface="+mn-lt"/>
              </a:rPr>
              <a:t>V</a:t>
            </a:r>
            <a:r>
              <a:rPr lang="sr-Latn-CS" sz="1600" b="1" baseline="-25000">
                <a:latin typeface="+mn-lt"/>
              </a:rPr>
              <a:t>0</a:t>
            </a:r>
            <a:endParaRPr lang="en-US" sz="1600" b="1" baseline="-25000">
              <a:latin typeface="+mn-lt"/>
            </a:endParaRPr>
          </a:p>
        </p:txBody>
      </p:sp>
      <p:sp>
        <p:nvSpPr>
          <p:cNvPr id="20497" name="Line 19"/>
          <p:cNvSpPr>
            <a:spLocks noChangeShapeType="1"/>
          </p:cNvSpPr>
          <p:nvPr/>
        </p:nvSpPr>
        <p:spPr bwMode="auto">
          <a:xfrm flipH="1">
            <a:off x="1816211" y="5013694"/>
            <a:ext cx="257175" cy="46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1600">
              <a:latin typeface="+mn-lt"/>
            </a:endParaRPr>
          </a:p>
        </p:txBody>
      </p:sp>
      <p:sp>
        <p:nvSpPr>
          <p:cNvPr id="20498" name="Text Box 20"/>
          <p:cNvSpPr txBox="1">
            <a:spLocks noChangeArrowheads="1"/>
          </p:cNvSpPr>
          <p:nvPr/>
        </p:nvSpPr>
        <p:spPr bwMode="auto">
          <a:xfrm rot="1490684">
            <a:off x="3414823" y="4407269"/>
            <a:ext cx="2016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Cyrl-CS" sz="1600" b="1">
                <a:latin typeface="+mn-lt"/>
              </a:rPr>
              <a:t>тројна линија</a:t>
            </a:r>
            <a:endParaRPr lang="en-US" sz="1600" b="1">
              <a:latin typeface="+mn-lt"/>
            </a:endParaRPr>
          </a:p>
        </p:txBody>
      </p:sp>
      <p:sp>
        <p:nvSpPr>
          <p:cNvPr id="20499" name="Oval 26"/>
          <p:cNvSpPr>
            <a:spLocks noChangeArrowheads="1"/>
          </p:cNvSpPr>
          <p:nvPr/>
        </p:nvSpPr>
        <p:spPr bwMode="auto">
          <a:xfrm>
            <a:off x="4845161" y="3121394"/>
            <a:ext cx="192087" cy="20161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60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20500" name="Oval 26"/>
          <p:cNvSpPr>
            <a:spLocks noChangeArrowheads="1"/>
          </p:cNvSpPr>
          <p:nvPr/>
        </p:nvSpPr>
        <p:spPr bwMode="auto">
          <a:xfrm>
            <a:off x="1551098" y="4967657"/>
            <a:ext cx="193675" cy="2016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60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20501" name="Oval 26"/>
          <p:cNvSpPr>
            <a:spLocks noChangeArrowheads="1"/>
          </p:cNvSpPr>
          <p:nvPr/>
        </p:nvSpPr>
        <p:spPr bwMode="auto">
          <a:xfrm>
            <a:off x="2927461" y="4072307"/>
            <a:ext cx="193675" cy="2016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60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8214" name="TextBox 21"/>
          <p:cNvSpPr txBox="1">
            <a:spLocks noChangeArrowheads="1"/>
          </p:cNvSpPr>
          <p:nvPr/>
        </p:nvSpPr>
        <p:spPr bwMode="auto">
          <a:xfrm rot="-919639">
            <a:off x="4883261" y="1535482"/>
            <a:ext cx="1844675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CC0000"/>
                </a:solidFill>
              </a:rPr>
              <a:t>НАДКРИТИЧНО </a:t>
            </a:r>
            <a:r>
              <a:rPr lang="en-US" sz="1600" b="1" dirty="0" smtClean="0">
                <a:solidFill>
                  <a:srgbClr val="CC0000"/>
                </a:solidFill>
              </a:rPr>
              <a:t>СТАЊЕ</a:t>
            </a:r>
            <a:r>
              <a:rPr lang="sr-Cyrl-RS" sz="1600" b="1" dirty="0" smtClean="0">
                <a:solidFill>
                  <a:srgbClr val="CC0000"/>
                </a:solidFill>
              </a:rPr>
              <a:t> ???</a:t>
            </a:r>
            <a:endParaRPr lang="en-US" sz="1600" b="1" dirty="0">
              <a:solidFill>
                <a:srgbClr val="CC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976036" y="4348716"/>
            <a:ext cx="180754" cy="1275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809999" y="3820631"/>
            <a:ext cx="180754" cy="1275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rot="16200000" flipH="1">
            <a:off x="8548576" y="999460"/>
            <a:ext cx="499730" cy="138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4795284" y="4295550"/>
            <a:ext cx="212651" cy="106324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4926418" y="4401881"/>
            <a:ext cx="209110" cy="6733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 flipV="1">
            <a:off x="3753294" y="3778102"/>
            <a:ext cx="258725" cy="23037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3788734" y="3806455"/>
            <a:ext cx="209108" cy="3543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>
            <a:off x="3877341" y="3866709"/>
            <a:ext cx="237458" cy="109868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0800000">
            <a:off x="5061093" y="4412516"/>
            <a:ext cx="138223" cy="8505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2284377" y="5167167"/>
            <a:ext cx="574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 sz="1600" b="1" dirty="0">
                <a:solidFill>
                  <a:srgbClr val="FF0000"/>
                </a:solidFill>
                <a:latin typeface="+mn-lt"/>
              </a:rPr>
              <a:t>V</a:t>
            </a:r>
            <a:r>
              <a:rPr lang="en-US" sz="1600" b="1" baseline="-25000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/2</a:t>
            </a: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3424533" y="5670402"/>
            <a:ext cx="5746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</a:rPr>
              <a:t>2</a:t>
            </a:r>
            <a:r>
              <a:rPr lang="sr-Latn-CS" sz="1600" b="1" dirty="0">
                <a:solidFill>
                  <a:srgbClr val="FF0000"/>
                </a:solidFill>
                <a:latin typeface="+mn-lt"/>
              </a:rPr>
              <a:t>V</a:t>
            </a:r>
            <a:r>
              <a:rPr lang="en-US" sz="1600" b="1" baseline="-25000" dirty="0">
                <a:solidFill>
                  <a:srgbClr val="FF0000"/>
                </a:solidFill>
                <a:latin typeface="+mn-lt"/>
              </a:rPr>
              <a:t>c</a:t>
            </a:r>
            <a:endParaRPr lang="en-US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2723337" y="5339575"/>
            <a:ext cx="574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 sz="1600" b="1" dirty="0">
                <a:solidFill>
                  <a:srgbClr val="FF0000"/>
                </a:solidFill>
                <a:latin typeface="+mn-lt"/>
              </a:rPr>
              <a:t>V</a:t>
            </a:r>
            <a:r>
              <a:rPr lang="en-US" sz="1600" b="1" baseline="-25000" dirty="0">
                <a:solidFill>
                  <a:srgbClr val="FF0000"/>
                </a:solidFill>
                <a:latin typeface="+mn-lt"/>
              </a:rPr>
              <a:t>c</a:t>
            </a:r>
            <a:endParaRPr lang="en-US" sz="16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rot="5400000" flipH="1" flipV="1">
            <a:off x="2950542" y="3471534"/>
            <a:ext cx="2062714" cy="179689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 flipH="1" flipV="1">
            <a:off x="3572546" y="4107717"/>
            <a:ext cx="1694119" cy="149563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 flipH="1" flipV="1">
            <a:off x="2669665" y="3961516"/>
            <a:ext cx="1275904" cy="118551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 rot="19072352">
            <a:off x="3265394" y="3456305"/>
            <a:ext cx="1549818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Cyrl-RS" sz="1400" b="1" dirty="0" smtClean="0">
                <a:solidFill>
                  <a:srgbClr val="3333CC"/>
                </a:solidFill>
                <a:latin typeface="+mn-lt"/>
              </a:rPr>
              <a:t>Кључала течност</a:t>
            </a:r>
            <a:endParaRPr lang="en-US" sz="1400" b="1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 rot="17111793">
            <a:off x="4525396" y="4167899"/>
            <a:ext cx="1453438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Cyrl-RS" sz="1600" b="1" dirty="0" smtClean="0">
                <a:solidFill>
                  <a:srgbClr val="3333CC"/>
                </a:solidFill>
                <a:latin typeface="+mn-lt"/>
              </a:rPr>
              <a:t>Конденз. паре</a:t>
            </a:r>
            <a:endParaRPr lang="en-US" sz="1600" b="1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7200" y="184681"/>
            <a:ext cx="7336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rgbClr val="FF0000"/>
                </a:solidFill>
              </a:rPr>
              <a:t>Бошковић, Савић и Кашанин: “Иди нашим путоказима!”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1784350"/>
          <a:ext cx="6096006" cy="3288400"/>
        </p:xfrm>
        <a:graphic>
          <a:graphicData uri="http://schemas.openxmlformats.org/drawingml/2006/table">
            <a:tbl>
              <a:tblPr/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13153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53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53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53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53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53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53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53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53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53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53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53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53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53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53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53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53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53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53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53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53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53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53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53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53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593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1875" y="574675"/>
            <a:ext cx="7559675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94" name="TextBox 17"/>
          <p:cNvSpPr txBox="1">
            <a:spLocks noChangeArrowheads="1"/>
          </p:cNvSpPr>
          <p:nvPr/>
        </p:nvSpPr>
        <p:spPr bwMode="auto">
          <a:xfrm>
            <a:off x="638175" y="5699125"/>
            <a:ext cx="77295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noProof="1" smtClean="0">
                <a:solidFill>
                  <a:srgbClr val="3333CC"/>
                </a:solidFill>
              </a:rPr>
              <a:t>Етилен </a:t>
            </a:r>
            <a:r>
              <a:rPr lang="en-US" sz="1600" b="1" noProof="1" smtClean="0"/>
              <a:t>(пуна линија и □</a:t>
            </a:r>
            <a:r>
              <a:rPr lang="en-US" sz="1600" noProof="1" smtClean="0"/>
              <a:t>)</a:t>
            </a:r>
            <a:r>
              <a:rPr lang="sr-Cyrl-RS" sz="1600" b="1" noProof="1" smtClean="0"/>
              <a:t>;</a:t>
            </a:r>
            <a:r>
              <a:rPr lang="en-US" sz="1600" b="1" noProof="1" smtClean="0"/>
              <a:t> аргон </a:t>
            </a:r>
            <a:r>
              <a:rPr lang="en-US" sz="1600" noProof="1" smtClean="0"/>
              <a:t>(</a:t>
            </a:r>
            <a:r>
              <a:rPr lang="en-US" sz="1600" noProof="1" smtClean="0">
                <a:sym typeface="Symbol" pitchFamily="18" charset="2"/>
              </a:rPr>
              <a:t></a:t>
            </a:r>
            <a:r>
              <a:rPr lang="en-US" sz="1600" noProof="1" smtClean="0"/>
              <a:t>)</a:t>
            </a:r>
            <a:r>
              <a:rPr lang="sr-Cyrl-RS" sz="1600" noProof="1" smtClean="0"/>
              <a:t>;</a:t>
            </a:r>
            <a:r>
              <a:rPr lang="en-US" sz="1600" b="1" noProof="1" smtClean="0"/>
              <a:t> хлоретилен, CH</a:t>
            </a:r>
            <a:r>
              <a:rPr lang="en-US" sz="1600" b="1" baseline="-25000" noProof="1" smtClean="0"/>
              <a:t>2</a:t>
            </a:r>
            <a:r>
              <a:rPr lang="en-US" sz="1600" b="1" noProof="1" smtClean="0"/>
              <a:t>CHCl, винил хлорид мономер VCM </a:t>
            </a:r>
            <a:r>
              <a:rPr lang="en-US" sz="1600" noProof="1" smtClean="0"/>
              <a:t>(◊)</a:t>
            </a:r>
            <a:r>
              <a:rPr lang="sr-Cyrl-RS" sz="1600" noProof="1" smtClean="0"/>
              <a:t>;</a:t>
            </a:r>
            <a:r>
              <a:rPr lang="en-US" sz="1600" b="1" noProof="1" smtClean="0"/>
              <a:t> n-хексадекан C</a:t>
            </a:r>
            <a:r>
              <a:rPr lang="en-US" sz="1600" b="1" baseline="-25000" noProof="1" smtClean="0"/>
              <a:t>16</a:t>
            </a:r>
            <a:r>
              <a:rPr lang="en-US" sz="1600" b="1" noProof="1" smtClean="0"/>
              <a:t>H</a:t>
            </a:r>
            <a:r>
              <a:rPr lang="en-US" sz="1600" b="1" baseline="-25000" noProof="1" smtClean="0"/>
              <a:t>34</a:t>
            </a:r>
            <a:r>
              <a:rPr lang="en-US" sz="1600" b="1" noProof="1" smtClean="0"/>
              <a:t> </a:t>
            </a:r>
            <a:r>
              <a:rPr lang="en-US" sz="1600" noProof="1" smtClean="0"/>
              <a:t>(</a:t>
            </a:r>
            <a:r>
              <a:rPr lang="en-US" sz="1600" b="1" noProof="1" smtClean="0">
                <a:sym typeface="Symbol" pitchFamily="18" charset="2"/>
              </a:rPr>
              <a:t></a:t>
            </a:r>
            <a:r>
              <a:rPr lang="en-US" sz="1600" noProof="1" smtClean="0"/>
              <a:t>)</a:t>
            </a:r>
            <a:r>
              <a:rPr lang="sr-Cyrl-RS" sz="1600" noProof="1" smtClean="0"/>
              <a:t>;</a:t>
            </a:r>
            <a:r>
              <a:rPr lang="en-US" sz="1600" b="1" noProof="1" smtClean="0"/>
              <a:t> n-докосан C</a:t>
            </a:r>
            <a:r>
              <a:rPr lang="en-US" sz="1600" b="1" baseline="-25000" noProof="1" smtClean="0"/>
              <a:t>22</a:t>
            </a:r>
            <a:r>
              <a:rPr lang="en-US" sz="1600" b="1" noProof="1" smtClean="0"/>
              <a:t>H</a:t>
            </a:r>
            <a:r>
              <a:rPr lang="en-US" sz="1600" b="1" baseline="-25000" noProof="1" smtClean="0"/>
              <a:t>46</a:t>
            </a:r>
            <a:r>
              <a:rPr lang="en-US" sz="1600" b="1" noProof="1" smtClean="0"/>
              <a:t> </a:t>
            </a:r>
            <a:r>
              <a:rPr lang="en-US" sz="1600" noProof="1" smtClean="0"/>
              <a:t>(</a:t>
            </a:r>
            <a:r>
              <a:rPr lang="en-US" sz="1600" b="1" noProof="1" smtClean="0"/>
              <a:t>ж</a:t>
            </a:r>
            <a:r>
              <a:rPr lang="en-US" sz="1600" noProof="1" smtClean="0"/>
              <a:t>)</a:t>
            </a:r>
            <a:r>
              <a:rPr lang="sr-Cyrl-RS" sz="1600" noProof="1" smtClean="0"/>
              <a:t>;</a:t>
            </a:r>
            <a:r>
              <a:rPr lang="en-US" sz="1600" b="1" noProof="1" smtClean="0"/>
              <a:t> 1-хексен </a:t>
            </a:r>
            <a:r>
              <a:rPr lang="en-US" sz="1600" noProof="1" smtClean="0"/>
              <a:t>(</a:t>
            </a:r>
            <a:r>
              <a:rPr lang="sr-Cyrl-RS" sz="1600" b="1" noProof="1" smtClean="0"/>
              <a:t>+</a:t>
            </a:r>
            <a:r>
              <a:rPr lang="en-US" sz="1600" noProof="1" smtClean="0"/>
              <a:t>)</a:t>
            </a:r>
            <a:r>
              <a:rPr lang="sr-Cyrl-RS" sz="1600" noProof="1" smtClean="0"/>
              <a:t>;</a:t>
            </a:r>
            <a:r>
              <a:rPr lang="en-US" sz="1600" b="1" noProof="1" smtClean="0"/>
              <a:t> </a:t>
            </a:r>
            <a:r>
              <a:rPr lang="en-US" sz="1600" b="1" noProof="1" smtClean="0">
                <a:solidFill>
                  <a:srgbClr val="3333CC"/>
                </a:solidFill>
              </a:rPr>
              <a:t>вода </a:t>
            </a:r>
            <a:r>
              <a:rPr lang="en-US" sz="1600" noProof="1" smtClean="0">
                <a:solidFill>
                  <a:srgbClr val="3333CC"/>
                </a:solidFill>
              </a:rPr>
              <a:t>(</a:t>
            </a:r>
            <a:r>
              <a:rPr lang="en-US" sz="1600" b="1" noProof="1" smtClean="0">
                <a:solidFill>
                  <a:srgbClr val="3333CC"/>
                </a:solidFill>
              </a:rPr>
              <a:t>■</a:t>
            </a:r>
            <a:r>
              <a:rPr lang="en-US" sz="1600" noProof="1" smtClean="0">
                <a:solidFill>
                  <a:srgbClr val="3333CC"/>
                </a:solidFill>
              </a:rPr>
              <a:t>)</a:t>
            </a:r>
            <a:r>
              <a:rPr lang="sr-Cyrl-RS" sz="1600" noProof="1" smtClean="0">
                <a:solidFill>
                  <a:srgbClr val="3333CC"/>
                </a:solidFill>
              </a:rPr>
              <a:t>;</a:t>
            </a:r>
            <a:r>
              <a:rPr lang="en-US" sz="1600" b="1" noProof="1" smtClean="0"/>
              <a:t> угљендиоксид </a:t>
            </a:r>
            <a:r>
              <a:rPr lang="en-US" sz="1600" noProof="1" smtClean="0"/>
              <a:t>(</a:t>
            </a:r>
            <a:r>
              <a:rPr lang="en-US" sz="1600" b="1" noProof="1" smtClean="0"/>
              <a:t>◆</a:t>
            </a:r>
            <a:r>
              <a:rPr lang="en-US" sz="1600" noProof="1" smtClean="0"/>
              <a:t>)</a:t>
            </a:r>
            <a:r>
              <a:rPr lang="en-US" sz="1600" b="1" noProof="1" smtClean="0"/>
              <a:t>, метилдиетаноламин CH</a:t>
            </a:r>
            <a:r>
              <a:rPr lang="en-US" sz="1600" b="1" baseline="-25000" noProof="1" smtClean="0"/>
              <a:t>3</a:t>
            </a:r>
            <a:r>
              <a:rPr lang="en-US" sz="1600" b="1" noProof="1" smtClean="0"/>
              <a:t>N(C</a:t>
            </a:r>
            <a:r>
              <a:rPr lang="en-US" sz="1600" b="1" baseline="-25000" noProof="1" smtClean="0"/>
              <a:t>2</a:t>
            </a:r>
            <a:r>
              <a:rPr lang="en-US" sz="1600" b="1" noProof="1" smtClean="0"/>
              <a:t>H</a:t>
            </a:r>
            <a:r>
              <a:rPr lang="en-US" sz="1600" b="1" baseline="-25000" noProof="1" smtClean="0"/>
              <a:t>4</a:t>
            </a:r>
            <a:r>
              <a:rPr lang="en-US" sz="1600" b="1" noProof="1" smtClean="0"/>
              <a:t>OH)</a:t>
            </a:r>
            <a:r>
              <a:rPr lang="en-US" sz="1600" b="1" baseline="-25000" noProof="1" smtClean="0"/>
              <a:t>2</a:t>
            </a:r>
            <a:r>
              <a:rPr lang="en-US" sz="1600" b="1" noProof="1" smtClean="0"/>
              <a:t> </a:t>
            </a:r>
            <a:r>
              <a:rPr lang="en-US" sz="1600" noProof="1" smtClean="0"/>
              <a:t>(</a:t>
            </a:r>
            <a:r>
              <a:rPr lang="en-US" sz="1600" b="1" noProof="1" smtClean="0"/>
              <a:t>▲</a:t>
            </a:r>
            <a:r>
              <a:rPr lang="en-US" sz="1600" noProof="1" smtClean="0"/>
              <a:t>)</a:t>
            </a:r>
            <a:endParaRPr lang="en-US" sz="1600" noProof="1"/>
          </a:p>
        </p:txBody>
      </p:sp>
      <p:sp>
        <p:nvSpPr>
          <p:cNvPr id="10595" name="TextBox 18"/>
          <p:cNvSpPr txBox="1">
            <a:spLocks noChangeArrowheads="1"/>
          </p:cNvSpPr>
          <p:nvPr/>
        </p:nvSpPr>
        <p:spPr bwMode="auto">
          <a:xfrm>
            <a:off x="1285875" y="0"/>
            <a:ext cx="7858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3333CC"/>
                </a:solidFill>
              </a:rPr>
              <a:t>Фазна стања и линије топљења, кључања и кондензације </a:t>
            </a:r>
          </a:p>
          <a:p>
            <a:pPr algn="ctr"/>
            <a:r>
              <a:rPr lang="ru-RU" sz="2000" b="1">
                <a:solidFill>
                  <a:srgbClr val="3333CC"/>
                </a:solidFill>
              </a:rPr>
              <a:t>у </a:t>
            </a:r>
            <a:r>
              <a:rPr lang="en-US" sz="2000" b="1">
                <a:solidFill>
                  <a:srgbClr val="3333CC"/>
                </a:solidFill>
              </a:rPr>
              <a:t> </a:t>
            </a:r>
            <a:r>
              <a:rPr lang="en-US" sz="2000" b="1" i="1">
                <a:solidFill>
                  <a:srgbClr val="3333CC"/>
                </a:solidFill>
              </a:rPr>
              <a:t>p</a:t>
            </a:r>
            <a:r>
              <a:rPr lang="en-US" sz="2000" b="1" i="1" baseline="-25000">
                <a:solidFill>
                  <a:srgbClr val="3333CC"/>
                </a:solidFill>
              </a:rPr>
              <a:t>r</a:t>
            </a:r>
            <a:r>
              <a:rPr lang="en-US" sz="2000" b="1">
                <a:solidFill>
                  <a:srgbClr val="3333CC"/>
                </a:solidFill>
              </a:rPr>
              <a:t>-</a:t>
            </a:r>
            <a:r>
              <a:rPr lang="en-US" sz="2000" b="1" i="1">
                <a:solidFill>
                  <a:srgbClr val="3333CC"/>
                </a:solidFill>
              </a:rPr>
              <a:t>V</a:t>
            </a:r>
            <a:r>
              <a:rPr lang="en-US" sz="2000" b="1" i="1" baseline="-25000">
                <a:solidFill>
                  <a:srgbClr val="3333CC"/>
                </a:solidFill>
              </a:rPr>
              <a:t>r</a:t>
            </a:r>
            <a:r>
              <a:rPr lang="en-US" sz="2000" b="1">
                <a:solidFill>
                  <a:srgbClr val="3333CC"/>
                </a:solidFill>
              </a:rPr>
              <a:t> </a:t>
            </a:r>
            <a:r>
              <a:rPr lang="ru-RU" sz="2000" b="1">
                <a:solidFill>
                  <a:srgbClr val="3333CC"/>
                </a:solidFill>
              </a:rPr>
              <a:t> дијаграму</a:t>
            </a:r>
            <a:endParaRPr lang="en-US" sz="2000" b="1">
              <a:solidFill>
                <a:srgbClr val="3333CC"/>
              </a:solidFill>
            </a:endParaRPr>
          </a:p>
        </p:txBody>
      </p:sp>
      <p:sp>
        <p:nvSpPr>
          <p:cNvPr id="10596" name="TextBox 19"/>
          <p:cNvSpPr txBox="1">
            <a:spLocks noChangeArrowheads="1"/>
          </p:cNvSpPr>
          <p:nvPr/>
        </p:nvSpPr>
        <p:spPr bwMode="auto">
          <a:xfrm>
            <a:off x="138113" y="914400"/>
            <a:ext cx="13604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noProof="1" smtClean="0">
                <a:solidFill>
                  <a:srgbClr val="CC0000"/>
                </a:solidFill>
              </a:rPr>
              <a:t>Нов</a:t>
            </a:r>
            <a:r>
              <a:rPr lang="sr-Cyrl-RS" sz="1600" b="1" noProof="1" smtClean="0">
                <a:solidFill>
                  <a:srgbClr val="CC0000"/>
                </a:solidFill>
              </a:rPr>
              <a:t> резултат</a:t>
            </a:r>
          </a:p>
          <a:p>
            <a:endParaRPr lang="sr-Cyrl-RS" sz="1600" b="1" noProof="1" smtClean="0">
              <a:solidFill>
                <a:srgbClr val="CC0000"/>
              </a:solidFill>
            </a:endParaRPr>
          </a:p>
          <a:p>
            <a:r>
              <a:rPr lang="sr-Cyrl-RS" sz="1600" b="1" noProof="1" smtClean="0">
                <a:solidFill>
                  <a:srgbClr val="CC0000"/>
                </a:solidFill>
              </a:rPr>
              <a:t>Нов. 2022-</a:t>
            </a:r>
            <a:endParaRPr lang="en-US" sz="1600" b="1" noProof="1" smtClean="0">
              <a:solidFill>
                <a:srgbClr val="CC0000"/>
              </a:solidFill>
            </a:endParaRPr>
          </a:p>
          <a:p>
            <a:r>
              <a:rPr lang="en-US" sz="1600" b="1" noProof="1" smtClean="0">
                <a:solidFill>
                  <a:srgbClr val="CC0000"/>
                </a:solidFill>
              </a:rPr>
              <a:t>Феб. 2023</a:t>
            </a:r>
            <a:endParaRPr lang="en-US" sz="1600" b="1" noProof="1">
              <a:solidFill>
                <a:srgbClr val="CC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9405" y="1392865"/>
            <a:ext cx="106325" cy="14885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91022" y="1970566"/>
            <a:ext cx="106325" cy="14885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61188" y="3685950"/>
            <a:ext cx="109871" cy="10987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947738"/>
            <a:ext cx="64389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 rot="16933538">
            <a:off x="1208405" y="3024932"/>
            <a:ext cx="339523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Cyrl-RS" sz="1600" b="1" noProof="1" smtClean="0"/>
              <a:t>олигомолекули</a:t>
            </a:r>
            <a:r>
              <a:rPr lang="en-US" sz="1600" b="1" dirty="0" smtClean="0"/>
              <a:t> </a:t>
            </a:r>
            <a:r>
              <a:rPr lang="en-US" sz="1600" b="1" dirty="0">
                <a:ea typeface="Arial Unicode MS" pitchFamily="34" charset="-128"/>
                <a:cs typeface="Arial Unicode MS" pitchFamily="34" charset="-128"/>
              </a:rPr>
              <a:t>⇄ </a:t>
            </a:r>
            <a:r>
              <a:rPr lang="sr-Cyrl-RS" sz="1600" b="1" dirty="0" smtClean="0">
                <a:ea typeface="Arial Unicode MS" pitchFamily="34" charset="-128"/>
                <a:cs typeface="Arial Unicode MS" pitchFamily="34" charset="-128"/>
              </a:rPr>
              <a:t>бимолекули</a:t>
            </a:r>
            <a:endParaRPr lang="en-US" sz="1600" b="1" dirty="0"/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 rot="2883891">
            <a:off x="3674071" y="2746312"/>
            <a:ext cx="3764493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Cyrl-RS" sz="1600" b="1" dirty="0" smtClean="0"/>
              <a:t>бимолекули</a:t>
            </a:r>
            <a:r>
              <a:rPr lang="en-US" sz="1600" b="1" dirty="0" smtClean="0"/>
              <a:t> </a:t>
            </a:r>
            <a:r>
              <a:rPr lang="en-US" sz="1600" b="1" dirty="0" smtClean="0">
                <a:ea typeface="Arial Unicode MS" pitchFamily="34" charset="-128"/>
                <a:cs typeface="Arial Unicode MS" pitchFamily="34" charset="-128"/>
              </a:rPr>
              <a:t>⇄</a:t>
            </a:r>
            <a:r>
              <a:rPr lang="sr-Cyrl-RS" sz="1600" b="1" dirty="0" smtClean="0">
                <a:ea typeface="Arial Unicode MS" pitchFamily="34" charset="-128"/>
                <a:cs typeface="Arial Unicode MS" pitchFamily="34" charset="-128"/>
              </a:rPr>
              <a:t>молекулски парови</a:t>
            </a:r>
            <a:endParaRPr lang="en-US" sz="1600" b="1" dirty="0"/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3965575" y="1135063"/>
            <a:ext cx="423863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7" name="Rectangle 6"/>
          <p:cNvSpPr/>
          <p:nvPr/>
        </p:nvSpPr>
        <p:spPr>
          <a:xfrm>
            <a:off x="170122" y="0"/>
            <a:ext cx="999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CC0000"/>
                </a:solidFill>
              </a:rPr>
              <a:t>Ново</a:t>
            </a:r>
            <a:endParaRPr lang="sr-Cyrl-RS" b="1" dirty="0" smtClean="0">
              <a:solidFill>
                <a:srgbClr val="CC0000"/>
              </a:solidFill>
            </a:endParaRPr>
          </a:p>
          <a:p>
            <a:r>
              <a:rPr lang="sr-Cyrl-RS" b="1" dirty="0" smtClean="0">
                <a:solidFill>
                  <a:srgbClr val="CC0000"/>
                </a:solidFill>
              </a:rPr>
              <a:t>Нов. 2022-</a:t>
            </a:r>
            <a:endParaRPr lang="en-US" b="1" dirty="0" smtClean="0">
              <a:solidFill>
                <a:srgbClr val="CC0000"/>
              </a:solidFill>
            </a:endParaRPr>
          </a:p>
          <a:p>
            <a:r>
              <a:rPr lang="en-US" b="1" dirty="0" err="1" smtClean="0">
                <a:solidFill>
                  <a:srgbClr val="CC0000"/>
                </a:solidFill>
              </a:rPr>
              <a:t>Феб</a:t>
            </a:r>
            <a:r>
              <a:rPr lang="en-US" b="1" dirty="0" smtClean="0">
                <a:solidFill>
                  <a:srgbClr val="CC0000"/>
                </a:solidFill>
              </a:rPr>
              <a:t>. 2023</a:t>
            </a:r>
            <a:r>
              <a:rPr lang="sr-Cyrl-RS" b="1" dirty="0" smtClean="0">
                <a:solidFill>
                  <a:srgbClr val="CC0000"/>
                </a:solidFill>
              </a:rPr>
              <a:t>.</a:t>
            </a:r>
            <a:endParaRPr lang="en-US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5811</TotalTime>
  <Words>2570</Words>
  <Application>Microsoft Office PowerPoint</Application>
  <PresentationFormat>On-screen Show (4:3)</PresentationFormat>
  <Paragraphs>571</Paragraphs>
  <Slides>37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Default Design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Aktuelnost Boškovićeve “Teorije prirodne filozofije”</dc:title>
  <dc:creator>YOU</dc:creator>
  <cp:lastModifiedBy>KompWin10</cp:lastModifiedBy>
  <cp:revision>924</cp:revision>
  <dcterms:created xsi:type="dcterms:W3CDTF">2005-10-01T07:55:48Z</dcterms:created>
  <dcterms:modified xsi:type="dcterms:W3CDTF">2023-04-19T04:04:01Z</dcterms:modified>
</cp:coreProperties>
</file>