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141BB31-0D87-41B4-A598-3C4E59675477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4/13/2023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D0C10A7-235C-456D-86CC-1A12E7C2F15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ACB409E-08CA-47D3-BB32-2EB19CBBC56A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4/13/2023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CF44A451-9A82-450A-B518-70546C58F8A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738F895-3AF9-427B-8AFD-0F51B03B82CD}" type="datetime">
              <a:rPr lang="en-U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4/13/2023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EFB169B-3DC8-4FA8-9473-564EBF65BC12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mailto:violeta@vinca.rs" TargetMode="External"/><Relationship Id="rId3" Type="http://schemas.openxmlformats.org/officeDocument/2006/relationships/image" Target="../media/image16.png"/><Relationship Id="rId7" Type="http://schemas.openxmlformats.org/officeDocument/2006/relationships/image" Target="../media/image3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hyperlink" Target="mailto:violeta@vinca.r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hyperlink" Target="mailto:violeta@vinca.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kyandtelescope.org/observing/vesta-2018-opposition/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hyperlink" Target="mailto:violeta@vinca.rs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hubblesite.org/contents/media/images/1995/20/288-Image.html?news=true" TargetMode="External"/><Relationship Id="rId3" Type="http://schemas.openxmlformats.org/officeDocument/2006/relationships/image" Target="../media/image7.jpeg"/><Relationship Id="rId7" Type="http://schemas.openxmlformats.org/officeDocument/2006/relationships/hyperlink" Target="https://skyandtelescope.org/observing/vesta-2018-opposition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8.xml"/><Relationship Id="rId6" Type="http://schemas.openxmlformats.org/officeDocument/2006/relationships/hyperlink" Target="mailto:violeta@vinca.rs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hyperlink" Target="mailto:violeta@vinca.r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gif"/><Relationship Id="rId4" Type="http://schemas.openxmlformats.org/officeDocument/2006/relationships/hyperlink" Target="mailto:violeta@vinca.r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8.xml"/><Relationship Id="rId6" Type="http://schemas.openxmlformats.org/officeDocument/2006/relationships/hyperlink" Target="mailto:violeta@vinca.rs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hyperlink" Target="mailto:violeta@vinca.r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violeta@vinca.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25" name="Content Placeholder 3" descr="Index_TITLE_3.jpg"/>
          <p:cNvPicPr/>
          <p:nvPr/>
        </p:nvPicPr>
        <p:blipFill>
          <a:blip r:embed="rId2"/>
          <a:stretch/>
        </p:blipFill>
        <p:spPr>
          <a:xfrm>
            <a:off x="0" y="0"/>
            <a:ext cx="9143640" cy="6933960"/>
          </a:xfrm>
          <a:prstGeom prst="rect">
            <a:avLst/>
          </a:prstGeom>
          <a:ln w="0">
            <a:noFill/>
          </a:ln>
        </p:spPr>
      </p:pic>
      <p:sp>
        <p:nvSpPr>
          <p:cNvPr id="126" name="CustomShape 2"/>
          <p:cNvSpPr/>
          <p:nvPr/>
        </p:nvSpPr>
        <p:spPr>
          <a:xfrm>
            <a:off x="457200" y="1197000"/>
            <a:ext cx="8305560" cy="146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4400" b="1" strike="noStrike" spc="-1" dirty="0">
                <a:solidFill>
                  <a:srgbClr val="FF9999"/>
                </a:solidFill>
                <a:latin typeface="Calibri"/>
              </a:rPr>
              <a:t>РАЧУНАЊЕ</a:t>
            </a:r>
            <a:r>
              <a:rPr lang="ru-RU" sz="44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9999"/>
                </a:solidFill>
                <a:latin typeface="Calibri"/>
              </a:rPr>
              <a:t>МАГНЕТНОГ ПОЉА РОДИТЕЉСКОГ ТЕЛА </a:t>
            </a:r>
            <a:r>
              <a:rPr lang="ru-RU" sz="4400" b="1" strike="noStrike" spc="-1" dirty="0">
                <a:solidFill>
                  <a:srgbClr val="FF6699"/>
                </a:solidFill>
                <a:latin typeface="Calibri"/>
              </a:rPr>
              <a:t>АСТЕРОИДА 4 ВЕСТА</a:t>
            </a:r>
            <a:r>
              <a:rPr lang="ru-RU" sz="4400" b="1" strike="noStrike" spc="-1" dirty="0">
                <a:solidFill>
                  <a:srgbClr val="FF9999"/>
                </a:solidFill>
                <a:latin typeface="Calibri"/>
              </a:rPr>
              <a:t> ПРИМЕНОМ САВИЋ-КАШАНИН ТЕОРИЈЕ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27" name="CustomShape 3"/>
          <p:cNvSpPr/>
          <p:nvPr/>
        </p:nvSpPr>
        <p:spPr>
          <a:xfrm>
            <a:off x="914400" y="4267080"/>
            <a:ext cx="7238520" cy="175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 marL="343080" indent="-342720" algn="ctr">
              <a:lnSpc>
                <a:spcPct val="100000"/>
              </a:lnSpc>
              <a:spcBef>
                <a:spcPts val="720"/>
              </a:spcBef>
              <a:buClr>
                <a:srgbClr val="FFFFFF"/>
              </a:buClr>
            </a:pPr>
            <a:r>
              <a:rPr lang="en-US" sz="3600" b="0" strike="noStrike" cap="all" spc="-1" dirty="0">
                <a:solidFill>
                  <a:srgbClr val="FFFFFF"/>
                </a:solidFill>
                <a:latin typeface="Calibri"/>
              </a:rPr>
              <a:t>ВИОЛЕТА Н. НИКОЛИЋ</a:t>
            </a:r>
            <a:endParaRPr lang="en-US" sz="3600" b="0" strike="noStrike" spc="-1" dirty="0">
              <a:latin typeface="Arial"/>
            </a:endParaRPr>
          </a:p>
          <a:p>
            <a:pPr marL="343080" indent="-342720" algn="ctr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</a:pP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Универзитет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у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Београду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Институт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Нуклеарних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Наука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"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Винча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" —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институт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од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националног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значаја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за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Републику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Србију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Лабораторија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за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теоријску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физику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и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физику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кондензоване</a:t>
            </a:r>
            <a:r>
              <a:rPr lang="en-US" sz="2000" b="0" i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2000" b="0" i="1" strike="noStrike" spc="-1" dirty="0" err="1">
                <a:solidFill>
                  <a:srgbClr val="FFFFFF"/>
                </a:solidFill>
                <a:latin typeface="Calibri"/>
              </a:rPr>
              <a:t>материје</a:t>
            </a:r>
            <a:endParaRPr lang="en-US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На основу једначина које поставља СК теорија: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az-Cyrl-AZ" sz="3200" b="0" strike="noStrike" spc="-1">
                <a:solidFill>
                  <a:srgbClr val="000000"/>
                </a:solidFill>
                <a:latin typeface="Calibri"/>
              </a:rPr>
              <a:t>Израчуната вредност износи: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86" name="Picture 2"/>
          <p:cNvPicPr/>
          <p:nvPr/>
        </p:nvPicPr>
        <p:blipFill>
          <a:blip r:embed="rId3"/>
          <a:stretch/>
        </p:blipFill>
        <p:spPr>
          <a:xfrm>
            <a:off x="2209680" y="2514600"/>
            <a:ext cx="4735440" cy="837720"/>
          </a:xfrm>
          <a:prstGeom prst="rect">
            <a:avLst/>
          </a:prstGeom>
          <a:ln w="9525">
            <a:noFill/>
          </a:ln>
        </p:spPr>
      </p:pic>
      <p:pic>
        <p:nvPicPr>
          <p:cNvPr id="187" name="Picture 2"/>
          <p:cNvPicPr/>
          <p:nvPr/>
        </p:nvPicPr>
        <p:blipFill>
          <a:blip r:embed="rId4"/>
          <a:stretch/>
        </p:blipFill>
        <p:spPr>
          <a:xfrm>
            <a:off x="3438720" y="5791320"/>
            <a:ext cx="2656800" cy="609120"/>
          </a:xfrm>
          <a:prstGeom prst="rect">
            <a:avLst/>
          </a:prstGeom>
          <a:ln w="9525">
            <a:noFill/>
          </a:ln>
        </p:spPr>
      </p:pic>
      <p:pic>
        <p:nvPicPr>
          <p:cNvPr id="188" name="Picture 3"/>
          <p:cNvPicPr/>
          <p:nvPr/>
        </p:nvPicPr>
        <p:blipFill>
          <a:blip r:embed="rId5"/>
          <a:stretch/>
        </p:blipFill>
        <p:spPr>
          <a:xfrm>
            <a:off x="2819520" y="3386160"/>
            <a:ext cx="3657240" cy="647280"/>
          </a:xfrm>
          <a:prstGeom prst="rect">
            <a:avLst/>
          </a:prstGeom>
          <a:ln w="9525">
            <a:noFill/>
          </a:ln>
        </p:spPr>
      </p:pic>
      <p:pic>
        <p:nvPicPr>
          <p:cNvPr id="189" name="Picture 4"/>
          <p:cNvPicPr/>
          <p:nvPr/>
        </p:nvPicPr>
        <p:blipFill>
          <a:blip r:embed="rId6"/>
          <a:stretch/>
        </p:blipFill>
        <p:spPr>
          <a:xfrm>
            <a:off x="3124080" y="4322520"/>
            <a:ext cx="3332880" cy="477720"/>
          </a:xfrm>
          <a:prstGeom prst="rect">
            <a:avLst/>
          </a:prstGeom>
          <a:ln w="9525">
            <a:noFill/>
          </a:ln>
        </p:spPr>
      </p:pic>
      <p:sp>
        <p:nvSpPr>
          <p:cNvPr id="190" name="CustomShape 2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7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8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  <p:pic>
        <p:nvPicPr>
          <p:cNvPr id="191" name="Content Placeholder 3" descr="4.jpg"/>
          <p:cNvPicPr/>
          <p:nvPr/>
        </p:nvPicPr>
        <p:blipFill>
          <a:blip r:embed="rId9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sp>
        <p:nvSpPr>
          <p:cNvPr id="192" name="TextShape 3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FF6699"/>
                </a:solidFill>
                <a:latin typeface="Calibri"/>
              </a:rPr>
              <a:t>СК теориј</a:t>
            </a:r>
            <a:r>
              <a:rPr lang="en-US" sz="4400" b="1" strike="noStrike" spc="-1">
                <a:solidFill>
                  <a:srgbClr val="FF6699"/>
                </a:solidFill>
                <a:latin typeface="Calibri"/>
              </a:rPr>
              <a:t>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93" name="Content Placeholder 3" descr="4.jpg"/>
          <p:cNvPicPr/>
          <p:nvPr/>
        </p:nvPicPr>
        <p:blipFill>
          <a:blip r:embed="rId9"/>
          <a:stretch/>
        </p:blipFill>
        <p:spPr>
          <a:xfrm>
            <a:off x="8185320" y="327672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94" name="Content Placeholder 3" descr="4.jpg"/>
          <p:cNvPicPr/>
          <p:nvPr/>
        </p:nvPicPr>
        <p:blipFill>
          <a:blip r:embed="rId9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az-Cyrl-AZ" sz="4400" b="1" strike="noStrike" spc="-1">
                <a:solidFill>
                  <a:srgbClr val="FF6699"/>
                </a:solidFill>
                <a:latin typeface="Calibri"/>
              </a:rPr>
              <a:t>Закључак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6" name="TextShape 2"/>
          <p:cNvSpPr txBox="1"/>
          <p:nvPr/>
        </p:nvSpPr>
        <p:spPr>
          <a:xfrm>
            <a:off x="457200" y="225576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b="1" strike="noStrike" spc="-1">
                <a:solidFill>
                  <a:srgbClr val="FF6699"/>
                </a:solidFill>
                <a:latin typeface="Calibri"/>
              </a:rPr>
              <a:t>Добијени резултат може бити значајан 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    </a:t>
            </a:r>
            <a:r>
              <a:rPr lang="ru-RU" sz="3200" b="1" strike="noStrike" spc="-1">
                <a:solidFill>
                  <a:srgbClr val="FF6699"/>
                </a:solidFill>
                <a:latin typeface="Calibri"/>
              </a:rPr>
              <a:t>за даља истраживања небеских тела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 -</a:t>
            </a:r>
            <a:r>
              <a:rPr lang="ru-RU" sz="3200" b="1" strike="noStrike" spc="-1">
                <a:solidFill>
                  <a:srgbClr val="FF6699"/>
                </a:solidFill>
                <a:latin typeface="Calibri"/>
              </a:rPr>
              <a:t> астероида, и може допринети бољем разумевању настанка астероида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  <p:pic>
        <p:nvPicPr>
          <p:cNvPr id="198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99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27672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200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02" name="Content Placeholder 5" descr="istockphoto-178149253-170667a.jpg"/>
          <p:cNvPicPr/>
          <p:nvPr/>
        </p:nvPicPr>
        <p:blipFill>
          <a:blip r:embed="rId2"/>
          <a:stretch/>
        </p:blipFill>
        <p:spPr>
          <a:xfrm>
            <a:off x="0" y="0"/>
            <a:ext cx="9181800" cy="6933960"/>
          </a:xfrm>
          <a:prstGeom prst="rect">
            <a:avLst/>
          </a:prstGeom>
          <a:ln w="0">
            <a:noFill/>
          </a:ln>
        </p:spPr>
      </p:pic>
      <p:sp>
        <p:nvSpPr>
          <p:cNvPr id="203" name="CustomShape 2"/>
          <p:cNvSpPr/>
          <p:nvPr/>
        </p:nvSpPr>
        <p:spPr>
          <a:xfrm>
            <a:off x="457200" y="2209680"/>
            <a:ext cx="8706960" cy="143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8800" b="1" strike="noStrike" spc="-1">
                <a:solidFill>
                  <a:srgbClr val="FF9999"/>
                </a:solidFill>
                <a:latin typeface="Calibri"/>
              </a:rPr>
              <a:t>Хвала на пажњи!</a:t>
            </a:r>
            <a:endParaRPr lang="en-US" sz="8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0" y="3049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az-Cyrl-AZ" sz="4400" b="1" strike="noStrike" spc="-1" dirty="0">
                <a:solidFill>
                  <a:srgbClr val="FF6699"/>
                </a:solidFill>
                <a:latin typeface="Calibri"/>
              </a:rPr>
              <a:t>Преглед презентације</a:t>
            </a:r>
            <a:endParaRPr lang="en-US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0" y="1798560"/>
            <a:ext cx="8305560" cy="46778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Астероид 4 Веста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Мотивација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b="1" strike="noStrike" spc="-1" dirty="0">
                <a:solidFill>
                  <a:srgbClr val="000000"/>
                </a:solidFill>
                <a:latin typeface="Calibri"/>
              </a:rPr>
              <a:t>Примена СК теорије за одређивање јачине </a:t>
            </a:r>
            <a:r>
              <a:rPr lang="ru-RU" sz="3200" b="1" strike="noStrike" spc="-1" dirty="0" smtClean="0">
                <a:solidFill>
                  <a:srgbClr val="000000"/>
                </a:solidFill>
                <a:latin typeface="Calibri"/>
              </a:rPr>
              <a:t>магнетног </a:t>
            </a:r>
            <a:r>
              <a:rPr lang="ru-RU" sz="3200" b="1" strike="noStrike" spc="-1" dirty="0">
                <a:solidFill>
                  <a:srgbClr val="000000"/>
                </a:solidFill>
                <a:latin typeface="Calibri"/>
              </a:rPr>
              <a:t>поља родитељског тела астероида 4 Веста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0" y="6400800"/>
            <a:ext cx="9143640" cy="45612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 dirty="0" smtClean="0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 dirty="0" smtClean="0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 dirty="0" smtClean="0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r>
              <a:rPr lang="en-US" sz="2400" b="0" u="sng" strike="noStrike" spc="-1" dirty="0" smtClean="0">
                <a:solidFill>
                  <a:srgbClr val="0000FF"/>
                </a:solidFill>
                <a:uFillTx/>
                <a:latin typeface="Calibri"/>
              </a:rPr>
              <a:t> </a:t>
            </a:r>
            <a:endParaRPr lang="en-US" sz="2400" b="0" strike="noStrike" spc="-1" dirty="0">
              <a:latin typeface="Arial"/>
            </a:endParaRPr>
          </a:p>
        </p:txBody>
      </p:sp>
      <p:pic>
        <p:nvPicPr>
          <p:cNvPr id="131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32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27672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33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2286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FF9999"/>
                </a:solidFill>
                <a:latin typeface="Calibri"/>
              </a:rPr>
              <a:t>Астероид </a:t>
            </a:r>
            <a:r>
              <a:rPr lang="en-US" sz="4400" b="1" strike="noStrike" spc="-1">
                <a:solidFill>
                  <a:srgbClr val="FF6699"/>
                </a:solidFill>
                <a:latin typeface="Calibri"/>
              </a:rPr>
              <a:t>4 Веста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76320" y="152388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4000" lnSpcReduction="1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</a:pP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Д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руги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по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реду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најмасивнији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астероид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у појасу астероида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(R = 252 km, m = 2,59*10</a:t>
            </a:r>
            <a:r>
              <a:rPr lang="en-US" sz="3200" b="1" strike="noStrike" spc="-1" baseline="30000" dirty="0">
                <a:solidFill>
                  <a:srgbClr val="000000"/>
                </a:solidFill>
                <a:latin typeface="Calibri"/>
              </a:rPr>
              <a:t>20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kg)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М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оже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сe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видети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са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Земље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голим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оком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, у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ноћима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az-Cyrl-AZ" sz="3200" b="1" strike="noStrike" spc="-1" dirty="0">
                <a:solidFill>
                  <a:srgbClr val="000000"/>
                </a:solidFill>
                <a:latin typeface="Calibri"/>
              </a:rPr>
              <a:t>без Месеца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између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05. </a:t>
            </a:r>
            <a:r>
              <a:rPr lang="en-US" sz="3200" b="1" strike="noStrike" spc="-1" dirty="0" err="1">
                <a:solidFill>
                  <a:srgbClr val="000000"/>
                </a:solidFill>
                <a:latin typeface="Calibri"/>
              </a:rPr>
              <a:t>јуна</a:t>
            </a: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 и 16. јула</a:t>
            </a:r>
            <a:r>
              <a:rPr lang="en-US" sz="3200" b="1" strike="noStrike" spc="-1" baseline="30000" dirty="0">
                <a:solidFill>
                  <a:srgbClr val="000000"/>
                </a:solidFill>
                <a:latin typeface="Calibri"/>
              </a:rPr>
              <a:t>1</a:t>
            </a: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b="1" strike="noStrike" spc="-1" dirty="0">
                <a:solidFill>
                  <a:srgbClr val="000000"/>
                </a:solidFill>
                <a:latin typeface="Calibri"/>
              </a:rPr>
              <a:t>ХЕД метеорити - делови астероида 4 Веста, пронађени на </a:t>
            </a:r>
            <a:r>
              <a:rPr lang="ru-RU" sz="3200" b="1" strike="noStrike" spc="-1" dirty="0" smtClean="0">
                <a:solidFill>
                  <a:srgbClr val="000000"/>
                </a:solidFill>
                <a:latin typeface="Calibri"/>
              </a:rPr>
              <a:t>Земљи</a:t>
            </a:r>
            <a:endParaRPr lang="en-US" sz="3200" b="1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endParaRPr lang="en-US" sz="3200" b="1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spcBef>
                <a:spcPts val="641"/>
              </a:spcBef>
              <a:buSzPct val="100051"/>
              <a:tabLst>
                <a:tab pos="0" algn="l"/>
              </a:tabLst>
            </a:pPr>
            <a:r>
              <a:rPr lang="en-US" spc="-1" baseline="30000" dirty="0" smtClean="0">
                <a:solidFill>
                  <a:srgbClr val="000000"/>
                </a:solidFill>
                <a:latin typeface="Calibri"/>
              </a:rPr>
              <a:t>1 </a:t>
            </a:r>
            <a:r>
              <a:rPr lang="en-US" spc="-1" dirty="0" smtClean="0">
                <a:solidFill>
                  <a:srgbClr val="000000"/>
                </a:solidFill>
                <a:latin typeface="Calibri"/>
              </a:rPr>
              <a:t>- </a:t>
            </a:r>
            <a:r>
              <a:rPr lang="az-Cyrl-AZ" spc="-1" dirty="0" smtClean="0">
                <a:solidFill>
                  <a:srgbClr val="000000"/>
                </a:solidFill>
                <a:latin typeface="Calibri"/>
              </a:rPr>
              <a:t>Види на: </a:t>
            </a:r>
            <a:r>
              <a:rPr lang="en-US" u="sng" spc="-1" dirty="0" smtClean="0">
                <a:solidFill>
                  <a:srgbClr val="0000FF"/>
                </a:solidFill>
                <a:latin typeface="Calibri"/>
                <a:hlinkClick r:id="rId3"/>
              </a:rPr>
              <a:t>https://skyandtelescope.org/observing/vesta-2018-opposition/</a:t>
            </a:r>
            <a:endParaRPr lang="en-US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endParaRPr lang="en-US" sz="3200" b="1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endParaRPr lang="en-US" sz="3200" b="1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tabLst>
                <a:tab pos="0" algn="l"/>
              </a:tabLst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 dirty="0" smtClean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CustomShape 3"/>
          <p:cNvSpPr/>
          <p:nvPr/>
        </p:nvSpPr>
        <p:spPr>
          <a:xfrm>
            <a:off x="0" y="6400800"/>
            <a:ext cx="9143640" cy="456120"/>
          </a:xfrm>
          <a:prstGeom prst="rect">
            <a:avLst/>
          </a:prstGeom>
          <a:blipFill rotWithShape="0">
            <a:blip r:embed="rId4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 dirty="0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 dirty="0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 dirty="0">
                <a:solidFill>
                  <a:srgbClr val="0000FF"/>
                </a:solidFill>
                <a:uFillTx/>
                <a:latin typeface="Calibri"/>
                <a:hlinkClick r:id="rId5"/>
              </a:rPr>
              <a:t>violeta@vinca.rs</a:t>
            </a:r>
            <a:endParaRPr lang="en-US" sz="2400" b="0" strike="noStrike" spc="-1" dirty="0">
              <a:latin typeface="Arial"/>
            </a:endParaRPr>
          </a:p>
        </p:txBody>
      </p:sp>
      <p:pic>
        <p:nvPicPr>
          <p:cNvPr id="137" name="Content Placeholder 3" descr="4.jpg"/>
          <p:cNvPicPr/>
          <p:nvPr/>
        </p:nvPicPr>
        <p:blipFill>
          <a:blip r:embed="rId6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38" name="Content Placeholder 3" descr="4.jpg"/>
          <p:cNvPicPr/>
          <p:nvPr/>
        </p:nvPicPr>
        <p:blipFill>
          <a:blip r:embed="rId6"/>
          <a:stretch/>
        </p:blipFill>
        <p:spPr>
          <a:xfrm>
            <a:off x="8185320" y="311148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39" name="Content Placeholder 3" descr="4.jpg"/>
          <p:cNvPicPr/>
          <p:nvPr/>
        </p:nvPicPr>
        <p:blipFill>
          <a:blip r:embed="rId6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Content Placeholder 18" descr="Fragment_asteroida_4_Vesta.jpg"/>
          <p:cNvPicPr/>
          <p:nvPr/>
        </p:nvPicPr>
        <p:blipFill>
          <a:blip r:embed="rId2"/>
          <a:stretch/>
        </p:blipFill>
        <p:spPr>
          <a:xfrm>
            <a:off x="304920" y="2209680"/>
            <a:ext cx="4038120" cy="2700720"/>
          </a:xfrm>
          <a:prstGeom prst="rect">
            <a:avLst/>
          </a:prstGeom>
          <a:ln w="0">
            <a:noFill/>
          </a:ln>
        </p:spPr>
      </p:pic>
      <p:pic>
        <p:nvPicPr>
          <p:cNvPr id="141" name="Content Placeholder 5" descr="uspr_vestoidi_3_kom.jpg"/>
          <p:cNvPicPr/>
          <p:nvPr/>
        </p:nvPicPr>
        <p:blipFill>
          <a:blip r:embed="rId3"/>
          <a:stretch/>
        </p:blipFill>
        <p:spPr>
          <a:xfrm>
            <a:off x="4641840" y="731880"/>
            <a:ext cx="1149120" cy="4525560"/>
          </a:xfrm>
          <a:prstGeom prst="rect">
            <a:avLst/>
          </a:prstGeom>
          <a:ln w="0">
            <a:noFill/>
          </a:ln>
        </p:spPr>
      </p:pic>
      <p:sp>
        <p:nvSpPr>
          <p:cNvPr id="142" name="CustomShape 1"/>
          <p:cNvSpPr/>
          <p:nvPr/>
        </p:nvSpPr>
        <p:spPr>
          <a:xfrm>
            <a:off x="5879520" y="76320"/>
            <a:ext cx="2131920" cy="100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FF6699"/>
                </a:solidFill>
                <a:latin typeface="Calibri"/>
              </a:rPr>
              <a:t>Вестоиди 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FF6699"/>
                </a:solidFill>
                <a:latin typeface="Calibri"/>
              </a:rPr>
              <a:t>пронађени у 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FF6699"/>
                </a:solidFill>
                <a:latin typeface="Calibri"/>
              </a:rPr>
              <a:t>пустињи Сахар</a:t>
            </a:r>
            <a:r>
              <a:rPr lang="en-US" sz="2000" b="1" i="1" strike="noStrike" spc="-1">
                <a:solidFill>
                  <a:srgbClr val="FF6699"/>
                </a:solidFill>
                <a:latin typeface="Calibri"/>
              </a:rPr>
              <a:t>a</a:t>
            </a:r>
            <a:r>
              <a:rPr lang="en-US" sz="2000" b="1" i="1" strike="noStrike" spc="-1" baseline="30000">
                <a:solidFill>
                  <a:srgbClr val="FF6699"/>
                </a:solidFill>
                <a:latin typeface="Calibri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pic>
        <p:nvPicPr>
          <p:cNvPr id="143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44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3276720"/>
            <a:ext cx="958320" cy="3288960"/>
          </a:xfrm>
          <a:prstGeom prst="rect">
            <a:avLst/>
          </a:prstGeom>
          <a:ln w="0"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5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6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  <p:pic>
        <p:nvPicPr>
          <p:cNvPr id="146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  <p:sp>
        <p:nvSpPr>
          <p:cNvPr id="147" name="CustomShape 3"/>
          <p:cNvSpPr/>
          <p:nvPr/>
        </p:nvSpPr>
        <p:spPr>
          <a:xfrm>
            <a:off x="5874120" y="1352520"/>
            <a:ext cx="22658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NWA 3147 (</a:t>
            </a:r>
            <a:r>
              <a:rPr lang="az-Cyrl-AZ" sz="2000" b="1" strike="noStrike" spc="-1">
                <a:solidFill>
                  <a:srgbClr val="000000"/>
                </a:solidFill>
                <a:latin typeface="Calibri"/>
              </a:rPr>
              <a:t>еукрит</a:t>
            </a: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48" name="CustomShape 4"/>
          <p:cNvSpPr/>
          <p:nvPr/>
        </p:nvSpPr>
        <p:spPr>
          <a:xfrm>
            <a:off x="5760000" y="2495520"/>
            <a:ext cx="25372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NWA 5489 (</a:t>
            </a:r>
            <a:r>
              <a:rPr lang="az-Cyrl-AZ" sz="2000" b="1" strike="noStrike" spc="-1">
                <a:solidFill>
                  <a:srgbClr val="000000"/>
                </a:solidFill>
                <a:latin typeface="Calibri"/>
              </a:rPr>
              <a:t>ховардит</a:t>
            </a: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49" name="CustomShape 5"/>
          <p:cNvSpPr/>
          <p:nvPr/>
        </p:nvSpPr>
        <p:spPr>
          <a:xfrm>
            <a:off x="5723640" y="3943440"/>
            <a:ext cx="25354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NWA 7831 (</a:t>
            </a:r>
            <a:r>
              <a:rPr lang="az-Cyrl-AZ" sz="2000" b="1" strike="noStrike" spc="-1">
                <a:solidFill>
                  <a:srgbClr val="000000"/>
                </a:solidFill>
                <a:latin typeface="Calibri"/>
              </a:rPr>
              <a:t>диогенит</a:t>
            </a:r>
            <a:r>
              <a:rPr lang="en-US" sz="2000" b="1" strike="noStrike" spc="-1">
                <a:solidFill>
                  <a:srgbClr val="000000"/>
                </a:solidFill>
                <a:latin typeface="Calibri"/>
              </a:rPr>
              <a:t>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50" name="CustomShape 6"/>
          <p:cNvSpPr/>
          <p:nvPr/>
        </p:nvSpPr>
        <p:spPr>
          <a:xfrm rot="19597200">
            <a:off x="5906880" y="1859400"/>
            <a:ext cx="533160" cy="30456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9999"/>
          </a:solidFill>
          <a:ln>
            <a:solidFill>
              <a:srgbClr val="FF999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7"/>
          <p:cNvSpPr/>
          <p:nvPr/>
        </p:nvSpPr>
        <p:spPr>
          <a:xfrm rot="19597200">
            <a:off x="5906880" y="3154680"/>
            <a:ext cx="533160" cy="30456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9999"/>
          </a:solidFill>
          <a:ln>
            <a:solidFill>
              <a:srgbClr val="FF999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CustomShape 8"/>
          <p:cNvSpPr/>
          <p:nvPr/>
        </p:nvSpPr>
        <p:spPr>
          <a:xfrm rot="19597200">
            <a:off x="5903640" y="4450320"/>
            <a:ext cx="533160" cy="30456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9999"/>
          </a:solidFill>
          <a:ln>
            <a:solidFill>
              <a:srgbClr val="FF999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CustomShape 9"/>
          <p:cNvSpPr/>
          <p:nvPr/>
        </p:nvSpPr>
        <p:spPr>
          <a:xfrm>
            <a:off x="581400" y="6031440"/>
            <a:ext cx="71686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 baseline="30000">
                <a:solidFill>
                  <a:srgbClr val="000000"/>
                </a:solidFill>
                <a:latin typeface="Calibri"/>
              </a:rPr>
              <a:t>3 </a:t>
            </a: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- </a:t>
            </a:r>
            <a:r>
              <a:rPr lang="az-Cyrl-AZ" sz="1800" b="0" strike="noStrike" spc="-1">
                <a:solidFill>
                  <a:srgbClr val="000000"/>
                </a:solidFill>
                <a:latin typeface="Calibri"/>
              </a:rPr>
              <a:t>Види на: </a:t>
            </a:r>
            <a:r>
              <a:rPr lang="en-US" sz="1800" b="0" u="sng" strike="noStrike" spc="-1">
                <a:solidFill>
                  <a:srgbClr val="0000FF"/>
                </a:solidFill>
                <a:uFillTx/>
                <a:latin typeface="Calibri"/>
                <a:hlinkClick r:id="rId7"/>
              </a:rPr>
              <a:t>https://skyandtelescope.org/observing/vesta-2018-opposition/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4" name="CustomShape 10"/>
          <p:cNvSpPr/>
          <p:nvPr/>
        </p:nvSpPr>
        <p:spPr>
          <a:xfrm>
            <a:off x="467640" y="1349640"/>
            <a:ext cx="3855240" cy="70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FF6699"/>
                </a:solidFill>
                <a:latin typeface="Calibri"/>
              </a:rPr>
              <a:t>Лабораторијска фотографија 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FF6699"/>
                </a:solidFill>
                <a:latin typeface="Calibri"/>
              </a:rPr>
              <a:t>фрагмента астероида 4 Веста</a:t>
            </a:r>
            <a:r>
              <a:rPr lang="en-US" sz="2000" b="1" i="1" strike="noStrike" spc="-1" baseline="30000">
                <a:solidFill>
                  <a:srgbClr val="FF6699"/>
                </a:solidFill>
                <a:latin typeface="Calibri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55" name="CustomShape 11"/>
          <p:cNvSpPr/>
          <p:nvPr/>
        </p:nvSpPr>
        <p:spPr>
          <a:xfrm>
            <a:off x="533520" y="5334120"/>
            <a:ext cx="9143640" cy="639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 baseline="30000">
                <a:solidFill>
                  <a:srgbClr val="000000"/>
                </a:solidFill>
                <a:latin typeface="Calibri"/>
              </a:rPr>
              <a:t>2 </a:t>
            </a: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- </a:t>
            </a:r>
            <a:r>
              <a:rPr lang="az-Cyrl-AZ" sz="1800" b="0" strike="noStrike" spc="-1">
                <a:solidFill>
                  <a:srgbClr val="000000"/>
                </a:solidFill>
                <a:latin typeface="Calibri"/>
              </a:rPr>
              <a:t>Види на</a:t>
            </a: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800" b="0" u="sng" strike="noStrike" spc="-1">
                <a:solidFill>
                  <a:srgbClr val="0000FF"/>
                </a:solidFill>
                <a:uFillTx/>
                <a:latin typeface="Calibri"/>
                <a:hlinkClick r:id="rId8"/>
              </a:rPr>
              <a:t>https://hubblesite.org/contents/media/images/1995/20/288-Image.html?news=true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  <p:sp>
        <p:nvSpPr>
          <p:cNvPr id="156" name="CustomShape 12"/>
          <p:cNvSpPr/>
          <p:nvPr/>
        </p:nvSpPr>
        <p:spPr>
          <a:xfrm rot="6846000">
            <a:off x="-18000" y="2012040"/>
            <a:ext cx="533160" cy="30456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9999"/>
          </a:solidFill>
          <a:ln>
            <a:solidFill>
              <a:srgbClr val="FF999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58" name="Content Placeholder 3" descr="Untitled-15-1.jpg"/>
          <p:cNvPicPr/>
          <p:nvPr/>
        </p:nvPicPr>
        <p:blipFill>
          <a:blip r:embed="rId2"/>
          <a:stretch/>
        </p:blipFill>
        <p:spPr>
          <a:xfrm>
            <a:off x="5040" y="0"/>
            <a:ext cx="9138600" cy="6171840"/>
          </a:xfrm>
          <a:prstGeom prst="rect">
            <a:avLst/>
          </a:prstGeom>
          <a:ln w="0">
            <a:noFill/>
          </a:ln>
        </p:spPr>
      </p:pic>
      <p:sp>
        <p:nvSpPr>
          <p:cNvPr id="159" name="CustomShape 2"/>
          <p:cNvSpPr/>
          <p:nvPr/>
        </p:nvSpPr>
        <p:spPr>
          <a:xfrm>
            <a:off x="0" y="6027120"/>
            <a:ext cx="9143640" cy="82188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2459880" y="76320"/>
            <a:ext cx="4551840" cy="109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6600" b="1" strike="noStrike" spc="-1">
                <a:solidFill>
                  <a:srgbClr val="FF9999"/>
                </a:solidFill>
                <a:latin typeface="Calibri"/>
              </a:rPr>
              <a:t>Мотивација</a:t>
            </a:r>
            <a:endParaRPr lang="en-US" sz="6600" b="0" strike="noStrike" spc="-1">
              <a:latin typeface="Arial"/>
            </a:endParaRPr>
          </a:p>
        </p:txBody>
      </p:sp>
      <p:sp>
        <p:nvSpPr>
          <p:cNvPr id="161" name="CustomShape 4"/>
          <p:cNvSpPr/>
          <p:nvPr/>
        </p:nvSpPr>
        <p:spPr>
          <a:xfrm>
            <a:off x="152280" y="1371600"/>
            <a:ext cx="8762760" cy="480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indent="-216000">
              <a:lnSpc>
                <a:spcPct val="100000"/>
              </a:lnSpc>
              <a:buSzPct val="100051"/>
              <a:buBlip>
                <a:blip r:embed="rId5"/>
              </a:buBlip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3200" b="0" strike="noStrike" spc="-1">
                <a:solidFill>
                  <a:srgbClr val="FF9999"/>
                </a:solidFill>
                <a:latin typeface="Calibri"/>
              </a:rPr>
              <a:t>Тамни примордијални астероиди - најстарији икада пронађени објекти у универзуму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3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32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SzPct val="100051"/>
              <a:buBlip>
                <a:blip r:embed="rId6"/>
              </a:buBlip>
            </a:pPr>
            <a:r>
              <a:rPr lang="en-US" sz="3200" b="0" strike="noStrike" spc="-1">
                <a:solidFill>
                  <a:srgbClr val="FF9999"/>
                </a:solidFill>
                <a:latin typeface="Calibri"/>
              </a:rPr>
              <a:t> </a:t>
            </a:r>
            <a:r>
              <a:rPr lang="az-Cyrl-AZ" sz="3200" b="0" strike="noStrike" spc="-1">
                <a:solidFill>
                  <a:srgbClr val="FF9999"/>
                </a:solidFill>
                <a:latin typeface="Calibri"/>
              </a:rPr>
              <a:t>Проучавање астероида</a:t>
            </a:r>
            <a:r>
              <a:rPr lang="en-US" sz="3200" b="0" strike="noStrike" spc="-1">
                <a:solidFill>
                  <a:srgbClr val="FF9999"/>
                </a:solidFill>
                <a:latin typeface="Calibri"/>
              </a:rPr>
              <a:t> o</a:t>
            </a:r>
            <a:r>
              <a:rPr lang="ru-RU" sz="3200" b="0" strike="noStrike" spc="-1">
                <a:solidFill>
                  <a:srgbClr val="FF9999"/>
                </a:solidFill>
                <a:latin typeface="Calibri"/>
              </a:rPr>
              <a:t>могућуј</a:t>
            </a:r>
            <a:r>
              <a:rPr lang="en-US" sz="3200" b="0" strike="noStrike" spc="-1">
                <a:solidFill>
                  <a:srgbClr val="FF9999"/>
                </a:solidFill>
                <a:latin typeface="Calibri"/>
              </a:rPr>
              <a:t>e</a:t>
            </a:r>
            <a:r>
              <a:rPr lang="ru-RU" sz="3200" b="0" strike="noStrike" spc="-1">
                <a:solidFill>
                  <a:srgbClr val="FF9999"/>
                </a:solidFill>
                <a:latin typeface="Calibri"/>
              </a:rPr>
              <a:t> добијање различитих информација од значаја за порекло и настанак небеских тела, Сунчевог система, као и целог универзума</a:t>
            </a:r>
            <a:endParaRPr lang="en-US" sz="32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3" name="Content Placeholder 3" descr="Untitled-15-1.jpg"/>
          <p:cNvPicPr/>
          <p:nvPr/>
        </p:nvPicPr>
        <p:blipFill>
          <a:blip r:embed="rId2"/>
          <a:stretch/>
        </p:blipFill>
        <p:spPr>
          <a:xfrm>
            <a:off x="5040" y="0"/>
            <a:ext cx="9138600" cy="6171840"/>
          </a:xfrm>
          <a:prstGeom prst="rect">
            <a:avLst/>
          </a:prstGeom>
          <a:ln w="0">
            <a:noFill/>
          </a:ln>
        </p:spPr>
      </p:pic>
      <p:sp>
        <p:nvSpPr>
          <p:cNvPr id="164" name="CustomShape 2"/>
          <p:cNvSpPr/>
          <p:nvPr/>
        </p:nvSpPr>
        <p:spPr>
          <a:xfrm>
            <a:off x="0" y="6027120"/>
            <a:ext cx="9143640" cy="82188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2459880" y="76320"/>
            <a:ext cx="4551840" cy="109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6600" b="1" strike="noStrike" spc="-1">
                <a:solidFill>
                  <a:srgbClr val="FF9999"/>
                </a:solidFill>
                <a:latin typeface="Calibri"/>
              </a:rPr>
              <a:t>Мотивација</a:t>
            </a:r>
            <a:endParaRPr lang="en-US" sz="6600" b="0" strike="noStrike" spc="-1">
              <a:latin typeface="Arial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304920" y="762120"/>
            <a:ext cx="8762760" cy="388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SzPct val="100051"/>
              <a:buBlip>
                <a:blip r:embed="rId5"/>
              </a:buBlip>
            </a:pPr>
            <a:r>
              <a:rPr lang="en-US" sz="3200" b="0" strike="noStrike" spc="-1">
                <a:solidFill>
                  <a:srgbClr val="FF9999"/>
                </a:solidFill>
                <a:latin typeface="Calibri"/>
              </a:rPr>
              <a:t> </a:t>
            </a:r>
            <a:r>
              <a:rPr lang="az-Cyrl-AZ" sz="3200" b="0" strike="noStrike" spc="-1">
                <a:solidFill>
                  <a:srgbClr val="FF9999"/>
                </a:solidFill>
                <a:latin typeface="Calibri"/>
              </a:rPr>
              <a:t>СК теорија омогућује добијање додатних информација о родитељским телима астероида (једина данас постојећа теорија која омогућује рачунање магнетног поља родитељског тела астероида) </a:t>
            </a:r>
            <a:endParaRPr lang="en-US" sz="32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380880" y="1522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FF6699"/>
                </a:solidFill>
                <a:latin typeface="Calibri"/>
              </a:rPr>
              <a:t>СК теориј</a:t>
            </a:r>
            <a:r>
              <a:rPr lang="en-US" sz="4400" b="1" strike="noStrike" spc="-1">
                <a:solidFill>
                  <a:srgbClr val="FF6699"/>
                </a:solidFill>
                <a:latin typeface="Calibri"/>
              </a:rPr>
              <a:t>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68" name="Content Placeholder 10" descr="RK.jpg"/>
          <p:cNvPicPr/>
          <p:nvPr/>
        </p:nvPicPr>
        <p:blipFill>
          <a:blip r:embed="rId2"/>
          <a:stretch/>
        </p:blipFill>
        <p:spPr>
          <a:xfrm>
            <a:off x="5105520" y="1676520"/>
            <a:ext cx="2412720" cy="3619080"/>
          </a:xfrm>
          <a:prstGeom prst="rect">
            <a:avLst/>
          </a:prstGeom>
          <a:ln w="0">
            <a:noFill/>
          </a:ln>
        </p:spPr>
      </p:pic>
      <p:pic>
        <p:nvPicPr>
          <p:cNvPr id="169" name="Content Placeholder 7" descr="PS_kontrast.jpg"/>
          <p:cNvPicPr/>
          <p:nvPr/>
        </p:nvPicPr>
        <p:blipFill>
          <a:blip r:embed="rId3"/>
          <a:stretch/>
        </p:blipFill>
        <p:spPr>
          <a:xfrm>
            <a:off x="1600200" y="1676520"/>
            <a:ext cx="2498760" cy="3657240"/>
          </a:xfrm>
          <a:prstGeom prst="rect">
            <a:avLst/>
          </a:prstGeom>
          <a:ln w="0">
            <a:noFill/>
          </a:ln>
        </p:spPr>
      </p:pic>
      <p:sp>
        <p:nvSpPr>
          <p:cNvPr id="170" name="CustomShape 2"/>
          <p:cNvSpPr/>
          <p:nvPr/>
        </p:nvSpPr>
        <p:spPr>
          <a:xfrm>
            <a:off x="1766880" y="5334120"/>
            <a:ext cx="2212560" cy="94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800" b="1" strike="noStrike" spc="-1">
                <a:solidFill>
                  <a:srgbClr val="FF6699"/>
                </a:solidFill>
                <a:latin typeface="Calibri"/>
              </a:rPr>
              <a:t>Павле Савић</a:t>
            </a:r>
            <a:r>
              <a:rPr lang="en-US" sz="2800" b="1" strike="noStrike" spc="-1">
                <a:solidFill>
                  <a:srgbClr val="FF6699"/>
                </a:solidFill>
                <a:latin typeface="Calibri"/>
              </a:rPr>
              <a:t> 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FF6699"/>
                </a:solidFill>
                <a:latin typeface="Calibri"/>
              </a:rPr>
              <a:t> (1909-1994) 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71" name="CustomShape 3"/>
          <p:cNvSpPr/>
          <p:nvPr/>
        </p:nvSpPr>
        <p:spPr>
          <a:xfrm>
            <a:off x="4893480" y="5334120"/>
            <a:ext cx="2976120" cy="94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800" b="1" strike="noStrike" spc="-1">
                <a:solidFill>
                  <a:srgbClr val="FF6699"/>
                </a:solidFill>
                <a:latin typeface="Calibri"/>
              </a:rPr>
              <a:t>Радивој Кашанин</a:t>
            </a:r>
            <a:r>
              <a:rPr lang="en-US" sz="2800" b="1" strike="noStrike" spc="-1">
                <a:solidFill>
                  <a:srgbClr val="FF6699"/>
                </a:solidFill>
                <a:latin typeface="Calibri"/>
              </a:rPr>
              <a:t> 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FF6699"/>
                </a:solidFill>
                <a:latin typeface="Calibri"/>
              </a:rPr>
              <a:t>       (1892-1989)</a:t>
            </a:r>
            <a:endParaRPr lang="en-US" sz="2800" b="0" strike="noStrike" spc="-1">
              <a:latin typeface="Arial"/>
            </a:endParaRPr>
          </a:p>
        </p:txBody>
      </p:sp>
      <p:pic>
        <p:nvPicPr>
          <p:cNvPr id="172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73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3276720"/>
            <a:ext cx="958320" cy="3288960"/>
          </a:xfrm>
          <a:prstGeom prst="rect">
            <a:avLst/>
          </a:prstGeom>
          <a:ln w="0">
            <a:noFill/>
          </a:ln>
        </p:spPr>
      </p:pic>
      <p:sp>
        <p:nvSpPr>
          <p:cNvPr id="174" name="CustomShape 4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5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6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  <p:pic>
        <p:nvPicPr>
          <p:cNvPr id="175" name="Content Placeholder 3" descr="4.jpg"/>
          <p:cNvPicPr/>
          <p:nvPr/>
        </p:nvPicPr>
        <p:blipFill>
          <a:blip r:embed="rId4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0" y="13716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SzPct val="100051"/>
              <a:buBlip>
                <a:blip r:embed="rId2"/>
              </a:buBlip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 Да би се израчунала јачина магнетног поља родитељског тела астероида 4 Веста применом СК теорије, потребно је знати </a:t>
            </a:r>
            <a:r>
              <a:rPr lang="az-Cyrl-AZ" sz="3200" b="0" strike="noStrike" spc="-1">
                <a:solidFill>
                  <a:srgbClr val="000000"/>
                </a:solidFill>
                <a:latin typeface="Calibri"/>
              </a:rPr>
              <a:t>следеће параметре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l-GR" sz="3200" b="1" strike="noStrike" spc="-1">
                <a:solidFill>
                  <a:srgbClr val="FF6699"/>
                </a:solidFill>
                <a:latin typeface="Calibri"/>
              </a:rPr>
              <a:t>ω</a:t>
            </a:r>
            <a:r>
              <a:rPr lang="en-US" sz="3200" b="1" strike="noStrike" spc="-1" baseline="-25000">
                <a:solidFill>
                  <a:srgbClr val="FF6699"/>
                </a:solidFill>
                <a:latin typeface="Calibri"/>
              </a:rPr>
              <a:t>i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, A</a:t>
            </a:r>
            <a:r>
              <a:rPr lang="en-US" sz="3200" b="1" strike="noStrike" spc="-1" baseline="-25000">
                <a:solidFill>
                  <a:srgbClr val="FF6699"/>
                </a:solidFill>
                <a:latin typeface="Calibri"/>
              </a:rPr>
              <a:t>r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,V</a:t>
            </a:r>
            <a:r>
              <a:rPr lang="en-US" sz="3200" b="1" strike="noStrike" spc="-1" baseline="-25000">
                <a:solidFill>
                  <a:srgbClr val="FF6699"/>
                </a:solidFill>
                <a:latin typeface="Calibri"/>
              </a:rPr>
              <a:t>mol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, E</a:t>
            </a:r>
            <a:r>
              <a:rPr lang="en-US" sz="3200" b="1" strike="noStrike" spc="-1" baseline="-25000">
                <a:solidFill>
                  <a:srgbClr val="FF6699"/>
                </a:solidFill>
                <a:latin typeface="Calibri"/>
              </a:rPr>
              <a:t>i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, 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и </a:t>
            </a:r>
            <a:r>
              <a:rPr lang="en-US" sz="3200" b="1" strike="noStrike" spc="-1">
                <a:solidFill>
                  <a:srgbClr val="FF6699"/>
                </a:solidFill>
                <a:latin typeface="Calibri"/>
              </a:rPr>
              <a:t>електронску конфигурацију елемента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TextShape 2"/>
          <p:cNvSpPr txBox="1"/>
          <p:nvPr/>
        </p:nvSpPr>
        <p:spPr>
          <a:xfrm>
            <a:off x="30492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FF6699"/>
                </a:solidFill>
                <a:latin typeface="Calibri"/>
              </a:rPr>
              <a:t>СК теориј</a:t>
            </a:r>
            <a:r>
              <a:rPr lang="en-US" sz="4400" b="1" strike="noStrike" spc="-1">
                <a:solidFill>
                  <a:srgbClr val="FF6699"/>
                </a:solidFill>
                <a:latin typeface="Calibri"/>
              </a:rPr>
              <a:t>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8" name="CustomShape 3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  <p:pic>
        <p:nvPicPr>
          <p:cNvPr id="179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80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200400"/>
            <a:ext cx="958320" cy="3288960"/>
          </a:xfrm>
          <a:prstGeom prst="rect">
            <a:avLst/>
          </a:prstGeom>
          <a:ln w="0">
            <a:noFill/>
          </a:ln>
        </p:spPr>
      </p:pic>
      <p:pic>
        <p:nvPicPr>
          <p:cNvPr id="181" name="Content Placeholder 3" descr="4.jpg"/>
          <p:cNvPicPr/>
          <p:nvPr/>
        </p:nvPicPr>
        <p:blipFill>
          <a:blip r:embed="rId5"/>
          <a:stretch/>
        </p:blipFill>
        <p:spPr>
          <a:xfrm>
            <a:off x="8185320" y="3581280"/>
            <a:ext cx="958320" cy="3288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Picture 2"/>
          <p:cNvPicPr/>
          <p:nvPr/>
        </p:nvPicPr>
        <p:blipFill>
          <a:blip r:embed="rId2"/>
          <a:stretch/>
        </p:blipFill>
        <p:spPr>
          <a:xfrm>
            <a:off x="76320" y="1752480"/>
            <a:ext cx="8872560" cy="4114440"/>
          </a:xfrm>
          <a:prstGeom prst="rect">
            <a:avLst/>
          </a:prstGeom>
          <a:ln w="9525">
            <a:noFill/>
          </a:ln>
        </p:spPr>
      </p:pic>
      <p:sp>
        <p:nvSpPr>
          <p:cNvPr id="18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FF6699"/>
                </a:solidFill>
                <a:latin typeface="Calibri"/>
              </a:rPr>
              <a:t>СК теориј</a:t>
            </a:r>
            <a:r>
              <a:rPr lang="en-US" sz="4400" b="1" strike="noStrike" spc="-1">
                <a:solidFill>
                  <a:srgbClr val="FF6699"/>
                </a:solidFill>
                <a:latin typeface="Calibri"/>
              </a:rPr>
              <a:t>a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0" y="6396480"/>
            <a:ext cx="9143640" cy="456120"/>
          </a:xfrm>
          <a:prstGeom prst="rect">
            <a:avLst/>
          </a:prstGeom>
          <a:blipFill rotWithShape="0">
            <a:blip r:embed="rId3"/>
            <a:tile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az-Cyrl-AZ" sz="2400" b="1" strike="noStrike" spc="-1">
                <a:solidFill>
                  <a:srgbClr val="000000"/>
                </a:solidFill>
                <a:latin typeface="Calibri"/>
              </a:rPr>
              <a:t>Контакт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en-US" sz="2400" b="0" u="sng" strike="noStrike" spc="-1">
                <a:solidFill>
                  <a:srgbClr val="0000FF"/>
                </a:solidFill>
                <a:uFillTx/>
                <a:latin typeface="Calibri"/>
                <a:hlinkClick r:id="rId4"/>
              </a:rPr>
              <a:t>violeta@vinca.rs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366</Words>
  <Application>LibreOffice/7.0.4.2$Linux_X86_64 LibreOffice_project/00$Build-2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РАЧУНАЊЕ МАГНЕТНОГ ПОЉА РОДИТЕЉСКОГ ТЕЛА АСТЕРОИДА 4 ВЕСТА ПРИМЕНОМ САВИЋ-КАШАНИН ТЕОРИЈЕ</dc:title>
  <dc:creator>Violeta</dc:creator>
  <cp:lastModifiedBy>Violeta</cp:lastModifiedBy>
  <cp:revision>51</cp:revision>
  <dcterms:created xsi:type="dcterms:W3CDTF">2023-02-06T11:50:07Z</dcterms:created>
  <dcterms:modified xsi:type="dcterms:W3CDTF">2023-04-13T06:54:08Z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18</vt:i4>
  </property>
</Properties>
</file>