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56" r:id="rId2"/>
    <p:sldId id="259" r:id="rId3"/>
    <p:sldId id="267" r:id="rId4"/>
    <p:sldId id="277" r:id="rId5"/>
    <p:sldId id="278" r:id="rId6"/>
    <p:sldId id="273" r:id="rId7"/>
    <p:sldId id="279" r:id="rId8"/>
    <p:sldId id="281" r:id="rId9"/>
    <p:sldId id="280" r:id="rId10"/>
    <p:sldId id="27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FFCC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128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656108-E7C7-CFE7-ED70-A3B6E17876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B30E65-9262-7222-D4EE-329907E577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1A31760-E6C1-49B0-9D63-DA393F350422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0F841C7-FDEB-785B-F6CE-9B40B1EA5A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D23D838-DDA4-0078-71D9-67AF5D1BA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EBBC2-D0E7-90BD-29CB-07B044B75A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6E66-63E0-48B9-9C42-CD23CDEE6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058AD0-6ABE-47DE-B06A-3B3C59B59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3558307-D9BA-3915-8740-17BB9109E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AA17109-4B8E-D1DB-6426-AC5D37677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91B1EC5-68BD-3FA7-48F8-2667723A3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17BEC36-9365-4533-AA9A-C7C43085DE9B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3558307-D9BA-3915-8740-17BB9109E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AA17109-4B8E-D1DB-6426-AC5D37677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91B1EC5-68BD-3FA7-48F8-2667723A3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17BEC36-9365-4533-AA9A-C7C43085DE9B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552697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3558307-D9BA-3915-8740-17BB9109E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AA17109-4B8E-D1DB-6426-AC5D376779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91B1EC5-68BD-3FA7-48F8-2667723A37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17BEC36-9365-4533-AA9A-C7C43085DE9B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617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1BCC516-C370-6DF2-F44A-2EEDD842FCD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B71C135-7B35-C9F6-F6AC-31A8720A23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04C8C4A-4C82-4825-DB38-6360D13134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352B5FB-9964-5E54-FE7E-FE4B939ACF6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899E438-2C0A-089A-E377-63C4DFE698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751F0B5-6215-1BF1-B169-DB87FB7A9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AA02B-6008-44C6-8E51-FA57CC252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90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07BF508-B281-FAD5-25B1-E61DA0351A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0F3C307-B2C9-3ABA-8B14-E8C326FCA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3746C08-EE39-EB43-5F06-34725CE64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99EA-B59C-4395-9672-C46A5B1528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61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C9A4018-B494-6836-7600-87FE592365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E446A0D-7B9C-33D8-5515-8378D93EB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502FBEA-6690-43CC-EA43-D6AE24D42D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D3C82-06D8-4959-AB51-0463E454CE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74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3A6848F-11FD-69D9-DDB0-0743152ABA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2F9EC95-AC0C-CAC0-578C-327374277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6086482-C6B2-B24D-5F2F-29BC4A7C1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0467-E97E-4FF9-9709-AA9BC8E4F2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29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E45F65E-5757-4BDC-4FEF-4CD7788EA5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FD6A911-1815-44EE-013A-20D0CC93C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7A67C93-0379-B980-2831-AB67C72D5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B481C-C7F4-4732-B9F6-EBAC9DE35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72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B013E6-8B4F-D88E-DAFC-92B9BF15B4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573BB1F-D78A-8387-330D-C5A420387E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93233F1-B6B5-0239-CB7B-5447C6A43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4D832-4EAE-4A0C-BD7D-11DAAF67A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77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9EC0790-75E4-5863-D59E-A14C80CC15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97F1BB5-D999-1715-0A70-250F29694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B3255F79-DF66-B576-B1F1-5B7CC4F6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F191-D361-4F4C-8A92-BB8F7C8C2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C23DF26-1C6C-19B7-F021-6F57A94B0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B31B8AA-7781-2ACF-2EFA-C9695DF521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DA7CE8D-63C9-3ADB-A1C5-F20043EE5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FD0F7-61F1-40BB-980B-504DC9A97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16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76D9A86-3E59-FD90-2E44-5694B5FDF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7C82612-35DD-1DC7-4B05-7B7EFB8C15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03FD7CC-D9B6-C17E-1227-B7EC17F6D8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3739C-70B8-459E-AFF7-2FC0B4E1BA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50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F167168-DC6C-A16A-C405-381356A5E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5F1CEDA-236B-11FF-4153-C19D41D17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9ACE8149-6FAE-FBF1-A7AC-BE6DBB312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400B7-3214-4F8A-8381-27DD51E2BE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21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BAB42A5-5A57-90A8-EE0B-665364E0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53C8E40-CF5E-AD25-F54E-6CA5EAF546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8BC1F82-B170-08A2-D364-48E72DF5C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D68FA-AE68-4244-867A-8FEAD9A58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22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423B4E2-8C75-114E-D12F-1CDC7B6109F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1987" name="Freeform 3">
              <a:extLst>
                <a:ext uri="{FF2B5EF4-FFF2-40B4-BE49-F238E27FC236}">
                  <a16:creationId xmlns:a16="http://schemas.microsoft.com/office/drawing/2014/main" id="{76316B30-4A50-5655-C5B8-083A5997E6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1402F8C8-D810-7543-2944-FD2ACB20A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9" name="Rectangle 5">
            <a:extLst>
              <a:ext uri="{FF2B5EF4-FFF2-40B4-BE49-F238E27FC236}">
                <a16:creationId xmlns:a16="http://schemas.microsoft.com/office/drawing/2014/main" id="{D428986E-FD7A-2A0B-B38E-C78EB1271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07638578-8667-1628-013B-E12A2323B8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7DF1010-7D5B-A9F1-5D2C-DCC01FBF33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2" name="Rectangle 8">
            <a:extLst>
              <a:ext uri="{FF2B5EF4-FFF2-40B4-BE49-F238E27FC236}">
                <a16:creationId xmlns:a16="http://schemas.microsoft.com/office/drawing/2014/main" id="{1C45E2BD-B6EC-C3AE-810E-94232E74FC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87038ACC-9C49-9CAA-BD74-556E3B7B4D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0453739-4014-434B-8637-B0C3955F7E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E2E818D-4601-B7D9-B229-888E01CDEF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7772400" cy="2619375"/>
          </a:xfrm>
        </p:spPr>
        <p:txBody>
          <a:bodyPr/>
          <a:lstStyle/>
          <a:p>
            <a:pPr eaLnBrk="1" hangingPunct="1">
              <a:defRPr/>
            </a:pPr>
            <a:r>
              <a:rPr lang="sr-Cyrl-CS" altLang="en-US" sz="4000" b="1" dirty="0">
                <a:solidFill>
                  <a:schemeClr val="hlink"/>
                </a:solidFill>
              </a:rPr>
              <a:t> </a:t>
            </a:r>
            <a:r>
              <a:rPr lang="sr-Cyrl-RS" altLang="en-US" sz="4000" b="1" dirty="0">
                <a:solidFill>
                  <a:schemeClr val="hlink"/>
                </a:solidFill>
              </a:rPr>
              <a:t>СТО ГОДИНА НЕОЈУЛИЈАНСКОГ КАЛЕНДАРА</a:t>
            </a:r>
            <a:r>
              <a:rPr lang="ru-RU" altLang="en-US" sz="4000" b="1" dirty="0">
                <a:solidFill>
                  <a:srgbClr val="000099"/>
                </a:solidFill>
                <a:cs typeface="Tahoma" panose="020B0604030504040204" pitchFamily="34" charset="0"/>
              </a:rPr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FA9520D-E10B-3166-27A7-603E7D9EA17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3860800"/>
            <a:ext cx="7920037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RS" altLang="en-US" sz="2000" dirty="0">
                <a:solidFill>
                  <a:srgbClr val="FFFF00"/>
                </a:solidFill>
              </a:rPr>
              <a:t>Слободан</a:t>
            </a:r>
            <a:r>
              <a:rPr lang="sr-Latn-RS" altLang="en-US" sz="2000" dirty="0">
                <a:solidFill>
                  <a:srgbClr val="FFFF00"/>
                </a:solidFill>
              </a:rPr>
              <a:t> </a:t>
            </a:r>
            <a:r>
              <a:rPr lang="sr-Cyrl-RS" altLang="en-US" sz="2000" dirty="0">
                <a:solidFill>
                  <a:srgbClr val="FFFF00"/>
                </a:solidFill>
              </a:rPr>
              <a:t>Нинковић</a:t>
            </a:r>
            <a:r>
              <a:rPr lang="sr-Cyrl-CS" altLang="en-US" sz="2000" dirty="0">
                <a:solidFill>
                  <a:srgbClr val="FFFF00"/>
                </a:solidFill>
              </a:rPr>
              <a:t> </a:t>
            </a:r>
            <a:endParaRPr lang="en-US" altLang="en-US" sz="20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RS" altLang="en-US" sz="2000" dirty="0">
                <a:solidFill>
                  <a:srgbClr val="FFFF00"/>
                </a:solidFill>
              </a:rPr>
              <a:t>Астрономска Опсерваторија</a:t>
            </a:r>
            <a:r>
              <a:rPr lang="sr-Cyrl-CS" altLang="en-US" sz="2000" dirty="0">
                <a:solidFill>
                  <a:srgbClr val="FFFF00"/>
                </a:solidFill>
              </a:rPr>
              <a:t> у Б</a:t>
            </a:r>
            <a:r>
              <a:rPr lang="sr-Cyrl-RS" altLang="en-US" sz="2000" dirty="0" err="1">
                <a:solidFill>
                  <a:srgbClr val="FFFF00"/>
                </a:solidFill>
              </a:rPr>
              <a:t>еограду</a:t>
            </a:r>
            <a:r>
              <a:rPr lang="sr-Cyrl-RS" altLang="en-US" sz="2000" dirty="0">
                <a:solidFill>
                  <a:srgbClr val="FFFF00"/>
                </a:solidFill>
              </a:rPr>
              <a:t>, </a:t>
            </a:r>
            <a:r>
              <a:rPr lang="sr-Cyrl-RS" altLang="en-US" sz="2000" dirty="0" err="1">
                <a:solidFill>
                  <a:srgbClr val="FFFF00"/>
                </a:solidFill>
              </a:rPr>
              <a:t>Волгина</a:t>
            </a:r>
            <a:r>
              <a:rPr lang="sr-Cyrl-RS" altLang="en-US" sz="2000" dirty="0">
                <a:solidFill>
                  <a:srgbClr val="FFFF00"/>
                </a:solidFill>
              </a:rPr>
              <a:t> 7, Звездара</a:t>
            </a:r>
            <a:r>
              <a:rPr lang="en-US" altLang="en-US" sz="2000" dirty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solidFill>
                  <a:srgbClr val="FFFF00"/>
                </a:solidFill>
              </a:rPr>
              <a:t> </a:t>
            </a:r>
            <a:r>
              <a:rPr lang="en-US" altLang="en-US" sz="1600" dirty="0">
                <a:solidFill>
                  <a:srgbClr val="FFFF00"/>
                </a:solidFill>
              </a:rPr>
              <a:t>sninkovic@aob.rs</a:t>
            </a:r>
            <a:endParaRPr lang="ru-RU" altLang="en-US" sz="2400" dirty="0">
              <a:solidFill>
                <a:srgbClr val="FFFF00"/>
              </a:solidFill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altLang="en-US" sz="2000" dirty="0">
              <a:solidFill>
                <a:srgbClr val="FFFF00"/>
              </a:solidFill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4AFF49F1-9616-1137-72CF-3C74EA2EB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6250"/>
            <a:ext cx="8893175" cy="590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US" altLang="en-US" sz="1800"/>
            </a:br>
            <a:endParaRPr lang="en-US" altLang="en-US" sz="1800"/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BB96FA2-2408-03F8-291F-51062D1A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A5073201-78C4-D0A2-0A78-111C8582D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8050"/>
            <a:ext cx="870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CS" altLang="en-US" sz="2400"/>
              <a:t>      </a:t>
            </a:r>
            <a:endParaRPr lang="en-US" altLang="en-US" sz="2400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1EBD016A-A4F9-E7B6-8008-12AF998E7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196975"/>
            <a:ext cx="49688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sr-Cyrl-RS" altLang="en-US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sr-Cyrl-RS" altLang="en-US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dirty="0"/>
              <a:t>ХВАЛА НА ПАЖЊИ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D05A172A-40AE-E252-55D0-A1ADCC71E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Јединице за мерење времена: звездани дан, средњи дан, недеља, месец, година, деценија, век, миленијум, итд.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Лунарни календар, основни период Месечев циклус;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 err="1">
                <a:cs typeface="Tahoma" panose="020B0604030504040204" pitchFamily="34" charset="0"/>
              </a:rPr>
              <a:t>Лунисоларни</a:t>
            </a:r>
            <a:r>
              <a:rPr lang="sr-Cyrl-RS" altLang="en-US" sz="2400" dirty="0">
                <a:cs typeface="Tahoma" panose="020B0604030504040204" pitchFamily="34" charset="0"/>
              </a:rPr>
              <a:t> календар, осим Месечевог и Сунчев циклус;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   </a:t>
            </a:r>
            <a:r>
              <a:rPr lang="en-US" altLang="en-US" sz="2400" dirty="0">
                <a:cs typeface="Tahoma" panose="020B0604030504040204" pitchFamily="34" charset="0"/>
              </a:rPr>
              <a:t> </a:t>
            </a:r>
            <a:r>
              <a:rPr lang="sr-Cyrl-RS" altLang="en-US" sz="2400" dirty="0">
                <a:cs typeface="Tahoma" panose="020B0604030504040204" pitchFamily="34" charset="0"/>
              </a:rPr>
              <a:t>Соларни календар је заснован на Сунчевом циклусу.</a:t>
            </a: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Latn-RS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en-US" sz="2400" dirty="0">
                <a:cs typeface="Tahoma" panose="020B0604030504040204" pitchFamily="34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cs typeface="Arial" panose="020B0604020202020204" pitchFamily="34" charset="0"/>
              </a:rPr>
              <a:t>   </a:t>
            </a:r>
            <a:endParaRPr lang="sr-Cyrl-CS" altLang="en-US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>
            <a:extLst>
              <a:ext uri="{FF2B5EF4-FFF2-40B4-BE49-F238E27FC236}">
                <a16:creationId xmlns:a16="http://schemas.microsoft.com/office/drawing/2014/main" id="{C2F2CB36-64D9-61D4-62AD-F480A1171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9275"/>
            <a:ext cx="8424862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1800"/>
            </a:br>
            <a:endParaRPr lang="en-US" altLang="en-US" sz="1800"/>
          </a:p>
        </p:txBody>
      </p:sp>
      <p:sp>
        <p:nvSpPr>
          <p:cNvPr id="6147" name="Text Box 6">
            <a:extLst>
              <a:ext uri="{FF2B5EF4-FFF2-40B4-BE49-F238E27FC236}">
                <a16:creationId xmlns:a16="http://schemas.microsoft.com/office/drawing/2014/main" id="{739D934B-F39C-0782-881B-2FC9D4033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836613"/>
            <a:ext cx="88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8" name="Text Box 7">
            <a:extLst>
              <a:ext uri="{FF2B5EF4-FFF2-40B4-BE49-F238E27FC236}">
                <a16:creationId xmlns:a16="http://schemas.microsoft.com/office/drawing/2014/main" id="{DC248515-50CA-86A3-2D88-B8730F4CA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1065213"/>
            <a:ext cx="79287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>
                <a:cs typeface="Tahoma" panose="020B0604030504040204" pitchFamily="34" charset="0"/>
              </a:rPr>
              <a:t>Неојулијански</a:t>
            </a:r>
            <a:r>
              <a:rPr lang="sr-Cyrl-RS" altLang="en-US" sz="2400" dirty="0">
                <a:cs typeface="Tahoma" panose="020B0604030504040204" pitchFamily="34" charset="0"/>
              </a:rPr>
              <a:t> календар је побољшање јулијанског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календара.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Јулијански календар, усвојен 45. г. </a:t>
            </a:r>
            <a:r>
              <a:rPr lang="sr-Cyrl-RS" altLang="en-US" sz="2400" dirty="0" err="1">
                <a:cs typeface="Tahoma" panose="020B0604030504040204" pitchFamily="34" charset="0"/>
              </a:rPr>
              <a:t>пне</a:t>
            </a:r>
            <a:r>
              <a:rPr lang="sr-Cyrl-RS" altLang="en-US" sz="2400" dirty="0">
                <a:cs typeface="Tahoma" panose="020B0604030504040204" pitchFamily="34" charset="0"/>
              </a:rPr>
              <a:t>, је соларни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календар, основа му је тропска година.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Тропска година траје: 365 дана 5 часова 48 минута и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46 секунди.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Година јулијанског календара траје 365 дана и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шест часова, тј. 365 и ¼ дана.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Грегоријански календар као побољшање јулијанског,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>
                <a:cs typeface="Tahoma" panose="020B0604030504040204" pitchFamily="34" charset="0"/>
              </a:rPr>
              <a:t>усвојен 1582. године.</a:t>
            </a:r>
            <a:r>
              <a:rPr lang="en-US" altLang="en-US" sz="2400" dirty="0">
                <a:cs typeface="Tahoma" panose="020B0604030504040204" pitchFamily="34" charset="0"/>
              </a:rPr>
              <a:t>  </a:t>
            </a:r>
            <a:endParaRPr lang="ru-RU" altLang="en-US" sz="2400" dirty="0">
              <a:cs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>
            <a:extLst>
              <a:ext uri="{FF2B5EF4-FFF2-40B4-BE49-F238E27FC236}">
                <a16:creationId xmlns:a16="http://schemas.microsoft.com/office/drawing/2014/main" id="{C2F2CB36-64D9-61D4-62AD-F480A1171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9275"/>
            <a:ext cx="8424862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1800"/>
            </a:br>
            <a:endParaRPr lang="en-US" altLang="en-US" sz="1800"/>
          </a:p>
        </p:txBody>
      </p:sp>
      <p:sp>
        <p:nvSpPr>
          <p:cNvPr id="6147" name="Text Box 6">
            <a:extLst>
              <a:ext uri="{FF2B5EF4-FFF2-40B4-BE49-F238E27FC236}">
                <a16:creationId xmlns:a16="http://schemas.microsoft.com/office/drawing/2014/main" id="{739D934B-F39C-0782-881B-2FC9D4033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836613"/>
            <a:ext cx="88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Text Box 7">
                <a:extLst>
                  <a:ext uri="{FF2B5EF4-FFF2-40B4-BE49-F238E27FC236}">
                    <a16:creationId xmlns:a16="http://schemas.microsoft.com/office/drawing/2014/main" id="{DC248515-50CA-86A3-2D88-B8730F4CA6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9475" y="1065213"/>
                <a:ext cx="8233344" cy="37482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За колики део дана је календарска година дужа од 365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дана приказано је разломком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𝑓</m:t>
                      </m:r>
                      <m:r>
                        <a:rPr lang="sr-Cyrl-RS" alt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=</m:t>
                      </m:r>
                      <m:f>
                        <m:fPr>
                          <m:ctrlPr>
                            <a:rPr lang="sr-Cyrl-RS" alt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𝑘</m:t>
                          </m:r>
                          <m:r>
                            <a:rPr lang="sr-Cyrl-RS" alt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𝑙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4</m:t>
                          </m:r>
                          <m:r>
                            <a:rPr lang="en-US" alt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ahoma" panose="020B0604030504040204" pitchFamily="34" charset="0"/>
                            </a:rPr>
                            <m:t>𝑘</m:t>
                          </m:r>
                        </m:den>
                      </m:f>
                      <m:r>
                        <a:rPr lang="en-US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ahoma" panose="020B0604030504040204" pitchFamily="34" charset="0"/>
                        </a:rPr>
                        <m:t>; </m:t>
                      </m:r>
                    </m:oMath>
                  </m:oMathPara>
                </a14:m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:r>
                  <a:rPr lang="sr-Cyrl-RS" altLang="en-US" sz="2400" dirty="0">
                    <a:cs typeface="Tahoma" panose="020B0604030504040204" pitchFamily="34" charset="0"/>
                  </a:rPr>
                  <a:t>је природан број,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𝑙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:r>
                  <a:rPr lang="sr-Cyrl-RS" altLang="en-US" sz="2400" dirty="0">
                    <a:cs typeface="Tahoma" panose="020B0604030504040204" pitchFamily="34" charset="0"/>
                  </a:rPr>
                  <a:t>не може да буде негативан и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мора бити</a:t>
                </a:r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𝑙</m:t>
                    </m:r>
                    <m:r>
                      <a:rPr lang="sr-Cyrl-R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&lt;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 .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Јулијански календар: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=1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; </a:t>
                </a:r>
                <a:r>
                  <a:rPr lang="sr-Cyrl-RS" altLang="en-US" sz="2400" dirty="0">
                    <a:cs typeface="Tahoma" panose="020B0604030504040204" pitchFamily="34" charset="0"/>
                  </a:rPr>
                  <a:t>грегоријански календар:</a:t>
                </a:r>
                <a:endParaRPr lang="ru-RU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=100</m:t>
                    </m:r>
                  </m:oMath>
                </a14:m>
                <a:r>
                  <a:rPr lang="ru-RU" altLang="en-US" sz="2400" dirty="0">
                    <a:cs typeface="Tahoma" panose="020B0604030504040204" pitchFamily="34" charset="0"/>
                  </a:rPr>
                  <a:t>,</a:t>
                </a:r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𝑙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</m:t>
                    </m:r>
                    <m:r>
                      <a:rPr lang="sr-Cyrl-R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3</m:t>
                    </m:r>
                  </m:oMath>
                </a14:m>
                <a:r>
                  <a:rPr lang="sr-Cyrl-RS" altLang="en-US" sz="2400" dirty="0">
                    <a:cs typeface="Tahoma" panose="020B0604030504040204" pitchFamily="34" charset="0"/>
                  </a:rPr>
                  <a:t>, стога је његова година дужа од тропске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за 26 секунди.  </a:t>
                </a:r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:endParaRPr lang="ru-RU" altLang="en-US" sz="2400" dirty="0"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148" name="Text Box 7">
                <a:extLst>
                  <a:ext uri="{FF2B5EF4-FFF2-40B4-BE49-F238E27FC236}">
                    <a16:creationId xmlns:a16="http://schemas.microsoft.com/office/drawing/2014/main" id="{DC248515-50CA-86A3-2D88-B8730F4CA6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9475" y="1065213"/>
                <a:ext cx="8233344" cy="3748206"/>
              </a:xfrm>
              <a:prstGeom prst="rect">
                <a:avLst/>
              </a:prstGeom>
              <a:blipFill>
                <a:blip r:embed="rId3"/>
                <a:stretch>
                  <a:fillRect l="-1110" t="-1301" r="-222" b="-27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47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>
            <a:extLst>
              <a:ext uri="{FF2B5EF4-FFF2-40B4-BE49-F238E27FC236}">
                <a16:creationId xmlns:a16="http://schemas.microsoft.com/office/drawing/2014/main" id="{C2F2CB36-64D9-61D4-62AD-F480A1171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9275"/>
            <a:ext cx="8424862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sr-Cyrl-CS" altLang="en-US" sz="180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br>
              <a:rPr lang="en-US" altLang="en-US" sz="1800"/>
            </a:br>
            <a:endParaRPr lang="en-US" altLang="en-US" sz="1800"/>
          </a:p>
        </p:txBody>
      </p:sp>
      <p:sp>
        <p:nvSpPr>
          <p:cNvPr id="6147" name="Text Box 6">
            <a:extLst>
              <a:ext uri="{FF2B5EF4-FFF2-40B4-BE49-F238E27FC236}">
                <a16:creationId xmlns:a16="http://schemas.microsoft.com/office/drawing/2014/main" id="{739D934B-F39C-0782-881B-2FC9D4033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836613"/>
            <a:ext cx="88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8" name="Text Box 7">
                <a:extLst>
                  <a:ext uri="{FF2B5EF4-FFF2-40B4-BE49-F238E27FC236}">
                    <a16:creationId xmlns:a16="http://schemas.microsoft.com/office/drawing/2014/main" id="{DC248515-50CA-86A3-2D88-B8730F4CA6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4570" y="573063"/>
                <a:ext cx="8194872" cy="60016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Максим </a:t>
                </a:r>
                <a:r>
                  <a:rPr lang="sr-Cyrl-RS" altLang="en-US" sz="2400" dirty="0" err="1">
                    <a:cs typeface="Tahoma" panose="020B0604030504040204" pitchFamily="34" charset="0"/>
                  </a:rPr>
                  <a:t>Трпковић</a:t>
                </a:r>
                <a:r>
                  <a:rPr lang="sr-Cyrl-RS" altLang="en-US" sz="2400" dirty="0">
                    <a:cs typeface="Tahoma" panose="020B0604030504040204" pitchFamily="34" charset="0"/>
                  </a:rPr>
                  <a:t> (1864-1924), математичар, професор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у гимназији.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Latn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Latn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Latn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Latn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Latn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>
                  <a:cs typeface="Tahoma" panose="020B0604030504040204" pitchFamily="34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Његов пројект реформе календара у складу са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приказаном формулом:</a:t>
                </a:r>
                <a:r>
                  <a:rPr lang="en-US" altLang="en-US" sz="2400" dirty="0"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𝑘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=225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Tahoma" panose="020B0604030504040204" pitchFamily="34" charset="0"/>
                      </a:rPr>
                      <m:t>𝑙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=7</m:t>
                    </m:r>
                  </m:oMath>
                </a14:m>
                <a:r>
                  <a:rPr lang="en-US" altLang="en-US" sz="2400" dirty="0">
                    <a:cs typeface="Tahoma" panose="020B0604030504040204" pitchFamily="34" charset="0"/>
                  </a:rPr>
                  <a:t>; </a:t>
                </a:r>
                <a:r>
                  <a:rPr lang="sr-Cyrl-RS" altLang="en-US" sz="2400" dirty="0">
                    <a:cs typeface="Tahoma" panose="020B0604030504040204" pitchFamily="34" charset="0"/>
                  </a:rPr>
                  <a:t>само 2 секунде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>
                    <a:cs typeface="Tahoma" panose="020B0604030504040204" pitchFamily="34" charset="0"/>
                  </a:rPr>
                  <a:t>дуже од тропске године.  </a:t>
                </a:r>
              </a:p>
            </p:txBody>
          </p:sp>
        </mc:Choice>
        <mc:Fallback>
          <p:sp>
            <p:nvSpPr>
              <p:cNvPr id="6148" name="Text Box 7">
                <a:extLst>
                  <a:ext uri="{FF2B5EF4-FFF2-40B4-BE49-F238E27FC236}">
                    <a16:creationId xmlns:a16="http://schemas.microsoft.com/office/drawing/2014/main" id="{DC248515-50CA-86A3-2D88-B8730F4CA6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4570" y="573063"/>
                <a:ext cx="8194872" cy="6001643"/>
              </a:xfrm>
              <a:prstGeom prst="rect">
                <a:avLst/>
              </a:prstGeom>
              <a:blipFill>
                <a:blip r:embed="rId3"/>
                <a:stretch>
                  <a:fillRect l="-1190" t="-812" r="-149" b="-132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D24421F1-0326-4D80-4AD3-50B355ADCC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27"/>
          <a:stretch/>
        </p:blipFill>
        <p:spPr bwMode="auto">
          <a:xfrm>
            <a:off x="3229710" y="1412776"/>
            <a:ext cx="2684579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109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4624"/>
            <a:ext cx="8208912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Цариградски Патријарх Мелентије (1921 - 1923) је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сазвао конгрес православних цркава, одржан од 10. </a:t>
            </a:r>
            <a:r>
              <a:rPr lang="sr-Latn-RS" altLang="en-US" sz="2400" dirty="0"/>
              <a:t> </a:t>
            </a: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маја до 8. јуна 1923. Реформа календара је била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једна од најважнијих тема. Цркве учеснице су биле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позване да изнесу своје предлоге.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Предлог Српске цркве је био пројект Максима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Трпковића. Образлагао га је Милутин Миланковић,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професор Београдског универзитета.   </a:t>
            </a:r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42BE4F6B-6FB6-1C8C-E441-3F2506F77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132856"/>
            <a:ext cx="2257666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undefined">
            <a:extLst>
              <a:ext uri="{FF2B5EF4-FFF2-40B4-BE49-F238E27FC236}">
                <a16:creationId xmlns:a16="http://schemas.microsoft.com/office/drawing/2014/main" id="{22C84535-76B3-B064-7433-50A28B72D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135" y="2132856"/>
            <a:ext cx="1942095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16632"/>
            <a:ext cx="8208912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Предлог Српске цркве је био пројект Максима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Трпковића. Образлагао га је Милутин Миланковић,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професор Београдског универзитета, као стручњак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за небеску механику.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Latn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У новој, Миланковићевој, верзији раздобље од 900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година почиње са 2001. годином, па су онда од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вековних година у њему преступне само 2400. и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2900. Последица: подударање са грегоријанским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календаром све до 2800. године.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33AD357-6EBD-C197-E554-3B58A8092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376" y="1772816"/>
            <a:ext cx="4219848" cy="271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304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8372805" cy="7848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У новембру 1923. године у Грчкој готово истовремено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(у размаку од две недеље) и држава и црква су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прешле на нови календар.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Неојулијански календар данас примењују следеће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цркве: Цариградска патријаршија, Александријска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патријаршија, Атинска архиепископија, Кипарска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архиепископија, Румунска и Бугарска патријаршија ... .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Међутим, код поменутих цркава он важи само за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празнике са сталним датумом (на пр. Божић), а не и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за оне чији датум није сталан (на пр. Ускрс).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Патријаршије Антиохијска, Јерусалимска, Српска,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Московска и Грузинска , ... , држе се и даље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јулијанског календара.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0597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1" name="Text Box 3">
                <a:extLst>
                  <a:ext uri="{FF2B5EF4-FFF2-40B4-BE49-F238E27FC236}">
                    <a16:creationId xmlns:a16="http://schemas.microsoft.com/office/drawing/2014/main" id="{12CB7074-B8B2-0350-144C-452984E8C3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8888" y="1052513"/>
                <a:ext cx="7827784" cy="54259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1"/>
                  </a:buClr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en-US" sz="2400" dirty="0"/>
                  <a:t>Пример. Нека је трајање тропске године изражено у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en-US" sz="2400" dirty="0"/>
                  <a:t>данима познато до пете децимале. Онда је оно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en-US" sz="2400" dirty="0"/>
                  <a:t>једнако 365,24220. Треба установити вредности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en-US" sz="2400" dirty="0"/>
                  <a:t>бројева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altLang="en-US" sz="2400" dirty="0"/>
                  <a:t>и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sr-Cyrl-RS" altLang="en-US" sz="2400" dirty="0"/>
                  <a:t>из горње формуле.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sr-Cyrl-RS" altLang="en-US" sz="2400" dirty="0"/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0,24220</m:t>
                    </m:r>
                    <m:r>
                      <a:rPr lang="ru-RU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alt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ru-RU" alt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⟹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24220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100000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1211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5000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</m:t>
                    </m:r>
                  </m:oMath>
                </a14:m>
                <a:r>
                  <a:rPr lang="ru-RU" altLang="en-US" sz="2400" dirty="0"/>
                  <a:t> 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/>
                  <a:t>Систем једначина: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sr-Cyrl-R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5000</m:t>
                    </m:r>
                  </m:oMath>
                </a14:m>
                <a:r>
                  <a:rPr lang="en-US" altLang="en-US" sz="24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1211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sr-Cyrl-RS" altLang="en-US" sz="2400" dirty="0"/>
                  <a:t>чија су     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r-Cyrl-RS" altLang="en-US" sz="2400" dirty="0"/>
                  <a:t>решења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sr-Cyrl-R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Cyrl-R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sr-Cyrl-RS" altLang="en-US" sz="2400" dirty="0"/>
                  <a:t>,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=39</m:t>
                    </m:r>
                  </m:oMath>
                </a14:m>
                <a:r>
                  <a:rPr lang="en-US" altLang="en-US" sz="2400" dirty="0"/>
                  <a:t>.</a:t>
                </a:r>
                <a:r>
                  <a:rPr lang="sr-Cyrl-RS" altLang="en-US" sz="2400" dirty="0"/>
                  <a:t>   </a:t>
                </a:r>
                <a:r>
                  <a:rPr lang="en-US" altLang="en-US" sz="2400" dirty="0"/>
                  <a:t>      </a:t>
                </a: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en-US" sz="2400" dirty="0"/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en-US" sz="2400" dirty="0"/>
                  <a:t>   </a:t>
                </a:r>
              </a:p>
            </p:txBody>
          </p:sp>
        </mc:Choice>
        <mc:Fallback xmlns="">
          <p:sp>
            <p:nvSpPr>
              <p:cNvPr id="12291" name="Text Box 3">
                <a:extLst>
                  <a:ext uri="{FF2B5EF4-FFF2-40B4-BE49-F238E27FC236}">
                    <a16:creationId xmlns:a16="http://schemas.microsoft.com/office/drawing/2014/main" id="{12CB7074-B8B2-0350-144C-452984E8C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58888" y="1052513"/>
                <a:ext cx="7827784" cy="5425909"/>
              </a:xfrm>
              <a:prstGeom prst="rect">
                <a:avLst/>
              </a:prstGeom>
              <a:blipFill>
                <a:blip r:embed="rId2"/>
                <a:stretch>
                  <a:fillRect l="-1246" t="-899" r="-1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97052"/>
      </p:ext>
    </p:extLst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2278</TotalTime>
  <Words>564</Words>
  <Application>Microsoft Office PowerPoint</Application>
  <PresentationFormat>On-screen Show (4:3)</PresentationFormat>
  <Paragraphs>176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Tahoma</vt:lpstr>
      <vt:lpstr>Wingdings</vt:lpstr>
      <vt:lpstr>Slit</vt:lpstr>
      <vt:lpstr> СТО ГОДИНА НЕОЈУЛИЈАНСКОГ КАЛЕНДАРА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AOB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GLOBULAR  CLUSTERS  OF  THE  MILKY  WAY:  THEIR  FATE  AND  CHEMICAL  COMPOSITION</dc:title>
  <dc:creator>Slobodan Ninkovic</dc:creator>
  <cp:lastModifiedBy>Milan Stojanovic</cp:lastModifiedBy>
  <cp:revision>243</cp:revision>
  <dcterms:created xsi:type="dcterms:W3CDTF">2005-06-03T12:54:14Z</dcterms:created>
  <dcterms:modified xsi:type="dcterms:W3CDTF">2023-04-12T09:13:04Z</dcterms:modified>
</cp:coreProperties>
</file>