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7" r:id="rId2"/>
    <p:sldId id="315" r:id="rId3"/>
    <p:sldId id="412" r:id="rId4"/>
    <p:sldId id="413" r:id="rId5"/>
    <p:sldId id="345" r:id="rId6"/>
    <p:sldId id="404" r:id="rId7"/>
    <p:sldId id="398" r:id="rId8"/>
    <p:sldId id="414" r:id="rId9"/>
    <p:sldId id="402" r:id="rId10"/>
    <p:sldId id="373" r:id="rId11"/>
    <p:sldId id="374" r:id="rId12"/>
    <p:sldId id="406" r:id="rId13"/>
    <p:sldId id="415" r:id="rId14"/>
    <p:sldId id="416" r:id="rId15"/>
    <p:sldId id="397" r:id="rId16"/>
    <p:sldId id="400" r:id="rId17"/>
    <p:sldId id="417" r:id="rId18"/>
    <p:sldId id="381" r:id="rId19"/>
    <p:sldId id="382" r:id="rId20"/>
    <p:sldId id="405" r:id="rId21"/>
    <p:sldId id="387" r:id="rId22"/>
    <p:sldId id="388" r:id="rId23"/>
    <p:sldId id="389" r:id="rId24"/>
    <p:sldId id="392" r:id="rId25"/>
    <p:sldId id="393" r:id="rId26"/>
    <p:sldId id="394" r:id="rId27"/>
    <p:sldId id="395" r:id="rId28"/>
    <p:sldId id="396" r:id="rId29"/>
    <p:sldId id="423" r:id="rId30"/>
    <p:sldId id="424" r:id="rId31"/>
    <p:sldId id="420" r:id="rId32"/>
    <p:sldId id="419" r:id="rId33"/>
    <p:sldId id="418" r:id="rId34"/>
    <p:sldId id="362" r:id="rId35"/>
    <p:sldId id="421" r:id="rId36"/>
    <p:sldId id="42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>
        <p:scale>
          <a:sx n="70" d="100"/>
          <a:sy n="70" d="100"/>
        </p:scale>
        <p:origin x="-65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142" y="2606040"/>
            <a:ext cx="10058400" cy="2743200"/>
          </a:xfrm>
        </p:spPr>
        <p:txBody>
          <a:bodyPr>
            <a:normAutofit fontScale="90000"/>
          </a:bodyPr>
          <a:lstStyle/>
          <a:p>
            <a:r>
              <a:rPr lang="sr-Latn-RS" sz="2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  <a:t>Бојан М. Томић</a:t>
            </a:r>
            <a:r>
              <a:rPr lang="sr-Latn-RS" sz="4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  <a:t/>
            </a:r>
            <a:br>
              <a:rPr lang="sr-Latn-RS" sz="4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</a:br>
            <a:r>
              <a:rPr lang="sr-Latn-RS" sz="2000" b="0" cap="none" dirty="0" smtClean="0">
                <a:solidFill>
                  <a:srgbClr val="444D26"/>
                </a:solidFill>
                <a:effectLst/>
              </a:rPr>
              <a:t>Универзитет </a:t>
            </a:r>
            <a:r>
              <a:rPr lang="sr-Latn-RS" sz="2000" b="0" cap="none" dirty="0">
                <a:solidFill>
                  <a:srgbClr val="444D26"/>
                </a:solidFill>
                <a:effectLst/>
              </a:rPr>
              <a:t>у </a:t>
            </a:r>
            <a:r>
              <a:rPr lang="sr-Latn-RS" sz="2000" b="0" cap="none" dirty="0" smtClean="0">
                <a:solidFill>
                  <a:srgbClr val="444D26"/>
                </a:solidFill>
                <a:effectLst/>
              </a:rPr>
              <a:t>Београду, </a:t>
            </a:r>
            <a:r>
              <a:rPr lang="sr-Cyrl-RS" sz="2000" b="0" cap="none" dirty="0" smtClean="0">
                <a:solidFill>
                  <a:srgbClr val="444D26"/>
                </a:solidFill>
                <a:effectLst/>
              </a:rPr>
              <a:t>Институт </a:t>
            </a:r>
            <a:r>
              <a:rPr lang="sr-Cyrl-RS" sz="2000" b="0" cap="none" dirty="0">
                <a:solidFill>
                  <a:srgbClr val="444D26"/>
                </a:solidFill>
                <a:effectLst/>
              </a:rPr>
              <a:t>за мултидисциплинарна </a:t>
            </a:r>
            <a:r>
              <a:rPr lang="sr-Cyrl-RS" sz="2000" b="0" cap="none" dirty="0" smtClean="0">
                <a:solidFill>
                  <a:srgbClr val="444D26"/>
                </a:solidFill>
                <a:effectLst/>
              </a:rPr>
              <a:t>истраживања </a:t>
            </a:r>
            <a:r>
              <a:rPr lang="sr-Latn-RS" sz="2000" b="0" cap="none" dirty="0" smtClean="0">
                <a:solidFill>
                  <a:srgbClr val="444D26"/>
                </a:solidFill>
                <a:effectLst/>
              </a:rPr>
              <a:t> </a:t>
            </a:r>
            <a:br>
              <a:rPr lang="sr-Latn-RS" sz="2000" b="0" cap="none" dirty="0" smtClean="0">
                <a:solidFill>
                  <a:srgbClr val="444D26"/>
                </a:solidFill>
                <a:effectLst/>
              </a:rPr>
            </a:br>
            <a:r>
              <a:rPr lang="sr-Latn-RS" sz="2000" b="0" cap="none" dirty="0" smtClean="0">
                <a:solidFill>
                  <a:srgbClr val="444D26"/>
                </a:solidFill>
                <a:effectLst/>
              </a:rPr>
              <a:t/>
            </a:r>
            <a:br>
              <a:rPr lang="sr-Latn-RS" sz="2000" b="0" cap="none" dirty="0" smtClean="0">
                <a:solidFill>
                  <a:srgbClr val="444D26"/>
                </a:solidFill>
                <a:effectLst/>
              </a:rPr>
            </a:br>
            <a:r>
              <a:rPr lang="sr-Latn-RS" sz="2800" b="0" cap="none" dirty="0" smtClean="0">
                <a:solidFill>
                  <a:srgbClr val="444D26"/>
                </a:solidFill>
                <a:effectLst/>
                <a:ea typeface="Calibri"/>
                <a:cs typeface="Times New Roman"/>
              </a:rPr>
              <a:t>Милица </a:t>
            </a:r>
            <a:r>
              <a:rPr lang="sr-Latn-RS" sz="2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  <a:t>М. Томић </a:t>
            </a:r>
            <a:r>
              <a:rPr lang="sr-Latn-RS" sz="4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  <a:t/>
            </a:r>
            <a:br>
              <a:rPr lang="sr-Latn-RS" sz="4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</a:br>
            <a:r>
              <a:rPr lang="sr-Latn-RS" sz="2000" b="0" cap="none" dirty="0" smtClean="0">
                <a:solidFill>
                  <a:srgbClr val="444D26"/>
                </a:solidFill>
                <a:effectLst/>
              </a:rPr>
              <a:t>Београд</a:t>
            </a:r>
            <a:br>
              <a:rPr lang="sr-Latn-RS" sz="2000" b="0" cap="none" dirty="0" smtClean="0">
                <a:solidFill>
                  <a:srgbClr val="444D26"/>
                </a:solidFill>
                <a:effectLst/>
              </a:rPr>
            </a:br>
            <a:r>
              <a:rPr lang="sr-Latn-RS" sz="4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  <a:t/>
            </a:r>
            <a:br>
              <a:rPr lang="sr-Latn-RS" sz="4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</a:br>
            <a:r>
              <a:rPr lang="ru-RU" sz="6000" dirty="0">
                <a:effectLst/>
                <a:latin typeface="Calibri"/>
                <a:ea typeface="Calibri"/>
                <a:cs typeface="Times New Roman"/>
              </a:rPr>
              <a:t>Ђорђе Станојевић и </a:t>
            </a:r>
            <a:r>
              <a:rPr lang="ru-RU" sz="6000" dirty="0" smtClean="0">
                <a:effectLst/>
                <a:latin typeface="Calibri"/>
                <a:ea typeface="Calibri"/>
                <a:cs typeface="Times New Roman"/>
              </a:rPr>
              <a:t>светлост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2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4425" y="1091754"/>
            <a:ext cx="2971029" cy="4725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Звездано небо независне Србије, 1882 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700" dirty="0" smtClean="0">
                <a:solidFill>
                  <a:schemeClr val="tx2"/>
                </a:solidFill>
              </a:rPr>
              <a:t>Дело је посвећено сналажењу на небеској сфери и звезданој мапи.</a:t>
            </a:r>
          </a:p>
          <a:p>
            <a:endParaRPr lang="sr-Cyrl-RS" sz="2700" dirty="0" smtClean="0">
              <a:solidFill>
                <a:schemeClr val="tx2"/>
              </a:solidFill>
            </a:endParaRPr>
          </a:p>
          <a:p>
            <a:r>
              <a:rPr lang="en-US" sz="2700" dirty="0" err="1" smtClean="0">
                <a:solidFill>
                  <a:schemeClr val="tx2"/>
                </a:solidFill>
              </a:rPr>
              <a:t>Објашњава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светлост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звезда</a:t>
            </a:r>
            <a:r>
              <a:rPr lang="sr-Cyrl-RS" sz="2700" dirty="0" smtClean="0">
                <a:solidFill>
                  <a:schemeClr val="tx2"/>
                </a:solidFill>
              </a:rPr>
              <a:t>,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sr-Cyrl-RS" sz="2700" dirty="0" smtClean="0">
                <a:solidFill>
                  <a:schemeClr val="tx2"/>
                </a:solidFill>
              </a:rPr>
              <a:t>и укратко </a:t>
            </a:r>
            <a:r>
              <a:rPr lang="en-US" sz="2700" dirty="0" err="1" smtClean="0">
                <a:solidFill>
                  <a:schemeClr val="tx2"/>
                </a:solidFill>
              </a:rPr>
              <a:t>спектрално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разлагање</a:t>
            </a:r>
            <a:r>
              <a:rPr lang="sr-Cyrl-RS" sz="2700" dirty="0" smtClean="0">
                <a:solidFill>
                  <a:schemeClr val="tx2"/>
                </a:solidFill>
              </a:rPr>
              <a:t>,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брзину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en-US" sz="2700" dirty="0" err="1" smtClean="0">
                <a:solidFill>
                  <a:schemeClr val="tx2"/>
                </a:solidFill>
              </a:rPr>
              <a:t>аберацију</a:t>
            </a:r>
            <a:r>
              <a:rPr lang="sr-Cyrl-RS" sz="2700" dirty="0" smtClean="0">
                <a:solidFill>
                  <a:schemeClr val="tx2"/>
                </a:solidFill>
              </a:rPr>
              <a:t>,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рефракцију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en-US" sz="2700" dirty="0" err="1" smtClean="0">
                <a:solidFill>
                  <a:schemeClr val="tx2"/>
                </a:solidFill>
              </a:rPr>
              <a:t>астрономске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инструменте</a:t>
            </a:r>
            <a:r>
              <a:rPr lang="en-US" sz="2700" dirty="0" smtClean="0">
                <a:solidFill>
                  <a:schemeClr val="tx2"/>
                </a:solidFill>
              </a:rPr>
              <a:t>. 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endParaRPr lang="ru-RU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400" dirty="0" smtClean="0"/>
              <a:t>Медон 1871.</a:t>
            </a:r>
            <a:br>
              <a:rPr lang="sr-Cyrl-RS" sz="2400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1600" dirty="0"/>
              <a:t/>
            </a:r>
            <a:br>
              <a:rPr lang="sr-Cyrl-RS" sz="1600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MiskoEx\Downloads\Château_de_Meudon_1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83" y="750627"/>
            <a:ext cx="6786628" cy="5268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35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>Жил Жансен</a:t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>фотографија фотосфере сунца из </a:t>
            </a:r>
            <a:br>
              <a:rPr lang="sr-Cyrl-RS" sz="2400" dirty="0" smtClean="0"/>
            </a:br>
            <a:r>
              <a:rPr lang="en-US" sz="2400" i="1" dirty="0"/>
              <a:t>Atlas de </a:t>
            </a:r>
            <a:r>
              <a:rPr lang="en-US" sz="2400" i="1" dirty="0" err="1"/>
              <a:t>photographies</a:t>
            </a:r>
            <a:r>
              <a:rPr lang="en-US" sz="2400" i="1" dirty="0"/>
              <a:t> </a:t>
            </a:r>
            <a:r>
              <a:rPr lang="en-US" sz="2400" i="1" dirty="0" err="1" smtClean="0"/>
              <a:t>solaires</a:t>
            </a:r>
            <a:r>
              <a:rPr lang="sr-Cyrl-RS" sz="2400" i="1" dirty="0" smtClean="0"/>
              <a:t/>
            </a:r>
            <a:br>
              <a:rPr lang="sr-Cyrl-RS" sz="2400" i="1" dirty="0" smtClean="0"/>
            </a:br>
            <a:r>
              <a:rPr lang="sr-Cyrl-RS" sz="2400" i="1" dirty="0"/>
              <a:t/>
            </a:r>
            <a:br>
              <a:rPr lang="sr-Cyrl-RS" sz="2400" i="1" dirty="0"/>
            </a:br>
            <a:r>
              <a:rPr lang="sr-Cyrl-RS" sz="2400" i="1" dirty="0" smtClean="0"/>
              <a:t/>
            </a:r>
            <a:br>
              <a:rPr lang="sr-Cyrl-RS" sz="2400" i="1" dirty="0" smtClean="0"/>
            </a:br>
            <a:r>
              <a:rPr lang="sr-Cyrl-RS" sz="2400" i="1" dirty="0"/>
              <a:t/>
            </a:r>
            <a:br>
              <a:rPr lang="sr-Cyrl-RS" sz="2400" i="1" dirty="0"/>
            </a:br>
            <a:r>
              <a:rPr lang="sr-Cyrl-RS" sz="2400" i="1" dirty="0" smtClean="0"/>
              <a:t/>
            </a:r>
            <a:br>
              <a:rPr lang="sr-Cyrl-RS" sz="2400" i="1" dirty="0" smtClean="0"/>
            </a:br>
            <a:r>
              <a:rPr lang="sr-Cyrl-RS" sz="2400" i="1" dirty="0"/>
              <a:t/>
            </a:r>
            <a:br>
              <a:rPr lang="sr-Cyrl-RS" sz="2400" i="1" dirty="0"/>
            </a:br>
            <a:r>
              <a:rPr lang="sr-Cyrl-RS" sz="1600" i="1" dirty="0"/>
              <a:t/>
            </a:r>
            <a:br>
              <a:rPr lang="sr-Cyrl-RS" sz="1600" i="1" dirty="0"/>
            </a:br>
            <a:r>
              <a:rPr lang="sr-Cyrl-RS" sz="1600" dirty="0"/>
              <a:t/>
            </a:r>
            <a:br>
              <a:rPr lang="sr-Cyrl-RS" sz="16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30" y="514445"/>
            <a:ext cx="5049671" cy="572127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03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Сунчеве фотосферске мреже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Sur l'origine du réseau photosphérique solaire</a:t>
            </a:r>
            <a:r>
              <a:rPr lang="sr-Cyrl-RS" sz="2800" dirty="0" smtClean="0">
                <a:solidFill>
                  <a:schemeClr val="tx2"/>
                </a:solidFill>
              </a:rPr>
              <a:t>,</a:t>
            </a:r>
            <a:r>
              <a:rPr lang="fr-FR" sz="2800" b="1" dirty="0" smtClean="0">
                <a:solidFill>
                  <a:schemeClr val="tx2"/>
                </a:solidFill>
              </a:rPr>
              <a:t> </a:t>
            </a:r>
            <a:r>
              <a:rPr lang="sr-Cyrl-RS" sz="2800" dirty="0" smtClean="0">
                <a:solidFill>
                  <a:schemeClr val="tx2"/>
                </a:solidFill>
              </a:rPr>
              <a:t>1886.</a:t>
            </a:r>
          </a:p>
          <a:p>
            <a:r>
              <a:rPr lang="fr-FR" sz="2800" dirty="0" smtClean="0">
                <a:solidFill>
                  <a:schemeClr val="tx2"/>
                </a:solidFill>
              </a:rPr>
              <a:t>Sur la photographie directe de l'état barométrique de l'</a:t>
            </a:r>
            <a:r>
              <a:rPr lang="fr-FR" sz="2800" dirty="0" err="1" smtClean="0">
                <a:solidFill>
                  <a:schemeClr val="tx2"/>
                </a:solidFill>
              </a:rPr>
              <a:t>atmosphére</a:t>
            </a:r>
            <a:r>
              <a:rPr lang="fr-FR" sz="2800" dirty="0" smtClean="0">
                <a:solidFill>
                  <a:schemeClr val="tx2"/>
                </a:solidFill>
              </a:rPr>
              <a:t> solaire</a:t>
            </a:r>
            <a:r>
              <a:rPr lang="sr-Cyrl-RS" sz="2800" dirty="0" smtClean="0">
                <a:solidFill>
                  <a:schemeClr val="tx2"/>
                </a:solidFill>
              </a:rPr>
              <a:t>,</a:t>
            </a:r>
            <a:r>
              <a:rPr lang="fr-FR" sz="2800" dirty="0" smtClean="0">
                <a:solidFill>
                  <a:schemeClr val="tx2"/>
                </a:solidFill>
              </a:rPr>
              <a:t> </a:t>
            </a:r>
            <a:r>
              <a:rPr lang="sr-Cyrl-RS" sz="2800" dirty="0" smtClean="0">
                <a:solidFill>
                  <a:schemeClr val="tx2"/>
                </a:solidFill>
              </a:rPr>
              <a:t>1887.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Сунчеве фотосферске мреже пред Краљевско-српском Академијом природних наука, 1888.</a:t>
            </a:r>
          </a:p>
          <a:p>
            <a:endParaRPr lang="sr-Cyrl-RS" sz="2800" dirty="0" smtClean="0">
              <a:solidFill>
                <a:schemeClr val="tx2"/>
              </a:solidFill>
            </a:endParaRPr>
          </a:p>
          <a:p>
            <a:r>
              <a:rPr lang="sr-Cyrl-RS" sz="2800" dirty="0" smtClean="0">
                <a:solidFill>
                  <a:schemeClr val="tx2"/>
                </a:solidFill>
              </a:rPr>
              <a:t>Ирегуларне конвективне ћелије ваздуха протумачио је као појаву у Сунчевој атмосфери – фотосферску мрежу.</a:t>
            </a:r>
          </a:p>
        </p:txBody>
      </p:sp>
    </p:spTree>
    <p:extLst>
      <p:ext uri="{BB962C8B-B14F-4D97-AF65-F5344CB8AC3E}">
        <p14:creationId xmlns:p14="http://schemas.microsoft.com/office/powerpoint/2010/main" xmlns="" val="165185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експедиције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ClrTx/>
              <a:buNone/>
              <a:defRPr/>
            </a:pPr>
            <a:r>
              <a:rPr lang="sr-Cyrl-RS" sz="2800" dirty="0" smtClean="0">
                <a:solidFill>
                  <a:schemeClr val="tx2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1887. на предлог Жансена српска влада га шаље на посматрање помрачења Сунца (Русија)</a:t>
            </a:r>
          </a:p>
          <a:p>
            <a:pPr marL="0" lvl="0" indent="0">
              <a:spcBef>
                <a:spcPct val="0"/>
              </a:spcBef>
              <a:buClrTx/>
              <a:buNone/>
              <a:defRPr/>
            </a:pPr>
            <a:endParaRPr lang="sr-Cyrl-RS" sz="2800" dirty="0" smtClean="0">
              <a:solidFill>
                <a:schemeClr val="tx2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  <a:p>
            <a:pPr marL="0" lvl="0" indent="0">
              <a:spcBef>
                <a:spcPct val="0"/>
              </a:spcBef>
              <a:buClrTx/>
              <a:buNone/>
              <a:defRPr/>
            </a:pPr>
            <a:r>
              <a:rPr lang="sr-Cyrl-RS" sz="2800" dirty="0" smtClean="0">
                <a:solidFill>
                  <a:schemeClr val="tx2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1890. снимање спектра Сунца са Жансеном (Алжир)</a:t>
            </a:r>
          </a:p>
        </p:txBody>
      </p:sp>
    </p:spTree>
    <p:extLst>
      <p:ext uri="{BB962C8B-B14F-4D97-AF65-F5344CB8AC3E}">
        <p14:creationId xmlns:p14="http://schemas.microsoft.com/office/powerpoint/2010/main" xmlns="" val="165185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2559" y="1257854"/>
            <a:ext cx="3014762" cy="43930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Васионска енергија и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модерна физика, 1887</a:t>
            </a:r>
            <a:r>
              <a:rPr lang="sr-Cyrl-RS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solidFill>
                  <a:srgbClr val="514A40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У </a:t>
            </a:r>
            <a:r>
              <a:rPr lang="en-US" sz="2800" dirty="0" err="1" smtClean="0">
                <a:solidFill>
                  <a:schemeClr val="tx2"/>
                </a:solidFill>
              </a:rPr>
              <a:t>овом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делу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објашњава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теорије</a:t>
            </a:r>
            <a:r>
              <a:rPr lang="en-US" sz="2800" dirty="0" smtClean="0">
                <a:solidFill>
                  <a:schemeClr val="tx2"/>
                </a:solidFill>
              </a:rPr>
              <a:t> о </a:t>
            </a:r>
            <a:r>
              <a:rPr lang="en-US" sz="2800" dirty="0" err="1" smtClean="0">
                <a:solidFill>
                  <a:schemeClr val="tx2"/>
                </a:solidFill>
              </a:rPr>
              <a:t>светлости</a:t>
            </a:r>
            <a:r>
              <a:rPr lang="sr-Cyrl-R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те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електромагнетну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теорију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светлости</a:t>
            </a:r>
            <a:r>
              <a:rPr lang="sr-Cyrl-RS" sz="2800" dirty="0" smtClean="0">
                <a:solidFill>
                  <a:schemeClr val="tx2"/>
                </a:solidFill>
              </a:rPr>
              <a:t>.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sr-Cyrl-RS" sz="2800" dirty="0" smtClean="0">
                <a:solidFill>
                  <a:schemeClr val="tx2"/>
                </a:solidFill>
              </a:rPr>
              <a:t>И</a:t>
            </a:r>
            <a:r>
              <a:rPr lang="en-US" sz="2800" dirty="0" err="1" smtClean="0">
                <a:solidFill>
                  <a:schemeClr val="tx2"/>
                </a:solidFill>
              </a:rPr>
              <a:t>злаже</a:t>
            </a:r>
            <a:r>
              <a:rPr lang="en-US" sz="2800" dirty="0" smtClean="0">
                <a:solidFill>
                  <a:schemeClr val="tx2"/>
                </a:solidFill>
              </a:rPr>
              <a:t> о </a:t>
            </a:r>
            <a:r>
              <a:rPr lang="en-US" sz="2800" dirty="0" err="1" smtClean="0">
                <a:solidFill>
                  <a:schemeClr val="tx2"/>
                </a:solidFill>
              </a:rPr>
              <a:t>уједињењу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топлоте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магнетизма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електрицитета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</a:p>
          <a:p>
            <a:r>
              <a:rPr lang="en-US" sz="2800" dirty="0" err="1" smtClean="0">
                <a:solidFill>
                  <a:schemeClr val="tx2"/>
                </a:solidFill>
              </a:rPr>
              <a:t>Излаже</a:t>
            </a:r>
            <a:r>
              <a:rPr lang="en-US" sz="2800" dirty="0" smtClean="0">
                <a:solidFill>
                  <a:schemeClr val="tx2"/>
                </a:solidFill>
              </a:rPr>
              <a:t> о </a:t>
            </a:r>
            <a:r>
              <a:rPr lang="en-US" sz="2800" dirty="0" err="1" smtClean="0">
                <a:solidFill>
                  <a:schemeClr val="tx2"/>
                </a:solidFill>
              </a:rPr>
              <a:t>небеској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физици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инструментима</a:t>
            </a:r>
            <a:r>
              <a:rPr lang="en-US" sz="2800" dirty="0" smtClean="0">
                <a:solidFill>
                  <a:schemeClr val="tx2"/>
                </a:solidFill>
              </a:rPr>
              <a:t> – </a:t>
            </a:r>
            <a:r>
              <a:rPr lang="en-US" sz="2800" dirty="0" err="1" smtClean="0">
                <a:solidFill>
                  <a:schemeClr val="tx2"/>
                </a:solidFill>
              </a:rPr>
              <a:t>дурбину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спектроскопу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фотографској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комори</a:t>
            </a:r>
            <a:r>
              <a:rPr lang="en-US" sz="2800" dirty="0" smtClean="0">
                <a:solidFill>
                  <a:schemeClr val="tx2"/>
                </a:solidFill>
              </a:rPr>
              <a:t>, о </a:t>
            </a:r>
            <a:r>
              <a:rPr lang="en-US" sz="2800" dirty="0" err="1" smtClean="0">
                <a:solidFill>
                  <a:schemeClr val="tx2"/>
                </a:solidFill>
              </a:rPr>
              <a:t>открић</a:t>
            </a:r>
            <a:r>
              <a:rPr lang="sr-Cyrl-RS" sz="2800" dirty="0" smtClean="0">
                <a:solidFill>
                  <a:schemeClr val="tx2"/>
                </a:solidFill>
              </a:rPr>
              <a:t>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спектралне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анализе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спектру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Сунца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те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Жансеновим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открићима</a:t>
            </a:r>
            <a:r>
              <a:rPr lang="en-US" sz="2800" dirty="0" smtClean="0">
                <a:solidFill>
                  <a:schemeClr val="tx2"/>
                </a:solidFill>
              </a:rPr>
              <a:t> у </a:t>
            </a:r>
            <a:r>
              <a:rPr lang="en-US" sz="2800" dirty="0" err="1" smtClean="0">
                <a:solidFill>
                  <a:schemeClr val="tx2"/>
                </a:solidFill>
              </a:rPr>
              <a:t>последње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две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године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endParaRPr lang="ru-RU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412346" y="1315971"/>
            <a:ext cx="3015188" cy="427686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о електричној светлости, 1890.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700" dirty="0" smtClean="0">
                <a:solidFill>
                  <a:schemeClr val="tx2"/>
                </a:solidFill>
              </a:rPr>
              <a:t>Станојевић је био члан Комисије за осветљавање Београда.</a:t>
            </a:r>
          </a:p>
          <a:p>
            <a:endParaRPr lang="sr-Cyrl-RS" sz="2700" dirty="0" smtClean="0">
              <a:solidFill>
                <a:schemeClr val="tx2"/>
              </a:solidFill>
            </a:endParaRPr>
          </a:p>
          <a:p>
            <a:r>
              <a:rPr lang="sr-Cyrl-RS" sz="2700" dirty="0" smtClean="0">
                <a:solidFill>
                  <a:schemeClr val="tx2"/>
                </a:solidFill>
              </a:rPr>
              <a:t>Овим говором убедио је Комисију да се уведе електрично, а не гасно осветљење.</a:t>
            </a:r>
          </a:p>
          <a:p>
            <a:endParaRPr lang="sr-Cyrl-RS" sz="2700" dirty="0" smtClean="0">
              <a:solidFill>
                <a:schemeClr val="tx2"/>
              </a:solidFill>
            </a:endParaRPr>
          </a:p>
          <a:p>
            <a:r>
              <a:rPr lang="en-US" sz="2700" dirty="0" err="1" smtClean="0">
                <a:solidFill>
                  <a:schemeClr val="tx2"/>
                </a:solidFill>
              </a:rPr>
              <a:t>Даје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објашњење</a:t>
            </a:r>
            <a:r>
              <a:rPr lang="en-US" sz="2700" dirty="0" smtClean="0">
                <a:solidFill>
                  <a:schemeClr val="tx2"/>
                </a:solidFill>
              </a:rPr>
              <a:t> о </a:t>
            </a:r>
            <a:r>
              <a:rPr lang="en-US" sz="2700" dirty="0" err="1" smtClean="0">
                <a:solidFill>
                  <a:schemeClr val="tx2"/>
                </a:solidFill>
              </a:rPr>
              <a:t>електричном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осветљењу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које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појавило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sr-Cyrl-RS" sz="2700" dirty="0" smtClean="0">
                <a:solidFill>
                  <a:schemeClr val="tx2"/>
                </a:solidFill>
              </a:rPr>
              <a:t>„</a:t>
            </a:r>
            <a:r>
              <a:rPr lang="en-US" sz="2700" dirty="0" err="1" smtClean="0">
                <a:solidFill>
                  <a:schemeClr val="tx2"/>
                </a:solidFill>
              </a:rPr>
              <a:t>пре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врло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кратког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временена</a:t>
            </a:r>
            <a:r>
              <a:rPr lang="sr-Cyrl-RS" sz="2700" dirty="0" smtClean="0">
                <a:solidFill>
                  <a:schemeClr val="tx2"/>
                </a:solidFill>
              </a:rPr>
              <a:t>“</a:t>
            </a:r>
            <a:r>
              <a:rPr lang="en-US" sz="2700" dirty="0" smtClean="0">
                <a:solidFill>
                  <a:schemeClr val="tx2"/>
                </a:solidFill>
              </a:rPr>
              <a:t>.</a:t>
            </a:r>
            <a:r>
              <a:rPr lang="sr-Cyrl-RS" sz="2700" dirty="0" smtClean="0">
                <a:solidFill>
                  <a:schemeClr val="tx2"/>
                </a:solidFill>
              </a:rPr>
              <a:t>  </a:t>
            </a:r>
            <a:r>
              <a:rPr lang="en-US" sz="2700" dirty="0" smtClean="0">
                <a:solidFill>
                  <a:schemeClr val="tx2"/>
                </a:solidFill>
              </a:rPr>
              <a:t>У </a:t>
            </a:r>
            <a:r>
              <a:rPr lang="en-US" sz="2700" dirty="0" err="1" smtClean="0">
                <a:solidFill>
                  <a:schemeClr val="tx2"/>
                </a:solidFill>
              </a:rPr>
              <a:t>излагању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ослања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на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истраживања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Петенхофера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из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Минхена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en-US" sz="2700" dirty="0" err="1" smtClean="0">
                <a:solidFill>
                  <a:schemeClr val="tx2"/>
                </a:solidFill>
              </a:rPr>
              <a:t>Кона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en-US" sz="2700" dirty="0" err="1" smtClean="0">
                <a:solidFill>
                  <a:schemeClr val="tx2"/>
                </a:solidFill>
              </a:rPr>
              <a:t>Мајера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en-US" sz="2700" dirty="0" err="1" smtClean="0">
                <a:solidFill>
                  <a:schemeClr val="tx2"/>
                </a:solidFill>
              </a:rPr>
              <a:t>Снелена</a:t>
            </a:r>
            <a:r>
              <a:rPr lang="en-US" sz="2700" dirty="0" smtClean="0">
                <a:solidFill>
                  <a:schemeClr val="tx2"/>
                </a:solidFill>
              </a:rPr>
              <a:t> и </a:t>
            </a:r>
            <a:r>
              <a:rPr lang="en-US" sz="2700" dirty="0" err="1" smtClean="0">
                <a:solidFill>
                  <a:schemeClr val="tx2"/>
                </a:solidFill>
              </a:rPr>
              <a:t>Бушара</a:t>
            </a:r>
            <a:r>
              <a:rPr lang="en-US" sz="2700" dirty="0" smtClean="0">
                <a:solidFill>
                  <a:schemeClr val="tx2"/>
                </a:solidFill>
              </a:rPr>
              <a:t>. </a:t>
            </a:r>
            <a:r>
              <a:rPr lang="sr-Cyrl-RS" sz="2700" dirty="0" smtClean="0">
                <a:solidFill>
                  <a:schemeClr val="tx2"/>
                </a:solidFill>
              </a:rPr>
              <a:t>као и податке о </a:t>
            </a:r>
            <a:r>
              <a:rPr lang="en-US" sz="2700" dirty="0" err="1" smtClean="0">
                <a:solidFill>
                  <a:schemeClr val="tx2"/>
                </a:solidFill>
              </a:rPr>
              <a:t>бољ</a:t>
            </a:r>
            <a:r>
              <a:rPr lang="sr-Cyrl-RS" sz="2700" dirty="0" smtClean="0">
                <a:solidFill>
                  <a:schemeClr val="tx2"/>
                </a:solidFill>
              </a:rPr>
              <a:t>ој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видљивост</a:t>
            </a:r>
            <a:r>
              <a:rPr lang="sr-Cyrl-RS" sz="2700" dirty="0" smtClean="0">
                <a:solidFill>
                  <a:schemeClr val="tx2"/>
                </a:solidFill>
              </a:rPr>
              <a:t>и</a:t>
            </a:r>
            <a:r>
              <a:rPr lang="en-US" sz="2700" dirty="0" smtClean="0">
                <a:solidFill>
                  <a:schemeClr val="tx2"/>
                </a:solidFill>
              </a:rPr>
              <a:t>, о </a:t>
            </a:r>
            <a:r>
              <a:rPr lang="en-US" sz="2700" dirty="0" err="1" smtClean="0">
                <a:solidFill>
                  <a:schemeClr val="tx2"/>
                </a:solidFill>
              </a:rPr>
              <a:t>несрећама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sr-Cyrl-RS" sz="2700" dirty="0" smtClean="0">
                <a:solidFill>
                  <a:schemeClr val="tx2"/>
                </a:solidFill>
              </a:rPr>
              <a:t>и </a:t>
            </a:r>
            <a:r>
              <a:rPr lang="en-US" sz="2700" dirty="0" err="1" smtClean="0">
                <a:solidFill>
                  <a:schemeClr val="tx2"/>
                </a:solidFill>
              </a:rPr>
              <a:t>смртни</a:t>
            </a:r>
            <a:r>
              <a:rPr lang="sr-Cyrl-RS" sz="2700" dirty="0" smtClean="0">
                <a:solidFill>
                  <a:schemeClr val="tx2"/>
                </a:solidFill>
              </a:rPr>
              <a:t>м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случајеви</a:t>
            </a:r>
            <a:r>
              <a:rPr lang="sr-Cyrl-RS" sz="2700" dirty="0" smtClean="0">
                <a:solidFill>
                  <a:schemeClr val="tx2"/>
                </a:solidFill>
              </a:rPr>
              <a:t>ма.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endParaRPr lang="en-US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Извештај о међународном конгресу о </a:t>
            </a:r>
            <a:br>
              <a:rPr lang="ru-RU" dirty="0" smtClean="0"/>
            </a:br>
            <a:r>
              <a:rPr lang="ru-RU" dirty="0" smtClean="0"/>
              <a:t>фотографији неба, 1891.</a:t>
            </a: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96788"/>
            <a:ext cx="9786582" cy="473577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Био је секретар Конгреса.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За сложена питања Конгрес је одредио Комисију у којој је био Станојевић.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Нерешена питања ће решавати перманентна комисија састављена од председника, потпредседника и секретара.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Тачка 3. – избор јединица за мерење светлосних фотографских ефеката.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«да практична јединица осветљења (или практична јединица светлосне енергије) буде она количина светлости, коју, са даљине једног метра, прими један квадратни сантиметар осетљиве површине у једној секунди од децималне свеће. Тој јединици дато је име </a:t>
            </a:r>
            <a:r>
              <a:rPr lang="en-US" sz="2800" dirty="0" smtClean="0">
                <a:solidFill>
                  <a:schemeClr val="tx2"/>
                </a:solidFill>
              </a:rPr>
              <a:t>“</a:t>
            </a:r>
            <a:r>
              <a:rPr lang="ru-RU" sz="2800" i="1" dirty="0" smtClean="0">
                <a:solidFill>
                  <a:schemeClr val="tx2"/>
                </a:solidFill>
              </a:rPr>
              <a:t>Фот</a:t>
            </a:r>
            <a:r>
              <a:rPr lang="sr-Cyrl-RS" sz="2800" dirty="0" smtClean="0">
                <a:solidFill>
                  <a:schemeClr val="tx2"/>
                </a:solidFill>
              </a:rPr>
              <a:t>”</a:t>
            </a:r>
            <a:r>
              <a:rPr lang="ru-RU" sz="2800" dirty="0" smtClean="0">
                <a:solidFill>
                  <a:schemeClr val="tx2"/>
                </a:solidFill>
              </a:rPr>
              <a:t>.»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185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412346" y="1121001"/>
            <a:ext cx="3015188" cy="466680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Никола Тесла и његова открића,1894.</a:t>
            </a:r>
            <a:r>
              <a:rPr lang="sr-Cyrl-RS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Наводи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да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најважнија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корист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од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струје</a:t>
            </a:r>
            <a:r>
              <a:rPr lang="en-US" sz="2800" dirty="0" smtClean="0">
                <a:solidFill>
                  <a:schemeClr val="tx2"/>
                </a:solidFill>
              </a:rPr>
              <a:t> „</a:t>
            </a:r>
            <a:r>
              <a:rPr lang="en-US" sz="2800" dirty="0" err="1" smtClean="0">
                <a:solidFill>
                  <a:schemeClr val="tx2"/>
                </a:solidFill>
              </a:rPr>
              <a:t>практично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корисно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произвођење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800" dirty="0" smtClean="0">
                <a:solidFill>
                  <a:schemeClr val="tx2"/>
                </a:solidFill>
              </a:rPr>
              <a:t>“</a:t>
            </a:r>
            <a:r>
              <a:rPr lang="sr-Cyrl-RS" sz="2800" dirty="0" smtClean="0">
                <a:solidFill>
                  <a:schemeClr val="tx2"/>
                </a:solidFill>
              </a:rPr>
              <a:t>.</a:t>
            </a:r>
          </a:p>
          <a:p>
            <a:endParaRPr lang="sr-Cyrl-RS" sz="2800" dirty="0" smtClean="0">
              <a:solidFill>
                <a:schemeClr val="tx2"/>
              </a:solidFill>
            </a:endParaRPr>
          </a:p>
          <a:p>
            <a:r>
              <a:rPr lang="sr-Cyrl-RS" sz="2800" dirty="0" smtClean="0">
                <a:solidFill>
                  <a:schemeClr val="tx2"/>
                </a:solidFill>
              </a:rPr>
              <a:t>Наводи да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i="1" dirty="0" smtClean="0">
                <a:solidFill>
                  <a:schemeClr val="tx2"/>
                </a:solidFill>
              </a:rPr>
              <a:t>Times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sr-Cyrl-RS" sz="2800" dirty="0" smtClean="0">
                <a:solidFill>
                  <a:schemeClr val="tx2"/>
                </a:solidFill>
              </a:rPr>
              <a:t>пише да </a:t>
            </a:r>
            <a:r>
              <a:rPr lang="en-US" sz="2800" dirty="0" err="1" smtClean="0">
                <a:solidFill>
                  <a:schemeClr val="tx2"/>
                </a:solidFill>
              </a:rPr>
              <a:t>Тесла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sr-Cyrl-RS" sz="2800" dirty="0" smtClean="0">
                <a:solidFill>
                  <a:schemeClr val="tx2"/>
                </a:solidFill>
              </a:rPr>
              <a:t>ради на граници где се састају и мешају “</a:t>
            </a:r>
            <a:r>
              <a:rPr lang="en-US" sz="2800" dirty="0" err="1" smtClean="0">
                <a:solidFill>
                  <a:schemeClr val="tx2"/>
                </a:solidFill>
              </a:rPr>
              <a:t>светлост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топлот</a:t>
            </a:r>
            <a:r>
              <a:rPr lang="sr-Cyrl-RS" sz="2800" dirty="0" smtClean="0">
                <a:solidFill>
                  <a:schemeClr val="tx2"/>
                </a:solidFill>
              </a:rPr>
              <a:t>а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електрицитет</a:t>
            </a:r>
            <a:r>
              <a:rPr lang="sr-Cyrl-RS" sz="2800" dirty="0" smtClean="0">
                <a:solidFill>
                  <a:schemeClr val="tx2"/>
                </a:solidFill>
              </a:rPr>
              <a:t>, хемијски афинитет и остале врсте енергије”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489850" y="1091754"/>
            <a:ext cx="2860179" cy="4725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Етар и електрицитет у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модерној физици, 1893.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tx2"/>
                </a:solidFill>
              </a:rPr>
              <a:t>Уводно предавање приликом приступања Катедри физике на Великој школи.</a:t>
            </a:r>
          </a:p>
          <a:p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sz="2600" dirty="0" err="1" smtClean="0">
                <a:solidFill>
                  <a:schemeClr val="tx2"/>
                </a:solidFill>
              </a:rPr>
              <a:t>Наводи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да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је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почетком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века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решено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питање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порекла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600" dirty="0" smtClean="0">
                <a:solidFill>
                  <a:schemeClr val="tx2"/>
                </a:solidFill>
              </a:rPr>
              <a:t>, а </a:t>
            </a:r>
            <a:r>
              <a:rPr lang="en-US" sz="2600" dirty="0" err="1" smtClean="0">
                <a:solidFill>
                  <a:schemeClr val="tx2"/>
                </a:solidFill>
              </a:rPr>
              <a:t>да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се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од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пре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неколико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година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зна</a:t>
            </a:r>
            <a:r>
              <a:rPr lang="en-US" sz="2600" dirty="0" smtClean="0">
                <a:solidFill>
                  <a:schemeClr val="tx2"/>
                </a:solidFill>
              </a:rPr>
              <a:t> и </a:t>
            </a:r>
            <a:r>
              <a:rPr lang="en-US" sz="2600" dirty="0" err="1" smtClean="0">
                <a:solidFill>
                  <a:schemeClr val="tx2"/>
                </a:solidFill>
              </a:rPr>
              <a:t>за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науку</a:t>
            </a:r>
            <a:r>
              <a:rPr lang="en-US" sz="2600" dirty="0" smtClean="0">
                <a:solidFill>
                  <a:schemeClr val="tx2"/>
                </a:solidFill>
              </a:rPr>
              <a:t> о </a:t>
            </a:r>
            <a:r>
              <a:rPr lang="en-US" sz="2600" dirty="0" err="1" smtClean="0">
                <a:solidFill>
                  <a:schemeClr val="tx2"/>
                </a:solidFill>
              </a:rPr>
              <a:t>електрицитету</a:t>
            </a:r>
            <a:r>
              <a:rPr lang="en-US" sz="2600" dirty="0" smtClean="0">
                <a:solidFill>
                  <a:schemeClr val="tx2"/>
                </a:solidFill>
              </a:rPr>
              <a:t>.</a:t>
            </a:r>
            <a:endParaRPr lang="sr-Cyrl-RS" sz="2600" dirty="0" smtClean="0">
              <a:solidFill>
                <a:schemeClr val="tx2"/>
              </a:solidFill>
            </a:endParaRPr>
          </a:p>
          <a:p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sz="2600" dirty="0" smtClean="0">
                <a:solidFill>
                  <a:schemeClr val="tx2"/>
                </a:solidFill>
              </a:rPr>
              <a:t>О </a:t>
            </a:r>
            <a:r>
              <a:rPr lang="en-US" sz="2600" dirty="0" err="1" smtClean="0">
                <a:solidFill>
                  <a:schemeClr val="tx2"/>
                </a:solidFill>
              </a:rPr>
              <a:t>етру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говори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као</a:t>
            </a:r>
            <a:r>
              <a:rPr lang="en-US" sz="2600" dirty="0" smtClean="0">
                <a:solidFill>
                  <a:schemeClr val="tx2"/>
                </a:solidFill>
              </a:rPr>
              <a:t> о </a:t>
            </a:r>
            <a:r>
              <a:rPr lang="en-US" sz="2600" dirty="0" err="1" smtClean="0">
                <a:solidFill>
                  <a:schemeClr val="tx2"/>
                </a:solidFill>
              </a:rPr>
              <a:t>импондерабилној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материји</a:t>
            </a:r>
            <a:r>
              <a:rPr lang="en-US" sz="2600" dirty="0" smtClean="0">
                <a:solidFill>
                  <a:schemeClr val="tx2"/>
                </a:solidFill>
              </a:rPr>
              <a:t>.</a:t>
            </a:r>
            <a:endParaRPr lang="ru-RU" sz="2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711201"/>
            <a:ext cx="7628709" cy="5334000"/>
          </a:xfrm>
        </p:spPr>
        <p:txBody>
          <a:bodyPr>
            <a:normAutofit/>
          </a:bodyPr>
          <a:lstStyle/>
          <a:p>
            <a:pPr algn="ctr"/>
            <a:r>
              <a:rPr lang="sr-Cyrl-RS" sz="2800" dirty="0" smtClean="0"/>
              <a:t>Ђорђе Станојевић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Н</a:t>
            </a:r>
            <a:r>
              <a:rPr lang="sr-Cyrl-RS" sz="2000" cap="none" dirty="0" smtClean="0"/>
              <a:t>еготин</a:t>
            </a:r>
            <a:r>
              <a:rPr lang="sr-Cyrl-RS" sz="2000" dirty="0" smtClean="0"/>
              <a:t>, С</a:t>
            </a:r>
            <a:r>
              <a:rPr lang="sr-Cyrl-RS" sz="2000" cap="none" dirty="0" smtClean="0"/>
              <a:t>рбија</a:t>
            </a:r>
            <a:r>
              <a:rPr lang="sr-Cyrl-RS" sz="2000" dirty="0" smtClean="0"/>
              <a:t>, 1858 – П</a:t>
            </a:r>
            <a:r>
              <a:rPr lang="sr-Cyrl-RS" sz="2000" cap="none" dirty="0" smtClean="0"/>
              <a:t>ариз</a:t>
            </a:r>
            <a:r>
              <a:rPr lang="sr-Cyrl-RS" sz="2000" dirty="0" smtClean="0"/>
              <a:t>, Ф</a:t>
            </a:r>
            <a:r>
              <a:rPr lang="sr-Cyrl-RS" sz="2000" cap="none" dirty="0" smtClean="0"/>
              <a:t>ранцуска</a:t>
            </a:r>
            <a:r>
              <a:rPr lang="sr-Cyrl-RS" sz="2000" dirty="0" smtClean="0"/>
              <a:t>, 1921</a:t>
            </a:r>
            <a:r>
              <a:rPr lang="sr-Latn-RS" sz="2000" dirty="0" smtClean="0"/>
              <a:t>.</a:t>
            </a:r>
            <a:r>
              <a:rPr lang="sr-Cyrl-RS" sz="2000" dirty="0" smtClean="0"/>
              <a:t> </a:t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астрофизичар</a:t>
            </a:r>
            <a:br>
              <a:rPr lang="sr-Cyrl-RS" sz="2000" dirty="0" smtClean="0"/>
            </a:br>
            <a:r>
              <a:rPr lang="sr-Cyrl-RS" sz="2000" dirty="0" smtClean="0"/>
              <a:t>светлоподучавалац</a:t>
            </a:r>
            <a:br>
              <a:rPr lang="sr-Cyrl-RS" sz="2000" dirty="0" smtClean="0"/>
            </a:br>
            <a:r>
              <a:rPr lang="sr-Cyrl-RS" sz="2000" dirty="0" smtClean="0"/>
              <a:t>светлописац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Cyrl-RS" sz="2000" dirty="0" smtClean="0"/>
              <a:t>фотолог</a:t>
            </a: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endParaRPr lang="sr-Cyrl-RS" sz="2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1236" y="528952"/>
            <a:ext cx="3973484" cy="5230403"/>
          </a:xfrm>
        </p:spPr>
      </p:pic>
    </p:spTree>
    <p:extLst>
      <p:ext uri="{BB962C8B-B14F-4D97-AF65-F5344CB8AC3E}">
        <p14:creationId xmlns:p14="http://schemas.microsoft.com/office/powerpoint/2010/main" xmlns="" val="332994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2346" y="1336554"/>
            <a:ext cx="3015188" cy="423569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Из науке о светлости, 1895.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 smtClean="0">
                <a:solidFill>
                  <a:schemeClr val="tx2"/>
                </a:solidFill>
              </a:rPr>
              <a:t>Када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га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Управа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Српске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књижевне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задруге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позвала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да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припреми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једну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књигу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из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предмета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којим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бави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en-US" sz="2700" dirty="0" err="1" smtClean="0">
                <a:solidFill>
                  <a:schemeClr val="tx2"/>
                </a:solidFill>
              </a:rPr>
              <a:t>одабрао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је</a:t>
            </a:r>
            <a:r>
              <a:rPr lang="en-US" sz="2700" dirty="0" smtClean="0">
                <a:solidFill>
                  <a:schemeClr val="tx2"/>
                </a:solidFill>
              </a:rPr>
              <a:t> „</a:t>
            </a:r>
            <a:r>
              <a:rPr lang="en-US" sz="2700" dirty="0" err="1" smtClean="0">
                <a:solidFill>
                  <a:schemeClr val="tx2"/>
                </a:solidFill>
              </a:rPr>
              <a:t>да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најприродније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почети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тим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општим</a:t>
            </a:r>
            <a:r>
              <a:rPr lang="en-US" sz="2700" dirty="0" smtClean="0">
                <a:solidFill>
                  <a:schemeClr val="tx2"/>
                </a:solidFill>
              </a:rPr>
              <a:t> и </a:t>
            </a:r>
            <a:r>
              <a:rPr lang="en-US" sz="2700" dirty="0" err="1" smtClean="0">
                <a:solidFill>
                  <a:schemeClr val="tx2"/>
                </a:solidFill>
              </a:rPr>
              <a:t>најважнијим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посредником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између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блиског</a:t>
            </a:r>
            <a:r>
              <a:rPr lang="en-US" sz="2700" dirty="0" smtClean="0">
                <a:solidFill>
                  <a:schemeClr val="tx2"/>
                </a:solidFill>
              </a:rPr>
              <a:t> и </a:t>
            </a:r>
            <a:r>
              <a:rPr lang="en-US" sz="2700" dirty="0" err="1" smtClean="0">
                <a:solidFill>
                  <a:schemeClr val="tx2"/>
                </a:solidFill>
              </a:rPr>
              <a:t>далеког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света</a:t>
            </a:r>
            <a:r>
              <a:rPr lang="en-US" sz="2700" dirty="0" smtClean="0">
                <a:solidFill>
                  <a:schemeClr val="tx2"/>
                </a:solidFill>
              </a:rPr>
              <a:t> с </a:t>
            </a:r>
            <a:r>
              <a:rPr lang="en-US" sz="2700" dirty="0" err="1" smtClean="0">
                <a:solidFill>
                  <a:schemeClr val="tx2"/>
                </a:solidFill>
              </a:rPr>
              <a:t>једне</a:t>
            </a:r>
            <a:r>
              <a:rPr lang="en-US" sz="2700" dirty="0" smtClean="0">
                <a:solidFill>
                  <a:schemeClr val="tx2"/>
                </a:solidFill>
              </a:rPr>
              <a:t>, и </a:t>
            </a:r>
            <a:r>
              <a:rPr lang="en-US" sz="2700" dirty="0" err="1" smtClean="0">
                <a:solidFill>
                  <a:schemeClr val="tx2"/>
                </a:solidFill>
              </a:rPr>
              <a:t>нас</a:t>
            </a:r>
            <a:r>
              <a:rPr lang="en-US" sz="2700" dirty="0" smtClean="0">
                <a:solidFill>
                  <a:schemeClr val="tx2"/>
                </a:solidFill>
              </a:rPr>
              <a:t> с </a:t>
            </a:r>
            <a:r>
              <a:rPr lang="en-US" sz="2700" dirty="0" err="1" smtClean="0">
                <a:solidFill>
                  <a:schemeClr val="tx2"/>
                </a:solidFill>
              </a:rPr>
              <a:t>друге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стране</a:t>
            </a:r>
            <a:r>
              <a:rPr lang="en-US" sz="2700" dirty="0" smtClean="0">
                <a:solidFill>
                  <a:schemeClr val="tx2"/>
                </a:solidFill>
              </a:rPr>
              <a:t>“ – </a:t>
            </a:r>
            <a:r>
              <a:rPr lang="en-US" sz="2700" dirty="0" err="1" smtClean="0">
                <a:solidFill>
                  <a:schemeClr val="tx2"/>
                </a:solidFill>
              </a:rPr>
              <a:t>светлошћу</a:t>
            </a:r>
            <a:r>
              <a:rPr lang="en-US" sz="2700" dirty="0" smtClean="0">
                <a:solidFill>
                  <a:schemeClr val="tx2"/>
                </a:solidFill>
              </a:rPr>
              <a:t>.</a:t>
            </a:r>
          </a:p>
          <a:p>
            <a:r>
              <a:rPr lang="sr-Cyrl-RS" sz="2700" dirty="0" smtClean="0">
                <a:solidFill>
                  <a:schemeClr val="tx2"/>
                </a:solidFill>
              </a:rPr>
              <a:t>К</a:t>
            </a:r>
            <a:r>
              <a:rPr lang="en-US" sz="2700" dirty="0" err="1" smtClean="0">
                <a:solidFill>
                  <a:schemeClr val="tx2"/>
                </a:solidFill>
              </a:rPr>
              <a:t>њига</a:t>
            </a:r>
            <a:r>
              <a:rPr lang="sr-Cyrl-RS" sz="2700" dirty="0" smtClean="0">
                <a:solidFill>
                  <a:schemeClr val="tx2"/>
                </a:solidFill>
              </a:rPr>
              <a:t> је</a:t>
            </a:r>
            <a:r>
              <a:rPr lang="en-US" sz="2700" dirty="0" smtClean="0">
                <a:solidFill>
                  <a:schemeClr val="tx2"/>
                </a:solidFill>
              </a:rPr>
              <a:t> „</a:t>
            </a:r>
            <a:r>
              <a:rPr lang="en-US" sz="2700" dirty="0" err="1" smtClean="0">
                <a:solidFill>
                  <a:schemeClr val="tx2"/>
                </a:solidFill>
              </a:rPr>
              <a:t>упућена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ширем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кругу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читалаца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en-US" sz="2700" dirty="0" err="1" smtClean="0">
                <a:solidFill>
                  <a:schemeClr val="tx2"/>
                </a:solidFill>
              </a:rPr>
              <a:t>бави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на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првом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месту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светлошћу</a:t>
            </a:r>
            <a:r>
              <a:rPr lang="en-US" sz="2700" dirty="0" smtClean="0">
                <a:solidFill>
                  <a:schemeClr val="tx2"/>
                </a:solidFill>
              </a:rPr>
              <a:t> и </a:t>
            </a:r>
            <a:r>
              <a:rPr lang="en-US" sz="2700" dirty="0" err="1" smtClean="0">
                <a:solidFill>
                  <a:schemeClr val="tx2"/>
                </a:solidFill>
              </a:rPr>
              <a:t>појавама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en-US" sz="2700" dirty="0" err="1" smtClean="0">
                <a:solidFill>
                  <a:schemeClr val="tx2"/>
                </a:solidFill>
              </a:rPr>
              <a:t>које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од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ње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зависе</a:t>
            </a:r>
            <a:r>
              <a:rPr lang="en-US" sz="2700" dirty="0" smtClean="0">
                <a:solidFill>
                  <a:schemeClr val="tx2"/>
                </a:solidFill>
              </a:rPr>
              <a:t>“</a:t>
            </a:r>
            <a:r>
              <a:rPr lang="sr-Cyrl-RS" sz="2700" dirty="0" smtClean="0">
                <a:solidFill>
                  <a:schemeClr val="tx2"/>
                </a:solidFill>
              </a:rPr>
              <a:t>. </a:t>
            </a:r>
            <a:r>
              <a:rPr lang="en-US" sz="2700" dirty="0" err="1" smtClean="0">
                <a:solidFill>
                  <a:schemeClr val="tx2"/>
                </a:solidFill>
              </a:rPr>
              <a:t>Штампана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на</a:t>
            </a:r>
            <a:r>
              <a:rPr lang="en-US" sz="2700" dirty="0" smtClean="0">
                <a:solidFill>
                  <a:schemeClr val="tx2"/>
                </a:solidFill>
              </a:rPr>
              <a:t> 257 </a:t>
            </a:r>
            <a:r>
              <a:rPr lang="en-US" sz="2700" dirty="0" err="1" smtClean="0">
                <a:solidFill>
                  <a:schemeClr val="tx2"/>
                </a:solidFill>
              </a:rPr>
              <a:t>страна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sr-Cyrl-RS" sz="2700" dirty="0" smtClean="0">
                <a:solidFill>
                  <a:schemeClr val="tx2"/>
                </a:solidFill>
              </a:rPr>
              <a:t>са </a:t>
            </a:r>
            <a:r>
              <a:rPr lang="en-US" sz="2700" dirty="0" smtClean="0">
                <a:solidFill>
                  <a:schemeClr val="tx2"/>
                </a:solidFill>
              </a:rPr>
              <a:t>158 </a:t>
            </a:r>
            <a:r>
              <a:rPr lang="en-US" sz="2700" dirty="0" err="1" smtClean="0">
                <a:solidFill>
                  <a:schemeClr val="tx2"/>
                </a:solidFill>
              </a:rPr>
              <a:t>слика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од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којих</a:t>
            </a:r>
            <a:r>
              <a:rPr lang="en-US" sz="2700" dirty="0" smtClean="0">
                <a:solidFill>
                  <a:schemeClr val="tx2"/>
                </a:solidFill>
              </a:rPr>
              <a:t> 155 </a:t>
            </a:r>
            <a:r>
              <a:rPr lang="en-US" sz="2700" dirty="0" err="1" smtClean="0">
                <a:solidFill>
                  <a:schemeClr val="tx2"/>
                </a:solidFill>
              </a:rPr>
              <a:t>илустрација</a:t>
            </a:r>
            <a:r>
              <a:rPr lang="en-US" sz="2700" dirty="0" smtClean="0">
                <a:solidFill>
                  <a:schemeClr val="tx2"/>
                </a:solidFill>
              </a:rPr>
              <a:t> и 3 </a:t>
            </a:r>
            <a:r>
              <a:rPr lang="en-US" sz="2700" dirty="0" err="1" smtClean="0">
                <a:solidFill>
                  <a:schemeClr val="tx2"/>
                </a:solidFill>
              </a:rPr>
              <a:t>фотографије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из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наших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крајева</a:t>
            </a:r>
            <a:r>
              <a:rPr lang="en-US" sz="2700" dirty="0" smtClean="0">
                <a:solidFill>
                  <a:schemeClr val="tx2"/>
                </a:solidFill>
              </a:rPr>
              <a:t>. </a:t>
            </a:r>
            <a:r>
              <a:rPr lang="en-US" sz="2700" dirty="0" err="1" smtClean="0">
                <a:solidFill>
                  <a:schemeClr val="tx2"/>
                </a:solidFill>
              </a:rPr>
              <a:t>Издање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веома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прегледно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en-US" sz="2700" dirty="0" err="1" smtClean="0">
                <a:solidFill>
                  <a:schemeClr val="tx2"/>
                </a:solidFill>
              </a:rPr>
              <a:t>садржајно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en-US" sz="2700" dirty="0" err="1" smtClean="0">
                <a:solidFill>
                  <a:schemeClr val="tx2"/>
                </a:solidFill>
              </a:rPr>
              <a:t>разумљиво</a:t>
            </a:r>
            <a:r>
              <a:rPr lang="en-US" sz="2700" dirty="0" smtClean="0">
                <a:solidFill>
                  <a:schemeClr val="tx2"/>
                </a:solidFill>
              </a:rPr>
              <a:t> и </a:t>
            </a:r>
            <a:r>
              <a:rPr lang="en-US" sz="2700" dirty="0" err="1" smtClean="0">
                <a:solidFill>
                  <a:schemeClr val="tx2"/>
                </a:solidFill>
              </a:rPr>
              <a:t>једноставно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написано</a:t>
            </a:r>
            <a:r>
              <a:rPr lang="en-US" sz="2700" dirty="0" smtClean="0">
                <a:solidFill>
                  <a:schemeClr val="tx2"/>
                </a:solidFill>
              </a:rPr>
              <a:t>. </a:t>
            </a:r>
            <a:endParaRPr lang="en-US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7806519" y="846969"/>
            <a:ext cx="4385481" cy="541058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Из науке о светлости, 1895.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err="1" smtClean="0">
                <a:solidFill>
                  <a:schemeClr val="tx2"/>
                </a:solidFill>
              </a:rPr>
              <a:t>Приложене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фотограије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су</a:t>
            </a:r>
            <a:r>
              <a:rPr lang="en-US" sz="2500" dirty="0" smtClean="0">
                <a:solidFill>
                  <a:schemeClr val="tx2"/>
                </a:solidFill>
              </a:rPr>
              <a:t>: </a:t>
            </a:r>
            <a:endParaRPr lang="sr-Cyrl-RS" sz="2500" dirty="0" smtClean="0">
              <a:solidFill>
                <a:schemeClr val="tx2"/>
              </a:solidFill>
            </a:endParaRPr>
          </a:p>
          <a:p>
            <a:endParaRPr lang="en-US" sz="2500" dirty="0" smtClean="0">
              <a:solidFill>
                <a:schemeClr val="tx2"/>
              </a:solidFill>
            </a:endParaRPr>
          </a:p>
          <a:p>
            <a:r>
              <a:rPr lang="en-US" sz="2500" dirty="0" err="1" smtClean="0">
                <a:solidFill>
                  <a:schemeClr val="tx2"/>
                </a:solidFill>
              </a:rPr>
              <a:t>Јелашничка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клисура</a:t>
            </a:r>
            <a:r>
              <a:rPr lang="en-US" sz="2500" dirty="0" smtClean="0">
                <a:solidFill>
                  <a:schemeClr val="tx2"/>
                </a:solidFill>
              </a:rPr>
              <a:t> (</a:t>
            </a:r>
            <a:r>
              <a:rPr lang="en-US" sz="2500" dirty="0" err="1" smtClean="0">
                <a:solidFill>
                  <a:schemeClr val="tx2"/>
                </a:solidFill>
              </a:rPr>
              <a:t>код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Ниша</a:t>
            </a:r>
            <a:r>
              <a:rPr lang="en-US" sz="2500" dirty="0" smtClean="0">
                <a:solidFill>
                  <a:schemeClr val="tx2"/>
                </a:solidFill>
              </a:rPr>
              <a:t>) </a:t>
            </a:r>
            <a:endParaRPr lang="sr-Cyrl-RS" sz="2500" dirty="0" smtClean="0">
              <a:solidFill>
                <a:schemeClr val="tx2"/>
              </a:solidFill>
            </a:endParaRPr>
          </a:p>
          <a:p>
            <a:r>
              <a:rPr lang="en-US" sz="2500" dirty="0" err="1" smtClean="0">
                <a:solidFill>
                  <a:schemeClr val="tx2"/>
                </a:solidFill>
              </a:rPr>
              <a:t>Огледање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на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млавском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врелу</a:t>
            </a:r>
            <a:endParaRPr lang="en-US" sz="2500" dirty="0" smtClean="0">
              <a:solidFill>
                <a:schemeClr val="tx2"/>
              </a:solidFill>
            </a:endParaRPr>
          </a:p>
          <a:p>
            <a:r>
              <a:rPr lang="en-US" sz="2500" dirty="0" smtClean="0">
                <a:solidFill>
                  <a:schemeClr val="tx2"/>
                </a:solidFill>
              </a:rPr>
              <a:t>„</a:t>
            </a:r>
            <a:r>
              <a:rPr lang="en-US" sz="2500" dirty="0" err="1" smtClean="0">
                <a:solidFill>
                  <a:schemeClr val="tx2"/>
                </a:solidFill>
              </a:rPr>
              <a:t>Запис</a:t>
            </a:r>
            <a:r>
              <a:rPr lang="en-US" sz="2500" dirty="0" smtClean="0">
                <a:solidFill>
                  <a:schemeClr val="tx2"/>
                </a:solidFill>
              </a:rPr>
              <a:t>“ </a:t>
            </a:r>
            <a:r>
              <a:rPr lang="en-US" sz="2500" dirty="0" err="1" smtClean="0">
                <a:solidFill>
                  <a:schemeClr val="tx2"/>
                </a:solidFill>
              </a:rPr>
              <a:t>на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површини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Моравине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код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Лесковца</a:t>
            </a:r>
            <a:endParaRPr lang="en-US" sz="2500" dirty="0" smtClean="0">
              <a:solidFill>
                <a:schemeClr val="tx2"/>
              </a:solidFill>
            </a:endParaRPr>
          </a:p>
          <a:p>
            <a:endParaRPr lang="sr-Cyrl-RS" sz="2500" dirty="0" smtClean="0">
              <a:solidFill>
                <a:schemeClr val="tx2"/>
              </a:solidFill>
            </a:endParaRPr>
          </a:p>
          <a:p>
            <a:endParaRPr lang="sr-Cyrl-RS" sz="2500" dirty="0" smtClean="0">
              <a:solidFill>
                <a:schemeClr val="tx2"/>
              </a:solidFill>
            </a:endParaRPr>
          </a:p>
          <a:p>
            <a:r>
              <a:rPr lang="en-US" sz="2500" dirty="0" err="1" smtClean="0">
                <a:solidFill>
                  <a:schemeClr val="tx2"/>
                </a:solidFill>
              </a:rPr>
              <a:t>Неке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од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слика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преузео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је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из</a:t>
            </a:r>
            <a:r>
              <a:rPr lang="en-US" sz="2500" dirty="0" smtClean="0">
                <a:solidFill>
                  <a:schemeClr val="tx2"/>
                </a:solidFill>
              </a:rPr>
              <a:t>:</a:t>
            </a:r>
            <a:endParaRPr lang="sr-Cyrl-RS" sz="2500" dirty="0" smtClean="0">
              <a:solidFill>
                <a:schemeClr val="tx2"/>
              </a:solidFill>
            </a:endParaRPr>
          </a:p>
          <a:p>
            <a:endParaRPr lang="en-US" sz="2500" dirty="0" smtClean="0">
              <a:solidFill>
                <a:schemeClr val="tx2"/>
              </a:solidFill>
            </a:endParaRPr>
          </a:p>
          <a:p>
            <a:r>
              <a:rPr lang="en-US" sz="2500" dirty="0" err="1" smtClean="0">
                <a:solidFill>
                  <a:schemeClr val="tx2"/>
                </a:solidFill>
              </a:rPr>
              <a:t>Fulgence</a:t>
            </a:r>
            <a:r>
              <a:rPr lang="en-US" sz="2500" dirty="0" smtClean="0">
                <a:solidFill>
                  <a:schemeClr val="tx2"/>
                </a:solidFill>
              </a:rPr>
              <a:t> Marion, </a:t>
            </a:r>
            <a:r>
              <a:rPr lang="en-US" sz="2500" i="1" dirty="0" err="1" smtClean="0">
                <a:solidFill>
                  <a:schemeClr val="tx2"/>
                </a:solidFill>
              </a:rPr>
              <a:t>L'optique</a:t>
            </a:r>
            <a:r>
              <a:rPr lang="en-US" sz="2500" dirty="0" smtClean="0">
                <a:solidFill>
                  <a:schemeClr val="tx2"/>
                </a:solidFill>
              </a:rPr>
              <a:t>, Paris, 1867.</a:t>
            </a:r>
            <a:endParaRPr lang="sr-Cyrl-RS" sz="2500" dirty="0" smtClean="0">
              <a:solidFill>
                <a:schemeClr val="tx2"/>
              </a:solidFill>
            </a:endParaRPr>
          </a:p>
          <a:p>
            <a:r>
              <a:rPr lang="en-US" sz="2500" dirty="0" err="1" smtClean="0">
                <a:solidFill>
                  <a:schemeClr val="tx2"/>
                </a:solidFill>
              </a:rPr>
              <a:t>Amédée</a:t>
            </a:r>
            <a:r>
              <a:rPr lang="en-US" sz="2500" dirty="0" smtClean="0">
                <a:solidFill>
                  <a:schemeClr val="tx2"/>
                </a:solidFill>
              </a:rPr>
              <a:t> Guillemin, </a:t>
            </a:r>
            <a:r>
              <a:rPr lang="en-US" sz="2500" i="1" dirty="0" smtClean="0">
                <a:solidFill>
                  <a:schemeClr val="tx2"/>
                </a:solidFill>
              </a:rPr>
              <a:t>Les </a:t>
            </a:r>
            <a:r>
              <a:rPr lang="en-US" sz="2500" i="1" dirty="0" err="1" smtClean="0">
                <a:solidFill>
                  <a:schemeClr val="tx2"/>
                </a:solidFill>
              </a:rPr>
              <a:t>phénomènes</a:t>
            </a:r>
            <a:r>
              <a:rPr lang="en-US" sz="2500" i="1" dirty="0" smtClean="0">
                <a:solidFill>
                  <a:schemeClr val="tx2"/>
                </a:solidFill>
              </a:rPr>
              <a:t> de la physique</a:t>
            </a:r>
            <a:r>
              <a:rPr lang="en-US" sz="2500" dirty="0" smtClean="0">
                <a:solidFill>
                  <a:schemeClr val="tx2"/>
                </a:solidFill>
              </a:rPr>
              <a:t>, Paris, 1868.</a:t>
            </a:r>
            <a:endParaRPr lang="en-US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2346" y="1336554"/>
            <a:ext cx="3015188" cy="423569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Из науке о светлости, 1895.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068" y="1122836"/>
            <a:ext cx="753356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 smtClean="0"/>
              <a:t>			</a:t>
            </a:r>
            <a:r>
              <a:rPr lang="sr-Cyrl-RS" sz="2700" dirty="0" smtClean="0">
                <a:solidFill>
                  <a:schemeClr val="tx2"/>
                </a:solidFill>
              </a:rPr>
              <a:t>М</a:t>
            </a:r>
            <a:r>
              <a:rPr lang="en-US" sz="2700" dirty="0" err="1" smtClean="0">
                <a:solidFill>
                  <a:schemeClr val="tx2"/>
                </a:solidFill>
              </a:rPr>
              <a:t>отиви</a:t>
            </a:r>
            <a:endParaRPr lang="en-US" sz="2700" dirty="0" smtClean="0">
              <a:solidFill>
                <a:schemeClr val="tx2"/>
              </a:solidFill>
            </a:endParaRPr>
          </a:p>
          <a:p>
            <a:r>
              <a:rPr lang="en-US" sz="2700" dirty="0" err="1" smtClean="0">
                <a:solidFill>
                  <a:schemeClr val="tx2"/>
                </a:solidFill>
              </a:rPr>
              <a:t>Желео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да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допринесе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просвећивању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људи</a:t>
            </a:r>
            <a:r>
              <a:rPr lang="en-US" sz="2700" dirty="0" smtClean="0">
                <a:solidFill>
                  <a:schemeClr val="tx2"/>
                </a:solidFill>
              </a:rPr>
              <a:t> и </a:t>
            </a:r>
            <a:r>
              <a:rPr lang="en-US" sz="2700" dirty="0" err="1" smtClean="0">
                <a:solidFill>
                  <a:schemeClr val="tx2"/>
                </a:solidFill>
              </a:rPr>
              <a:t>надвладавању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широко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присутног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празноверја</a:t>
            </a:r>
            <a:r>
              <a:rPr lang="en-US" sz="2700" dirty="0" smtClean="0">
                <a:solidFill>
                  <a:schemeClr val="tx2"/>
                </a:solidFill>
              </a:rPr>
              <a:t>. </a:t>
            </a:r>
            <a:endParaRPr lang="sr-Cyrl-RS" sz="2700" dirty="0" smtClean="0">
              <a:solidFill>
                <a:schemeClr val="tx2"/>
              </a:solidFill>
            </a:endParaRPr>
          </a:p>
          <a:p>
            <a:endParaRPr lang="sr-Cyrl-RS" sz="2700" dirty="0" smtClean="0">
              <a:solidFill>
                <a:schemeClr val="tx2"/>
              </a:solidFill>
            </a:endParaRPr>
          </a:p>
          <a:p>
            <a:r>
              <a:rPr lang="sr-Cyrl-RS" sz="2700" dirty="0" smtClean="0">
                <a:solidFill>
                  <a:schemeClr val="tx2"/>
                </a:solidFill>
              </a:rPr>
              <a:t>Д</a:t>
            </a:r>
            <a:r>
              <a:rPr lang="en-US" sz="2700" dirty="0" err="1" smtClean="0">
                <a:solidFill>
                  <a:schemeClr val="tx2"/>
                </a:solidFill>
              </a:rPr>
              <a:t>аје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преглед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објашњења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многих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феномена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који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виђају</a:t>
            </a:r>
            <a:r>
              <a:rPr lang="en-US" sz="2700" dirty="0" smtClean="0">
                <a:solidFill>
                  <a:schemeClr val="tx2"/>
                </a:solidFill>
              </a:rPr>
              <a:t> у </a:t>
            </a:r>
            <a:r>
              <a:rPr lang="en-US" sz="2700" dirty="0" err="1" smtClean="0">
                <a:solidFill>
                  <a:schemeClr val="tx2"/>
                </a:solidFill>
              </a:rPr>
              <a:t>природи</a:t>
            </a:r>
            <a:r>
              <a:rPr lang="en-US" sz="2700" dirty="0" smtClean="0">
                <a:solidFill>
                  <a:schemeClr val="tx2"/>
                </a:solidFill>
              </a:rPr>
              <a:t> а </a:t>
            </a:r>
            <a:r>
              <a:rPr lang="en-US" sz="2700" dirty="0" err="1" smtClean="0">
                <a:solidFill>
                  <a:schemeClr val="tx2"/>
                </a:solidFill>
              </a:rPr>
              <a:t>за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које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су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била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свеприсутна</a:t>
            </a:r>
            <a:r>
              <a:rPr lang="sr-Cyrl-R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ирационална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објашњења</a:t>
            </a:r>
            <a:r>
              <a:rPr lang="en-US" sz="2700" dirty="0" smtClean="0">
                <a:solidFill>
                  <a:schemeClr val="tx2"/>
                </a:solidFill>
              </a:rPr>
              <a:t>. </a:t>
            </a:r>
          </a:p>
          <a:p>
            <a:endParaRPr lang="sr-Cyrl-RS" sz="2700" dirty="0" smtClean="0">
              <a:solidFill>
                <a:schemeClr val="tx2"/>
              </a:solidFill>
            </a:endParaRPr>
          </a:p>
          <a:p>
            <a:r>
              <a:rPr lang="en-US" sz="2700" dirty="0" err="1" smtClean="0">
                <a:solidFill>
                  <a:schemeClr val="tx2"/>
                </a:solidFill>
              </a:rPr>
              <a:t>Фотографијама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природе</a:t>
            </a:r>
            <a:r>
              <a:rPr lang="en-US" sz="2700" dirty="0" smtClean="0">
                <a:solidFill>
                  <a:schemeClr val="tx2"/>
                </a:solidFill>
              </a:rPr>
              <a:t> у </a:t>
            </a:r>
            <a:r>
              <a:rPr lang="en-US" sz="2700" dirty="0" err="1" smtClean="0">
                <a:solidFill>
                  <a:schemeClr val="tx2"/>
                </a:solidFill>
              </a:rPr>
              <a:t>Србији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читаоцима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приближи</a:t>
            </a:r>
            <a:r>
              <a:rPr lang="sr-Cyrl-RS" sz="2700" dirty="0" smtClean="0">
                <a:solidFill>
                  <a:schemeClr val="tx2"/>
                </a:solidFill>
              </a:rPr>
              <a:t>о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тематику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en-US" sz="2700" dirty="0" err="1" smtClean="0">
                <a:solidFill>
                  <a:schemeClr val="tx2"/>
                </a:solidFill>
              </a:rPr>
              <a:t>стављајући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им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до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знања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да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тема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проучавања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није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ту</a:t>
            </a:r>
            <a:r>
              <a:rPr lang="sr-Cyrl-RS" sz="2700" dirty="0" smtClean="0">
                <a:solidFill>
                  <a:schemeClr val="tx2"/>
                </a:solidFill>
              </a:rPr>
              <a:t>ђ</a:t>
            </a:r>
            <a:r>
              <a:rPr lang="en-US" sz="2700" dirty="0" smtClean="0">
                <a:solidFill>
                  <a:schemeClr val="tx2"/>
                </a:solidFill>
              </a:rPr>
              <a:t>а и </a:t>
            </a:r>
            <a:r>
              <a:rPr lang="en-US" sz="2700" dirty="0" err="1" smtClean="0">
                <a:solidFill>
                  <a:schemeClr val="tx2"/>
                </a:solidFill>
              </a:rPr>
              <a:t>страна</a:t>
            </a:r>
            <a:r>
              <a:rPr lang="en-US" sz="2700" dirty="0" smtClean="0">
                <a:solidFill>
                  <a:schemeClr val="tx2"/>
                </a:solidFill>
              </a:rPr>
              <a:t>, и </a:t>
            </a:r>
            <a:r>
              <a:rPr lang="en-US" sz="2700" dirty="0" err="1" smtClean="0">
                <a:solidFill>
                  <a:schemeClr val="tx2"/>
                </a:solidFill>
              </a:rPr>
              <a:t>да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објашњења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за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природне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светлосне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феномене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треба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да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траже</a:t>
            </a:r>
            <a:r>
              <a:rPr lang="en-US" sz="2700" dirty="0" smtClean="0">
                <a:solidFill>
                  <a:schemeClr val="tx2"/>
                </a:solidFill>
              </a:rPr>
              <a:t> у </a:t>
            </a:r>
            <a:r>
              <a:rPr lang="en-US" sz="2700" dirty="0" err="1" smtClean="0">
                <a:solidFill>
                  <a:schemeClr val="tx2"/>
                </a:solidFill>
              </a:rPr>
              <a:t>науци</a:t>
            </a:r>
            <a:r>
              <a:rPr lang="en-US" sz="2700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2346" y="1336554"/>
            <a:ext cx="3015188" cy="423569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Из науке о светлости, 1895.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„</a:t>
            </a:r>
            <a:r>
              <a:rPr lang="en-US" sz="2800" dirty="0" err="1" smtClean="0">
                <a:solidFill>
                  <a:schemeClr val="tx2"/>
                </a:solidFill>
              </a:rPr>
              <a:t>Светлосне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појаве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разнолике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постанку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по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утицају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своме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могу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извати</a:t>
            </a:r>
            <a:r>
              <a:rPr lang="en-US" sz="2800" dirty="0" smtClean="0">
                <a:solidFill>
                  <a:schemeClr val="tx2"/>
                </a:solidFill>
              </a:rPr>
              <a:t>, а </a:t>
            </a:r>
            <a:r>
              <a:rPr lang="en-US" sz="2800" dirty="0" err="1" smtClean="0">
                <a:solidFill>
                  <a:schemeClr val="tx2"/>
                </a:solidFill>
              </a:rPr>
              <a:t>врло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често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изазивају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нешто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услед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несавршености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наших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очију</a:t>
            </a:r>
            <a:r>
              <a:rPr lang="en-US" sz="2800" dirty="0" smtClean="0">
                <a:solidFill>
                  <a:schemeClr val="tx2"/>
                </a:solidFill>
              </a:rPr>
              <a:t>, а </a:t>
            </a:r>
            <a:r>
              <a:rPr lang="en-US" sz="2800" dirty="0" err="1" smtClean="0">
                <a:solidFill>
                  <a:schemeClr val="tx2"/>
                </a:solidFill>
              </a:rPr>
              <a:t>нешто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због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нашега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непознавања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светлосних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закона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многе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погрешне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мисли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многа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погрешна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веровања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многе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заблуде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празноверице</a:t>
            </a:r>
            <a:r>
              <a:rPr lang="en-US" sz="2800" dirty="0" smtClean="0">
                <a:solidFill>
                  <a:schemeClr val="tx2"/>
                </a:solidFill>
              </a:rPr>
              <a:t>.“  (</a:t>
            </a:r>
            <a:r>
              <a:rPr lang="en-US" sz="2800" dirty="0" err="1" smtClean="0">
                <a:solidFill>
                  <a:schemeClr val="tx2"/>
                </a:solidFill>
              </a:rPr>
              <a:t>из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Предговора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2346" y="1336554"/>
            <a:ext cx="3015188" cy="423569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Из науке о светлости, 1895.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>
                <a:solidFill>
                  <a:schemeClr val="tx2"/>
                </a:solidFill>
              </a:rPr>
              <a:t>Наводи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како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је</a:t>
            </a:r>
            <a:r>
              <a:rPr lang="en-US" sz="2600" dirty="0" smtClean="0">
                <a:solidFill>
                  <a:schemeClr val="tx2"/>
                </a:solidFill>
              </a:rPr>
              <a:t> „</a:t>
            </a:r>
            <a:r>
              <a:rPr lang="en-US" sz="2600" dirty="0" err="1" smtClean="0">
                <a:solidFill>
                  <a:schemeClr val="tx2"/>
                </a:solidFill>
              </a:rPr>
              <a:t>светлост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извор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свега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како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на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земљи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тако</a:t>
            </a:r>
            <a:r>
              <a:rPr lang="en-US" sz="2600" dirty="0" smtClean="0">
                <a:solidFill>
                  <a:schemeClr val="tx2"/>
                </a:solidFill>
              </a:rPr>
              <a:t> и у </a:t>
            </a:r>
            <a:r>
              <a:rPr lang="en-US" sz="2600" dirty="0" err="1" smtClean="0">
                <a:solidFill>
                  <a:schemeClr val="tx2"/>
                </a:solidFill>
              </a:rPr>
              <a:t>Васељени</a:t>
            </a:r>
            <a:r>
              <a:rPr lang="en-US" sz="2600" dirty="0" smtClean="0">
                <a:solidFill>
                  <a:schemeClr val="tx2"/>
                </a:solidFill>
              </a:rPr>
              <a:t>“.</a:t>
            </a:r>
          </a:p>
          <a:p>
            <a:endParaRPr lang="sr-Cyrl-RS" sz="2600" dirty="0" smtClean="0">
              <a:solidFill>
                <a:schemeClr val="tx2"/>
              </a:solidFill>
            </a:endParaRPr>
          </a:p>
          <a:p>
            <a:r>
              <a:rPr lang="en-US" sz="2600" dirty="0" err="1" smtClean="0">
                <a:solidFill>
                  <a:schemeClr val="tx2"/>
                </a:solidFill>
              </a:rPr>
              <a:t>Објашњава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sr-Cyrl-RS" sz="2600" dirty="0" smtClean="0">
                <a:solidFill>
                  <a:schemeClr val="tx2"/>
                </a:solidFill>
              </a:rPr>
              <a:t>сјај </a:t>
            </a:r>
            <a:r>
              <a:rPr lang="en-US" sz="2600" dirty="0" err="1" smtClean="0">
                <a:solidFill>
                  <a:schemeClr val="tx2"/>
                </a:solidFill>
              </a:rPr>
              <a:t>небеских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тела</a:t>
            </a:r>
            <a:r>
              <a:rPr lang="sr-Cyrl-RS" sz="2600" dirty="0" smtClean="0">
                <a:solidFill>
                  <a:schemeClr val="tx2"/>
                </a:solidFill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</a:rPr>
              <a:t>електрична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пражњења</a:t>
            </a:r>
            <a:r>
              <a:rPr lang="en-US" sz="2600" dirty="0" smtClean="0">
                <a:solidFill>
                  <a:schemeClr val="tx2"/>
                </a:solidFill>
              </a:rPr>
              <a:t> у </a:t>
            </a:r>
            <a:r>
              <a:rPr lang="en-US" sz="2600" dirty="0" err="1" smtClean="0">
                <a:solidFill>
                  <a:schemeClr val="tx2"/>
                </a:solidFill>
              </a:rPr>
              <a:t>атмосфери</a:t>
            </a:r>
            <a:r>
              <a:rPr lang="en-US" sz="2600" dirty="0" smtClean="0">
                <a:solidFill>
                  <a:schemeClr val="tx2"/>
                </a:solidFill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</a:rPr>
              <a:t>однос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промене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боје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са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променом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температуре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усијаног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тела</a:t>
            </a:r>
            <a:r>
              <a:rPr lang="en-US" sz="2600" dirty="0" smtClean="0">
                <a:solidFill>
                  <a:schemeClr val="tx2"/>
                </a:solidFill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</a:rPr>
              <a:t>Гајслерове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вакуум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цеви</a:t>
            </a:r>
            <a:r>
              <a:rPr lang="en-US" sz="2600" dirty="0" smtClean="0">
                <a:solidFill>
                  <a:schemeClr val="tx2"/>
                </a:solidFill>
              </a:rPr>
              <a:t>. </a:t>
            </a:r>
            <a:endParaRPr lang="sr-Cyrl-RS" sz="2600" dirty="0" smtClean="0">
              <a:solidFill>
                <a:schemeClr val="tx2"/>
              </a:solidFill>
            </a:endParaRPr>
          </a:p>
          <a:p>
            <a:r>
              <a:rPr lang="en-US" sz="2600" dirty="0" err="1" smtClean="0">
                <a:solidFill>
                  <a:schemeClr val="tx2"/>
                </a:solidFill>
              </a:rPr>
              <a:t>Излаже</a:t>
            </a:r>
            <a:r>
              <a:rPr lang="en-US" sz="2600" dirty="0" smtClean="0">
                <a:solidFill>
                  <a:schemeClr val="tx2"/>
                </a:solidFill>
              </a:rPr>
              <a:t> о </a:t>
            </a:r>
            <a:r>
              <a:rPr lang="en-US" sz="2600" dirty="0" err="1" smtClean="0">
                <a:solidFill>
                  <a:schemeClr val="tx2"/>
                </a:solidFill>
              </a:rPr>
              <a:t>коначности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брзине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6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2600" dirty="0" err="1" smtClean="0">
                <a:solidFill>
                  <a:schemeClr val="tx2"/>
                </a:solidFill>
              </a:rPr>
              <a:t>Предочава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за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шта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се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користе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различити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типови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вештачке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600" dirty="0" smtClean="0">
                <a:solidFill>
                  <a:schemeClr val="tx2"/>
                </a:solidFill>
              </a:rPr>
              <a:t> и </a:t>
            </a:r>
            <a:r>
              <a:rPr lang="en-US" sz="2600" dirty="0" err="1" smtClean="0">
                <a:solidFill>
                  <a:schemeClr val="tx2"/>
                </a:solidFill>
              </a:rPr>
              <a:t>електрична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светлост</a:t>
            </a:r>
            <a:r>
              <a:rPr lang="en-US" sz="2600" dirty="0" smtClean="0">
                <a:solidFill>
                  <a:schemeClr val="tx2"/>
                </a:solidFill>
              </a:rPr>
              <a:t>. </a:t>
            </a:r>
            <a:r>
              <a:rPr lang="sr-Cyrl-RS" sz="2600" dirty="0" smtClean="0">
                <a:solidFill>
                  <a:schemeClr val="tx2"/>
                </a:solidFill>
              </a:rPr>
              <a:t> О хладној електричној светлости.</a:t>
            </a:r>
            <a:endParaRPr lang="en-US" sz="2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2346" y="1336554"/>
            <a:ext cx="3015188" cy="423569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Из науке о светлости, 1895.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Растумачује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постојање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sr-Cyrl-RS" sz="2400" dirty="0" smtClean="0">
                <a:solidFill>
                  <a:schemeClr val="tx2"/>
                </a:solidFill>
              </a:rPr>
              <a:t>„</a:t>
            </a:r>
            <a:r>
              <a:rPr lang="en-US" sz="2400" dirty="0" err="1" smtClean="0">
                <a:solidFill>
                  <a:schemeClr val="tx2"/>
                </a:solidFill>
              </a:rPr>
              <a:t>тајанствене</a:t>
            </a:r>
            <a:r>
              <a:rPr lang="sr-Cyrl-RS" sz="2400" dirty="0" smtClean="0">
                <a:solidFill>
                  <a:schemeClr val="tx2"/>
                </a:solidFill>
              </a:rPr>
              <a:t>“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за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коју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су</a:t>
            </a:r>
            <a:r>
              <a:rPr lang="en-US" sz="2400" dirty="0" smtClean="0">
                <a:solidFill>
                  <a:schemeClr val="tx2"/>
                </a:solidFill>
              </a:rPr>
              <a:t> у </a:t>
            </a:r>
            <a:r>
              <a:rPr lang="en-US" sz="2400" dirty="0" err="1" smtClean="0">
                <a:solidFill>
                  <a:schemeClr val="tx2"/>
                </a:solidFill>
              </a:rPr>
              <a:t>народу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измишљена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разна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тумачења</a:t>
            </a:r>
            <a:r>
              <a:rPr lang="en-US" sz="2400" dirty="0" smtClean="0">
                <a:solidFill>
                  <a:schemeClr val="tx2"/>
                </a:solidFill>
              </a:rPr>
              <a:t> и </a:t>
            </a:r>
            <a:r>
              <a:rPr lang="sr-Cyrl-RS" sz="2400" dirty="0" smtClean="0">
                <a:solidFill>
                  <a:schemeClr val="tx2"/>
                </a:solidFill>
              </a:rPr>
              <a:t>„</a:t>
            </a:r>
            <a:r>
              <a:rPr lang="en-US" sz="2400" dirty="0" err="1" smtClean="0">
                <a:solidFill>
                  <a:schemeClr val="tx2"/>
                </a:solidFill>
              </a:rPr>
              <a:t>скопчана</a:t>
            </a:r>
            <a:r>
              <a:rPr lang="sr-Cyrl-RS" sz="2400" dirty="0" smtClean="0">
                <a:solidFill>
                  <a:schemeClr val="tx2"/>
                </a:solidFill>
              </a:rPr>
              <a:t> “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различита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веровања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endParaRPr lang="sr-Cyrl-RS" sz="2400" dirty="0" smtClean="0">
              <a:solidFill>
                <a:schemeClr val="tx2"/>
              </a:solidFill>
            </a:endParaRPr>
          </a:p>
          <a:p>
            <a:endParaRPr lang="sr-Cyrl-RS" sz="2400" dirty="0" smtClean="0">
              <a:solidFill>
                <a:schemeClr val="tx2"/>
              </a:solidFill>
            </a:endParaRPr>
          </a:p>
          <a:p>
            <a:r>
              <a:rPr lang="en-US" sz="2400" dirty="0" err="1" smtClean="0">
                <a:solidFill>
                  <a:schemeClr val="tx2"/>
                </a:solidFill>
              </a:rPr>
              <a:t>Разјашњава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да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праволинијско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простирање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има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за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последицу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појаву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сенке</a:t>
            </a:r>
            <a:r>
              <a:rPr lang="en-US" sz="2400" dirty="0" smtClean="0">
                <a:solidFill>
                  <a:schemeClr val="tx2"/>
                </a:solidFill>
              </a:rPr>
              <a:t>. И </a:t>
            </a:r>
            <a:r>
              <a:rPr lang="en-US" sz="2400" dirty="0" err="1" smtClean="0">
                <a:solidFill>
                  <a:schemeClr val="tx2"/>
                </a:solidFill>
              </a:rPr>
              <a:t>помрачења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sr-Cyrl-RS" sz="2400" dirty="0" smtClean="0">
              <a:solidFill>
                <a:schemeClr val="tx2"/>
              </a:solidFill>
            </a:endParaRPr>
          </a:p>
          <a:p>
            <a:endParaRPr lang="sr-Cyrl-R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„</a:t>
            </a:r>
            <a:r>
              <a:rPr lang="en-US" sz="2400" dirty="0" err="1" smtClean="0">
                <a:solidFill>
                  <a:schemeClr val="tx2"/>
                </a:solidFill>
              </a:rPr>
              <a:t>Сенке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које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бацају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тамна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тела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нарочитo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ноћу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осветљена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бледом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месечевом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светлошћу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jесу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повод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нaјразличитијим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празноверицама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којих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има</a:t>
            </a:r>
            <a:r>
              <a:rPr lang="en-US" sz="2400" dirty="0" smtClean="0">
                <a:solidFill>
                  <a:schemeClr val="tx2"/>
                </a:solidFill>
              </a:rPr>
              <a:t> у </a:t>
            </a:r>
            <a:r>
              <a:rPr lang="en-US" sz="2400" dirty="0" err="1" smtClean="0">
                <a:solidFill>
                  <a:schemeClr val="tx2"/>
                </a:solidFill>
              </a:rPr>
              <a:t>нашем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народу</a:t>
            </a:r>
            <a:r>
              <a:rPr lang="en-US" sz="2400" dirty="0" smtClean="0">
                <a:solidFill>
                  <a:schemeClr val="tx2"/>
                </a:solidFill>
              </a:rPr>
              <a:t> о </a:t>
            </a:r>
            <a:r>
              <a:rPr lang="en-US" sz="2400" dirty="0" err="1" smtClean="0">
                <a:solidFill>
                  <a:schemeClr val="tx2"/>
                </a:solidFill>
              </a:rPr>
              <a:t>аветима</a:t>
            </a:r>
            <a:r>
              <a:rPr lang="en-US" sz="2400" dirty="0" smtClean="0">
                <a:solidFill>
                  <a:schemeClr val="tx2"/>
                </a:solidFill>
              </a:rPr>
              <a:t> и </a:t>
            </a:r>
            <a:r>
              <a:rPr lang="en-US" sz="2400" dirty="0" err="1" smtClean="0">
                <a:solidFill>
                  <a:schemeClr val="tx2"/>
                </a:solidFill>
              </a:rPr>
              <a:t>осталим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привиђењима</a:t>
            </a:r>
            <a:r>
              <a:rPr lang="en-US" sz="2400" dirty="0" smtClean="0">
                <a:solidFill>
                  <a:schemeClr val="tx2"/>
                </a:solidFill>
              </a:rPr>
              <a:t>.“</a:t>
            </a:r>
            <a:endParaRPr lang="sr-Cyrl-RS" sz="2400" dirty="0" smtClean="0">
              <a:solidFill>
                <a:schemeClr val="tx2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2346" y="1336554"/>
            <a:ext cx="3015188" cy="423569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Из науке о светлости, 1895.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Даје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научна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објашњења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многобројних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необичних</a:t>
            </a:r>
            <a:r>
              <a:rPr lang="en-US" sz="2400" dirty="0" smtClean="0">
                <a:solidFill>
                  <a:schemeClr val="tx2"/>
                </a:solidFill>
              </a:rPr>
              <a:t> и </a:t>
            </a:r>
            <a:r>
              <a:rPr lang="en-US" sz="2400" dirty="0" err="1" smtClean="0">
                <a:solidFill>
                  <a:schemeClr val="tx2"/>
                </a:solidFill>
              </a:rPr>
              <a:t>ретких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оптичких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феномена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који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појављују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на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небу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412346" y="1963768"/>
            <a:ext cx="3015188" cy="298126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Из науке о светлости, 1895.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Нашироко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испитује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преламање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рефлексивност</a:t>
            </a:r>
            <a:r>
              <a:rPr lang="en-US" sz="2400" dirty="0" smtClean="0">
                <a:solidFill>
                  <a:schemeClr val="tx2"/>
                </a:solidFill>
              </a:rPr>
              <a:t> и </a:t>
            </a:r>
            <a:r>
              <a:rPr lang="en-US" sz="2400" dirty="0" err="1" smtClean="0">
                <a:solidFill>
                  <a:schemeClr val="tx2"/>
                </a:solidFill>
              </a:rPr>
              <a:t>огледала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вршећи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утицај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на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sr-Cyrl-RS" sz="2400" dirty="0" smtClean="0">
                <a:solidFill>
                  <a:schemeClr val="tx2"/>
                </a:solidFill>
              </a:rPr>
              <a:t>образовање </a:t>
            </a:r>
            <a:r>
              <a:rPr lang="en-US" sz="2400" dirty="0" err="1" smtClean="0">
                <a:solidFill>
                  <a:schemeClr val="tx2"/>
                </a:solidFill>
              </a:rPr>
              <a:t>становништва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Даје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описе</a:t>
            </a:r>
            <a:r>
              <a:rPr lang="en-US" sz="2400" dirty="0" smtClean="0">
                <a:solidFill>
                  <a:schemeClr val="tx2"/>
                </a:solidFill>
              </a:rPr>
              <a:t> и </a:t>
            </a:r>
            <a:r>
              <a:rPr lang="en-US" sz="2400" dirty="0" err="1" smtClean="0">
                <a:solidFill>
                  <a:schemeClr val="tx2"/>
                </a:solidFill>
              </a:rPr>
              <a:t>објашњења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инструмената</a:t>
            </a:r>
            <a:r>
              <a:rPr lang="en-US" sz="2400" dirty="0" smtClean="0">
                <a:solidFill>
                  <a:schemeClr val="tx2"/>
                </a:solidFill>
              </a:rPr>
              <a:t> – </a:t>
            </a:r>
            <a:r>
              <a:rPr lang="en-US" sz="2400" dirty="0" err="1" smtClean="0">
                <a:solidFill>
                  <a:schemeClr val="tx2"/>
                </a:solidFill>
              </a:rPr>
              <a:t>огледала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живом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која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употребљавају</a:t>
            </a:r>
            <a:r>
              <a:rPr lang="en-US" sz="2400" dirty="0" smtClean="0">
                <a:solidFill>
                  <a:schemeClr val="tx2"/>
                </a:solidFill>
              </a:rPr>
              <a:t> у </a:t>
            </a:r>
            <a:r>
              <a:rPr lang="en-US" sz="2400" dirty="0" err="1" smtClean="0">
                <a:solidFill>
                  <a:schemeClr val="tx2"/>
                </a:solidFill>
              </a:rPr>
              <a:t>астрономским</a:t>
            </a:r>
            <a:r>
              <a:rPr lang="en-US" sz="2400" dirty="0" smtClean="0">
                <a:solidFill>
                  <a:schemeClr val="tx2"/>
                </a:solidFill>
              </a:rPr>
              <a:t> и </a:t>
            </a:r>
            <a:r>
              <a:rPr lang="en-US" sz="2400" dirty="0" err="1" smtClean="0">
                <a:solidFill>
                  <a:schemeClr val="tx2"/>
                </a:solidFill>
              </a:rPr>
              <a:t>научним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експериментима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дурбина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телескопа</a:t>
            </a:r>
            <a:r>
              <a:rPr lang="sr-Cyrl-R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фантаскопа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endParaRPr lang="sr-Cyrl-RS" sz="2400" dirty="0" smtClean="0">
              <a:solidFill>
                <a:schemeClr val="tx2"/>
              </a:solidFill>
            </a:endParaRPr>
          </a:p>
          <a:p>
            <a:r>
              <a:rPr lang="sr-Cyrl-RS" sz="2400" dirty="0" smtClean="0">
                <a:solidFill>
                  <a:schemeClr val="tx2"/>
                </a:solidFill>
              </a:rPr>
              <a:t> 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2346" y="1336554"/>
            <a:ext cx="3015188" cy="423569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Из науке о светлости, 1895.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tx2"/>
                </a:solidFill>
              </a:rPr>
              <a:t>З</a:t>
            </a:r>
            <a:r>
              <a:rPr lang="en-US" sz="2400" dirty="0" err="1" smtClean="0">
                <a:solidFill>
                  <a:schemeClr val="tx2"/>
                </a:solidFill>
              </a:rPr>
              <a:t>авршетак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књиге</a:t>
            </a:r>
            <a:r>
              <a:rPr lang="sr-Cyrl-RS" sz="2400" dirty="0" smtClean="0">
                <a:solidFill>
                  <a:schemeClr val="tx2"/>
                </a:solidFill>
              </a:rPr>
              <a:t>:</a:t>
            </a:r>
          </a:p>
          <a:p>
            <a:endParaRPr lang="sr-Cyrl-R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„</a:t>
            </a:r>
            <a:r>
              <a:rPr lang="en-US" sz="2400" dirty="0" err="1" smtClean="0">
                <a:solidFill>
                  <a:schemeClr val="tx2"/>
                </a:solidFill>
              </a:rPr>
              <a:t>Зато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ова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књига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упућена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ширем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кругу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читалаца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бави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на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првом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месту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светлошћу</a:t>
            </a:r>
            <a:r>
              <a:rPr lang="en-US" sz="2400" dirty="0" smtClean="0">
                <a:solidFill>
                  <a:schemeClr val="tx2"/>
                </a:solidFill>
              </a:rPr>
              <a:t> и </a:t>
            </a:r>
            <a:r>
              <a:rPr lang="en-US" sz="2400" dirty="0" err="1" smtClean="0">
                <a:solidFill>
                  <a:schemeClr val="tx2"/>
                </a:solidFill>
              </a:rPr>
              <a:t>појавама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које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од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ње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зависе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</a:rPr>
              <a:t>За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благостаље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свих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људи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па</a:t>
            </a:r>
            <a:r>
              <a:rPr lang="en-US" sz="2400" dirty="0" smtClean="0">
                <a:solidFill>
                  <a:schemeClr val="tx2"/>
                </a:solidFill>
              </a:rPr>
              <a:t> и </a:t>
            </a:r>
            <a:r>
              <a:rPr lang="en-US" sz="2400" dirty="0" err="1" smtClean="0">
                <a:solidFill>
                  <a:schemeClr val="tx2"/>
                </a:solidFill>
              </a:rPr>
              <a:t>нас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самих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потребно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је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више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400" dirty="0" smtClean="0">
                <a:solidFill>
                  <a:schemeClr val="tx2"/>
                </a:solidFill>
              </a:rPr>
              <a:t> у </a:t>
            </a:r>
            <a:r>
              <a:rPr lang="en-US" sz="2400" dirty="0" err="1" smtClean="0">
                <a:solidFill>
                  <a:schemeClr val="tx2"/>
                </a:solidFill>
              </a:rPr>
              <a:t>самој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400" dirty="0" smtClean="0">
                <a:solidFill>
                  <a:schemeClr val="tx2"/>
                </a:solidFill>
              </a:rPr>
              <a:t>.“ 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Електрично осветљење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1514901"/>
            <a:ext cx="10863617" cy="4722126"/>
          </a:xfrm>
        </p:spPr>
        <p:txBody>
          <a:bodyPr>
            <a:normAutofit lnSpcReduction="10000"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Његовим залагањем уведено је електрично осветљење у Београду.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Члан Комисије за одабир начина на који ће се осветлити Београд.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Председник Надзорне комисије за електрификацију Београда.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1883. електрично осветљење у Београду (термоелектрана са мрежом је пуштена у рад)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Утицао на изградњу и учествовао у изградњи хидроцентрала (Ваљево, Ужице, Лесковац – Вучје, Зајечар...). У Ужицу је изграђена по систему Теслиног </a:t>
            </a:r>
            <a:r>
              <a:rPr lang="sr-Cyrl-RS" sz="2800" smtClean="0">
                <a:solidFill>
                  <a:schemeClr val="tx2"/>
                </a:solidFill>
              </a:rPr>
              <a:t>полифазног </a:t>
            </a:r>
            <a:r>
              <a:rPr lang="sr-Cyrl-RS" sz="2800" smtClean="0">
                <a:solidFill>
                  <a:schemeClr val="tx2"/>
                </a:solidFill>
              </a:rPr>
              <a:t>система.</a:t>
            </a:r>
            <a:endParaRPr lang="sr-Cyrl-R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85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сунчани мотор, 1881.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Изум професора </a:t>
            </a:r>
            <a:r>
              <a:rPr lang="ru-RU" sz="2800" dirty="0">
                <a:solidFill>
                  <a:schemeClr val="tx2"/>
                </a:solidFill>
              </a:rPr>
              <a:t>физике са турског универзитета – параболично метално огледало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</a:t>
            </a:r>
            <a:r>
              <a:rPr lang="ru-RU" sz="2800" dirty="0" smtClean="0">
                <a:solidFill>
                  <a:schemeClr val="tx2"/>
                </a:solidFill>
              </a:rPr>
              <a:t>зраци </a:t>
            </a:r>
            <a:r>
              <a:rPr lang="ru-RU" sz="2800" dirty="0">
                <a:solidFill>
                  <a:schemeClr val="tx2"/>
                </a:solidFill>
              </a:rPr>
              <a:t>у жижу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</a:t>
            </a:r>
            <a:r>
              <a:rPr lang="ru-RU" sz="2800" dirty="0" smtClean="0">
                <a:solidFill>
                  <a:schemeClr val="tx2"/>
                </a:solidFill>
              </a:rPr>
              <a:t>температура </a:t>
            </a:r>
            <a:r>
              <a:rPr lang="ru-RU" sz="2800" dirty="0">
                <a:solidFill>
                  <a:schemeClr val="tx2"/>
                </a:solidFill>
              </a:rPr>
              <a:t>200°С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</a:t>
            </a:r>
            <a:r>
              <a:rPr lang="ru-RU" sz="2800" dirty="0" smtClean="0">
                <a:solidFill>
                  <a:schemeClr val="tx2"/>
                </a:solidFill>
              </a:rPr>
              <a:t>превођење </a:t>
            </a:r>
            <a:r>
              <a:rPr lang="ru-RU" sz="2800" dirty="0">
                <a:solidFill>
                  <a:schemeClr val="tx2"/>
                </a:solidFill>
              </a:rPr>
              <a:t>из воде у пару  </a:t>
            </a:r>
          </a:p>
          <a:p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dirty="0">
                <a:solidFill>
                  <a:schemeClr val="tx2"/>
                </a:solidFill>
              </a:rPr>
              <a:t>Претеча соларне електране.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6605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Photométre</a:t>
            </a:r>
            <a:r>
              <a:rPr lang="fr-FR" dirty="0" smtClean="0"/>
              <a:t> physiologique</a:t>
            </a:r>
            <a:r>
              <a:rPr lang="sr-Cyrl-RS" dirty="0" smtClean="0"/>
              <a:t>, </a:t>
            </a:r>
            <a:r>
              <a:rPr lang="fr-FR" dirty="0" smtClean="0"/>
              <a:t>1901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1514901"/>
            <a:ext cx="10863617" cy="4722126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фотометрија</a:t>
            </a:r>
          </a:p>
        </p:txBody>
      </p:sp>
    </p:spTree>
    <p:extLst>
      <p:ext uri="{BB962C8B-B14F-4D97-AF65-F5344CB8AC3E}">
        <p14:creationId xmlns:p14="http://schemas.microsoft.com/office/powerpoint/2010/main" xmlns="" val="165185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Проблем етра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1514901"/>
            <a:ext cx="10863617" cy="4722126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Почетак </a:t>
            </a:r>
            <a:r>
              <a:rPr lang="en-US" sz="2800" dirty="0" err="1" smtClean="0">
                <a:solidFill>
                  <a:schemeClr val="tx2"/>
                </a:solidFill>
              </a:rPr>
              <a:t>Станојевић</a:t>
            </a:r>
            <a:r>
              <a:rPr lang="sr-Cyrl-RS" sz="2800" dirty="0" smtClean="0">
                <a:solidFill>
                  <a:schemeClr val="tx2"/>
                </a:solidFill>
              </a:rPr>
              <a:t>еве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sr-Cyrl-RS" sz="2800" dirty="0" smtClean="0">
                <a:solidFill>
                  <a:schemeClr val="tx2"/>
                </a:solidFill>
              </a:rPr>
              <a:t>професуре коинцидира са реализацијом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Мајкелсон-Морлијевог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експеримента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endParaRPr lang="sr-Cyrl-RS" sz="2800" dirty="0" smtClean="0">
              <a:solidFill>
                <a:schemeClr val="tx2"/>
              </a:solidFill>
            </a:endParaRPr>
          </a:p>
          <a:p>
            <a:r>
              <a:rPr lang="sr-Cyrl-RS" sz="2800" i="1" dirty="0" smtClean="0">
                <a:solidFill>
                  <a:schemeClr val="tx2"/>
                </a:solidFill>
              </a:rPr>
              <a:t>Етар и електрицитет у модерној физици</a:t>
            </a:r>
            <a:r>
              <a:rPr lang="sr-Cyrl-RS" sz="2800" dirty="0" smtClean="0">
                <a:solidFill>
                  <a:schemeClr val="tx2"/>
                </a:solidFill>
              </a:rPr>
              <a:t>, 1893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Вибрациона или ундулациона (таласаста) теорија светлости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sr-Cyrl-RS" sz="2800" dirty="0" smtClean="0">
                <a:solidFill>
                  <a:schemeClr val="tx2"/>
                </a:solidFill>
              </a:rPr>
              <a:t>Критика Њутна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Пондерабилна материја је мерљива (молекули и атоми), а непондерабилна етар. Све импондерабилије су отпале, само је етар остао.</a:t>
            </a:r>
            <a:endParaRPr lang="en-US" sz="2800" dirty="0" smtClean="0">
              <a:solidFill>
                <a:schemeClr val="tx2"/>
              </a:solidFill>
            </a:endParaRPr>
          </a:p>
          <a:p>
            <a:endParaRPr lang="sr-Cyrl-R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85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Проблем етра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1514901"/>
            <a:ext cx="10863617" cy="4722126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Уједињење светлости и топлоте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sr-Cyrl-RS" sz="2800" dirty="0" smtClean="0">
                <a:solidFill>
                  <a:schemeClr val="tx2"/>
                </a:solidFill>
              </a:rPr>
              <a:t>Максвел, електромагнетна теорија светлости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sr-Cyrl-RS" sz="2800" dirty="0" smtClean="0">
                <a:solidFill>
                  <a:schemeClr val="tx2"/>
                </a:solidFill>
              </a:rPr>
              <a:t>Херц, електрична дејства се простиру коначном брзином – трансверзални таласи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Под дејством Теслиног рада Станојевић развија своју мисао о томе шта је светлост, шта је етар.</a:t>
            </a:r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 smtClean="0"/>
          </a:p>
          <a:p>
            <a:endParaRPr lang="sr-Cyrl-R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65185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Проблем етра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1514901"/>
            <a:ext cx="10863617" cy="4722126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Максвел (</a:t>
            </a:r>
            <a:r>
              <a:rPr lang="en-US" sz="2800" dirty="0" smtClean="0">
                <a:solidFill>
                  <a:schemeClr val="tx2"/>
                </a:solidFill>
              </a:rPr>
              <a:t>1831-1879)</a:t>
            </a:r>
            <a:r>
              <a:rPr lang="sr-Cyrl-RS" sz="2800" dirty="0" smtClean="0">
                <a:solidFill>
                  <a:schemeClr val="tx2"/>
                </a:solidFill>
              </a:rPr>
              <a:t> је пред крај живота (1870) написао чланак о етру за Енциклопедију Британика. 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Лоренцова (1853-1928) теорија етра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Лорд Келвин </a:t>
            </a:r>
            <a:r>
              <a:rPr lang="en-US" sz="2800" dirty="0" smtClean="0">
                <a:solidFill>
                  <a:schemeClr val="tx2"/>
                </a:solidFill>
              </a:rPr>
              <a:t>(1824</a:t>
            </a:r>
            <a:r>
              <a:rPr lang="sr-Cyrl-RS" sz="2800" dirty="0" smtClean="0">
                <a:solidFill>
                  <a:schemeClr val="tx2"/>
                </a:solidFill>
              </a:rPr>
              <a:t>-</a:t>
            </a:r>
            <a:r>
              <a:rPr lang="en-US" sz="2800" dirty="0" smtClean="0">
                <a:solidFill>
                  <a:schemeClr val="tx2"/>
                </a:solidFill>
              </a:rPr>
              <a:t>1907)</a:t>
            </a:r>
            <a:r>
              <a:rPr lang="sr-Cyrl-RS" sz="2800" dirty="0" smtClean="0">
                <a:solidFill>
                  <a:schemeClr val="tx2"/>
                </a:solidFill>
              </a:rPr>
              <a:t> је говорио о постојању само два облака који прекривају јасноћу и лепоту физике. Један је питање етра.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65185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Астрофизика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метрологија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електрификација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осветљење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градова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фотографија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то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коцкице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мозаика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које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оцртавају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изузетну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посвећеност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читавом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спектру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тема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везаних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светлост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endParaRPr lang="sr-Cyrl-RS" sz="2800" dirty="0" smtClean="0">
              <a:solidFill>
                <a:schemeClr val="tx2"/>
              </a:solidFill>
            </a:endParaRPr>
          </a:p>
          <a:p>
            <a:r>
              <a:rPr lang="sr-Cyrl-RS" sz="2800" dirty="0" smtClean="0">
                <a:solidFill>
                  <a:schemeClr val="tx2"/>
                </a:solidFill>
              </a:rPr>
              <a:t>В</a:t>
            </a:r>
            <a:r>
              <a:rPr lang="en-US" sz="2800" dirty="0" err="1" smtClean="0">
                <a:solidFill>
                  <a:schemeClr val="tx2"/>
                </a:solidFill>
              </a:rPr>
              <a:t>лада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историјом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разуме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одлике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свог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времена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смештајући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их</a:t>
            </a:r>
            <a:r>
              <a:rPr lang="en-US" sz="2800" dirty="0" smtClean="0">
                <a:solidFill>
                  <a:schemeClr val="tx2"/>
                </a:solidFill>
              </a:rPr>
              <a:t> у </a:t>
            </a:r>
            <a:r>
              <a:rPr lang="en-US" sz="2800" dirty="0" err="1" smtClean="0">
                <a:solidFill>
                  <a:schemeClr val="tx2"/>
                </a:solidFill>
              </a:rPr>
              <a:t>узрочно-последични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однос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историјским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током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догађаја</a:t>
            </a:r>
            <a:r>
              <a:rPr lang="en-US" sz="2800" dirty="0" smtClean="0">
                <a:solidFill>
                  <a:schemeClr val="tx2"/>
                </a:solidFill>
              </a:rPr>
              <a:t> у </a:t>
            </a:r>
            <a:r>
              <a:rPr lang="en-US" sz="2800" dirty="0" err="1" smtClean="0">
                <a:solidFill>
                  <a:schemeClr val="tx2"/>
                </a:solidFill>
              </a:rPr>
              <a:t>науци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92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Посебан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истраживач</a:t>
            </a:r>
            <a:r>
              <a:rPr lang="sr-Cyrl-RS" sz="2800" dirty="0" smtClean="0">
                <a:solidFill>
                  <a:schemeClr val="tx2"/>
                </a:solidFill>
              </a:rPr>
              <a:t>ки </a:t>
            </a:r>
            <a:r>
              <a:rPr lang="en-US" sz="2800" dirty="0" err="1" smtClean="0">
                <a:solidFill>
                  <a:schemeClr val="tx2"/>
                </a:solidFill>
              </a:rPr>
              <a:t>полет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карактеристичан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периоде</a:t>
            </a:r>
            <a:r>
              <a:rPr lang="en-US" sz="2800" dirty="0" smtClean="0">
                <a:solidFill>
                  <a:schemeClr val="tx2"/>
                </a:solidFill>
              </a:rPr>
              <a:t> у </a:t>
            </a:r>
            <a:r>
              <a:rPr lang="sr-Cyrl-RS" sz="2800" dirty="0" smtClean="0">
                <a:solidFill>
                  <a:schemeClr val="tx2"/>
                </a:solidFill>
              </a:rPr>
              <a:t>историји у </a:t>
            </a:r>
            <a:r>
              <a:rPr lang="en-US" sz="2800" dirty="0" err="1" smtClean="0">
                <a:solidFill>
                  <a:schemeClr val="tx2"/>
                </a:solidFill>
              </a:rPr>
              <a:t>којима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серија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научних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открића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изнедрила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технолошке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иновације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</a:rPr>
              <a:t>Нови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научни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инструменти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нове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технике</a:t>
            </a:r>
            <a:r>
              <a:rPr lang="en-US" sz="2800" dirty="0" smtClean="0">
                <a:solidFill>
                  <a:schemeClr val="tx2"/>
                </a:solidFill>
              </a:rPr>
              <a:t> у </a:t>
            </a:r>
            <a:r>
              <a:rPr lang="en-US" sz="2800" dirty="0" err="1" smtClean="0">
                <a:solidFill>
                  <a:schemeClr val="tx2"/>
                </a:solidFill>
              </a:rPr>
              <a:t>науци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доводе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до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нових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спознаја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нових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представа</a:t>
            </a:r>
            <a:r>
              <a:rPr lang="en-US" sz="2800" dirty="0" smtClean="0">
                <a:solidFill>
                  <a:schemeClr val="tx2"/>
                </a:solidFill>
              </a:rPr>
              <a:t> о </a:t>
            </a:r>
            <a:r>
              <a:rPr lang="en-US" sz="2800" dirty="0" err="1" smtClean="0">
                <a:solidFill>
                  <a:schemeClr val="tx2"/>
                </a:solidFill>
              </a:rPr>
              <a:t>универзуму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нових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примена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али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до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значајних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промена</a:t>
            </a:r>
            <a:r>
              <a:rPr lang="en-US" sz="2800" dirty="0" smtClean="0">
                <a:solidFill>
                  <a:schemeClr val="tx2"/>
                </a:solidFill>
              </a:rPr>
              <a:t> у </a:t>
            </a:r>
            <a:r>
              <a:rPr lang="en-US" sz="2800" dirty="0" err="1" smtClean="0">
                <a:solidFill>
                  <a:schemeClr val="tx2"/>
                </a:solidFill>
              </a:rPr>
              <a:t>свакодневном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животу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људи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r>
              <a:rPr lang="sr-Cyrl-RS" sz="2800" dirty="0" smtClean="0">
                <a:solidFill>
                  <a:schemeClr val="tx2"/>
                </a:solidFill>
              </a:rPr>
              <a:t>Код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Ђорђа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Станојевића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укрстили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поменути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аспекти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тренутка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историјс</a:t>
            </a:r>
            <a:r>
              <a:rPr lang="sr-Cyrl-RS" sz="2800" dirty="0" smtClean="0">
                <a:solidFill>
                  <a:schemeClr val="tx2"/>
                </a:solidFill>
              </a:rPr>
              <a:t>к</a:t>
            </a:r>
            <a:r>
              <a:rPr lang="en-US" sz="2800" dirty="0" err="1" smtClean="0">
                <a:solidFill>
                  <a:schemeClr val="tx2"/>
                </a:solidFill>
              </a:rPr>
              <a:t>им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приликама</a:t>
            </a:r>
            <a:r>
              <a:rPr lang="en-US" sz="2800" dirty="0" smtClean="0">
                <a:solidFill>
                  <a:schemeClr val="tx2"/>
                </a:solidFill>
              </a:rPr>
              <a:t> у </a:t>
            </a:r>
            <a:r>
              <a:rPr lang="en-US" sz="2800" dirty="0" err="1" smtClean="0">
                <a:solidFill>
                  <a:schemeClr val="tx2"/>
                </a:solidFill>
              </a:rPr>
              <a:t>Србији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</a:rPr>
              <a:t>То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му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уз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велико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залагање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несумљив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таленат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дало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улогу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једног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од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носилаца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парадигме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новог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времена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92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Док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се</a:t>
            </a:r>
            <a:r>
              <a:rPr lang="en-US" sz="2800" dirty="0" smtClean="0">
                <a:solidFill>
                  <a:schemeClr val="tx2"/>
                </a:solidFill>
              </a:rPr>
              <a:t> у </a:t>
            </a:r>
            <a:r>
              <a:rPr lang="en-US" sz="2800" dirty="0" err="1" smtClean="0">
                <a:solidFill>
                  <a:schemeClr val="tx2"/>
                </a:solidFill>
              </a:rPr>
              <a:t>граду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бави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астрофизиком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Сунца</a:t>
            </a:r>
            <a:r>
              <a:rPr lang="en-US" sz="2800" dirty="0" smtClean="0">
                <a:solidFill>
                  <a:schemeClr val="tx2"/>
                </a:solidFill>
              </a:rPr>
              <a:t>, o</a:t>
            </a:r>
            <a:r>
              <a:rPr lang="sr-Cyrl-RS" sz="2800" dirty="0" smtClean="0">
                <a:solidFill>
                  <a:schemeClr val="tx2"/>
                </a:solidFill>
              </a:rPr>
              <a:t>н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упија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један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нов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поглед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свет</a:t>
            </a:r>
            <a:r>
              <a:rPr lang="en-US" sz="2800" dirty="0" smtClean="0">
                <a:solidFill>
                  <a:schemeClr val="tx2"/>
                </a:solidFill>
              </a:rPr>
              <a:t>, у </a:t>
            </a:r>
            <a:r>
              <a:rPr lang="en-US" sz="2800" dirty="0" err="1" smtClean="0">
                <a:solidFill>
                  <a:schemeClr val="tx2"/>
                </a:solidFill>
              </a:rPr>
              <a:t>којем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сунчева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светлост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ноћу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замењена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електричном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светлошћу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</a:rPr>
              <a:t>На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таласу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нових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открића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Станојевић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од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самог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почетка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био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два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колосека</a:t>
            </a:r>
            <a:r>
              <a:rPr lang="sr-Cyrl-R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посвећен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800" dirty="0" smtClean="0">
                <a:solidFill>
                  <a:schemeClr val="tx2"/>
                </a:solidFill>
              </a:rPr>
              <a:t> – </a:t>
            </a:r>
            <a:r>
              <a:rPr lang="en-US" sz="2800" dirty="0" err="1" smtClean="0">
                <a:solidFill>
                  <a:schemeClr val="tx2"/>
                </a:solidFill>
              </a:rPr>
              <a:t>природним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вештачким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изворима</a:t>
            </a:r>
            <a:r>
              <a:rPr lang="en-US" sz="2800" dirty="0" smtClean="0">
                <a:solidFill>
                  <a:schemeClr val="tx2"/>
                </a:solidFill>
              </a:rPr>
              <a:t>.  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Њ</a:t>
            </a:r>
            <a:r>
              <a:rPr lang="en-US" sz="2800" dirty="0" err="1" smtClean="0">
                <a:solidFill>
                  <a:schemeClr val="tx2"/>
                </a:solidFill>
              </a:rPr>
              <a:t>егова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тежња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иста</a:t>
            </a:r>
            <a:r>
              <a:rPr lang="en-US" sz="2800" dirty="0" smtClean="0">
                <a:solidFill>
                  <a:schemeClr val="tx2"/>
                </a:solidFill>
              </a:rPr>
              <a:t> у </a:t>
            </a:r>
            <a:r>
              <a:rPr lang="en-US" sz="2800" dirty="0" err="1" smtClean="0">
                <a:solidFill>
                  <a:schemeClr val="tx2"/>
                </a:solidFill>
              </a:rPr>
              <a:t>оба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случаја</a:t>
            </a:r>
            <a:r>
              <a:rPr lang="en-US" sz="2800" dirty="0" smtClean="0">
                <a:solidFill>
                  <a:schemeClr val="tx2"/>
                </a:solidFill>
              </a:rPr>
              <a:t> – </a:t>
            </a:r>
            <a:r>
              <a:rPr lang="en-US" sz="2800" dirty="0" err="1" smtClean="0">
                <a:solidFill>
                  <a:schemeClr val="tx2"/>
                </a:solidFill>
              </a:rPr>
              <a:t>просвећење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српског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народа</a:t>
            </a:r>
            <a:r>
              <a:rPr lang="sr-Cyrl-RS" sz="2800" dirty="0" smtClean="0">
                <a:solidFill>
                  <a:schemeClr val="tx2"/>
                </a:solidFill>
              </a:rPr>
              <a:t> и побољшање услова у којима живи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92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Фотофон, 1881.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телекомуникациони уређај </a:t>
            </a:r>
            <a:r>
              <a:rPr lang="sr-Cyrl-RS" sz="2800" dirty="0" smtClean="0">
                <a:solidFill>
                  <a:schemeClr val="tx2"/>
                </a:solidFill>
              </a:rPr>
              <a:t>који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sr-Cyrl-RS" sz="2800" dirty="0" smtClean="0">
                <a:solidFill>
                  <a:schemeClr val="tx2"/>
                </a:solidFill>
              </a:rPr>
              <a:t>преноси звук путем светлости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sr-Cyrl-RS" sz="2800" dirty="0" smtClean="0">
                <a:solidFill>
                  <a:schemeClr val="tx2"/>
                </a:solidFill>
              </a:rPr>
              <a:t>изум Бела и његовог сарадника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претеча светловода</a:t>
            </a:r>
          </a:p>
          <a:p>
            <a:r>
              <a:rPr lang="sr-Cyrl-RS" sz="2800" dirty="0" smtClean="0">
                <a:solidFill>
                  <a:schemeClr val="tx2"/>
                </a:solidFill>
              </a:rPr>
              <a:t>“Ето шта се у будуће очекује од фотофона. Без сумње да ће сад астрономски појави – који су се до сад опажали само оком – кад се од сад почну посматрати још и увом, да ће много што шта у астрономији изменити, многе ствари усавршити а неке још тек открити.”</a:t>
            </a:r>
          </a:p>
        </p:txBody>
      </p:sp>
    </p:spTree>
    <p:extLst>
      <p:ext uri="{BB962C8B-B14F-4D97-AF65-F5344CB8AC3E}">
        <p14:creationId xmlns:p14="http://schemas.microsoft.com/office/powerpoint/2010/main" xmlns="" val="312431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светионик 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en-US" sz="2400" dirty="0" err="1" smtClean="0"/>
              <a:t>Демонстрациј</a:t>
            </a:r>
            <a:r>
              <a:rPr lang="sr-Cyrl-RS" sz="2400" dirty="0" smtClean="0"/>
              <a:t>а</a:t>
            </a:r>
            <a:r>
              <a:rPr lang="en-US" sz="2400" dirty="0" smtClean="0"/>
              <a:t> </a:t>
            </a:r>
            <a:r>
              <a:rPr lang="en-US" sz="2400" dirty="0" err="1" smtClean="0"/>
              <a:t>електричне</a:t>
            </a:r>
            <a:r>
              <a:rPr lang="en-US" sz="2400" dirty="0" smtClean="0"/>
              <a:t> </a:t>
            </a:r>
            <a:r>
              <a:rPr lang="en-US" sz="2400" dirty="0" err="1" smtClean="0"/>
              <a:t>светлости</a:t>
            </a:r>
            <a:r>
              <a:rPr lang="sr-Cyrl-RS" sz="2400" dirty="0" smtClean="0"/>
              <a:t> на </a:t>
            </a:r>
            <a:r>
              <a:rPr lang="en-US" sz="2400" dirty="0" smtClean="0"/>
              <a:t> </a:t>
            </a:r>
            <a:r>
              <a:rPr lang="sr-Cyrl-RS" sz="2400" dirty="0" smtClean="0"/>
              <a:t>Првој међународној електричној изложби у паризу одржаној од августа до новембра 1881. у </a:t>
            </a:r>
            <a:r>
              <a:rPr lang="en-US" sz="2400" i="1" dirty="0" err="1"/>
              <a:t>Palais</a:t>
            </a:r>
            <a:r>
              <a:rPr lang="en-US" sz="2400" i="1" dirty="0"/>
              <a:t> de </a:t>
            </a:r>
            <a:r>
              <a:rPr lang="en-US" sz="2400" i="1" dirty="0" err="1"/>
              <a:t>l’Industrie</a:t>
            </a:r>
            <a:r>
              <a:rPr lang="en-US" sz="2400" i="1" dirty="0"/>
              <a:t> </a:t>
            </a:r>
            <a:r>
              <a:rPr lang="sr-Cyrl-RS" sz="2400" i="1" dirty="0" smtClean="0"/>
              <a:t/>
            </a:r>
            <a:br>
              <a:rPr lang="sr-Cyrl-RS" sz="2400" i="1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1600" dirty="0"/>
              <a:t/>
            </a:r>
            <a:br>
              <a:rPr lang="sr-Cyrl-RS" sz="16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5023" y="251845"/>
            <a:ext cx="4544705" cy="646933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5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светионик</a:t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sz="2000" dirty="0" smtClean="0"/>
              <a:t>Прва међународна електрична изложба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Cyrl-RS" sz="2000" dirty="0" smtClean="0"/>
              <a:t>у паризу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sz="1600" dirty="0"/>
              <a:t/>
            </a:r>
            <a:br>
              <a:rPr lang="sr-Cyrl-RS" sz="1600" dirty="0"/>
            </a:br>
            <a:r>
              <a:rPr lang="sr-Cyrl-RS" sz="1600" dirty="0"/>
              <a:t/>
            </a:r>
            <a:br>
              <a:rPr lang="sr-Cyrl-RS" sz="16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457" y="1489167"/>
            <a:ext cx="5245423" cy="413462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3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Шетња по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електричној изложби париској, 1881.</a:t>
            </a:r>
            <a:r>
              <a:rPr lang="sr-Cyrl-RS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solidFill>
                  <a:schemeClr val="tx2"/>
                </a:solidFill>
              </a:rPr>
              <a:t>Објављено у </a:t>
            </a:r>
            <a:r>
              <a:rPr lang="en-US" sz="2800" dirty="0" err="1" smtClean="0">
                <a:solidFill>
                  <a:schemeClr val="tx2"/>
                </a:solidFill>
              </a:rPr>
              <a:t>часопис</a:t>
            </a:r>
            <a:r>
              <a:rPr lang="sr-Cyrl-RS" sz="2800" dirty="0" smtClean="0">
                <a:solidFill>
                  <a:schemeClr val="tx2"/>
                </a:solidFill>
              </a:rPr>
              <a:t>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забаву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поуку</a:t>
            </a:r>
            <a:r>
              <a:rPr lang="sr-Cyrl-R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Србадиј</a:t>
            </a:r>
            <a:r>
              <a:rPr lang="sr-Cyrl-RS" sz="2800" b="1" dirty="0" smtClean="0">
                <a:solidFill>
                  <a:schemeClr val="tx2"/>
                </a:solidFill>
              </a:rPr>
              <a:t>а </a:t>
            </a:r>
            <a:r>
              <a:rPr lang="sr-Cyrl-RS" sz="2800" dirty="0" smtClean="0">
                <a:solidFill>
                  <a:schemeClr val="tx2"/>
                </a:solidFill>
              </a:rPr>
              <a:t>у наставцима, на </a:t>
            </a:r>
            <a:r>
              <a:rPr lang="en-US" sz="2800" dirty="0" err="1" smtClean="0">
                <a:solidFill>
                  <a:schemeClr val="tx2"/>
                </a:solidFill>
              </a:rPr>
              <a:t>укупно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sr-Cyrl-RS" sz="2800" dirty="0" smtClean="0">
                <a:solidFill>
                  <a:schemeClr val="tx2"/>
                </a:solidFill>
              </a:rPr>
              <a:t>38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страна</a:t>
            </a:r>
            <a:r>
              <a:rPr lang="sr-Cyrl-RS" sz="2800" dirty="0" smtClean="0">
                <a:solidFill>
                  <a:schemeClr val="tx2"/>
                </a:solidFill>
              </a:rPr>
              <a:t>. </a:t>
            </a:r>
          </a:p>
          <a:p>
            <a:endParaRPr lang="sr-Cyrl-RS" sz="2800" dirty="0" smtClean="0">
              <a:solidFill>
                <a:schemeClr val="tx2"/>
              </a:solidFill>
            </a:endParaRPr>
          </a:p>
          <a:p>
            <a:r>
              <a:rPr lang="sr-Cyrl-RS" sz="2800" dirty="0" smtClean="0">
                <a:solidFill>
                  <a:schemeClr val="tx2"/>
                </a:solidFill>
              </a:rPr>
              <a:t>О</a:t>
            </a:r>
            <a:r>
              <a:rPr lang="en-US" sz="2800" dirty="0" err="1" smtClean="0">
                <a:solidFill>
                  <a:schemeClr val="tx2"/>
                </a:solidFill>
              </a:rPr>
              <a:t>писује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своје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импресије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сазнања</a:t>
            </a:r>
            <a:r>
              <a:rPr lang="en-US" sz="2800" dirty="0" smtClean="0">
                <a:solidFill>
                  <a:schemeClr val="tx2"/>
                </a:solidFill>
              </a:rPr>
              <a:t> о </a:t>
            </a:r>
            <a:r>
              <a:rPr lang="en-US" sz="2800" dirty="0" err="1" smtClean="0">
                <a:solidFill>
                  <a:schemeClr val="tx2"/>
                </a:solidFill>
              </a:rPr>
              <a:t>електричној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светлости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која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</a:t>
            </a:r>
            <a:r>
              <a:rPr lang="en-US" sz="2800" dirty="0" smtClean="0">
                <a:solidFill>
                  <a:schemeClr val="tx2"/>
                </a:solidFill>
              </a:rPr>
              <a:t> „</a:t>
            </a:r>
            <a:r>
              <a:rPr lang="en-US" sz="2800" dirty="0" err="1" smtClean="0">
                <a:solidFill>
                  <a:schemeClr val="tx2"/>
                </a:solidFill>
              </a:rPr>
              <a:t>нова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ствар</a:t>
            </a:r>
            <a:r>
              <a:rPr lang="en-US" sz="2800" dirty="0" smtClean="0">
                <a:solidFill>
                  <a:schemeClr val="tx2"/>
                </a:solidFill>
              </a:rPr>
              <a:t>“. </a:t>
            </a:r>
            <a:endParaRPr lang="sr-Cyrl-RS" sz="2800" dirty="0" smtClean="0">
              <a:solidFill>
                <a:schemeClr val="tx2"/>
              </a:solidFill>
            </a:endParaRPr>
          </a:p>
          <a:p>
            <a:endParaRPr lang="sr-Cyrl-RS" sz="2800" dirty="0" smtClean="0">
              <a:solidFill>
                <a:schemeClr val="tx2"/>
              </a:solidFill>
            </a:endParaRPr>
          </a:p>
          <a:p>
            <a:r>
              <a:rPr lang="en-US" sz="2800" dirty="0" err="1" smtClean="0">
                <a:solidFill>
                  <a:schemeClr val="tx2"/>
                </a:solidFill>
              </a:rPr>
              <a:t>Одаје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да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био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засењен</a:t>
            </a:r>
            <a:r>
              <a:rPr lang="sr-Cyrl-RS" sz="2800" dirty="0" smtClean="0">
                <a:solidFill>
                  <a:schemeClr val="tx2"/>
                </a:solidFill>
              </a:rPr>
              <a:t>.</a:t>
            </a:r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sr-Cyrl-RS" sz="2800" dirty="0" smtClean="0">
                <a:solidFill>
                  <a:schemeClr val="tx2"/>
                </a:solidFill>
              </a:rPr>
              <a:t>Е</a:t>
            </a:r>
            <a:r>
              <a:rPr lang="en-US" sz="2800" dirty="0" err="1" smtClean="0">
                <a:solidFill>
                  <a:schemeClr val="tx2"/>
                </a:solidFill>
              </a:rPr>
              <a:t>лектричне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свеће</a:t>
            </a:r>
            <a:r>
              <a:rPr lang="en-US" sz="2800" dirty="0" smtClean="0">
                <a:solidFill>
                  <a:schemeClr val="tx2"/>
                </a:solidFill>
              </a:rPr>
              <a:t> „</a:t>
            </a:r>
            <a:r>
              <a:rPr lang="en-US" sz="2800" dirty="0" err="1" smtClean="0">
                <a:solidFill>
                  <a:schemeClr val="tx2"/>
                </a:solidFill>
              </a:rPr>
              <a:t>изумљене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пре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пет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година</a:t>
            </a:r>
            <a:r>
              <a:rPr lang="sr-Cyrl-RS" sz="2800" dirty="0" smtClean="0">
                <a:solidFill>
                  <a:schemeClr val="tx2"/>
                </a:solidFill>
              </a:rPr>
              <a:t>”.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8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4492" y="1132764"/>
            <a:ext cx="3432344" cy="4885899"/>
          </a:xfrm>
          <a:prstGeom prst="rect">
            <a:avLst/>
          </a:prstGeo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Материја под спектром, 1881.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...”спектрална анализа која је дала многих података о физичком спектру Сунца, планета и осталих звезда.”</a:t>
            </a:r>
          </a:p>
          <a:p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dirty="0">
                <a:solidFill>
                  <a:schemeClr val="tx2"/>
                </a:solidFill>
              </a:rPr>
              <a:t>“Од осталих светлости, још се спектар електричне светлости понајвећма подудара са сунчевим но не опет сасвим.”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6287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4425" y="1091754"/>
            <a:ext cx="2971029" cy="4725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560" y="-2844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28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Звездано небо независне Србије, 1882 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068" y="1313908"/>
            <a:ext cx="75335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</a:rPr>
              <a:t>И</a:t>
            </a:r>
            <a:r>
              <a:rPr lang="en-US" sz="2800" dirty="0" err="1" smtClean="0">
                <a:solidFill>
                  <a:schemeClr val="tx2"/>
                </a:solidFill>
              </a:rPr>
              <a:t>зн</a:t>
            </a:r>
            <a:r>
              <a:rPr lang="sr-Cyrl-RS" sz="2800" dirty="0" smtClean="0">
                <a:solidFill>
                  <a:schemeClr val="tx2"/>
                </a:solidFill>
              </a:rPr>
              <a:t>оси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стање</a:t>
            </a:r>
            <a:r>
              <a:rPr lang="en-US" sz="2800" dirty="0" smtClean="0">
                <a:solidFill>
                  <a:schemeClr val="tx2"/>
                </a:solidFill>
              </a:rPr>
              <a:t> „</a:t>
            </a:r>
            <a:r>
              <a:rPr lang="en-US" sz="2800" dirty="0" err="1" smtClean="0">
                <a:solidFill>
                  <a:schemeClr val="tx2"/>
                </a:solidFill>
              </a:rPr>
              <a:t>науке</a:t>
            </a:r>
            <a:r>
              <a:rPr lang="en-US" sz="2800" dirty="0" smtClean="0">
                <a:solidFill>
                  <a:schemeClr val="tx2"/>
                </a:solidFill>
              </a:rPr>
              <a:t> о </a:t>
            </a:r>
            <a:r>
              <a:rPr lang="en-US" sz="2800" dirty="0" err="1" smtClean="0">
                <a:solidFill>
                  <a:schemeClr val="tx2"/>
                </a:solidFill>
              </a:rPr>
              <a:t>звездама</a:t>
            </a:r>
            <a:r>
              <a:rPr lang="en-US" sz="2800" dirty="0" smtClean="0">
                <a:solidFill>
                  <a:schemeClr val="tx2"/>
                </a:solidFill>
              </a:rPr>
              <a:t>“ </a:t>
            </a:r>
            <a:r>
              <a:rPr lang="en-US" sz="2800" dirty="0" err="1" smtClean="0">
                <a:solidFill>
                  <a:schemeClr val="tx2"/>
                </a:solidFill>
              </a:rPr>
              <a:t>сматрајући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да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народ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њом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слабо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упознат</a:t>
            </a:r>
            <a:r>
              <a:rPr lang="sr-Cyrl-RS" sz="2800" dirty="0" smtClean="0">
                <a:solidFill>
                  <a:schemeClr val="tx2"/>
                </a:solidFill>
              </a:rPr>
              <a:t>.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sr-Cyrl-RS" sz="2800" dirty="0" smtClean="0">
              <a:solidFill>
                <a:schemeClr val="tx2"/>
              </a:solidFill>
            </a:endParaRPr>
          </a:p>
          <a:p>
            <a:endParaRPr lang="sr-Cyrl-R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„</a:t>
            </a:r>
            <a:r>
              <a:rPr lang="en-US" sz="2800" dirty="0" err="1" smtClean="0">
                <a:solidFill>
                  <a:schemeClr val="tx2"/>
                </a:solidFill>
              </a:rPr>
              <a:t>Зар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мало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људи</a:t>
            </a:r>
            <a:r>
              <a:rPr lang="en-US" sz="2800" dirty="0" smtClean="0">
                <a:solidFill>
                  <a:schemeClr val="tx2"/>
                </a:solidFill>
              </a:rPr>
              <a:t> у </a:t>
            </a:r>
            <a:r>
              <a:rPr lang="en-US" sz="2800" dirty="0" err="1" smtClean="0">
                <a:solidFill>
                  <a:schemeClr val="tx2"/>
                </a:solidFill>
              </a:rPr>
              <a:t>нашем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народу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који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дан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данас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сматрају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овај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сунчани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систем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као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нешто</a:t>
            </a:r>
            <a:r>
              <a:rPr lang="en-US" sz="2800" dirty="0" smtClean="0">
                <a:solidFill>
                  <a:schemeClr val="tx2"/>
                </a:solidFill>
              </a:rPr>
              <a:t> у </a:t>
            </a:r>
            <a:r>
              <a:rPr lang="en-US" sz="2800" dirty="0" err="1" smtClean="0">
                <a:solidFill>
                  <a:schemeClr val="tx2"/>
                </a:solidFill>
              </a:rPr>
              <a:t>шта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треба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дирати</a:t>
            </a:r>
            <a:r>
              <a:rPr lang="en-US" sz="2800" dirty="0" smtClean="0">
                <a:solidFill>
                  <a:schemeClr val="tx2"/>
                </a:solidFill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</a:rPr>
              <a:t>због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те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бојазни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заостали</a:t>
            </a:r>
            <a:r>
              <a:rPr lang="en-US" sz="2800" dirty="0" smtClean="0">
                <a:solidFill>
                  <a:schemeClr val="tx2"/>
                </a:solidFill>
              </a:rPr>
              <a:t> у </a:t>
            </a:r>
            <a:r>
              <a:rPr lang="en-US" sz="2800" dirty="0" err="1" smtClean="0">
                <a:solidFill>
                  <a:schemeClr val="tx2"/>
                </a:solidFill>
              </a:rPr>
              <a:t>тој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грани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природне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науке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</a:rPr>
              <a:t>Ни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једну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ствар</a:t>
            </a:r>
            <a:r>
              <a:rPr lang="en-US" sz="2800" dirty="0" smtClean="0">
                <a:solidFill>
                  <a:schemeClr val="tx2"/>
                </a:solidFill>
              </a:rPr>
              <a:t> у </a:t>
            </a:r>
            <a:r>
              <a:rPr lang="en-US" sz="2800" dirty="0" err="1" smtClean="0">
                <a:solidFill>
                  <a:schemeClr val="tx2"/>
                </a:solidFill>
              </a:rPr>
              <a:t>природи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неће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дете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пре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упитати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него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за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сунце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месец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звезде</a:t>
            </a:r>
            <a:r>
              <a:rPr lang="en-US" sz="2800" dirty="0" smtClean="0">
                <a:solidFill>
                  <a:schemeClr val="tx2"/>
                </a:solidFill>
              </a:rPr>
              <a:t>.“</a:t>
            </a:r>
            <a:endParaRPr lang="sr-Cyrl-RS" sz="2800" dirty="0" smtClean="0">
              <a:solidFill>
                <a:schemeClr val="tx2"/>
              </a:solidFill>
            </a:endParaRPr>
          </a:p>
          <a:p>
            <a:endParaRPr lang="sr-Cyrl-R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</TotalTime>
  <Words>1609</Words>
  <Application>Microsoft Office PowerPoint</Application>
  <PresentationFormat>Custom</PresentationFormat>
  <Paragraphs>174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Red Line Business 16x9</vt:lpstr>
      <vt:lpstr>Бојан М. Томић Универзитет у Београду, Институт за мултидисциплинарна истраживања    Милица М. Томић  Београд  Ђорђе Станојевић и светлост</vt:lpstr>
      <vt:lpstr>Ђорђе Станојевић  Неготин, Србија, 1858 – Париз, Француска, 1921.     астрофизичар светлоподучавалац светлописац фотолог       </vt:lpstr>
      <vt:lpstr>сунчани мотор, 1881. </vt:lpstr>
      <vt:lpstr>Фотофон, 1881. </vt:lpstr>
      <vt:lpstr> светионик   Демонстрација електричне светлости на  Првој међународној електричној изложби у паризу одржаној од августа до новембра 1881. у Palais de l’Industrie       </vt:lpstr>
      <vt:lpstr> светионик  Прва међународна електрична изложба  у паризу       </vt:lpstr>
      <vt:lpstr>             </vt:lpstr>
      <vt:lpstr>Материја под спектром, 1881. </vt:lpstr>
      <vt:lpstr>             </vt:lpstr>
      <vt:lpstr>             </vt:lpstr>
      <vt:lpstr> Медон 1871.          </vt:lpstr>
      <vt:lpstr>   Жил Жансен  фотографија фотосфере сунца из  Atlas de photographies solaires        </vt:lpstr>
      <vt:lpstr>Сунчеве фотосферске мреже</vt:lpstr>
      <vt:lpstr>експедиције</vt:lpstr>
      <vt:lpstr>             </vt:lpstr>
      <vt:lpstr>             </vt:lpstr>
      <vt:lpstr>Извештај о међународном конгресу о  фотографији неба, 1891.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Електрично осветљење</vt:lpstr>
      <vt:lpstr>Photométre physiologique, 1901.</vt:lpstr>
      <vt:lpstr>Проблем етра</vt:lpstr>
      <vt:lpstr>Проблем етра</vt:lpstr>
      <vt:lpstr>Проблем етра</vt:lpstr>
      <vt:lpstr>закључак</vt:lpstr>
      <vt:lpstr>закључак</vt:lpstr>
      <vt:lpstr>закључак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Бојан</dc:creator>
  <cp:lastModifiedBy>MiskoEx</cp:lastModifiedBy>
  <cp:revision>315</cp:revision>
  <dcterms:created xsi:type="dcterms:W3CDTF">2012-06-15T13:50:09Z</dcterms:created>
  <dcterms:modified xsi:type="dcterms:W3CDTF">2023-04-20T11:02:20Z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