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1"/>
  </p:notesMasterIdLst>
  <p:sldIdLst>
    <p:sldId id="256" r:id="rId2"/>
    <p:sldId id="273" r:id="rId3"/>
    <p:sldId id="274" r:id="rId4"/>
    <p:sldId id="269" r:id="rId5"/>
    <p:sldId id="275" r:id="rId6"/>
    <p:sldId id="270" r:id="rId7"/>
    <p:sldId id="271" r:id="rId8"/>
    <p:sldId id="272" r:id="rId9"/>
    <p:sldId id="257" r:id="rId10"/>
    <p:sldId id="258" r:id="rId11"/>
    <p:sldId id="259" r:id="rId12"/>
    <p:sldId id="260" r:id="rId13"/>
    <p:sldId id="261" r:id="rId14"/>
    <p:sldId id="262" r:id="rId15"/>
    <p:sldId id="263" r:id="rId16"/>
    <p:sldId id="264" r:id="rId17"/>
    <p:sldId id="265" r:id="rId18"/>
    <p:sldId id="266"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1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B91344-5976-4F6E-8FFF-C68AC1FD3555}" type="datetimeFigureOut">
              <a:rPr lang="en-US" smtClean="0"/>
              <a:t>19-Apr-23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C45C5-29D2-4211-8E7B-BBF146F2CBA3}" type="slidenum">
              <a:rPr lang="en-US" smtClean="0"/>
              <a:t>‹#›</a:t>
            </a:fld>
            <a:endParaRPr lang="en-US"/>
          </a:p>
        </p:txBody>
      </p:sp>
    </p:spTree>
    <p:extLst>
      <p:ext uri="{BB962C8B-B14F-4D97-AF65-F5344CB8AC3E}">
        <p14:creationId xmlns:p14="http://schemas.microsoft.com/office/powerpoint/2010/main" val="4155653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C45C5-29D2-4211-8E7B-BBF146F2CBA3}" type="slidenum">
              <a:rPr lang="en-US" smtClean="0"/>
              <a:t>15</a:t>
            </a:fld>
            <a:endParaRPr lang="en-US"/>
          </a:p>
        </p:txBody>
      </p:sp>
    </p:spTree>
    <p:extLst>
      <p:ext uri="{BB962C8B-B14F-4D97-AF65-F5344CB8AC3E}">
        <p14:creationId xmlns:p14="http://schemas.microsoft.com/office/powerpoint/2010/main" val="2790028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19-Apr-23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19-Apr-23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19-Apr-23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19-Apr-23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19-Apr-23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19-Apr-23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19-Apr-23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19-Apr-23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19-Apr-23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19-Apr-23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19-Apr-23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19-Apr-23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838200"/>
            <a:ext cx="7391400" cy="4410438"/>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sr-Cyrl-R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sr-Cyrl-RS" sz="3200"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sr-Cyrl-R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ЛАУДОНОВ</a:t>
            </a:r>
            <a:r>
              <a:rPr kumimoji="0" lang="sr-Cyrl-RS" sz="3200" b="1" i="0" u="none" strike="noStrike" kern="1200" cap="none" spc="0" normalizeH="0" noProof="0" dirty="0"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ШАНАЦ</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800" b="0" i="1" u="none" strike="noStrike" kern="1200" cap="none" spc="0" normalizeH="0" baseline="0" noProof="0" dirty="0"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Милан Јеличић</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800" b="0" i="1" u="none" strike="noStrike" kern="1200" cap="none" spc="0" normalizeH="0" baseline="0" noProof="0" dirty="0"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Народна опсерваторија Астрономског друштва «Руђер Бошковић»</a:t>
            </a:r>
            <a:r>
              <a:rPr kumimoji="0" lang="ru-RU" sz="1800" b="0" i="1"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800" b="0" i="1"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600" b="0" i="1"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XII </a:t>
            </a:r>
            <a:r>
              <a:rPr kumimoji="0" lang="sr-Cyrl-RS" sz="16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конференција „Развој астрономије код Срба“</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sr-Cyrl-RS" sz="16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Београд, 2023.</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12050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9939" y="289293"/>
            <a:ext cx="8000998" cy="5858031"/>
          </a:xfrm>
        </p:spPr>
      </p:pic>
      <p:sp>
        <p:nvSpPr>
          <p:cNvPr id="5" name="TextBox 4"/>
          <p:cNvSpPr txBox="1"/>
          <p:nvPr/>
        </p:nvSpPr>
        <p:spPr>
          <a:xfrm>
            <a:off x="2971800" y="6248400"/>
            <a:ext cx="2330959" cy="385362"/>
          </a:xfrm>
          <a:prstGeom prst="rect">
            <a:avLst/>
          </a:prstGeom>
          <a:noFill/>
        </p:spPr>
        <p:txBody>
          <a:bodyPr wrap="none" rtlCol="0">
            <a:spAutoFit/>
          </a:bodyPr>
          <a:lstStyle/>
          <a:p>
            <a:pPr>
              <a:lnSpc>
                <a:spcPct val="115000"/>
              </a:lnSpc>
              <a:spcAft>
                <a:spcPts val="1000"/>
              </a:spcAft>
            </a:pPr>
            <a:r>
              <a:rPr lang="sr-Cyrl-RS" b="1" dirty="0">
                <a:latin typeface="Times New Roman" panose="02020603050405020304" pitchFamily="18" charset="0"/>
                <a:ea typeface="SimSun" panose="02010600030101010101" pitchFamily="2" charset="-122"/>
                <a:cs typeface="Times New Roman" panose="02020603050405020304" pitchFamily="18" charset="0"/>
              </a:rPr>
              <a:t>Секција </a:t>
            </a:r>
            <a:r>
              <a:rPr lang="ru-RU" b="1" dirty="0">
                <a:latin typeface="Times New Roman" panose="02020603050405020304" pitchFamily="18" charset="0"/>
                <a:ea typeface="SimSun" panose="02010600030101010101" pitchFamily="2" charset="-122"/>
                <a:cs typeface="Times New Roman" panose="02020603050405020304" pitchFamily="18" charset="0"/>
              </a:rPr>
              <a:t>2</a:t>
            </a:r>
            <a:r>
              <a:rPr lang="sr-Cyrl-RS" b="1" dirty="0">
                <a:latin typeface="Times New Roman" panose="02020603050405020304" pitchFamily="18" charset="0"/>
                <a:ea typeface="SimSun" panose="02010600030101010101" pitchFamily="2" charset="-122"/>
                <a:cs typeface="Times New Roman" panose="02020603050405020304" pitchFamily="18" charset="0"/>
              </a:rPr>
              <a:t>.</a:t>
            </a:r>
            <a:r>
              <a:rPr lang="ru-RU" b="1" dirty="0">
                <a:latin typeface="Times New Roman" panose="02020603050405020304" pitchFamily="18" charset="0"/>
                <a:ea typeface="SimSun" panose="02010600030101010101" pitchFamily="2" charset="-122"/>
                <a:cs typeface="Times New Roman" panose="02020603050405020304" pitchFamily="18" charset="0"/>
              </a:rPr>
              <a:t>  Радио ст.</a:t>
            </a:r>
            <a:endParaRPr lang="en-US" dirty="0">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0454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9939" y="289293"/>
            <a:ext cx="8000998" cy="5858031"/>
          </a:xfrm>
        </p:spPr>
      </p:pic>
      <p:sp>
        <p:nvSpPr>
          <p:cNvPr id="5" name="TextBox 4"/>
          <p:cNvSpPr txBox="1"/>
          <p:nvPr/>
        </p:nvSpPr>
        <p:spPr>
          <a:xfrm>
            <a:off x="2971800" y="6248400"/>
            <a:ext cx="2322495" cy="410882"/>
          </a:xfrm>
          <a:prstGeom prst="rect">
            <a:avLst/>
          </a:prstGeom>
          <a:noFill/>
        </p:spPr>
        <p:txBody>
          <a:bodyPr wrap="none" rtlCol="0">
            <a:spAutoFit/>
          </a:bodyPr>
          <a:lstStyle/>
          <a:p>
            <a:pPr>
              <a:lnSpc>
                <a:spcPct val="115000"/>
              </a:lnSpc>
              <a:spcAft>
                <a:spcPts val="1000"/>
              </a:spcAft>
            </a:pPr>
            <a:r>
              <a:rPr lang="sr-Cyrl-RS" b="1" dirty="0">
                <a:latin typeface="Times New Roman" panose="02020603050405020304" pitchFamily="18" charset="0"/>
                <a:ea typeface="SimSun" panose="02010600030101010101" pitchFamily="2" charset="-122"/>
                <a:cs typeface="Times New Roman" panose="02020603050405020304" pitchFamily="18" charset="0"/>
              </a:rPr>
              <a:t>Секција </a:t>
            </a:r>
            <a:r>
              <a:rPr lang="ru-RU" b="1" dirty="0">
                <a:latin typeface="Times New Roman" panose="02020603050405020304" pitchFamily="18" charset="0"/>
                <a:ea typeface="SimSun" panose="02010600030101010101" pitchFamily="2" charset="-122"/>
                <a:cs typeface="Times New Roman" panose="02020603050405020304" pitchFamily="18" charset="0"/>
              </a:rPr>
              <a:t>3</a:t>
            </a:r>
            <a:r>
              <a:rPr lang="sr-Cyrl-RS" b="1" dirty="0">
                <a:latin typeface="Times New Roman" panose="02020603050405020304" pitchFamily="18" charset="0"/>
                <a:ea typeface="SimSun" panose="02010600030101010101" pitchFamily="2" charset="-122"/>
                <a:cs typeface="Times New Roman" panose="02020603050405020304" pitchFamily="18" charset="0"/>
              </a:rPr>
              <a:t>.  </a:t>
            </a:r>
            <a:r>
              <a:rPr lang="en-US" b="1" dirty="0" smtClean="0">
                <a:latin typeface="Times New Roman" panose="02020603050405020304" pitchFamily="18" charset="0"/>
                <a:ea typeface="SimSun" panose="02010600030101010101" pitchFamily="2" charset="-122"/>
                <a:cs typeface="Times New Roman" panose="02020603050405020304" pitchFamily="18" charset="0"/>
              </a:rPr>
              <a:t>K</a:t>
            </a:r>
            <a:r>
              <a:rPr lang="ru-RU" b="1" dirty="0" smtClean="0">
                <a:latin typeface="Times New Roman" panose="02020603050405020304" pitchFamily="18" charset="0"/>
                <a:ea typeface="SimSun" panose="02010600030101010101" pitchFamily="2" charset="-122"/>
                <a:cs typeface="Times New Roman" panose="02020603050405020304" pitchFamily="18" charset="0"/>
              </a:rPr>
              <a:t>ота </a:t>
            </a:r>
            <a:r>
              <a:rPr lang="ru-RU" b="1" dirty="0">
                <a:latin typeface="Times New Roman" panose="02020603050405020304" pitchFamily="18" charset="0"/>
                <a:ea typeface="SimSun" panose="02010600030101010101" pitchFamily="2" charset="-122"/>
                <a:cs typeface="Times New Roman" panose="02020603050405020304" pitchFamily="18" charset="0"/>
              </a:rPr>
              <a:t>253</a:t>
            </a:r>
            <a:endParaRPr lang="en-US" dirty="0">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77033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9939" y="289293"/>
            <a:ext cx="8000998" cy="5858031"/>
          </a:xfrm>
        </p:spPr>
      </p:pic>
      <p:sp>
        <p:nvSpPr>
          <p:cNvPr id="5" name="TextBox 4"/>
          <p:cNvSpPr txBox="1"/>
          <p:nvPr/>
        </p:nvSpPr>
        <p:spPr>
          <a:xfrm>
            <a:off x="2971800" y="6248400"/>
            <a:ext cx="3800784" cy="385362"/>
          </a:xfrm>
          <a:prstGeom prst="rect">
            <a:avLst/>
          </a:prstGeom>
          <a:noFill/>
        </p:spPr>
        <p:txBody>
          <a:bodyPr wrap="none" rtlCol="0">
            <a:spAutoFit/>
          </a:bodyPr>
          <a:lstStyle/>
          <a:p>
            <a:pPr>
              <a:lnSpc>
                <a:spcPct val="115000"/>
              </a:lnSpc>
              <a:spcAft>
                <a:spcPts val="1000"/>
              </a:spcAft>
            </a:pPr>
            <a:r>
              <a:rPr lang="sr-Cyrl-RS" b="1" dirty="0">
                <a:latin typeface="Times New Roman" panose="02020603050405020304" pitchFamily="18" charset="0"/>
                <a:ea typeface="SimSun" panose="02010600030101010101" pitchFamily="2" charset="-122"/>
                <a:cs typeface="Times New Roman" panose="02020603050405020304" pitchFamily="18" charset="0"/>
              </a:rPr>
              <a:t>Секција 4.  </a:t>
            </a:r>
            <a:r>
              <a:rPr lang="en-US" b="1" dirty="0">
                <a:latin typeface="Times New Roman" panose="02020603050405020304" pitchFamily="18" charset="0"/>
                <a:ea typeface="SimSun" panose="02010600030101010101" pitchFamily="2" charset="-122"/>
                <a:cs typeface="Times New Roman" panose="02020603050405020304" pitchFamily="18" charset="0"/>
              </a:rPr>
              <a:t>II </a:t>
            </a:r>
            <a:r>
              <a:rPr lang="sr-Cyrl-RS" b="1" dirty="0">
                <a:latin typeface="Times New Roman" panose="02020603050405020304" pitchFamily="18" charset="0"/>
                <a:ea typeface="SimSun" panose="02010600030101010101" pitchFamily="2" charset="-122"/>
                <a:cs typeface="Times New Roman" panose="02020603050405020304" pitchFamily="18" charset="0"/>
              </a:rPr>
              <a:t>водоводни резервоар</a:t>
            </a:r>
            <a:endParaRPr lang="en-US" dirty="0">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98131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9939" y="289293"/>
            <a:ext cx="8000998" cy="5858031"/>
          </a:xfrm>
        </p:spPr>
      </p:pic>
      <p:sp>
        <p:nvSpPr>
          <p:cNvPr id="5" name="TextBox 4"/>
          <p:cNvSpPr txBox="1"/>
          <p:nvPr/>
        </p:nvSpPr>
        <p:spPr>
          <a:xfrm>
            <a:off x="2971800" y="6248400"/>
            <a:ext cx="3398559" cy="385362"/>
          </a:xfrm>
          <a:prstGeom prst="rect">
            <a:avLst/>
          </a:prstGeom>
          <a:noFill/>
        </p:spPr>
        <p:txBody>
          <a:bodyPr wrap="none" rtlCol="0">
            <a:spAutoFit/>
          </a:bodyPr>
          <a:lstStyle/>
          <a:p>
            <a:pPr>
              <a:lnSpc>
                <a:spcPct val="115000"/>
              </a:lnSpc>
              <a:spcAft>
                <a:spcPts val="1000"/>
              </a:spcAft>
            </a:pPr>
            <a:r>
              <a:rPr lang="sr-Cyrl-RS" b="1" dirty="0">
                <a:latin typeface="Times New Roman" panose="02020603050405020304" pitchFamily="18" charset="0"/>
                <a:ea typeface="SimSun" panose="02010600030101010101" pitchFamily="2" charset="-122"/>
                <a:cs typeface="Times New Roman" panose="02020603050405020304" pitchFamily="18" charset="0"/>
              </a:rPr>
              <a:t>Секција 5.  Краља Александра</a:t>
            </a:r>
            <a:endParaRPr lang="en-US" dirty="0">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79862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9939" y="289293"/>
            <a:ext cx="8000998" cy="5858031"/>
          </a:xfrm>
        </p:spPr>
      </p:pic>
      <p:sp>
        <p:nvSpPr>
          <p:cNvPr id="5" name="TextBox 4"/>
          <p:cNvSpPr txBox="1"/>
          <p:nvPr/>
        </p:nvSpPr>
        <p:spPr>
          <a:xfrm>
            <a:off x="2971800" y="6248400"/>
            <a:ext cx="3477940" cy="385362"/>
          </a:xfrm>
          <a:prstGeom prst="rect">
            <a:avLst/>
          </a:prstGeom>
          <a:noFill/>
        </p:spPr>
        <p:txBody>
          <a:bodyPr wrap="none" rtlCol="0">
            <a:spAutoFit/>
          </a:bodyPr>
          <a:lstStyle/>
          <a:p>
            <a:pPr>
              <a:lnSpc>
                <a:spcPct val="115000"/>
              </a:lnSpc>
              <a:spcAft>
                <a:spcPts val="1000"/>
              </a:spcAft>
            </a:pPr>
            <a:r>
              <a:rPr lang="sr-Cyrl-RS" b="1" dirty="0">
                <a:latin typeface="Times New Roman" panose="02020603050405020304" pitchFamily="18" charset="0"/>
                <a:ea typeface="SimSun" panose="02010600030101010101" pitchFamily="2" charset="-122"/>
                <a:cs typeface="Times New Roman" panose="02020603050405020304" pitchFamily="18" charset="0"/>
              </a:rPr>
              <a:t>Секција 6.  Циглана Шиђански</a:t>
            </a:r>
            <a:endParaRPr lang="en-US" dirty="0">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669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9939" y="289293"/>
            <a:ext cx="8000998" cy="5858031"/>
          </a:xfrm>
        </p:spPr>
      </p:pic>
      <p:sp>
        <p:nvSpPr>
          <p:cNvPr id="5" name="TextBox 4"/>
          <p:cNvSpPr txBox="1"/>
          <p:nvPr/>
        </p:nvSpPr>
        <p:spPr>
          <a:xfrm>
            <a:off x="2971800" y="6248400"/>
            <a:ext cx="3044038" cy="385362"/>
          </a:xfrm>
          <a:prstGeom prst="rect">
            <a:avLst/>
          </a:prstGeom>
          <a:noFill/>
        </p:spPr>
        <p:txBody>
          <a:bodyPr wrap="none" rtlCol="0">
            <a:spAutoFit/>
          </a:bodyPr>
          <a:lstStyle/>
          <a:p>
            <a:pPr>
              <a:lnSpc>
                <a:spcPct val="115000"/>
              </a:lnSpc>
              <a:spcAft>
                <a:spcPts val="1000"/>
              </a:spcAft>
            </a:pPr>
            <a:r>
              <a:rPr lang="sr-Cyrl-RS" b="1" dirty="0">
                <a:latin typeface="Times New Roman" panose="02020603050405020304" pitchFamily="18" charset="0"/>
                <a:ea typeface="SimSun" panose="02010600030101010101" pitchFamily="2" charset="-122"/>
                <a:cs typeface="Times New Roman" panose="02020603050405020304" pitchFamily="18" charset="0"/>
              </a:rPr>
              <a:t>Секција 7.   Црква св. Саве</a:t>
            </a:r>
            <a:endParaRPr lang="en-US" dirty="0">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05808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9939" y="228600"/>
            <a:ext cx="8000998" cy="5858030"/>
          </a:xfrm>
        </p:spPr>
      </p:pic>
      <p:sp>
        <p:nvSpPr>
          <p:cNvPr id="5" name="TextBox 4"/>
          <p:cNvSpPr txBox="1"/>
          <p:nvPr/>
        </p:nvSpPr>
        <p:spPr>
          <a:xfrm>
            <a:off x="2971800" y="6248400"/>
            <a:ext cx="3581301" cy="385362"/>
          </a:xfrm>
          <a:prstGeom prst="rect">
            <a:avLst/>
          </a:prstGeom>
          <a:noFill/>
        </p:spPr>
        <p:txBody>
          <a:bodyPr wrap="none" rtlCol="0">
            <a:spAutoFit/>
          </a:bodyPr>
          <a:lstStyle/>
          <a:p>
            <a:pPr>
              <a:lnSpc>
                <a:spcPct val="115000"/>
              </a:lnSpc>
              <a:spcAft>
                <a:spcPts val="1000"/>
              </a:spcAft>
            </a:pPr>
            <a:r>
              <a:rPr lang="sr-Cyrl-RS" b="1" dirty="0">
                <a:latin typeface="Times New Roman" panose="02020603050405020304" pitchFamily="18" charset="0"/>
                <a:ea typeface="SimSun" panose="02010600030101010101" pitchFamily="2" charset="-122"/>
                <a:cs typeface="Times New Roman" panose="02020603050405020304" pitchFamily="18" charset="0"/>
              </a:rPr>
              <a:t>Секција </a:t>
            </a:r>
            <a:r>
              <a:rPr lang="ru-RU" b="1" dirty="0">
                <a:latin typeface="Times New Roman" panose="02020603050405020304" pitchFamily="18" charset="0"/>
                <a:ea typeface="SimSun" panose="02010600030101010101" pitchFamily="2" charset="-122"/>
                <a:cs typeface="Times New Roman" panose="02020603050405020304" pitchFamily="18" charset="0"/>
              </a:rPr>
              <a:t>8.  </a:t>
            </a:r>
            <a:r>
              <a:rPr lang="sr-Cyrl-RS" b="1" dirty="0">
                <a:latin typeface="Times New Roman" panose="02020603050405020304" pitchFamily="18" charset="0"/>
                <a:ea typeface="SimSun" panose="02010600030101010101" pitchFamily="2" charset="-122"/>
                <a:cs typeface="Times New Roman" panose="02020603050405020304" pitchFamily="18" charset="0"/>
              </a:rPr>
              <a:t>Општа држ. болница</a:t>
            </a:r>
            <a:endParaRPr lang="en-US" dirty="0">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80071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2710" y="289292"/>
            <a:ext cx="7415455" cy="5858033"/>
          </a:xfrm>
        </p:spPr>
      </p:pic>
      <p:sp>
        <p:nvSpPr>
          <p:cNvPr id="5" name="TextBox 4"/>
          <p:cNvSpPr txBox="1"/>
          <p:nvPr/>
        </p:nvSpPr>
        <p:spPr>
          <a:xfrm>
            <a:off x="2971800" y="6248400"/>
            <a:ext cx="4648200" cy="410882"/>
          </a:xfrm>
          <a:prstGeom prst="rect">
            <a:avLst/>
          </a:prstGeom>
          <a:noFill/>
        </p:spPr>
        <p:txBody>
          <a:bodyPr wrap="square" rtlCol="0">
            <a:spAutoFit/>
          </a:bodyPr>
          <a:lstStyle/>
          <a:p>
            <a:pPr>
              <a:lnSpc>
                <a:spcPct val="115000"/>
              </a:lnSpc>
              <a:spcAft>
                <a:spcPts val="1000"/>
              </a:spcAft>
            </a:pPr>
            <a:r>
              <a:rPr lang="sr-Cyrl-RS" b="1" dirty="0" smtClean="0">
                <a:latin typeface="Times New Roman" panose="02020603050405020304" pitchFamily="18" charset="0"/>
                <a:ea typeface="SimSun" panose="02010600030101010101" pitchFamily="2" charset="-122"/>
                <a:cs typeface="Times New Roman" panose="02020603050405020304" pitchFamily="18" charset="0"/>
              </a:rPr>
              <a:t>Секција </a:t>
            </a:r>
            <a:r>
              <a:rPr lang="ru-RU" b="1" dirty="0" smtClean="0">
                <a:latin typeface="Times New Roman" panose="02020603050405020304" pitchFamily="18" charset="0"/>
                <a:ea typeface="SimSun" panose="02010600030101010101" pitchFamily="2" charset="-122"/>
                <a:cs typeface="Times New Roman" panose="02020603050405020304" pitchFamily="18" charset="0"/>
              </a:rPr>
              <a:t>8</a:t>
            </a:r>
            <a:r>
              <a:rPr lang="en-US" b="1" dirty="0" smtClean="0">
                <a:latin typeface="Times New Roman" panose="02020603050405020304" pitchFamily="18" charset="0"/>
                <a:ea typeface="SimSun" panose="02010600030101010101" pitchFamily="2" charset="-122"/>
                <a:cs typeface="Times New Roman" panose="02020603050405020304" pitchFamily="18" charset="0"/>
              </a:rPr>
              <a:t>a - </a:t>
            </a:r>
            <a:r>
              <a:rPr lang="sr-Cyrl-RS" b="1" dirty="0">
                <a:latin typeface="Times New Roman" panose="02020603050405020304" pitchFamily="18" charset="0"/>
                <a:ea typeface="SimSun" panose="02010600030101010101" pitchFamily="2" charset="-122"/>
                <a:cs typeface="Times New Roman" panose="02020603050405020304" pitchFamily="18" charset="0"/>
              </a:rPr>
              <a:t>Општа држ. </a:t>
            </a:r>
            <a:r>
              <a:rPr lang="sr-Cyrl-RS" b="1" dirty="0" smtClean="0">
                <a:latin typeface="Times New Roman" panose="02020603050405020304" pitchFamily="18" charset="0"/>
                <a:ea typeface="SimSun" panose="02010600030101010101" pitchFamily="2" charset="-122"/>
                <a:cs typeface="Times New Roman" panose="02020603050405020304" pitchFamily="18" charset="0"/>
              </a:rPr>
              <a:t>болница,</a:t>
            </a:r>
            <a:r>
              <a:rPr lang="en-US" dirty="0" smtClean="0">
                <a:latin typeface="Times New Roman" panose="02020603050405020304" pitchFamily="18" charset="0"/>
                <a:ea typeface="SimSun" panose="02010600030101010101" pitchFamily="2" charset="-122"/>
                <a:cs typeface="Times New Roman" panose="02020603050405020304" pitchFamily="18" charset="0"/>
              </a:rPr>
              <a:t> </a:t>
            </a:r>
            <a:r>
              <a:rPr lang="en-US" b="1" dirty="0" smtClean="0">
                <a:latin typeface="Times New Roman" panose="02020603050405020304" pitchFamily="18" charset="0"/>
                <a:ea typeface="SimSun" panose="02010600030101010101" pitchFamily="2" charset="-122"/>
                <a:cs typeface="Times New Roman" panose="02020603050405020304" pitchFamily="18" charset="0"/>
              </a:rPr>
              <a:t>1886</a:t>
            </a:r>
            <a:r>
              <a:rPr lang="sr-Cyrl-RS" b="1" dirty="0" smtClean="0">
                <a:latin typeface="Times New Roman" panose="02020603050405020304" pitchFamily="18" charset="0"/>
                <a:ea typeface="SimSun" panose="02010600030101010101" pitchFamily="2" charset="-122"/>
                <a:cs typeface="Times New Roman" panose="02020603050405020304" pitchFamily="18" charset="0"/>
              </a:rPr>
              <a:t>. </a:t>
            </a:r>
            <a:endParaRPr lang="en-US" dirty="0">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21729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9939" y="289293"/>
            <a:ext cx="8000998" cy="5858031"/>
          </a:xfrm>
        </p:spPr>
      </p:pic>
      <p:sp>
        <p:nvSpPr>
          <p:cNvPr id="5" name="TextBox 4"/>
          <p:cNvSpPr txBox="1"/>
          <p:nvPr/>
        </p:nvSpPr>
        <p:spPr>
          <a:xfrm>
            <a:off x="2971800" y="6248400"/>
            <a:ext cx="3635995" cy="385362"/>
          </a:xfrm>
          <a:prstGeom prst="rect">
            <a:avLst/>
          </a:prstGeom>
          <a:noFill/>
        </p:spPr>
        <p:txBody>
          <a:bodyPr wrap="none" rtlCol="0">
            <a:spAutoFit/>
          </a:bodyPr>
          <a:lstStyle/>
          <a:p>
            <a:pPr>
              <a:lnSpc>
                <a:spcPct val="115000"/>
              </a:lnSpc>
              <a:spcAft>
                <a:spcPts val="1000"/>
              </a:spcAft>
            </a:pPr>
            <a:r>
              <a:rPr lang="sr-Cyrl-RS" b="1" dirty="0">
                <a:latin typeface="Times New Roman" panose="02020603050405020304" pitchFamily="18" charset="0"/>
                <a:ea typeface="SimSun" panose="02010600030101010101" pitchFamily="2" charset="-122"/>
                <a:cs typeface="Times New Roman" panose="02020603050405020304" pitchFamily="18" charset="0"/>
              </a:rPr>
              <a:t>Секција </a:t>
            </a:r>
            <a:r>
              <a:rPr lang="ru-RU" b="1" dirty="0">
                <a:latin typeface="Times New Roman" panose="02020603050405020304" pitchFamily="18" charset="0"/>
                <a:ea typeface="SimSun" panose="02010600030101010101" pitchFamily="2" charset="-122"/>
                <a:cs typeface="Times New Roman" panose="02020603050405020304" pitchFamily="18" charset="0"/>
              </a:rPr>
              <a:t>9</a:t>
            </a:r>
            <a:r>
              <a:rPr lang="sr-Cyrl-RS" b="1" dirty="0">
                <a:latin typeface="Times New Roman" panose="02020603050405020304" pitchFamily="18" charset="0"/>
                <a:ea typeface="SimSun" panose="02010600030101010101" pitchFamily="2" charset="-122"/>
                <a:cs typeface="Times New Roman" panose="02020603050405020304" pitchFamily="18" charset="0"/>
              </a:rPr>
              <a:t>.</a:t>
            </a:r>
            <a:r>
              <a:rPr lang="ru-RU" b="1" dirty="0">
                <a:latin typeface="Times New Roman" panose="02020603050405020304" pitchFamily="18" charset="0"/>
                <a:ea typeface="SimSun" panose="02010600030101010101" pitchFamily="2" charset="-122"/>
                <a:cs typeface="Times New Roman" panose="02020603050405020304" pitchFamily="18" charset="0"/>
              </a:rPr>
              <a:t>  </a:t>
            </a:r>
            <a:r>
              <a:rPr lang="sr-Cyrl-RS" b="1" dirty="0">
                <a:latin typeface="Times New Roman" panose="02020603050405020304" pitchFamily="18" charset="0"/>
                <a:ea typeface="SimSun" panose="02010600030101010101" pitchFamily="2" charset="-122"/>
                <a:cs typeface="Times New Roman" panose="02020603050405020304" pitchFamily="18" charset="0"/>
              </a:rPr>
              <a:t>Жељезничка станица</a:t>
            </a:r>
            <a:endParaRPr lang="en-US" dirty="0">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27995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408" y="609600"/>
            <a:ext cx="8339392" cy="5562599"/>
          </a:xfrm>
        </p:spPr>
      </p:pic>
    </p:spTree>
    <p:extLst>
      <p:ext uri="{BB962C8B-B14F-4D97-AF65-F5344CB8AC3E}">
        <p14:creationId xmlns:p14="http://schemas.microsoft.com/office/powerpoint/2010/main" val="1899549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latin typeface="Times New Roman" panose="02020603050405020304" pitchFamily="18" charset="0"/>
                <a:cs typeface="Times New Roman" panose="02020603050405020304" pitchFamily="18" charset="0"/>
              </a:rPr>
              <a:t>Садржај</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514350" indent="-514350">
              <a:buAutoNum type="arabicPeriod"/>
            </a:pPr>
            <a:r>
              <a:rPr lang="sr-Cyrl-RS" sz="2000" dirty="0" smtClean="0">
                <a:latin typeface="Times New Roman" panose="02020603050405020304" pitchFamily="18" charset="0"/>
                <a:cs typeface="Times New Roman" panose="02020603050405020304" pitchFamily="18" charset="0"/>
              </a:rPr>
              <a:t>Адресе Астрономске опсерваторије</a:t>
            </a:r>
            <a:endParaRPr lang="en-US" sz="2000" dirty="0" smtClean="0">
              <a:latin typeface="Times New Roman" panose="02020603050405020304" pitchFamily="18" charset="0"/>
              <a:cs typeface="Times New Roman" panose="02020603050405020304" pitchFamily="18" charset="0"/>
            </a:endParaRPr>
          </a:p>
          <a:p>
            <a:pPr marL="514350" indent="-514350">
              <a:buAutoNum type="arabicPeriod"/>
            </a:pPr>
            <a:r>
              <a:rPr lang="sr-Cyrl-RS" sz="2000" dirty="0" smtClean="0">
                <a:latin typeface="Times New Roman" panose="02020603050405020304" pitchFamily="18" charset="0"/>
                <a:cs typeface="Times New Roman" panose="02020603050405020304" pitchFamily="18" charset="0"/>
              </a:rPr>
              <a:t>Положај Београда, његов рељеф и хидрографија</a:t>
            </a:r>
          </a:p>
          <a:p>
            <a:pPr marL="514350" indent="-514350">
              <a:buAutoNum type="arabicPeriod"/>
            </a:pPr>
            <a:r>
              <a:rPr lang="sr-Cyrl-RS" sz="2000" dirty="0" smtClean="0">
                <a:latin typeface="Times New Roman" panose="02020603050405020304" pitchFamily="18" charset="0"/>
                <a:cs typeface="Times New Roman" panose="02020603050405020304" pitchFamily="18" charset="0"/>
              </a:rPr>
              <a:t>Врачар</a:t>
            </a:r>
          </a:p>
          <a:p>
            <a:pPr marL="514350" indent="-514350">
              <a:buAutoNum type="arabicPeriod"/>
            </a:pPr>
            <a:r>
              <a:rPr lang="sr-Cyrl-RS" sz="2000" dirty="0" smtClean="0">
                <a:latin typeface="Times New Roman" panose="02020603050405020304" pitchFamily="18" charset="0"/>
                <a:cs typeface="Times New Roman" panose="02020603050405020304" pitchFamily="18" charset="0"/>
              </a:rPr>
              <a:t>Опсадне линије</a:t>
            </a:r>
          </a:p>
          <a:p>
            <a:pPr marL="514350" indent="-514350">
              <a:buAutoNum type="arabicPeriod"/>
            </a:pPr>
            <a:r>
              <a:rPr lang="sr-Cyrl-RS" sz="2000" dirty="0" smtClean="0">
                <a:latin typeface="Times New Roman" panose="02020603050405020304" pitchFamily="18" charset="0"/>
                <a:cs typeface="Times New Roman" panose="02020603050405020304" pitchFamily="18" charset="0"/>
              </a:rPr>
              <a:t>Аустријска освајања турског Београда</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sr-Cyrl-RS"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sr-Cyrl-RS" sz="2000" dirty="0" smtClean="0">
                <a:latin typeface="Times New Roman" panose="02020603050405020304" pitchFamily="18" charset="0"/>
                <a:cs typeface="Times New Roman" panose="02020603050405020304" pitchFamily="18" charset="0"/>
              </a:rPr>
              <a:t>1688. Емануел Баварски,</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1</a:t>
            </a:r>
            <a:r>
              <a:rPr lang="sr-Cyrl-RS" sz="2000" dirty="0" smtClean="0">
                <a:latin typeface="Times New Roman" panose="02020603050405020304" pitchFamily="18" charset="0"/>
                <a:cs typeface="Times New Roman" panose="02020603050405020304" pitchFamily="18" charset="0"/>
              </a:rPr>
              <a:t>693</a:t>
            </a:r>
            <a:r>
              <a:rPr lang="en-US" sz="2000" dirty="0" smtClean="0">
                <a:latin typeface="Times New Roman" panose="02020603050405020304" pitchFamily="18" charset="0"/>
                <a:cs typeface="Times New Roman" panose="02020603050405020304" pitchFamily="18" charset="0"/>
              </a:rPr>
              <a:t>.</a:t>
            </a:r>
            <a:r>
              <a:rPr lang="sr-Cyrl-RS" sz="2000" dirty="0" smtClean="0">
                <a:latin typeface="Times New Roman" panose="02020603050405020304" pitchFamily="18" charset="0"/>
                <a:cs typeface="Times New Roman" panose="02020603050405020304" pitchFamily="18" charset="0"/>
              </a:rPr>
              <a:t> неуспешни покушај генерала Круи-а који ће „ископати</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a:t>
            </a:r>
            <a:r>
              <a:rPr lang="sr-Cyrl-RS" sz="2000" dirty="0" smtClean="0">
                <a:latin typeface="Times New Roman" panose="02020603050405020304" pitchFamily="18" charset="0"/>
                <a:cs typeface="Times New Roman" panose="02020603050405020304" pitchFamily="18" charset="0"/>
              </a:rPr>
              <a:t>ровове“ од Саве до Карабурме.</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sr-Cyrl-RS" sz="2000" dirty="0">
                <a:latin typeface="Times New Roman" panose="02020603050405020304" pitchFamily="18" charset="0"/>
                <a:cs typeface="Times New Roman" panose="02020603050405020304" pitchFamily="18" charset="0"/>
              </a:rPr>
              <a:t>– </a:t>
            </a:r>
            <a:r>
              <a:rPr lang="sr-Cyrl-RS" sz="2000" dirty="0" smtClean="0">
                <a:latin typeface="Times New Roman" panose="02020603050405020304" pitchFamily="18" charset="0"/>
                <a:cs typeface="Times New Roman" panose="02020603050405020304" pitchFamily="18" charset="0"/>
              </a:rPr>
              <a:t>1717. Еуген Савојски.</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sr-Cyrl-RS"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sr-Cyrl-RS" sz="2000" dirty="0" smtClean="0">
                <a:latin typeface="Times New Roman" panose="02020603050405020304" pitchFamily="18" charset="0"/>
                <a:cs typeface="Times New Roman" panose="02020603050405020304" pitchFamily="18" charset="0"/>
              </a:rPr>
              <a:t>Фелдмаршал </a:t>
            </a:r>
            <a:r>
              <a:rPr lang="sr-Cyrl-RS" sz="2000" dirty="0">
                <a:latin typeface="Times New Roman" panose="02020603050405020304" pitchFamily="18" charset="0"/>
                <a:cs typeface="Times New Roman" panose="02020603050405020304" pitchFamily="18" charset="0"/>
              </a:rPr>
              <a:t>Лаудон </a:t>
            </a:r>
            <a:r>
              <a:rPr lang="sr-Cyrl-RS" sz="2000" dirty="0" smtClean="0">
                <a:latin typeface="Times New Roman" panose="02020603050405020304" pitchFamily="18" charset="0"/>
                <a:cs typeface="Times New Roman" panose="02020603050405020304" pitchFamily="18" charset="0"/>
              </a:rPr>
              <a:t>осваја варош 30. септембра, а Београдску</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a:t>
            </a:r>
            <a:r>
              <a:rPr lang="sr-Cyrl-RS" sz="2000" dirty="0" smtClean="0">
                <a:latin typeface="Times New Roman" panose="02020603050405020304" pitchFamily="18" charset="0"/>
                <a:cs typeface="Times New Roman" panose="02020603050405020304" pitchFamily="18" charset="0"/>
              </a:rPr>
              <a:t>тврђаву 9. октобра 1789.</a:t>
            </a:r>
          </a:p>
          <a:p>
            <a:pPr marL="514350" indent="-514350">
              <a:buAutoNum type="arabicPeriod"/>
            </a:pPr>
            <a:r>
              <a:rPr lang="sr-Cyrl-RS" sz="2000" dirty="0" smtClean="0">
                <a:latin typeface="Times New Roman" panose="02020603050405020304" pitchFamily="18" charset="0"/>
                <a:cs typeface="Times New Roman" panose="02020603050405020304" pitchFamily="18" charset="0"/>
              </a:rPr>
              <a:t>Бечка опсерваторија и „Турски шанац“.</a:t>
            </a:r>
          </a:p>
          <a:p>
            <a:pPr marL="514350" indent="-514350">
              <a:buAutoNum type="arabicPeriod"/>
            </a:pPr>
            <a:r>
              <a:rPr lang="sr-Cyrl-RS" sz="2000" dirty="0" smtClean="0">
                <a:latin typeface="Times New Roman" panose="02020603050405020304" pitchFamily="18" charset="0"/>
                <a:cs typeface="Times New Roman" panose="02020603050405020304" pitchFamily="18" charset="0"/>
              </a:rPr>
              <a:t>Лоцирање Лаудоновог шанца.</a:t>
            </a:r>
          </a:p>
          <a:p>
            <a:pPr marL="514350" indent="-514350">
              <a:buAutoNum type="arabicPeriod"/>
            </a:pPr>
            <a:r>
              <a:rPr lang="sr-Cyrl-RS" sz="2000" dirty="0" smtClean="0">
                <a:latin typeface="Times New Roman" panose="02020603050405020304" pitchFamily="18" charset="0"/>
                <a:cs typeface="Times New Roman" panose="02020603050405020304" pitchFamily="18" charset="0"/>
              </a:rPr>
              <a:t>Каснија помињања Лаудоновог шанца.</a:t>
            </a:r>
          </a:p>
          <a:p>
            <a:pPr marL="514350" indent="-514350">
              <a:buAutoNum type="arabicPeriod"/>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807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ru-RU" sz="1400" b="1" dirty="0">
                <a:latin typeface="Times New Roman" panose="02020603050405020304" pitchFamily="18" charset="0"/>
                <a:cs typeface="Times New Roman" panose="02020603050405020304" pitchFamily="18" charset="0"/>
              </a:rPr>
              <a:t>Лаудонов шанац, као синоним за Велики Врачар </a:t>
            </a:r>
            <a:r>
              <a:rPr lang="ru-RU" sz="1400" dirty="0">
                <a:latin typeface="Times New Roman" panose="02020603050405020304" pitchFamily="18" charset="0"/>
                <a:cs typeface="Times New Roman" panose="02020603050405020304" pitchFamily="18" charset="0"/>
              </a:rPr>
              <a:t>Како се преко Великог Врачара протезао Лаудонов шанац, ово брдо је </a:t>
            </a:r>
            <a:r>
              <a:rPr lang="en-US" sz="1400" dirty="0" smtClean="0">
                <a:latin typeface="Times New Roman" panose="02020603050405020304" pitchFamily="18" charset="0"/>
                <a:cs typeface="Times New Roman" panose="02020603050405020304" pitchFamily="18" charset="0"/>
              </a:rPr>
              <a:t>y</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време градње Опсерваторије било познатије под називом Лаудонов шанац. Ево примера који то илуструју</a:t>
            </a:r>
            <a:r>
              <a:rPr lang="ru-RU" sz="1400" dirty="0" smtClean="0">
                <a:latin typeface="Times New Roman" panose="02020603050405020304" pitchFamily="18" charset="0"/>
                <a:cs typeface="Times New Roman" panose="02020603050405020304" pitchFamily="18" charset="0"/>
              </a:rPr>
              <a:t>.</a:t>
            </a:r>
          </a:p>
          <a:p>
            <a:pPr marL="0" indent="0">
              <a:buNone/>
            </a:pPr>
            <a:endParaRPr lang="en-US" sz="1400" dirty="0" smtClean="0">
              <a:latin typeface="Times New Roman" panose="02020603050405020304" pitchFamily="18" charset="0"/>
              <a:cs typeface="Times New Roman" panose="02020603050405020304" pitchFamily="18" charset="0"/>
            </a:endParaRPr>
          </a:p>
          <a:p>
            <a:pPr marL="0" indent="0">
              <a:buNone/>
            </a:pPr>
            <a:r>
              <a:rPr lang="ru-RU" sz="1400" dirty="0" smtClean="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Можда се некоме није свиђало што </a:t>
            </a:r>
            <a:r>
              <a:rPr lang="ru-RU" sz="1400" dirty="0" smtClean="0">
                <a:latin typeface="Times New Roman" panose="02020603050405020304" pitchFamily="18" charset="0"/>
                <a:cs typeface="Times New Roman" panose="02020603050405020304" pitchFamily="18" charset="0"/>
              </a:rPr>
              <a:t>је </a:t>
            </a:r>
            <a:r>
              <a:rPr lang="ru-RU" sz="1400" dirty="0">
                <a:latin typeface="Times New Roman" panose="02020603050405020304" pitchFamily="18" charset="0"/>
                <a:cs typeface="Times New Roman" panose="02020603050405020304" pitchFamily="18" charset="0"/>
              </a:rPr>
              <a:t>Лишај[1</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далеко од монденске престонице, јер Мишковић саопштава да је од 1926. тражио од </a:t>
            </a:r>
            <a:r>
              <a:rPr lang="ru-RU" sz="1400" dirty="0" smtClean="0">
                <a:latin typeface="Times New Roman" panose="02020603050405020304" pitchFamily="18" charset="0"/>
                <a:cs typeface="Times New Roman" panose="02020603050405020304" pitchFamily="18" charset="0"/>
              </a:rPr>
              <a:t>београдске </a:t>
            </a:r>
            <a:r>
              <a:rPr lang="ru-RU" sz="1400" dirty="0">
                <a:latin typeface="Times New Roman" panose="02020603050405020304" pitchFamily="18" charset="0"/>
                <a:cs typeface="Times New Roman" panose="02020603050405020304" pitchFamily="18" charset="0"/>
              </a:rPr>
              <a:t>општине земљиште за опсерваторију, а да је одлука да се оно уступи донета тек 1. 1. 1929. Обилазећи околину обратио је пажњу на врх Авале, али је дознао да је он одређен за друге сврхе, затим на Кошутњак, који није доста висок, па Вождовац, који је сувише близу града, и на </a:t>
            </a:r>
            <a:r>
              <a:rPr lang="ru-RU" sz="1400" b="1" dirty="0">
                <a:latin typeface="Times New Roman" panose="02020603050405020304" pitchFamily="18" charset="0"/>
                <a:cs typeface="Times New Roman" panose="02020603050405020304" pitchFamily="18" charset="0"/>
              </a:rPr>
              <a:t>Лауданов шанац</a:t>
            </a:r>
            <a:r>
              <a:rPr lang="ru-RU" sz="1400" dirty="0">
                <a:latin typeface="Times New Roman" panose="02020603050405020304" pitchFamily="18" charset="0"/>
                <a:cs typeface="Times New Roman" panose="02020603050405020304" pitchFamily="18" charset="0"/>
              </a:rPr>
              <a:t>, који му изгледаше најпогоднији. Мишковић сматра да то место има изврсне топографске услове и да задовољава многобројне захтеве науке за положај модерне астрономске опсерваторије. (</a:t>
            </a:r>
            <a:r>
              <a:rPr lang="en-US" sz="1400" dirty="0">
                <a:latin typeface="Times New Roman" panose="02020603050405020304" pitchFamily="18" charset="0"/>
                <a:cs typeface="Times New Roman" panose="02020603050405020304" pitchFamily="18" charset="0"/>
              </a:rPr>
              <a:t>ANNUAIRE POUR L' AN 1930, </a:t>
            </a:r>
            <a:r>
              <a:rPr lang="ru-RU" sz="1400" dirty="0">
                <a:latin typeface="Times New Roman" panose="02020603050405020304" pitchFamily="18" charset="0"/>
                <a:cs typeface="Times New Roman" panose="02020603050405020304" pitchFamily="18" charset="0"/>
              </a:rPr>
              <a:t>стр.125, </a:t>
            </a:r>
            <a:r>
              <a:rPr lang="en-US" sz="1400" dirty="0">
                <a:latin typeface="Times New Roman" panose="02020603050405020304" pitchFamily="18" charset="0"/>
                <a:cs typeface="Times New Roman" panose="02020603050405020304" pitchFamily="18" charset="0"/>
              </a:rPr>
              <a:t>POUR L' AN 1931, </a:t>
            </a:r>
            <a:r>
              <a:rPr lang="ru-RU" sz="1400" dirty="0">
                <a:latin typeface="Times New Roman" panose="02020603050405020304" pitchFamily="18" charset="0"/>
                <a:cs typeface="Times New Roman" panose="02020603050405020304" pitchFamily="18" charset="0"/>
              </a:rPr>
              <a:t>стр. 133 и 136; ГНН за 1933, стр. 286</a:t>
            </a:r>
            <a:r>
              <a:rPr lang="ru-RU" sz="1400" dirty="0" smtClean="0">
                <a:latin typeface="Times New Roman" panose="02020603050405020304" pitchFamily="18" charset="0"/>
                <a:cs typeface="Times New Roman" panose="02020603050405020304" pitchFamily="18" charset="0"/>
              </a:rPr>
              <a:t>).</a:t>
            </a:r>
          </a:p>
          <a:p>
            <a:pPr marL="0" indent="0">
              <a:buNone/>
            </a:pPr>
            <a:endParaRPr lang="ru-RU" sz="1400" dirty="0" smtClean="0">
              <a:latin typeface="Times New Roman" panose="02020603050405020304" pitchFamily="18" charset="0"/>
              <a:cs typeface="Times New Roman" panose="02020603050405020304" pitchFamily="18" charset="0"/>
            </a:endParaRPr>
          </a:p>
          <a:p>
            <a:pPr marL="0" indent="0">
              <a:buNone/>
            </a:pPr>
            <a:r>
              <a:rPr lang="ru-RU" sz="1400" dirty="0">
                <a:latin typeface="Times New Roman" panose="02020603050405020304" pitchFamily="18" charset="0"/>
                <a:cs typeface="Times New Roman" panose="02020603050405020304" pitchFamily="18" charset="0"/>
              </a:rPr>
              <a:t>[1] један од врхова Фрушке горе. Висок је 490 метара. Плато Змајевац поред Лишаја, је изабран за подизање АО. Комисија за подизање АО, на челу са Милутином Миланковићем, са још неким професорима Београдског универзитета међу којима је био ректор Павле Поповић, посетила је Змајевац 16. фебруара 1927. године</a:t>
            </a:r>
            <a:r>
              <a:rPr lang="ru-RU" sz="1400" dirty="0" smtClean="0">
                <a:latin typeface="Times New Roman" panose="02020603050405020304" pitchFamily="18" charset="0"/>
                <a:cs typeface="Times New Roman" panose="02020603050405020304" pitchFamily="18" charset="0"/>
              </a:rPr>
              <a:t>.</a:t>
            </a:r>
          </a:p>
          <a:p>
            <a:pPr marL="0" indent="0">
              <a:buNone/>
            </a:pPr>
            <a:endParaRPr lang="sr-Cyrl-RS" sz="1400" dirty="0" smtClean="0">
              <a:latin typeface="Times New Roman" panose="02020603050405020304" pitchFamily="18" charset="0"/>
              <a:cs typeface="Times New Roman" panose="02020603050405020304" pitchFamily="18" charset="0"/>
            </a:endParaRPr>
          </a:p>
          <a:p>
            <a:pPr marL="0" indent="0">
              <a:buNone/>
            </a:pPr>
            <a:r>
              <a:rPr lang="en-US" sz="1400" dirty="0" err="1" smtClean="0">
                <a:latin typeface="Times New Roman" panose="02020603050405020304" pitchFamily="18" charset="0"/>
                <a:cs typeface="Times New Roman" panose="02020603050405020304" pitchFamily="18" charset="0"/>
              </a:rPr>
              <a:t>Janković</a:t>
            </a:r>
            <a:r>
              <a:rPr lang="en-US" sz="1400" dirty="0">
                <a:latin typeface="Times New Roman" panose="02020603050405020304" pitchFamily="18" charset="0"/>
                <a:cs typeface="Times New Roman" panose="02020603050405020304" pitchFamily="18" charset="0"/>
              </a:rPr>
              <a:t>, N. Đ.: 1984, </a:t>
            </a:r>
            <a:r>
              <a:rPr lang="en-US" sz="1400" dirty="0" err="1">
                <a:latin typeface="Times New Roman" panose="02020603050405020304" pitchFamily="18" charset="0"/>
                <a:cs typeface="Times New Roman" panose="02020603050405020304" pitchFamily="18" charset="0"/>
              </a:rPr>
              <a:t>Zapisi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sećanja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Astronomsko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društvo</a:t>
            </a:r>
            <a:r>
              <a:rPr lang="en-US" sz="1400" dirty="0">
                <a:latin typeface="Times New Roman" panose="02020603050405020304" pitchFamily="18" charset="0"/>
                <a:cs typeface="Times New Roman" panose="02020603050405020304" pitchFamily="18" charset="0"/>
              </a:rPr>
              <a:t>, Publ. br. 3, </a:t>
            </a:r>
            <a:r>
              <a:rPr lang="en-US" sz="1400" dirty="0" err="1">
                <a:latin typeface="Times New Roman" panose="02020603050405020304" pitchFamily="18" charset="0"/>
                <a:cs typeface="Times New Roman" panose="02020603050405020304" pitchFamily="18" charset="0"/>
              </a:rPr>
              <a:t>Astronom</a:t>
            </a:r>
            <a:r>
              <a:rPr lang="en-US" sz="1400" dirty="0">
                <a:latin typeface="Times New Roman" panose="02020603050405020304" pitchFamily="18" charset="0"/>
                <a:cs typeface="Times New Roman" panose="02020603050405020304" pitchFamily="18" charset="0"/>
              </a:rPr>
              <a:t>. dr. "R. </a:t>
            </a:r>
            <a:r>
              <a:rPr lang="en-US" sz="1400" dirty="0" err="1">
                <a:latin typeface="Times New Roman" panose="02020603050405020304" pitchFamily="18" charset="0"/>
                <a:cs typeface="Times New Roman" panose="02020603050405020304" pitchFamily="18" charset="0"/>
              </a:rPr>
              <a:t>Bošković</a:t>
            </a:r>
            <a:r>
              <a:rPr lang="en-US" sz="1400" dirty="0">
                <a:latin typeface="Times New Roman" panose="02020603050405020304" pitchFamily="18" charset="0"/>
                <a:cs typeface="Times New Roman" panose="02020603050405020304" pitchFamily="18" charset="0"/>
              </a:rPr>
              <a:t>".</a:t>
            </a:r>
            <a:endParaRPr lang="sr-Cyrl-RS" sz="1400" dirty="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p>
            <a:endParaRPr lang="ru-RU" sz="1400" dirty="0" smtClean="0">
              <a:latin typeface="Times New Roman" panose="02020603050405020304" pitchFamily="18" charset="0"/>
              <a:cs typeface="Times New Roman" panose="02020603050405020304" pitchFamily="18" charset="0"/>
            </a:endParaRPr>
          </a:p>
          <a:p>
            <a:pPr marL="0" indent="0">
              <a:buNone/>
            </a:pP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765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799" y="278992"/>
            <a:ext cx="4839803" cy="6350408"/>
          </a:xfrm>
        </p:spPr>
      </p:pic>
      <p:sp>
        <p:nvSpPr>
          <p:cNvPr id="5" name="TextBox 4"/>
          <p:cNvSpPr txBox="1"/>
          <p:nvPr/>
        </p:nvSpPr>
        <p:spPr>
          <a:xfrm>
            <a:off x="5600461" y="3810000"/>
            <a:ext cx="3336170" cy="1384995"/>
          </a:xfrm>
          <a:prstGeom prst="rect">
            <a:avLst/>
          </a:prstGeom>
          <a:noFill/>
        </p:spPr>
        <p:txBody>
          <a:bodyPr wrap="none" rtlCol="0">
            <a:spAutoFit/>
          </a:bodyPr>
          <a:lstStyle/>
          <a:p>
            <a:pPr algn="ctr"/>
            <a:r>
              <a:rPr lang="en-US" sz="2800" dirty="0" smtClean="0">
                <a:latin typeface="Times New Roman" panose="02020603050405020304" pitchFamily="18" charset="0"/>
                <a:cs typeface="Times New Roman" panose="02020603050405020304" pitchFamily="18" charset="0"/>
              </a:rPr>
              <a:t>Gideon Ernst </a:t>
            </a:r>
            <a:r>
              <a:rPr lang="en-US" sz="2800" dirty="0" err="1" smtClean="0">
                <a:latin typeface="Times New Roman" panose="02020603050405020304" pitchFamily="18" charset="0"/>
                <a:cs typeface="Times New Roman" panose="02020603050405020304" pitchFamily="18" charset="0"/>
              </a:rPr>
              <a:t>Freiherr</a:t>
            </a:r>
            <a:endParaRPr lang="en-US" sz="2800" dirty="0" smtClean="0">
              <a:latin typeface="Times New Roman" panose="02020603050405020304" pitchFamily="18" charset="0"/>
              <a:cs typeface="Times New Roman" panose="02020603050405020304" pitchFamily="18" charset="0"/>
            </a:endParaRPr>
          </a:p>
          <a:p>
            <a:pPr algn="ctr"/>
            <a:r>
              <a:rPr lang="en-US" sz="2800" dirty="0" smtClean="0">
                <a:latin typeface="Times New Roman" panose="02020603050405020304" pitchFamily="18" charset="0"/>
                <a:cs typeface="Times New Roman" panose="02020603050405020304" pitchFamily="18" charset="0"/>
              </a:rPr>
              <a:t>von Laudon</a:t>
            </a:r>
          </a:p>
          <a:p>
            <a:pPr algn="ctr"/>
            <a:r>
              <a:rPr lang="en-US" sz="2800" dirty="0" smtClean="0">
                <a:latin typeface="Times New Roman" panose="02020603050405020304" pitchFamily="18" charset="0"/>
                <a:cs typeface="Times New Roman" panose="02020603050405020304" pitchFamily="18" charset="0"/>
              </a:rPr>
              <a:t>1717 - 1790</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600461" y="5334000"/>
            <a:ext cx="3256789" cy="1200329"/>
          </a:xfrm>
          <a:prstGeom prst="rect">
            <a:avLst/>
          </a:prstGeom>
          <a:noFill/>
        </p:spPr>
        <p:txBody>
          <a:bodyPr wrap="none" rtlCol="0">
            <a:spAutoFit/>
          </a:bodyPr>
          <a:lstStyle/>
          <a:p>
            <a:r>
              <a:rPr lang="sr-Cyrl-RS" dirty="0" smtClean="0">
                <a:latin typeface="Times New Roman" panose="02020603050405020304" pitchFamily="18" charset="0"/>
                <a:cs typeface="Times New Roman" panose="02020603050405020304" pitchFamily="18" charset="0"/>
              </a:rPr>
              <a:t>Фелдмаршал Лаудон је освојио</a:t>
            </a:r>
          </a:p>
          <a:p>
            <a:r>
              <a:rPr lang="sr-Cyrl-RS" dirty="0" smtClean="0">
                <a:latin typeface="Times New Roman" panose="02020603050405020304" pitchFamily="18" charset="0"/>
                <a:cs typeface="Times New Roman" panose="02020603050405020304" pitchFamily="18" charset="0"/>
              </a:rPr>
              <a:t>варош 30. септембра 1789., а у</a:t>
            </a:r>
          </a:p>
          <a:p>
            <a:r>
              <a:rPr lang="sr-Cyrl-RS" dirty="0" smtClean="0">
                <a:latin typeface="Times New Roman" panose="02020603050405020304" pitchFamily="18" charset="0"/>
                <a:cs typeface="Times New Roman" panose="02020603050405020304" pitchFamily="18" charset="0"/>
              </a:rPr>
              <a:t>Београдску тврђаву је ушао</a:t>
            </a:r>
          </a:p>
          <a:p>
            <a:r>
              <a:rPr lang="sr-Cyrl-RS" dirty="0" smtClean="0">
                <a:latin typeface="Times New Roman" panose="02020603050405020304" pitchFamily="18" charset="0"/>
                <a:cs typeface="Times New Roman" panose="02020603050405020304" pitchFamily="18" charset="0"/>
              </a:rPr>
              <a:t>9. октобра 1789.</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2754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916" y="228600"/>
            <a:ext cx="8161421" cy="5867400"/>
          </a:xfrm>
          <a:prstGeom prst="rect">
            <a:avLst/>
          </a:prstGeom>
        </p:spPr>
      </p:pic>
      <p:sp>
        <p:nvSpPr>
          <p:cNvPr id="8" name="Content Placeholder 4"/>
          <p:cNvSpPr>
            <a:spLocks noGrp="1"/>
          </p:cNvSpPr>
          <p:nvPr>
            <p:ph idx="1"/>
          </p:nvPr>
        </p:nvSpPr>
        <p:spPr>
          <a:xfrm>
            <a:off x="471083" y="6248400"/>
            <a:ext cx="8229600" cy="838200"/>
          </a:xfrm>
        </p:spPr>
        <p:txBody>
          <a:bodyPr/>
          <a:lstStyle/>
          <a:p>
            <a:pPr marL="0" indent="0" algn="ctr">
              <a:buNone/>
            </a:pPr>
            <a:r>
              <a:rPr lang="sr-Cyrl-RS" sz="1800" dirty="0" smtClean="0">
                <a:latin typeface="Times New Roman" panose="02020603050405020304" pitchFamily="18" charset="0"/>
                <a:cs typeface="Times New Roman" panose="02020603050405020304" pitchFamily="18" charset="0"/>
              </a:rPr>
              <a:t>Лаудонов шанац - секција </a:t>
            </a:r>
            <a:r>
              <a:rPr lang="sr-Cyrl-RS" sz="1800" dirty="0" smtClean="0">
                <a:latin typeface="Times New Roman" panose="02020603050405020304" pitchFamily="18" charset="0"/>
                <a:cs typeface="Times New Roman" panose="02020603050405020304" pitchFamily="18" charset="0"/>
              </a:rPr>
              <a:t>Д1 Географског оделења Главног ђенералштаба, 1894</a:t>
            </a:r>
            <a:r>
              <a:rPr lang="sr-Cyrl-RS" sz="1800" dirty="0" smtClean="0">
                <a:latin typeface="Times New Roman" panose="02020603050405020304" pitchFamily="18" charset="0"/>
                <a:cs typeface="Times New Roman" panose="02020603050405020304" pitchFamily="18" charset="0"/>
              </a:rPr>
              <a:t>.</a:t>
            </a:r>
            <a:endParaRPr lang="sr-Cyrl-RS" sz="1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9533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408" y="-304800"/>
            <a:ext cx="8229600" cy="1143000"/>
          </a:xfrm>
        </p:spPr>
        <p:txBody>
          <a:bodyPr>
            <a:normAutofit/>
          </a:bodyPr>
          <a:lstStyle/>
          <a:p>
            <a:r>
              <a:rPr lang="sr-Cyrl-RS" sz="2800" dirty="0" smtClean="0">
                <a:latin typeface="Times New Roman" panose="02020603050405020304" pitchFamily="18" charset="0"/>
                <a:cs typeface="Times New Roman" panose="02020603050405020304" pitchFamily="18" charset="0"/>
              </a:rPr>
              <a:t>Поредбене карте</a:t>
            </a:r>
            <a:endParaRPr lang="en-US" sz="2800"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381000" y="5981700"/>
            <a:ext cx="8229600" cy="1752600"/>
          </a:xfrm>
        </p:spPr>
        <p:txBody>
          <a:bodyPr/>
          <a:lstStyle/>
          <a:p>
            <a:pPr marL="0" indent="0">
              <a:buNone/>
            </a:pPr>
            <a:r>
              <a:rPr lang="sr-Cyrl-RS" sz="1800" dirty="0" smtClean="0">
                <a:solidFill>
                  <a:srgbClr val="FF0000"/>
                </a:solidFill>
                <a:latin typeface="Times New Roman" panose="02020603050405020304" pitchFamily="18" charset="0"/>
                <a:cs typeface="Times New Roman" panose="02020603050405020304" pitchFamily="18" charset="0"/>
              </a:rPr>
              <a:t>1</a:t>
            </a:r>
            <a:r>
              <a:rPr lang="sr-Cyrl-RS" sz="1800" dirty="0" smtClean="0">
                <a:latin typeface="Times New Roman" panose="02020603050405020304" pitchFamily="18" charset="0"/>
                <a:cs typeface="Times New Roman" panose="02020603050405020304" pitchFamily="18" charset="0"/>
              </a:rPr>
              <a:t>. Секција Д1 Географског оделења Главног ђенералштаба, 1894. Размера 1:75 000</a:t>
            </a:r>
          </a:p>
          <a:p>
            <a:pPr marL="0" indent="0">
              <a:buNone/>
            </a:pPr>
            <a:r>
              <a:rPr lang="sr-Cyrl-RS" sz="1800" dirty="0" smtClean="0">
                <a:solidFill>
                  <a:srgbClr val="FF0000"/>
                </a:solidFill>
                <a:latin typeface="Times New Roman" panose="02020603050405020304" pitchFamily="18" charset="0"/>
                <a:cs typeface="Times New Roman" panose="02020603050405020304" pitchFamily="18" charset="0"/>
              </a:rPr>
              <a:t>2</a:t>
            </a:r>
            <a:r>
              <a:rPr lang="sr-Cyrl-RS" sz="1800" dirty="0" smtClean="0">
                <a:latin typeface="Times New Roman" panose="02020603050405020304" pitchFamily="18" charset="0"/>
                <a:cs typeface="Times New Roman" panose="02020603050405020304" pitchFamily="18" charset="0"/>
              </a:rPr>
              <a:t>. План Београда, Земуна и Панчева Јована Обрадовића, 1930. Размера 1:15 000</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7271" y="550152"/>
            <a:ext cx="6671873" cy="5499788"/>
          </a:xfrm>
          <a:prstGeom prst="rect">
            <a:avLst/>
          </a:prstGeom>
        </p:spPr>
      </p:pic>
    </p:spTree>
    <p:extLst>
      <p:ext uri="{BB962C8B-B14F-4D97-AF65-F5344CB8AC3E}">
        <p14:creationId xmlns:p14="http://schemas.microsoft.com/office/powerpoint/2010/main" val="3197436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961" y="381000"/>
            <a:ext cx="8455103" cy="4876800"/>
          </a:xfrm>
        </p:spPr>
      </p:pic>
      <p:sp>
        <p:nvSpPr>
          <p:cNvPr id="5" name="TextBox 4"/>
          <p:cNvSpPr txBox="1"/>
          <p:nvPr/>
        </p:nvSpPr>
        <p:spPr>
          <a:xfrm>
            <a:off x="424961" y="5562600"/>
            <a:ext cx="8455103" cy="1105431"/>
          </a:xfrm>
          <a:prstGeom prst="rect">
            <a:avLst/>
          </a:prstGeom>
          <a:noFill/>
        </p:spPr>
        <p:txBody>
          <a:bodyPr wrap="square" rtlCol="0">
            <a:spAutoFit/>
          </a:bodyPr>
          <a:lstStyle/>
          <a:p>
            <a:pPr algn="ctr">
              <a:lnSpc>
                <a:spcPct val="115000"/>
              </a:lnSpc>
              <a:spcAft>
                <a:spcPts val="1000"/>
              </a:spcAft>
            </a:pPr>
            <a:r>
              <a:rPr lang="sr-Cyrl-RS" dirty="0" smtClean="0">
                <a:latin typeface="Times New Roman" panose="02020603050405020304" pitchFamily="18" charset="0"/>
                <a:ea typeface="SimSun" panose="02010600030101010101" pitchFamily="2" charset="-122"/>
                <a:cs typeface="Times New Roman" panose="02020603050405020304" pitchFamily="18" charset="0"/>
              </a:rPr>
              <a:t>Чубурски </a:t>
            </a:r>
            <a:r>
              <a:rPr lang="sr-Cyrl-RS" dirty="0" smtClean="0">
                <a:latin typeface="Times New Roman" panose="02020603050405020304" pitchFamily="18" charset="0"/>
                <a:ea typeface="SimSun" panose="02010600030101010101" pitchFamily="2" charset="-122"/>
                <a:cs typeface="Times New Roman" panose="02020603050405020304" pitchFamily="18" charset="0"/>
              </a:rPr>
              <a:t>поток </a:t>
            </a:r>
            <a:r>
              <a:rPr lang="sr-Cyrl-RS" dirty="0" smtClean="0">
                <a:latin typeface="Times New Roman" panose="02020603050405020304" pitchFamily="18" charset="0"/>
                <a:ea typeface="SimSun" panose="02010600030101010101" pitchFamily="2" charset="-122"/>
                <a:cs typeface="Times New Roman" panose="02020603050405020304" pitchFamily="18" charset="0"/>
              </a:rPr>
              <a:t>(плаво</a:t>
            </a:r>
            <a:r>
              <a:rPr lang="sr-Cyrl-RS" dirty="0" smtClean="0">
                <a:latin typeface="Times New Roman" panose="02020603050405020304" pitchFamily="18" charset="0"/>
                <a:ea typeface="SimSun" panose="02010600030101010101" pitchFamily="2" charset="-122"/>
                <a:cs typeface="Times New Roman" panose="02020603050405020304" pitchFamily="18" charset="0"/>
              </a:rPr>
              <a:t>) од врела до ушћа у Мокролушки поток </a:t>
            </a:r>
            <a:r>
              <a:rPr lang="sr-Cyrl-RS" dirty="0" smtClean="0">
                <a:latin typeface="Times New Roman" panose="02020603050405020304" pitchFamily="18" charset="0"/>
                <a:ea typeface="SimSun" panose="02010600030101010101" pitchFamily="2" charset="-122"/>
                <a:cs typeface="Times New Roman" panose="02020603050405020304" pitchFamily="18" charset="0"/>
              </a:rPr>
              <a:t>и Лаудонов шанац (црвено</a:t>
            </a:r>
            <a:r>
              <a:rPr lang="sr-Cyrl-RS" dirty="0" smtClean="0">
                <a:latin typeface="Times New Roman" panose="02020603050405020304" pitchFamily="18" charset="0"/>
                <a:ea typeface="SimSun" panose="02010600030101010101" pitchFamily="2" charset="-122"/>
                <a:cs typeface="Times New Roman" panose="02020603050405020304" pitchFamily="18" charset="0"/>
              </a:rPr>
              <a:t>)</a:t>
            </a:r>
            <a:endParaRPr lang="sr-Cyrl-RS" dirty="0">
              <a:latin typeface="Times New Roman" panose="02020603050405020304" pitchFamily="18" charset="0"/>
              <a:ea typeface="SimSun" panose="02010600030101010101" pitchFamily="2" charset="-122"/>
              <a:cs typeface="Times New Roman" panose="02020603050405020304" pitchFamily="18" charset="0"/>
            </a:endParaRPr>
          </a:p>
          <a:p>
            <a:pPr algn="ctr">
              <a:lnSpc>
                <a:spcPct val="115000"/>
              </a:lnSpc>
              <a:spcAft>
                <a:spcPts val="1000"/>
              </a:spcAft>
            </a:pPr>
            <a:r>
              <a:rPr lang="sr-Cyrl-RS" sz="1400" dirty="0" smtClean="0">
                <a:latin typeface="Times New Roman" panose="02020603050405020304" pitchFamily="18" charset="0"/>
                <a:ea typeface="SimSun" panose="02010600030101010101" pitchFamily="2" charset="-122"/>
                <a:cs typeface="Times New Roman" panose="02020603050405020304" pitchFamily="18" charset="0"/>
              </a:rPr>
              <a:t>(План града Београда, П. Е. Навојева из 1922.)</a:t>
            </a:r>
            <a:endParaRPr lang="sr-Cyrl-RS" sz="1400" dirty="0" smtClean="0">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54344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1869" y="381000"/>
            <a:ext cx="8321287" cy="4876800"/>
          </a:xfrm>
        </p:spPr>
      </p:pic>
      <p:sp>
        <p:nvSpPr>
          <p:cNvPr id="5" name="TextBox 4"/>
          <p:cNvSpPr txBox="1"/>
          <p:nvPr/>
        </p:nvSpPr>
        <p:spPr>
          <a:xfrm>
            <a:off x="424961" y="5562600"/>
            <a:ext cx="8455103" cy="1105431"/>
          </a:xfrm>
          <a:prstGeom prst="rect">
            <a:avLst/>
          </a:prstGeom>
          <a:noFill/>
        </p:spPr>
        <p:txBody>
          <a:bodyPr wrap="square" rtlCol="0">
            <a:spAutoFit/>
          </a:bodyPr>
          <a:lstStyle/>
          <a:p>
            <a:pPr algn="ctr">
              <a:lnSpc>
                <a:spcPct val="115000"/>
              </a:lnSpc>
              <a:spcAft>
                <a:spcPts val="1000"/>
              </a:spcAft>
            </a:pPr>
            <a:r>
              <a:rPr lang="sr-Cyrl-RS" dirty="0" smtClean="0">
                <a:latin typeface="Times New Roman" panose="02020603050405020304" pitchFamily="18" charset="0"/>
                <a:ea typeface="SimSun" panose="02010600030101010101" pitchFamily="2" charset="-122"/>
                <a:cs typeface="Times New Roman" panose="02020603050405020304" pitchFamily="18" charset="0"/>
              </a:rPr>
              <a:t>Мокролушки </a:t>
            </a:r>
            <a:r>
              <a:rPr lang="sr-Cyrl-RS" dirty="0" smtClean="0">
                <a:latin typeface="Times New Roman" panose="02020603050405020304" pitchFamily="18" charset="0"/>
                <a:ea typeface="SimSun" panose="02010600030101010101" pitchFamily="2" charset="-122"/>
                <a:cs typeface="Times New Roman" panose="02020603050405020304" pitchFamily="18" charset="0"/>
              </a:rPr>
              <a:t>поток од ушћа Чубурског потока до Саве (плаво) и Лаудонов шанац (црвено</a:t>
            </a:r>
            <a:r>
              <a:rPr lang="sr-Cyrl-RS" dirty="0" smtClean="0">
                <a:latin typeface="Times New Roman" panose="02020603050405020304" pitchFamily="18" charset="0"/>
                <a:ea typeface="SimSun" panose="02010600030101010101" pitchFamily="2" charset="-122"/>
                <a:cs typeface="Times New Roman" panose="02020603050405020304" pitchFamily="18" charset="0"/>
              </a:rPr>
              <a:t>)</a:t>
            </a:r>
          </a:p>
          <a:p>
            <a:pPr algn="ctr">
              <a:lnSpc>
                <a:spcPct val="115000"/>
              </a:lnSpc>
              <a:spcAft>
                <a:spcPts val="1000"/>
              </a:spcAft>
            </a:pPr>
            <a:r>
              <a:rPr lang="sr-Cyrl-RS" sz="1400" dirty="0">
                <a:latin typeface="Times New Roman" panose="02020603050405020304" pitchFamily="18" charset="0"/>
                <a:ea typeface="SimSun" panose="02010600030101010101" pitchFamily="2" charset="-122"/>
                <a:cs typeface="Times New Roman" panose="02020603050405020304" pitchFamily="18" charset="0"/>
              </a:rPr>
              <a:t>(План града Београда, П. Е. Навојева из 1922</a:t>
            </a:r>
            <a:r>
              <a:rPr lang="sr-Cyrl-RS" sz="1400" dirty="0" smtClean="0">
                <a:latin typeface="Times New Roman" panose="02020603050405020304" pitchFamily="18" charset="0"/>
                <a:ea typeface="SimSun" panose="02010600030101010101" pitchFamily="2" charset="-122"/>
                <a:cs typeface="Times New Roman" panose="02020603050405020304" pitchFamily="18" charset="0"/>
              </a:rPr>
              <a:t>.)</a:t>
            </a:r>
            <a:endParaRPr lang="sr-Cyrl-RS" sz="1400" dirty="0">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02649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9939" y="289293"/>
            <a:ext cx="8000998" cy="5858031"/>
          </a:xfrm>
        </p:spPr>
      </p:pic>
      <p:sp>
        <p:nvSpPr>
          <p:cNvPr id="5" name="TextBox 4"/>
          <p:cNvSpPr txBox="1"/>
          <p:nvPr/>
        </p:nvSpPr>
        <p:spPr>
          <a:xfrm>
            <a:off x="2971800" y="6248400"/>
            <a:ext cx="3157852" cy="385362"/>
          </a:xfrm>
          <a:prstGeom prst="rect">
            <a:avLst/>
          </a:prstGeom>
          <a:noFill/>
        </p:spPr>
        <p:txBody>
          <a:bodyPr wrap="none" rtlCol="0">
            <a:spAutoFit/>
          </a:bodyPr>
          <a:lstStyle/>
          <a:p>
            <a:pPr>
              <a:lnSpc>
                <a:spcPct val="115000"/>
              </a:lnSpc>
              <a:spcAft>
                <a:spcPts val="1000"/>
              </a:spcAft>
            </a:pPr>
            <a:r>
              <a:rPr lang="sr-Cyrl-RS" b="1" dirty="0">
                <a:latin typeface="Times New Roman" panose="02020603050405020304" pitchFamily="18" charset="0"/>
                <a:ea typeface="SimSun" panose="02010600030101010101" pitchFamily="2" charset="-122"/>
                <a:cs typeface="Times New Roman" panose="02020603050405020304" pitchFamily="18" charset="0"/>
              </a:rPr>
              <a:t>Секција 1.  Пут за Миријево</a:t>
            </a:r>
            <a:endParaRPr lang="en-US" dirty="0">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84851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832</TotalTime>
  <Words>220</Words>
  <Application>Microsoft Office PowerPoint</Application>
  <PresentationFormat>On-screen Show (4:3)</PresentationFormat>
  <Paragraphs>57</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SimSun</vt:lpstr>
      <vt:lpstr>Arial</vt:lpstr>
      <vt:lpstr>Calibri</vt:lpstr>
      <vt:lpstr>Times New Roman</vt:lpstr>
      <vt:lpstr>Office Theme</vt:lpstr>
      <vt:lpstr>PowerPoint Presentation</vt:lpstr>
      <vt:lpstr>Садржај</vt:lpstr>
      <vt:lpstr>PowerPoint Presentation</vt:lpstr>
      <vt:lpstr>PowerPoint Presentation</vt:lpstr>
      <vt:lpstr>PowerPoint Presentation</vt:lpstr>
      <vt:lpstr>Поредбене карте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Nesa</dc:creator>
  <cp:lastModifiedBy>Nesa</cp:lastModifiedBy>
  <cp:revision>44</cp:revision>
  <dcterms:created xsi:type="dcterms:W3CDTF">2006-08-16T00:00:00Z</dcterms:created>
  <dcterms:modified xsi:type="dcterms:W3CDTF">2023-04-19T20:22:14Z</dcterms:modified>
</cp:coreProperties>
</file>