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notesMasterIdLst>
    <p:notesMasterId r:id="rId22"/>
  </p:notesMasterIdLst>
  <p:sldIdLst>
    <p:sldId id="256" r:id="rId2"/>
    <p:sldId id="257" r:id="rId3"/>
    <p:sldId id="258" r:id="rId4"/>
    <p:sldId id="259" r:id="rId5"/>
    <p:sldId id="260" r:id="rId6"/>
    <p:sldId id="261" r:id="rId7"/>
    <p:sldId id="262" r:id="rId8"/>
    <p:sldId id="263" r:id="rId9"/>
    <p:sldId id="270" r:id="rId10"/>
    <p:sldId id="271" r:id="rId11"/>
    <p:sldId id="272" r:id="rId12"/>
    <p:sldId id="264" r:id="rId13"/>
    <p:sldId id="265" r:id="rId14"/>
    <p:sldId id="266" r:id="rId15"/>
    <p:sldId id="267" r:id="rId16"/>
    <p:sldId id="268" r:id="rId17"/>
    <p:sldId id="269" r:id="rId18"/>
    <p:sldId id="273" r:id="rId19"/>
    <p:sldId id="275" r:id="rId20"/>
    <p:sldId id="274" r:id="rId2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84809" autoAdjust="0"/>
  </p:normalViewPr>
  <p:slideViewPr>
    <p:cSldViewPr>
      <p:cViewPr varScale="1">
        <p:scale>
          <a:sx n="74" d="100"/>
          <a:sy n="74" d="100"/>
        </p:scale>
        <p:origin x="-1036" y="-68"/>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D687F5E-3F20-4F6C-8131-F3AE7450287E}" type="datetimeFigureOut">
              <a:rPr lang="en-US" smtClean="0"/>
              <a:pPr/>
              <a:t>4/21/2023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14F6F2D-D822-4D20-B569-1E96F3BCA1F8}"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314F6F2D-D822-4D20-B569-1E96F3BCA1F8}" type="slidenum">
              <a:rPr lang="en-US" smtClean="0"/>
              <a:pPr/>
              <a:t>2</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3">
        <a:schemeClr val="bg1"/>
      </p:bgRef>
    </p:bg>
    <p:spTree>
      <p:nvGrpSpPr>
        <p:cNvPr id="1" name=""/>
        <p:cNvGrpSpPr/>
        <p:nvPr/>
      </p:nvGrpSpPr>
      <p:grpSpPr>
        <a:xfrm>
          <a:off x="0" y="0"/>
          <a:ext cx="0" cy="0"/>
          <a:chOff x="0" y="0"/>
          <a:chExt cx="0" cy="0"/>
        </a:xfrm>
      </p:grpSpPr>
      <p:sp>
        <p:nvSpPr>
          <p:cNvPr id="12" name="Rectangle 11"/>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3" name="Rounded Rectangle 12"/>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9" name="Subtitle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fld id="{5A44B9FB-BBAD-4711-A7F4-894A343CCC8A}" type="datetimeFigureOut">
              <a:rPr lang="en-US" smtClean="0"/>
              <a:pPr/>
              <a:t>4/21/2023</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lIns="0" tIns="0" rIns="0" bIns="0">
            <a:noAutofit/>
          </a:bodyPr>
          <a:lstStyle>
            <a:lvl1pPr>
              <a:defRPr sz="1400">
                <a:solidFill>
                  <a:srgbClr val="FFFFFF"/>
                </a:solidFill>
              </a:defRPr>
            </a:lvl1pPr>
          </a:lstStyle>
          <a:p>
            <a:fld id="{8DCE10C4-0F9B-47FF-A84C-B53DE00460A7}" type="slidenum">
              <a:rPr lang="en-US" smtClean="0"/>
              <a:pPr/>
              <a:t>‹#›</a:t>
            </a:fld>
            <a:endParaRPr lang="en-US"/>
          </a:p>
        </p:txBody>
      </p:sp>
      <p:sp>
        <p:nvSpPr>
          <p:cNvPr id="7" name="Rectangle 6"/>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5A44B9FB-BBAD-4711-A7F4-894A343CCC8A}" type="datetimeFigureOut">
              <a:rPr lang="en-US" smtClean="0"/>
              <a:pPr/>
              <a:t>4/21/2023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DCE10C4-0F9B-47FF-A84C-B53DE00460A7}"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1"/>
            <a:ext cx="201168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914400" y="274640"/>
            <a:ext cx="55626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5A44B9FB-BBAD-4711-A7F4-894A343CCC8A}" type="datetimeFigureOut">
              <a:rPr lang="en-US" smtClean="0"/>
              <a:pPr/>
              <a:t>4/21/2023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DCE10C4-0F9B-47FF-A84C-B53DE00460A7}"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5A44B9FB-BBAD-4711-A7F4-894A343CCC8A}" type="datetimeFigureOut">
              <a:rPr lang="en-US" smtClean="0"/>
              <a:pPr/>
              <a:t>4/21/2023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DCE10C4-0F9B-47FF-A84C-B53DE00460A7}" type="slidenum">
              <a:rPr lang="en-US" smtClean="0"/>
              <a:pPr/>
              <a:t>‹#›</a:t>
            </a:fld>
            <a:endParaRPr lang="en-US"/>
          </a:p>
        </p:txBody>
      </p:sp>
      <p:sp>
        <p:nvSpPr>
          <p:cNvPr id="8" name="Content Placeholder 7"/>
          <p:cNvSpPr>
            <a:spLocks noGrp="1"/>
          </p:cNvSpPr>
          <p:nvPr>
            <p:ph sz="quarter" idx="1"/>
          </p:nvPr>
        </p:nvSpPr>
        <p:spPr>
          <a:xfrm>
            <a:off x="914400" y="1447800"/>
            <a:ext cx="777240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11" name="Rectangle 10"/>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0" name="Rounded Rectangle 9"/>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722313" y="952500"/>
            <a:ext cx="7772400" cy="1362075"/>
          </a:xfrm>
        </p:spPr>
        <p:txBody>
          <a:bodyPr anchor="b" anchorCtr="0"/>
          <a:lstStyle>
            <a:lvl1pPr algn="l">
              <a:buNone/>
              <a:defRPr sz="4000" b="0" cap="none"/>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5A44B9FB-BBAD-4711-A7F4-894A343CCC8A}" type="datetimeFigureOut">
              <a:rPr lang="en-US" smtClean="0"/>
              <a:pPr/>
              <a:t>4/21/2023</a:t>
            </a:fld>
            <a:endParaRPr lang="en-US"/>
          </a:p>
        </p:txBody>
      </p:sp>
      <p:sp>
        <p:nvSpPr>
          <p:cNvPr id="5" name="Footer Placeholder 4"/>
          <p:cNvSpPr>
            <a:spLocks noGrp="1"/>
          </p:cNvSpPr>
          <p:nvPr>
            <p:ph type="ftr" sz="quarter" idx="11"/>
          </p:nvPr>
        </p:nvSpPr>
        <p:spPr>
          <a:xfrm>
            <a:off x="800100" y="6172200"/>
            <a:ext cx="4000500" cy="457200"/>
          </a:xfrm>
        </p:spPr>
        <p:txBody>
          <a:bodyPr/>
          <a:lstStyle/>
          <a:p>
            <a:endParaRPr lang="en-US"/>
          </a:p>
        </p:txBody>
      </p:sp>
      <p:sp>
        <p:nvSpPr>
          <p:cNvPr id="7" name="Rectangle 6"/>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146304" y="6208776"/>
            <a:ext cx="457200" cy="457200"/>
          </a:xfrm>
        </p:spPr>
        <p:txBody>
          <a:bodyPr/>
          <a:lstStyle/>
          <a:p>
            <a:fld id="{8DCE10C4-0F9B-47FF-A84C-B53DE00460A7}"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5A44B9FB-BBAD-4711-A7F4-894A343CCC8A}" type="datetimeFigureOut">
              <a:rPr lang="en-US" smtClean="0"/>
              <a:pPr/>
              <a:t>4/21/2023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DCE10C4-0F9B-47FF-A84C-B53DE00460A7}" type="slidenum">
              <a:rPr lang="en-US" smtClean="0"/>
              <a:pPr/>
              <a:t>‹#›</a:t>
            </a:fld>
            <a:endParaRPr lang="en-US"/>
          </a:p>
        </p:txBody>
      </p:sp>
      <p:sp>
        <p:nvSpPr>
          <p:cNvPr id="9" name="Content Placeholder 8"/>
          <p:cNvSpPr>
            <a:spLocks noGrp="1"/>
          </p:cNvSpPr>
          <p:nvPr>
            <p:ph sz="quarter" idx="1"/>
          </p:nvPr>
        </p:nvSpPr>
        <p:spPr>
          <a:xfrm>
            <a:off x="91440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93395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14400" y="273050"/>
            <a:ext cx="7772400" cy="1143000"/>
          </a:xfrm>
        </p:spPr>
        <p:txBody>
          <a:bodyPr anchor="b" anchorCtr="0"/>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5A44B9FB-BBAD-4711-A7F4-894A343CCC8A}" type="datetimeFigureOut">
              <a:rPr lang="en-US" smtClean="0"/>
              <a:pPr/>
              <a:t>4/21/2023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DCE10C4-0F9B-47FF-A84C-B53DE00460A7}" type="slidenum">
              <a:rPr lang="en-US" smtClean="0"/>
              <a:pPr/>
              <a:t>‹#›</a:t>
            </a:fld>
            <a:endParaRPr lang="en-US"/>
          </a:p>
        </p:txBody>
      </p:sp>
      <p:sp>
        <p:nvSpPr>
          <p:cNvPr id="11" name="Content Placeholder 10"/>
          <p:cNvSpPr>
            <a:spLocks noGrp="1"/>
          </p:cNvSpPr>
          <p:nvPr>
            <p:ph sz="half" idx="2"/>
          </p:nvPr>
        </p:nvSpPr>
        <p:spPr>
          <a:xfrm>
            <a:off x="9144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half" idx="4"/>
          </p:nvPr>
        </p:nvSpPr>
        <p:spPr>
          <a:xfrm>
            <a:off x="49530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5A44B9FB-BBAD-4711-A7F4-894A343CCC8A}" type="datetimeFigureOut">
              <a:rPr lang="en-US" smtClean="0"/>
              <a:pPr/>
              <a:t>4/21/2023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DCE10C4-0F9B-47FF-A84C-B53DE00460A7}"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A44B9FB-BBAD-4711-A7F4-894A343CCC8A}" type="datetimeFigureOut">
              <a:rPr lang="en-US" smtClean="0"/>
              <a:pPr/>
              <a:t>4/21/2023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DCE10C4-0F9B-47FF-A84C-B53DE00460A7}"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9" name="Rounded Rectangle 8"/>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914400" y="273050"/>
            <a:ext cx="7772400" cy="1143000"/>
          </a:xfrm>
        </p:spPr>
        <p:txBody>
          <a:bodyPr anchor="b" anchorCtr="0"/>
          <a:lstStyle>
            <a:lvl1pPr algn="l">
              <a:buNone/>
              <a:defRPr sz="4000" b="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5A44B9FB-BBAD-4711-A7F4-894A343CCC8A}" type="datetimeFigureOut">
              <a:rPr lang="en-US" smtClean="0"/>
              <a:pPr/>
              <a:t>4/21/2023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DCE10C4-0F9B-47FF-A84C-B53DE00460A7}" type="slidenum">
              <a:rPr lang="en-US" smtClean="0"/>
              <a:pPr/>
              <a:t>‹#›</a:t>
            </a:fld>
            <a:endParaRPr lang="en-US"/>
          </a:p>
        </p:txBody>
      </p:sp>
      <p:sp>
        <p:nvSpPr>
          <p:cNvPr id="11" name="Content Placeholder 10"/>
          <p:cNvSpPr>
            <a:spLocks noGrp="1"/>
          </p:cNvSpPr>
          <p:nvPr>
            <p:ph sz="quarter" idx="1"/>
          </p:nvPr>
        </p:nvSpPr>
        <p:spPr>
          <a:xfrm>
            <a:off x="2971800" y="1600200"/>
            <a:ext cx="5715000" cy="44958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4900550"/>
            <a:ext cx="7315200" cy="522288"/>
          </a:xfrm>
        </p:spPr>
        <p:txBody>
          <a:bodyPr anchor="ctr">
            <a:noAutofit/>
          </a:bodyPr>
          <a:lstStyle>
            <a:lvl1pPr algn="l">
              <a:buNone/>
              <a:defRPr sz="2800" b="0"/>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5A44B9FB-BBAD-4711-A7F4-894A343CCC8A}" type="datetimeFigureOut">
              <a:rPr lang="en-US" smtClean="0"/>
              <a:pPr/>
              <a:t>4/21/2023</a:t>
            </a:fld>
            <a:endParaRPr lang="en-US"/>
          </a:p>
        </p:txBody>
      </p:sp>
      <p:sp>
        <p:nvSpPr>
          <p:cNvPr id="6" name="Footer Placeholder 5"/>
          <p:cNvSpPr>
            <a:spLocks noGrp="1"/>
          </p:cNvSpPr>
          <p:nvPr>
            <p:ph type="ftr" sz="quarter" idx="11"/>
          </p:nvPr>
        </p:nvSpPr>
        <p:spPr>
          <a:xfrm>
            <a:off x="914400" y="6172200"/>
            <a:ext cx="3886200" cy="457200"/>
          </a:xfrm>
        </p:spPr>
        <p:txBody>
          <a:bodyPr/>
          <a:lstStyle/>
          <a:p>
            <a:endParaRPr lang="en-US"/>
          </a:p>
        </p:txBody>
      </p:sp>
      <p:sp>
        <p:nvSpPr>
          <p:cNvPr id="7" name="Slide Number Placeholder 6"/>
          <p:cNvSpPr>
            <a:spLocks noGrp="1"/>
          </p:cNvSpPr>
          <p:nvPr>
            <p:ph type="sldNum" sz="quarter" idx="12"/>
          </p:nvPr>
        </p:nvSpPr>
        <p:spPr>
          <a:xfrm>
            <a:off x="146304" y="6208776"/>
            <a:ext cx="457200" cy="457200"/>
          </a:xfrm>
        </p:spPr>
        <p:txBody>
          <a:bodyPr/>
          <a:lstStyle/>
          <a:p>
            <a:fld id="{8DCE10C4-0F9B-47FF-A84C-B53DE00460A7}" type="slidenum">
              <a:rPr lang="en-US" smtClean="0"/>
              <a:pPr/>
              <a:t>‹#›</a:t>
            </a:fld>
            <a:endParaRPr lang="en-US"/>
          </a:p>
        </p:txBody>
      </p:sp>
      <p:sp>
        <p:nvSpPr>
          <p:cNvPr id="11" name="Rectangle 10"/>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Picture Placeholder 2"/>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en-US" smtClean="0"/>
              <a:t>Click icon to add picture</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8" name="Rounded Rectangle 7"/>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2" name="Title Placeholder 21"/>
          <p:cNvSpPr>
            <a:spLocks noGrp="1"/>
          </p:cNvSpPr>
          <p:nvPr>
            <p:ph type="title"/>
          </p:nvPr>
        </p:nvSpPr>
        <p:spPr>
          <a:xfrm>
            <a:off x="914400" y="274638"/>
            <a:ext cx="7772400" cy="1143000"/>
          </a:xfrm>
          <a:prstGeom prst="rect">
            <a:avLst/>
          </a:prstGeom>
        </p:spPr>
        <p:txBody>
          <a:bodyPr bIns="91440" anchor="b" anchorCtr="0">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5A44B9FB-BBAD-4711-A7F4-894A343CCC8A}" type="datetimeFigureOut">
              <a:rPr lang="en-US" smtClean="0"/>
              <a:pPr/>
              <a:t>4/21/2023</a:t>
            </a:fld>
            <a:endParaRPr lang="en-US"/>
          </a:p>
        </p:txBody>
      </p:sp>
      <p:sp>
        <p:nvSpPr>
          <p:cNvPr id="3" name="Footer Placeholder 2"/>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lang="en-US"/>
          </a:p>
        </p:txBody>
      </p:sp>
      <p:sp>
        <p:nvSpPr>
          <p:cNvPr id="23" name="Slide Number Placeholder 22"/>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8DCE10C4-0F9B-47FF-A84C-B53DE00460A7}"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mailto:zarkom@matf.bg.ac.rs"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6.xml"/><Relationship Id="rId4" Type="http://schemas.openxmlformats.org/officeDocument/2006/relationships/image" Target="../media/image4.jpe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838200" y="3276600"/>
            <a:ext cx="7543800" cy="3048000"/>
          </a:xfrm>
        </p:spPr>
        <p:txBody>
          <a:bodyPr>
            <a:noAutofit/>
          </a:bodyPr>
          <a:lstStyle/>
          <a:p>
            <a:r>
              <a:rPr lang="sr-Cyrl-RS" sz="1800" cap="all" dirty="0" smtClean="0">
                <a:solidFill>
                  <a:schemeClr val="tx1"/>
                </a:solidFill>
              </a:rPr>
              <a:t> </a:t>
            </a:r>
            <a:endParaRPr lang="sr-Latn-RS" sz="1800" cap="all" dirty="0" smtClean="0">
              <a:solidFill>
                <a:schemeClr val="tx1"/>
              </a:solidFill>
            </a:endParaRPr>
          </a:p>
          <a:p>
            <a:endParaRPr lang="sr-Latn-RS" sz="1800" cap="all" dirty="0" smtClean="0">
              <a:solidFill>
                <a:schemeClr val="tx1"/>
              </a:solidFill>
            </a:endParaRPr>
          </a:p>
          <a:p>
            <a:r>
              <a:rPr lang="sr-Cyrl-RS" sz="1800" cap="all" dirty="0" smtClean="0">
                <a:solidFill>
                  <a:schemeClr val="tx1"/>
                </a:solidFill>
              </a:rPr>
              <a:t>ЖАРКО МИЈАЈЛОВИЋ</a:t>
            </a:r>
            <a:endParaRPr lang="en-US" sz="1800" dirty="0">
              <a:solidFill>
                <a:schemeClr val="tx1"/>
              </a:solidFill>
            </a:endParaRPr>
          </a:p>
          <a:p>
            <a:r>
              <a:rPr lang="sr-Cyrl-RS" sz="1400" i="1" dirty="0" smtClean="0">
                <a:solidFill>
                  <a:schemeClr val="tx1"/>
                </a:solidFill>
              </a:rPr>
              <a:t>Математички </a:t>
            </a:r>
            <a:r>
              <a:rPr lang="sr-Cyrl-RS" sz="1400" i="1" dirty="0">
                <a:solidFill>
                  <a:schemeClr val="tx1"/>
                </a:solidFill>
              </a:rPr>
              <a:t>факултет у Београду, Београдски универзитет</a:t>
            </a:r>
            <a:endParaRPr lang="en-US" sz="1400" dirty="0">
              <a:solidFill>
                <a:schemeClr val="tx1"/>
              </a:solidFill>
            </a:endParaRPr>
          </a:p>
          <a:p>
            <a:r>
              <a:rPr lang="sr-Cyrl-RS" sz="1400" i="1" dirty="0">
                <a:solidFill>
                  <a:schemeClr val="tx1"/>
                </a:solidFill>
              </a:rPr>
              <a:t> Студентски трг 16, 11000 Београд</a:t>
            </a:r>
            <a:endParaRPr lang="en-US" sz="1400" dirty="0">
              <a:solidFill>
                <a:schemeClr val="tx1"/>
              </a:solidFill>
            </a:endParaRPr>
          </a:p>
          <a:p>
            <a:r>
              <a:rPr lang="sr-Cyrl-RS" sz="1400" dirty="0">
                <a:solidFill>
                  <a:schemeClr val="tx1"/>
                </a:solidFill>
              </a:rPr>
              <a:t>E-mail: </a:t>
            </a:r>
            <a:r>
              <a:rPr lang="sr-Cyrl-RS" sz="1400" dirty="0" smtClean="0">
                <a:solidFill>
                  <a:schemeClr val="tx1"/>
                </a:solidFill>
                <a:hlinkClick r:id="rId2"/>
              </a:rPr>
              <a:t>zarkom@matf.bg.ac.rs</a:t>
            </a:r>
            <a:endParaRPr lang="sr-Cyrl-RS" sz="1400" dirty="0" smtClean="0">
              <a:solidFill>
                <a:schemeClr val="tx1"/>
              </a:solidFill>
            </a:endParaRPr>
          </a:p>
          <a:p>
            <a:endParaRPr lang="sr-Cyrl-RS" sz="1400" dirty="0" smtClean="0">
              <a:solidFill>
                <a:schemeClr val="tx1"/>
              </a:solidFill>
            </a:endParaRPr>
          </a:p>
          <a:p>
            <a:endParaRPr lang="sr-Cyrl-RS" sz="1400" dirty="0" smtClean="0">
              <a:solidFill>
                <a:schemeClr val="tx1"/>
              </a:solidFill>
            </a:endParaRPr>
          </a:p>
          <a:p>
            <a:endParaRPr lang="en-US" sz="1400" dirty="0">
              <a:solidFill>
                <a:schemeClr val="tx1"/>
              </a:solidFill>
            </a:endParaRPr>
          </a:p>
        </p:txBody>
      </p:sp>
      <p:sp>
        <p:nvSpPr>
          <p:cNvPr id="2" name="Title 1"/>
          <p:cNvSpPr>
            <a:spLocks noGrp="1"/>
          </p:cNvSpPr>
          <p:nvPr>
            <p:ph type="ctrTitle"/>
          </p:nvPr>
        </p:nvSpPr>
        <p:spPr/>
        <p:txBody>
          <a:bodyPr>
            <a:normAutofit fontScale="90000"/>
          </a:bodyPr>
          <a:lstStyle/>
          <a:p>
            <a:r>
              <a:rPr lang="sr-Latn-RS" sz="2700" b="1" dirty="0" smtClean="0"/>
              <a:t/>
            </a:r>
            <a:br>
              <a:rPr lang="sr-Latn-RS" sz="2700" b="1" dirty="0" smtClean="0"/>
            </a:br>
            <a:r>
              <a:rPr lang="sr-Latn-RS" sz="2700" b="1" dirty="0" smtClean="0"/>
              <a:t/>
            </a:r>
            <a:br>
              <a:rPr lang="sr-Latn-RS" sz="2700" b="1" dirty="0" smtClean="0"/>
            </a:br>
            <a:r>
              <a:rPr lang="sr-Latn-RS" sz="2700" b="1" dirty="0" smtClean="0"/>
              <a:t/>
            </a:r>
            <a:br>
              <a:rPr lang="sr-Latn-RS" sz="2700" b="1" dirty="0" smtClean="0"/>
            </a:br>
            <a:r>
              <a:rPr lang="sr-Latn-RS" sz="2700" b="1" dirty="0" smtClean="0"/>
              <a:t/>
            </a:r>
            <a:br>
              <a:rPr lang="sr-Latn-RS" sz="2700" b="1" dirty="0" smtClean="0"/>
            </a:br>
            <a:r>
              <a:rPr lang="en-US" sz="2800" b="1" dirty="0" smtClean="0"/>
              <a:t>ПРВЕ ДВЕ КЊИГЕ ИЗ ЕДИЦИЈЕ </a:t>
            </a:r>
            <a:r>
              <a:rPr lang="sr-Latn-RS" sz="2800" b="1" dirty="0" smtClean="0"/>
              <a:t/>
            </a:r>
            <a:br>
              <a:rPr lang="sr-Latn-RS" sz="2800" b="1" dirty="0" smtClean="0"/>
            </a:br>
            <a:r>
              <a:rPr lang="en-US" sz="2800" b="1" i="1" dirty="0" smtClean="0"/>
              <a:t>ПУБЛИКАЦИЈЕ </a:t>
            </a:r>
            <a:r>
              <a:rPr lang="en-US" sz="2800" b="1" dirty="0" smtClean="0"/>
              <a:t>АДРБ</a:t>
            </a:r>
            <a:r>
              <a:rPr lang="en-US" sz="2800" dirty="0" smtClean="0"/>
              <a:t/>
            </a:r>
            <a:br>
              <a:rPr lang="en-US" sz="2800" dirty="0" smtClean="0"/>
            </a:br>
            <a:r>
              <a:rPr lang="en-US" sz="2400" dirty="0"/>
              <a:t/>
            </a:r>
            <a:br>
              <a:rPr lang="en-US" sz="2400" dirty="0"/>
            </a:br>
            <a:r>
              <a:rPr lang="en-US" dirty="0"/>
              <a:t/>
            </a:r>
            <a:br>
              <a:rPr lang="en-US" dirty="0"/>
            </a:br>
            <a:endParaRPr lang="en-US" dirty="0"/>
          </a:p>
        </p:txBody>
      </p:sp>
      <p:sp>
        <p:nvSpPr>
          <p:cNvPr id="1025" name="Rectangle 1"/>
          <p:cNvSpPr>
            <a:spLocks noChangeArrowheads="1"/>
          </p:cNvSpPr>
          <p:nvPr/>
        </p:nvSpPr>
        <p:spPr bwMode="auto">
          <a:xfrm>
            <a:off x="1905000" y="381000"/>
            <a:ext cx="5410200" cy="78483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tab pos="2986088" algn="ctr"/>
                <a:tab pos="5972175" algn="r"/>
              </a:tabLst>
            </a:pPr>
            <a:endParaRPr kumimoji="0" lang="sr-Cyrl-CS" altLang="zh-CN" sz="9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tab pos="2986088" algn="ctr"/>
                <a:tab pos="5972175" algn="r"/>
              </a:tabLst>
            </a:pPr>
            <a:r>
              <a:rPr lang="sr-Cyrl-CS" altLang="zh-CN" b="1" dirty="0" smtClean="0">
                <a:latin typeface="Times New Roman" pitchFamily="18" charset="0"/>
                <a:ea typeface="Times New Roman" pitchFamily="18" charset="0"/>
                <a:cs typeface="Times New Roman" pitchFamily="18" charset="0"/>
              </a:rPr>
              <a:t>К</a:t>
            </a:r>
            <a:r>
              <a:rPr kumimoji="0" lang="sr-Cyrl-CS" altLang="zh-CN"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онференције </a:t>
            </a:r>
            <a:r>
              <a:rPr kumimoji="0" lang="ru-RU" altLang="zh-CN"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a:t>
            </a:r>
            <a:r>
              <a:rPr kumimoji="0" lang="sr-Cyrl-CS" altLang="zh-CN"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Развој астрономије код Срба </a:t>
            </a:r>
            <a:r>
              <a:rPr lang="sr-Latn-RS" altLang="zh-CN" b="1" dirty="0" smtClean="0">
                <a:latin typeface="Times New Roman" pitchFamily="18" charset="0"/>
                <a:ea typeface="Times New Roman" pitchFamily="18" charset="0"/>
                <a:cs typeface="Times New Roman" pitchFamily="18" charset="0"/>
              </a:rPr>
              <a:t>XII</a:t>
            </a:r>
            <a:r>
              <a:rPr kumimoji="0" lang="ru-RU" altLang="zh-CN" b="1" i="0" u="none" strike="noStrike" cap="none" normalizeH="0" baseline="0" dirty="0" smtClean="0">
                <a:ln>
                  <a:noFill/>
                </a:ln>
                <a:solidFill>
                  <a:schemeClr val="tx1"/>
                </a:solidFill>
                <a:effectLst/>
                <a:latin typeface="Times New Roman" pitchFamily="18" charset="0"/>
                <a:ea typeface="MS Mincho" pitchFamily="49" charset="-128"/>
                <a:cs typeface="Times New Roman" pitchFamily="18" charset="0"/>
              </a:rPr>
              <a:t>”</a:t>
            </a:r>
            <a:endParaRPr kumimoji="0" lang="en-US" altLang="zh-CN"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2986088" algn="ctr"/>
                <a:tab pos="5972175" algn="r"/>
              </a:tabLst>
            </a:pPr>
            <a:r>
              <a:rPr kumimoji="0" lang="sr-Latn-RS" altLang="zh-CN"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sr-Cyrl-CS" altLang="zh-CN"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Београд</a:t>
            </a:r>
            <a:r>
              <a:rPr kumimoji="0" lang="ru-RU" altLang="zh-CN"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a:t>
            </a:r>
            <a:r>
              <a:rPr kumimoji="0" lang="sr-Cyrl-CS" altLang="zh-CN"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lang="sr-Latn-RS" altLang="zh-CN" b="1" dirty="0" smtClean="0">
                <a:latin typeface="Arial" pitchFamily="34" charset="0"/>
                <a:ea typeface="Times New Roman" pitchFamily="18" charset="0"/>
                <a:cs typeface="Arial" pitchFamily="34" charset="0"/>
              </a:rPr>
              <a:t>18-22</a:t>
            </a:r>
            <a:r>
              <a:rPr kumimoji="0" lang="sr-Cyrl-CS" altLang="zh-CN"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април </a:t>
            </a:r>
            <a:r>
              <a:rPr kumimoji="0" lang="en-US" altLang="zh-CN"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20</a:t>
            </a:r>
            <a:r>
              <a:rPr kumimoji="0" lang="sr-Latn-RS" altLang="zh-CN"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23</a:t>
            </a:r>
            <a:r>
              <a:rPr kumimoji="0" lang="sr-Cyrl-CS" altLang="zh-CN"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a:t>
            </a:r>
            <a:endParaRPr kumimoji="0" lang="sr-Cyrl-CS" altLang="zh-CN"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57200" y="457200"/>
            <a:ext cx="8153400" cy="5940088"/>
          </a:xfrm>
          <a:prstGeom prst="rect">
            <a:avLst/>
          </a:prstGeom>
        </p:spPr>
        <p:txBody>
          <a:bodyPr wrap="square">
            <a:spAutoFit/>
          </a:bodyPr>
          <a:lstStyle/>
          <a:p>
            <a:r>
              <a:rPr lang="ru-RU" sz="2000" b="1" dirty="0" smtClean="0">
                <a:cs typeface="Times New Roman" pitchFamily="18" charset="0"/>
              </a:rPr>
              <a:t>Чарлс Де Конинк</a:t>
            </a:r>
            <a:r>
              <a:rPr lang="ru-RU" sz="2000" dirty="0" smtClean="0">
                <a:cs typeface="Times New Roman" pitchFamily="18" charset="0"/>
              </a:rPr>
              <a:t>, белгијско-канадски филозоф,  истиче да је Едингтон веровао у објективну стварност која постоји одвојено од наших умова, али је користио фразу </a:t>
            </a:r>
            <a:r>
              <a:rPr lang="sr-Cyrl-RS" sz="2000" b="1" dirty="0" smtClean="0">
                <a:cs typeface="Times New Roman" pitchFamily="18" charset="0"/>
              </a:rPr>
              <a:t>умна супстанца</a:t>
            </a:r>
            <a:r>
              <a:rPr lang="ru-RU" sz="2000" b="1" dirty="0" smtClean="0">
                <a:cs typeface="Times New Roman" pitchFamily="18" charset="0"/>
              </a:rPr>
              <a:t> света </a:t>
            </a:r>
            <a:r>
              <a:rPr lang="ru-RU" sz="2000" dirty="0" smtClean="0">
                <a:cs typeface="Times New Roman" pitchFamily="18" charset="0"/>
              </a:rPr>
              <a:t>да би истакао инхерентну природу разумљивости света:  да су наши умови и физички свет направљени од истих „ствари“. и да су наши умови неизбежна веза са светом. Цитира Едингтона:</a:t>
            </a:r>
          </a:p>
          <a:p>
            <a:endParaRPr lang="ru-RU" sz="2000" dirty="0" smtClean="0">
              <a:cs typeface="Times New Roman" pitchFamily="18" charset="0"/>
            </a:endParaRPr>
          </a:p>
          <a:p>
            <a:r>
              <a:rPr lang="ru-RU" sz="2000" i="1" dirty="0" smtClean="0">
                <a:cs typeface="Times New Roman" pitchFamily="18" charset="0"/>
              </a:rPr>
              <a:t>Постоји доктрина добро позната филозофима да Месец престаје да постоји када га нико не гледа. Нећу расправљати о доктрини јер немам ни најмање представу шта је значење речи постојање када се користи у вези са тим. </a:t>
            </a:r>
          </a:p>
          <a:p>
            <a:endParaRPr lang="ru-RU" sz="2000" i="1" dirty="0" smtClean="0">
              <a:cs typeface="Times New Roman" pitchFamily="18" charset="0"/>
            </a:endParaRPr>
          </a:p>
          <a:p>
            <a:r>
              <a:rPr lang="ru-RU" sz="2000" i="1" dirty="0" smtClean="0">
                <a:cs typeface="Times New Roman" pitchFamily="18" charset="0"/>
              </a:rPr>
              <a:t>У сваком случају, наука о астрономији није заснована на овој спазматичној врсти Месеца. У научном свету (који мора да испуни функције мање нејасне од пуког постојања) постоји Месец који се појавио на сцени пре астронома; рефлектује сунчеву светлост када је нико не види; има масу када масу нико не мери; удаљена је 240.000 миља од земље када нико не мери удаљеност; и помрачиће Сунце 1999. чак и ако је људска раса успела да се убије пре тог датума.</a:t>
            </a:r>
            <a:endParaRPr lang="en-US" sz="2000" i="1" dirty="0">
              <a:cs typeface="Times New Roman" pitchFamily="18"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81000" y="228600"/>
            <a:ext cx="8229600" cy="6186309"/>
          </a:xfrm>
          <a:prstGeom prst="rect">
            <a:avLst/>
          </a:prstGeom>
        </p:spPr>
        <p:txBody>
          <a:bodyPr wrap="square">
            <a:spAutoFit/>
          </a:bodyPr>
          <a:lstStyle/>
          <a:p>
            <a:r>
              <a:rPr lang="ru-RU" b="1" dirty="0" smtClean="0"/>
              <a:t>Идеализам</a:t>
            </a:r>
            <a:r>
              <a:rPr lang="ru-RU" dirty="0" smtClean="0"/>
              <a:t> као закључак није био саставни део његове епистемологије, већ  би могао бити заснован на два главна аргумента.</a:t>
            </a:r>
          </a:p>
          <a:p>
            <a:endParaRPr lang="ru-RU" dirty="0" smtClean="0"/>
          </a:p>
          <a:p>
            <a:r>
              <a:rPr lang="ru-RU" b="1" dirty="0" smtClean="0"/>
              <a:t>Први</a:t>
            </a:r>
            <a:r>
              <a:rPr lang="ru-RU" dirty="0" smtClean="0"/>
              <a:t> произилази директно из савремене физике. Механицистичке теорије етра и понашања елементарних честица су одбачене и у теорији релативности и у квантној механици. Едингтон одатле закључује да је материјалистичка метафизика превазиђена и с обзиром да је дисјункција материјализма и идеализма </a:t>
            </a:r>
            <a:r>
              <a:rPr lang="ru-RU" b="1" dirty="0" smtClean="0"/>
              <a:t>екслузивна</a:t>
            </a:r>
            <a:r>
              <a:rPr lang="ru-RU" dirty="0" smtClean="0"/>
              <a:t> (... или  ... или), мора се претпоставити  идеалистичка метафизика.</a:t>
            </a:r>
          </a:p>
          <a:p>
            <a:endParaRPr lang="ru-RU" dirty="0" smtClean="0"/>
          </a:p>
          <a:p>
            <a:r>
              <a:rPr lang="ru-RU" b="1" dirty="0" smtClean="0"/>
              <a:t>Други</a:t>
            </a:r>
            <a:r>
              <a:rPr lang="ru-RU" dirty="0" smtClean="0"/>
              <a:t>, занимљивији аргумент,  заснован је на Едингтоновој епистемологији и може се сматрати да се састоји од два дела. </a:t>
            </a:r>
            <a:r>
              <a:rPr lang="ru-RU" b="1" dirty="0" smtClean="0"/>
              <a:t> </a:t>
            </a:r>
            <a:r>
              <a:rPr lang="ru-RU" b="1" i="1" dirty="0" smtClean="0"/>
              <a:t>Прво</a:t>
            </a:r>
            <a:r>
              <a:rPr lang="ru-RU" b="1" dirty="0" smtClean="0"/>
              <a:t> </a:t>
            </a:r>
            <a:r>
              <a:rPr lang="ru-RU" dirty="0" smtClean="0"/>
              <a:t>све што знамо о објективном свету је његова структура, а структура објективног света се управо огледа у нашој сопственој свести. Стога немамо разлога да сумњамо да је и објективни свет „ствар ума“. Дуалистичка метафизика, дакле, не може бити евидентно подржана. </a:t>
            </a:r>
            <a:r>
              <a:rPr lang="ru-RU" dirty="0" smtClean="0"/>
              <a:t> </a:t>
            </a:r>
            <a:r>
              <a:rPr lang="ru-RU" b="1" i="1" dirty="0" smtClean="0"/>
              <a:t>Д</a:t>
            </a:r>
            <a:r>
              <a:rPr lang="ru-RU" b="1" i="1" dirty="0" smtClean="0"/>
              <a:t>руго</a:t>
            </a:r>
            <a:r>
              <a:rPr lang="ru-RU" dirty="0" smtClean="0"/>
              <a:t>, не само да </a:t>
            </a:r>
            <a:r>
              <a:rPr lang="ru-RU" dirty="0" smtClean="0"/>
              <a:t>се не може </a:t>
            </a:r>
            <a:r>
              <a:rPr lang="ru-RU" dirty="0" smtClean="0"/>
              <a:t>знати да је објективни свет не-менталан, већ </a:t>
            </a:r>
            <a:r>
              <a:rPr lang="ru-RU" dirty="0" smtClean="0"/>
              <a:t>се не можем ни </a:t>
            </a:r>
            <a:r>
              <a:rPr lang="ru-RU" dirty="0" smtClean="0"/>
              <a:t>разумно претпоставити да би могао бити материјалан. Замишљање дуализма подразумева приписивање материјалних својстава објективном свету. Међутим, то претпоставља да објективни свет има материјална својства. Али ово је </a:t>
            </a:r>
            <a:r>
              <a:rPr lang="ru-RU" dirty="0" smtClean="0"/>
              <a:t>апсурд, </a:t>
            </a:r>
            <a:r>
              <a:rPr lang="ru-RU" dirty="0" smtClean="0"/>
              <a:t>јер све што се посматра мора на крају бити садржај наше сопствене свести, а самим тим и нематеријалан.</a:t>
            </a: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57200" y="609600"/>
            <a:ext cx="8153400" cy="4247317"/>
          </a:xfrm>
          <a:prstGeom prst="rect">
            <a:avLst/>
          </a:prstGeom>
        </p:spPr>
        <p:txBody>
          <a:bodyPr wrap="square">
            <a:spAutoFit/>
          </a:bodyPr>
          <a:lstStyle/>
          <a:p>
            <a:r>
              <a:rPr lang="ru-RU" b="1" dirty="0" smtClean="0"/>
              <a:t>Едингтон је добио многа признања</a:t>
            </a:r>
            <a:r>
              <a:rPr lang="ru-RU" dirty="0" smtClean="0"/>
              <a:t>, укључујући почасне докторате са 13 универзитета. </a:t>
            </a:r>
          </a:p>
          <a:p>
            <a:endParaRPr lang="ru-RU" dirty="0" smtClean="0"/>
          </a:p>
          <a:p>
            <a:r>
              <a:rPr lang="ru-RU" dirty="0" smtClean="0"/>
              <a:t>Био је председник Краљевског астрономског друштва (1921–23), </a:t>
            </a:r>
            <a:r>
              <a:rPr lang="ru-RU" dirty="0" smtClean="0"/>
              <a:t>Британског Физичког </a:t>
            </a:r>
            <a:r>
              <a:rPr lang="ru-RU" dirty="0" smtClean="0"/>
              <a:t>друштва (1930–32), </a:t>
            </a:r>
            <a:r>
              <a:rPr lang="ru-RU" dirty="0" smtClean="0"/>
              <a:t> Британског математичког </a:t>
            </a:r>
            <a:r>
              <a:rPr lang="ru-RU" dirty="0" smtClean="0"/>
              <a:t>удружења (1932) и Међународне астрономске уније (1938–44). </a:t>
            </a:r>
          </a:p>
          <a:p>
            <a:endParaRPr lang="ru-RU" dirty="0" smtClean="0"/>
          </a:p>
          <a:p>
            <a:r>
              <a:rPr lang="ru-RU" b="1" dirty="0" smtClean="0"/>
              <a:t>Проглашен је витезом 1930</a:t>
            </a:r>
            <a:r>
              <a:rPr lang="ru-RU" dirty="0" smtClean="0"/>
              <a:t>, а Орден за заслуге добио је 1938. Састанке Краљевског астрономског друштва често су оживљавали драматични сукоби Едингтона и сер Џејмса Хопвуда Џинса или Едварда Артура Милна око валидности научних претпоставки и математичких процедура. </a:t>
            </a:r>
          </a:p>
          <a:p>
            <a:endParaRPr lang="ru-RU" dirty="0" smtClean="0"/>
          </a:p>
          <a:p>
            <a:r>
              <a:rPr lang="ru-RU" dirty="0" smtClean="0"/>
              <a:t>Едингтон је био ентузијаста и  </a:t>
            </a:r>
            <a:r>
              <a:rPr lang="ru-RU" b="1" dirty="0" smtClean="0"/>
              <a:t>учесник у многом атлетским дисциплинама</a:t>
            </a:r>
            <a:r>
              <a:rPr lang="ru-RU" dirty="0" smtClean="0"/>
              <a:t>, ограничавајући се у каснијим годинама на бициклизам, пливање и голф.</a:t>
            </a: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81000" y="533400"/>
            <a:ext cx="8229600" cy="5632311"/>
          </a:xfrm>
          <a:prstGeom prst="rect">
            <a:avLst/>
          </a:prstGeom>
        </p:spPr>
        <p:txBody>
          <a:bodyPr wrap="square">
            <a:spAutoFit/>
          </a:bodyPr>
          <a:lstStyle/>
          <a:p>
            <a:r>
              <a:rPr lang="ru-RU" sz="2000" b="1" dirty="0" smtClean="0"/>
              <a:t>Едингтонов највећи допринос је био у области астрофизике</a:t>
            </a:r>
            <a:r>
              <a:rPr lang="ru-RU" sz="2000" dirty="0" smtClean="0"/>
              <a:t>, где је имао пионирске радов о:</a:t>
            </a:r>
          </a:p>
          <a:p>
            <a:endParaRPr lang="ru-RU" sz="2000" dirty="0" smtClean="0"/>
          </a:p>
          <a:p>
            <a:pPr>
              <a:buFont typeface="Arial" pitchFamily="34" charset="0"/>
              <a:buChar char="•"/>
            </a:pPr>
            <a:r>
              <a:rPr lang="ru-RU" sz="2000" dirty="0" smtClean="0"/>
              <a:t>  Структури звезда и притиску зрачења,</a:t>
            </a:r>
          </a:p>
          <a:p>
            <a:pPr>
              <a:buFont typeface="Arial" pitchFamily="34" charset="0"/>
              <a:buChar char="•"/>
            </a:pPr>
            <a:endParaRPr lang="ru-RU" sz="2000" dirty="0" smtClean="0"/>
          </a:p>
          <a:p>
            <a:pPr>
              <a:buFont typeface="Arial" pitchFamily="34" charset="0"/>
              <a:buChar char="•"/>
            </a:pPr>
            <a:r>
              <a:rPr lang="ru-RU" sz="2000" dirty="0" smtClean="0"/>
              <a:t>  Субатомским изворима звездане енергије, </a:t>
            </a:r>
          </a:p>
          <a:p>
            <a:pPr>
              <a:buFont typeface="Arial" pitchFamily="34" charset="0"/>
              <a:buChar char="•"/>
            </a:pPr>
            <a:endParaRPr lang="ru-RU" sz="2000" dirty="0" smtClean="0"/>
          </a:p>
          <a:p>
            <a:pPr>
              <a:buFont typeface="Arial" pitchFamily="34" charset="0"/>
              <a:buChar char="•"/>
            </a:pPr>
            <a:r>
              <a:rPr lang="ru-RU" sz="2000" dirty="0" smtClean="0"/>
              <a:t>  Звезданим пречницима, </a:t>
            </a:r>
          </a:p>
          <a:p>
            <a:pPr>
              <a:buFont typeface="Arial" pitchFamily="34" charset="0"/>
              <a:buChar char="•"/>
            </a:pPr>
            <a:endParaRPr lang="ru-RU" sz="2000" dirty="0" smtClean="0"/>
          </a:p>
          <a:p>
            <a:pPr>
              <a:buFont typeface="Arial" pitchFamily="34" charset="0"/>
              <a:buChar char="•"/>
            </a:pPr>
            <a:r>
              <a:rPr lang="ru-RU" sz="2000" dirty="0" smtClean="0"/>
              <a:t>  Динамици пулсирајућих звезда, </a:t>
            </a:r>
          </a:p>
          <a:p>
            <a:pPr>
              <a:buFont typeface="Arial" pitchFamily="34" charset="0"/>
              <a:buChar char="•"/>
            </a:pPr>
            <a:endParaRPr lang="ru-RU" sz="2000" dirty="0" smtClean="0"/>
          </a:p>
          <a:p>
            <a:pPr>
              <a:buFont typeface="Arial" pitchFamily="34" charset="0"/>
              <a:buChar char="•"/>
            </a:pPr>
            <a:r>
              <a:rPr lang="ru-RU" sz="2000" dirty="0" smtClean="0"/>
              <a:t>  Односу између звездане масе и сјаја, </a:t>
            </a:r>
          </a:p>
          <a:p>
            <a:pPr>
              <a:buFont typeface="Arial" pitchFamily="34" charset="0"/>
              <a:buChar char="•"/>
            </a:pPr>
            <a:endParaRPr lang="ru-RU" sz="2000" dirty="0" smtClean="0"/>
          </a:p>
          <a:p>
            <a:pPr>
              <a:buFont typeface="Arial" pitchFamily="34" charset="0"/>
              <a:buChar char="•"/>
            </a:pPr>
            <a:r>
              <a:rPr lang="ru-RU" sz="2000" dirty="0" smtClean="0"/>
              <a:t>  Звездама белих патуљака, </a:t>
            </a:r>
          </a:p>
          <a:p>
            <a:pPr>
              <a:buFont typeface="Arial" pitchFamily="34" charset="0"/>
              <a:buChar char="•"/>
            </a:pPr>
            <a:endParaRPr lang="ru-RU" sz="2000" dirty="0" smtClean="0"/>
          </a:p>
          <a:p>
            <a:pPr>
              <a:buFont typeface="Arial" pitchFamily="34" charset="0"/>
              <a:buChar char="•"/>
            </a:pPr>
            <a:r>
              <a:rPr lang="ru-RU" sz="2000" dirty="0" smtClean="0"/>
              <a:t>  Дифузној материја у међузвезданом простору,  и  тзв. </a:t>
            </a:r>
          </a:p>
          <a:p>
            <a:pPr>
              <a:buFont typeface="Arial" pitchFamily="34" charset="0"/>
              <a:buChar char="•"/>
            </a:pPr>
            <a:endParaRPr lang="ru-RU" sz="2000" dirty="0" smtClean="0"/>
          </a:p>
          <a:p>
            <a:pPr>
              <a:buFont typeface="Arial" pitchFamily="34" charset="0"/>
              <a:buChar char="•"/>
            </a:pPr>
            <a:r>
              <a:rPr lang="ru-RU" sz="2000" dirty="0" smtClean="0"/>
              <a:t>  Забрањене спектралне линије.</a:t>
            </a:r>
            <a:endParaRPr lang="en-US" sz="20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57200" y="612845"/>
            <a:ext cx="8229600" cy="5016758"/>
          </a:xfrm>
          <a:prstGeom prst="rect">
            <a:avLst/>
          </a:prstGeom>
        </p:spPr>
        <p:txBody>
          <a:bodyPr wrap="square">
            <a:spAutoFit/>
          </a:bodyPr>
          <a:lstStyle/>
          <a:p>
            <a:r>
              <a:rPr lang="ru-RU" sz="2000" dirty="0" smtClean="0"/>
              <a:t>Његов рад у астрофизици представљен је  у књизи </a:t>
            </a:r>
            <a:r>
              <a:rPr lang="ru-RU" sz="2000" b="1" i="1" dirty="0" smtClean="0"/>
              <a:t>Унутрашње устројство звезда</a:t>
            </a:r>
            <a:r>
              <a:rPr lang="ru-RU" sz="2000" dirty="0" smtClean="0"/>
              <a:t> (1925) и јавним предавањима објављеним као </a:t>
            </a:r>
            <a:r>
              <a:rPr lang="ru-RU" sz="2000" b="1" i="1" dirty="0" smtClean="0">
                <a:solidFill>
                  <a:schemeClr val="accent2">
                    <a:lumMod val="75000"/>
                  </a:schemeClr>
                </a:solidFill>
              </a:rPr>
              <a:t>Звезде и атоми </a:t>
            </a:r>
            <a:r>
              <a:rPr lang="ru-RU" sz="2000" dirty="0" smtClean="0"/>
              <a:t>(1927). </a:t>
            </a:r>
          </a:p>
          <a:p>
            <a:endParaRPr lang="ru-RU" sz="2000" dirty="0" smtClean="0"/>
          </a:p>
          <a:p>
            <a:r>
              <a:rPr lang="ru-RU" sz="2000" dirty="0" smtClean="0"/>
              <a:t>У својим добро написаним популарним књигама он је такође изложио своју научну епистемологију, коју је назвао „селективни субјективизам“ и „структурализам“ – то јест, сматрао је да је то међуигра физичких посматрања и геометрије. </a:t>
            </a:r>
          </a:p>
          <a:p>
            <a:endParaRPr lang="ru-RU" sz="2000" dirty="0" smtClean="0"/>
          </a:p>
          <a:p>
            <a:r>
              <a:rPr lang="ru-RU" sz="2000" dirty="0" smtClean="0"/>
              <a:t>Веровао је да велики део физике једноставно одражава тумачење које научник намеће својим подацима. Међутим, бољи део његове филозофије није била метафизика већ његова „структурна“ логика. </a:t>
            </a:r>
          </a:p>
          <a:p>
            <a:endParaRPr lang="ru-RU" sz="2000" dirty="0" smtClean="0"/>
          </a:p>
          <a:p>
            <a:r>
              <a:rPr lang="ru-RU" sz="2000" dirty="0" smtClean="0"/>
              <a:t>Његов теоријски рад у физици је стимулативно деловао на мисао и истраживање других, а као резултат његовог рада отвориле су се многе нове странице научног истраживања.</a:t>
            </a:r>
            <a:endParaRPr lang="en-US" sz="20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AutoShape 2" descr="Stars and Atoms"/>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US"/>
          </a:p>
        </p:txBody>
      </p:sp>
      <p:sp>
        <p:nvSpPr>
          <p:cNvPr id="23556" name="AutoShape 4" descr="Stars and Atoms"/>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US"/>
          </a:p>
        </p:txBody>
      </p:sp>
      <p:pic>
        <p:nvPicPr>
          <p:cNvPr id="23557" name="Picture 5"/>
          <p:cNvPicPr>
            <a:picLocks noChangeAspect="1" noChangeArrowheads="1"/>
          </p:cNvPicPr>
          <p:nvPr/>
        </p:nvPicPr>
        <p:blipFill>
          <a:blip r:embed="rId2" cstate="print"/>
          <a:srcRect/>
          <a:stretch>
            <a:fillRect/>
          </a:stretch>
        </p:blipFill>
        <p:spPr bwMode="auto">
          <a:xfrm>
            <a:off x="533400" y="609600"/>
            <a:ext cx="3429000" cy="5298938"/>
          </a:xfrm>
          <a:prstGeom prst="rect">
            <a:avLst/>
          </a:prstGeom>
          <a:noFill/>
          <a:ln w="9525">
            <a:noFill/>
            <a:miter lim="800000"/>
            <a:headEnd/>
            <a:tailEnd/>
          </a:ln>
          <a:effectLst>
            <a:outerShdw blurRad="508000" dist="25400" dir="1020000" algn="ctr" rotWithShape="0">
              <a:srgbClr val="000000">
                <a:alpha val="91000"/>
              </a:srgbClr>
            </a:outerShdw>
          </a:effectLst>
        </p:spPr>
      </p:pic>
      <p:sp>
        <p:nvSpPr>
          <p:cNvPr id="5" name="TextBox 4"/>
          <p:cNvSpPr txBox="1"/>
          <p:nvPr/>
        </p:nvSpPr>
        <p:spPr>
          <a:xfrm>
            <a:off x="5638800" y="1752600"/>
            <a:ext cx="2677143" cy="984885"/>
          </a:xfrm>
          <a:prstGeom prst="rect">
            <a:avLst/>
          </a:prstGeom>
          <a:noFill/>
        </p:spPr>
        <p:txBody>
          <a:bodyPr wrap="none" rtlCol="0">
            <a:spAutoFit/>
          </a:bodyPr>
          <a:lstStyle/>
          <a:p>
            <a:r>
              <a:rPr lang="sr-Cyrl-RS" dirty="0" smtClean="0"/>
              <a:t>Издање из 2007. године</a:t>
            </a:r>
          </a:p>
          <a:p>
            <a:endParaRPr lang="sr-Cyrl-RS" sz="2000" dirty="0" smtClean="0"/>
          </a:p>
          <a:p>
            <a:r>
              <a:rPr lang="sr-Latn-RS" sz="2000" dirty="0" smtClean="0"/>
              <a:t>Read Books Ltd</a:t>
            </a:r>
            <a:endParaRPr lang="en-US" sz="20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33400" y="302359"/>
            <a:ext cx="8153400" cy="6247864"/>
          </a:xfrm>
          <a:prstGeom prst="rect">
            <a:avLst/>
          </a:prstGeom>
        </p:spPr>
        <p:txBody>
          <a:bodyPr wrap="square">
            <a:spAutoFit/>
          </a:bodyPr>
          <a:lstStyle/>
          <a:p>
            <a:r>
              <a:rPr lang="ru-RU" sz="2000" dirty="0" smtClean="0"/>
              <a:t>Ова књига базирана је на  Едингтоновој расправама и предавањима из  1926. године. Првобитна вечерња расправа одржана је на састанку Британског удружења у Оксфорду у августу  1926. Затим је књига  проширена и поново објављена у облику три приступачна и занимљива предавања 1927. </a:t>
            </a:r>
          </a:p>
          <a:p>
            <a:endParaRPr lang="ru-RU" sz="2000" dirty="0" smtClean="0"/>
          </a:p>
          <a:p>
            <a:r>
              <a:rPr lang="ru-RU" sz="2000" dirty="0" smtClean="0"/>
              <a:t>Књига је преведена на више је</a:t>
            </a:r>
            <a:r>
              <a:rPr lang="sr-Cyrl-RS" sz="2000" dirty="0" smtClean="0"/>
              <a:t>з</a:t>
            </a:r>
            <a:r>
              <a:rPr lang="ru-RU" sz="2000" dirty="0" smtClean="0"/>
              <a:t>ика:  немачки, француски, српски, ...</a:t>
            </a:r>
          </a:p>
          <a:p>
            <a:endParaRPr lang="ru-RU" sz="2000" dirty="0" smtClean="0"/>
          </a:p>
          <a:p>
            <a:r>
              <a:rPr lang="ru-RU" sz="2000" dirty="0" smtClean="0"/>
              <a:t>Код нас је књигу превео астроном </a:t>
            </a:r>
            <a:r>
              <a:rPr lang="ru-RU" sz="2000" b="1" dirty="0" smtClean="0"/>
              <a:t>Милорад Б. Протић </a:t>
            </a:r>
            <a:r>
              <a:rPr lang="ru-RU" sz="2000" dirty="0" smtClean="0"/>
              <a:t>(1911-2001) и у овој верзији садржи четири предавања и на крају  два мања додатка.</a:t>
            </a:r>
          </a:p>
          <a:p>
            <a:endParaRPr lang="ru-RU" sz="2000" dirty="0" smtClean="0"/>
          </a:p>
          <a:p>
            <a:r>
              <a:rPr lang="ru-RU" sz="2000" dirty="0" smtClean="0"/>
              <a:t>Књига рефлектује знање из астрофизике, атомистике и физке Сунца из 1930-их. Уз додатак формула и данас би била одличан уџбеник астрофизике.</a:t>
            </a:r>
          </a:p>
          <a:p>
            <a:endParaRPr lang="ru-RU" sz="2000" dirty="0" smtClean="0"/>
          </a:p>
          <a:p>
            <a:r>
              <a:rPr lang="ru-RU" sz="2000" dirty="0" smtClean="0"/>
              <a:t>Ова </a:t>
            </a:r>
            <a:r>
              <a:rPr lang="ru-RU" sz="2000" dirty="0" smtClean="0"/>
              <a:t>проницљива и занимљива збирка есеја о атому, звездама и космосу препоручује се читаоцима који су заинтересовани за историју и развој астрономије и представља   одличан додатак збиркама сродне литературе. </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62000" y="751344"/>
            <a:ext cx="8001000" cy="5324535"/>
          </a:xfrm>
          <a:prstGeom prst="rect">
            <a:avLst/>
          </a:prstGeom>
        </p:spPr>
        <p:txBody>
          <a:bodyPr wrap="square">
            <a:spAutoFit/>
          </a:bodyPr>
          <a:lstStyle/>
          <a:p>
            <a:r>
              <a:rPr lang="ru-RU" sz="2000" b="1" dirty="0" smtClean="0">
                <a:latin typeface="Times New Roman" pitchFamily="18" charset="0"/>
                <a:cs typeface="Times New Roman" pitchFamily="18" charset="0"/>
              </a:rPr>
              <a:t>Садржај укључује</a:t>
            </a:r>
            <a:r>
              <a:rPr lang="ru-RU" sz="2000" dirty="0" smtClean="0">
                <a:latin typeface="Times New Roman" pitchFamily="18" charset="0"/>
                <a:cs typeface="Times New Roman" pitchFamily="18" charset="0"/>
              </a:rPr>
              <a:t>: </a:t>
            </a:r>
          </a:p>
          <a:p>
            <a:endParaRPr lang="ru-RU" sz="2000" dirty="0" smtClean="0">
              <a:latin typeface="Times New Roman" pitchFamily="18" charset="0"/>
              <a:cs typeface="Times New Roman" pitchFamily="18" charset="0"/>
            </a:endParaRPr>
          </a:p>
          <a:p>
            <a:r>
              <a:rPr lang="ru-RU" sz="2000" dirty="0" smtClean="0">
                <a:latin typeface="Times New Roman" pitchFamily="18" charset="0"/>
                <a:cs typeface="Times New Roman" pitchFamily="18" charset="0"/>
              </a:rPr>
              <a:t>Унутрашњост звезде,   Температура унутрашњости, </a:t>
            </a:r>
          </a:p>
          <a:p>
            <a:endParaRPr lang="ru-RU" sz="2000" dirty="0" smtClean="0">
              <a:latin typeface="Times New Roman" pitchFamily="18" charset="0"/>
              <a:cs typeface="Times New Roman" pitchFamily="18" charset="0"/>
            </a:endParaRPr>
          </a:p>
          <a:p>
            <a:r>
              <a:rPr lang="ru-RU" sz="2000" dirty="0" smtClean="0">
                <a:latin typeface="Times New Roman" pitchFamily="18" charset="0"/>
                <a:cs typeface="Times New Roman" pitchFamily="18" charset="0"/>
              </a:rPr>
              <a:t>Јонизација атома,   Зрачење, притисак и маса, </a:t>
            </a:r>
          </a:p>
          <a:p>
            <a:endParaRPr lang="ru-RU" sz="2000" dirty="0" smtClean="0">
              <a:latin typeface="Times New Roman" pitchFamily="18" charset="0"/>
              <a:cs typeface="Times New Roman" pitchFamily="18" charset="0"/>
            </a:endParaRPr>
          </a:p>
          <a:p>
            <a:r>
              <a:rPr lang="ru-RU" sz="2000" dirty="0" smtClean="0">
                <a:latin typeface="Times New Roman" pitchFamily="18" charset="0"/>
                <a:cs typeface="Times New Roman" pitchFamily="18" charset="0"/>
              </a:rPr>
              <a:t>Унутрашњост звезде,   Непрозирност звездане материје,</a:t>
            </a:r>
          </a:p>
          <a:p>
            <a:endParaRPr lang="ru-RU" sz="2000" dirty="0" smtClean="0">
              <a:latin typeface="Times New Roman" pitchFamily="18" charset="0"/>
              <a:cs typeface="Times New Roman" pitchFamily="18" charset="0"/>
            </a:endParaRPr>
          </a:p>
          <a:p>
            <a:r>
              <a:rPr lang="ru-RU" sz="2000" dirty="0" smtClean="0">
                <a:latin typeface="Times New Roman" pitchFamily="18" charset="0"/>
                <a:cs typeface="Times New Roman" pitchFamily="18" charset="0"/>
              </a:rPr>
              <a:t>Нека недавна истраживања, </a:t>
            </a:r>
          </a:p>
          <a:p>
            <a:endParaRPr lang="ru-RU" sz="2000" dirty="0" smtClean="0">
              <a:latin typeface="Times New Roman" pitchFamily="18" charset="0"/>
              <a:cs typeface="Times New Roman" pitchFamily="18" charset="0"/>
            </a:endParaRPr>
          </a:p>
          <a:p>
            <a:r>
              <a:rPr lang="ru-RU" sz="2000" dirty="0" smtClean="0">
                <a:latin typeface="Times New Roman" pitchFamily="18" charset="0"/>
                <a:cs typeface="Times New Roman" pitchFamily="18" charset="0"/>
              </a:rPr>
              <a:t>Прича о Алголу,   Прича о Сиријусовом пратиоцу,   Прича о Бетелгези</a:t>
            </a:r>
          </a:p>
          <a:p>
            <a:endParaRPr lang="ru-RU" sz="2000" dirty="0" smtClean="0">
              <a:latin typeface="Times New Roman" pitchFamily="18" charset="0"/>
              <a:cs typeface="Times New Roman" pitchFamily="18" charset="0"/>
            </a:endParaRPr>
          </a:p>
          <a:p>
            <a:r>
              <a:rPr lang="ru-RU" sz="2000" dirty="0" smtClean="0">
                <a:latin typeface="Times New Roman" pitchFamily="18" charset="0"/>
                <a:cs typeface="Times New Roman" pitchFamily="18" charset="0"/>
              </a:rPr>
              <a:t>Спектрални низ“,  Сунчева хромосфера</a:t>
            </a:r>
            <a:endParaRPr lang="sr-Latn-RS" sz="2000" dirty="0" smtClean="0">
              <a:latin typeface="Times New Roman" pitchFamily="18" charset="0"/>
              <a:cs typeface="Times New Roman" pitchFamily="18" charset="0"/>
            </a:endParaRPr>
          </a:p>
          <a:p>
            <a:endParaRPr lang="sr-Latn-RS" sz="2000" dirty="0" smtClean="0">
              <a:latin typeface="Times New Roman" pitchFamily="18" charset="0"/>
              <a:cs typeface="Times New Roman" pitchFamily="18" charset="0"/>
            </a:endParaRPr>
          </a:p>
          <a:p>
            <a:r>
              <a:rPr lang="ru-RU" sz="2000" dirty="0" smtClean="0">
                <a:latin typeface="Times New Roman" pitchFamily="18" charset="0"/>
                <a:cs typeface="Times New Roman" pitchFamily="18" charset="0"/>
              </a:rPr>
              <a:t>Пулсирај</a:t>
            </a:r>
            <a:r>
              <a:rPr lang="sr-Cyrl-RS" sz="2000" dirty="0" smtClean="0">
                <a:latin typeface="Times New Roman" pitchFamily="18" charset="0"/>
                <a:cs typeface="Times New Roman" pitchFamily="18" charset="0"/>
              </a:rPr>
              <a:t>у</a:t>
            </a:r>
            <a:r>
              <a:rPr lang="ru-RU" sz="2000" dirty="0" smtClean="0">
                <a:latin typeface="Times New Roman" pitchFamily="18" charset="0"/>
                <a:cs typeface="Times New Roman" pitchFamily="18" charset="0"/>
              </a:rPr>
              <a:t>ће</a:t>
            </a:r>
            <a:r>
              <a:rPr lang="sr-Latn-RS" sz="2000" dirty="0" smtClean="0">
                <a:latin typeface="Times New Roman" pitchFamily="18" charset="0"/>
                <a:cs typeface="Times New Roman" pitchFamily="18" charset="0"/>
              </a:rPr>
              <a:t> </a:t>
            </a:r>
            <a:r>
              <a:rPr lang="ru-RU" sz="2000" dirty="0" smtClean="0">
                <a:latin typeface="Times New Roman" pitchFamily="18" charset="0"/>
                <a:cs typeface="Times New Roman" pitchFamily="18" charset="0"/>
              </a:rPr>
              <a:t>зв</a:t>
            </a:r>
            <a:r>
              <a:rPr lang="sr-Latn-RS" sz="2000" dirty="0" smtClean="0">
                <a:latin typeface="Times New Roman" pitchFamily="18" charset="0"/>
                <a:cs typeface="Times New Roman" pitchFamily="18" charset="0"/>
              </a:rPr>
              <a:t>e</a:t>
            </a:r>
            <a:r>
              <a:rPr lang="sr-Cyrl-RS" sz="2000" dirty="0" smtClean="0">
                <a:latin typeface="Times New Roman" pitchFamily="18" charset="0"/>
                <a:cs typeface="Times New Roman" pitchFamily="18" charset="0"/>
              </a:rPr>
              <a:t>з</a:t>
            </a:r>
            <a:r>
              <a:rPr lang="ru-RU" sz="2000" dirty="0" smtClean="0">
                <a:latin typeface="Times New Roman" pitchFamily="18" charset="0"/>
                <a:cs typeface="Times New Roman" pitchFamily="18" charset="0"/>
              </a:rPr>
              <a:t>д</a:t>
            </a:r>
            <a:r>
              <a:rPr lang="sr-Latn-RS" sz="2000" dirty="0" smtClean="0">
                <a:latin typeface="Times New Roman" pitchFamily="18" charset="0"/>
                <a:cs typeface="Times New Roman" pitchFamily="18" charset="0"/>
              </a:rPr>
              <a:t>e,</a:t>
            </a:r>
            <a:r>
              <a:rPr lang="sr-Cyrl-RS" sz="2000" dirty="0" smtClean="0">
                <a:latin typeface="Times New Roman" pitchFamily="18" charset="0"/>
                <a:cs typeface="Times New Roman" pitchFamily="18" charset="0"/>
              </a:rPr>
              <a:t> </a:t>
            </a:r>
            <a:r>
              <a:rPr lang="sr-Latn-RS" sz="2000" dirty="0" smtClean="0">
                <a:latin typeface="Times New Roman" pitchFamily="18" charset="0"/>
                <a:cs typeface="Times New Roman" pitchFamily="18" charset="0"/>
              </a:rPr>
              <a:t> </a:t>
            </a:r>
            <a:r>
              <a:rPr lang="sr-Cyrl-RS" sz="2000" dirty="0" smtClean="0">
                <a:latin typeface="Times New Roman" pitchFamily="18" charset="0"/>
                <a:cs typeface="Times New Roman" pitchFamily="18" charset="0"/>
              </a:rPr>
              <a:t> </a:t>
            </a:r>
            <a:r>
              <a:rPr lang="ru-RU" sz="2000" dirty="0" smtClean="0">
                <a:latin typeface="Times New Roman" pitchFamily="18" charset="0"/>
                <a:cs typeface="Times New Roman" pitchFamily="18" charset="0"/>
              </a:rPr>
              <a:t>Ц</a:t>
            </a:r>
            <a:r>
              <a:rPr lang="sr-Latn-RS" sz="2000" dirty="0" smtClean="0">
                <a:latin typeface="Times New Roman" pitchFamily="18" charset="0"/>
                <a:cs typeface="Times New Roman" pitchFamily="18" charset="0"/>
              </a:rPr>
              <a:t>e</a:t>
            </a:r>
            <a:r>
              <a:rPr lang="ru-RU" sz="2000" dirty="0" smtClean="0">
                <a:latin typeface="Times New Roman" pitchFamily="18" charset="0"/>
                <a:cs typeface="Times New Roman" pitchFamily="18" charset="0"/>
              </a:rPr>
              <a:t>ф</a:t>
            </a:r>
            <a:r>
              <a:rPr lang="sr-Latn-RS" sz="2000" dirty="0" smtClean="0">
                <a:latin typeface="Times New Roman" pitchFamily="18" charset="0"/>
                <a:cs typeface="Times New Roman" pitchFamily="18" charset="0"/>
              </a:rPr>
              <a:t>e</a:t>
            </a:r>
            <a:r>
              <a:rPr lang="sr-Cyrl-RS" sz="2000" dirty="0" smtClean="0">
                <a:latin typeface="Times New Roman" pitchFamily="18" charset="0"/>
                <a:cs typeface="Times New Roman" pitchFamily="18" charset="0"/>
              </a:rPr>
              <a:t>ид</a:t>
            </a:r>
            <a:r>
              <a:rPr lang="sr-Latn-RS" sz="2000" dirty="0" smtClean="0">
                <a:latin typeface="Times New Roman" pitchFamily="18" charset="0"/>
                <a:cs typeface="Times New Roman" pitchFamily="18" charset="0"/>
              </a:rPr>
              <a:t>e - </a:t>
            </a:r>
            <a:r>
              <a:rPr lang="sr-Cyrl-RS" sz="2000" dirty="0" smtClean="0">
                <a:latin typeface="Times New Roman" pitchFamily="18" charset="0"/>
                <a:cs typeface="Times New Roman" pitchFamily="18" charset="0"/>
              </a:rPr>
              <a:t>св</a:t>
            </a:r>
            <a:r>
              <a:rPr lang="sr-Latn-RS" sz="2000" dirty="0" smtClean="0">
                <a:latin typeface="Times New Roman" pitchFamily="18" charset="0"/>
                <a:cs typeface="Times New Roman" pitchFamily="18" charset="0"/>
              </a:rPr>
              <a:t>e</a:t>
            </a:r>
            <a:r>
              <a:rPr lang="ru-RU" sz="2000" dirty="0" smtClean="0">
                <a:latin typeface="Times New Roman" pitchFamily="18" charset="0"/>
                <a:cs typeface="Times New Roman" pitchFamily="18" charset="0"/>
              </a:rPr>
              <a:t>т</a:t>
            </a:r>
            <a:r>
              <a:rPr lang="sr-Cyrl-RS" sz="2000" dirty="0" smtClean="0">
                <a:latin typeface="Times New Roman" pitchFamily="18" charset="0"/>
                <a:cs typeface="Times New Roman" pitchFamily="18" charset="0"/>
              </a:rPr>
              <a:t>лосни</a:t>
            </a:r>
            <a:r>
              <a:rPr lang="sr-Latn-RS" sz="2000" dirty="0" smtClean="0">
                <a:latin typeface="Times New Roman" pitchFamily="18" charset="0"/>
                <a:cs typeface="Times New Roman" pitchFamily="18" charset="0"/>
              </a:rPr>
              <a:t> </a:t>
            </a:r>
            <a:r>
              <a:rPr lang="sr-Cyrl-RS" sz="2000" dirty="0" smtClean="0">
                <a:latin typeface="Times New Roman" pitchFamily="18" charset="0"/>
                <a:cs typeface="Times New Roman" pitchFamily="18" charset="0"/>
              </a:rPr>
              <a:t>еталон,   Еволуција звезда</a:t>
            </a:r>
            <a:endParaRPr lang="ru-RU" sz="2000" dirty="0" smtClean="0">
              <a:latin typeface="Times New Roman" pitchFamily="18" charset="0"/>
              <a:cs typeface="Times New Roman" pitchFamily="18" charset="0"/>
            </a:endParaRPr>
          </a:p>
          <a:p>
            <a:endParaRPr lang="ru-RU" sz="2000" dirty="0" smtClean="0"/>
          </a:p>
          <a:p>
            <a:r>
              <a:rPr lang="ru-RU" sz="2000" dirty="0" smtClean="0"/>
              <a:t> </a:t>
            </a:r>
            <a:endParaRPr lang="en-US" sz="20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609600" y="1305342"/>
            <a:ext cx="7467600" cy="3139321"/>
          </a:xfrm>
          <a:prstGeom prst="rect">
            <a:avLst/>
          </a:prstGeom>
        </p:spPr>
        <p:txBody>
          <a:bodyPr wrap="square">
            <a:spAutoFit/>
          </a:bodyPr>
          <a:lstStyle/>
          <a:p>
            <a:r>
              <a:rPr lang="ru-RU" dirty="0" smtClean="0"/>
              <a:t>Током предавања које је држао 1938. као Тарнер предавач на Тринити колеџу у Кембриџу, Едингтон је изјавио да:</a:t>
            </a:r>
          </a:p>
          <a:p>
            <a:endParaRPr lang="ru-RU" dirty="0" smtClean="0"/>
          </a:p>
          <a:p>
            <a:r>
              <a:rPr lang="ru-RU" dirty="0" smtClean="0"/>
              <a:t>Верујем да има </a:t>
            </a:r>
          </a:p>
          <a:p>
            <a:endParaRPr lang="sr-Latn-RS" dirty="0" smtClean="0"/>
          </a:p>
          <a:p>
            <a:r>
              <a:rPr lang="en-US" dirty="0" smtClean="0"/>
              <a:t>15 747 724 136 275 002 577 605 653 961 181 555 468 044 717 914 527 116 709 366 231 425 076 185 631 031 296</a:t>
            </a:r>
            <a:endParaRPr lang="sr-Cyrl-RS" dirty="0" smtClean="0"/>
          </a:p>
          <a:p>
            <a:endParaRPr lang="sr-Cyrl-RS" dirty="0" smtClean="0"/>
          </a:p>
          <a:p>
            <a:r>
              <a:rPr lang="sr-Cyrl-RS" dirty="0" smtClean="0"/>
              <a:t>п</a:t>
            </a:r>
            <a:r>
              <a:rPr lang="ru-RU" dirty="0" smtClean="0"/>
              <a:t>ротона у Космосу и исти толики број електрона.</a:t>
            </a:r>
            <a:endParaRPr lang="sr-Latn-RS" dirty="0" smtClean="0"/>
          </a:p>
          <a:p>
            <a:endParaRPr lang="ru-RU" dirty="0" smtClean="0"/>
          </a:p>
          <a:p>
            <a:r>
              <a:rPr lang="ru-RU" dirty="0" smtClean="0"/>
              <a:t>Овај велики број убрзо је назван „Едингтонов број“.</a:t>
            </a:r>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57200" y="335846"/>
            <a:ext cx="8153400" cy="6494085"/>
          </a:xfrm>
          <a:prstGeom prst="rect">
            <a:avLst/>
          </a:prstGeom>
        </p:spPr>
        <p:txBody>
          <a:bodyPr wrap="square">
            <a:spAutoFit/>
          </a:bodyPr>
          <a:lstStyle/>
          <a:p>
            <a:r>
              <a:rPr lang="ru-RU" sz="2000" dirty="0" smtClean="0"/>
              <a:t>С</a:t>
            </a:r>
            <a:r>
              <a:rPr lang="sr-Cyrl-RS" sz="2000" dirty="0" smtClean="0"/>
              <a:t>ир </a:t>
            </a:r>
            <a:r>
              <a:rPr lang="ru-RU" sz="2000" dirty="0" smtClean="0"/>
              <a:t> Џозеф Џон Томсон, нобеловац, је </a:t>
            </a:r>
            <a:r>
              <a:rPr lang="ru-RU" sz="2000" dirty="0" smtClean="0"/>
              <a:t>као </a:t>
            </a:r>
            <a:r>
              <a:rPr lang="ru-RU" sz="2000" dirty="0" smtClean="0"/>
              <a:t>  </a:t>
            </a:r>
            <a:r>
              <a:rPr lang="ru-RU" sz="2000" dirty="0" smtClean="0"/>
              <a:t>председник Краљевског друштва, закључио састанак </a:t>
            </a:r>
            <a:r>
              <a:rPr lang="ru-RU" sz="2000" dirty="0" smtClean="0"/>
              <a:t>изјавом</a:t>
            </a:r>
            <a:endParaRPr lang="ru-RU" sz="2000" dirty="0" smtClean="0"/>
          </a:p>
          <a:p>
            <a:endParaRPr lang="ru-RU" sz="2000" dirty="0" smtClean="0"/>
          </a:p>
          <a:p>
            <a:r>
              <a:rPr lang="ru-RU" sz="2000" i="1" dirty="0" smtClean="0"/>
              <a:t>Морам </a:t>
            </a:r>
            <a:r>
              <a:rPr lang="ru-RU" sz="2000" i="1" dirty="0" smtClean="0"/>
              <a:t>признати да још нико није успео да јасно каже шта је заправо Ајнштајнова теорија. </a:t>
            </a:r>
            <a:endParaRPr lang="ru-RU" sz="2000" i="1" dirty="0" smtClean="0"/>
          </a:p>
          <a:p>
            <a:endParaRPr lang="ru-RU" sz="2000" dirty="0" smtClean="0"/>
          </a:p>
          <a:p>
            <a:r>
              <a:rPr lang="ru-RU" sz="2000" dirty="0" smtClean="0"/>
              <a:t>Док </a:t>
            </a:r>
            <a:r>
              <a:rPr lang="ru-RU" sz="2000" dirty="0" smtClean="0"/>
              <a:t>се састанак разилазио, Лудвиг Силберштај (аутор једне од раних књига о релативности), пришао </a:t>
            </a:r>
            <a:r>
              <a:rPr lang="ru-RU" sz="2000" dirty="0" smtClean="0"/>
              <a:t>је Еингтону </a:t>
            </a:r>
            <a:r>
              <a:rPr lang="ru-RU" sz="2000" dirty="0" smtClean="0"/>
              <a:t>и </a:t>
            </a:r>
            <a:r>
              <a:rPr lang="ru-RU" sz="2000" dirty="0" smtClean="0"/>
              <a:t>рекао му:  </a:t>
            </a:r>
          </a:p>
          <a:p>
            <a:endParaRPr lang="ru-RU" sz="2000" dirty="0" smtClean="0"/>
          </a:p>
          <a:p>
            <a:r>
              <a:rPr lang="ru-RU" sz="2000" i="1" dirty="0" smtClean="0"/>
              <a:t>Професоре </a:t>
            </a:r>
            <a:r>
              <a:rPr lang="ru-RU" sz="2000" i="1" dirty="0" smtClean="0"/>
              <a:t>Едингтон, ви </a:t>
            </a:r>
            <a:r>
              <a:rPr lang="ru-RU" sz="2000" i="1" dirty="0" smtClean="0"/>
              <a:t>мора да сте једна </a:t>
            </a:r>
            <a:r>
              <a:rPr lang="ru-RU" sz="2000" i="1" dirty="0" smtClean="0"/>
              <a:t>од три особе на свету које разумеју општу релативност. </a:t>
            </a:r>
            <a:r>
              <a:rPr lang="ru-RU" sz="2000" i="1" dirty="0" smtClean="0"/>
              <a:t> </a:t>
            </a:r>
          </a:p>
          <a:p>
            <a:endParaRPr lang="ru-RU" sz="2000" b="1" i="1" dirty="0" smtClean="0"/>
          </a:p>
          <a:p>
            <a:r>
              <a:rPr lang="ru-RU" sz="2000" dirty="0" smtClean="0"/>
              <a:t>На Едингтоново  ћутање, </a:t>
            </a:r>
            <a:r>
              <a:rPr lang="ru-RU" sz="2000" dirty="0" smtClean="0"/>
              <a:t>подразумевајући и себе поред Ајнштајна и </a:t>
            </a:r>
            <a:r>
              <a:rPr lang="ru-RU" sz="2000" dirty="0" smtClean="0"/>
              <a:t>Едингтона, Силберстеин </a:t>
            </a:r>
            <a:r>
              <a:rPr lang="ru-RU" sz="2000" dirty="0" smtClean="0"/>
              <a:t>је </a:t>
            </a:r>
            <a:r>
              <a:rPr lang="ru-RU" sz="2000" dirty="0" smtClean="0"/>
              <a:t>рекао :   </a:t>
            </a:r>
          </a:p>
          <a:p>
            <a:r>
              <a:rPr lang="ru-RU" sz="2000" i="1" dirty="0" smtClean="0"/>
              <a:t>Не будите тако скромни и уздржани Едингтоне</a:t>
            </a:r>
            <a:r>
              <a:rPr lang="ru-RU" sz="2000" dirty="0" smtClean="0"/>
              <a:t>. </a:t>
            </a:r>
          </a:p>
          <a:p>
            <a:endParaRPr lang="ru-RU" sz="2000" dirty="0" smtClean="0"/>
          </a:p>
          <a:p>
            <a:r>
              <a:rPr lang="ru-RU" sz="2000" dirty="0" smtClean="0"/>
              <a:t>Едингтон на то одговори: </a:t>
            </a:r>
          </a:p>
          <a:p>
            <a:endParaRPr lang="ru-RU" sz="2000" dirty="0" smtClean="0"/>
          </a:p>
          <a:p>
            <a:r>
              <a:rPr lang="ru-RU" sz="2000" b="1" i="1" dirty="0" smtClean="0"/>
              <a:t>Напротив</a:t>
            </a:r>
            <a:r>
              <a:rPr lang="ru-RU" sz="2000" b="1" i="1" dirty="0" smtClean="0"/>
              <a:t>, покушавам </a:t>
            </a:r>
            <a:r>
              <a:rPr lang="ru-RU" sz="2000" b="1" i="1" dirty="0" smtClean="0"/>
              <a:t>да се сетим ко </a:t>
            </a:r>
            <a:r>
              <a:rPr lang="ru-RU" sz="2000" b="1" i="1" dirty="0" smtClean="0"/>
              <a:t>је трећа особа</a:t>
            </a:r>
            <a:r>
              <a:rPr lang="ru-RU" sz="2000" i="1" dirty="0" smtClean="0"/>
              <a:t>!</a:t>
            </a:r>
            <a:endParaRPr lang="ru-RU" sz="2000" i="1" dirty="0" smtClean="0"/>
          </a:p>
          <a:p>
            <a:endParaRPr lang="ru-RU" dirty="0" smtClean="0"/>
          </a:p>
          <a:p>
            <a:r>
              <a:rPr lang="ru-RU" dirty="0" smtClean="0"/>
              <a:t> </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7772400" cy="503238"/>
          </a:xfrm>
        </p:spPr>
        <p:txBody>
          <a:bodyPr>
            <a:normAutofit/>
          </a:bodyPr>
          <a:lstStyle/>
          <a:p>
            <a:r>
              <a:rPr lang="sr-Cyrl-RS" sz="2000" b="1" dirty="0" smtClean="0"/>
              <a:t>Апстракт</a:t>
            </a:r>
            <a:endParaRPr lang="en-US" sz="2000" b="1" dirty="0"/>
          </a:p>
        </p:txBody>
      </p:sp>
      <p:sp>
        <p:nvSpPr>
          <p:cNvPr id="3" name="TextBox 2"/>
          <p:cNvSpPr txBox="1"/>
          <p:nvPr/>
        </p:nvSpPr>
        <p:spPr>
          <a:xfrm>
            <a:off x="381000" y="838200"/>
            <a:ext cx="7924800" cy="5632311"/>
          </a:xfrm>
          <a:prstGeom prst="rect">
            <a:avLst/>
          </a:prstGeom>
          <a:noFill/>
        </p:spPr>
        <p:txBody>
          <a:bodyPr wrap="square" rtlCol="0">
            <a:spAutoFit/>
          </a:bodyPr>
          <a:lstStyle/>
          <a:p>
            <a:r>
              <a:rPr lang="sr-Cyrl-RS" sz="2000" dirty="0" smtClean="0">
                <a:cs typeface="Times New Roman" pitchFamily="18" charset="0"/>
              </a:rPr>
              <a:t>Поред часописа </a:t>
            </a:r>
            <a:r>
              <a:rPr lang="sr-Cyrl-RS" sz="2000" i="1" dirty="0" smtClean="0">
                <a:cs typeface="Times New Roman" pitchFamily="18" charset="0"/>
              </a:rPr>
              <a:t>Сатурн</a:t>
            </a:r>
            <a:r>
              <a:rPr lang="sr-Cyrl-RS" sz="2000" dirty="0" smtClean="0">
                <a:cs typeface="Times New Roman" pitchFamily="18" charset="0"/>
              </a:rPr>
              <a:t> и </a:t>
            </a:r>
            <a:r>
              <a:rPr lang="sr-Cyrl-RS" sz="2000" i="1" dirty="0" smtClean="0">
                <a:cs typeface="Times New Roman" pitchFamily="18" charset="0"/>
              </a:rPr>
              <a:t>Васиона</a:t>
            </a:r>
            <a:r>
              <a:rPr lang="sr-Cyrl-RS" sz="2000" dirty="0" smtClean="0">
                <a:cs typeface="Times New Roman" pitchFamily="18" charset="0"/>
              </a:rPr>
              <a:t>, Астрономско друштво „Руђер Бошковић“ објавило је од свог оснивања 23 књига и зборника радова. </a:t>
            </a:r>
          </a:p>
          <a:p>
            <a:endParaRPr lang="sr-Cyrl-RS" sz="2000" dirty="0" smtClean="0">
              <a:cs typeface="Times New Roman" pitchFamily="18" charset="0"/>
            </a:endParaRPr>
          </a:p>
          <a:p>
            <a:r>
              <a:rPr lang="sr-Cyrl-RS" sz="2000" dirty="0" smtClean="0">
                <a:cs typeface="Times New Roman" pitchFamily="18" charset="0"/>
              </a:rPr>
              <a:t>Део ових публикација на популаран начин представљају астрономију и друге природне и математичке науке. Већину књига ипак чине зборници радова са конференција у организацији  Друштва.  Прве две књиге објављене су пре Другог светског рата:</a:t>
            </a:r>
          </a:p>
          <a:p>
            <a:endParaRPr lang="sr-Cyrl-RS" sz="2000" dirty="0" smtClean="0">
              <a:cs typeface="Times New Roman" pitchFamily="18" charset="0"/>
            </a:endParaRPr>
          </a:p>
          <a:p>
            <a:pPr marL="457200" indent="-457200"/>
            <a:r>
              <a:rPr lang="sr-Cyrl-RS" sz="2000" b="1" dirty="0" smtClean="0">
                <a:cs typeface="Times New Roman" pitchFamily="18" charset="0"/>
              </a:rPr>
              <a:t>1. </a:t>
            </a:r>
            <a:r>
              <a:rPr lang="sr-Cyrl-RS" sz="2000" i="1" dirty="0" smtClean="0">
                <a:cs typeface="Times New Roman" pitchFamily="18" charset="0"/>
              </a:rPr>
              <a:t>Звезде и атоми</a:t>
            </a:r>
            <a:r>
              <a:rPr lang="sr-Cyrl-RS" sz="2000" dirty="0" smtClean="0">
                <a:cs typeface="Times New Roman" pitchFamily="18" charset="0"/>
              </a:rPr>
              <a:t>, Артур Едингон, 1938, превод Милорад Б. Протић  </a:t>
            </a:r>
          </a:p>
          <a:p>
            <a:pPr marL="457200" indent="-457200"/>
            <a:r>
              <a:rPr lang="sr-Cyrl-RS" sz="2000" b="1" dirty="0" smtClean="0">
                <a:cs typeface="Times New Roman" pitchFamily="18" charset="0"/>
              </a:rPr>
              <a:t>2</a:t>
            </a:r>
            <a:r>
              <a:rPr lang="sr-Cyrl-RS" sz="2000" dirty="0" smtClean="0">
                <a:cs typeface="Times New Roman" pitchFamily="18" charset="0"/>
              </a:rPr>
              <a:t>. </a:t>
            </a:r>
            <a:r>
              <a:rPr lang="sr-Cyrl-RS" sz="2000" i="1" dirty="0" smtClean="0">
                <a:cs typeface="Times New Roman" pitchFamily="18" charset="0"/>
              </a:rPr>
              <a:t>Улога Француске у развоју математике</a:t>
            </a:r>
            <a:r>
              <a:rPr lang="sr-Cyrl-RS" sz="2000" dirty="0" smtClean="0">
                <a:cs typeface="Times New Roman" pitchFamily="18" charset="0"/>
              </a:rPr>
              <a:t>, Ели Картан, 1941, са предговором који је написао Михаило Петровић Алас. </a:t>
            </a:r>
          </a:p>
          <a:p>
            <a:pPr marL="457200" indent="-457200"/>
            <a:endParaRPr lang="sr-Cyrl-RS" sz="2000" dirty="0" smtClean="0">
              <a:cs typeface="Times New Roman" pitchFamily="18" charset="0"/>
            </a:endParaRPr>
          </a:p>
          <a:p>
            <a:pPr marL="457200" indent="-457200"/>
            <a:r>
              <a:rPr lang="sr-Cyrl-RS" sz="2000" dirty="0" smtClean="0">
                <a:cs typeface="Times New Roman" pitchFamily="18" charset="0"/>
              </a:rPr>
              <a:t>        У </a:t>
            </a:r>
            <a:r>
              <a:rPr lang="sr-Cyrl-RS" sz="2000" dirty="0" smtClean="0">
                <a:cs typeface="Times New Roman" pitchFamily="18" charset="0"/>
              </a:rPr>
              <a:t>овом излагању представићемо ове књиге и краће </a:t>
            </a:r>
            <a:r>
              <a:rPr lang="sr-Cyrl-RS" sz="2000" dirty="0" smtClean="0">
                <a:cs typeface="Times New Roman" pitchFamily="18" charset="0"/>
              </a:rPr>
              <a:t>биографије аутора. Све </a:t>
            </a:r>
            <a:r>
              <a:rPr lang="sr-Cyrl-RS" sz="2000" dirty="0" smtClean="0">
                <a:cs typeface="Times New Roman" pitchFamily="18" charset="0"/>
              </a:rPr>
              <a:t>књиге су дигитализоване и налазе се у Виртуелној библиотеци Математичког факултета на адреси: </a:t>
            </a:r>
            <a:r>
              <a:rPr lang="sr-Cyrl-RS" sz="2000" dirty="0" smtClean="0">
                <a:latin typeface="Times New Roman" pitchFamily="18" charset="0"/>
                <a:cs typeface="Times New Roman" pitchFamily="18" charset="0"/>
              </a:rPr>
              <a:t>         </a:t>
            </a:r>
            <a:r>
              <a:rPr lang="sr-Cyrl-RS" sz="2000" dirty="0" smtClean="0">
                <a:solidFill>
                  <a:srgbClr val="002060"/>
                </a:solidFill>
                <a:latin typeface="Times New Roman" pitchFamily="18" charset="0"/>
                <a:cs typeface="Times New Roman" pitchFamily="18" charset="0"/>
              </a:rPr>
              <a:t>http://elibrary.matf.bg.ac.rs</a:t>
            </a:r>
            <a:endParaRPr lang="sr-Cyrl-RS" sz="2000" dirty="0">
              <a:solidFill>
                <a:srgbClr val="002060"/>
              </a:solidFill>
              <a:latin typeface="Times New Roman" pitchFamily="18" charset="0"/>
              <a:cs typeface="Times New Roman" pitchFamily="18" charset="0"/>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3794" name="Picture 2" descr="Milorad B. Protic.PNG"/>
          <p:cNvPicPr>
            <a:picLocks noChangeAspect="1" noChangeArrowheads="1"/>
          </p:cNvPicPr>
          <p:nvPr/>
        </p:nvPicPr>
        <p:blipFill>
          <a:blip r:embed="rId2" cstate="print"/>
          <a:srcRect/>
          <a:stretch>
            <a:fillRect/>
          </a:stretch>
        </p:blipFill>
        <p:spPr bwMode="auto">
          <a:xfrm>
            <a:off x="381000" y="533400"/>
            <a:ext cx="2438400" cy="3546765"/>
          </a:xfrm>
          <a:prstGeom prst="rect">
            <a:avLst/>
          </a:prstGeom>
          <a:noFill/>
        </p:spPr>
      </p:pic>
      <p:sp>
        <p:nvSpPr>
          <p:cNvPr id="3" name="TextBox 2"/>
          <p:cNvSpPr txBox="1"/>
          <p:nvPr/>
        </p:nvSpPr>
        <p:spPr>
          <a:xfrm>
            <a:off x="3810000" y="914400"/>
            <a:ext cx="4267200" cy="4401205"/>
          </a:xfrm>
          <a:prstGeom prst="rect">
            <a:avLst/>
          </a:prstGeom>
          <a:noFill/>
        </p:spPr>
        <p:txBody>
          <a:bodyPr wrap="square" rtlCol="0">
            <a:spAutoFit/>
          </a:bodyPr>
          <a:lstStyle/>
          <a:p>
            <a:r>
              <a:rPr lang="sr-Cyrl-RS" sz="2000" b="1" dirty="0" smtClean="0"/>
              <a:t>Милорад Б. Протић </a:t>
            </a:r>
            <a:r>
              <a:rPr lang="sr-Cyrl-RS" sz="2000" dirty="0" smtClean="0"/>
              <a:t>(1911-2001)</a:t>
            </a:r>
          </a:p>
          <a:p>
            <a:r>
              <a:rPr lang="ru-RU" sz="2000" dirty="0" smtClean="0"/>
              <a:t>П</a:t>
            </a:r>
            <a:r>
              <a:rPr lang="sr-Cyrl-RS" sz="2000" dirty="0" smtClean="0"/>
              <a:t>ревео Едингтонову књигу.</a:t>
            </a:r>
          </a:p>
          <a:p>
            <a:endParaRPr lang="sr-Cyrl-RS" sz="2000" dirty="0" smtClean="0"/>
          </a:p>
          <a:p>
            <a:r>
              <a:rPr lang="sr-Cyrl-RS" sz="2000" dirty="0" smtClean="0"/>
              <a:t>Открио 7 седам астероида.</a:t>
            </a:r>
          </a:p>
          <a:p>
            <a:endParaRPr lang="sr-Cyrl-RS" sz="2000" dirty="0" smtClean="0"/>
          </a:p>
          <a:p>
            <a:r>
              <a:rPr lang="sr-Cyrl-RS" sz="2000" dirty="0" smtClean="0"/>
              <a:t>Један астероид  носи његово име</a:t>
            </a:r>
            <a:r>
              <a:rPr lang="sr-Latn-RS" sz="2000" dirty="0" smtClean="0"/>
              <a:t>:</a:t>
            </a:r>
            <a:endParaRPr lang="sr-Cyrl-RS" sz="2000" dirty="0" smtClean="0"/>
          </a:p>
          <a:p>
            <a:r>
              <a:rPr lang="sr-Cyrl-RS" sz="2000" dirty="0" smtClean="0"/>
              <a:t>22278 </a:t>
            </a:r>
            <a:r>
              <a:rPr lang="sr-Latn-RS" sz="2000" dirty="0" smtClean="0"/>
              <a:t>Protic</a:t>
            </a:r>
            <a:endParaRPr lang="sr-Cyrl-RS" sz="2000" dirty="0" smtClean="0"/>
          </a:p>
          <a:p>
            <a:endParaRPr lang="sr-Cyrl-RS" sz="2000" dirty="0" smtClean="0"/>
          </a:p>
          <a:p>
            <a:r>
              <a:rPr lang="sr-Cyrl-RS" sz="2000" dirty="0" smtClean="0"/>
              <a:t>Био у два мандата Београдске </a:t>
            </a:r>
          </a:p>
          <a:p>
            <a:r>
              <a:rPr lang="ru-RU" sz="2000" dirty="0" smtClean="0"/>
              <a:t>О</a:t>
            </a:r>
            <a:r>
              <a:rPr lang="sr-Cyrl-RS" sz="2000" dirty="0" smtClean="0"/>
              <a:t>псерваторије</a:t>
            </a:r>
            <a:endParaRPr lang="sr-Latn-RS" sz="2000" dirty="0" smtClean="0"/>
          </a:p>
          <a:p>
            <a:endParaRPr lang="sr-Latn-RS" sz="2000" dirty="0" smtClean="0"/>
          </a:p>
          <a:p>
            <a:r>
              <a:rPr lang="sr-Cyrl-RS" sz="2000" dirty="0" smtClean="0"/>
              <a:t>Ч</a:t>
            </a:r>
            <a:r>
              <a:rPr lang="ru-RU" sz="2000" dirty="0" smtClean="0"/>
              <a:t>лан Комисије 20 за мале планете, комете и сателите у оквиру Међународне астрономске уније.</a:t>
            </a:r>
            <a:endParaRPr lang="en-US" sz="20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304800"/>
            <a:ext cx="7772400" cy="304800"/>
          </a:xfrm>
        </p:spPr>
        <p:txBody>
          <a:bodyPr>
            <a:normAutofit fontScale="90000"/>
          </a:bodyPr>
          <a:lstStyle/>
          <a:p>
            <a:r>
              <a:rPr lang="sr-Cyrl-RS" sz="2000" dirty="0" smtClean="0"/>
              <a:t>Едингтон Звезде и атоми </a:t>
            </a:r>
            <a:endParaRPr lang="en-US" sz="2000" dirty="0"/>
          </a:p>
        </p:txBody>
      </p:sp>
      <p:pic>
        <p:nvPicPr>
          <p:cNvPr id="4" name="Picture 3" descr="Edington prv korica.jpg"/>
          <p:cNvPicPr>
            <a:picLocks noChangeAspect="1"/>
          </p:cNvPicPr>
          <p:nvPr/>
        </p:nvPicPr>
        <p:blipFill>
          <a:blip r:embed="rId2" cstate="print"/>
          <a:stretch>
            <a:fillRect/>
          </a:stretch>
        </p:blipFill>
        <p:spPr>
          <a:xfrm>
            <a:off x="762000" y="914400"/>
            <a:ext cx="3437018" cy="5334000"/>
          </a:xfrm>
          <a:prstGeom prst="rect">
            <a:avLst/>
          </a:prstGeom>
          <a:effectLst>
            <a:outerShdw blurRad="177800" dist="50800" dir="3000000" algn="ctr" rotWithShape="0">
              <a:srgbClr val="000000">
                <a:alpha val="78000"/>
              </a:srgbClr>
            </a:outerShdw>
          </a:effectLst>
        </p:spPr>
      </p:pic>
      <p:pic>
        <p:nvPicPr>
          <p:cNvPr id="5" name="Picture 4" descr="edington mi5pWrdR_400x400.jpg"/>
          <p:cNvPicPr>
            <a:picLocks noChangeAspect="1"/>
          </p:cNvPicPr>
          <p:nvPr/>
        </p:nvPicPr>
        <p:blipFill>
          <a:blip r:embed="rId3" cstate="print"/>
          <a:stretch>
            <a:fillRect/>
          </a:stretch>
        </p:blipFill>
        <p:spPr>
          <a:xfrm>
            <a:off x="5638800" y="685800"/>
            <a:ext cx="2743200" cy="2743200"/>
          </a:xfrm>
          <a:prstGeom prst="rect">
            <a:avLst/>
          </a:prstGeom>
          <a:effectLst>
            <a:outerShdw blurRad="266700" dist="215900" dir="2820000" sx="94000" sy="94000" algn="ctr" rotWithShape="0">
              <a:srgbClr val="000000">
                <a:alpha val="62000"/>
              </a:srgbClr>
            </a:outerShdw>
          </a:effectLst>
        </p:spPr>
      </p:pic>
      <p:pic>
        <p:nvPicPr>
          <p:cNvPr id="6" name="Picture 5" descr="edington 2.jpg"/>
          <p:cNvPicPr>
            <a:picLocks noChangeAspect="1"/>
          </p:cNvPicPr>
          <p:nvPr/>
        </p:nvPicPr>
        <p:blipFill>
          <a:blip r:embed="rId4" cstate="print"/>
          <a:stretch>
            <a:fillRect/>
          </a:stretch>
        </p:blipFill>
        <p:spPr>
          <a:xfrm>
            <a:off x="5562600" y="4038600"/>
            <a:ext cx="2857500" cy="1676400"/>
          </a:xfrm>
          <a:prstGeom prst="rect">
            <a:avLst/>
          </a:prstGeom>
          <a:effectLst>
            <a:outerShdw blurRad="698500" dist="190500" dir="2880000" sx="87000" sy="87000" algn="ctr" rotWithShape="0">
              <a:srgbClr val="000000">
                <a:alpha val="58000"/>
              </a:srgbClr>
            </a:outerShdw>
          </a:effectLst>
        </p:spPr>
      </p:pic>
      <p:sp>
        <p:nvSpPr>
          <p:cNvPr id="7" name="Rectangle 6"/>
          <p:cNvSpPr/>
          <p:nvPr/>
        </p:nvSpPr>
        <p:spPr>
          <a:xfrm>
            <a:off x="5486400" y="3581400"/>
            <a:ext cx="3019994" cy="369332"/>
          </a:xfrm>
          <a:prstGeom prst="rect">
            <a:avLst/>
          </a:prstGeom>
        </p:spPr>
        <p:txBody>
          <a:bodyPr wrap="none">
            <a:spAutoFit/>
          </a:bodyPr>
          <a:lstStyle/>
          <a:p>
            <a:r>
              <a:rPr lang="en-US" b="1" dirty="0" smtClean="0"/>
              <a:t>Sir Arthur Stanley </a:t>
            </a:r>
            <a:r>
              <a:rPr lang="en-US" b="1" dirty="0" err="1" smtClean="0"/>
              <a:t>Eddington</a:t>
            </a:r>
            <a:endParaRPr lang="en-US" dirty="0"/>
          </a:p>
        </p:txBody>
      </p:sp>
      <p:sp>
        <p:nvSpPr>
          <p:cNvPr id="8" name="TextBox 7"/>
          <p:cNvSpPr txBox="1"/>
          <p:nvPr/>
        </p:nvSpPr>
        <p:spPr>
          <a:xfrm>
            <a:off x="5638800" y="5867400"/>
            <a:ext cx="2549416" cy="646331"/>
          </a:xfrm>
          <a:prstGeom prst="rect">
            <a:avLst/>
          </a:prstGeom>
          <a:noFill/>
        </p:spPr>
        <p:txBody>
          <a:bodyPr wrap="none" rtlCol="0">
            <a:spAutoFit/>
          </a:bodyPr>
          <a:lstStyle/>
          <a:p>
            <a:r>
              <a:rPr lang="sr-Latn-RS" dirty="0" smtClean="0"/>
              <a:t>   </a:t>
            </a:r>
            <a:r>
              <a:rPr lang="sr-Cyrl-RS" dirty="0" smtClean="0"/>
              <a:t>Ајнштајн и Едингтон</a:t>
            </a:r>
          </a:p>
          <a:p>
            <a:r>
              <a:rPr lang="sr-Cyrl-RS" dirty="0" smtClean="0"/>
              <a:t>          Кембриџ, 1930</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81000" y="609600"/>
            <a:ext cx="8382000" cy="5632311"/>
          </a:xfrm>
          <a:prstGeom prst="rect">
            <a:avLst/>
          </a:prstGeom>
        </p:spPr>
        <p:txBody>
          <a:bodyPr wrap="square">
            <a:spAutoFit/>
          </a:bodyPr>
          <a:lstStyle/>
          <a:p>
            <a:r>
              <a:rPr lang="ru-RU" sz="2000" b="1" dirty="0" smtClean="0"/>
              <a:t>Артур Едингтон</a:t>
            </a:r>
            <a:r>
              <a:rPr lang="sr-Latn-RS" sz="2000" b="1" dirty="0" smtClean="0"/>
              <a:t> </a:t>
            </a:r>
            <a:r>
              <a:rPr lang="ru-RU" sz="2000" b="1" dirty="0" smtClean="0"/>
              <a:t> </a:t>
            </a:r>
            <a:r>
              <a:rPr lang="ru-RU" sz="2000" dirty="0" smtClean="0"/>
              <a:t>(1882, Кендал, Вестморленд, Енглеска —1944, Кембриџ, Кембриџшир), </a:t>
            </a:r>
            <a:r>
              <a:rPr lang="sr-Latn-RS" sz="2000" dirty="0" smtClean="0"/>
              <a:t>  </a:t>
            </a:r>
            <a:r>
              <a:rPr lang="sr-Cyrl-RS" sz="2000" dirty="0" smtClean="0"/>
              <a:t>био је </a:t>
            </a:r>
            <a:r>
              <a:rPr lang="ru-RU" sz="2000" dirty="0" smtClean="0"/>
              <a:t>енглески астроном, физичар и математичар који је највећим дело радио у астрофизици, истражујући кретање,  унутрашњу структуру и еволуцију звезда</a:t>
            </a:r>
            <a:r>
              <a:rPr lang="ru-RU" dirty="0" smtClean="0"/>
              <a:t>.  </a:t>
            </a:r>
            <a:r>
              <a:rPr lang="ru-RU" sz="2000" dirty="0" smtClean="0"/>
              <a:t>Био је први који је излагао теорију релативности на енглеском језику.</a:t>
            </a:r>
          </a:p>
          <a:p>
            <a:endParaRPr lang="ru-RU" sz="2000" dirty="0" smtClean="0"/>
          </a:p>
          <a:p>
            <a:r>
              <a:rPr lang="ru-RU" sz="2000" dirty="0" smtClean="0"/>
              <a:t>Едингтон је био син директора школе Страмонгејт, старе квекерске фондације у Кендалу близу језера Виндермер на северозападу Енглеске. Његов отац, високо образован човек, умро је од тифуса 1884. Удовица је одвела ћерку и малог сина у Вестон-супер-Маре у Сомерсету, где је млади Едингтон одрастао и школовао се. </a:t>
            </a:r>
          </a:p>
          <a:p>
            <a:endParaRPr lang="ru-RU" sz="2000" dirty="0" smtClean="0"/>
          </a:p>
          <a:p>
            <a:r>
              <a:rPr lang="ru-RU" sz="2000" dirty="0" smtClean="0"/>
              <a:t>Уписао је Овенс колеџ у Манчестеру 1898. и Тринити колеџ у Кембриџу 1902. Освојио све математичке почасти, као и Сениор Вранглер (1904), Смитову награду и стипендију Тринити колеџа. </a:t>
            </a:r>
          </a:p>
          <a:p>
            <a:endParaRPr lang="ru-RU" sz="2000" dirty="0" smtClean="0"/>
          </a:p>
          <a:p>
            <a:r>
              <a:rPr lang="ru-RU" sz="2000" b="1" dirty="0" smtClean="0"/>
              <a:t>Добио је 1913.  звање Плумиан професор астрономије на Кембриџу, а 1914. постао је и директор опсерваторије.</a:t>
            </a:r>
            <a:endParaRPr lang="en-US" sz="2000" b="1"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457200" y="457200"/>
            <a:ext cx="8001000" cy="6247864"/>
          </a:xfrm>
          <a:prstGeom prst="rect">
            <a:avLst/>
          </a:prstGeom>
        </p:spPr>
        <p:txBody>
          <a:bodyPr wrap="square">
            <a:spAutoFit/>
          </a:bodyPr>
          <a:lstStyle/>
          <a:p>
            <a:r>
              <a:rPr lang="ru-RU" sz="2000" b="1" dirty="0" smtClean="0"/>
              <a:t>Од 1906. до 1913. Едингтон је био главни асистент Краљевске опсерваторије у Гриничу</a:t>
            </a:r>
            <a:r>
              <a:rPr lang="ru-RU" sz="2000" dirty="0" smtClean="0"/>
              <a:t>, где је стекао практично искуство у коришћењу астрономских инструмената.  Утврдио географску дужину Малте</a:t>
            </a:r>
            <a:r>
              <a:rPr lang="sr-Latn-RS" sz="2000" dirty="0" smtClean="0"/>
              <a:t> </a:t>
            </a:r>
            <a:r>
              <a:rPr lang="ru-RU" sz="2000" dirty="0" smtClean="0"/>
              <a:t>и истраживао дистрибуцију и кретање звезда. </a:t>
            </a:r>
          </a:p>
          <a:p>
            <a:endParaRPr lang="ru-RU" sz="2000" dirty="0" smtClean="0"/>
          </a:p>
          <a:p>
            <a:r>
              <a:rPr lang="ru-RU" sz="2000" dirty="0" smtClean="0"/>
              <a:t>Дао је значајне доприносе у изучавању динамике глобуларних  јата. У књизи </a:t>
            </a:r>
            <a:r>
              <a:rPr lang="ru-RU" sz="2000" b="1" dirty="0" smtClean="0"/>
              <a:t> </a:t>
            </a:r>
            <a:r>
              <a:rPr lang="ru-RU" sz="2000" b="1" i="1" dirty="0" smtClean="0"/>
              <a:t>Кретање звезда и структура универзума</a:t>
            </a:r>
            <a:r>
              <a:rPr lang="ru-RU" sz="2000" b="1" dirty="0" smtClean="0"/>
              <a:t> </a:t>
            </a:r>
            <a:r>
              <a:rPr lang="ru-RU" sz="2000" dirty="0" smtClean="0"/>
              <a:t>(1914) сумирао је своја математички елегантна истраживања кретања звезда у Млечном путу.</a:t>
            </a:r>
          </a:p>
          <a:p>
            <a:endParaRPr lang="ru-RU" sz="2000" dirty="0" smtClean="0"/>
          </a:p>
          <a:p>
            <a:r>
              <a:rPr lang="ru-RU" sz="2000" b="1" dirty="0" smtClean="0"/>
              <a:t>Током Првог светског рата огласио  се као пацифиста</a:t>
            </a:r>
            <a:r>
              <a:rPr lang="ru-RU" sz="2000" dirty="0" smtClean="0"/>
              <a:t>. Ово његово убеђење произашло је из његових јаких квекерских уверења. Његова религиозност такође је нашла израз у његовим популарним списима из филозофије наука. </a:t>
            </a:r>
          </a:p>
          <a:p>
            <a:endParaRPr lang="ru-RU" sz="2000" dirty="0" smtClean="0"/>
          </a:p>
          <a:p>
            <a:r>
              <a:rPr lang="ru-RU" sz="2000" dirty="0" smtClean="0"/>
              <a:t>У </a:t>
            </a:r>
            <a:r>
              <a:rPr lang="ru-RU" sz="2000" b="1" i="1" dirty="0" smtClean="0"/>
              <a:t>Науци и невидљивом свету </a:t>
            </a:r>
            <a:r>
              <a:rPr lang="ru-RU" sz="2000" dirty="0" smtClean="0"/>
              <a:t>(1929) написао је да се значење света не може открити из науке, већ да се мора тражити кроз схватање духовне стварности. Ово уверење је изразио и у другим филозофским књигама: </a:t>
            </a:r>
            <a:r>
              <a:rPr lang="ru-RU" sz="2000" b="1" i="1" dirty="0" smtClean="0"/>
              <a:t>Природа физичког света </a:t>
            </a:r>
            <a:r>
              <a:rPr lang="ru-RU" sz="2000" dirty="0" smtClean="0"/>
              <a:t>(1928), </a:t>
            </a:r>
            <a:r>
              <a:rPr lang="ru-RU" sz="2000" b="1" i="1" dirty="0" smtClean="0"/>
              <a:t>Нови путеви науке </a:t>
            </a:r>
            <a:r>
              <a:rPr lang="ru-RU" sz="2000" dirty="0" smtClean="0"/>
              <a:t>(1935) и </a:t>
            </a:r>
            <a:r>
              <a:rPr lang="ru-RU" sz="2000" b="1" i="1" dirty="0" smtClean="0"/>
              <a:t>Филозофија физичке науке</a:t>
            </a:r>
            <a:r>
              <a:rPr lang="ru-RU" sz="2000" dirty="0" smtClean="0"/>
              <a:t> (1939).</a:t>
            </a:r>
            <a:endParaRPr lang="en-US" sz="20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04800" y="533400"/>
            <a:ext cx="8382000" cy="3170099"/>
          </a:xfrm>
          <a:prstGeom prst="rect">
            <a:avLst/>
          </a:prstGeom>
        </p:spPr>
        <p:txBody>
          <a:bodyPr wrap="square">
            <a:spAutoFit/>
          </a:bodyPr>
          <a:lstStyle/>
          <a:p>
            <a:r>
              <a:rPr lang="ru-RU" sz="2000" dirty="0" smtClean="0"/>
              <a:t>У то време, поред наставе и предавања,  </a:t>
            </a:r>
            <a:r>
              <a:rPr lang="ru-RU" sz="2000" b="1" dirty="0" smtClean="0"/>
              <a:t>бавио се астрофизиком и теоријом релативности. </a:t>
            </a:r>
          </a:p>
          <a:p>
            <a:endParaRPr lang="ru-RU" sz="2000" dirty="0" smtClean="0"/>
          </a:p>
          <a:p>
            <a:r>
              <a:rPr lang="ru-RU" sz="2000" b="1" dirty="0" smtClean="0"/>
              <a:t>Предводио је 1919.  експедицију на острво Принципе </a:t>
            </a:r>
            <a:r>
              <a:rPr lang="ru-RU" sz="2000" dirty="0" smtClean="0"/>
              <a:t>(Западна Африка) која је пружила прву потврду Ајнштајнове теорије да гравитација савија пут светлости када пролази близу масивне звезде. Током потпуног помрачења Сунца, откривено је да су позиције звезда које се виде одмах </a:t>
            </a:r>
            <a:r>
              <a:rPr lang="sr-Cyrl-RS" sz="2000" dirty="0" smtClean="0"/>
              <a:t>поред </a:t>
            </a:r>
            <a:r>
              <a:rPr lang="ru-RU" sz="2000" dirty="0" smtClean="0"/>
              <a:t> помраченог соларног диска, како је предвиђала општа теорија релативности, мало померене од центра соларног диска. </a:t>
            </a:r>
            <a:endParaRPr lang="en-US" dirty="0"/>
          </a:p>
        </p:txBody>
      </p:sp>
      <p:pic>
        <p:nvPicPr>
          <p:cNvPr id="1027" name="Picture 3"/>
          <p:cNvPicPr>
            <a:picLocks noChangeAspect="1" noChangeArrowheads="1"/>
          </p:cNvPicPr>
          <p:nvPr/>
        </p:nvPicPr>
        <p:blipFill>
          <a:blip r:embed="rId2" cstate="print"/>
          <a:srcRect/>
          <a:stretch>
            <a:fillRect/>
          </a:stretch>
        </p:blipFill>
        <p:spPr bwMode="auto">
          <a:xfrm>
            <a:off x="1371600" y="3733800"/>
            <a:ext cx="3621087" cy="2872920"/>
          </a:xfrm>
          <a:prstGeom prst="rect">
            <a:avLst/>
          </a:prstGeom>
          <a:noFill/>
          <a:ln w="9525">
            <a:noFill/>
            <a:miter lim="800000"/>
            <a:headEnd/>
            <a:tailEnd/>
          </a:ln>
          <a:effectLst>
            <a:outerShdw blurRad="254000" dist="50800" dir="3180000" algn="ctr" rotWithShape="0">
              <a:srgbClr val="000000">
                <a:alpha val="73000"/>
              </a:srgbClr>
            </a:outerShdw>
          </a:effectLst>
        </p:spPr>
      </p:pic>
      <p:sp>
        <p:nvSpPr>
          <p:cNvPr id="5" name="TextBox 4"/>
          <p:cNvSpPr txBox="1"/>
          <p:nvPr/>
        </p:nvSpPr>
        <p:spPr>
          <a:xfrm>
            <a:off x="5410200" y="3810000"/>
            <a:ext cx="3244093" cy="923330"/>
          </a:xfrm>
          <a:prstGeom prst="rect">
            <a:avLst/>
          </a:prstGeom>
          <a:noFill/>
        </p:spPr>
        <p:txBody>
          <a:bodyPr wrap="none" rtlCol="0">
            <a:spAutoFit/>
          </a:bodyPr>
          <a:lstStyle/>
          <a:p>
            <a:r>
              <a:rPr lang="sr-Cyrl-RS" dirty="0" smtClean="0"/>
              <a:t> Негатив  снимка  помрачења</a:t>
            </a:r>
          </a:p>
          <a:p>
            <a:r>
              <a:rPr lang="sr-Cyrl-RS" dirty="0" smtClean="0"/>
              <a:t> Снимљено рефрактором , </a:t>
            </a:r>
          </a:p>
          <a:p>
            <a:r>
              <a:rPr lang="sr-Cyrl-RS" dirty="0" smtClean="0"/>
              <a:t> пречник објектива 10цм.</a:t>
            </a:r>
            <a:endParaRPr lang="en-US" dirty="0"/>
          </a:p>
        </p:txBody>
      </p:sp>
      <p:pic>
        <p:nvPicPr>
          <p:cNvPr id="6" name="Picture 5" descr="Eclipse2.jpg"/>
          <p:cNvPicPr>
            <a:picLocks noChangeAspect="1"/>
          </p:cNvPicPr>
          <p:nvPr/>
        </p:nvPicPr>
        <p:blipFill>
          <a:blip r:embed="rId3" cstate="print"/>
          <a:stretch>
            <a:fillRect/>
          </a:stretch>
        </p:blipFill>
        <p:spPr>
          <a:xfrm>
            <a:off x="5562600" y="4943436"/>
            <a:ext cx="2590800" cy="1498493"/>
          </a:xfrm>
          <a:prstGeom prst="rect">
            <a:avLst/>
          </a:prstGeom>
          <a:effectLst>
            <a:outerShdw blurRad="469900" dist="152400" dir="1020000" sx="95000" sy="95000" algn="ctr" rotWithShape="0">
              <a:srgbClr val="000000">
                <a:alpha val="82000"/>
              </a:srgbClr>
            </a:outerShdw>
          </a:effectLst>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57200" y="533400"/>
            <a:ext cx="8229600" cy="5878532"/>
          </a:xfrm>
          <a:prstGeom prst="rect">
            <a:avLst/>
          </a:prstGeom>
        </p:spPr>
        <p:txBody>
          <a:bodyPr wrap="square">
            <a:spAutoFit/>
          </a:bodyPr>
          <a:lstStyle/>
          <a:p>
            <a:r>
              <a:rPr lang="ru-RU" sz="2000" dirty="0" smtClean="0"/>
              <a:t>Његов </a:t>
            </a:r>
            <a:r>
              <a:rPr lang="sr-Cyrl-RS" sz="2000" b="1" i="1" dirty="0" smtClean="0"/>
              <a:t>И</a:t>
            </a:r>
            <a:r>
              <a:rPr lang="ru-RU" sz="2000" b="1" i="1" dirty="0" smtClean="0"/>
              <a:t>звештај о теорији релативности гравитације </a:t>
            </a:r>
            <a:r>
              <a:rPr lang="ru-RU" sz="2000" dirty="0" smtClean="0"/>
              <a:t>(1918), написан за Физичко друштво, затим спис </a:t>
            </a:r>
            <a:r>
              <a:rPr lang="ru-RU" sz="2000" b="1" i="1" dirty="0" smtClean="0"/>
              <a:t>Простор, време и гравитација</a:t>
            </a:r>
            <a:r>
              <a:rPr lang="ru-RU" sz="2000" dirty="0" smtClean="0"/>
              <a:t> (1920) и његов велики трактат </a:t>
            </a:r>
            <a:r>
              <a:rPr lang="ru-RU" sz="2000" b="1" i="1" dirty="0" smtClean="0"/>
              <a:t>Математичка теорија релативности </a:t>
            </a:r>
            <a:r>
              <a:rPr lang="ru-RU" sz="2000" dirty="0" smtClean="0"/>
              <a:t>(1923), који је Ајнштајн сматрао најбољом презентацијом ове теорије на било ком језику,  учинили су Едингтона водећим научником  у области теорије релативности . </a:t>
            </a:r>
          </a:p>
          <a:p>
            <a:endParaRPr lang="ru-RU" sz="2000" dirty="0" smtClean="0"/>
          </a:p>
          <a:p>
            <a:r>
              <a:rPr lang="ru-RU" sz="2000" b="1" dirty="0" smtClean="0"/>
              <a:t>Његов главни лични допринос  </a:t>
            </a:r>
            <a:r>
              <a:rPr lang="ru-RU" sz="2000" dirty="0" smtClean="0"/>
              <a:t>била  је бриљантна модификација афине (не-еуклидске) геометрије, којом је описао геометрију Космоса</a:t>
            </a:r>
            <a:r>
              <a:rPr lang="ru-RU" dirty="0" smtClean="0"/>
              <a:t>.</a:t>
            </a:r>
          </a:p>
          <a:p>
            <a:endParaRPr lang="ru-RU" dirty="0" smtClean="0"/>
          </a:p>
          <a:p>
            <a:r>
              <a:rPr lang="ru-RU" sz="2000" dirty="0" smtClean="0"/>
              <a:t>Касније, када је белгијски астроном Жорж Леметр изнео хипотезу о ширењу универзума, Едингтон се бавио том темом. Ова истраживања представио је књизи </a:t>
            </a:r>
            <a:r>
              <a:rPr lang="ru-RU" sz="2000" b="1" i="1" dirty="0" smtClean="0"/>
              <a:t>Универзум који се шири </a:t>
            </a:r>
            <a:r>
              <a:rPr lang="ru-RU" sz="2000" dirty="0" smtClean="0"/>
              <a:t>(1933).  У другој књизи</a:t>
            </a:r>
            <a:r>
              <a:rPr lang="ru-RU" sz="2000" b="1" i="1" dirty="0" smtClean="0"/>
              <a:t>, Теорија релативности протона и електрона </a:t>
            </a:r>
            <a:r>
              <a:rPr lang="ru-RU" sz="2000" dirty="0" smtClean="0"/>
              <a:t>(1936), бави се квантном теоријом. Одржао је многа популарна предавања о релативности, што је допринело да многе убеди у исправност теорије релативности.</a:t>
            </a:r>
          </a:p>
          <a:p>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81000" y="1066800"/>
            <a:ext cx="7620000" cy="4401205"/>
          </a:xfrm>
          <a:prstGeom prst="rect">
            <a:avLst/>
          </a:prstGeom>
        </p:spPr>
        <p:txBody>
          <a:bodyPr wrap="square">
            <a:spAutoFit/>
          </a:bodyPr>
          <a:lstStyle/>
          <a:p>
            <a:r>
              <a:rPr lang="ru-RU" sz="2000" b="1" dirty="0" smtClean="0"/>
              <a:t>Сходно свом  филозофском уверењу </a:t>
            </a:r>
            <a:r>
              <a:rPr lang="ru-RU" sz="2000" dirty="0" smtClean="0"/>
              <a:t>сматрао је да би кроз уједињење квантне теорије и опште теорије релативности било могуће израчунати вредности универзалних константи, посебно </a:t>
            </a:r>
            <a:r>
              <a:rPr lang="ru-RU" sz="2000" i="1" dirty="0" smtClean="0"/>
              <a:t>константе фине структуре</a:t>
            </a:r>
            <a:r>
              <a:rPr lang="ru-RU" sz="2000" dirty="0" smtClean="0"/>
              <a:t> (њоме се одређује елегроматгнетна интеракција између елементарних наелектрисаних честица), </a:t>
            </a:r>
            <a:r>
              <a:rPr lang="ru-RU" sz="2000" i="1" dirty="0" smtClean="0"/>
              <a:t>однос масе протона и масе електрона</a:t>
            </a:r>
            <a:r>
              <a:rPr lang="ru-RU" sz="2000" dirty="0" smtClean="0"/>
              <a:t>, и </a:t>
            </a:r>
            <a:r>
              <a:rPr lang="ru-RU" sz="2000" i="1" dirty="0" smtClean="0"/>
              <a:t>број атома у универзуму</a:t>
            </a:r>
            <a:r>
              <a:rPr lang="ru-RU" sz="2000" dirty="0" smtClean="0"/>
              <a:t>.</a:t>
            </a:r>
          </a:p>
          <a:p>
            <a:endParaRPr lang="ru-RU" sz="2000" dirty="0" smtClean="0"/>
          </a:p>
          <a:p>
            <a:r>
              <a:rPr lang="ru-RU" sz="2000" dirty="0" smtClean="0"/>
              <a:t>Ово је био покушај, никада довршен, </a:t>
            </a:r>
            <a:r>
              <a:rPr lang="ru-RU" sz="2000" b="1" dirty="0" smtClean="0"/>
              <a:t>велике синтезе </a:t>
            </a:r>
            <a:r>
              <a:rPr lang="ru-RU" sz="2000" dirty="0" smtClean="0"/>
              <a:t>познатих чињеница о физичком универзуму. Ова истраживања објављена су постхумно у књизи  </a:t>
            </a:r>
            <a:r>
              <a:rPr lang="ru-RU" sz="2000" b="1" i="1" dirty="0" smtClean="0"/>
              <a:t>Фундаментална  теорија </a:t>
            </a:r>
            <a:r>
              <a:rPr lang="ru-RU" sz="2000" dirty="0" smtClean="0"/>
              <a:t>(1946), коју је уредио  Едмунд Тејлор Витакер. Књига која је у главном неразумљива већини читалаца и збуњујућа на многим местима, али   за неке и даље представља стални изазов</a:t>
            </a:r>
            <a:r>
              <a:rPr lang="ru-RU" dirty="0" smtClean="0"/>
              <a:t>.</a:t>
            </a:r>
            <a:endParaRPr lang="en-US" dirty="0"/>
          </a:p>
        </p:txBody>
      </p:sp>
      <p:sp>
        <p:nvSpPr>
          <p:cNvPr id="3" name="TextBox 2"/>
          <p:cNvSpPr txBox="1"/>
          <p:nvPr/>
        </p:nvSpPr>
        <p:spPr>
          <a:xfrm>
            <a:off x="457200" y="457200"/>
            <a:ext cx="3023969" cy="369332"/>
          </a:xfrm>
          <a:prstGeom prst="rect">
            <a:avLst/>
          </a:prstGeom>
          <a:noFill/>
        </p:spPr>
        <p:txBody>
          <a:bodyPr wrap="none" rtlCol="0">
            <a:spAutoFit/>
          </a:bodyPr>
          <a:lstStyle/>
          <a:p>
            <a:r>
              <a:rPr lang="sr-Cyrl-RS" b="1" dirty="0" smtClean="0"/>
              <a:t>Едингтонова филозофија</a:t>
            </a:r>
            <a:endParaRPr lang="en-US" b="1"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33400" y="612845"/>
            <a:ext cx="8153400" cy="5693866"/>
          </a:xfrm>
          <a:prstGeom prst="rect">
            <a:avLst/>
          </a:prstGeom>
        </p:spPr>
        <p:txBody>
          <a:bodyPr wrap="square">
            <a:spAutoFit/>
          </a:bodyPr>
          <a:lstStyle/>
          <a:p>
            <a:r>
              <a:rPr lang="en-US" sz="2000" b="1" dirty="0" err="1" smtClean="0"/>
              <a:t>Eddington</a:t>
            </a:r>
            <a:r>
              <a:rPr lang="en-US" sz="2000" b="1" dirty="0" smtClean="0"/>
              <a:t>, </a:t>
            </a:r>
            <a:r>
              <a:rPr lang="en-US" sz="2000" b="1" i="1" dirty="0" smtClean="0"/>
              <a:t>The Nature of the Physical World</a:t>
            </a:r>
            <a:r>
              <a:rPr lang="en-US" sz="2000" b="1" dirty="0" smtClean="0"/>
              <a:t>, 276–81</a:t>
            </a:r>
            <a:r>
              <a:rPr lang="sr-Cyrl-RS" sz="2000" b="1" dirty="0" smtClean="0"/>
              <a:t>:</a:t>
            </a:r>
          </a:p>
          <a:p>
            <a:endParaRPr lang="sr-Cyrl-RS" dirty="0" smtClean="0"/>
          </a:p>
          <a:p>
            <a:r>
              <a:rPr lang="ru-RU" i="1" dirty="0" smtClean="0"/>
              <a:t>Умна </a:t>
            </a:r>
            <a:r>
              <a:rPr lang="sr-Cyrl-RS" i="1" dirty="0" smtClean="0"/>
              <a:t>супстанца</a:t>
            </a:r>
            <a:r>
              <a:rPr lang="ru-RU" i="1" dirty="0" smtClean="0"/>
              <a:t> света је, наравно, нешто општије од наших индивидуалних свесних умова...  Умна супстанца није распрострањена у простору и времену; ово су део цикличне шеме која је на крају изведена из ње... </a:t>
            </a:r>
          </a:p>
          <a:p>
            <a:endParaRPr lang="ru-RU" i="1" dirty="0" smtClean="0"/>
          </a:p>
          <a:p>
            <a:r>
              <a:rPr lang="ru-RU" i="1" dirty="0" smtClean="0"/>
              <a:t>Неопходно је да се стално подсећамо да су сва сазнања о нашем окружењу од којег је изграђен физички свет ушла у облику порука које се преносе нервима до седиште свести ... </a:t>
            </a:r>
          </a:p>
          <a:p>
            <a:endParaRPr lang="ru-RU" i="1" dirty="0" smtClean="0"/>
          </a:p>
          <a:p>
            <a:r>
              <a:rPr lang="ru-RU" i="1" dirty="0" smtClean="0"/>
              <a:t>Свест није оштро дефинисана, већ бледи у подсвести; а даље од тога морамо да постулирамо нешто неодређено, али ипак </a:t>
            </a:r>
            <a:r>
              <a:rPr lang="ru-RU" i="1" dirty="0" smtClean="0"/>
              <a:t>сагласно </a:t>
            </a:r>
            <a:r>
              <a:rPr lang="ru-RU" i="1" dirty="0" smtClean="0"/>
              <a:t>са нашом менталном природом...</a:t>
            </a:r>
          </a:p>
          <a:p>
            <a:endParaRPr lang="ru-RU" i="1" dirty="0" smtClean="0"/>
          </a:p>
          <a:p>
            <a:r>
              <a:rPr lang="ru-RU" i="1" dirty="0" smtClean="0"/>
              <a:t>Физичару је тешко да прихвати став да је супстрат свега менталног карактера. Али нико не може порећи да је ум </a:t>
            </a:r>
            <a:r>
              <a:rPr lang="sr-Latn-RS" i="1" dirty="0" smtClean="0"/>
              <a:t>(</a:t>
            </a:r>
            <a:r>
              <a:rPr lang="sr-Latn-RS" sz="2000" b="1" i="1" dirty="0" smtClean="0"/>
              <a:t>mind</a:t>
            </a:r>
            <a:r>
              <a:rPr lang="sr-Latn-RS" i="1" dirty="0" smtClean="0"/>
              <a:t>) </a:t>
            </a:r>
            <a:r>
              <a:rPr lang="ru-RU" i="1" dirty="0" smtClean="0"/>
              <a:t>прва и најдиректнија ствар у нашем искуству, а све остало је удаљен закључак.</a:t>
            </a:r>
            <a:endParaRPr lang="sr-Latn-RS" i="1" dirty="0" smtClean="0"/>
          </a:p>
          <a:p>
            <a:endParaRPr lang="sr-Latn-RS" dirty="0" smtClean="0"/>
          </a:p>
          <a:p>
            <a:r>
              <a:rPr lang="sr-Cyrl-RS" b="1" dirty="0" smtClean="0">
                <a:latin typeface="Times New Roman" pitchFamily="18" charset="0"/>
                <a:cs typeface="Times New Roman" pitchFamily="18" charset="0"/>
              </a:rPr>
              <a:t>Ум</a:t>
            </a:r>
            <a:r>
              <a:rPr lang="sr-Cyrl-RS" dirty="0" smtClean="0">
                <a:latin typeface="Times New Roman" pitchFamily="18" charset="0"/>
                <a:cs typeface="Times New Roman" pitchFamily="18" charset="0"/>
              </a:rPr>
              <a:t>: </a:t>
            </a:r>
            <a:r>
              <a:rPr lang="ru-RU" dirty="0" smtClean="0">
                <a:latin typeface="Times New Roman" pitchFamily="18" charset="0"/>
                <a:cs typeface="Times New Roman" pitchFamily="18" charset="0"/>
              </a:rPr>
              <a:t>елемент личности који омогућава да она буде свесна спољног света и својих </a:t>
            </a:r>
          </a:p>
          <a:p>
            <a:r>
              <a:rPr lang="ru-RU" dirty="0" smtClean="0">
                <a:latin typeface="Times New Roman" pitchFamily="18" charset="0"/>
                <a:cs typeface="Times New Roman" pitchFamily="18" charset="0"/>
              </a:rPr>
              <a:t>        искустава, да мисли и осећа; претпоставка и способност свести и мисли.</a:t>
            </a:r>
            <a:endParaRPr lang="en-US" dirty="0">
              <a:latin typeface="Times New Roman" pitchFamily="18" charset="0"/>
              <a:cs typeface="Times New Roman" pitchFamily="18" charset="0"/>
            </a:endParaRP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quity">
  <a:themeElements>
    <a:clrScheme name="Equity">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Equity">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Equity">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Equity</Template>
  <TotalTime>6427</TotalTime>
  <Words>2015</Words>
  <Application>Microsoft Office PowerPoint</Application>
  <PresentationFormat>On-screen Show (4:3)</PresentationFormat>
  <Paragraphs>173</Paragraphs>
  <Slides>20</Slides>
  <Notes>1</Notes>
  <HiddenSlides>0</HiddenSlides>
  <MMClips>0</MMClips>
  <ScaleCrop>false</ScaleCrop>
  <HeadingPairs>
    <vt:vector size="4" baseType="variant">
      <vt:variant>
        <vt:lpstr>Theme</vt:lpstr>
      </vt:variant>
      <vt:variant>
        <vt:i4>1</vt:i4>
      </vt:variant>
      <vt:variant>
        <vt:lpstr>Slide Titles</vt:lpstr>
      </vt:variant>
      <vt:variant>
        <vt:i4>20</vt:i4>
      </vt:variant>
    </vt:vector>
  </HeadingPairs>
  <TitlesOfParts>
    <vt:vector size="21" baseType="lpstr">
      <vt:lpstr>Equity</vt:lpstr>
      <vt:lpstr>    ПРВЕ ДВЕ КЊИГЕ ИЗ ЕДИЦИЈЕ  ПУБЛИКАЦИЈЕ АДРБ   </vt:lpstr>
      <vt:lpstr>Апстракт</vt:lpstr>
      <vt:lpstr>Едингтон Звезде и атоми </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ПРОФЕСОР ИЛИЈА ЛУКАЧЕВИЋ И СЕМИНАР ЗА КОСМОЛОГИЈУ МАТЕМАТИЧКОГ ИНСТИТУТА САНУ</dc:title>
  <dc:creator>Zarko</dc:creator>
  <cp:lastModifiedBy>Zarko</cp:lastModifiedBy>
  <cp:revision>163</cp:revision>
  <dcterms:created xsi:type="dcterms:W3CDTF">2021-04-13T12:16:58Z</dcterms:created>
  <dcterms:modified xsi:type="dcterms:W3CDTF">2023-04-21T00:56:19Z</dcterms:modified>
</cp:coreProperties>
</file>