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314" r:id="rId3"/>
    <p:sldId id="313" r:id="rId4"/>
    <p:sldId id="316" r:id="rId5"/>
    <p:sldId id="335" r:id="rId6"/>
    <p:sldId id="315"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4" r:id="rId24"/>
    <p:sldId id="333" r:id="rId25"/>
    <p:sldId id="336" r:id="rId26"/>
    <p:sldId id="337" r:id="rId27"/>
    <p:sldId id="338" r:id="rId28"/>
    <p:sldId id="339" r:id="rId29"/>
    <p:sldId id="340" r:id="rId30"/>
    <p:sldId id="341" r:id="rId31"/>
    <p:sldId id="343" r:id="rId32"/>
    <p:sldId id="344" r:id="rId33"/>
    <p:sldId id="345" r:id="rId34"/>
    <p:sldId id="346" r:id="rId35"/>
    <p:sldId id="342" r:id="rId36"/>
    <p:sldId id="347" r:id="rId37"/>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9" autoAdjust="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0E704B73-5646-4442-9C64-08568BED7439}" type="datetimeFigureOut">
              <a:rPr lang="en-GB" smtClean="0"/>
              <a:t>21/04/2023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5892D3F1-487C-4662-8235-C99E7E07B7B2}" type="slidenum">
              <a:rPr lang="en-GB" smtClean="0"/>
              <a:t>‹#›</a:t>
            </a:fld>
            <a:endParaRPr lang="en-GB"/>
          </a:p>
        </p:txBody>
      </p:sp>
    </p:spTree>
    <p:extLst>
      <p:ext uri="{BB962C8B-B14F-4D97-AF65-F5344CB8AC3E}">
        <p14:creationId xmlns:p14="http://schemas.microsoft.com/office/powerpoint/2010/main" val="351450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April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April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21,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21,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April 21,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21,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21,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21,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April 21, 2023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Календарско памћење</a:t>
            </a:r>
            <a:endParaRPr lang="en-GB" dirty="0"/>
          </a:p>
        </p:txBody>
      </p:sp>
      <p:sp>
        <p:nvSpPr>
          <p:cNvPr id="3" name="Subtitle 2"/>
          <p:cNvSpPr>
            <a:spLocks noGrp="1"/>
          </p:cNvSpPr>
          <p:nvPr>
            <p:ph type="subTitle" idx="1"/>
          </p:nvPr>
        </p:nvSpPr>
        <p:spPr/>
        <p:txBody>
          <a:bodyPr>
            <a:normAutofit fontScale="85000" lnSpcReduction="10000"/>
          </a:bodyPr>
          <a:lstStyle/>
          <a:p>
            <a:r>
              <a:rPr lang="sr-Cyrl-RS" dirty="0" smtClean="0"/>
              <a:t>Континуитет и значај астрологије у предању цркве</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03128">
            <a:off x="494584" y="972069"/>
            <a:ext cx="3456384" cy="23162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p:cNvSpPr txBox="1">
            <a:spLocks/>
          </p:cNvSpPr>
          <p:nvPr/>
        </p:nvSpPr>
        <p:spPr>
          <a:xfrm rot="19140000">
            <a:off x="-577089" y="4832673"/>
            <a:ext cx="2528289" cy="1219040"/>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r>
              <a:rPr lang="sr-Cyrl-RS" dirty="0" smtClean="0"/>
              <a:t> Милош</a:t>
            </a:r>
          </a:p>
          <a:p>
            <a:pPr algn="r"/>
            <a:r>
              <a:rPr lang="sr-Cyrl-RS" dirty="0" smtClean="0"/>
              <a:t>Миловановић</a:t>
            </a:r>
          </a:p>
          <a:p>
            <a:pPr algn="r"/>
            <a:r>
              <a:rPr lang="sr-Cyrl-RS" dirty="0" smtClean="0"/>
              <a:t>Математички</a:t>
            </a:r>
          </a:p>
          <a:p>
            <a:pPr algn="r"/>
            <a:r>
              <a:rPr lang="sr-Cyrl-RS" dirty="0" smtClean="0"/>
              <a:t>Институт САНУ</a:t>
            </a:r>
          </a:p>
          <a:p>
            <a:pPr algn="r"/>
            <a:endParaRPr lang="en-GB" dirty="0"/>
          </a:p>
        </p:txBody>
      </p:sp>
      <p:sp>
        <p:nvSpPr>
          <p:cNvPr id="6" name="Subtitle 2"/>
          <p:cNvSpPr txBox="1">
            <a:spLocks/>
          </p:cNvSpPr>
          <p:nvPr/>
        </p:nvSpPr>
        <p:spPr>
          <a:xfrm rot="19140000">
            <a:off x="3624805" y="114694"/>
            <a:ext cx="1955584" cy="1136384"/>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just"/>
            <a:r>
              <a:rPr lang="sr-Cyrl-RS" dirty="0" smtClean="0"/>
              <a:t>А</a:t>
            </a:r>
            <a:r>
              <a:rPr lang="sr-Cyrl-RS" cap="none" dirty="0" smtClean="0"/>
              <a:t>постоли</a:t>
            </a:r>
          </a:p>
          <a:p>
            <a:pPr algn="just"/>
            <a:r>
              <a:rPr lang="sr-Cyrl-RS" cap="none" dirty="0"/>
              <a:t>и</a:t>
            </a:r>
            <a:r>
              <a:rPr lang="sr-Cyrl-RS" cap="none" dirty="0" smtClean="0"/>
              <a:t> знаци</a:t>
            </a:r>
          </a:p>
          <a:p>
            <a:pPr algn="just"/>
            <a:r>
              <a:rPr lang="sr-Cyrl-RS" cap="none" dirty="0" smtClean="0"/>
              <a:t>Зодијака</a:t>
            </a:r>
            <a:endParaRPr lang="sr-Cyrl-RS" dirty="0" smtClean="0"/>
          </a:p>
          <a:p>
            <a:endParaRPr lang="en-GB" dirty="0"/>
          </a:p>
        </p:txBody>
      </p:sp>
      <p:sp>
        <p:nvSpPr>
          <p:cNvPr id="7" name="Subtitle 2"/>
          <p:cNvSpPr txBox="1">
            <a:spLocks/>
          </p:cNvSpPr>
          <p:nvPr/>
        </p:nvSpPr>
        <p:spPr>
          <a:xfrm rot="19140000">
            <a:off x="497151" y="5759300"/>
            <a:ext cx="2492293" cy="1804959"/>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r>
              <a:rPr lang="sr-Cyrl-RS" dirty="0" smtClean="0"/>
              <a:t> </a:t>
            </a:r>
            <a:r>
              <a:rPr lang="en-US" dirty="0" smtClean="0"/>
              <a:t>milosm@</a:t>
            </a:r>
          </a:p>
          <a:p>
            <a:pPr algn="r"/>
            <a:r>
              <a:rPr lang="en-US" dirty="0" smtClean="0"/>
              <a:t>MI.</a:t>
            </a:r>
          </a:p>
          <a:p>
            <a:pPr algn="r"/>
            <a:r>
              <a:rPr lang="en-US" dirty="0" smtClean="0"/>
              <a:t>SANU.</a:t>
            </a:r>
          </a:p>
          <a:p>
            <a:pPr algn="r"/>
            <a:r>
              <a:rPr lang="en-US" dirty="0" smtClean="0"/>
              <a:t>Ac.</a:t>
            </a:r>
          </a:p>
          <a:p>
            <a:pPr algn="r"/>
            <a:r>
              <a:rPr lang="en-US" dirty="0" smtClean="0"/>
              <a:t>RS</a:t>
            </a:r>
            <a:endParaRPr lang="sr-Cyrl-RS" dirty="0" smtClean="0"/>
          </a:p>
          <a:p>
            <a:pPr algn="r"/>
            <a:endParaRPr lang="en-GB" dirty="0"/>
          </a:p>
        </p:txBody>
      </p:sp>
      <p:sp>
        <p:nvSpPr>
          <p:cNvPr id="8" name="Subtitle 2"/>
          <p:cNvSpPr txBox="1">
            <a:spLocks/>
          </p:cNvSpPr>
          <p:nvPr/>
        </p:nvSpPr>
        <p:spPr>
          <a:xfrm rot="19140000">
            <a:off x="153095" y="650776"/>
            <a:ext cx="2140423" cy="763658"/>
          </a:xfrm>
          <a:prstGeom prst="rect">
            <a:avLst/>
          </a:prstGeom>
        </p:spPr>
        <p:txBody>
          <a:bodyPr vert="horz" lIns="91440" tIns="9144" rIns="91440" bIns="45720" rtlCol="0">
            <a:normAutofit lnSpcReduction="1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GB" cap="none" dirty="0" err="1" smtClean="0"/>
              <a:t>L'église</a:t>
            </a:r>
            <a:r>
              <a:rPr lang="en-GB" cap="none" dirty="0" smtClean="0"/>
              <a:t> </a:t>
            </a:r>
            <a:r>
              <a:rPr lang="en-GB" cap="none" dirty="0" err="1" smtClean="0"/>
              <a:t>romane</a:t>
            </a:r>
            <a:r>
              <a:rPr lang="en-GB" cap="none" dirty="0" smtClean="0"/>
              <a:t> Saint-</a:t>
            </a:r>
            <a:r>
              <a:rPr lang="en-GB" cap="none" dirty="0" err="1" smtClean="0"/>
              <a:t>Germier</a:t>
            </a:r>
            <a:endParaRPr lang="en-GB" cap="none" dirty="0" smtClean="0"/>
          </a:p>
          <a:p>
            <a:pPr algn="ctr"/>
            <a:r>
              <a:rPr lang="en-GB" cap="none" dirty="0" err="1" smtClean="0"/>
              <a:t>Ourjout</a:t>
            </a:r>
            <a:r>
              <a:rPr lang="en-GB" cap="none" dirty="0" smtClean="0"/>
              <a:t>, </a:t>
            </a:r>
            <a:r>
              <a:rPr lang="en-GB" cap="none" dirty="0" err="1" smtClean="0"/>
              <a:t>Ariège</a:t>
            </a:r>
            <a:endParaRPr lang="en-GB" cap="none" dirty="0"/>
          </a:p>
          <a:p>
            <a:pPr algn="just"/>
            <a:endParaRPr lang="en-GB" cap="none"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56251">
            <a:off x="2488492" y="4399355"/>
            <a:ext cx="1674858" cy="12561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a:xfrm rot="19140000">
            <a:off x="3197799" y="5230055"/>
            <a:ext cx="1788422" cy="1122949"/>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sr-Cyrl-RS" dirty="0" smtClean="0"/>
              <a:t>Ф</a:t>
            </a:r>
            <a:r>
              <a:rPr lang="sr-Cyrl-RS" cap="none" dirty="0" smtClean="0"/>
              <a:t>рагмент епископског жезла од моржове кљове</a:t>
            </a:r>
            <a:endParaRPr lang="en-GB"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91709">
            <a:off x="5503764" y="1033972"/>
            <a:ext cx="3565181" cy="21284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rot="19140000">
            <a:off x="6837892" y="2885637"/>
            <a:ext cx="2617012" cy="658761"/>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GB" cap="none" dirty="0" err="1"/>
              <a:t>Église</a:t>
            </a:r>
            <a:r>
              <a:rPr lang="en-GB" cap="none" dirty="0"/>
              <a:t> </a:t>
            </a:r>
            <a:r>
              <a:rPr lang="en-GB" cap="none" dirty="0" smtClean="0"/>
              <a:t>Saint-Nicolas</a:t>
            </a:r>
            <a:endParaRPr lang="en-GB" cap="none" dirty="0"/>
          </a:p>
          <a:p>
            <a:pPr algn="ctr"/>
            <a:r>
              <a:rPr lang="en-US" cap="none" dirty="0" err="1" smtClean="0"/>
              <a:t>Civray</a:t>
            </a:r>
            <a:endParaRPr lang="en-GB" cap="none" dirty="0"/>
          </a:p>
          <a:p>
            <a:pPr algn="ctr"/>
            <a:endParaRPr lang="en-GB" cap="none"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886136">
            <a:off x="4070194" y="2844575"/>
            <a:ext cx="2002931" cy="2320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ubtitle 2"/>
          <p:cNvSpPr txBox="1">
            <a:spLocks/>
          </p:cNvSpPr>
          <p:nvPr/>
        </p:nvSpPr>
        <p:spPr>
          <a:xfrm rot="19140000">
            <a:off x="4277710" y="4752104"/>
            <a:ext cx="3366567" cy="703283"/>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sr-Cyrl-RS" cap="none" dirty="0" smtClean="0"/>
              <a:t>Црква Светих Архангела</a:t>
            </a:r>
          </a:p>
          <a:p>
            <a:pPr algn="ctr"/>
            <a:r>
              <a:rPr lang="sr-Cyrl-RS" cap="none" dirty="0" smtClean="0"/>
              <a:t>Лесново</a:t>
            </a:r>
            <a:endParaRPr lang="en-GB" cap="none" dirty="0"/>
          </a:p>
          <a:p>
            <a:pPr algn="ctr"/>
            <a:endParaRPr lang="en-GB" cap="none" dirty="0"/>
          </a:p>
        </p:txBody>
      </p:sp>
      <p:sp>
        <p:nvSpPr>
          <p:cNvPr id="16" name="Subtitle 2"/>
          <p:cNvSpPr txBox="1">
            <a:spLocks/>
          </p:cNvSpPr>
          <p:nvPr/>
        </p:nvSpPr>
        <p:spPr>
          <a:xfrm rot="19140000">
            <a:off x="8245246" y="-115702"/>
            <a:ext cx="1955584" cy="839570"/>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just"/>
            <a:r>
              <a:rPr lang="sr-Cyrl-RS" cap="none" dirty="0" smtClean="0"/>
              <a:t>Небеске</a:t>
            </a:r>
          </a:p>
          <a:p>
            <a:pPr algn="just"/>
            <a:r>
              <a:rPr lang="sr-Cyrl-RS" cap="none" dirty="0" smtClean="0"/>
              <a:t>сфере</a:t>
            </a:r>
            <a:endParaRPr lang="sr-Cyrl-RS" dirty="0" smtClean="0"/>
          </a:p>
          <a:p>
            <a:endParaRPr lang="en-GB" dirty="0"/>
          </a:p>
        </p:txBody>
      </p:sp>
      <p:sp>
        <p:nvSpPr>
          <p:cNvPr id="4" name="TextBox 3"/>
          <p:cNvSpPr txBox="1"/>
          <p:nvPr/>
        </p:nvSpPr>
        <p:spPr>
          <a:xfrm>
            <a:off x="6366421" y="4923913"/>
            <a:ext cx="2592289" cy="1754326"/>
          </a:xfrm>
          <a:prstGeom prst="rect">
            <a:avLst/>
          </a:prstGeom>
          <a:noFill/>
        </p:spPr>
        <p:txBody>
          <a:bodyPr wrap="square" rtlCol="0">
            <a:spAutoFit/>
          </a:bodyPr>
          <a:lstStyle/>
          <a:p>
            <a:r>
              <a:rPr lang="sr-Cyrl-RS" dirty="0" smtClean="0"/>
              <a:t>Астрологија у Цркви:</a:t>
            </a:r>
          </a:p>
          <a:p>
            <a:pPr marL="285750" indent="-285750">
              <a:buFont typeface="Arial" panose="020B0604020202020204" pitchFamily="34" charset="0"/>
              <a:buChar char="•"/>
            </a:pPr>
            <a:r>
              <a:rPr lang="sr-Cyrl-RS" dirty="0" smtClean="0"/>
              <a:t>Свето писмо </a:t>
            </a:r>
          </a:p>
          <a:p>
            <a:pPr marL="285750" indent="-285750">
              <a:buFont typeface="Arial" panose="020B0604020202020204" pitchFamily="34" charset="0"/>
              <a:buChar char="•"/>
            </a:pPr>
            <a:r>
              <a:rPr lang="sr-Cyrl-RS" dirty="0" smtClean="0"/>
              <a:t>Свето предање </a:t>
            </a:r>
          </a:p>
          <a:p>
            <a:pPr marL="285750" indent="-285750">
              <a:buFont typeface="Arial" panose="020B0604020202020204" pitchFamily="34" charset="0"/>
              <a:buChar char="•"/>
            </a:pPr>
            <a:r>
              <a:rPr lang="sr-Cyrl-RS" dirty="0" smtClean="0"/>
              <a:t>Иконографија</a:t>
            </a:r>
          </a:p>
          <a:p>
            <a:pPr marL="285750" indent="-285750">
              <a:buFont typeface="Arial" panose="020B0604020202020204" pitchFamily="34" charset="0"/>
              <a:buChar char="•"/>
            </a:pPr>
            <a:r>
              <a:rPr lang="sr-Cyrl-RS" dirty="0" smtClean="0"/>
              <a:t>Црквени календар</a:t>
            </a:r>
          </a:p>
          <a:p>
            <a:pPr marL="285750" indent="-285750">
              <a:buFont typeface="Arial" panose="020B0604020202020204" pitchFamily="34" charset="0"/>
              <a:buChar char="•"/>
            </a:pPr>
            <a:r>
              <a:rPr lang="sr-Cyrl-RS" dirty="0" smtClean="0"/>
              <a:t>Црквена архитектура</a:t>
            </a:r>
            <a:endParaRPr lang="en-GB" dirty="0"/>
          </a:p>
        </p:txBody>
      </p:sp>
    </p:spTree>
    <p:extLst>
      <p:ext uri="{BB962C8B-B14F-4D97-AF65-F5344CB8AC3E}">
        <p14:creationId xmlns:p14="http://schemas.microsoft.com/office/powerpoint/2010/main" val="383079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школовање на римском колегијуму</a:t>
            </a:r>
            <a:endParaRPr lang="en-GB" dirty="0"/>
          </a:p>
        </p:txBody>
      </p:sp>
      <p:sp>
        <p:nvSpPr>
          <p:cNvPr id="3" name="Content Placeholder 2"/>
          <p:cNvSpPr>
            <a:spLocks noGrp="1"/>
          </p:cNvSpPr>
          <p:nvPr>
            <p:ph idx="1"/>
          </p:nvPr>
        </p:nvSpPr>
        <p:spPr/>
        <p:txBody>
          <a:bodyPr/>
          <a:lstStyle/>
          <a:p>
            <a:pPr>
              <a:buFontTx/>
              <a:buChar char="-"/>
            </a:pPr>
            <a:r>
              <a:rPr lang="sr-Cyrl-RS" dirty="0" smtClean="0"/>
              <a:t>1729. године је отпочео студије филозофије и математике</a:t>
            </a:r>
          </a:p>
          <a:p>
            <a:pPr>
              <a:buFontTx/>
              <a:buChar char="-"/>
            </a:pPr>
            <a:r>
              <a:rPr lang="sr-Cyrl-RS" dirty="0"/>
              <a:t>Римска академија Аркадија је окупљала песнике и ерудите</a:t>
            </a:r>
          </a:p>
          <a:p>
            <a:pPr>
              <a:buFontTx/>
              <a:buChar char="-"/>
            </a:pPr>
            <a:r>
              <a:rPr lang="sr-Cyrl-RS" dirty="0" smtClean="0"/>
              <a:t>Професори Карло Ночети и Оргондије Боргонди су писали латинску </a:t>
            </a:r>
            <a:r>
              <a:rPr lang="sr-Cyrl-RS" dirty="0" smtClean="0"/>
              <a:t>поезију</a:t>
            </a:r>
          </a:p>
          <a:p>
            <a:pPr>
              <a:buFontTx/>
              <a:buChar char="-"/>
            </a:pPr>
            <a:r>
              <a:rPr lang="ru-RU" dirty="0"/>
              <a:t>Естетски дојам егзактне науке је брижно негован и </a:t>
            </a:r>
            <a:r>
              <a:rPr lang="ru-RU" dirty="0" smtClean="0"/>
              <a:t>истицан</a:t>
            </a:r>
            <a:endParaRPr lang="sr-Cyrl-RS" dirty="0" smtClean="0"/>
          </a:p>
          <a:p>
            <a:pPr>
              <a:buFontTx/>
              <a:buChar char="-"/>
            </a:pPr>
            <a:r>
              <a:rPr lang="sr-Cyrl-RS" dirty="0" smtClean="0"/>
              <a:t>Обојица су запазила и подржала Руђера Бошковића</a:t>
            </a:r>
          </a:p>
          <a:p>
            <a:pPr marL="0" indent="0"/>
            <a:endParaRPr lang="ru-RU" dirty="0" smtClean="0"/>
          </a:p>
          <a:p>
            <a:pPr marL="0" indent="0"/>
            <a:r>
              <a:rPr lang="ru-RU" i="1" dirty="0" smtClean="0"/>
              <a:t>Где </a:t>
            </a:r>
            <a:r>
              <a:rPr lang="ru-RU" i="1" dirty="0"/>
              <a:t>сам ја престао, онде почима тај </a:t>
            </a:r>
            <a:r>
              <a:rPr lang="ru-RU" i="1" dirty="0" smtClean="0"/>
              <a:t>младић</a:t>
            </a:r>
            <a:r>
              <a:rPr lang="en-US" i="1" dirty="0" smtClean="0"/>
              <a:t>.</a:t>
            </a:r>
          </a:p>
          <a:p>
            <a:pPr lvl="8">
              <a:buFontTx/>
              <a:buChar char="-"/>
            </a:pPr>
            <a:r>
              <a:rPr lang="sr-Cyrl-RS" dirty="0" smtClean="0"/>
              <a:t>Оргондије Боргонди</a:t>
            </a:r>
            <a:endParaRPr lang="ru-RU" dirty="0" smtClean="0"/>
          </a:p>
          <a:p>
            <a:pPr>
              <a:buFontTx/>
              <a:buChar char="-"/>
            </a:pPr>
            <a:endParaRPr lang="sr-Cyrl-RS" dirty="0" smtClean="0"/>
          </a:p>
          <a:p>
            <a:pPr>
              <a:buFontTx/>
              <a:buChar char="-"/>
            </a:pPr>
            <a:endParaRPr lang="sr-Cyrl-RS" dirty="0" smtClean="0"/>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10</a:t>
            </a:fld>
            <a:endParaRPr lang="en-US"/>
          </a:p>
        </p:txBody>
      </p:sp>
    </p:spTree>
    <p:extLst>
      <p:ext uri="{BB962C8B-B14F-4D97-AF65-F5344CB8AC3E}">
        <p14:creationId xmlns:p14="http://schemas.microsoft.com/office/powerpoint/2010/main" val="3399609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 помрачењима сунца и месеца</a:t>
            </a:r>
            <a:endParaRPr lang="en-GB" dirty="0"/>
          </a:p>
        </p:txBody>
      </p:sp>
      <p:sp>
        <p:nvSpPr>
          <p:cNvPr id="3" name="Content Placeholder 2"/>
          <p:cNvSpPr>
            <a:spLocks noGrp="1"/>
          </p:cNvSpPr>
          <p:nvPr>
            <p:ph idx="1"/>
          </p:nvPr>
        </p:nvSpPr>
        <p:spPr/>
        <p:txBody>
          <a:bodyPr/>
          <a:lstStyle/>
          <a:p>
            <a:pPr>
              <a:buFontTx/>
              <a:buChar char="-"/>
            </a:pPr>
            <a:r>
              <a:rPr lang="sr-Cyrl-RS" dirty="0" smtClean="0"/>
              <a:t>Прву верзију поеме у обиму од 300 стихова је читао у Римском колегијуму</a:t>
            </a:r>
          </a:p>
          <a:p>
            <a:pPr>
              <a:buFontTx/>
              <a:buChar char="-"/>
            </a:pPr>
            <a:r>
              <a:rPr lang="sr-Cyrl-RS" dirty="0" smtClean="0"/>
              <a:t>Враћао јој се да је разради са пуно жара говорећи </a:t>
            </a:r>
            <a:r>
              <a:rPr lang="sr-Cyrl-RS" i="1" dirty="0" smtClean="0"/>
              <a:t>да </a:t>
            </a:r>
            <a:r>
              <a:rPr lang="sr-Cyrl-RS" i="1" dirty="0" smtClean="0"/>
              <a:t>време кадшто </a:t>
            </a:r>
            <a:r>
              <a:rPr lang="sr-Cyrl-RS" i="1" dirty="0" smtClean="0"/>
              <a:t>заслади</a:t>
            </a:r>
            <a:endParaRPr lang="sr-Cyrl-RS" dirty="0" smtClean="0"/>
          </a:p>
          <a:p>
            <a:pPr>
              <a:buFontTx/>
              <a:buChar char="-"/>
            </a:pPr>
            <a:r>
              <a:rPr lang="sr-Cyrl-RS" dirty="0" smtClean="0"/>
              <a:t>Писана је веома дугао а поједини делови су били рецитовани у Аркадији</a:t>
            </a:r>
          </a:p>
          <a:p>
            <a:pPr>
              <a:buFontTx/>
              <a:buChar char="-"/>
            </a:pPr>
            <a:r>
              <a:rPr lang="sr-Cyrl-RS" dirty="0" smtClean="0"/>
              <a:t>Писао ју је и допуњавао у разним приликама, на преноћиштима, на коњу...</a:t>
            </a:r>
          </a:p>
          <a:p>
            <a:pPr>
              <a:buFontTx/>
              <a:buChar char="-"/>
            </a:pPr>
            <a:r>
              <a:rPr lang="sr-Cyrl-RS" dirty="0" smtClean="0"/>
              <a:t>Животно дело Руђера Бошковића које излаже његов светоназор</a:t>
            </a:r>
          </a:p>
          <a:p>
            <a:pPr>
              <a:buFontTx/>
              <a:buChar char="-"/>
            </a:pPr>
            <a:r>
              <a:rPr lang="sr-Cyrl-RS" dirty="0" smtClean="0"/>
              <a:t>До танчина расветљава шта је аутор мислио тврдећи да је астроном и песни</a:t>
            </a:r>
            <a:r>
              <a:rPr lang="sr-Cyrl-RS" i="1" dirty="0" smtClean="0"/>
              <a:t>к</a:t>
            </a:r>
          </a:p>
          <a:p>
            <a:pPr marL="0" indent="0" algn="just"/>
            <a:r>
              <a:rPr lang="ru-RU" i="1" dirty="0"/>
              <a:t>У</a:t>
            </a:r>
            <a:r>
              <a:rPr lang="ru-RU" i="1" dirty="0" smtClean="0"/>
              <a:t>колико </a:t>
            </a:r>
            <a:r>
              <a:rPr lang="ru-RU" i="1" dirty="0"/>
              <a:t>се о </a:t>
            </a:r>
            <a:r>
              <a:rPr lang="ru-RU" i="1" dirty="0" smtClean="0"/>
              <a:t>овом </a:t>
            </a:r>
            <a:r>
              <a:rPr lang="ru-RU" i="1" dirty="0"/>
              <a:t>спеву просуђује </a:t>
            </a:r>
            <a:r>
              <a:rPr lang="ru-RU" i="1" dirty="0" smtClean="0"/>
              <a:t>са погледом </a:t>
            </a:r>
            <a:r>
              <a:rPr lang="ru-RU" i="1" dirty="0"/>
              <a:t>на знања физике и математике која се у њему излажу, то је дело савременог </a:t>
            </a:r>
            <a:r>
              <a:rPr lang="ru-RU" i="1" dirty="0" smtClean="0"/>
              <a:t>писца; </a:t>
            </a:r>
            <a:r>
              <a:rPr lang="ru-RU" i="1" dirty="0"/>
              <a:t>али ако се просуђује по начину писања и песништву, изгледа као да је писац из Августова </a:t>
            </a:r>
            <a:r>
              <a:rPr lang="ru-RU" i="1" dirty="0" smtClean="0"/>
              <a:t>века.</a:t>
            </a:r>
            <a:endParaRPr lang="ru-RU" i="1" dirty="0"/>
          </a:p>
          <a:p>
            <a:pPr lvl="8">
              <a:buFontTx/>
              <a:buChar char="-"/>
            </a:pPr>
            <a:r>
              <a:rPr lang="ru-RU" dirty="0" smtClean="0"/>
              <a:t>Преводилац на француски језик Бариел</a:t>
            </a: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326086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Астрономија и поезија у математици</a:t>
            </a:r>
            <a:endParaRPr lang="en-GB" dirty="0"/>
          </a:p>
        </p:txBody>
      </p:sp>
      <p:sp>
        <p:nvSpPr>
          <p:cNvPr id="3" name="Content Placeholder 2"/>
          <p:cNvSpPr>
            <a:spLocks noGrp="1"/>
          </p:cNvSpPr>
          <p:nvPr>
            <p:ph idx="1"/>
          </p:nvPr>
        </p:nvSpPr>
        <p:spPr/>
        <p:txBody>
          <a:bodyPr/>
          <a:lstStyle/>
          <a:p>
            <a:pPr>
              <a:buFontTx/>
              <a:buChar char="-"/>
            </a:pPr>
            <a:r>
              <a:rPr lang="sr-Cyrl-RS" dirty="0" smtClean="0"/>
              <a:t>Арат из Сола (</a:t>
            </a:r>
            <a:r>
              <a:rPr lang="sr-Cyrl-RS" i="1" dirty="0" smtClean="0"/>
              <a:t>Феномени</a:t>
            </a:r>
            <a:r>
              <a:rPr lang="sr-Cyrl-RS" dirty="0" smtClean="0"/>
              <a:t>)	Лукреције (</a:t>
            </a:r>
            <a:r>
              <a:rPr lang="sr-Cyrl-RS" i="1" dirty="0" smtClean="0"/>
              <a:t>О природи стварности</a:t>
            </a:r>
            <a:r>
              <a:rPr lang="sr-Cyrl-RS" dirty="0" smtClean="0"/>
              <a:t>)</a:t>
            </a:r>
          </a:p>
          <a:p>
            <a:pPr>
              <a:buFontTx/>
              <a:buChar char="-"/>
            </a:pPr>
            <a:r>
              <a:rPr lang="sr-Cyrl-RS" dirty="0" smtClean="0"/>
              <a:t>Питагора је ослушкивао музику небеских сфера и увео појам космоса</a:t>
            </a:r>
          </a:p>
          <a:p>
            <a:pPr>
              <a:buFontTx/>
              <a:buChar char="-"/>
            </a:pPr>
            <a:r>
              <a:rPr lang="sr-Cyrl-RS" dirty="0" smtClean="0"/>
              <a:t>Митови о знацима Зодијака и сукоб између Сатурна и Урана</a:t>
            </a:r>
          </a:p>
          <a:p>
            <a:pPr>
              <a:buFontTx/>
              <a:buChar char="-"/>
            </a:pPr>
            <a:r>
              <a:rPr lang="sr-Cyrl-RS" dirty="0"/>
              <a:t>У</a:t>
            </a:r>
            <a:r>
              <a:rPr lang="sr-Cyrl-RS" dirty="0" smtClean="0"/>
              <a:t>крашавање стихова представља сушту одредницу космологије</a:t>
            </a:r>
          </a:p>
          <a:p>
            <a:pPr>
              <a:buFontTx/>
              <a:buChar char="-"/>
            </a:pPr>
            <a:r>
              <a:rPr lang="sr-Cyrl-RS" dirty="0" smtClean="0"/>
              <a:t>Космос је пре свега естетски и иконографски појам</a:t>
            </a:r>
          </a:p>
          <a:p>
            <a:pPr>
              <a:buFontTx/>
              <a:buChar char="-"/>
            </a:pPr>
            <a:r>
              <a:rPr lang="sr-Cyrl-RS" dirty="0" smtClean="0"/>
              <a:t>Руђер живи у доба када је кроз ренесансу већ изгубљена икона</a:t>
            </a:r>
          </a:p>
          <a:p>
            <a:pPr>
              <a:buFontTx/>
              <a:buChar char="-"/>
            </a:pPr>
            <a:r>
              <a:rPr lang="sr-Cyrl-RS" dirty="0" smtClean="0"/>
              <a:t>Контрареформација под плаштом барока запоседа не само Запад него Исток</a:t>
            </a:r>
          </a:p>
          <a:p>
            <a:pPr>
              <a:buFontTx/>
              <a:buChar char="-"/>
            </a:pPr>
            <a:r>
              <a:rPr lang="sr-Cyrl-RS" dirty="0" smtClean="0"/>
              <a:t>Његово дело расветљава естетски дојам науке који се оспорава на сва звона</a:t>
            </a:r>
          </a:p>
          <a:p>
            <a:pPr>
              <a:buFontTx/>
              <a:buChar char="-"/>
            </a:pPr>
            <a:r>
              <a:rPr lang="sr-Cyrl-RS" dirty="0" smtClean="0"/>
              <a:t>Даламбер је тврдио да се из његове поеме ништа не може научити</a:t>
            </a:r>
          </a:p>
          <a:p>
            <a:pPr>
              <a:buFontTx/>
              <a:buChar char="-"/>
            </a:pPr>
            <a:endParaRPr lang="sr-Cyrl-RS" dirty="0" smtClean="0"/>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12</a:t>
            </a:fld>
            <a:endParaRPr lang="en-US"/>
          </a:p>
        </p:txBody>
      </p:sp>
    </p:spTree>
    <p:extLst>
      <p:ext uri="{BB962C8B-B14F-4D97-AF65-F5344CB8AC3E}">
        <p14:creationId xmlns:p14="http://schemas.microsoft.com/office/powerpoint/2010/main" val="236385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mtClean="0"/>
              <a:t>Пророчко становиште</a:t>
            </a:r>
            <a:endParaRPr lang="en-GB" dirty="0"/>
          </a:p>
        </p:txBody>
      </p:sp>
      <p:sp>
        <p:nvSpPr>
          <p:cNvPr id="3" name="Content Placeholder 2"/>
          <p:cNvSpPr>
            <a:spLocks noGrp="1"/>
          </p:cNvSpPr>
          <p:nvPr>
            <p:ph idx="1"/>
          </p:nvPr>
        </p:nvSpPr>
        <p:spPr/>
        <p:txBody>
          <a:bodyPr/>
          <a:lstStyle/>
          <a:p>
            <a:pPr>
              <a:buFontTx/>
              <a:buChar char="-"/>
            </a:pPr>
            <a:r>
              <a:rPr lang="sr-Cyrl-RS" dirty="0" smtClean="0"/>
              <a:t>Потпуна преданост песничкој слици уоквирује његова образложења</a:t>
            </a:r>
          </a:p>
          <a:p>
            <a:pPr>
              <a:buFontTx/>
              <a:buChar char="-"/>
            </a:pPr>
            <a:r>
              <a:rPr lang="sr-Cyrl-RS" dirty="0" smtClean="0"/>
              <a:t>Стиче се утисак да је реч о херојском епу а не научној расправи</a:t>
            </a:r>
          </a:p>
          <a:p>
            <a:pPr>
              <a:buFontTx/>
              <a:buChar char="-"/>
            </a:pPr>
            <a:r>
              <a:rPr lang="sr-Cyrl-RS" dirty="0" smtClean="0"/>
              <a:t>Бошковић потиче из традиције која епику сматра егзактном науком</a:t>
            </a:r>
          </a:p>
          <a:p>
            <a:pPr>
              <a:buFontTx/>
              <a:buChar char="-"/>
            </a:pPr>
            <a:r>
              <a:rPr lang="sr-Cyrl-RS" dirty="0" smtClean="0"/>
              <a:t>Епска поезија представља континуитет антике у виду космолошког мита</a:t>
            </a:r>
          </a:p>
          <a:p>
            <a:pPr>
              <a:buFontTx/>
              <a:buChar char="-"/>
            </a:pPr>
            <a:r>
              <a:rPr lang="sr-Cyrl-RS" dirty="0" smtClean="0"/>
              <a:t>Иконографија свештеног предања образује историсјку матрицу памћења</a:t>
            </a:r>
          </a:p>
          <a:p>
            <a:pPr>
              <a:buFontTx/>
              <a:buChar char="-"/>
            </a:pPr>
            <a:r>
              <a:rPr lang="sr-Cyrl-RS" dirty="0" smtClean="0"/>
              <a:t>Руђер наступа у својству пророка којим су овладале музе и небеска божанства</a:t>
            </a:r>
          </a:p>
          <a:p>
            <a:pPr>
              <a:buFontTx/>
              <a:buChar char="-"/>
            </a:pPr>
            <a:r>
              <a:rPr lang="sr-Cyrl-RS" dirty="0" smtClean="0"/>
              <a:t>Призива Феба да му подари божанску светлост којом би познао тајне</a:t>
            </a:r>
          </a:p>
          <a:p>
            <a:pPr>
              <a:buFontTx/>
              <a:buChar char="-"/>
            </a:pPr>
            <a:r>
              <a:rPr lang="sr-Cyrl-RS" dirty="0" smtClean="0"/>
              <a:t>Притом га моли да њиме влада називајући га </a:t>
            </a:r>
            <a:r>
              <a:rPr lang="sr-Cyrl-RS" i="1" dirty="0"/>
              <a:t>о</a:t>
            </a:r>
            <a:r>
              <a:rPr lang="sr-Cyrl-RS" i="1" dirty="0" smtClean="0"/>
              <a:t>че</a:t>
            </a:r>
          </a:p>
        </p:txBody>
      </p:sp>
      <p:sp>
        <p:nvSpPr>
          <p:cNvPr id="4" name="Slide Number Placeholder 3"/>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165804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On facing the God-question in a pastoral theology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510" y="3284984"/>
            <a:ext cx="3449674" cy="1958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sr-Cyrl-RS" dirty="0" smtClean="0"/>
              <a:t>Иконографија космолошког мита</a:t>
            </a:r>
            <a:endParaRPr lang="en-GB" dirty="0"/>
          </a:p>
        </p:txBody>
      </p:sp>
      <p:sp>
        <p:nvSpPr>
          <p:cNvPr id="3" name="Content Placeholder 2"/>
          <p:cNvSpPr>
            <a:spLocks noGrp="1"/>
          </p:cNvSpPr>
          <p:nvPr>
            <p:ph idx="1"/>
          </p:nvPr>
        </p:nvSpPr>
        <p:spPr/>
        <p:txBody>
          <a:bodyPr/>
          <a:lstStyle/>
          <a:p>
            <a:pPr>
              <a:buFontTx/>
              <a:buChar char="-"/>
            </a:pPr>
            <a:r>
              <a:rPr lang="sr-Cyrl-RS" dirty="0"/>
              <a:t>Христова икона се зансива на Аполоновом лику који представља Феб</a:t>
            </a:r>
          </a:p>
          <a:p>
            <a:pPr>
              <a:buFontTx/>
              <a:buChar char="-"/>
            </a:pPr>
            <a:r>
              <a:rPr lang="sr-Cyrl-RS" dirty="0"/>
              <a:t>Богочовек се поистовећује са сунцем и </a:t>
            </a:r>
            <a:r>
              <a:rPr lang="sr-Cyrl-RS" dirty="0" smtClean="0"/>
              <a:t>соларном </a:t>
            </a:r>
            <a:r>
              <a:rPr lang="sr-Cyrl-RS" dirty="0"/>
              <a:t>симболиком </a:t>
            </a:r>
            <a:r>
              <a:rPr lang="sr-Cyrl-RS" dirty="0" smtClean="0"/>
              <a:t>злата</a:t>
            </a:r>
            <a:endParaRPr lang="en-GB" dirty="0"/>
          </a:p>
          <a:p>
            <a:pPr>
              <a:buFontTx/>
              <a:buChar char="-"/>
            </a:pPr>
            <a:r>
              <a:rPr lang="sr-Cyrl-RS" dirty="0" smtClean="0"/>
              <a:t>Потврда да је космологија разматрана у светлости иконографије</a:t>
            </a:r>
          </a:p>
          <a:p>
            <a:pPr>
              <a:buFontTx/>
              <a:buChar char="-"/>
            </a:pPr>
            <a:r>
              <a:rPr lang="sr-Cyrl-RS" dirty="0" smtClean="0"/>
              <a:t>Млади ће у молитвама призивати Њутна тражећи од њега пророштва</a:t>
            </a:r>
          </a:p>
          <a:p>
            <a:pPr>
              <a:buFontTx/>
              <a:buChar char="-"/>
            </a:pPr>
            <a:r>
              <a:rPr lang="sr-Cyrl-RS" dirty="0" smtClean="0"/>
              <a:t>У извесним појединостима се разилази са тврдњама које би Њутн изнео</a:t>
            </a:r>
          </a:p>
          <a:p>
            <a:pPr>
              <a:buFontTx/>
              <a:buChar char="-"/>
            </a:pPr>
            <a:r>
              <a:rPr lang="sr-Cyrl-RS" dirty="0" smtClean="0"/>
              <a:t>Космизација Њутновог дела истицањем иконографије у први план</a:t>
            </a:r>
          </a:p>
          <a:p>
            <a:pPr>
              <a:buFontTx/>
              <a:buChar char="-"/>
            </a:pPr>
            <a:endParaRPr lang="sr-Cyrl-RS" dirty="0" smtClean="0"/>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14</a:t>
            </a:fld>
            <a:endParaRPr lang="en-US"/>
          </a:p>
        </p:txBody>
      </p:sp>
      <p:sp>
        <p:nvSpPr>
          <p:cNvPr id="5" name="AutoShape 4" descr="data:image/jpeg;base64,/9j/4AAQSkZJRgABAQAAAQABAAD/2wCEABQODxIPDRQSEBIXFRQYHjIhHhwcHj0sLiQySUBMS0dARkVQWnNiUFVtVkVGZIhlbXd7gYKBTmCNl4x9lnN+gXwBFRcXHhoeOyEhO3xTRlN8fHx8fHx8fHx8fHx8fHx8fHx8fHx8fHx8fHx8fHx8fHx8fHx8fHx8fHx8fHx8fHx8fP/AABEIAIIArgMBIgACEQEDEQH/xAAaAAADAQEBAQAAAAAAAAAAAAADBAUAAgEG/8QAQBAAAgEDAgMFBAgEAwkBAAAAAQIDAAQREiEFMUETIlFhcTKBkaEUI0KSsdHh8AZSYsEkM3IVQ0RTY2SDk/El/8QAGQEAAwEBAQAAAAAAAAAAAAAAAAIDBAEF/8QAIREAAgIDAAIDAQEAAAAAAAAAAAECEQMhMRJBE1FhcTL/2gAMAwEAAhEDEQA/AGU/jK0cgJbXZJ5AEfnVBOMxMmuSKaPr3nG3wNfMWNpHw+LtZR9aw+HkKbjsnu2ElySB0jFB0qP/ABPaCQJHFcy5OMpyoice1pqFhe+hwP70vDaxxDuoqjnQrqdBjs5BkDJwa43QJWPHjsaY1212ozgseVGt+M2lydMbya/5S2DQYwkkQwQwwOuc0KXh1vIS2gK5+0KDg7c8RECaxBPKv2tDDKjxxSa/xLbMjkxXCuozoJGfxoCXD2UywzktE3sSY5eRpTivDEKNd2gHLWy4yPUf3od+jqr2VE/iGB7btxDcYL6NJcZz8aJ/tyAMilJcv7OHBB8q+csUM9jLEo1EsGwPDJzj3HNewZe0uO1OnQdaeW+1KpbOtF64/iGG3QsYLlgOelht86JwnjkHGDKIEnj7PTnWRvk46VGjIu4NRTDAlWHnXf8AClt9Fvr1BnSRGVz4aqoImW5eKwQzGJu01Ake1XB4zAPszfeFfP3w1cWuNIYqsp1HA2PP4V62SQd6xyyTT6bY4oNWXm43AOSTEeIYVx/t+33+rm2/rFQtmByT7ulLsus7bJnb+qhZJMHiifRn+I7bYiK4IzgsCMD1ow4zCeSTfeFfNY7MaSD3hjFHR441XU6g46mh5ZegWKPstPx6FNzDOfDDDJ91dpxqF0ZhHP3eYLDNfPyOC6EMMFTuD1yK6VuXewMUPLKg+KJ9CvFo2AIjm339oVm4xAgBbtBnxcVATD5IGGHT8qVuJUtpC0+nveywUn3fhXI5Jt1Z14oJWHWOSRWuXB1EDQuPZFFivPo4zIGbV0HPNUY0HM1BmdHuGdTpy/dAHJf1rTLRlhs9nuZbkt2hJUco1OwH96HENIOkIN/5OdaQhzjx6c67jj3JIJUbZ50l2VSoYiBiOVAjbOzR7H5c6rQXvd0TYZ8ZUjkwqTDJlyD4csdaPOUjz2ZAMffA8+o+FCkK4lQAXCmOZA6k9aDalrWX6JKRpO8R5Z8qbi0mNWTkwBoV5AJYw6j62PdD4GqrhJ9JV/bmzvFmg7qSHptg9R8Aa8UK9rcsV2LjOT4Nv+FVnUXtngEAkbHGcMKkxOFtXWVEQxtkqRkHnkHx60kltDJ2glukKTCS3/yZe6QejdKq8Mj0Syn/AE4+9UZU/wDzpCBlmYFP9QOxq7w1hInaDGWCE4OetPF2hJKmQ7qOWPitxpOI3lLHz8q4ZRrIbOPKn7oA30qjmWNL6AzYXpzrzpSt7PUgkooRnchdKZOdyB4ChhojpGvBHPJxTxCrM5wOg9K5kbsoy5IJG/gBTprgrQm+tw4hbug6c6uZpSyiSWUatPPltTtvbQhg0uswLjKruXbzHhyqpNPZdmi9jqDLqAWPkKp5UqRJq2Sp4DE+YM7DJ2/GvUuYyAXGCdsc8nxoqlbeZOy1NDNyBG6HwoMStHfsCoRXBOD1perYydPQwk2thpjJ5ndSBWuLZJpfrlDxgDQM/OjqcYOK4UlkUY5ZHzqflW0UpPTGL+ZorNivMkLt67/KoEpYL2m6gDO3XNNTRSRdl2oKITuTy5Gh3aq7FW7qD571sbbZjiqR1bBXCu/LG/lvVSNokjzqwucbilLe3VowuAQfaB/fOmYYg+oEYXOnA8h51NspQOaImQup6ZOT+FEjBVCz4wMEDff31zLEyA6zudht7+VYwsApA6+tMhGVbA5tI8chkfA0xS1gwNv3RhQxA/frTNXXDO+iluBBcvb76SC6+A8hSHErQLPLJg6HAYgbZJ2O/Pwqhd9yWGU6cBtO/n5+maHxNCVicb6W38fdSy4dXQUMcf0eGMtp7pOcdeVP8J7rXERKko6nujHM9fhUxgsgiVM6yNJyDtv409wuVX4ldopzoEYJ8SGrkWdkCvAfpE2Nssd6BjSo236mmrrH0mUf1GgdMYzXlye2enD/AChR2d55EQaRpBLYz7vlQLhGaIsxBCkasDHvpibuyJJ0xpbyrlo1GoHGG2yasnwm10Pw+O2ltm1YkaQ6iD06Y/CmRHG07qwUoY8BR03NQLeQ2dwhTC8tXe9R+VUpkNsyXKyLnkCDuRjfPjTSWyaZzxJIGjjgjKoQc6jtjzpFZ3uZU73+UO8x+FLyB7mRnO5zsPIc6ZgJ06nAydz509eMdnFthw5BHfyPSmoIwYVK8jk/E0mIw2FBAYnw5edP4CqFUbDpUJvRePRbjaBrNHbGEcE+edqns3aSBsBU2IB5AVavljksZUc6Qw29elRI2UxDbCgY8cVul0x4+FK3ABYZzufjR7cgEgeuQds0kmqLOc4I+FNwhFQlVXKrvgb+lR9lme3TapUUHBzzHTzriR8RbjbJfnQ42zMzYycYB9a6H+JdIVBGpsFsb46/hVERY/ahoreNXPeI3PzphHJJGaLpGMY2rkRgHIqii0T8kwF7k2upQCysCMjlRLpQ9swwTnB2ri9wLcA4wXA5edeXsjw8PkdANQUcxkdKYQQgJRZJjpyg2JbbV0p7gsDwzzs4TDhWBXfPepOcIlhk5wd8eYp/gTE25B8Rj4ikiOzu9t2E0jruM5pTFWpF+sY5pG5gAOtAD4isGTHTtGvHk1TJ0qkrgY33OetIu/ZEdocqPZ8fSqLsAO912FT5lGouASTz3/DyrmP9HnfoJY2sl45M0eiHQVUkb+vypW44ZcxSaCRpzzzt7qsWt7pdY5yDjYELjpyxRWlhUMZS7IPZBU8vOq2/RH+nzd1G0HfTbkEOa0V7G50t9Xt05V7xCbt5sjuIvTHnU5ox2j4PdHj+/WtUcflHZneRxlo+lgiRTqjYNnA1CjFQQNQzXzlreS20moNkdU8avRyiSJXUnB8uXlWPNilB2bMWVTVE+W5M8w1htIOABzxWmMDyKbfGkr3gehpJZdKsxG5+ZryBCofSxUlq1ka3oqxHUFXJI86oQqqpg8iN6kwXIBCyjBG2RVOORG9kg7VOmhm7AkFDp3H2c4yOdN8NVUZ3kwJHOAP5R4etIvMJpUQD2TliN8AdKODpkyARndhjYUydC15FetQIJgyjJyOho9XTsztUL3j6IgO7lmAGfGh8UwOHyZ9kYJ9ARWupM3cEOAQdz5fvFbiXZtEqSYOSCPXO396GwomWUDmLM77Dcg/YH96rcHkDTTKp9jSNPh3v/u9LXA7KKNFA2w255t5+VO8LVA7lQFJWPIAG29JEZlCQfWHP40FwB4A9M0eXAcnnQm2Uk7Abn0qDQ8SFfMxu5FibCoBgeJ50FT2hYtjGnp4mvWbU7THIDPkivIsYfoNW3xNRkq4aVzYK3kaSTsmPIkjwzmurlsx6QTqPhXCqxmITc4G3hzNcTMiFyMsScBs7fvnVFG5IRypCBQkdcljgnfAxQhIJAWI6knpmjsdUSIunLLknwBpWJGDEY9vYj8q9FaR51W2zCM6mKA7EdKpcKkjgd4pGIjI1Anx/f4UmmUY4IO4yD08a5MmACqOM+J/WknFSjRSEnGVgnbIKtuC23u50QDUwztz9xrqZDKGuY1IX2XT+Vuua6j0BcsuQGxjPoKi9GuD9h42WffALjkW8aKwRGGtM5+x/MfWlkK9plT3DsR4GmANEvaMuX5BiaTg0laHLdTGu+xHyPlR0IXcgY8+tLRuGK5ZSduf9q6kUMCc6j67UjdjJVodtisupIzjqufCm4n9oNtp+VTomkDRsigYO2Oo60Xic5Omyt8NPNz35L51aBny6YLhshu72a60OATpGTtjA3/CvL99V0T9kDb3U3I0PCuHdxQFQYVQcaifM1PikRoDOACztoQPsB+dM/omvs7aQlSZGDhRkJncjxPlVbhAJSSU/bZcDwGeVQmBmtQ6g9qZQHI5kH94r6Lh6rGnZpgKoQADpuK7FHJPY1Lu+3Q0lxKZYLVgdmfKgU/IDrPLeoXGRI1xHy7NVLH8/lUWtlY7FZAEtmUkB2Gw/ClbSX/BmRzgsuT6neuZrgTeJyCNhsBSaLdEIgjYhjyK0ix3F2UlOmWoVkSzSaJRrc7hiNh5A9am8TklaIiTUSO6SwOcn9KsX8LWtmkaMMogULpBzUbjEoVI4tu7pztgHblTY9yEm6jYJUdFYp3srgjw2oaQTNGvcK6PnvRbaTNw0ZXI+1t7h+FHWGV5WSJtSgcia0zk4kMcVLogIJl30Hc88iiS207N0z11EfnTjWl0zgxhd9zk/GnE4fPImAuWB3Oal8v6W+KuomKe1U3VqNWv/ADIT9ry9aXNuXVmtDqQbtGRhk8iKTgu5LVklX2G2ZfHFVEEF+3bWsrRXAG7Lz5dfGqNWIpOPAY0kq4PtDBPhR4n1kKefIZ6fvxr3tGjBW+tmkH/Og6+orkXXCge9cyoeoZCcfKpODLLKhhRpBO7DmdW5pq3gW5AKAMvieVKHi/C4AOyElw45ZB/vTCXV/erot7b6LARtI2xHu+PKhY/s48v0GluEsmFtaKZrp9sD7PnRrO1Foj3N04ad93b+X0riCC14Vbs7vmQjvSHm3kPyqTxTiM95lYCY4R7iT4/hVNIjuQ3cvJxOUhFzGudOOnmaGVSFRG11HGijaNSW9+BU+Odo7Vo+yyS4JGT4HrRirShITtNIdQDDOABSdY/EUuHvFM+YUPYxbh22LNjw8hVPhd12t9cQgbRrGSc9S3L5VJu7mHh9ptjbYDxNF/hFSWuZHJLSaDg9O9VVpUS67Pp5Blj8Kk8Wt1keIvuo+FV3XvE5x50MjKkHBPyrOyidHzc6FgQFGlcADzO1EtZFju+0fCfVnHptViS2hc5MSZHXFKzcPhlAwAh3GQeVLRTysn3fGEilLY1Np7meQr52eZZJyWAYtvz2FfR3PCHQa4hrCrnHU+WPSoEtoJGYqQCOYxV8fjHhGdy6GsGMt5MucaiDpA5HlVC3Yds4Vi4G2/iOdL8NgKMh/wB55nnTsEKhnxtkHI/qyc0uVJp0UxPxaQVELLhO6Ttn8qr20ZSFV3yBvSnDrRlj1yp/pzzqgmcYrPFUVnKxUWPCmIT6Ha77j/D1lsuFAhltLUHoRBTwY6d7xTk4BAHOuNR0j/Hr64FbTIerZQEArDBgjI+rrx+GWsnt2ts3rFmunbDtm9VegGAMV4HYBg96moHqoFAHicNto947W2U+UWKN9GX+SL7lB1FQdV+nLfZdq7V/+8Q7joKAOJuF2s5BmtraQj+aLOK9Th1vGmhLe3VT0EdE7Gc/8UfuCssM4Bzckk9dA2oA5NlEecMB/wDHXC8NtldnW3twze03Z7mimGc/8Uf/AFiiRJIpOuXWPDSBQArLwq0mwZbW2cjlqiziiRWEUGfo8UEROMlI8ZwabrUACKOeqfd/Wtof+j7v60WtXKAEY2PPs/u/rXnZHwj+7+tGrUUgBdm3/T+7+tAk4dBLjtLe3bHLMdOVqKQCS8Nt1xpt7cYGBiPkKILRA2RHDnx0UzWooAXZt/R939a87I+Ef3f1o1aikAOONFUYRR6CsIo9+4vPwrVq6B7oXA7o+FYxoeaKfdWrUAbs0yO4vwrl4ozpzGux8K1agAtavK1AHtatWoA1atWoA1atWoA1atWoA1atWoA1atWoA1atW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BQODxIPDRQSEBIXFRQYHjIhHhwcHj0sLiQySUBMS0dARkVQWnNiUFVtVkVGZIhlbXd7gYKBTmCNl4x9lnN+gXwBFRcXHhoeOyEhO3xTRlN8fHx8fHx8fHx8fHx8fHx8fHx8fHx8fHx8fHx8fHx8fHx8fHx8fHx8fHx8fHx8fHx8fP/AABEIAIIArgMBIgACEQEDEQH/xAAaAAADAQEBAQAAAAAAAAAAAAADBAUAAgEG/8QAQBAAAgEDAgMFBAgEAwkBAAAAAQIDAAQREiEFMUETIlFhcTKBkaEUI0KSsdHh8AZSYsEkM3IVQ0RTY2SDk/El/8QAGQEAAwEBAQAAAAAAAAAAAAAAAAIDBAEF/8QAIREAAgIDAAIDAQEAAAAAAAAAAAECEQMhMRJBE1FhcTL/2gAMAwEAAhEDEQA/AGU/jK0cgJbXZJ5AEfnVBOMxMmuSKaPr3nG3wNfMWNpHw+LtZR9aw+HkKbjsnu2ElySB0jFB0qP/ABPaCQJHFcy5OMpyoice1pqFhe+hwP70vDaxxDuoqjnQrqdBjs5BkDJwa43QJWPHjsaY1212ozgseVGt+M2lydMbya/5S2DQYwkkQwQwwOuc0KXh1vIS2gK5+0KDg7c8RECaxBPKv2tDDKjxxSa/xLbMjkxXCuozoJGfxoCXD2UywzktE3sSY5eRpTivDEKNd2gHLWy4yPUf3od+jqr2VE/iGB7btxDcYL6NJcZz8aJ/tyAMilJcv7OHBB8q+csUM9jLEo1EsGwPDJzj3HNewZe0uO1OnQdaeW+1KpbOtF64/iGG3QsYLlgOelht86JwnjkHGDKIEnj7PTnWRvk46VGjIu4NRTDAlWHnXf8AClt9Fvr1BnSRGVz4aqoImW5eKwQzGJu01Ake1XB4zAPszfeFfP3w1cWuNIYqsp1HA2PP4V62SQd6xyyTT6bY4oNWXm43AOSTEeIYVx/t+33+rm2/rFQtmByT7ulLsus7bJnb+qhZJMHiifRn+I7bYiK4IzgsCMD1ow4zCeSTfeFfNY7MaSD3hjFHR441XU6g46mh5ZegWKPstPx6FNzDOfDDDJ91dpxqF0ZhHP3eYLDNfPyOC6EMMFTuD1yK6VuXewMUPLKg+KJ9CvFo2AIjm339oVm4xAgBbtBnxcVATD5IGGHT8qVuJUtpC0+nveywUn3fhXI5Jt1Z14oJWHWOSRWuXB1EDQuPZFFivPo4zIGbV0HPNUY0HM1BmdHuGdTpy/dAHJf1rTLRlhs9nuZbkt2hJUco1OwH96HENIOkIN/5OdaQhzjx6c67jj3JIJUbZ50l2VSoYiBiOVAjbOzR7H5c6rQXvd0TYZ8ZUjkwqTDJlyD4csdaPOUjz2ZAMffA8+o+FCkK4lQAXCmOZA6k9aDalrWX6JKRpO8R5Z8qbi0mNWTkwBoV5AJYw6j62PdD4GqrhJ9JV/bmzvFmg7qSHptg9R8Aa8UK9rcsV2LjOT4Nv+FVnUXtngEAkbHGcMKkxOFtXWVEQxtkqRkHnkHx60kltDJ2glukKTCS3/yZe6QejdKq8Mj0Syn/AE4+9UZU/wDzpCBlmYFP9QOxq7w1hInaDGWCE4OetPF2hJKmQ7qOWPitxpOI3lLHz8q4ZRrIbOPKn7oA30qjmWNL6AzYXpzrzpSt7PUgkooRnchdKZOdyB4ChhojpGvBHPJxTxCrM5wOg9K5kbsoy5IJG/gBTprgrQm+tw4hbug6c6uZpSyiSWUatPPltTtvbQhg0uswLjKruXbzHhyqpNPZdmi9jqDLqAWPkKp5UqRJq2Sp4DE+YM7DJ2/GvUuYyAXGCdsc8nxoqlbeZOy1NDNyBG6HwoMStHfsCoRXBOD1perYydPQwk2thpjJ5ndSBWuLZJpfrlDxgDQM/OjqcYOK4UlkUY5ZHzqflW0UpPTGL+ZorNivMkLt67/KoEpYL2m6gDO3XNNTRSRdl2oKITuTy5Gh3aq7FW7qD571sbbZjiqR1bBXCu/LG/lvVSNokjzqwucbilLe3VowuAQfaB/fOmYYg+oEYXOnA8h51NspQOaImQup6ZOT+FEjBVCz4wMEDff31zLEyA6zudht7+VYwsApA6+tMhGVbA5tI8chkfA0xS1gwNv3RhQxA/frTNXXDO+iluBBcvb76SC6+A8hSHErQLPLJg6HAYgbZJ2O/Pwqhd9yWGU6cBtO/n5+maHxNCVicb6W38fdSy4dXQUMcf0eGMtp7pOcdeVP8J7rXERKko6nujHM9fhUxgsgiVM6yNJyDtv409wuVX4ldopzoEYJ8SGrkWdkCvAfpE2Nssd6BjSo236mmrrH0mUf1GgdMYzXlye2enD/AChR2d55EQaRpBLYz7vlQLhGaIsxBCkasDHvpibuyJJ0xpbyrlo1GoHGG2yasnwm10Pw+O2ltm1YkaQ6iD06Y/CmRHG07qwUoY8BR03NQLeQ2dwhTC8tXe9R+VUpkNsyXKyLnkCDuRjfPjTSWyaZzxJIGjjgjKoQc6jtjzpFZ3uZU73+UO8x+FLyB7mRnO5zsPIc6ZgJ06nAydz509eMdnFthw5BHfyPSmoIwYVK8jk/E0mIw2FBAYnw5edP4CqFUbDpUJvRePRbjaBrNHbGEcE+edqns3aSBsBU2IB5AVavljksZUc6Qw29elRI2UxDbCgY8cVul0x4+FK3ABYZzufjR7cgEgeuQds0kmqLOc4I+FNwhFQlVXKrvgb+lR9lme3TapUUHBzzHTzriR8RbjbJfnQ42zMzYycYB9a6H+JdIVBGpsFsb46/hVERY/ahoreNXPeI3PzphHJJGaLpGMY2rkRgHIqii0T8kwF7k2upQCysCMjlRLpQ9swwTnB2ri9wLcA4wXA5edeXsjw8PkdANQUcxkdKYQQgJRZJjpyg2JbbV0p7gsDwzzs4TDhWBXfPepOcIlhk5wd8eYp/gTE25B8Rj4ikiOzu9t2E0jruM5pTFWpF+sY5pG5gAOtAD4isGTHTtGvHk1TJ0qkrgY33OetIu/ZEdocqPZ8fSqLsAO912FT5lGouASTz3/DyrmP9HnfoJY2sl45M0eiHQVUkb+vypW44ZcxSaCRpzzzt7qsWt7pdY5yDjYELjpyxRWlhUMZS7IPZBU8vOq2/RH+nzd1G0HfTbkEOa0V7G50t9Xt05V7xCbt5sjuIvTHnU5ox2j4PdHj+/WtUcflHZneRxlo+lgiRTqjYNnA1CjFQQNQzXzlreS20moNkdU8avRyiSJXUnB8uXlWPNilB2bMWVTVE+W5M8w1htIOABzxWmMDyKbfGkr3gehpJZdKsxG5+ZryBCofSxUlq1ka3oqxHUFXJI86oQqqpg8iN6kwXIBCyjBG2RVOORG9kg7VOmhm7AkFDp3H2c4yOdN8NVUZ3kwJHOAP5R4etIvMJpUQD2TliN8AdKODpkyARndhjYUydC15FetQIJgyjJyOho9XTsztUL3j6IgO7lmAGfGh8UwOHyZ9kYJ9ARWupM3cEOAQdz5fvFbiXZtEqSYOSCPXO396GwomWUDmLM77Dcg/YH96rcHkDTTKp9jSNPh3v/u9LXA7KKNFA2w255t5+VO8LVA7lQFJWPIAG29JEZlCQfWHP40FwB4A9M0eXAcnnQm2Uk7Abn0qDQ8SFfMxu5FibCoBgeJ50FT2hYtjGnp4mvWbU7THIDPkivIsYfoNW3xNRkq4aVzYK3kaSTsmPIkjwzmurlsx6QTqPhXCqxmITc4G3hzNcTMiFyMsScBs7fvnVFG5IRypCBQkdcljgnfAxQhIJAWI6knpmjsdUSIunLLknwBpWJGDEY9vYj8q9FaR51W2zCM6mKA7EdKpcKkjgd4pGIjI1Anx/f4UmmUY4IO4yD08a5MmACqOM+J/WknFSjRSEnGVgnbIKtuC23u50QDUwztz9xrqZDKGuY1IX2XT+Vuua6j0BcsuQGxjPoKi9GuD9h42WffALjkW8aKwRGGtM5+x/MfWlkK9plT3DsR4GmANEvaMuX5BiaTg0laHLdTGu+xHyPlR0IXcgY8+tLRuGK5ZSduf9q6kUMCc6j67UjdjJVodtisupIzjqufCm4n9oNtp+VTomkDRsigYO2Oo60Xic5Omyt8NPNz35L51aBny6YLhshu72a60OATpGTtjA3/CvL99V0T9kDb3U3I0PCuHdxQFQYVQcaifM1PikRoDOACztoQPsB+dM/omvs7aQlSZGDhRkJncjxPlVbhAJSSU/bZcDwGeVQmBmtQ6g9qZQHI5kH94r6Lh6rGnZpgKoQADpuK7FHJPY1Lu+3Q0lxKZYLVgdmfKgU/IDrPLeoXGRI1xHy7NVLH8/lUWtlY7FZAEtmUkB2Gw/ClbSX/BmRzgsuT6neuZrgTeJyCNhsBSaLdEIgjYhjyK0ix3F2UlOmWoVkSzSaJRrc7hiNh5A9am8TklaIiTUSO6SwOcn9KsX8LWtmkaMMogULpBzUbjEoVI4tu7pztgHblTY9yEm6jYJUdFYp3srgjw2oaQTNGvcK6PnvRbaTNw0ZXI+1t7h+FHWGV5WSJtSgcia0zk4kMcVLogIJl30Hc88iiS207N0z11EfnTjWl0zgxhd9zk/GnE4fPImAuWB3Oal8v6W+KuomKe1U3VqNWv/ADIT9ry9aXNuXVmtDqQbtGRhk8iKTgu5LVklX2G2ZfHFVEEF+3bWsrRXAG7Lz5dfGqNWIpOPAY0kq4PtDBPhR4n1kKefIZ6fvxr3tGjBW+tmkH/Og6+orkXXCge9cyoeoZCcfKpODLLKhhRpBO7DmdW5pq3gW5AKAMvieVKHi/C4AOyElw45ZB/vTCXV/erot7b6LARtI2xHu+PKhY/s48v0GluEsmFtaKZrp9sD7PnRrO1Foj3N04ad93b+X0riCC14Vbs7vmQjvSHm3kPyqTxTiM95lYCY4R7iT4/hVNIjuQ3cvJxOUhFzGudOOnmaGVSFRG11HGijaNSW9+BU+Odo7Vo+yyS4JGT4HrRirShITtNIdQDDOABSdY/EUuHvFM+YUPYxbh22LNjw8hVPhd12t9cQgbRrGSc9S3L5VJu7mHh9ptjbYDxNF/hFSWuZHJLSaDg9O9VVpUS67Pp5Blj8Kk8Wt1keIvuo+FV3XvE5x50MjKkHBPyrOyidHzc6FgQFGlcADzO1EtZFju+0fCfVnHptViS2hc5MSZHXFKzcPhlAwAh3GQeVLRTysn3fGEilLY1Np7meQr52eZZJyWAYtvz2FfR3PCHQa4hrCrnHU+WPSoEtoJGYqQCOYxV8fjHhGdy6GsGMt5MucaiDpA5HlVC3Yds4Vi4G2/iOdL8NgKMh/wB55nnTsEKhnxtkHI/qyc0uVJp0UxPxaQVELLhO6Ttn8qr20ZSFV3yBvSnDrRlj1yp/pzzqgmcYrPFUVnKxUWPCmIT6Ha77j/D1lsuFAhltLUHoRBTwY6d7xTk4BAHOuNR0j/Hr64FbTIerZQEArDBgjI+rrx+GWsnt2ts3rFmunbDtm9VegGAMV4HYBg96moHqoFAHicNto947W2U+UWKN9GX+SL7lB1FQdV+nLfZdq7V/+8Q7joKAOJuF2s5BmtraQj+aLOK9Th1vGmhLe3VT0EdE7Gc/8UfuCssM4Bzckk9dA2oA5NlEecMB/wDHXC8NtldnW3twze03Z7mimGc/8Uf/AFiiRJIpOuXWPDSBQArLwq0mwZbW2cjlqiziiRWEUGfo8UEROMlI8ZwabrUACKOeqfd/Wtof+j7v60WtXKAEY2PPs/u/rXnZHwj+7+tGrUUgBdm3/T+7+tAk4dBLjtLe3bHLMdOVqKQCS8Nt1xpt7cYGBiPkKILRA2RHDnx0UzWooAXZt/R939a87I+Ef3f1o1aikAOONFUYRR6CsIo9+4vPwrVq6B7oXA7o+FYxoeaKfdWrUAbs0yO4vwrl4ozpzGux8K1agAtavK1AHtatWoA1atWoA1atWoA1atWoA1atWoA1atWoA1atW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6756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Пророштво у надахнутом маниру </a:t>
            </a:r>
            <a:endParaRPr lang="en-GB" dirty="0"/>
          </a:p>
        </p:txBody>
      </p:sp>
      <p:sp>
        <p:nvSpPr>
          <p:cNvPr id="3" name="Content Placeholder 2"/>
          <p:cNvSpPr>
            <a:spLocks noGrp="1"/>
          </p:cNvSpPr>
          <p:nvPr>
            <p:ph idx="1"/>
          </p:nvPr>
        </p:nvSpPr>
        <p:spPr/>
        <p:txBody>
          <a:bodyPr/>
          <a:lstStyle/>
          <a:p>
            <a:pPr marL="0" indent="0" algn="just"/>
            <a:r>
              <a:rPr lang="ru-RU" i="1" dirty="0" smtClean="0"/>
              <a:t>Подсети </a:t>
            </a:r>
            <a:r>
              <a:rPr lang="ru-RU" i="1" dirty="0"/>
              <a:t>се у духу свом дара којим те је Феб некад почастио из мојих руку, оне цеви која учини да твоји погледи продру до Јупитерова двора, те постаде гледалац саветовања богова, у време када њихов краљ одмерава на мерилима судбине људи и небеским становницима открива важне догађаје који управљају судбином царства. Овај господар Олимпа поново силази на ово небеско тело, њему посвећено, а сви богови стекоше се са њиме. То је учинило да ова планета заблиста новим сјајем. А ево судбина коју открива боговима који журе да је сазнају</a:t>
            </a:r>
            <a:r>
              <a:rPr lang="ru-RU" i="1" dirty="0" smtClean="0"/>
              <a:t>.</a:t>
            </a:r>
          </a:p>
          <a:p>
            <a:pPr lvl="8">
              <a:buFontTx/>
              <a:buChar char="-"/>
            </a:pPr>
            <a:r>
              <a:rPr lang="ru-RU" dirty="0"/>
              <a:t>Посвета Његовом Величанству Лују XVI Краљу </a:t>
            </a:r>
            <a:r>
              <a:rPr lang="ru-RU" dirty="0" smtClean="0"/>
              <a:t>Француске</a:t>
            </a:r>
          </a:p>
          <a:p>
            <a:pPr>
              <a:buFontTx/>
              <a:buChar char="-"/>
            </a:pPr>
            <a:r>
              <a:rPr lang="ru-RU" dirty="0" smtClean="0"/>
              <a:t>Судбина коју открива Јупитер се односи на астролошка предсказања</a:t>
            </a:r>
          </a:p>
          <a:p>
            <a:pPr>
              <a:buFontTx/>
              <a:buChar char="-"/>
            </a:pPr>
            <a:r>
              <a:rPr lang="ru-RU" dirty="0" smtClean="0"/>
              <a:t>Руђер Бошковић проповеда откровења небеских духова</a:t>
            </a:r>
          </a:p>
          <a:p>
            <a:pPr>
              <a:buFontTx/>
              <a:buChar char="-"/>
            </a:pPr>
            <a:r>
              <a:rPr lang="ru-RU" dirty="0" smtClean="0"/>
              <a:t>Његов стил лако прераста у делфска пророштва Аполоновог храма</a:t>
            </a: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15</a:t>
            </a:fld>
            <a:endParaRPr lang="en-US"/>
          </a:p>
        </p:txBody>
      </p:sp>
    </p:spTree>
    <p:extLst>
      <p:ext uri="{BB962C8B-B14F-4D97-AF65-F5344CB8AC3E}">
        <p14:creationId xmlns:p14="http://schemas.microsoft.com/office/powerpoint/2010/main" val="347983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Наговештај будућих збивања</a:t>
            </a:r>
            <a:endParaRPr lang="en-GB" dirty="0"/>
          </a:p>
        </p:txBody>
      </p:sp>
      <p:sp>
        <p:nvSpPr>
          <p:cNvPr id="3" name="Content Placeholder 2"/>
          <p:cNvSpPr>
            <a:spLocks noGrp="1"/>
          </p:cNvSpPr>
          <p:nvPr>
            <p:ph idx="1"/>
          </p:nvPr>
        </p:nvSpPr>
        <p:spPr/>
        <p:txBody>
          <a:bodyPr/>
          <a:lstStyle/>
          <a:p>
            <a:pPr marL="0" indent="0" algn="just"/>
            <a:r>
              <a:rPr lang="ru-RU" i="1" dirty="0" smtClean="0"/>
              <a:t>Потребно </a:t>
            </a:r>
            <a:r>
              <a:rPr lang="ru-RU" i="1" dirty="0"/>
              <a:t>је дуже време да Луј добије сина достојног да наследи толике врлине. Небеса ће му подарити прво једно дете од кога судбина захтева мање припремања. Добиће ускоро из небеских руку свог првог потомка. Узалуд ће рођење овог детета бити праћено највећом опасношћу за његову узвишену мајку; узалуд ће видљива смрт дићи своју косу. Јупитер ће прогнати у пакао ово чудовиште које прети тако драгоценим данима. Овај господар краљева у очекивању открива намере савету богова: он му каже зашто жеље Француске још не могу бити потпуно испуњене, али </a:t>
            </a:r>
            <a:r>
              <a:rPr lang="ru-RU" i="1" dirty="0" smtClean="0"/>
              <a:t>се обавезује </a:t>
            </a:r>
            <a:r>
              <a:rPr lang="ru-RU" i="1" dirty="0"/>
              <a:t>да их услиши. Луј ће једнога дана видети младог дофена како се смеши његовим миловањима. Следиће и нови потомци, </a:t>
            </a:r>
            <a:r>
              <a:rPr lang="ru-RU" i="1" dirty="0">
                <a:solidFill>
                  <a:srgbClr val="FF0000"/>
                </a:solidFill>
              </a:rPr>
              <a:t>а од његове крви родиће се потомство које ће и најпознији векови видети како се </a:t>
            </a:r>
            <a:r>
              <a:rPr lang="ru-RU" i="1" dirty="0" smtClean="0">
                <a:solidFill>
                  <a:srgbClr val="FF0000"/>
                </a:solidFill>
              </a:rPr>
              <a:t>шири.</a:t>
            </a:r>
          </a:p>
          <a:p>
            <a:pPr lvl="8">
              <a:buFontTx/>
              <a:buChar char="-"/>
            </a:pPr>
            <a:r>
              <a:rPr lang="ru-RU" dirty="0"/>
              <a:t>Посвета Његовом Величанству Лују XVI Краљу </a:t>
            </a:r>
            <a:r>
              <a:rPr lang="ru-RU" dirty="0" smtClean="0"/>
              <a:t>Француске</a:t>
            </a:r>
            <a:endParaRPr lang="ru-RU"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161258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Венац од дванаест сазвежђа</a:t>
            </a:r>
            <a:endParaRPr lang="en-GB" dirty="0"/>
          </a:p>
        </p:txBody>
      </p:sp>
      <p:sp>
        <p:nvSpPr>
          <p:cNvPr id="3" name="Content Placeholder 2"/>
          <p:cNvSpPr>
            <a:spLocks noGrp="1"/>
          </p:cNvSpPr>
          <p:nvPr>
            <p:ph idx="1"/>
          </p:nvPr>
        </p:nvSpPr>
        <p:spPr/>
        <p:txBody>
          <a:bodyPr/>
          <a:lstStyle/>
          <a:p>
            <a:pPr>
              <a:buFontTx/>
              <a:buChar char="-"/>
            </a:pPr>
            <a:r>
              <a:rPr lang="sr-Cyrl-RS" dirty="0" smtClean="0"/>
              <a:t>Извор пророчког надахућа га чини </a:t>
            </a:r>
            <a:r>
              <a:rPr lang="sr-Cyrl-RS" i="1" dirty="0" smtClean="0"/>
              <a:t>старим жрецом небеског олтара</a:t>
            </a:r>
            <a:endParaRPr lang="sr-Cyrl-RS" dirty="0"/>
          </a:p>
          <a:p>
            <a:pPr>
              <a:buFontTx/>
              <a:buChar char="-"/>
            </a:pPr>
            <a:r>
              <a:rPr lang="ru-RU" dirty="0"/>
              <a:t>Богиња којој преноси </a:t>
            </a:r>
            <a:r>
              <a:rPr lang="ru-RU" dirty="0" smtClean="0"/>
              <a:t>жртве је </a:t>
            </a:r>
            <a:r>
              <a:rPr lang="ru-RU" dirty="0"/>
              <a:t>виђала </a:t>
            </a:r>
            <a:r>
              <a:rPr lang="ru-RU" i="1" dirty="0" smtClean="0"/>
              <a:t>како </a:t>
            </a:r>
            <a:r>
              <a:rPr lang="ru-RU" i="1" dirty="0"/>
              <a:t>њен тамјан гори на мојем </a:t>
            </a:r>
            <a:r>
              <a:rPr lang="ru-RU" i="1" dirty="0" smtClean="0"/>
              <a:t>сочиву</a:t>
            </a:r>
          </a:p>
          <a:p>
            <a:pPr>
              <a:buFontTx/>
              <a:buChar char="-"/>
            </a:pPr>
            <a:r>
              <a:rPr lang="ru-RU" dirty="0" smtClean="0"/>
              <a:t>Уранија је муза астрономије и инспитација трагалаца за </a:t>
            </a:r>
            <a:r>
              <a:rPr lang="ru-RU" i="1" dirty="0" smtClean="0"/>
              <a:t>небеским пламеном</a:t>
            </a:r>
          </a:p>
          <a:p>
            <a:pPr>
              <a:buFontTx/>
              <a:buChar char="-"/>
            </a:pPr>
            <a:r>
              <a:rPr lang="ru-RU" dirty="0" smtClean="0"/>
              <a:t>Жена обучена у сунце са месецом на челу чија глава носи звездани венац</a:t>
            </a:r>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17</a:t>
            </a:fld>
            <a:endParaRPr lang="en-US"/>
          </a:p>
        </p:txBody>
      </p:sp>
      <p:pic>
        <p:nvPicPr>
          <p:cNvPr id="2050" name="Picture 2" descr="https://upload.wikimedia.org/wikipedia/commons/f/f5/Allegorical_Portrait_of_Urania%2C_Muse_of_Astronomy_by_Louis_Tocqu%C3%A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420888"/>
            <a:ext cx="3150124"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static.wikia.nocookie.net/gods_and_demons/images/8/8f/7A0A812A-1697-4EDA-B385-1497A0875890-original.jpeg/revision/latest?cb=202111290358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780928"/>
            <a:ext cx="2049550" cy="30243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82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Космологија бошковићевог дела</a:t>
            </a:r>
            <a:endParaRPr lang="en-GB" dirty="0"/>
          </a:p>
        </p:txBody>
      </p:sp>
      <p:sp>
        <p:nvSpPr>
          <p:cNvPr id="3" name="Content Placeholder 2"/>
          <p:cNvSpPr>
            <a:spLocks noGrp="1"/>
          </p:cNvSpPr>
          <p:nvPr>
            <p:ph idx="1"/>
          </p:nvPr>
        </p:nvSpPr>
        <p:spPr/>
        <p:txBody>
          <a:bodyPr/>
          <a:lstStyle/>
          <a:p>
            <a:pPr>
              <a:buFontTx/>
              <a:buChar char="-"/>
            </a:pPr>
            <a:r>
              <a:rPr lang="sr-Cyrl-RS" i="1" dirty="0" smtClean="0"/>
              <a:t>Јованово откровење </a:t>
            </a:r>
            <a:r>
              <a:rPr lang="sr-Cyrl-RS" dirty="0" smtClean="0"/>
              <a:t>представља парадигму астронумеролошке семантике</a:t>
            </a:r>
          </a:p>
          <a:p>
            <a:pPr>
              <a:buFontTx/>
              <a:buChar char="-"/>
            </a:pPr>
            <a:r>
              <a:rPr lang="sr-Cyrl-RS" dirty="0" smtClean="0"/>
              <a:t>Поема постаје пророчки спис уколико јој се расветли историјски контекст</a:t>
            </a:r>
          </a:p>
          <a:p>
            <a:pPr>
              <a:buFontTx/>
              <a:buChar char="-"/>
            </a:pPr>
            <a:r>
              <a:rPr lang="sr-Cyrl-RS" dirty="0" smtClean="0"/>
              <a:t>Бошковићево дело се налази иземђу токова </a:t>
            </a:r>
            <a:r>
              <a:rPr lang="en-GB" dirty="0"/>
              <a:t>XVII </a:t>
            </a:r>
            <a:r>
              <a:rPr lang="sr-Cyrl-RS" dirty="0"/>
              <a:t>и </a:t>
            </a:r>
            <a:r>
              <a:rPr lang="en-GB" dirty="0"/>
              <a:t>XVIII </a:t>
            </a:r>
            <a:r>
              <a:rPr lang="sr-Cyrl-RS" dirty="0" smtClean="0"/>
              <a:t>века</a:t>
            </a:r>
          </a:p>
          <a:p>
            <a:pPr>
              <a:buFontTx/>
              <a:buChar char="-"/>
            </a:pPr>
            <a:r>
              <a:rPr lang="sr-Cyrl-RS" dirty="0" smtClean="0"/>
              <a:t>Њутн и Лајбниц су се кретали од филозофије природе до натприродног</a:t>
            </a:r>
          </a:p>
          <a:p>
            <a:pPr>
              <a:buFontTx/>
              <a:buChar char="-"/>
            </a:pPr>
            <a:r>
              <a:rPr lang="sr-Cyrl-RS" dirty="0" smtClean="0"/>
              <a:t>Руђер се не устеже да у природној филозофији разматра теолошка питања</a:t>
            </a:r>
          </a:p>
          <a:p>
            <a:pPr>
              <a:buFontTx/>
              <a:buChar char="-"/>
            </a:pPr>
            <a:r>
              <a:rPr lang="sr-Cyrl-RS" dirty="0" smtClean="0"/>
              <a:t>Уопштио је Њутнову гравитацију тако да разматра немаханичке чиниоце</a:t>
            </a:r>
          </a:p>
          <a:p>
            <a:pPr>
              <a:buFontTx/>
              <a:buChar char="-"/>
            </a:pPr>
            <a:r>
              <a:rPr lang="ru-RU" dirty="0" smtClean="0"/>
              <a:t>Руђеров </a:t>
            </a:r>
            <a:r>
              <a:rPr lang="ru-RU" dirty="0"/>
              <a:t>значај је пре свега у томе што је ишао трагом постмодрене науке</a:t>
            </a:r>
          </a:p>
          <a:p>
            <a:pPr marL="0" indent="0"/>
            <a:endParaRPr lang="sr-Cyrl-RS" dirty="0" smtClean="0"/>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133783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Теорија природне филозофије</a:t>
            </a:r>
            <a:endParaRPr lang="en-GB" dirty="0"/>
          </a:p>
        </p:txBody>
      </p:sp>
      <p:sp>
        <p:nvSpPr>
          <p:cNvPr id="3" name="Content Placeholder 2"/>
          <p:cNvSpPr>
            <a:spLocks noGrp="1"/>
          </p:cNvSpPr>
          <p:nvPr>
            <p:ph idx="1"/>
          </p:nvPr>
        </p:nvSpPr>
        <p:spPr/>
        <p:txBody>
          <a:bodyPr/>
          <a:lstStyle/>
          <a:p>
            <a:pPr>
              <a:buFontTx/>
              <a:buChar char="-"/>
            </a:pPr>
            <a:r>
              <a:rPr lang="sr-Cyrl-RS" dirty="0" smtClean="0"/>
              <a:t>Развија се мимо скученог оквира у који је модерну науку сместио Декарт</a:t>
            </a:r>
          </a:p>
          <a:p>
            <a:pPr>
              <a:buFontTx/>
              <a:buChar char="-"/>
            </a:pPr>
            <a:r>
              <a:rPr lang="sr-Cyrl-RS" dirty="0" smtClean="0"/>
              <a:t>Енциклопедија је кодификовала представу науке у којој је материја објекат</a:t>
            </a:r>
          </a:p>
          <a:p>
            <a:pPr>
              <a:buFontTx/>
              <a:buChar char="-"/>
            </a:pPr>
            <a:r>
              <a:rPr lang="sr-Cyrl-RS" dirty="0" smtClean="0"/>
              <a:t>Спој картезијанског дуализма и енциклопедијског материјализма је слепи пут</a:t>
            </a:r>
          </a:p>
          <a:p>
            <a:pPr>
              <a:buFontTx/>
              <a:buChar char="-"/>
            </a:pPr>
            <a:r>
              <a:rPr lang="sr-Cyrl-RS" dirty="0" smtClean="0"/>
              <a:t>Разрада Њутнове филозофије која би представљала сусрет физике и теологије</a:t>
            </a:r>
          </a:p>
          <a:p>
            <a:pPr>
              <a:buFontTx/>
              <a:buChar char="-"/>
            </a:pPr>
            <a:r>
              <a:rPr lang="sr-Cyrl-RS" dirty="0" smtClean="0"/>
              <a:t>Бошковић је следио Њутнову методу која се заснива на геометрији</a:t>
            </a:r>
          </a:p>
          <a:p>
            <a:pPr>
              <a:buFontTx/>
              <a:buChar char="-"/>
            </a:pPr>
            <a:r>
              <a:rPr lang="sr-Cyrl-RS" dirty="0" smtClean="0"/>
              <a:t>Развио ју је у оригинални поступак за одређивање небеских путања</a:t>
            </a:r>
          </a:p>
          <a:p>
            <a:pPr>
              <a:buFontTx/>
              <a:buChar char="-"/>
            </a:pPr>
            <a:r>
              <a:rPr lang="sr-Cyrl-RS" dirty="0" smtClean="0"/>
              <a:t>Жестоко га осуђује Лаплас који је преферирао аналитички приступ</a:t>
            </a:r>
          </a:p>
          <a:p>
            <a:pPr marL="0" indent="0"/>
            <a:r>
              <a:rPr lang="ru-RU" i="1" dirty="0" smtClean="0"/>
              <a:t>Не желим више општити ни </a:t>
            </a:r>
            <a:r>
              <a:rPr lang="ru-RU" i="1" dirty="0"/>
              <a:t>са једним од тих научника који су безмало сви одреда према мени </a:t>
            </a:r>
            <a:r>
              <a:rPr lang="ru-RU" i="1" dirty="0" smtClean="0"/>
              <a:t>неподношљиви </a:t>
            </a:r>
            <a:r>
              <a:rPr lang="ru-RU" i="1" dirty="0"/>
              <a:t>дволични и </a:t>
            </a:r>
            <a:r>
              <a:rPr lang="ru-RU" i="1" dirty="0" smtClean="0"/>
              <a:t>охоли.</a:t>
            </a:r>
          </a:p>
          <a:p>
            <a:pPr lvl="8">
              <a:buFontTx/>
              <a:buChar char="-"/>
            </a:pPr>
            <a:r>
              <a:rPr lang="ru-RU" dirty="0" smtClean="0"/>
              <a:t>Руђер Бошковић</a:t>
            </a: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19</a:t>
            </a:fld>
            <a:endParaRPr lang="en-US"/>
          </a:p>
        </p:txBody>
      </p:sp>
    </p:spTree>
    <p:extLst>
      <p:ext uri="{BB962C8B-B14F-4D97-AF65-F5344CB8AC3E}">
        <p14:creationId xmlns:p14="http://schemas.microsoft.com/office/powerpoint/2010/main" val="2100300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moiovde.files.wordpress.com/2013/05/boskovic-rudjer_6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328" y="1916832"/>
            <a:ext cx="5038725"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Cyrl-RS" dirty="0" smtClean="0"/>
              <a:t>Милош Миловановић</a:t>
            </a:r>
            <a:br>
              <a:rPr lang="sr-Cyrl-RS" dirty="0" smtClean="0"/>
            </a:br>
            <a:r>
              <a:rPr lang="sr-Cyrl-RS" dirty="0" smtClean="0"/>
              <a:t>математички институт САНУ</a:t>
            </a:r>
            <a:endParaRPr lang="en-GB" dirty="0"/>
          </a:p>
        </p:txBody>
      </p:sp>
      <p:sp>
        <p:nvSpPr>
          <p:cNvPr id="3" name="Content Placeholder 2"/>
          <p:cNvSpPr>
            <a:spLocks noGrp="1"/>
          </p:cNvSpPr>
          <p:nvPr>
            <p:ph idx="1"/>
          </p:nvPr>
        </p:nvSpPr>
        <p:spPr/>
        <p:txBody>
          <a:bodyPr>
            <a:normAutofit/>
          </a:bodyPr>
          <a:lstStyle/>
          <a:p>
            <a:pPr algn="ctr"/>
            <a:r>
              <a:rPr lang="sr-Cyrl-RS" sz="6000" dirty="0" smtClean="0"/>
              <a:t>КОСМИЧКА ПОЕМА</a:t>
            </a:r>
          </a:p>
          <a:p>
            <a:pPr algn="ctr"/>
            <a:r>
              <a:rPr lang="sr-Cyrl-RS" sz="6000" dirty="0" smtClean="0"/>
              <a:t>РУЂЕРА БОШКОВИЋА</a:t>
            </a:r>
            <a:endParaRPr lang="en-GB" sz="60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270448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Окончање атомистике</a:t>
            </a:r>
            <a:endParaRPr lang="en-GB" dirty="0"/>
          </a:p>
        </p:txBody>
      </p:sp>
      <p:sp>
        <p:nvSpPr>
          <p:cNvPr id="3" name="Content Placeholder 2"/>
          <p:cNvSpPr>
            <a:spLocks noGrp="1"/>
          </p:cNvSpPr>
          <p:nvPr>
            <p:ph idx="1"/>
          </p:nvPr>
        </p:nvSpPr>
        <p:spPr/>
        <p:txBody>
          <a:bodyPr>
            <a:normAutofit lnSpcReduction="10000"/>
          </a:bodyPr>
          <a:lstStyle/>
          <a:p>
            <a:pPr>
              <a:buFontTx/>
              <a:buChar char="-"/>
            </a:pPr>
            <a:r>
              <a:rPr lang="sr-Cyrl-RS" dirty="0" smtClean="0"/>
              <a:t>Њутново дело транспонује космолошке појмове у контекст механике</a:t>
            </a:r>
          </a:p>
          <a:p>
            <a:pPr>
              <a:buFontTx/>
              <a:buChar char="-"/>
            </a:pPr>
            <a:r>
              <a:rPr lang="sr-Cyrl-RS" dirty="0" smtClean="0"/>
              <a:t>Бошковић успоставља филозофију која превазилази контекст модерне науке</a:t>
            </a:r>
          </a:p>
          <a:p>
            <a:pPr>
              <a:buFontTx/>
              <a:buChar char="-"/>
            </a:pPr>
            <a:r>
              <a:rPr lang="sr-Cyrl-RS" dirty="0" smtClean="0"/>
              <a:t>Његова је заслуга што је успео картезијанском дуализму изнаћи алтернативу</a:t>
            </a:r>
          </a:p>
          <a:p>
            <a:pPr>
              <a:buFontTx/>
              <a:buChar char="-"/>
            </a:pPr>
            <a:r>
              <a:rPr lang="sr-Cyrl-RS" dirty="0" smtClean="0"/>
              <a:t>Руђер сматра великим доприносом свођење материје на законе сила</a:t>
            </a:r>
          </a:p>
          <a:p>
            <a:pPr>
              <a:buFontTx/>
              <a:buChar char="-"/>
            </a:pPr>
            <a:r>
              <a:rPr lang="ru-RU" dirty="0"/>
              <a:t>Он је развио теорију материјалних тачака чији односи образују </a:t>
            </a:r>
            <a:r>
              <a:rPr lang="ru-RU" dirty="0" smtClean="0"/>
              <a:t>стварност</a:t>
            </a:r>
          </a:p>
          <a:p>
            <a:pPr>
              <a:buFontTx/>
              <a:buChar char="-"/>
            </a:pPr>
            <a:r>
              <a:rPr lang="ru-RU" dirty="0"/>
              <a:t>Бошковићева теорија је математички атомизам у виду извесне </a:t>
            </a:r>
            <a:r>
              <a:rPr lang="ru-RU" dirty="0" smtClean="0"/>
              <a:t>мреже тачака</a:t>
            </a:r>
          </a:p>
          <a:p>
            <a:pPr>
              <a:buFontTx/>
              <a:buChar char="-"/>
            </a:pPr>
            <a:r>
              <a:rPr lang="ru-RU" dirty="0" smtClean="0"/>
              <a:t>Његови аргументи представљају успешну критику картезијанства</a:t>
            </a:r>
          </a:p>
          <a:p>
            <a:pPr>
              <a:buFontTx/>
              <a:buChar char="-"/>
            </a:pPr>
            <a:r>
              <a:rPr lang="sr-Cyrl-RS" dirty="0" smtClean="0"/>
              <a:t>Материја је непротежна а њена објективизација је само омамни привид</a:t>
            </a:r>
          </a:p>
          <a:p>
            <a:pPr>
              <a:buFontTx/>
              <a:buChar char="-"/>
            </a:pPr>
            <a:r>
              <a:rPr lang="sr-Cyrl-RS" dirty="0" smtClean="0"/>
              <a:t>Представља успелу одбрану Њутна у изворној целовитости његове замисли</a:t>
            </a:r>
          </a:p>
          <a:p>
            <a:pPr marL="0" indent="0"/>
            <a:r>
              <a:rPr lang="sr-Cyrl-RS" i="1" dirty="0"/>
              <a:t>Гравитација засигурно није особина материје напросто зато што материје нема</a:t>
            </a:r>
            <a:r>
              <a:rPr lang="sr-Cyrl-RS" dirty="0" smtClean="0"/>
              <a:t>.</a:t>
            </a:r>
          </a:p>
          <a:p>
            <a:pPr lvl="8">
              <a:buFontTx/>
              <a:buChar char="-"/>
            </a:pPr>
            <a:r>
              <a:rPr lang="sr-Cyrl-RS" dirty="0" smtClean="0"/>
              <a:t>Ниче у </a:t>
            </a:r>
            <a:r>
              <a:rPr lang="sr-Cyrl-RS" i="1" dirty="0" smtClean="0"/>
              <a:t>Писму Гасту</a:t>
            </a:r>
            <a:endParaRPr lang="en-GB" i="1"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20</a:t>
            </a:fld>
            <a:endParaRPr lang="en-US"/>
          </a:p>
        </p:txBody>
      </p:sp>
    </p:spTree>
    <p:extLst>
      <p:ext uri="{BB962C8B-B14F-4D97-AF65-F5344CB8AC3E}">
        <p14:creationId xmlns:p14="http://schemas.microsoft.com/office/powerpoint/2010/main" val="82404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Проблем материје</a:t>
            </a:r>
            <a:endParaRPr lang="en-GB" dirty="0"/>
          </a:p>
        </p:txBody>
      </p:sp>
      <p:sp>
        <p:nvSpPr>
          <p:cNvPr id="3" name="Content Placeholder 2"/>
          <p:cNvSpPr>
            <a:spLocks noGrp="1"/>
          </p:cNvSpPr>
          <p:nvPr>
            <p:ph idx="1"/>
          </p:nvPr>
        </p:nvSpPr>
        <p:spPr/>
        <p:txBody>
          <a:bodyPr>
            <a:normAutofit/>
          </a:bodyPr>
          <a:lstStyle/>
          <a:p>
            <a:pPr marL="0" indent="0" algn="just"/>
            <a:r>
              <a:rPr lang="sr-Cyrl-RS" i="1" dirty="0" smtClean="0"/>
              <a:t>Ми </a:t>
            </a:r>
            <a:r>
              <a:rPr lang="sr-Cyrl-RS" i="1" dirty="0"/>
              <a:t>не смемо узети обичан приказ те теорије према којој је Бошковић уклонио атоме и заменио их пуким математичким тачкама без делова и величина. Бар што се тиче његовог следбеника Фарадеја, атоми су му били много више него голе тачке. Сваки атом је испунио целокупан простор, јер где год је сила ту је део атома</a:t>
            </a:r>
            <a:r>
              <a:rPr lang="sr-Cyrl-RS" i="1" dirty="0" smtClean="0"/>
              <a:t>.</a:t>
            </a:r>
          </a:p>
          <a:p>
            <a:pPr>
              <a:buFontTx/>
              <a:buChar char="-"/>
            </a:pPr>
            <a:endParaRPr lang="ru-RU" dirty="0" smtClean="0"/>
          </a:p>
          <a:p>
            <a:pPr>
              <a:buFontTx/>
              <a:buChar char="-"/>
            </a:pPr>
            <a:r>
              <a:rPr lang="ru-RU" dirty="0"/>
              <a:t>Т</a:t>
            </a:r>
            <a:r>
              <a:rPr lang="ru-RU" dirty="0" smtClean="0"/>
              <a:t>ачке су средишта око којих дејствује Божија воља која представља силу</a:t>
            </a:r>
            <a:endParaRPr lang="sr-Cyrl-RS" dirty="0"/>
          </a:p>
          <a:p>
            <a:pPr>
              <a:buFontTx/>
              <a:buChar char="-"/>
            </a:pPr>
            <a:endParaRPr lang="sr-Cyrl-RS" dirty="0" smtClean="0"/>
          </a:p>
          <a:p>
            <a:pPr marL="0" indent="0" algn="just"/>
            <a:r>
              <a:rPr lang="sr-Cyrl-RS" i="1" dirty="0" smtClean="0"/>
              <a:t>За </a:t>
            </a:r>
            <a:r>
              <a:rPr lang="sr-Cyrl-RS" i="1" dirty="0"/>
              <a:t>њега није било мртве материје покретане тамо-амо каквом другом мртвом материјом, већ је сав свемир сила Божанства. Посве сигурно је то једна од најсублимнијих спекулација које је икад развио људски дух</a:t>
            </a:r>
            <a:r>
              <a:rPr lang="sr-Cyrl-RS" i="1" dirty="0" smtClean="0"/>
              <a:t>.</a:t>
            </a:r>
          </a:p>
          <a:p>
            <a:pPr lvl="8">
              <a:buClr>
                <a:srgbClr val="F96A1B"/>
              </a:buClr>
              <a:buFontTx/>
              <a:buChar char="-"/>
            </a:pPr>
            <a:r>
              <a:rPr lang="sr-Cyrl-RS" dirty="0">
                <a:solidFill>
                  <a:srgbClr val="000000"/>
                </a:solidFill>
              </a:rPr>
              <a:t>Џон Хенри Појнтинг</a:t>
            </a:r>
          </a:p>
          <a:p>
            <a:pPr marL="0" indent="0" algn="just"/>
            <a:endParaRPr lang="sr-Cyrl-RS" i="1" dirty="0" smtClean="0"/>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21</a:t>
            </a:fld>
            <a:endParaRPr lang="en-US"/>
          </a:p>
        </p:txBody>
      </p:sp>
    </p:spTree>
    <p:extLst>
      <p:ext uri="{BB962C8B-B14F-4D97-AF65-F5344CB8AC3E}">
        <p14:creationId xmlns:p14="http://schemas.microsoft.com/office/powerpoint/2010/main" val="400147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Физика поља</a:t>
            </a:r>
            <a:endParaRPr lang="en-GB" dirty="0"/>
          </a:p>
        </p:txBody>
      </p:sp>
      <p:sp>
        <p:nvSpPr>
          <p:cNvPr id="3" name="Content Placeholder 2"/>
          <p:cNvSpPr>
            <a:spLocks noGrp="1"/>
          </p:cNvSpPr>
          <p:nvPr>
            <p:ph idx="1"/>
          </p:nvPr>
        </p:nvSpPr>
        <p:spPr/>
        <p:txBody>
          <a:bodyPr/>
          <a:lstStyle/>
          <a:p>
            <a:pPr>
              <a:buFontTx/>
              <a:buChar char="-"/>
            </a:pPr>
            <a:r>
              <a:rPr lang="sr-Cyrl-RS" dirty="0" smtClean="0"/>
              <a:t>Утемељивши своју теорију на сили Руђер најављује прелаз на физику поља</a:t>
            </a:r>
          </a:p>
          <a:p>
            <a:pPr>
              <a:buFontTx/>
              <a:buChar char="-"/>
            </a:pPr>
            <a:r>
              <a:rPr lang="sr-Cyrl-RS" dirty="0" smtClean="0"/>
              <a:t>Физичко поље Фарадеја уродиће електродинамиком и теоријом релативности</a:t>
            </a:r>
          </a:p>
          <a:p>
            <a:pPr>
              <a:buFontTx/>
              <a:buChar char="-"/>
            </a:pPr>
            <a:r>
              <a:rPr lang="sr-Cyrl-RS" dirty="0" smtClean="0"/>
              <a:t>Таласна функција представља вероватноћу да би се честица нађе ту и тамо</a:t>
            </a:r>
          </a:p>
          <a:p>
            <a:pPr>
              <a:buFontTx/>
              <a:buChar char="-"/>
            </a:pPr>
            <a:r>
              <a:rPr lang="sr-Cyrl-RS" dirty="0" smtClean="0"/>
              <a:t>Бошковић разликује потенцијални од акуталног простора</a:t>
            </a:r>
          </a:p>
          <a:p>
            <a:pPr>
              <a:buFontTx/>
              <a:buChar char="-"/>
            </a:pPr>
            <a:r>
              <a:rPr lang="sr-Cyrl-RS" dirty="0" smtClean="0"/>
              <a:t>Наговештава проблем мерења који игра битну улогу у квантној физици</a:t>
            </a:r>
          </a:p>
          <a:p>
            <a:pPr>
              <a:buFontTx/>
              <a:buChar char="-"/>
            </a:pPr>
            <a:r>
              <a:rPr lang="sr-Cyrl-RS" dirty="0" smtClean="0"/>
              <a:t>Увођењем потенцијалног простора је превазиђен картезијански дуализам</a:t>
            </a:r>
          </a:p>
          <a:p>
            <a:pPr>
              <a:buFontTx/>
              <a:buChar char="-"/>
            </a:pPr>
            <a:r>
              <a:rPr lang="sr-Cyrl-RS" dirty="0" smtClean="0"/>
              <a:t>Отворена је могућност интеракције психичког и физичког на особит начин</a:t>
            </a:r>
          </a:p>
          <a:p>
            <a:pPr marL="0" indent="0"/>
            <a:r>
              <a:rPr lang="sr-Cyrl-RS" i="1" dirty="0" smtClean="0"/>
              <a:t>Визионар у пријеломима филозофије знаности и друштва</a:t>
            </a:r>
          </a:p>
          <a:p>
            <a:pPr lvl="8">
              <a:buFontTx/>
              <a:buChar char="-"/>
            </a:pPr>
            <a:r>
              <a:rPr lang="sr-Cyrl-RS" dirty="0" smtClean="0"/>
              <a:t>Иван Супек</a:t>
            </a:r>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22</a:t>
            </a:fld>
            <a:endParaRPr lang="en-US"/>
          </a:p>
        </p:txBody>
      </p:sp>
    </p:spTree>
    <p:extLst>
      <p:ext uri="{BB962C8B-B14F-4D97-AF65-F5344CB8AC3E}">
        <p14:creationId xmlns:p14="http://schemas.microsoft.com/office/powerpoint/2010/main" val="3144416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поштено о бошковићу</a:t>
            </a:r>
            <a:endParaRPr lang="en-GB" dirty="0"/>
          </a:p>
        </p:txBody>
      </p:sp>
      <p:sp>
        <p:nvSpPr>
          <p:cNvPr id="3" name="Content Placeholder 2"/>
          <p:cNvSpPr>
            <a:spLocks noGrp="1"/>
          </p:cNvSpPr>
          <p:nvPr>
            <p:ph idx="1"/>
          </p:nvPr>
        </p:nvSpPr>
        <p:spPr/>
        <p:txBody>
          <a:bodyPr/>
          <a:lstStyle/>
          <a:p>
            <a:pPr>
              <a:buFontTx/>
              <a:buChar char="-"/>
            </a:pPr>
            <a:r>
              <a:rPr lang="sr-Cyrl-RS" dirty="0" smtClean="0"/>
              <a:t>Бошковић је пророк чија је наука установљена на откровењу и надахнућу</a:t>
            </a:r>
          </a:p>
          <a:p>
            <a:pPr>
              <a:buFontTx/>
              <a:buChar char="-"/>
            </a:pPr>
            <a:r>
              <a:rPr lang="sr-Cyrl-RS" dirty="0" smtClean="0"/>
              <a:t>Митолошки платонизам који се среће код Петровића Флоренског Питагоре</a:t>
            </a:r>
          </a:p>
          <a:p>
            <a:pPr>
              <a:buFontTx/>
              <a:buChar char="-"/>
            </a:pPr>
            <a:r>
              <a:rPr lang="sr-Cyrl-RS" dirty="0" smtClean="0"/>
              <a:t>Митологија коју Бошковић развија је сублиминални израз Божије воље</a:t>
            </a:r>
          </a:p>
          <a:p>
            <a:pPr>
              <a:buFontTx/>
              <a:buChar char="-"/>
            </a:pPr>
            <a:r>
              <a:rPr lang="sr-Cyrl-RS" dirty="0" smtClean="0"/>
              <a:t>Његова космологија представља естетски дојам природне филозофије</a:t>
            </a:r>
          </a:p>
          <a:p>
            <a:pPr marL="0" indent="0"/>
            <a:endParaRPr lang="sr-Cyrl-RS" dirty="0" smtClean="0"/>
          </a:p>
          <a:p>
            <a:pPr marL="0" indent="0"/>
            <a:r>
              <a:rPr lang="sr-Cyrl-RS" i="1" dirty="0" smtClean="0"/>
              <a:t>Космогонијска божанства ниуколико нису алегорије већ митски симболи</a:t>
            </a:r>
          </a:p>
          <a:p>
            <a:pPr lvl="8">
              <a:buFontTx/>
              <a:buChar char="-"/>
            </a:pPr>
            <a:r>
              <a:rPr lang="sr-Cyrl-RS" dirty="0" smtClean="0"/>
              <a:t>Алексеј Лосев</a:t>
            </a:r>
          </a:p>
          <a:p>
            <a:pPr>
              <a:buFontTx/>
              <a:buChar char="-"/>
            </a:pPr>
            <a:endParaRPr lang="sr-Cyrl-RS" dirty="0" smtClean="0"/>
          </a:p>
          <a:p>
            <a:pPr marL="0" indent="0"/>
            <a:r>
              <a:rPr lang="sr-Cyrl-RS" i="1" dirty="0" smtClean="0"/>
              <a:t>Феноменолошки типови факата нису ништа друго до ликови божанстава</a:t>
            </a:r>
          </a:p>
          <a:p>
            <a:pPr lvl="8">
              <a:buFontTx/>
              <a:buChar char="-"/>
            </a:pPr>
            <a:r>
              <a:rPr lang="sr-Cyrl-RS" dirty="0" smtClean="0"/>
              <a:t>Михаило Петровић</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23</a:t>
            </a:fld>
            <a:endParaRPr lang="en-US"/>
          </a:p>
        </p:txBody>
      </p:sp>
    </p:spTree>
    <p:extLst>
      <p:ext uri="{BB962C8B-B14F-4D97-AF65-F5344CB8AC3E}">
        <p14:creationId xmlns:p14="http://schemas.microsoft.com/office/powerpoint/2010/main" val="3454902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Пророк новог света</a:t>
            </a:r>
            <a:endParaRPr lang="en-GB" dirty="0"/>
          </a:p>
        </p:txBody>
      </p:sp>
      <p:sp>
        <p:nvSpPr>
          <p:cNvPr id="3" name="Content Placeholder 2"/>
          <p:cNvSpPr>
            <a:spLocks noGrp="1"/>
          </p:cNvSpPr>
          <p:nvPr>
            <p:ph idx="1"/>
          </p:nvPr>
        </p:nvSpPr>
        <p:spPr>
          <a:xfrm>
            <a:off x="822960" y="1100628"/>
            <a:ext cx="7520940" cy="3768532"/>
          </a:xfrm>
        </p:spPr>
        <p:txBody>
          <a:bodyPr>
            <a:normAutofit/>
          </a:bodyPr>
          <a:lstStyle/>
          <a:p>
            <a:pPr marL="0" indent="0" algn="just"/>
            <a:r>
              <a:rPr lang="sr-Cyrl-RS" i="1" dirty="0" smtClean="0"/>
              <a:t>Да закључимо.</a:t>
            </a:r>
            <a:endParaRPr lang="sr-Cyrl-RS" i="1" dirty="0"/>
          </a:p>
          <a:p>
            <a:pPr marL="0" indent="0" algn="just"/>
            <a:r>
              <a:rPr lang="sr-Cyrl-RS" i="1" dirty="0" smtClean="0"/>
              <a:t>Бошковић </a:t>
            </a:r>
            <a:r>
              <a:rPr lang="sr-Cyrl-RS" i="1" dirty="0"/>
              <a:t>је дубином и видовитошћу генија осетио све оне тешке и праве дилеме спознајно-теоретског карактера које се порађају када се чине покушаји да се размрсе путеви у лабиринту микросвета, као што их осећају </a:t>
            </a:r>
            <a:r>
              <a:rPr lang="sr-Cyrl-RS" i="1" dirty="0" smtClean="0"/>
              <a:t>данашњи </a:t>
            </a:r>
            <a:r>
              <a:rPr lang="sr-Cyrl-RS" i="1" dirty="0"/>
              <a:t>велики истраживачи када настоје да изграде, </a:t>
            </a:r>
            <a:r>
              <a:rPr lang="sr-Cyrl-RS" i="1" dirty="0" smtClean="0"/>
              <a:t>а на </a:t>
            </a:r>
            <a:r>
              <a:rPr lang="sr-Cyrl-RS" i="1" dirty="0"/>
              <a:t>основу великог мноштва експериментално откривених чињеница, целовиту теорију о </a:t>
            </a:r>
            <a:r>
              <a:rPr lang="sr-Cyrl-RS" i="1" dirty="0" smtClean="0"/>
              <a:t>микросвету. </a:t>
            </a:r>
          </a:p>
          <a:p>
            <a:pPr lvl="8">
              <a:buFontTx/>
              <a:buChar char="-"/>
            </a:pPr>
            <a:r>
              <a:rPr lang="sr-Cyrl-RS" dirty="0" smtClean="0"/>
              <a:t>Ернест Стипанић</a:t>
            </a:r>
          </a:p>
          <a:p>
            <a:pPr lvl="8">
              <a:buFontTx/>
              <a:buChar char="-"/>
            </a:pPr>
            <a:endParaRPr lang="sr-Cyrl-RS" dirty="0"/>
          </a:p>
          <a:p>
            <a:pPr marL="0" indent="0"/>
            <a:r>
              <a:rPr lang="sr-Cyrl-RS" i="1" dirty="0" smtClean="0"/>
              <a:t>Бошковићев нови свет – наш  свет</a:t>
            </a:r>
          </a:p>
          <a:p>
            <a:pPr lvl="8">
              <a:buFontTx/>
              <a:buChar char="-"/>
            </a:pPr>
            <a:r>
              <a:rPr lang="sr-Cyrl-RS" dirty="0" smtClean="0"/>
              <a:t>Душан Недељковић</a:t>
            </a:r>
          </a:p>
          <a:p>
            <a:pPr lvl="8">
              <a:buFontTx/>
              <a:buChar char="-"/>
            </a:pPr>
            <a:endParaRPr lang="sr-Cyrl-RS" dirty="0"/>
          </a:p>
          <a:p>
            <a:pPr marL="0" indent="0"/>
            <a:r>
              <a:rPr lang="sr-Cyrl-RS" i="1" dirty="0" smtClean="0"/>
              <a:t>Изгледа да је Бошковић ишао не само испред свог већ испред нашег времена.</a:t>
            </a:r>
          </a:p>
          <a:p>
            <a:pPr lvl="8">
              <a:buFontTx/>
              <a:buChar char="-"/>
            </a:pPr>
            <a:r>
              <a:rPr lang="sr-Cyrl-RS" dirty="0" smtClean="0"/>
              <a:t>Луис Пауелс и Жак Бержије</a:t>
            </a:r>
          </a:p>
        </p:txBody>
      </p:sp>
      <p:sp>
        <p:nvSpPr>
          <p:cNvPr id="4" name="Slide Number Placeholder 3"/>
          <p:cNvSpPr>
            <a:spLocks noGrp="1"/>
          </p:cNvSpPr>
          <p:nvPr>
            <p:ph type="sldNum" sz="quarter" idx="12"/>
          </p:nvPr>
        </p:nvSpPr>
        <p:spPr/>
        <p:txBody>
          <a:bodyPr/>
          <a:lstStyle/>
          <a:p>
            <a:fld id="{2754ED01-E2A0-4C1E-8E21-014B99041579}" type="slidenum">
              <a:rPr lang="en-US" smtClean="0"/>
              <a:pPr/>
              <a:t>24</a:t>
            </a:fld>
            <a:endParaRPr lang="en-US"/>
          </a:p>
        </p:txBody>
      </p:sp>
    </p:spTree>
    <p:extLst>
      <p:ext uri="{BB962C8B-B14F-4D97-AF65-F5344CB8AC3E}">
        <p14:creationId xmlns:p14="http://schemas.microsoft.com/office/powerpoint/2010/main" val="1893828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Помрачења и пророштва</a:t>
            </a:r>
            <a:endParaRPr lang="en-GB" dirty="0"/>
          </a:p>
        </p:txBody>
      </p:sp>
      <p:sp>
        <p:nvSpPr>
          <p:cNvPr id="3" name="Content Placeholder 2"/>
          <p:cNvSpPr>
            <a:spLocks noGrp="1"/>
          </p:cNvSpPr>
          <p:nvPr>
            <p:ph idx="1"/>
          </p:nvPr>
        </p:nvSpPr>
        <p:spPr/>
        <p:txBody>
          <a:bodyPr/>
          <a:lstStyle/>
          <a:p>
            <a:pPr>
              <a:buFontTx/>
              <a:buChar char="-"/>
            </a:pPr>
            <a:r>
              <a:rPr lang="sr-Cyrl-RS" dirty="0" smtClean="0"/>
              <a:t>Помрачења су од давнина била предмет пророчке делатности</a:t>
            </a:r>
          </a:p>
          <a:p>
            <a:pPr>
              <a:buFontTx/>
              <a:buChar char="-"/>
            </a:pPr>
            <a:r>
              <a:rPr lang="sr-Cyrl-RS" dirty="0" smtClean="0"/>
              <a:t>На превласт астрологије је </a:t>
            </a:r>
            <a:r>
              <a:rPr lang="ru-RU" dirty="0" smtClean="0"/>
              <a:t>пресудно утицало </a:t>
            </a:r>
            <a:r>
              <a:rPr lang="ru-RU" dirty="0"/>
              <a:t>предвиђање небеских </a:t>
            </a:r>
            <a:r>
              <a:rPr lang="ru-RU" dirty="0" smtClean="0"/>
              <a:t>појава</a:t>
            </a:r>
          </a:p>
          <a:p>
            <a:pPr>
              <a:buFontTx/>
              <a:buChar char="-"/>
            </a:pPr>
            <a:r>
              <a:rPr lang="ru-RU" dirty="0" smtClean="0"/>
              <a:t>Предвиђање помрачења је значило </a:t>
            </a:r>
            <a:r>
              <a:rPr lang="ru-RU" dirty="0"/>
              <a:t>велики углед и </a:t>
            </a:r>
            <a:r>
              <a:rPr lang="ru-RU" dirty="0" smtClean="0"/>
              <a:t>ауторитет</a:t>
            </a:r>
          </a:p>
          <a:p>
            <a:pPr>
              <a:buFontTx/>
              <a:buChar char="-"/>
            </a:pPr>
            <a:r>
              <a:rPr lang="ru-RU" dirty="0"/>
              <a:t>Талес из Милета </a:t>
            </a:r>
            <a:r>
              <a:rPr lang="ru-RU" dirty="0" smtClean="0"/>
              <a:t>је установио </a:t>
            </a:r>
            <a:r>
              <a:rPr lang="ru-RU" dirty="0"/>
              <a:t>помрачење Сунца 585. године пре н. е</a:t>
            </a:r>
            <a:r>
              <a:rPr lang="ru-RU" dirty="0" smtClean="0"/>
              <a:t>.</a:t>
            </a:r>
          </a:p>
          <a:p>
            <a:pPr>
              <a:buFontTx/>
              <a:buChar char="-"/>
            </a:pPr>
            <a:r>
              <a:rPr lang="ru-RU" dirty="0" smtClean="0"/>
              <a:t>Први догађај у историји за који се поуздано зна да је унапред предсказан</a:t>
            </a:r>
          </a:p>
          <a:p>
            <a:pPr>
              <a:buFontTx/>
              <a:buChar char="-"/>
            </a:pPr>
            <a:r>
              <a:rPr lang="ru-RU" dirty="0"/>
              <a:t>Тешко је </a:t>
            </a:r>
            <a:r>
              <a:rPr lang="ru-RU" dirty="0" smtClean="0"/>
              <a:t>тврдити </a:t>
            </a:r>
            <a:r>
              <a:rPr lang="ru-RU" dirty="0"/>
              <a:t>да је Талес познавао опште законе </a:t>
            </a:r>
            <a:r>
              <a:rPr lang="ru-RU" dirty="0" smtClean="0"/>
              <a:t>помрачења</a:t>
            </a:r>
          </a:p>
          <a:p>
            <a:pPr>
              <a:buFontTx/>
              <a:buChar char="-"/>
            </a:pPr>
            <a:r>
              <a:rPr lang="ru-RU" dirty="0" smtClean="0"/>
              <a:t>Баштинио је извесна </a:t>
            </a:r>
            <a:r>
              <a:rPr lang="ru-RU" dirty="0"/>
              <a:t>предања из египатских или вавилонских </a:t>
            </a:r>
            <a:r>
              <a:rPr lang="ru-RU" dirty="0" smtClean="0"/>
              <a:t>извора</a:t>
            </a:r>
          </a:p>
          <a:p>
            <a:pPr>
              <a:buFontTx/>
              <a:buChar char="-"/>
            </a:pPr>
            <a:r>
              <a:rPr lang="ru-RU" dirty="0" smtClean="0"/>
              <a:t>Прорицање </a:t>
            </a:r>
            <a:r>
              <a:rPr lang="ru-RU" dirty="0"/>
              <a:t>будућности постаје главна одредница </a:t>
            </a:r>
            <a:r>
              <a:rPr lang="ru-RU" dirty="0" smtClean="0"/>
              <a:t>науке</a:t>
            </a:r>
          </a:p>
          <a:p>
            <a:pPr>
              <a:buFontTx/>
              <a:buChar char="-"/>
            </a:pPr>
            <a:r>
              <a:rPr lang="ru-RU" dirty="0"/>
              <a:t>Т</a:t>
            </a:r>
            <a:r>
              <a:rPr lang="ru-RU" dirty="0" smtClean="0"/>
              <a:t>ежиште је померено на </a:t>
            </a:r>
            <a:r>
              <a:rPr lang="ru-RU" dirty="0"/>
              <a:t>саме догађаје уместо њиховог тумачења и </a:t>
            </a:r>
            <a:r>
              <a:rPr lang="ru-RU" dirty="0" smtClean="0"/>
              <a:t>значаја</a:t>
            </a:r>
          </a:p>
          <a:p>
            <a:pPr>
              <a:buFontTx/>
              <a:buChar char="-"/>
            </a:pPr>
            <a:r>
              <a:rPr lang="ru-RU" dirty="0" smtClean="0"/>
              <a:t>Астрологија је међутим наставила да постоји у свештеном предању</a:t>
            </a:r>
            <a:endParaRPr lang="ru-RU"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25</a:t>
            </a:fld>
            <a:endParaRPr lang="en-US"/>
          </a:p>
        </p:txBody>
      </p:sp>
    </p:spTree>
    <p:extLst>
      <p:ext uri="{BB962C8B-B14F-4D97-AF65-F5344CB8AC3E}">
        <p14:creationId xmlns:p14="http://schemas.microsoft.com/office/powerpoint/2010/main" val="248446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Историјски значај помрачења</a:t>
            </a:r>
            <a:endParaRPr lang="en-GB" dirty="0"/>
          </a:p>
        </p:txBody>
      </p:sp>
      <p:sp>
        <p:nvSpPr>
          <p:cNvPr id="3" name="Content Placeholder 2"/>
          <p:cNvSpPr>
            <a:spLocks noGrp="1"/>
          </p:cNvSpPr>
          <p:nvPr>
            <p:ph idx="1"/>
          </p:nvPr>
        </p:nvSpPr>
        <p:spPr>
          <a:xfrm>
            <a:off x="755576" y="1100628"/>
            <a:ext cx="8136904" cy="3579849"/>
          </a:xfrm>
        </p:spPr>
        <p:txBody>
          <a:bodyPr/>
          <a:lstStyle/>
          <a:p>
            <a:pPr>
              <a:buFontTx/>
              <a:buChar char="-"/>
            </a:pPr>
            <a:r>
              <a:rPr lang="sr-Cyrl-RS" dirty="0" smtClean="0"/>
              <a:t>Битка на Халису још није ни отпочела када се помрачење збило</a:t>
            </a:r>
          </a:p>
          <a:p>
            <a:pPr>
              <a:buFontTx/>
              <a:buChar char="-"/>
            </a:pPr>
            <a:r>
              <a:rPr lang="ru-RU" dirty="0" smtClean="0"/>
              <a:t>Примећена је небеска </a:t>
            </a:r>
            <a:r>
              <a:rPr lang="ru-RU" dirty="0"/>
              <a:t>појава које наговештава </a:t>
            </a:r>
            <a:r>
              <a:rPr lang="ru-RU" dirty="0" smtClean="0"/>
              <a:t>смрт или свргавање владара</a:t>
            </a:r>
          </a:p>
          <a:p>
            <a:pPr>
              <a:buFontTx/>
              <a:buChar char="-"/>
            </a:pPr>
            <a:r>
              <a:rPr lang="ru-RU" dirty="0"/>
              <a:t>Убрзо </a:t>
            </a:r>
            <a:r>
              <a:rPr lang="ru-RU" dirty="0" smtClean="0"/>
              <a:t>је склопљен брак између </a:t>
            </a:r>
            <a:r>
              <a:rPr lang="ru-RU" dirty="0"/>
              <a:t>лидијске принцезе и медијског </a:t>
            </a:r>
            <a:r>
              <a:rPr lang="ru-RU" dirty="0" smtClean="0"/>
              <a:t>принца</a:t>
            </a:r>
          </a:p>
          <a:p>
            <a:pPr>
              <a:buFontTx/>
              <a:buChar char="-"/>
            </a:pPr>
            <a:r>
              <a:rPr lang="sr-Cyrl-RS" dirty="0"/>
              <a:t>Овај догађај спада међу најстарије чији је датум веродостојно </a:t>
            </a:r>
            <a:r>
              <a:rPr lang="sr-Cyrl-RS" dirty="0" smtClean="0"/>
              <a:t>установљен</a:t>
            </a:r>
          </a:p>
          <a:p>
            <a:pPr>
              <a:buFontTx/>
              <a:buChar char="-"/>
            </a:pPr>
            <a:r>
              <a:rPr lang="sr-Cyrl-RS" dirty="0" smtClean="0"/>
              <a:t>Помрачење се јавило на Христовом распећу што потврђује предање</a:t>
            </a:r>
          </a:p>
          <a:p>
            <a:pPr>
              <a:buFontTx/>
              <a:buChar char="-"/>
            </a:pPr>
            <a:r>
              <a:rPr lang="ru-RU" dirty="0"/>
              <a:t>Поновни долазак Богочовека у последња времена је </a:t>
            </a:r>
            <a:r>
              <a:rPr lang="ru-RU" dirty="0" smtClean="0"/>
              <a:t>најављен помрачењима</a:t>
            </a:r>
          </a:p>
          <a:p>
            <a:pPr>
              <a:buFontTx/>
              <a:buChar char="-"/>
            </a:pPr>
            <a:r>
              <a:rPr lang="sr-Cyrl-RS" dirty="0"/>
              <a:t>Пад Цариграда под власт Османског </a:t>
            </a:r>
            <a:r>
              <a:rPr lang="sr-Cyrl-RS" dirty="0" smtClean="0"/>
              <a:t>Царства прати помрачење Месеца</a:t>
            </a:r>
          </a:p>
          <a:p>
            <a:pPr>
              <a:buFontTx/>
              <a:buChar char="-"/>
            </a:pPr>
            <a:r>
              <a:rPr lang="sr-Cyrl-RS" dirty="0" smtClean="0"/>
              <a:t>Зашто Бошковић свој спев посвећује Лују</a:t>
            </a:r>
            <a:r>
              <a:rPr lang="ru-RU" dirty="0"/>
              <a:t> XVI</a:t>
            </a:r>
            <a:r>
              <a:rPr lang="sr-Cyrl-RS" dirty="0" smtClean="0"/>
              <a:t> који ће трагично скончати у револуцији</a:t>
            </a:r>
          </a:p>
          <a:p>
            <a:pPr marL="0" indent="0"/>
            <a:r>
              <a:rPr lang="ru-RU" i="1" dirty="0" smtClean="0">
                <a:solidFill>
                  <a:srgbClr val="FF0000"/>
                </a:solidFill>
              </a:rPr>
              <a:t>А од </a:t>
            </a:r>
            <a:r>
              <a:rPr lang="ru-RU" i="1" dirty="0">
                <a:solidFill>
                  <a:srgbClr val="FF0000"/>
                </a:solidFill>
              </a:rPr>
              <a:t>његове крви родиће се потомство које ће и најпознији векови видети како </a:t>
            </a:r>
            <a:r>
              <a:rPr lang="ru-RU" i="1" dirty="0" smtClean="0">
                <a:solidFill>
                  <a:srgbClr val="FF0000"/>
                </a:solidFill>
              </a:rPr>
              <a:t>се шири</a:t>
            </a:r>
            <a:r>
              <a:rPr lang="ru-RU" i="1" dirty="0">
                <a:solidFill>
                  <a:srgbClr val="FF0000"/>
                </a:solidFill>
              </a:rPr>
              <a:t>.</a:t>
            </a:r>
          </a:p>
          <a:p>
            <a:pPr lvl="8">
              <a:buFontTx/>
              <a:buChar char="-"/>
            </a:pPr>
            <a:r>
              <a:rPr lang="ru-RU" dirty="0"/>
              <a:t>Посвета Његовом Величанству Лују XVI Краљу Француске</a:t>
            </a:r>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26</a:t>
            </a:fld>
            <a:endParaRPr lang="en-US"/>
          </a:p>
        </p:txBody>
      </p:sp>
    </p:spTree>
    <p:extLst>
      <p:ext uri="{BB962C8B-B14F-4D97-AF65-F5344CB8AC3E}">
        <p14:creationId xmlns:p14="http://schemas.microsoft.com/office/powerpoint/2010/main" val="3125742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Потрага за небеским пламеном</a:t>
            </a:r>
            <a:endParaRPr lang="en-GB" dirty="0"/>
          </a:p>
        </p:txBody>
      </p:sp>
      <p:sp>
        <p:nvSpPr>
          <p:cNvPr id="3" name="Content Placeholder 2"/>
          <p:cNvSpPr>
            <a:spLocks noGrp="1"/>
          </p:cNvSpPr>
          <p:nvPr>
            <p:ph idx="1"/>
          </p:nvPr>
        </p:nvSpPr>
        <p:spPr/>
        <p:txBody>
          <a:bodyPr/>
          <a:lstStyle/>
          <a:p>
            <a:pPr>
              <a:buFontTx/>
              <a:buChar char="-"/>
            </a:pPr>
            <a:r>
              <a:rPr lang="sr-Cyrl-RS" dirty="0" smtClean="0"/>
              <a:t>Судбоносни призвук чији домет неизмерно превазилази картезијанске оквире</a:t>
            </a:r>
          </a:p>
          <a:p>
            <a:pPr>
              <a:buFontTx/>
              <a:buChar char="-"/>
            </a:pPr>
            <a:r>
              <a:rPr lang="ru-RU" dirty="0"/>
              <a:t>Бошковић је </a:t>
            </a:r>
            <a:r>
              <a:rPr lang="ru-RU" dirty="0" smtClean="0"/>
              <a:t>потиштен харангом </a:t>
            </a:r>
            <a:r>
              <a:rPr lang="ru-RU" dirty="0"/>
              <a:t>у </a:t>
            </a:r>
            <a:r>
              <a:rPr lang="ru-RU" dirty="0" smtClean="0"/>
              <a:t>Академији одлучио </a:t>
            </a:r>
            <a:r>
              <a:rPr lang="ru-RU" dirty="0"/>
              <a:t>да се врати у </a:t>
            </a:r>
            <a:r>
              <a:rPr lang="ru-RU" dirty="0" smtClean="0"/>
              <a:t>Рим</a:t>
            </a:r>
          </a:p>
          <a:p>
            <a:pPr>
              <a:buFontTx/>
              <a:buChar char="-"/>
            </a:pPr>
            <a:r>
              <a:rPr lang="ru-RU" dirty="0"/>
              <a:t>Његова муза му је приредила откриће пред којим није остао </a:t>
            </a:r>
            <a:r>
              <a:rPr lang="ru-RU" dirty="0" smtClean="0"/>
              <a:t>равнодушан</a:t>
            </a:r>
            <a:endParaRPr lang="ru-RU" dirty="0"/>
          </a:p>
          <a:p>
            <a:pPr>
              <a:buFontTx/>
              <a:buChar char="-"/>
            </a:pPr>
            <a:r>
              <a:rPr lang="ru-RU" dirty="0" smtClean="0"/>
              <a:t>13</a:t>
            </a:r>
            <a:r>
              <a:rPr lang="ru-RU" dirty="0"/>
              <a:t>. марта 1781. године је Вилијам Хершел приметио бизарно тело на </a:t>
            </a:r>
            <a:r>
              <a:rPr lang="ru-RU" dirty="0" smtClean="0"/>
              <a:t>небу</a:t>
            </a:r>
          </a:p>
          <a:p>
            <a:pPr>
              <a:buFontTx/>
              <a:buChar char="-"/>
            </a:pPr>
            <a:r>
              <a:rPr lang="ru-RU" dirty="0" smtClean="0"/>
              <a:t>Сарон </a:t>
            </a:r>
            <a:r>
              <a:rPr lang="ru-RU" dirty="0"/>
              <a:t>и Мешен </a:t>
            </a:r>
            <a:r>
              <a:rPr lang="ru-RU" dirty="0" smtClean="0"/>
              <a:t>су применили </a:t>
            </a:r>
            <a:r>
              <a:rPr lang="ru-RU" dirty="0"/>
              <a:t>Бошковићеву методу </a:t>
            </a:r>
            <a:r>
              <a:rPr lang="ru-RU" dirty="0" smtClean="0"/>
              <a:t>на одређивање путање</a:t>
            </a:r>
          </a:p>
          <a:p>
            <a:pPr>
              <a:buFontTx/>
              <a:buChar char="-"/>
            </a:pPr>
            <a:r>
              <a:rPr lang="ru-RU" dirty="0" smtClean="0"/>
              <a:t>Установили су углавном кружну орбиту која је својствена планетама</a:t>
            </a:r>
          </a:p>
          <a:p>
            <a:pPr>
              <a:buFontTx/>
              <a:buChar char="-"/>
            </a:pPr>
            <a:r>
              <a:rPr lang="ru-RU" dirty="0"/>
              <a:t>О</a:t>
            </a:r>
            <a:r>
              <a:rPr lang="ru-RU" dirty="0" smtClean="0"/>
              <a:t>ткриће Урана поприма </a:t>
            </a:r>
            <a:r>
              <a:rPr lang="ru-RU" dirty="0"/>
              <a:t>историсјки </a:t>
            </a:r>
            <a:r>
              <a:rPr lang="ru-RU" dirty="0" smtClean="0"/>
              <a:t>значај </a:t>
            </a:r>
            <a:r>
              <a:rPr lang="ru-RU" dirty="0"/>
              <a:t>подударајући се са </a:t>
            </a:r>
            <a:r>
              <a:rPr lang="ru-RU" dirty="0" smtClean="0"/>
              <a:t>револуцијама</a:t>
            </a:r>
          </a:p>
          <a:p>
            <a:pPr>
              <a:buFontTx/>
              <a:buChar char="-"/>
            </a:pPr>
            <a:r>
              <a:rPr lang="ru-RU" dirty="0"/>
              <a:t> Усвојени назив </a:t>
            </a:r>
            <a:r>
              <a:rPr lang="ru-RU" dirty="0" smtClean="0"/>
              <a:t>се </a:t>
            </a:r>
            <a:r>
              <a:rPr lang="ru-RU" dirty="0"/>
              <a:t>односи на примордијално божанство </a:t>
            </a:r>
            <a:r>
              <a:rPr lang="ru-RU" dirty="0" smtClean="0"/>
              <a:t>Неба</a:t>
            </a:r>
          </a:p>
          <a:p>
            <a:pPr>
              <a:buFontTx/>
              <a:buChar char="-"/>
            </a:pPr>
            <a:r>
              <a:rPr lang="ru-RU" dirty="0" smtClean="0"/>
              <a:t>Сродност </a:t>
            </a:r>
            <a:r>
              <a:rPr lang="ru-RU" dirty="0"/>
              <a:t>са Бошковићевом музом водиљом </a:t>
            </a:r>
            <a:r>
              <a:rPr lang="ru-RU" dirty="0" smtClean="0"/>
              <a:t>је више </a:t>
            </a:r>
            <a:r>
              <a:rPr lang="ru-RU" dirty="0"/>
              <a:t>него очигледна</a:t>
            </a:r>
            <a:endParaRPr lang="ru-RU"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27</a:t>
            </a:fld>
            <a:endParaRPr lang="en-US"/>
          </a:p>
        </p:txBody>
      </p:sp>
    </p:spTree>
    <p:extLst>
      <p:ext uri="{BB962C8B-B14F-4D97-AF65-F5344CB8AC3E}">
        <p14:creationId xmlns:p14="http://schemas.microsoft.com/office/powerpoint/2010/main" val="1987592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Откриће урана</a:t>
            </a:r>
            <a:endParaRPr lang="en-GB" dirty="0"/>
          </a:p>
        </p:txBody>
      </p:sp>
      <p:sp>
        <p:nvSpPr>
          <p:cNvPr id="3" name="Content Placeholder 2"/>
          <p:cNvSpPr>
            <a:spLocks noGrp="1"/>
          </p:cNvSpPr>
          <p:nvPr>
            <p:ph idx="1"/>
          </p:nvPr>
        </p:nvSpPr>
        <p:spPr/>
        <p:txBody>
          <a:bodyPr/>
          <a:lstStyle/>
          <a:p>
            <a:pPr>
              <a:buFontTx/>
              <a:buChar char="-"/>
            </a:pPr>
            <a:r>
              <a:rPr lang="sr-Cyrl-RS" dirty="0" smtClean="0"/>
              <a:t>Посматрала га је цела плејада астронома још од </a:t>
            </a:r>
            <a:r>
              <a:rPr lang="en-US" dirty="0" smtClean="0"/>
              <a:t>XVII </a:t>
            </a:r>
            <a:r>
              <a:rPr lang="sr-Cyrl-RS" dirty="0" smtClean="0"/>
              <a:t>столећа</a:t>
            </a:r>
          </a:p>
          <a:p>
            <a:pPr>
              <a:buFontTx/>
              <a:buChar char="-"/>
            </a:pPr>
            <a:r>
              <a:rPr lang="sr-Cyrl-RS" dirty="0" smtClean="0"/>
              <a:t>Приметио га је такође Хипарх 128. године пре н. е.</a:t>
            </a:r>
          </a:p>
          <a:p>
            <a:pPr>
              <a:buFontTx/>
              <a:buChar char="-"/>
            </a:pPr>
            <a:r>
              <a:rPr lang="sr-Cyrl-RS" dirty="0" smtClean="0"/>
              <a:t>Није потребна техника да би се Уран открио али је требала да би се распознао</a:t>
            </a:r>
          </a:p>
          <a:p>
            <a:pPr>
              <a:buFontTx/>
              <a:buChar char="-"/>
            </a:pPr>
            <a:r>
              <a:rPr lang="ru-RU" dirty="0" smtClean="0"/>
              <a:t>Евидентна је међузависност </a:t>
            </a:r>
            <a:r>
              <a:rPr lang="ru-RU" dirty="0"/>
              <a:t>истраживача који су у томе </a:t>
            </a:r>
            <a:r>
              <a:rPr lang="ru-RU" dirty="0" smtClean="0"/>
              <a:t>учествавали у открићу</a:t>
            </a:r>
          </a:p>
          <a:p>
            <a:pPr>
              <a:buFontTx/>
              <a:buChar char="-"/>
            </a:pPr>
            <a:r>
              <a:rPr lang="ru-RU" dirty="0"/>
              <a:t>Био је то прилично компликован </a:t>
            </a:r>
            <a:r>
              <a:rPr lang="ru-RU" dirty="0" smtClean="0"/>
              <a:t>процес </a:t>
            </a:r>
            <a:r>
              <a:rPr lang="ru-RU" dirty="0"/>
              <a:t>од опажања до </a:t>
            </a:r>
            <a:r>
              <a:rPr lang="ru-RU" dirty="0" smtClean="0"/>
              <a:t>утврђивања природе</a:t>
            </a:r>
          </a:p>
          <a:p>
            <a:pPr>
              <a:buFontTx/>
              <a:buChar char="-"/>
            </a:pPr>
            <a:r>
              <a:rPr lang="ru-RU" dirty="0"/>
              <a:t>Бошковић је у преписци од 10. јуна </a:t>
            </a:r>
            <a:r>
              <a:rPr lang="ru-RU" dirty="0" smtClean="0"/>
              <a:t>признао уверење </a:t>
            </a:r>
            <a:r>
              <a:rPr lang="ru-RU" dirty="0"/>
              <a:t>да се ради о планети</a:t>
            </a:r>
            <a:endParaRPr lang="sr-Cyrl-RS" dirty="0" smtClean="0"/>
          </a:p>
          <a:p>
            <a:pPr marL="0" indent="0"/>
            <a:r>
              <a:rPr lang="ru-RU" i="1" dirty="0"/>
              <a:t>Још не знам да ли је то комета или планета, али почињем веровати да је планета и боље је причекати до краја јула </a:t>
            </a:r>
            <a:r>
              <a:rPr lang="ru-RU" i="1" dirty="0" smtClean="0"/>
              <a:t>не </a:t>
            </a:r>
            <a:r>
              <a:rPr lang="ru-RU" i="1" dirty="0"/>
              <a:t>бисмо </a:t>
            </a:r>
            <a:r>
              <a:rPr lang="ru-RU" i="1" dirty="0" smtClean="0"/>
              <a:t>ли се сасвим уверили.</a:t>
            </a:r>
          </a:p>
          <a:p>
            <a:pPr lvl="8">
              <a:buFontTx/>
              <a:buChar char="-"/>
            </a:pPr>
            <a:r>
              <a:rPr lang="ru-RU" dirty="0" smtClean="0"/>
              <a:t>Руђер Бошковић</a:t>
            </a:r>
          </a:p>
          <a:p>
            <a:pPr lvl="8">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28</a:t>
            </a:fld>
            <a:endParaRPr lang="en-US"/>
          </a:p>
        </p:txBody>
      </p:sp>
    </p:spTree>
    <p:extLst>
      <p:ext uri="{BB962C8B-B14F-4D97-AF65-F5344CB8AC3E}">
        <p14:creationId xmlns:p14="http://schemas.microsoft.com/office/powerpoint/2010/main" val="2587125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Откривање новог света</a:t>
            </a:r>
            <a:endParaRPr lang="en-GB" dirty="0"/>
          </a:p>
        </p:txBody>
      </p:sp>
      <p:sp>
        <p:nvSpPr>
          <p:cNvPr id="3" name="Content Placeholder 2"/>
          <p:cNvSpPr>
            <a:spLocks noGrp="1"/>
          </p:cNvSpPr>
          <p:nvPr>
            <p:ph idx="1"/>
          </p:nvPr>
        </p:nvSpPr>
        <p:spPr/>
        <p:txBody>
          <a:bodyPr/>
          <a:lstStyle/>
          <a:p>
            <a:pPr>
              <a:buFontTx/>
              <a:buChar char="-"/>
            </a:pPr>
            <a:r>
              <a:rPr lang="sr-Cyrl-RS" dirty="0" smtClean="0"/>
              <a:t>Руђер је </a:t>
            </a:r>
            <a:r>
              <a:rPr lang="sr-Cyrl-RS" dirty="0"/>
              <a:t>филозоф природе који настоји расветлити целокупну </a:t>
            </a:r>
            <a:r>
              <a:rPr lang="sr-Cyrl-RS" dirty="0" smtClean="0"/>
              <a:t>стварност</a:t>
            </a:r>
          </a:p>
          <a:p>
            <a:pPr>
              <a:buFontTx/>
              <a:buChar char="-"/>
            </a:pPr>
            <a:r>
              <a:rPr lang="sr-Cyrl-RS" dirty="0" smtClean="0"/>
              <a:t>Потенцијални простор </a:t>
            </a:r>
            <a:r>
              <a:rPr lang="sr-Cyrl-RS" dirty="0"/>
              <a:t>је </a:t>
            </a:r>
            <a:r>
              <a:rPr lang="sr-Cyrl-RS" dirty="0" smtClean="0"/>
              <a:t>ништа </a:t>
            </a:r>
            <a:r>
              <a:rPr lang="sr-Cyrl-RS" dirty="0"/>
              <a:t>али </a:t>
            </a:r>
            <a:r>
              <a:rPr lang="sr-Cyrl-RS" dirty="0" smtClean="0"/>
              <a:t>је </a:t>
            </a:r>
            <a:r>
              <a:rPr lang="sr-Cyrl-RS" dirty="0"/>
              <a:t>супротност ономе што актуално </a:t>
            </a:r>
            <a:r>
              <a:rPr lang="sr-Cyrl-RS" dirty="0" smtClean="0"/>
              <a:t>постоји</a:t>
            </a:r>
          </a:p>
          <a:p>
            <a:pPr>
              <a:buFontTx/>
              <a:buChar char="-"/>
            </a:pPr>
            <a:r>
              <a:rPr lang="sr-Cyrl-RS" dirty="0" smtClean="0"/>
              <a:t>Првобитна тама над понором подсећа на полазишта Бошковићеве теорије</a:t>
            </a:r>
          </a:p>
          <a:p>
            <a:pPr>
              <a:buFontTx/>
              <a:buChar char="-"/>
            </a:pPr>
            <a:r>
              <a:rPr lang="sr-Cyrl-RS" dirty="0" smtClean="0"/>
              <a:t>Бошковић </a:t>
            </a:r>
            <a:r>
              <a:rPr lang="sr-Cyrl-RS" dirty="0"/>
              <a:t>открива </a:t>
            </a:r>
            <a:r>
              <a:rPr lang="sr-Cyrl-RS" i="1" dirty="0" smtClean="0"/>
              <a:t>нови свет </a:t>
            </a:r>
            <a:r>
              <a:rPr lang="sr-Cyrl-RS" dirty="0"/>
              <a:t>крећући се од атома до божанствених </a:t>
            </a:r>
            <a:r>
              <a:rPr lang="sr-Cyrl-RS" dirty="0" smtClean="0"/>
              <a:t>енергија</a:t>
            </a:r>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29</a:t>
            </a:fld>
            <a:endParaRPr lang="en-US"/>
          </a:p>
        </p:txBody>
      </p:sp>
      <p:pic>
        <p:nvPicPr>
          <p:cNvPr id="1026" name="Picture 2" descr="http://arhiva.spc.rs/files/u5/2010/8/2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79056"/>
            <a:ext cx="3826396" cy="38187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9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XII </a:t>
            </a:r>
            <a:r>
              <a:rPr lang="sr-Cyrl-RS" dirty="0" smtClean="0"/>
              <a:t>Конференција </a:t>
            </a:r>
            <a:r>
              <a:rPr lang="en-US" dirty="0" smtClean="0"/>
              <a:t/>
            </a:r>
            <a:br>
              <a:rPr lang="en-US" dirty="0" smtClean="0"/>
            </a:br>
            <a:r>
              <a:rPr lang="sr-Cyrl-RS" dirty="0" smtClean="0"/>
              <a:t>развој астрономије код срба</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pic>
        <p:nvPicPr>
          <p:cNvPr id="5" name="Picture 5" descr="https://upload.wikimedia.org/wikipedia/commons/f/fc/Petrus_Astronomus_Astronomical_clock_in_Uppsala_Cathed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512" y="1700808"/>
            <a:ext cx="6020808" cy="282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565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Помрачење и последње време</a:t>
            </a:r>
            <a:endParaRPr lang="en-GB" dirty="0"/>
          </a:p>
        </p:txBody>
      </p:sp>
      <p:sp>
        <p:nvSpPr>
          <p:cNvPr id="3" name="Content Placeholder 2"/>
          <p:cNvSpPr>
            <a:spLocks noGrp="1"/>
          </p:cNvSpPr>
          <p:nvPr>
            <p:ph idx="1"/>
          </p:nvPr>
        </p:nvSpPr>
        <p:spPr/>
        <p:txBody>
          <a:bodyPr/>
          <a:lstStyle/>
          <a:p>
            <a:pPr>
              <a:buFontTx/>
              <a:buChar char="-"/>
            </a:pPr>
            <a:r>
              <a:rPr lang="ru-RU" dirty="0" smtClean="0"/>
              <a:t>Радерфорд је сматрао да нуклерна претворба </a:t>
            </a:r>
            <a:r>
              <a:rPr lang="ru-RU" dirty="0"/>
              <a:t>никада неће </a:t>
            </a:r>
            <a:r>
              <a:rPr lang="ru-RU" dirty="0" smtClean="0"/>
              <a:t>наћи примену</a:t>
            </a:r>
          </a:p>
          <a:p>
            <a:pPr>
              <a:buFontTx/>
              <a:buChar char="-"/>
            </a:pPr>
            <a:r>
              <a:rPr lang="ru-RU" dirty="0"/>
              <a:t>Фарадеј је </a:t>
            </a:r>
            <a:r>
              <a:rPr lang="ru-RU" dirty="0" smtClean="0"/>
              <a:t>уверавао </a:t>
            </a:r>
            <a:r>
              <a:rPr lang="ru-RU" dirty="0"/>
              <a:t>да је електрицитет дете из ког ће израсти </a:t>
            </a:r>
            <a:r>
              <a:rPr lang="ru-RU" dirty="0" smtClean="0"/>
              <a:t>див</a:t>
            </a:r>
            <a:endParaRPr lang="ru-RU" dirty="0"/>
          </a:p>
          <a:p>
            <a:pPr>
              <a:buFontTx/>
              <a:buChar char="-"/>
            </a:pPr>
            <a:r>
              <a:rPr lang="ru-RU" dirty="0" smtClean="0"/>
              <a:t>Знамо </a:t>
            </a:r>
            <a:r>
              <a:rPr lang="ru-RU" dirty="0"/>
              <a:t>какве </a:t>
            </a:r>
            <a:r>
              <a:rPr lang="ru-RU" dirty="0" smtClean="0"/>
              <a:t>је </a:t>
            </a:r>
            <a:r>
              <a:rPr lang="ru-RU" dirty="0"/>
              <a:t>могућности отворило истраживање чији је Руђер </a:t>
            </a:r>
            <a:r>
              <a:rPr lang="ru-RU" dirty="0" smtClean="0"/>
              <a:t>зачетник</a:t>
            </a:r>
          </a:p>
          <a:p>
            <a:pPr>
              <a:buFontTx/>
              <a:buChar char="-"/>
            </a:pPr>
            <a:r>
              <a:rPr lang="ru-RU" dirty="0"/>
              <a:t>Колико је уопште био свестан велике силе којом рукује и која га </a:t>
            </a:r>
            <a:r>
              <a:rPr lang="ru-RU" dirty="0" smtClean="0"/>
              <a:t>руководи</a:t>
            </a:r>
          </a:p>
          <a:p>
            <a:pPr>
              <a:buFontTx/>
              <a:buChar char="-"/>
            </a:pPr>
            <a:r>
              <a:rPr lang="ru-RU" dirty="0" smtClean="0"/>
              <a:t>Понајпре </a:t>
            </a:r>
            <a:r>
              <a:rPr lang="ru-RU" dirty="0"/>
              <a:t>би се могло судити из космичке поеме </a:t>
            </a:r>
            <a:r>
              <a:rPr lang="ru-RU" dirty="0" smtClean="0"/>
              <a:t>која </a:t>
            </a:r>
            <a:r>
              <a:rPr lang="ru-RU" dirty="0"/>
              <a:t>му је </a:t>
            </a:r>
            <a:r>
              <a:rPr lang="ru-RU" dirty="0" smtClean="0"/>
              <a:t>животно дело</a:t>
            </a:r>
          </a:p>
          <a:p>
            <a:pPr marL="0" indent="0" algn="just"/>
            <a:r>
              <a:rPr lang="ru-RU" i="1" dirty="0" smtClean="0"/>
              <a:t>Ја сам здрав у свему осталом изван главе која је ослабила. Моли </a:t>
            </a:r>
            <a:r>
              <a:rPr lang="ru-RU" i="1" dirty="0" smtClean="0"/>
              <a:t>Бога </a:t>
            </a:r>
            <a:r>
              <a:rPr lang="ru-RU" i="1" dirty="0" smtClean="0"/>
              <a:t>за мене јер сад имам потребу већу него икад прије од његове помоћи. Моја се сврха приближава: имам 76 годишта и ћутим слабост. Збогом.</a:t>
            </a:r>
          </a:p>
          <a:p>
            <a:pPr lvl="8">
              <a:buFontTx/>
              <a:buChar char="-"/>
            </a:pPr>
            <a:r>
              <a:rPr lang="ru-RU" dirty="0" smtClean="0"/>
              <a:t>Руђер Бошковић у </a:t>
            </a:r>
            <a:r>
              <a:rPr lang="ru-RU" i="1" dirty="0" smtClean="0"/>
              <a:t>Писму Аници</a:t>
            </a:r>
          </a:p>
          <a:p>
            <a:pPr>
              <a:buFontTx/>
              <a:buChar char="-"/>
            </a:pPr>
            <a:r>
              <a:rPr lang="ru-RU" dirty="0" smtClean="0"/>
              <a:t>Умро је у Милану и сахрањен у цркви Санта Марија Подоне</a:t>
            </a: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30</a:t>
            </a:fld>
            <a:endParaRPr lang="en-US"/>
          </a:p>
        </p:txBody>
      </p:sp>
    </p:spTree>
    <p:extLst>
      <p:ext uri="{BB962C8B-B14F-4D97-AF65-F5344CB8AC3E}">
        <p14:creationId xmlns:p14="http://schemas.microsoft.com/office/powerpoint/2010/main" val="1348700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Самјуел Тејлор колриџ</a:t>
            </a:r>
            <a:endParaRPr lang="en-GB" dirty="0"/>
          </a:p>
        </p:txBody>
      </p:sp>
      <p:sp>
        <p:nvSpPr>
          <p:cNvPr id="3" name="Content Placeholder 2"/>
          <p:cNvSpPr>
            <a:spLocks noGrp="1"/>
          </p:cNvSpPr>
          <p:nvPr>
            <p:ph idx="1"/>
          </p:nvPr>
        </p:nvSpPr>
        <p:spPr/>
        <p:txBody>
          <a:bodyPr/>
          <a:lstStyle/>
          <a:p>
            <a:pPr>
              <a:buFontTx/>
              <a:buChar char="-"/>
            </a:pPr>
            <a:r>
              <a:rPr lang="sr-Cyrl-RS" dirty="0" smtClean="0"/>
              <a:t>Енглески песник књижевни критичар филозоф и теолог</a:t>
            </a:r>
          </a:p>
          <a:p>
            <a:pPr>
              <a:buFontTx/>
              <a:buChar char="-"/>
            </a:pPr>
            <a:r>
              <a:rPr lang="sr-Cyrl-RS" dirty="0" smtClean="0"/>
              <a:t>Један од највећих песника енглеског говорног подручја</a:t>
            </a:r>
          </a:p>
          <a:p>
            <a:pPr>
              <a:buFontTx/>
              <a:buChar char="-"/>
            </a:pPr>
            <a:r>
              <a:rPr lang="sr-Cyrl-RS" dirty="0" smtClean="0"/>
              <a:t>Највећи британски психоаналитичар у стиху и највећи ерудит</a:t>
            </a:r>
            <a:endParaRPr lang="sr-Cyrl-RS" i="1" dirty="0" smtClean="0"/>
          </a:p>
          <a:p>
            <a:pPr marL="0" indent="0" algn="just"/>
            <a:r>
              <a:rPr lang="sr-Cyrl-RS" i="1" dirty="0" smtClean="0"/>
              <a:t>Управо на пољу тог свог интересовања, Колриџ се сусрео са делима нашег великог мислиоца Руђера Бошковића која ће на њега оставити врло снажан утисак, изазвати одјеке у његовом начину мишљења и веће или мање утицаје испољене касније у његовој поезији и његовој лепој прози, што је уз четири друге културне везе о којима се у нас писало, још једна спона више која тог маштовитог британског поету повезује са нашим крајевима и нашом културном </a:t>
            </a:r>
            <a:r>
              <a:rPr lang="sr-Cyrl-RS" i="1" dirty="0" smtClean="0"/>
              <a:t>баштином</a:t>
            </a:r>
            <a:r>
              <a:rPr lang="sr-Cyrl-RS" i="1" dirty="0" smtClean="0"/>
              <a:t>, књижевна веза коју колико нам је познато још нико у нас ни у песничкој отаџбини није обрадио.</a:t>
            </a:r>
          </a:p>
          <a:p>
            <a:pPr lvl="8">
              <a:buFontTx/>
              <a:buChar char="-"/>
            </a:pPr>
            <a:r>
              <a:rPr lang="sr-Cyrl-RS" dirty="0" smtClean="0"/>
              <a:t>Ракна Кујић</a:t>
            </a:r>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31</a:t>
            </a:fld>
            <a:endParaRPr lang="en-US"/>
          </a:p>
        </p:txBody>
      </p:sp>
    </p:spTree>
    <p:extLst>
      <p:ext uri="{BB962C8B-B14F-4D97-AF65-F5344CB8AC3E}">
        <p14:creationId xmlns:p14="http://schemas.microsoft.com/office/powerpoint/2010/main" val="1431412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уметнички значај руђера бошковића</a:t>
            </a:r>
            <a:endParaRPr lang="en-GB" dirty="0"/>
          </a:p>
        </p:txBody>
      </p:sp>
      <p:sp>
        <p:nvSpPr>
          <p:cNvPr id="3" name="Content Placeholder 2"/>
          <p:cNvSpPr>
            <a:spLocks noGrp="1"/>
          </p:cNvSpPr>
          <p:nvPr>
            <p:ph idx="1"/>
          </p:nvPr>
        </p:nvSpPr>
        <p:spPr/>
        <p:txBody>
          <a:bodyPr/>
          <a:lstStyle/>
          <a:p>
            <a:pPr>
              <a:buFontTx/>
              <a:buChar char="-"/>
            </a:pPr>
            <a:r>
              <a:rPr lang="sr-Cyrl-RS" dirty="0" smtClean="0"/>
              <a:t>Колриџ је пресудно утицао на Емерсона и амерички трансендентализам</a:t>
            </a:r>
          </a:p>
          <a:p>
            <a:pPr marL="0" indent="0"/>
            <a:endParaRPr lang="sr-Cyrl-RS" dirty="0" smtClean="0"/>
          </a:p>
          <a:p>
            <a:pPr marL="0" indent="0"/>
            <a:r>
              <a:rPr lang="ru-RU" i="1" dirty="0"/>
              <a:t>Бог испоњен у земном месу јесте вечност у облику </a:t>
            </a:r>
            <a:r>
              <a:rPr lang="ru-RU" i="1" dirty="0" smtClean="0"/>
              <a:t>времена.</a:t>
            </a:r>
          </a:p>
          <a:p>
            <a:pPr lvl="8">
              <a:buFontTx/>
              <a:buChar char="-"/>
            </a:pPr>
            <a:r>
              <a:rPr lang="sr-Cyrl-RS" dirty="0"/>
              <a:t>Самјуел Тејлор </a:t>
            </a:r>
            <a:r>
              <a:rPr lang="sr-Cyrl-RS" dirty="0" smtClean="0"/>
              <a:t>Колриџ</a:t>
            </a:r>
          </a:p>
          <a:p>
            <a:pPr>
              <a:buFontTx/>
              <a:buChar char="-"/>
            </a:pPr>
            <a:endParaRPr lang="sr-Cyrl-RS" dirty="0" smtClean="0"/>
          </a:p>
          <a:p>
            <a:pPr>
              <a:buFontTx/>
              <a:buChar char="-"/>
            </a:pPr>
            <a:r>
              <a:rPr lang="sr-Cyrl-RS" dirty="0" smtClean="0"/>
              <a:t>Прекид временског тока који се запажа у музици Чарлса Ајвса</a:t>
            </a:r>
          </a:p>
          <a:p>
            <a:pPr marL="0" indent="0" algn="just"/>
            <a:r>
              <a:rPr lang="sr-Cyrl-RS" i="1" dirty="0" smtClean="0"/>
              <a:t>Слушалац је охрабрен да искуси априорни след преображавајући музичке фрагменте што би био звучни еквивалент склапању слагалице.</a:t>
            </a:r>
          </a:p>
          <a:p>
            <a:pPr lvl="8">
              <a:buFontTx/>
              <a:buChar char="-"/>
            </a:pPr>
            <a:r>
              <a:rPr lang="sr-Cyrl-RS" dirty="0" smtClean="0"/>
              <a:t>Метју Мекдоналдс</a:t>
            </a:r>
          </a:p>
          <a:p>
            <a:pPr>
              <a:buFontTx/>
              <a:buChar char="-"/>
            </a:pPr>
            <a:endParaRPr lang="sr-Cyrl-RS" dirty="0" smtClean="0"/>
          </a:p>
          <a:p>
            <a:pPr>
              <a:buFontTx/>
              <a:buChar char="-"/>
            </a:pPr>
            <a:r>
              <a:rPr lang="sr-Cyrl-RS" dirty="0" smtClean="0"/>
              <a:t>Бошковићево подвајање потенцијалног и актуалног простора</a:t>
            </a: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32</a:t>
            </a:fld>
            <a:endParaRPr lang="en-US"/>
          </a:p>
        </p:txBody>
      </p:sp>
    </p:spTree>
    <p:extLst>
      <p:ext uri="{BB962C8B-B14F-4D97-AF65-F5344CB8AC3E}">
        <p14:creationId xmlns:p14="http://schemas.microsoft.com/office/powerpoint/2010/main" val="132333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Богословски значај руђера бошковића</a:t>
            </a:r>
            <a:endParaRPr lang="en-GB" dirty="0"/>
          </a:p>
        </p:txBody>
      </p:sp>
      <p:sp>
        <p:nvSpPr>
          <p:cNvPr id="3" name="Content Placeholder 2"/>
          <p:cNvSpPr>
            <a:spLocks noGrp="1"/>
          </p:cNvSpPr>
          <p:nvPr>
            <p:ph idx="1"/>
          </p:nvPr>
        </p:nvSpPr>
        <p:spPr>
          <a:xfrm>
            <a:off x="822960" y="1100628"/>
            <a:ext cx="7925504" cy="3579849"/>
          </a:xfrm>
        </p:spPr>
        <p:txBody>
          <a:bodyPr/>
          <a:lstStyle/>
          <a:p>
            <a:pPr>
              <a:buFontTx/>
              <a:buChar char="-"/>
            </a:pPr>
            <a:r>
              <a:rPr lang="sr-Cyrl-RS" dirty="0" smtClean="0"/>
              <a:t>Богословски систем који стварност </a:t>
            </a:r>
            <a:r>
              <a:rPr lang="sr-Cyrl-RS" dirty="0" smtClean="0"/>
              <a:t>изводи </a:t>
            </a:r>
            <a:r>
              <a:rPr lang="sr-Cyrl-RS" dirty="0" smtClean="0"/>
              <a:t>из дејства божанствених енергија</a:t>
            </a:r>
          </a:p>
          <a:p>
            <a:pPr>
              <a:buFontTx/>
              <a:buChar char="-"/>
            </a:pPr>
            <a:r>
              <a:rPr lang="sr-Cyrl-RS" dirty="0" smtClean="0"/>
              <a:t>Комуникација божанских енергија и стварности одликује православно богословље</a:t>
            </a:r>
          </a:p>
          <a:p>
            <a:pPr marL="0" indent="0"/>
            <a:endParaRPr lang="sr-Cyrl-RS" dirty="0" smtClean="0"/>
          </a:p>
          <a:p>
            <a:pPr marL="0" indent="0" algn="just"/>
            <a:r>
              <a:rPr lang="ru-RU" i="1" dirty="0"/>
              <a:t>Он посматра твар као простор испуњен пољем сила у ком елементарни делићи представљају, да тако кажем, само сингуларне тачке поља. Појам поља силе који је у развитку физике </a:t>
            </a:r>
            <a:r>
              <a:rPr lang="en-US" i="1" dirty="0" smtClean="0"/>
              <a:t>XIX</a:t>
            </a:r>
            <a:r>
              <a:rPr lang="ru-RU" i="1" dirty="0" smtClean="0"/>
              <a:t> </a:t>
            </a:r>
            <a:r>
              <a:rPr lang="ru-RU" i="1" dirty="0"/>
              <a:t>столећа и касније </a:t>
            </a:r>
            <a:r>
              <a:rPr lang="ru-RU" i="1" dirty="0" smtClean="0"/>
              <a:t>играо </a:t>
            </a:r>
            <a:r>
              <a:rPr lang="ru-RU" i="1" dirty="0"/>
              <a:t>толико одлучујућу улогу, налази се дакле већ код Бошковића и оплодио је касније темељне радове, као на пример Фарадејеве.</a:t>
            </a:r>
          </a:p>
          <a:p>
            <a:pPr lvl="8">
              <a:buFontTx/>
              <a:buChar char="-"/>
            </a:pPr>
            <a:r>
              <a:rPr lang="ru-RU" dirty="0"/>
              <a:t>Вернер </a:t>
            </a:r>
            <a:r>
              <a:rPr lang="ru-RU" dirty="0" smtClean="0"/>
              <a:t>Хајзенберг</a:t>
            </a:r>
          </a:p>
          <a:p>
            <a:pPr>
              <a:buFontTx/>
              <a:buChar char="-"/>
            </a:pPr>
            <a:endParaRPr lang="ru-RU" dirty="0"/>
          </a:p>
          <a:p>
            <a:pPr marL="0" indent="0"/>
            <a:r>
              <a:rPr lang="en-US" i="1" dirty="0" err="1"/>
              <a:t>Бошковићева</a:t>
            </a:r>
            <a:r>
              <a:rPr lang="en-US" i="1" dirty="0"/>
              <a:t> </a:t>
            </a:r>
            <a:r>
              <a:rPr lang="sr-Cyrl-RS" i="1" dirty="0" smtClean="0"/>
              <a:t>теорија</a:t>
            </a:r>
            <a:r>
              <a:rPr lang="en-US" i="1" dirty="0" smtClean="0"/>
              <a:t> </a:t>
            </a:r>
            <a:r>
              <a:rPr lang="en-US" i="1" dirty="0" err="1"/>
              <a:t>ће</a:t>
            </a:r>
            <a:r>
              <a:rPr lang="en-US" i="1" dirty="0"/>
              <a:t> у </a:t>
            </a:r>
            <a:r>
              <a:rPr lang="en-US" i="1" dirty="0" err="1" smtClean="0"/>
              <a:t>цел</a:t>
            </a:r>
            <a:r>
              <a:rPr lang="sr-Cyrl-RS" i="1" dirty="0" smtClean="0"/>
              <a:t>ости</a:t>
            </a:r>
            <a:r>
              <a:rPr lang="en-US" i="1" dirty="0" smtClean="0"/>
              <a:t> </a:t>
            </a:r>
            <a:r>
              <a:rPr lang="en-US" i="1" dirty="0" err="1"/>
              <a:t>постати</a:t>
            </a:r>
            <a:r>
              <a:rPr lang="en-US" i="1" dirty="0"/>
              <a:t> </a:t>
            </a:r>
            <a:r>
              <a:rPr lang="en-US" i="1" dirty="0" err="1"/>
              <a:t>филозофија</a:t>
            </a:r>
            <a:r>
              <a:rPr lang="en-US" i="1" dirty="0"/>
              <a:t> </a:t>
            </a:r>
            <a:r>
              <a:rPr lang="en-US" i="1" dirty="0" smtClean="0"/>
              <a:t>XXI </a:t>
            </a:r>
            <a:r>
              <a:rPr lang="sr-Cyrl-RS" i="1" dirty="0" smtClean="0"/>
              <a:t>века.</a:t>
            </a:r>
          </a:p>
          <a:p>
            <a:pPr lvl="8">
              <a:buFontTx/>
              <a:buChar char="-"/>
            </a:pPr>
            <a:r>
              <a:rPr lang="sr-Cyrl-RS" dirty="0" smtClean="0"/>
              <a:t>Ланселот Херисман</a:t>
            </a:r>
          </a:p>
        </p:txBody>
      </p:sp>
      <p:sp>
        <p:nvSpPr>
          <p:cNvPr id="4" name="Slide Number Placeholder 3"/>
          <p:cNvSpPr>
            <a:spLocks noGrp="1"/>
          </p:cNvSpPr>
          <p:nvPr>
            <p:ph type="sldNum" sz="quarter" idx="12"/>
          </p:nvPr>
        </p:nvSpPr>
        <p:spPr/>
        <p:txBody>
          <a:bodyPr/>
          <a:lstStyle/>
          <a:p>
            <a:fld id="{2754ED01-E2A0-4C1E-8E21-014B99041579}" type="slidenum">
              <a:rPr lang="en-US" smtClean="0"/>
              <a:pPr/>
              <a:t>33</a:t>
            </a:fld>
            <a:endParaRPr lang="en-US"/>
          </a:p>
        </p:txBody>
      </p:sp>
    </p:spTree>
    <p:extLst>
      <p:ext uri="{BB962C8B-B14F-4D97-AF65-F5344CB8AC3E}">
        <p14:creationId xmlns:p14="http://schemas.microsoft.com/office/powerpoint/2010/main" val="4188013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епилог</a:t>
            </a:r>
            <a:endParaRPr lang="en-GB" dirty="0"/>
          </a:p>
        </p:txBody>
      </p:sp>
      <p:sp>
        <p:nvSpPr>
          <p:cNvPr id="3" name="Content Placeholder 2"/>
          <p:cNvSpPr>
            <a:spLocks noGrp="1"/>
          </p:cNvSpPr>
          <p:nvPr>
            <p:ph idx="1"/>
          </p:nvPr>
        </p:nvSpPr>
        <p:spPr/>
        <p:txBody>
          <a:bodyPr/>
          <a:lstStyle/>
          <a:p>
            <a:pPr>
              <a:buFontTx/>
              <a:buChar char="-"/>
            </a:pPr>
            <a:r>
              <a:rPr lang="sr-Cyrl-RS" dirty="0" smtClean="0"/>
              <a:t>Санта Марија Подоне је бомбардована у Другом светском рату</a:t>
            </a:r>
          </a:p>
          <a:p>
            <a:pPr>
              <a:buFontTx/>
              <a:buChar char="-"/>
            </a:pPr>
            <a:r>
              <a:rPr lang="sr-Cyrl-RS" dirty="0" smtClean="0"/>
              <a:t>Гроб Руђера Бошковића је зазидан током обнове</a:t>
            </a:r>
          </a:p>
          <a:p>
            <a:pPr>
              <a:buFontTx/>
              <a:buChar char="-"/>
            </a:pPr>
            <a:r>
              <a:rPr lang="sr-Cyrl-RS" dirty="0" smtClean="0"/>
              <a:t>Предата је на управу Грчкој православној цркви од 2012. године</a:t>
            </a: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34</a:t>
            </a:fld>
            <a:endParaRPr lang="en-US"/>
          </a:p>
        </p:txBody>
      </p:sp>
      <p:pic>
        <p:nvPicPr>
          <p:cNvPr id="3074" name="Picture 2" descr="C:\Users\milovanovic\milosm\rad\rudjer\Pod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420888"/>
            <a:ext cx="3275856" cy="2456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72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Астериод 14361</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35</a:t>
            </a:fld>
            <a:endParaRPr lang="en-US"/>
          </a:p>
        </p:txBody>
      </p:sp>
      <p:pic>
        <p:nvPicPr>
          <p:cNvPr id="2050" name="Picture 2" descr="C:\Users\MILOVA~1\AppData\Local\Temp\Astrotheme_v82Y58593k3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000125"/>
            <a:ext cx="4857750" cy="4857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31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moiovde.files.wordpress.com/2013/05/boskovic-rudjer_66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328" y="1916832"/>
            <a:ext cx="5038725" cy="3143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Cyrl-RS" dirty="0"/>
              <a:t>22. мај у 14 </a:t>
            </a:r>
            <a:r>
              <a:rPr lang="sr-Cyrl-RS" dirty="0" smtClean="0"/>
              <a:t>часова</a:t>
            </a:r>
            <a:br>
              <a:rPr lang="sr-Cyrl-RS" dirty="0" smtClean="0"/>
            </a:br>
            <a:r>
              <a:rPr lang="sr-Cyrl-RS" dirty="0" smtClean="0"/>
              <a:t>Математички институт сану</a:t>
            </a:r>
            <a:endParaRPr lang="en-GB" dirty="0"/>
          </a:p>
        </p:txBody>
      </p:sp>
      <p:sp>
        <p:nvSpPr>
          <p:cNvPr id="3" name="Content Placeholder 2"/>
          <p:cNvSpPr>
            <a:spLocks noGrp="1"/>
          </p:cNvSpPr>
          <p:nvPr>
            <p:ph idx="1"/>
          </p:nvPr>
        </p:nvSpPr>
        <p:spPr/>
        <p:txBody>
          <a:bodyPr>
            <a:normAutofit/>
          </a:bodyPr>
          <a:lstStyle/>
          <a:p>
            <a:pPr algn="ctr"/>
            <a:r>
              <a:rPr lang="sr-Cyrl-RS" sz="3600" dirty="0" smtClean="0"/>
              <a:t>ДА ЛИ ЈЕ РУЂЕР БОШКОВИЋ ОТКРИО ТЕОРИЈУ РЕЛАТИВНОСТИ?</a:t>
            </a:r>
            <a:endParaRPr lang="en-GB" sz="36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36</a:t>
            </a:fld>
            <a:endParaRPr lang="en-US"/>
          </a:p>
        </p:txBody>
      </p:sp>
    </p:spTree>
    <p:extLst>
      <p:ext uri="{BB962C8B-B14F-4D97-AF65-F5344CB8AC3E}">
        <p14:creationId xmlns:p14="http://schemas.microsoft.com/office/powerpoint/2010/main" val="1921203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Хибридно помрачење сунца</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pic>
        <p:nvPicPr>
          <p:cNvPr id="4098" name="Picture 2" descr="Solar Eclipse 2023: The Ningaloo sol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27" y="974204"/>
            <a:ext cx="7261073" cy="40389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Астроном председник сану</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pic>
        <p:nvPicPr>
          <p:cNvPr id="3074" name="Picture 2" descr="IZABRAN NOVI PREDSEDNIK SANU: Zoran Knežević na čelu Srpske akademije nauka i umetno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51502"/>
            <a:ext cx="6350521" cy="4233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1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ДИректни Плутон у знаку водолије</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a:p>
        </p:txBody>
      </p:sp>
      <p:pic>
        <p:nvPicPr>
          <p:cNvPr id="3074" name="Picture 2" descr="https://jessicadavidsonauthor.files.wordpress.com/2021/06/pluto-in-aquarius.jpg?w=663&amp;h=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315075" cy="4152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8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Генерација руђера бошковића</a:t>
            </a:r>
            <a:endParaRPr lang="en-GB" dirty="0"/>
          </a:p>
        </p:txBody>
      </p:sp>
      <p:sp>
        <p:nvSpPr>
          <p:cNvPr id="3" name="Content Placeholder 2"/>
          <p:cNvSpPr>
            <a:spLocks noGrp="1"/>
          </p:cNvSpPr>
          <p:nvPr>
            <p:ph idx="1"/>
          </p:nvPr>
        </p:nvSpPr>
        <p:spPr/>
        <p:txBody>
          <a:bodyPr/>
          <a:lstStyle/>
          <a:p>
            <a:pPr>
              <a:buFontTx/>
              <a:buChar char="-"/>
            </a:pPr>
            <a:r>
              <a:rPr lang="sr-Cyrl-RS" dirty="0" smtClean="0"/>
              <a:t>Латинисти школовани у језуитској гимназији класичног домета</a:t>
            </a:r>
          </a:p>
          <a:p>
            <a:pPr>
              <a:buFontTx/>
              <a:buChar char="-"/>
            </a:pPr>
            <a:r>
              <a:rPr lang="sr-Cyrl-RS" dirty="0" smtClean="0"/>
              <a:t>Састављање стихова је био обавезни програм током свих година</a:t>
            </a:r>
          </a:p>
          <a:p>
            <a:pPr>
              <a:buFontTx/>
              <a:buChar char="-"/>
            </a:pPr>
            <a:r>
              <a:rPr lang="sr-Cyrl-RS" dirty="0" smtClean="0"/>
              <a:t>Безмало сви у генерацији су рано ступили у језуитски ред</a:t>
            </a:r>
          </a:p>
          <a:p>
            <a:pPr>
              <a:buFontTx/>
              <a:buChar char="-"/>
            </a:pPr>
            <a:r>
              <a:rPr lang="sr-Cyrl-RS" dirty="0" smtClean="0"/>
              <a:t>Посветили су се математици и физици али су превасходно били песници</a:t>
            </a:r>
          </a:p>
          <a:p>
            <a:pPr>
              <a:buFontTx/>
              <a:buChar char="-"/>
            </a:pPr>
            <a:r>
              <a:rPr lang="sr-Cyrl-RS" dirty="0" smtClean="0"/>
              <a:t>Бенедикт Стојковић је изразио Декартову филозофију стиховима у шест књига</a:t>
            </a:r>
          </a:p>
          <a:p>
            <a:pPr>
              <a:buFontTx/>
              <a:buChar char="-"/>
            </a:pPr>
            <a:r>
              <a:rPr lang="sr-Cyrl-RS" dirty="0" smtClean="0"/>
              <a:t>Бошковићев студент Рајмонд Кунић је превео Илијаду на новолатински језик</a:t>
            </a:r>
          </a:p>
          <a:p>
            <a:pPr>
              <a:buFontTx/>
              <a:buChar char="-"/>
            </a:pPr>
            <a:r>
              <a:rPr lang="sr-Cyrl-RS" dirty="0" smtClean="0"/>
              <a:t>Спој науке и књижевности у дубровачкој литератури </a:t>
            </a:r>
            <a:r>
              <a:rPr lang="en-GB" dirty="0" smtClean="0"/>
              <a:t>XVIII</a:t>
            </a:r>
            <a:r>
              <a:rPr lang="sr-Cyrl-RS" dirty="0" smtClean="0"/>
              <a:t> века</a:t>
            </a:r>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118907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порекло руђеровог оца Николе</a:t>
            </a:r>
            <a:endParaRPr lang="en-GB" dirty="0"/>
          </a:p>
        </p:txBody>
      </p:sp>
      <p:sp>
        <p:nvSpPr>
          <p:cNvPr id="3" name="Content Placeholder 2"/>
          <p:cNvSpPr>
            <a:spLocks noGrp="1"/>
          </p:cNvSpPr>
          <p:nvPr>
            <p:ph idx="1"/>
          </p:nvPr>
        </p:nvSpPr>
        <p:spPr/>
        <p:txBody>
          <a:bodyPr/>
          <a:lstStyle/>
          <a:p>
            <a:pPr>
              <a:buFontTx/>
              <a:buChar char="-"/>
            </a:pPr>
            <a:r>
              <a:rPr lang="ru-RU" dirty="0" smtClean="0"/>
              <a:t>Руђер је себе </a:t>
            </a:r>
            <a:r>
              <a:rPr lang="ru-RU" dirty="0"/>
              <a:t>сматрао Далматинцем одбијајући да га </a:t>
            </a:r>
            <a:r>
              <a:rPr lang="ru-RU" dirty="0" smtClean="0"/>
              <a:t>називају Талијаном</a:t>
            </a:r>
          </a:p>
          <a:p>
            <a:pPr>
              <a:buFontTx/>
              <a:buChar char="-"/>
            </a:pPr>
            <a:r>
              <a:rPr lang="ru-RU" dirty="0" smtClean="0"/>
              <a:t>Изданак је племићке породице Покрајчића из лозе Ђурђа Бранковића</a:t>
            </a:r>
          </a:p>
          <a:p>
            <a:pPr>
              <a:buFontTx/>
              <a:buChar char="-"/>
            </a:pPr>
            <a:r>
              <a:rPr lang="ru-RU" dirty="0" smtClean="0"/>
              <a:t>Орахов До код Поповог поља је место одакле потичу Бошковићи и Шешељи</a:t>
            </a:r>
            <a:endParaRPr lang="ru-RU" dirty="0"/>
          </a:p>
          <a:p>
            <a:pPr>
              <a:buFontTx/>
              <a:buChar char="-"/>
            </a:pPr>
            <a:r>
              <a:rPr lang="sr-Cyrl-RS" dirty="0" smtClean="0"/>
              <a:t>Отац Никола је позван да напише своја сећања </a:t>
            </a:r>
            <a:r>
              <a:rPr lang="sr-Cyrl-RS" dirty="0" smtClean="0"/>
              <a:t>са </a:t>
            </a:r>
            <a:r>
              <a:rPr lang="sr-Cyrl-RS" dirty="0" smtClean="0"/>
              <a:t>путовања у Србију</a:t>
            </a:r>
          </a:p>
          <a:p>
            <a:pPr>
              <a:buFontTx/>
              <a:buChar char="-"/>
            </a:pPr>
            <a:r>
              <a:rPr lang="sr-Cyrl-RS" dirty="0" smtClean="0"/>
              <a:t>Из тих записа је настало дело </a:t>
            </a:r>
            <a:r>
              <a:rPr lang="it-IT" i="1" dirty="0"/>
              <a:t>Relatione dei monasterij della provincia di </a:t>
            </a:r>
            <a:r>
              <a:rPr lang="it-IT" i="1" dirty="0" smtClean="0"/>
              <a:t>Rassia</a:t>
            </a:r>
            <a:endParaRPr lang="sr-Cyrl-RS" i="1" dirty="0" smtClean="0"/>
          </a:p>
          <a:p>
            <a:pPr>
              <a:buFontTx/>
              <a:buChar char="-"/>
            </a:pPr>
            <a:r>
              <a:rPr lang="sr-Cyrl-RS" dirty="0" smtClean="0"/>
              <a:t>Слао је бројна писма својој влади из колонија у Новом Пазару, Фочи, Прокупљу</a:t>
            </a:r>
          </a:p>
          <a:p>
            <a:pPr>
              <a:buFontTx/>
              <a:buChar char="-"/>
            </a:pPr>
            <a:r>
              <a:rPr lang="sr-Cyrl-RS" dirty="0" smtClean="0"/>
              <a:t>Живи и упечатљиви примери Руђеровог стила и језика</a:t>
            </a:r>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spTree>
    <p:extLst>
      <p:ext uri="{BB962C8B-B14F-4D97-AF65-F5344CB8AC3E}">
        <p14:creationId xmlns:p14="http://schemas.microsoft.com/office/powerpoint/2010/main" val="270580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порекло руђерове мајке паоле</a:t>
            </a:r>
            <a:endParaRPr lang="en-GB" dirty="0"/>
          </a:p>
        </p:txBody>
      </p:sp>
      <p:sp>
        <p:nvSpPr>
          <p:cNvPr id="3" name="Content Placeholder 2"/>
          <p:cNvSpPr>
            <a:spLocks noGrp="1"/>
          </p:cNvSpPr>
          <p:nvPr>
            <p:ph idx="1"/>
          </p:nvPr>
        </p:nvSpPr>
        <p:spPr/>
        <p:txBody>
          <a:bodyPr/>
          <a:lstStyle/>
          <a:p>
            <a:pPr>
              <a:buFontTx/>
              <a:buChar char="-"/>
            </a:pPr>
            <a:r>
              <a:rPr lang="sr-Cyrl-RS" dirty="0" smtClean="0"/>
              <a:t>Мајка је била кћи Бара Батере чији је препев </a:t>
            </a:r>
            <a:r>
              <a:rPr lang="sr-Cyrl-RS" i="1" dirty="0" smtClean="0"/>
              <a:t>Размишљања светог Августина</a:t>
            </a:r>
          </a:p>
          <a:p>
            <a:pPr>
              <a:buFontTx/>
              <a:buChar char="-"/>
            </a:pPr>
            <a:r>
              <a:rPr lang="sr-Cyrl-RS" dirty="0" smtClean="0"/>
              <a:t>Њена сеста Марија Батера-Димиртијевић је била песник и преводилац</a:t>
            </a:r>
          </a:p>
          <a:p>
            <a:pPr>
              <a:buFontTx/>
              <a:buChar char="-"/>
            </a:pPr>
            <a:r>
              <a:rPr lang="sr-Cyrl-RS" dirty="0" smtClean="0"/>
              <a:t>Браћа Баро и Перо су такође били латински песници и математичари</a:t>
            </a:r>
          </a:p>
          <a:p>
            <a:pPr>
              <a:buFontTx/>
              <a:buChar char="-"/>
            </a:pPr>
            <a:r>
              <a:rPr lang="sr-Cyrl-RS" dirty="0" smtClean="0"/>
              <a:t>Сестра Аница је препевавала његове стихове на српски језик</a:t>
            </a:r>
          </a:p>
          <a:p>
            <a:pPr>
              <a:buFontTx/>
              <a:buChar char="-"/>
            </a:pPr>
            <a:r>
              <a:rPr lang="sr-Cyrl-RS" dirty="0" smtClean="0"/>
              <a:t>Руђер ја на талијански превео њен спев </a:t>
            </a:r>
            <a:r>
              <a:rPr lang="sr-Cyrl-RS" i="1" dirty="0" smtClean="0"/>
              <a:t>Разговор пастирки</a:t>
            </a:r>
          </a:p>
          <a:p>
            <a:pPr>
              <a:buFontTx/>
              <a:buChar char="-"/>
            </a:pPr>
            <a:endParaRPr lang="sr-Cyrl-RS" dirty="0" smtClean="0"/>
          </a:p>
          <a:p>
            <a:pPr>
              <a:buFontTx/>
              <a:buChar char="-"/>
            </a:pPr>
            <a:endParaRPr lang="en-GB"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2568594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3931</TotalTime>
  <Words>2496</Words>
  <Application>Microsoft Office PowerPoint</Application>
  <PresentationFormat>On-screen Show (4:3)</PresentationFormat>
  <Paragraphs>313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Angles</vt:lpstr>
      <vt:lpstr>Календарско памћење</vt:lpstr>
      <vt:lpstr>Милош Миловановић математички институт САНУ</vt:lpstr>
      <vt:lpstr>XII Конференција  развој астрономије код срба</vt:lpstr>
      <vt:lpstr>Хибридно помрачење сунца</vt:lpstr>
      <vt:lpstr>Астроном председник сану</vt:lpstr>
      <vt:lpstr>ДИректни Плутон у знаку водолије</vt:lpstr>
      <vt:lpstr>Генерација руђера бошковића</vt:lpstr>
      <vt:lpstr>порекло руђеровог оца Николе</vt:lpstr>
      <vt:lpstr>порекло руђерове мајке паоле</vt:lpstr>
      <vt:lpstr>школовање на римском колегијуму</vt:lpstr>
      <vt:lpstr>о помрачењима сунца и месеца</vt:lpstr>
      <vt:lpstr>Астрономија и поезија у математици</vt:lpstr>
      <vt:lpstr>Пророчко становиште</vt:lpstr>
      <vt:lpstr>Иконографија космолошког мита</vt:lpstr>
      <vt:lpstr>Пророштво у надахнутом маниру </vt:lpstr>
      <vt:lpstr>Наговештај будућих збивања</vt:lpstr>
      <vt:lpstr>Венац од дванаест сазвежђа</vt:lpstr>
      <vt:lpstr>Космологија бошковићевог дела</vt:lpstr>
      <vt:lpstr>Теорија природне филозофије</vt:lpstr>
      <vt:lpstr>Окончање атомистике</vt:lpstr>
      <vt:lpstr>Проблем материје</vt:lpstr>
      <vt:lpstr>Физика поља</vt:lpstr>
      <vt:lpstr>поштено о бошковићу</vt:lpstr>
      <vt:lpstr>Пророк новог света</vt:lpstr>
      <vt:lpstr>Помрачења и пророштва</vt:lpstr>
      <vt:lpstr>Историјски значај помрачења</vt:lpstr>
      <vt:lpstr>Потрага за небеским пламеном</vt:lpstr>
      <vt:lpstr>Откриће урана</vt:lpstr>
      <vt:lpstr>Откривање новог света</vt:lpstr>
      <vt:lpstr>Помрачење и последње време</vt:lpstr>
      <vt:lpstr>Самјуел Тејлор колриџ</vt:lpstr>
      <vt:lpstr>уметнички значај руђера бошковића</vt:lpstr>
      <vt:lpstr>Богословски значај руђера бошковића</vt:lpstr>
      <vt:lpstr>епилог</vt:lpstr>
      <vt:lpstr>Астериод 14361</vt:lpstr>
      <vt:lpstr>22. мај у 14 часова Математички институт сану</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Календарско памћење</dc:title>
  <dc:creator>milovanovic</dc:creator>
  <cp:lastModifiedBy>milovanovic</cp:lastModifiedBy>
  <cp:revision>165</cp:revision>
  <cp:lastPrinted>2023-04-20T17:43:01Z</cp:lastPrinted>
  <dcterms:created xsi:type="dcterms:W3CDTF">2021-03-06T14:32:00Z</dcterms:created>
  <dcterms:modified xsi:type="dcterms:W3CDTF">2023-04-21T06:40:04Z</dcterms:modified>
</cp:coreProperties>
</file>