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86" r:id="rId5"/>
    <p:sldId id="278" r:id="rId6"/>
    <p:sldId id="277" r:id="rId7"/>
    <p:sldId id="279" r:id="rId8"/>
    <p:sldId id="282" r:id="rId9"/>
    <p:sldId id="281" r:id="rId10"/>
    <p:sldId id="283" r:id="rId11"/>
    <p:sldId id="280" r:id="rId12"/>
    <p:sldId id="284" r:id="rId13"/>
    <p:sldId id="285" r:id="rId14"/>
    <p:sldId id="275" r:id="rId15"/>
  </p:sldIdLst>
  <p:sldSz cx="12192000" cy="6858000"/>
  <p:notesSz cx="6858000" cy="9144000"/>
  <p:embeddedFontLst>
    <p:embeddedFont>
      <p:font typeface="Century Gothic" panose="020B050202020202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Untitled Section" id="{F0F145B3-2D03-4DF0-9C42-580B92DC5921}">
          <p14:sldIdLst>
            <p14:sldId id="256"/>
            <p14:sldId id="257"/>
            <p14:sldId id="258"/>
            <p14:sldId id="286"/>
            <p14:sldId id="278"/>
            <p14:sldId id="277"/>
            <p14:sldId id="279"/>
            <p14:sldId id="282"/>
            <p14:sldId id="281"/>
            <p14:sldId id="283"/>
            <p14:sldId id="280"/>
            <p14:sldId id="284"/>
            <p14:sldId id="285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jLMXW+8v6F+uyxkcBp+C23fX1j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4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861059FA-85DC-41D5-921B-FAEB9363D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>
            <a:extLst>
              <a:ext uri="{FF2B5EF4-FFF2-40B4-BE49-F238E27FC236}">
                <a16:creationId xmlns:a16="http://schemas.microsoft.com/office/drawing/2014/main" id="{39977E9C-BF87-9F50-32C4-24B0AAE915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:notes">
            <a:extLst>
              <a:ext uri="{FF2B5EF4-FFF2-40B4-BE49-F238E27FC236}">
                <a16:creationId xmlns:a16="http://schemas.microsoft.com/office/drawing/2014/main" id="{CF3764D9-080E-9EFA-113C-ED5AD5ADEA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7339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>
          <a:extLst>
            <a:ext uri="{FF2B5EF4-FFF2-40B4-BE49-F238E27FC236}">
              <a16:creationId xmlns:a16="http://schemas.microsoft.com/office/drawing/2014/main" id="{7A24998F-0587-1C65-239A-C9721D185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:notes">
            <a:extLst>
              <a:ext uri="{FF2B5EF4-FFF2-40B4-BE49-F238E27FC236}">
                <a16:creationId xmlns:a16="http://schemas.microsoft.com/office/drawing/2014/main" id="{BFB369FE-B0E5-CE30-F977-FC47379BB1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3:notes">
            <a:extLst>
              <a:ext uri="{FF2B5EF4-FFF2-40B4-BE49-F238E27FC236}">
                <a16:creationId xmlns:a16="http://schemas.microsoft.com/office/drawing/2014/main" id="{D5B7403B-085E-0DE3-EB94-BB05E588EBA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2696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" name="Google Shape;17;p22"/>
          <p:cNvSpPr/>
          <p:nvPr/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2"/>
          <p:cNvSpPr/>
          <p:nvPr/>
        </p:nvSpPr>
        <p:spPr>
          <a:xfrm flipH="1">
            <a:off x="555710" y="1064829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33"/>
          <p:cNvSpPr/>
          <p:nvPr/>
        </p:nvSpPr>
        <p:spPr>
          <a:xfrm rot="-5400000">
            <a:off x="-388933" y="4841194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33"/>
          <p:cNvSpPr/>
          <p:nvPr/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34"/>
          <p:cNvSpPr/>
          <p:nvPr/>
        </p:nvSpPr>
        <p:spPr>
          <a:xfrm rot="-5400000">
            <a:off x="-388933" y="4841194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34"/>
          <p:cNvSpPr/>
          <p:nvPr/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59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" name="Google Shape;25;p23"/>
          <p:cNvSpPr/>
          <p:nvPr/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3"/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 extrusionOk="0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26"/>
          <p:cNvSpPr/>
          <p:nvPr/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6"/>
          <p:cNvSpPr/>
          <p:nvPr/>
        </p:nvSpPr>
        <p:spPr>
          <a:xfrm flipH="1">
            <a:off x="555710" y="1064829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27"/>
          <p:cNvSpPr/>
          <p:nvPr/>
        </p:nvSpPr>
        <p:spPr>
          <a:xfrm rot="-5400000">
            <a:off x="-388933" y="4841194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27"/>
          <p:cNvSpPr/>
          <p:nvPr/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" name="Google Shape;53;p28"/>
          <p:cNvSpPr/>
          <p:nvPr/>
        </p:nvSpPr>
        <p:spPr>
          <a:xfrm rot="-5400000">
            <a:off x="-388933" y="4841194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8"/>
          <p:cNvSpPr/>
          <p:nvPr/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29"/>
          <p:cNvSpPr/>
          <p:nvPr/>
        </p:nvSpPr>
        <p:spPr>
          <a:xfrm rot="-5400000">
            <a:off x="-388933" y="4841194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29"/>
          <p:cNvSpPr/>
          <p:nvPr/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6" name="Google Shape;66;p30"/>
          <p:cNvSpPr/>
          <p:nvPr/>
        </p:nvSpPr>
        <p:spPr>
          <a:xfrm rot="-5400000">
            <a:off x="-388933" y="4841194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30"/>
          <p:cNvSpPr/>
          <p:nvPr/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31"/>
          <p:cNvSpPr/>
          <p:nvPr/>
        </p:nvSpPr>
        <p:spPr>
          <a:xfrm rot="-5400000">
            <a:off x="-388933" y="4841194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31"/>
          <p:cNvSpPr/>
          <p:nvPr/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32"/>
          <p:cNvSpPr/>
          <p:nvPr/>
        </p:nvSpPr>
        <p:spPr>
          <a:xfrm rot="-5400000">
            <a:off x="-388933" y="4841194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32"/>
          <p:cNvSpPr/>
          <p:nvPr/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"/>
          <p:cNvSpPr txBox="1">
            <a:spLocks noGrp="1"/>
          </p:cNvSpPr>
          <p:nvPr>
            <p:ph type="subTitle" idx="1"/>
          </p:nvPr>
        </p:nvSpPr>
        <p:spPr>
          <a:xfrm>
            <a:off x="860742" y="3633691"/>
            <a:ext cx="442596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 err="1"/>
              <a:t>Младен</a:t>
            </a:r>
            <a:r>
              <a:rPr lang="en-US" dirty="0"/>
              <a:t> </a:t>
            </a:r>
            <a:r>
              <a:rPr lang="en-US" dirty="0" err="1"/>
              <a:t>Шљивовић</a:t>
            </a:r>
            <a:r>
              <a:rPr lang="en-US" dirty="0"/>
              <a:t>, ЦПН</a:t>
            </a:r>
            <a:endParaRPr lang="sr-Cyrl-RS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sr-Cyrl-RS" dirty="0"/>
              <a:t>Борис </a:t>
            </a:r>
            <a:r>
              <a:rPr lang="sr-Cyrl-RS" dirty="0" err="1"/>
              <a:t>Клобучар</a:t>
            </a:r>
            <a:r>
              <a:rPr lang="sr-Cyrl-RS" dirty="0"/>
              <a:t>, ЦПН</a:t>
            </a:r>
            <a:endParaRPr dirty="0"/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3">
            <a:alphaModFix/>
          </a:blip>
          <a:srcRect l="30784" t="-75" r="21506" b="73"/>
          <a:stretch/>
        </p:blipFill>
        <p:spPr>
          <a:xfrm>
            <a:off x="8102142" y="-5165"/>
            <a:ext cx="4089858" cy="6858001"/>
          </a:xfrm>
          <a:custGeom>
            <a:avLst/>
            <a:gdLst/>
            <a:ahLst/>
            <a:cxnLst/>
            <a:rect l="l" t="t" r="r" b="b"/>
            <a:pathLst>
              <a:path w="6458232" h="6858001" extrusionOk="0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26" name="Google Shape;126;p1"/>
          <p:cNvSpPr/>
          <p:nvPr/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"/>
          <p:cNvSpPr/>
          <p:nvPr/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460B5A-CA17-0238-2006-01A1A7E86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15374" y="4037824"/>
            <a:ext cx="2624866" cy="14317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E95A9A-A0EB-9AB5-ECA4-848DC21E8651}"/>
              </a:ext>
            </a:extLst>
          </p:cNvPr>
          <p:cNvSpPr txBox="1"/>
          <p:nvPr/>
        </p:nvSpPr>
        <p:spPr>
          <a:xfrm>
            <a:off x="1706492" y="5797423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РАЗВОЈ АСТРОНОМИЈЕ КОД СРБА XIII</a:t>
            </a:r>
            <a:r>
              <a:rPr lang="sr-Latn-RS" dirty="0"/>
              <a:t> </a:t>
            </a:r>
            <a:r>
              <a:rPr lang="ru-RU" dirty="0"/>
              <a:t>Београд, 22 – 26. април 2025.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99A594-F969-138E-88BE-FDC166248805}"/>
              </a:ext>
            </a:extLst>
          </p:cNvPr>
          <p:cNvSpPr/>
          <p:nvPr/>
        </p:nvSpPr>
        <p:spPr>
          <a:xfrm>
            <a:off x="249780" y="589264"/>
            <a:ext cx="4494264" cy="32874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Google Shape;123;p1"/>
          <p:cNvSpPr txBox="1">
            <a:spLocks noGrp="1"/>
          </p:cNvSpPr>
          <p:nvPr>
            <p:ph type="ctrTitle"/>
          </p:nvPr>
        </p:nvSpPr>
        <p:spPr>
          <a:xfrm>
            <a:off x="860742" y="1497385"/>
            <a:ext cx="8289785" cy="221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 algn="l"/>
            <a:r>
              <a:rPr lang="ru-RU" dirty="0"/>
              <a:t>АКТИВНОСТИ ЦЕНТРА ЗА ПРОМОЦИЈУ</a:t>
            </a:r>
            <a:br>
              <a:rPr lang="ru-RU" dirty="0"/>
            </a:br>
            <a:r>
              <a:rPr lang="ru-RU" dirty="0"/>
              <a:t>НАУКЕ У СВЕТСКОЈ НЕДЕЉИ СВЕМИРА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EB14E-0675-D46C-8E2A-5BEAC6B8F0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6509B-8F85-E4BA-58FE-F4134DA40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Примери из 2024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D0A48-0289-2F93-7F79-1EB1F983B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257800" cy="385974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sr-Cyrl-RS" dirty="0"/>
              <a:t>Научни клуб Крагујевац</a:t>
            </a:r>
          </a:p>
          <a:p>
            <a:r>
              <a:rPr lang="ru-RU" b="1" dirty="0"/>
              <a:t>Радионица: Свемирске мисије од Лего коцкица</a:t>
            </a:r>
          </a:p>
          <a:p>
            <a:r>
              <a:rPr lang="ru-RU" dirty="0"/>
              <a:t>Тимови граде свемирске станице, сателите и летелице од Лего коцкица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913C4B-13EE-8930-D5D6-B47FC2A3F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43" y="0"/>
            <a:ext cx="51612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03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EF859-7135-B96E-4326-DA2892987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Примери из 2024.</a:t>
            </a:r>
            <a:br>
              <a:rPr lang="ru-RU" b="1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5E49B-0F2B-38FF-5CBD-258019E85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31404"/>
            <a:ext cx="5610894" cy="3859742"/>
          </a:xfrm>
        </p:spPr>
        <p:txBody>
          <a:bodyPr>
            <a:normAutofit fontScale="85000" lnSpcReduction="20000"/>
          </a:bodyPr>
          <a:lstStyle/>
          <a:p>
            <a:pPr marL="114300" indent="0">
              <a:buNone/>
            </a:pPr>
            <a:r>
              <a:rPr lang="ru-RU" dirty="0"/>
              <a:t>ЦПН је у октобру организовао панел „</a:t>
            </a:r>
            <a:r>
              <a:rPr lang="ru-RU" b="1" dirty="0"/>
              <a:t>Свемир и климатске промене</a:t>
            </a:r>
            <a:r>
              <a:rPr lang="ru-RU" dirty="0"/>
              <a:t>“ у Научном клубу Београд, у сарадњи са Министарством науке.</a:t>
            </a:r>
            <a:br>
              <a:rPr lang="ru-RU" dirty="0"/>
            </a:br>
            <a:r>
              <a:rPr lang="ru-RU" dirty="0"/>
              <a:t>Представљени су домаћи пројекти и истраживања која повезују сателитска посматрања и климатске изазове.</a:t>
            </a:r>
          </a:p>
          <a:p>
            <a:pPr marL="114300" indent="0">
              <a:buNone/>
            </a:pPr>
            <a:endParaRPr lang="ru-RU" dirty="0"/>
          </a:p>
          <a:p>
            <a:r>
              <a:rPr lang="ru-RU" dirty="0"/>
              <a:t>Сателит МОЗАИК</a:t>
            </a:r>
          </a:p>
          <a:p>
            <a:r>
              <a:rPr lang="ru-RU" dirty="0"/>
              <a:t>Парк тамног неба „Видојевица“</a:t>
            </a:r>
          </a:p>
          <a:p>
            <a:r>
              <a:rPr lang="ru-RU" dirty="0"/>
              <a:t>Активности Астрономске опсерваторије</a:t>
            </a:r>
          </a:p>
          <a:p>
            <a:r>
              <a:rPr lang="ru-RU" dirty="0"/>
              <a:t>БиоСенс пројекат грађанске науке.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20D58E5-76C8-06FB-1353-439AF4812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105" y="1690688"/>
            <a:ext cx="5610895" cy="374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392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9B2AB00-3592-2730-5D1E-957FFB561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Шта ћемо ове године?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220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0448FF-A363-4BEB-6461-3E2F4A6B7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Светска недеља свемира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A26476-BF5E-FE9E-4323-115A474BC0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RS" dirty="0"/>
              <a:t>4.10.-10.10. Живот у свемиру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425242-04EA-FC28-A923-BD9A0F33615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sr-Cyrl-RS" dirty="0"/>
              <a:t>Подстаћи Научне клубове да се максимално укључе и осмисле своје иновативне програме</a:t>
            </a:r>
          </a:p>
          <a:p>
            <a:r>
              <a:rPr lang="sr-Cyrl-RS" dirty="0"/>
              <a:t>Помоћи им да реализују програм у складу са својом циљном публиком</a:t>
            </a:r>
          </a:p>
          <a:p>
            <a:r>
              <a:rPr lang="sr-Cyrl-RS" dirty="0"/>
              <a:t>Подршка у реализацији и осмишљавању</a:t>
            </a:r>
          </a:p>
          <a:p>
            <a:pPr marL="114300" indent="0">
              <a:buNone/>
            </a:pPr>
            <a:endParaRPr lang="sr-Cyrl-R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28B44A-FD1F-505C-8827-A1407124C5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434" y="1714500"/>
            <a:ext cx="514099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85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20"/>
          <p:cNvSpPr/>
          <p:nvPr/>
        </p:nvSpPr>
        <p:spPr>
          <a:xfrm flipH="1">
            <a:off x="505262" y="859948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noFill/>
          <a:ln w="127000" cap="rnd" cmpd="sng">
            <a:solidFill>
              <a:srgbClr val="007B8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0"/>
          <p:cNvSpPr txBox="1"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entury Gothic"/>
              <a:buNone/>
            </a:pPr>
            <a:r>
              <a:rPr lang="en-US">
                <a:solidFill>
                  <a:srgbClr val="FFFFFF"/>
                </a:solidFill>
              </a:rPr>
              <a:t>Хвала на пажњи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25" name="Google Shape;325;p20"/>
          <p:cNvSpPr/>
          <p:nvPr/>
        </p:nvSpPr>
        <p:spPr>
          <a:xfrm>
            <a:off x="4485452" y="434266"/>
            <a:ext cx="7217701" cy="5922084"/>
          </a:xfrm>
          <a:prstGeom prst="roundRect">
            <a:avLst>
              <a:gd name="adj" fmla="val 3174"/>
            </a:avLst>
          </a:prstGeom>
          <a:solidFill>
            <a:schemeClr val="lt1">
              <a:alpha val="9490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6" name="Google Shape;326;p20"/>
          <p:cNvGrpSpPr/>
          <p:nvPr/>
        </p:nvGrpSpPr>
        <p:grpSpPr>
          <a:xfrm>
            <a:off x="4763911" y="1917250"/>
            <a:ext cx="6735443" cy="2949301"/>
            <a:chOff x="0" y="1307650"/>
            <a:chExt cx="6735443" cy="2949301"/>
          </a:xfrm>
        </p:grpSpPr>
        <p:sp>
          <p:nvSpPr>
            <p:cNvPr id="327" name="Google Shape;327;p20"/>
            <p:cNvSpPr/>
            <p:nvPr/>
          </p:nvSpPr>
          <p:spPr>
            <a:xfrm>
              <a:off x="0" y="1307650"/>
              <a:ext cx="6735443" cy="1391130"/>
            </a:xfrm>
            <a:prstGeom prst="roundRect">
              <a:avLst>
                <a:gd name="adj" fmla="val 16667"/>
              </a:avLst>
            </a:prstGeom>
            <a:solidFill>
              <a:schemeClr val="accent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 txBox="1"/>
            <p:nvPr/>
          </p:nvSpPr>
          <p:spPr>
            <a:xfrm>
              <a:off x="67909" y="1375559"/>
              <a:ext cx="6599625" cy="12553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0975" tIns="220975" rIns="220975" bIns="2209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800"/>
                <a:buFont typeface="Century Gothic"/>
                <a:buNone/>
              </a:pPr>
              <a:r>
                <a:rPr lang="en-US" sz="5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За сва питања</a:t>
              </a:r>
              <a:endParaRPr sz="5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329" name="Google Shape;329;p20"/>
            <p:cNvSpPr/>
            <p:nvPr/>
          </p:nvSpPr>
          <p:spPr>
            <a:xfrm>
              <a:off x="0" y="2865821"/>
              <a:ext cx="6735443" cy="1391130"/>
            </a:xfrm>
            <a:prstGeom prst="roundRect">
              <a:avLst>
                <a:gd name="adj" fmla="val 16667"/>
              </a:avLst>
            </a:prstGeom>
            <a:solidFill>
              <a:srgbClr val="804E8B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 txBox="1"/>
            <p:nvPr/>
          </p:nvSpPr>
          <p:spPr>
            <a:xfrm>
              <a:off x="67909" y="2933730"/>
              <a:ext cx="6599625" cy="12553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20975" tIns="220975" rIns="220975" bIns="2209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800"/>
                <a:buFont typeface="Century Gothic"/>
                <a:buNone/>
              </a:pPr>
              <a:r>
                <a:rPr lang="en-US" sz="5800">
                  <a:solidFill>
                    <a:schemeClr val="lt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msljivovic@cpn.rs</a:t>
              </a:r>
              <a:endParaRPr sz="5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/>
          <p:cNvSpPr txBox="1">
            <a:spLocks noGrp="1"/>
          </p:cNvSpPr>
          <p:nvPr>
            <p:ph type="title"/>
          </p:nvPr>
        </p:nvSpPr>
        <p:spPr>
          <a:xfrm>
            <a:off x="633635" y="550606"/>
            <a:ext cx="4921591" cy="2798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entury Gothic"/>
              <a:buNone/>
            </a:pPr>
            <a:r>
              <a:rPr lang="sr-Cyrl-RS" sz="6000" dirty="0">
                <a:solidFill>
                  <a:schemeClr val="tx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Центар за промоцију науке</a:t>
            </a:r>
            <a:endParaRPr sz="6000" dirty="0">
              <a:solidFill>
                <a:schemeClr val="tx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D3C68-D955-C928-9CA3-14B0281F1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594113"/>
            <a:ext cx="4717026" cy="2091254"/>
          </a:xfrm>
        </p:spPr>
        <p:txBody>
          <a:bodyPr/>
          <a:lstStyle/>
          <a:p>
            <a:pPr marL="114300" indent="0">
              <a:buNone/>
            </a:pPr>
            <a:r>
              <a:rPr lang="ru-RU" dirty="0"/>
              <a:t>Приближити науку друштву и подстакнути научну писменост.​</a:t>
            </a:r>
            <a:endParaRPr lang="en-US" dirty="0"/>
          </a:p>
        </p:txBody>
      </p:sp>
      <p:pic>
        <p:nvPicPr>
          <p:cNvPr id="7" name="Picture 6" descr="A book store with books on shelves&#10;&#10;AI-generated content may be incorrect.">
            <a:extLst>
              <a:ext uri="{FF2B5EF4-FFF2-40B4-BE49-F238E27FC236}">
                <a16:creationId xmlns:a16="http://schemas.microsoft.com/office/drawing/2014/main" id="{3CFB0CC3-E60A-2AA4-D4B6-43052EBAF7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0755"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"/>
          <p:cNvSpPr/>
          <p:nvPr/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"/>
          <p:cNvSpPr/>
          <p:nvPr/>
        </p:nvSpPr>
        <p:spPr>
          <a:xfrm flipH="1">
            <a:off x="555710" y="1064829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"/>
          <p:cNvSpPr txBox="1"/>
          <p:nvPr/>
        </p:nvSpPr>
        <p:spPr>
          <a:xfrm>
            <a:off x="87562" y="1709738"/>
            <a:ext cx="5250426" cy="1856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6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Путујући садржај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3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планетаријум</a:t>
            </a:r>
            <a:endParaRPr sz="3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Picture 2" descr="A large inflatable ball inside a gym&#10;&#10;AI-generated content may be incorrect.">
            <a:extLst>
              <a:ext uri="{FF2B5EF4-FFF2-40B4-BE49-F238E27FC236}">
                <a16:creationId xmlns:a16="http://schemas.microsoft.com/office/drawing/2014/main" id="{F2A0B392-13A2-72B3-1F1D-26B242D565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583" t="1008" r="17431" b="-1008"/>
          <a:stretch/>
        </p:blipFill>
        <p:spPr>
          <a:xfrm>
            <a:off x="5425549" y="-61774"/>
            <a:ext cx="6923768" cy="698154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">
          <a:extLst>
            <a:ext uri="{FF2B5EF4-FFF2-40B4-BE49-F238E27FC236}">
              <a16:creationId xmlns:a16="http://schemas.microsoft.com/office/drawing/2014/main" id="{6EB5EA69-7C4C-0DA6-B6AD-D08B75C46C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">
            <a:extLst>
              <a:ext uri="{FF2B5EF4-FFF2-40B4-BE49-F238E27FC236}">
                <a16:creationId xmlns:a16="http://schemas.microsoft.com/office/drawing/2014/main" id="{3D5B19EF-CB50-29A6-BF24-5E469A9D5FA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">
            <a:extLst>
              <a:ext uri="{FF2B5EF4-FFF2-40B4-BE49-F238E27FC236}">
                <a16:creationId xmlns:a16="http://schemas.microsoft.com/office/drawing/2014/main" id="{3B780EF5-27A3-E9FE-3C3B-A8AE6E1ACBDE}"/>
              </a:ext>
            </a:extLst>
          </p:cNvPr>
          <p:cNvSpPr/>
          <p:nvPr/>
        </p:nvSpPr>
        <p:spPr>
          <a:xfrm flipH="1">
            <a:off x="555710" y="1064829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">
            <a:extLst>
              <a:ext uri="{FF2B5EF4-FFF2-40B4-BE49-F238E27FC236}">
                <a16:creationId xmlns:a16="http://schemas.microsoft.com/office/drawing/2014/main" id="{ED5BA50F-228E-090A-DA3A-1AB580ACF5CD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">
            <a:extLst>
              <a:ext uri="{FF2B5EF4-FFF2-40B4-BE49-F238E27FC236}">
                <a16:creationId xmlns:a16="http://schemas.microsoft.com/office/drawing/2014/main" id="{09C523BB-D080-562F-CE3F-9680108D1BFF}"/>
              </a:ext>
            </a:extLst>
          </p:cNvPr>
          <p:cNvSpPr txBox="1"/>
          <p:nvPr/>
        </p:nvSpPr>
        <p:spPr>
          <a:xfrm>
            <a:off x="277855" y="2309505"/>
            <a:ext cx="5250426" cy="1856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60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Изложбе и радионице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Сазвежђа, </a:t>
            </a:r>
            <a:r>
              <a:rPr lang="sr-Cyrl-RS" sz="280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П</a:t>
            </a:r>
            <a:r>
              <a:rPr lang="sr-Cyrl-RS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утовање кроз </a:t>
            </a:r>
            <a:r>
              <a:rPr lang="sr-Cyrl-RS" sz="2800" b="0" i="0" u="none" strike="noStrike" cap="none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свемир,Геометрија</a:t>
            </a:r>
            <a:r>
              <a:rPr lang="sr-Cyrl-RS" sz="28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планета… </a:t>
            </a:r>
            <a:endParaRPr sz="28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60F461-907B-E52E-3A04-70768795CA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7938"/>
          <a:stretch/>
        </p:blipFill>
        <p:spPr>
          <a:xfrm>
            <a:off x="5806136" y="-1"/>
            <a:ext cx="6385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83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olorful drum with a stick and a stick&#10;&#10;AI-generated content may be incorrect.">
            <a:extLst>
              <a:ext uri="{FF2B5EF4-FFF2-40B4-BE49-F238E27FC236}">
                <a16:creationId xmlns:a16="http://schemas.microsoft.com/office/drawing/2014/main" id="{45BBB080-ABA7-4886-7A1A-5DB4F62EF93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57" r="31253"/>
          <a:stretch/>
        </p:blipFill>
        <p:spPr>
          <a:xfrm>
            <a:off x="5496232" y="0"/>
            <a:ext cx="6695768" cy="6858000"/>
          </a:xfrm>
          <a:prstGeom prst="rect">
            <a:avLst/>
          </a:prstGeom>
        </p:spPr>
      </p:pic>
      <p:sp>
        <p:nvSpPr>
          <p:cNvPr id="6" name="Google Shape;147;p3">
            <a:extLst>
              <a:ext uri="{FF2B5EF4-FFF2-40B4-BE49-F238E27FC236}">
                <a16:creationId xmlns:a16="http://schemas.microsoft.com/office/drawing/2014/main" id="{66F14F2A-DC86-BE3D-785C-3EBB0E864ABF}"/>
              </a:ext>
            </a:extLst>
          </p:cNvPr>
          <p:cNvSpPr txBox="1"/>
          <p:nvPr/>
        </p:nvSpPr>
        <p:spPr>
          <a:xfrm>
            <a:off x="87562" y="1709738"/>
            <a:ext cx="5250426" cy="1856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6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Јавни позив </a:t>
            </a:r>
          </a:p>
        </p:txBody>
      </p:sp>
    </p:spTree>
    <p:extLst>
      <p:ext uri="{BB962C8B-B14F-4D97-AF65-F5344CB8AC3E}">
        <p14:creationId xmlns:p14="http://schemas.microsoft.com/office/powerpoint/2010/main" val="572495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">
          <a:extLst>
            <a:ext uri="{FF2B5EF4-FFF2-40B4-BE49-F238E27FC236}">
              <a16:creationId xmlns:a16="http://schemas.microsoft.com/office/drawing/2014/main" id="{A0567913-AC17-31B3-DF0A-6FA3E9A41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">
            <a:extLst>
              <a:ext uri="{FF2B5EF4-FFF2-40B4-BE49-F238E27FC236}">
                <a16:creationId xmlns:a16="http://schemas.microsoft.com/office/drawing/2014/main" id="{D83EFD36-42BD-BEA8-D8EA-B0ED0D7982A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 extrusionOk="0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3">
            <a:extLst>
              <a:ext uri="{FF2B5EF4-FFF2-40B4-BE49-F238E27FC236}">
                <a16:creationId xmlns:a16="http://schemas.microsoft.com/office/drawing/2014/main" id="{1954DD4B-2C69-9E80-C6A4-6A8A1B683D5C}"/>
              </a:ext>
            </a:extLst>
          </p:cNvPr>
          <p:cNvSpPr/>
          <p:nvPr/>
        </p:nvSpPr>
        <p:spPr>
          <a:xfrm flipH="1">
            <a:off x="555710" y="1064829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3">
            <a:extLst>
              <a:ext uri="{FF2B5EF4-FFF2-40B4-BE49-F238E27FC236}">
                <a16:creationId xmlns:a16="http://schemas.microsoft.com/office/drawing/2014/main" id="{D1C25DE2-E923-F614-0BD6-95AA7CF781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3">
            <a:extLst>
              <a:ext uri="{FF2B5EF4-FFF2-40B4-BE49-F238E27FC236}">
                <a16:creationId xmlns:a16="http://schemas.microsoft.com/office/drawing/2014/main" id="{251D8EC9-F0E3-3973-75B3-5444C1DE1BFC}"/>
              </a:ext>
            </a:extLst>
          </p:cNvPr>
          <p:cNvSpPr txBox="1"/>
          <p:nvPr/>
        </p:nvSpPr>
        <p:spPr>
          <a:xfrm>
            <a:off x="87562" y="1709738"/>
            <a:ext cx="5250426" cy="1856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60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Издања</a:t>
            </a:r>
            <a:endParaRPr sz="60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D3238A-987C-250C-081F-FB0B5A4D9E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907" b="10907"/>
          <a:stretch/>
        </p:blipFill>
        <p:spPr>
          <a:xfrm>
            <a:off x="5425549" y="-61774"/>
            <a:ext cx="6923768" cy="698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27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D3A75-7547-9EF2-210B-D53F6290F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Мрежа научних клубова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C4C4A-8F02-83C7-3E8F-B1247B0FC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257800" cy="3859742"/>
          </a:xfrm>
        </p:spPr>
        <p:txBody>
          <a:bodyPr/>
          <a:lstStyle/>
          <a:p>
            <a:r>
              <a:rPr lang="sr-Cyrl-RS" dirty="0"/>
              <a:t>14 научних клубова</a:t>
            </a:r>
          </a:p>
          <a:p>
            <a:r>
              <a:rPr lang="sr-Cyrl-RS" dirty="0"/>
              <a:t>Годишњи програм</a:t>
            </a:r>
          </a:p>
          <a:p>
            <a:r>
              <a:rPr lang="sr-Cyrl-RS" dirty="0"/>
              <a:t>Учествују у манифестацијама попут М3, Ноћи истраживача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B0A8E1-117C-E3FC-0953-32E9A3B39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138" y="0"/>
            <a:ext cx="51808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3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ED1B94-725C-3899-E88C-BCE775A44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A41A9-527C-8D6C-B324-1C11D32CF0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Мрежа научних клубова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94E6D-0008-5C47-DE2D-609386C36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257800" cy="3859742"/>
          </a:xfrm>
        </p:spPr>
        <p:txBody>
          <a:bodyPr/>
          <a:lstStyle/>
          <a:p>
            <a:pPr marL="114300" indent="0">
              <a:buNone/>
            </a:pPr>
            <a:r>
              <a:rPr lang="sr-Cyrl-RS" dirty="0"/>
              <a:t>Циљ је подстаћи их да сами осмисле своје програме у складу са публиком која их посећује и </a:t>
            </a:r>
            <a:r>
              <a:rPr lang="sr-Cyrl-RS" dirty="0" err="1"/>
              <a:t>умреже</a:t>
            </a:r>
            <a:r>
              <a:rPr lang="sr-Cyrl-RS" dirty="0"/>
              <a:t> друге образовне и научне институције.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F81C13-ED03-D827-827E-8EB7C2AC0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138" y="0"/>
            <a:ext cx="51808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196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6253D-8FC6-75B0-017B-50EEDE3F2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83DA3-54D1-B84B-BA46-17E7A3A0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/>
              <a:t>Примери из 2024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8D7E66-7EE6-40BA-2EFE-004EDCD0FE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5257800" cy="3859742"/>
          </a:xfrm>
        </p:spPr>
        <p:txBody>
          <a:bodyPr/>
          <a:lstStyle/>
          <a:p>
            <a:pPr marL="114300" indent="0">
              <a:buNone/>
            </a:pPr>
            <a:r>
              <a:rPr lang="sr-Cyrl-RS" dirty="0"/>
              <a:t>Научни клуб Зајечар</a:t>
            </a:r>
          </a:p>
          <a:p>
            <a:r>
              <a:rPr lang="sr-Cyrl-RS" dirty="0"/>
              <a:t>Велика тишина</a:t>
            </a:r>
          </a:p>
          <a:p>
            <a:r>
              <a:rPr lang="sr-Cyrl-RS" dirty="0"/>
              <a:t>Колико свемира има у Холивуду</a:t>
            </a:r>
          </a:p>
          <a:p>
            <a:r>
              <a:rPr lang="sr-Cyrl-RS" dirty="0"/>
              <a:t>Кратка шетња са звездама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1492BC-5E5A-41F6-C67B-63032F728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43" y="0"/>
            <a:ext cx="51612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638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hapesVTI">
  <a:themeElements>
    <a:clrScheme name="AnalogousFromLightSeedRightStep">
      <a:dk1>
        <a:srgbClr val="000000"/>
      </a:dk1>
      <a:lt1>
        <a:srgbClr val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658</TotalTime>
  <Words>260</Words>
  <Application>Microsoft Office PowerPoint</Application>
  <PresentationFormat>Widescreen</PresentationFormat>
  <Paragraphs>44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Century Gothic</vt:lpstr>
      <vt:lpstr>ShapesVTI</vt:lpstr>
      <vt:lpstr>АКТИВНОСТИ ЦЕНТРА ЗА ПРОМОЦИЈУ НАУКЕ У СВЕТСКОЈ НЕДЕЉИ СВЕМИРА</vt:lpstr>
      <vt:lpstr>Центар за промоцију науке</vt:lpstr>
      <vt:lpstr>PowerPoint Presentation</vt:lpstr>
      <vt:lpstr>PowerPoint Presentation</vt:lpstr>
      <vt:lpstr>PowerPoint Presentation</vt:lpstr>
      <vt:lpstr>PowerPoint Presentation</vt:lpstr>
      <vt:lpstr>Мрежа научних клубова</vt:lpstr>
      <vt:lpstr>Мрежа научних клубова</vt:lpstr>
      <vt:lpstr>Примери из 2024</vt:lpstr>
      <vt:lpstr>Примери из 2024</vt:lpstr>
      <vt:lpstr>Примери из 2024. </vt:lpstr>
      <vt:lpstr>Шта ћемо ове године?</vt:lpstr>
      <vt:lpstr>Светска недеља свемира</vt:lpstr>
      <vt:lpstr>Хвала на пажњи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Mladen Sljivovic</dc:creator>
  <cp:lastModifiedBy>Mladen Sljivovic</cp:lastModifiedBy>
  <cp:revision>5</cp:revision>
  <dcterms:created xsi:type="dcterms:W3CDTF">2024-12-11T12:49:44Z</dcterms:created>
  <dcterms:modified xsi:type="dcterms:W3CDTF">2025-04-22T07:51:00Z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0x01010041B411465242F1419E6FF7899AB4B7B0</vt:lpwstr>
  </property>
</Properties>
</file>