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57" r:id="rId6"/>
    <p:sldId id="285" r:id="rId7"/>
    <p:sldId id="286" r:id="rId8"/>
    <p:sldId id="297" r:id="rId9"/>
    <p:sldId id="262" r:id="rId10"/>
    <p:sldId id="258" r:id="rId11"/>
    <p:sldId id="288" r:id="rId12"/>
    <p:sldId id="292" r:id="rId13"/>
    <p:sldId id="268" r:id="rId14"/>
    <p:sldId id="266" r:id="rId15"/>
    <p:sldId id="304" r:id="rId16"/>
    <p:sldId id="301" r:id="rId17"/>
    <p:sldId id="305" r:id="rId18"/>
    <p:sldId id="30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agos@uns.ac.r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ИЗВОРИ БОШКОВИЋЕВЕ ТЕОРИЈЕ</a:t>
            </a:r>
            <a:endParaRPr lang="sr-Cyrl-RS" sz="2800" b="1" dirty="0" smtClean="0"/>
          </a:p>
          <a:p>
            <a:pPr algn="ctr"/>
            <a:r>
              <a:rPr lang="en-US" sz="2800" b="1" dirty="0" smtClean="0"/>
              <a:t>– ОД ЗАКОНА ЊУТНА, ХУКА И БОЈЛА </a:t>
            </a:r>
            <a:endParaRPr lang="sr-Cyrl-RS" sz="2800" b="1" dirty="0" smtClean="0"/>
          </a:p>
          <a:p>
            <a:pPr algn="ctr"/>
            <a:r>
              <a:rPr lang="en-US" sz="2800" b="1" dirty="0" smtClean="0"/>
              <a:t>ДО БОШКОВИЋЕВЕ КРИВЕ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995035"/>
            <a:ext cx="5029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err="1" smtClean="0">
                <a:latin typeface="Consolas" pitchFamily="49" charset="0"/>
                <a:ea typeface="Calibri" pitchFamily="34" charset="0"/>
                <a:cs typeface="Consolas" pitchFamily="49" charset="0"/>
              </a:rPr>
              <a:t>Драгослав</a:t>
            </a:r>
            <a:r>
              <a:rPr lang="en-US" sz="2000" b="1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lang="en-US" sz="2000" b="1" dirty="0" err="1" smtClean="0">
                <a:latin typeface="Consolas" pitchFamily="49" charset="0"/>
                <a:ea typeface="Calibri" pitchFamily="34" charset="0"/>
                <a:cs typeface="Consolas" pitchFamily="49" charset="0"/>
              </a:rPr>
              <a:t>Стоиљковић</a:t>
            </a:r>
            <a:endParaRPr lang="en-US" sz="2000" b="1" dirty="0" smtClean="0"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r-Cyrl-CS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Технолошки факултет,Нови Сад</a:t>
            </a:r>
            <a:endParaRPr lang="en-US" dirty="0" smtClean="0"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r-Cyrl-RS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Инжењерска академија Србије, Београд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r-Cyrl-CS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ea typeface="Calibri" pitchFamily="34" charset="0"/>
                <a:cs typeface="Consolas" pitchFamily="49" charset="0"/>
                <a:hlinkClick r:id="rId2"/>
              </a:rPr>
              <a:t>dragos@uns.ac.rs</a:t>
            </a:r>
            <a:endParaRPr lang="en-US" dirty="0">
              <a:latin typeface="Consolas" pitchFamily="49" charset="0"/>
              <a:ea typeface="Calibri" pitchFamily="34" charset="0"/>
              <a:cs typeface="Consolas" pitchFamily="49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43125" y="5715000"/>
            <a:ext cx="5214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dirty="0"/>
              <a:t>Астрономско друштво „Руђер Бошковић“</a:t>
            </a:r>
            <a:endParaRPr lang="en-US" dirty="0"/>
          </a:p>
          <a:p>
            <a:pPr algn="ctr"/>
            <a:r>
              <a:rPr lang="pt-BR" b="1" dirty="0"/>
              <a:t> </a:t>
            </a:r>
            <a:r>
              <a:rPr lang="sr-Cyrl-CS" b="1" dirty="0"/>
              <a:t>РАЗВОЈ АСТРОНОМИЈЕ КОД СРБА </a:t>
            </a:r>
            <a:r>
              <a:rPr lang="sr-Latn-CS" b="1" dirty="0"/>
              <a:t>X</a:t>
            </a:r>
            <a:r>
              <a:rPr lang="en-US" b="1" dirty="0" smtClean="0"/>
              <a:t>III</a:t>
            </a:r>
            <a:endParaRPr lang="en-US" dirty="0"/>
          </a:p>
          <a:p>
            <a:pPr algn="ctr"/>
            <a:r>
              <a:rPr lang="ru-RU" dirty="0" smtClean="0"/>
              <a:t>Београд, 22 – 26. април 2025. године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2938" y="5643563"/>
            <a:ext cx="78581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1"/>
            <a:ext cx="3505200" cy="29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3200400"/>
            <a:ext cx="3124199" cy="32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0"/>
            <a:ext cx="439615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3200400" y="2590800"/>
            <a:ext cx="11430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71800" y="3429000"/>
            <a:ext cx="1371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1000" y="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/>
              <a:t>Обједињавање Њутнове привлачне, Бошковићеве одбојне и Хукове привлачне и одбојне силе између честица </a:t>
            </a:r>
            <a:r>
              <a:rPr lang="sr-Cyrl-CS" sz="2200" b="1" dirty="0" smtClean="0">
                <a:solidFill>
                  <a:srgbClr val="FF0000"/>
                </a:solidFill>
              </a:rPr>
              <a:t>чврстог</a:t>
            </a:r>
            <a:r>
              <a:rPr lang="sr-Cyrl-CS" sz="2200" b="1" dirty="0" smtClean="0"/>
              <a:t> тела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4648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Њутн, 1687. г.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7086600" y="4191000"/>
            <a:ext cx="5334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pripr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7676"/>
            <a:ext cx="6767989" cy="5869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1752600"/>
            <a:ext cx="304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106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Хук, 1675. г.</a:t>
            </a:r>
          </a:p>
          <a:p>
            <a:r>
              <a:rPr lang="sr-Cyrl-RS" dirty="0" smtClean="0"/>
              <a:t>Бошковић, 1745. г.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218983" y="1895817"/>
            <a:ext cx="1277034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Хук, 1675. г.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rot="10800000" flipV="1">
            <a:off x="2819400" y="4299466"/>
            <a:ext cx="457200" cy="12013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Њутн, 1687. г.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5753100" y="3924300"/>
            <a:ext cx="5334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044641">
            <a:off x="1301655" y="24823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Одбојна сила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044641">
            <a:off x="1194700" y="4437575"/>
            <a:ext cx="1914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Привлачна сила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Растојање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Гасови ???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799" y="1371600"/>
            <a:ext cx="4862727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28600"/>
            <a:ext cx="3464432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4191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Роберт Бојл (</a:t>
            </a:r>
            <a:r>
              <a:rPr lang="sr-Cyrl-CS" sz="2400" b="1" dirty="0" smtClean="0"/>
              <a:t>1627 – 1691)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524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Графикон Бојлових оригиналних података за однос притиска и запремине гасовитог тела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8768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P</a:t>
            </a:r>
            <a:r>
              <a:rPr lang="sr-Cyrl-CS" sz="2400" b="1" baseline="-25000" dirty="0" smtClean="0"/>
              <a:t>1</a:t>
            </a:r>
            <a:r>
              <a:rPr lang="sr-Cyrl-CS" sz="2400" b="1" dirty="0" smtClean="0">
                <a:sym typeface="Symbol"/>
              </a:rPr>
              <a:t></a:t>
            </a:r>
            <a:r>
              <a:rPr lang="sr-Cyrl-CS" sz="2400" b="1" dirty="0" smtClean="0"/>
              <a:t>V</a:t>
            </a:r>
            <a:r>
              <a:rPr lang="sr-Cyrl-CS" sz="2400" b="1" baseline="-25000" dirty="0" smtClean="0"/>
              <a:t>1</a:t>
            </a:r>
            <a:r>
              <a:rPr lang="sr-Cyrl-CS" sz="2400" b="1" dirty="0" smtClean="0"/>
              <a:t> = P</a:t>
            </a:r>
            <a:r>
              <a:rPr lang="sr-Cyrl-CS" sz="2400" b="1" baseline="-25000" dirty="0" smtClean="0"/>
              <a:t>2</a:t>
            </a:r>
            <a:r>
              <a:rPr lang="sr-Cyrl-CS" sz="2400" b="1" dirty="0" smtClean="0">
                <a:sym typeface="Symbol"/>
              </a:rPr>
              <a:t></a:t>
            </a:r>
            <a:r>
              <a:rPr lang="sr-Cyrl-CS" sz="2400" b="1" dirty="0" smtClean="0"/>
              <a:t>V</a:t>
            </a:r>
            <a:r>
              <a:rPr lang="sr-Cyrl-CS" sz="2400" b="1" baseline="-25000" dirty="0" smtClean="0"/>
              <a:t>2</a:t>
            </a:r>
            <a:r>
              <a:rPr lang="sr-Cyrl-CS" sz="2400" b="1" dirty="0" smtClean="0"/>
              <a:t> const </a:t>
            </a:r>
          </a:p>
          <a:p>
            <a:pPr algn="ctr"/>
            <a:r>
              <a:rPr lang="sr-Cyrl-CS" b="1" dirty="0" smtClean="0"/>
              <a:t>за Т </a:t>
            </a:r>
            <a:r>
              <a:rPr lang="en-US" b="1" dirty="0" smtClean="0"/>
              <a:t>= const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400800" y="190500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Бојл, 1662. г.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pripr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5791199" cy="53329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965222"/>
            <a:ext cx="2039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Хук 1675. г.</a:t>
            </a:r>
          </a:p>
          <a:p>
            <a:r>
              <a:rPr lang="sr-Cyrl-RS" dirty="0" smtClean="0"/>
              <a:t>Бошковић, 1745. г.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2057400" y="3288388"/>
            <a:ext cx="228600" cy="1340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787704" y="5327422"/>
            <a:ext cx="6858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15000" y="5175022"/>
            <a:ext cx="157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Њутн, 1687. г.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5639594" y="4718616"/>
            <a:ext cx="761206" cy="3040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72200" y="3651022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49704" y="6089422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5784622"/>
            <a:ext cx="930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Хук, </a:t>
            </a:r>
          </a:p>
          <a:p>
            <a:r>
              <a:rPr lang="sr-Cyrl-RS" dirty="0" smtClean="0"/>
              <a:t>1675. </a:t>
            </a:r>
            <a:r>
              <a:rPr lang="sr-Latn-RS" dirty="0" smtClean="0"/>
              <a:t>g</a:t>
            </a:r>
            <a:r>
              <a:rPr lang="sr-Cyrl-RS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1255" y="3702392"/>
            <a:ext cx="124774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r-Cyrl-RS" sz="2000" b="1" dirty="0" smtClean="0"/>
              <a:t>Растојање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4724400" y="2127022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Бојл, 1662. г.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191000" y="2431822"/>
            <a:ext cx="5334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140000">
            <a:off x="467791" y="2616096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Одбојна сила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299682" y="4159592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080000">
            <a:off x="513889" y="4905099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Привлачна сила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81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dirty="0" smtClean="0"/>
              <a:t>По Бошковићу, при средњим растојањима треба да је одбојна крива.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1447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dirty="0" smtClean="0"/>
              <a:t>(Ми смо између </a:t>
            </a:r>
            <a:r>
              <a:rPr lang="en-US" sz="2000" dirty="0" smtClean="0"/>
              <a:t>Q</a:t>
            </a:r>
            <a:r>
              <a:rPr lang="sr-Cyrl-CS" sz="2000" dirty="0" smtClean="0"/>
              <a:t> и Т уцртали део Бојлове криве.)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uka\Boscovic\Zakon3luka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006256" cy="5799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2743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Растојање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910723" y="400410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Привлачна сила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79901" y="202290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Одбојна сила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81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</a:rPr>
              <a:t>БОШКОВИЋЕВА КРИВА ЗА ФЛУИДЕ (1745)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14400"/>
            <a:ext cx="1852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Хук 1675.</a:t>
            </a:r>
          </a:p>
          <a:p>
            <a:r>
              <a:rPr lang="sr-Cyrl-RS" b="1" dirty="0" smtClean="0">
                <a:solidFill>
                  <a:srgbClr val="002060"/>
                </a:solidFill>
              </a:rPr>
              <a:t>Бошковић, 1745</a:t>
            </a:r>
            <a:r>
              <a:rPr lang="sr-Cyrl-R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362200" y="1600200"/>
            <a:ext cx="6858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28800" y="55626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Хук, 1675.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057400" y="5105400"/>
            <a:ext cx="6858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819400" y="1981200"/>
            <a:ext cx="12192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00600" y="121920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Бојл, 1662. г.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610100" y="1638300"/>
            <a:ext cx="8382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15000" y="5175022"/>
            <a:ext cx="157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Њутн, 1687. г.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5486400" y="4419600"/>
            <a:ext cx="10668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129463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6200000">
            <a:off x="2232581" y="3005006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b="1" dirty="0" smtClean="0">
                <a:solidFill>
                  <a:srgbClr val="0070C0"/>
                </a:solidFill>
              </a:rPr>
              <a:t>Одбојна сила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988093" y="5347157"/>
            <a:ext cx="2286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b="1" dirty="0" smtClean="0">
                <a:solidFill>
                  <a:srgbClr val="0070C0"/>
                </a:solidFill>
              </a:rPr>
              <a:t>Привлачна сила</a:t>
            </a:r>
            <a:endParaRPr lang="en-US" sz="2200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19425" y="5171975"/>
            <a:ext cx="2133600" cy="1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35814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solidFill>
                  <a:srgbClr val="0070C0"/>
                </a:solidFill>
              </a:rPr>
              <a:t>Растојање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81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Општи облик Бошковићеве криве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410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/>
              <a:t>Њутнова теорија </a:t>
            </a:r>
            <a:r>
              <a:rPr lang="sr-Cyrl-CS" sz="2200" dirty="0" smtClean="0"/>
              <a:t>придвиђа бескрајно велику </a:t>
            </a:r>
            <a:r>
              <a:rPr lang="sr-Cyrl-CS" sz="2200" b="1" dirty="0" smtClean="0"/>
              <a:t>привлачну силу </a:t>
            </a:r>
            <a:r>
              <a:rPr lang="sr-Cyrl-CS" sz="2200" dirty="0" smtClean="0"/>
              <a:t>између </a:t>
            </a:r>
            <a:r>
              <a:rPr lang="sr-Cyrl-CS" sz="2200" b="1" dirty="0" smtClean="0">
                <a:solidFill>
                  <a:srgbClr val="0070C0"/>
                </a:solidFill>
              </a:rPr>
              <a:t>тела</a:t>
            </a:r>
            <a:r>
              <a:rPr lang="sr-Cyrl-CS" sz="2200" dirty="0" smtClean="0"/>
              <a:t> и </a:t>
            </a:r>
            <a:r>
              <a:rPr lang="sr-Cyrl-CS" sz="2200" b="1" dirty="0" smtClean="0">
                <a:solidFill>
                  <a:srgbClr val="0070C0"/>
                </a:solidFill>
              </a:rPr>
              <a:t>честица</a:t>
            </a:r>
            <a:r>
              <a:rPr lang="sr-Cyrl-CS" sz="2200" dirty="0" smtClean="0"/>
              <a:t> </a:t>
            </a:r>
            <a:r>
              <a:rPr lang="sr-Cyrl-CS" sz="2200" b="1" dirty="0" smtClean="0"/>
              <a:t>при бескрајно малом растојању.</a:t>
            </a:r>
          </a:p>
          <a:p>
            <a:endParaRPr lang="sr-Cyrl-CS" sz="2200" dirty="0" smtClean="0"/>
          </a:p>
          <a:p>
            <a:r>
              <a:rPr lang="sr-Cyrl-CS" sz="2200" dirty="0" smtClean="0"/>
              <a:t>Супротно томе </a:t>
            </a:r>
            <a:r>
              <a:rPr lang="sr-Cyrl-CS" sz="2200" b="1" dirty="0" smtClean="0"/>
              <a:t>Бошковићева теорија </a:t>
            </a:r>
            <a:r>
              <a:rPr lang="sr-Cyrl-CS" sz="2200" dirty="0" smtClean="0"/>
              <a:t>предвиђа бескрајно </a:t>
            </a:r>
            <a:r>
              <a:rPr lang="sr-Cyrl-CS" sz="2200" b="1" dirty="0" smtClean="0"/>
              <a:t>велику одбојну силу између </a:t>
            </a:r>
            <a:r>
              <a:rPr lang="sr-Cyrl-CS" sz="2200" b="1" dirty="0" smtClean="0">
                <a:solidFill>
                  <a:srgbClr val="0070C0"/>
                </a:solidFill>
              </a:rPr>
              <a:t>честица</a:t>
            </a:r>
            <a:r>
              <a:rPr lang="sr-Cyrl-CS" sz="2200" b="1" dirty="0" smtClean="0"/>
              <a:t> </a:t>
            </a:r>
            <a:r>
              <a:rPr lang="sr-Cyrl-CS" sz="2200" dirty="0" smtClean="0"/>
              <a:t>која спречава непосредан </a:t>
            </a:r>
            <a:r>
              <a:rPr lang="sr-Cyrl-CS" sz="2200" b="1" dirty="0" smtClean="0"/>
              <a:t>математички</a:t>
            </a:r>
            <a:r>
              <a:rPr lang="sr-Cyrl-CS" sz="2200" dirty="0" smtClean="0"/>
              <a:t> додир честица и тела. </a:t>
            </a:r>
          </a:p>
          <a:p>
            <a:endParaRPr lang="sr-Cyrl-CS" sz="2200" dirty="0" smtClean="0"/>
          </a:p>
          <a:p>
            <a:r>
              <a:rPr lang="sr-Cyrl-CS" sz="2200" dirty="0" smtClean="0"/>
              <a:t>Између честица постоји само </a:t>
            </a:r>
            <a:r>
              <a:rPr lang="sr-Cyrl-CS" sz="2200" b="1" dirty="0" smtClean="0"/>
              <a:t>физички додир</a:t>
            </a:r>
            <a:r>
              <a:rPr lang="sr-Cyrl-CS" sz="2200" dirty="0" smtClean="0"/>
              <a:t>,  тј. увек постоји неко растојање </a:t>
            </a:r>
            <a:r>
              <a:rPr lang="sr-Cyrl-RS" sz="2200" dirty="0" smtClean="0"/>
              <a:t>због</a:t>
            </a:r>
            <a:r>
              <a:rPr lang="sr-Cyrl-CS" sz="2200" dirty="0" smtClean="0"/>
              <a:t> бескрајно велике одбојне силе. </a:t>
            </a:r>
          </a:p>
          <a:p>
            <a:endParaRPr lang="sr-Cyrl-CS" sz="2200" dirty="0" smtClean="0"/>
          </a:p>
          <a:p>
            <a:r>
              <a:rPr lang="sr-Cyrl-CS" sz="2200" dirty="0" smtClean="0"/>
              <a:t>(Истоветан појам физичког додира постоји и код </a:t>
            </a:r>
            <a:r>
              <a:rPr lang="sr-Cyrl-CS" sz="2200" b="1" dirty="0" smtClean="0"/>
              <a:t>Демокрита</a:t>
            </a:r>
            <a:r>
              <a:rPr lang="sr-Cyrl-CS" sz="2200" dirty="0" smtClean="0"/>
              <a:t> који је „</a:t>
            </a:r>
            <a:r>
              <a:rPr lang="sr-Cyrl-CS" sz="2200" b="1" dirty="0" smtClean="0"/>
              <a:t>додиром називао међусобну близину атома и невелику удаљеност</a:t>
            </a:r>
            <a:r>
              <a:rPr lang="sr-Cyrl-CS" sz="2200" dirty="0" smtClean="0"/>
              <a:t>, јер да су свакако њоме растављени“.) 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5" y="381000"/>
            <a:ext cx="3208335" cy="445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4876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/>
              <a:t>Демокрит</a:t>
            </a:r>
          </a:p>
          <a:p>
            <a:pPr algn="ctr"/>
            <a:r>
              <a:rPr lang="sr-Cyrl-RS" sz="2200" dirty="0" smtClean="0"/>
              <a:t>(460  п.н.е. – 370 п.н.е.)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dirty="0" smtClean="0"/>
              <a:t>Крај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71450"/>
            <a:ext cx="7129463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24500" y="53181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6666FF"/>
                </a:solidFill>
              </a:rPr>
              <a:t>Границе кохезије</a:t>
            </a:r>
            <a:endParaRPr lang="en-US" sz="2000" b="1">
              <a:solidFill>
                <a:srgbClr val="6666FF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6389688" y="963613"/>
            <a:ext cx="71437" cy="18002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5453063" y="963613"/>
            <a:ext cx="1008062" cy="1944687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516438" y="963613"/>
            <a:ext cx="1944687" cy="20161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3365500" y="963613"/>
            <a:ext cx="3095625" cy="20161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972050" y="49387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669900"/>
                </a:solidFill>
              </a:rPr>
              <a:t>Границе некохезије</a:t>
            </a:r>
            <a:endParaRPr lang="en-US" sz="2000" b="1">
              <a:solidFill>
                <a:srgbClr val="669900"/>
              </a:solidFill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4935538" y="3282950"/>
            <a:ext cx="1093787" cy="1541463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3940175" y="3484563"/>
            <a:ext cx="2089150" cy="1368425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5884863" y="3340100"/>
            <a:ext cx="144462" cy="1512888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917825" y="3163888"/>
            <a:ext cx="0" cy="1300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72813" y="298350"/>
            <a:ext cx="190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FF3399"/>
                </a:solidFill>
              </a:rPr>
              <a:t>Одбојна сила</a:t>
            </a:r>
            <a:r>
              <a:rPr lang="en-US" sz="1800" b="1" dirty="0">
                <a:solidFill>
                  <a:srgbClr val="FF3399"/>
                </a:solidFill>
              </a:rPr>
              <a:t> </a:t>
            </a:r>
            <a:r>
              <a:rPr lang="sr-Latn-CS" sz="1800" b="1" dirty="0">
                <a:solidFill>
                  <a:srgbClr val="FF3399"/>
                </a:solidFill>
              </a:rPr>
              <a:t>(</a:t>
            </a:r>
            <a:r>
              <a:rPr lang="sr-Cyrl-CS" sz="1800" b="1" dirty="0">
                <a:solidFill>
                  <a:srgbClr val="FF3399"/>
                </a:solidFill>
              </a:rPr>
              <a:t>Репулзија</a:t>
            </a:r>
            <a:r>
              <a:rPr lang="sr-Latn-CS" sz="1800" b="1" dirty="0">
                <a:solidFill>
                  <a:srgbClr val="FF3399"/>
                </a:solidFill>
              </a:rPr>
              <a:t>)</a:t>
            </a:r>
            <a:endParaRPr lang="en-US" sz="1800" dirty="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883088" y="4081463"/>
            <a:ext cx="2112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FF3399"/>
                </a:solidFill>
              </a:rPr>
              <a:t>Привлачна сила (Атракција</a:t>
            </a:r>
            <a:r>
              <a:rPr lang="sr-Cyrl-CS" b="1" dirty="0">
                <a:solidFill>
                  <a:srgbClr val="FF3399"/>
                </a:solidFill>
              </a:rPr>
              <a:t>)</a:t>
            </a:r>
            <a:endParaRPr lang="en-US" dirty="0"/>
          </a:p>
        </p:txBody>
      </p:sp>
      <p:sp>
        <p:nvSpPr>
          <p:cNvPr id="6161" name="Text Box 8"/>
          <p:cNvSpPr txBox="1">
            <a:spLocks noChangeArrowheads="1"/>
          </p:cNvSpPr>
          <p:nvPr/>
        </p:nvSpPr>
        <p:spPr bwMode="auto">
          <a:xfrm>
            <a:off x="6608763" y="2654300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FF3399"/>
                </a:solidFill>
              </a:rPr>
              <a:t>Растојање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632834" y="1463041"/>
            <a:ext cx="1328287" cy="745957"/>
          </a:xfrm>
          <a:custGeom>
            <a:avLst/>
            <a:gdLst>
              <a:gd name="connsiteX0" fmla="*/ 0 w 952901"/>
              <a:gd name="connsiteY0" fmla="*/ 28875 h 745957"/>
              <a:gd name="connsiteX1" fmla="*/ 490889 w 952901"/>
              <a:gd name="connsiteY1" fmla="*/ 741145 h 745957"/>
              <a:gd name="connsiteX2" fmla="*/ 952901 w 952901"/>
              <a:gd name="connsiteY2" fmla="*/ 0 h 74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901" h="745957">
                <a:moveTo>
                  <a:pt x="0" y="28875"/>
                </a:moveTo>
                <a:cubicBezTo>
                  <a:pt x="166036" y="387416"/>
                  <a:pt x="332072" y="745957"/>
                  <a:pt x="490889" y="741145"/>
                </a:cubicBezTo>
                <a:cubicBezTo>
                  <a:pt x="649706" y="736333"/>
                  <a:pt x="801303" y="368166"/>
                  <a:pt x="952901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00724" y="1944302"/>
            <a:ext cx="231006" cy="240632"/>
          </a:xfrm>
          <a:prstGeom prst="ellipse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8417296" y="1804734"/>
            <a:ext cx="231007" cy="18288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979345" y="1828798"/>
            <a:ext cx="200530" cy="20052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rot="10800000">
            <a:off x="7669731" y="4349016"/>
            <a:ext cx="1328287" cy="745957"/>
          </a:xfrm>
          <a:custGeom>
            <a:avLst/>
            <a:gdLst>
              <a:gd name="connsiteX0" fmla="*/ 0 w 952901"/>
              <a:gd name="connsiteY0" fmla="*/ 28875 h 745957"/>
              <a:gd name="connsiteX1" fmla="*/ 490889 w 952901"/>
              <a:gd name="connsiteY1" fmla="*/ 741145 h 745957"/>
              <a:gd name="connsiteX2" fmla="*/ 952901 w 952901"/>
              <a:gd name="connsiteY2" fmla="*/ 0 h 74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901" h="745957">
                <a:moveTo>
                  <a:pt x="0" y="28875"/>
                </a:moveTo>
                <a:cubicBezTo>
                  <a:pt x="166036" y="387416"/>
                  <a:pt x="332072" y="745957"/>
                  <a:pt x="490889" y="741145"/>
                </a:cubicBezTo>
                <a:cubicBezTo>
                  <a:pt x="649706" y="736333"/>
                  <a:pt x="801303" y="368166"/>
                  <a:pt x="952901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99120" y="4098757"/>
            <a:ext cx="231006" cy="240632"/>
          </a:xfrm>
          <a:prstGeom prst="ellipse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878279" y="4326555"/>
            <a:ext cx="231007" cy="22138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8531193" y="4315326"/>
            <a:ext cx="213361" cy="2037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00211" y="972152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</a:rPr>
              <a:t>Стабилна равнотежа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7108" y="5080535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669900"/>
                </a:solidFill>
              </a:rPr>
              <a:t>Нестабилна равнотежа</a:t>
            </a:r>
            <a:endParaRPr lang="en-US" sz="1400" b="1" dirty="0">
              <a:solidFill>
                <a:srgbClr val="6699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3091" y="3397852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</a:rPr>
              <a:t>Нестабилна равнотежа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" y="4677878"/>
            <a:ext cx="467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Бошковић:</a:t>
            </a:r>
          </a:p>
          <a:p>
            <a:r>
              <a:rPr lang="sr-Cyrl-RS" sz="2000" dirty="0" smtClean="0"/>
              <a:t>Површина омеђена луком и апсциом  је одређена количина живе силе </a:t>
            </a:r>
          </a:p>
          <a:p>
            <a:r>
              <a:rPr lang="sr-Cyrl-RS" sz="2000" dirty="0" smtClean="0"/>
              <a:t>(тј. </a:t>
            </a:r>
            <a:r>
              <a:rPr lang="sr-Cyrl-RS" sz="2000" b="1" dirty="0" smtClean="0">
                <a:solidFill>
                  <a:srgbClr val="3333CC"/>
                </a:solidFill>
              </a:rPr>
              <a:t>квант енергије</a:t>
            </a:r>
            <a:r>
              <a:rPr lang="sr-Cyrl-RS" sz="2000" dirty="0" smtClean="0"/>
              <a:t>)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1087657" y="4129241"/>
            <a:ext cx="1559291" cy="2887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307" y="260651"/>
            <a:ext cx="5960244" cy="30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6947" y="221381"/>
            <a:ext cx="1424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1006" y="1124551"/>
            <a:ext cx="29084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Квант енергије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803" y="450783"/>
            <a:ext cx="11373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Одбојна сила (</a:t>
            </a:r>
            <a:r>
              <a:rPr lang="en-US" b="1" dirty="0" smtClean="0"/>
              <a:t>F</a:t>
            </a:r>
            <a:r>
              <a:rPr lang="sr-Cyrl-RS" b="1" dirty="0" smtClean="0"/>
              <a:t>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4518" y="2326105"/>
            <a:ext cx="1490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Привлачна сила (</a:t>
            </a:r>
            <a:r>
              <a:rPr lang="en-US" b="1" dirty="0" smtClean="0"/>
              <a:t>F</a:t>
            </a:r>
            <a:r>
              <a:rPr lang="sr-Cyrl-RS" b="1" dirty="0" smtClean="0"/>
              <a:t>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9400" y="2913244"/>
            <a:ext cx="170688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b="1" dirty="0" smtClean="0">
                <a:solidFill>
                  <a:srgbClr val="FF6699"/>
                </a:solidFill>
              </a:rPr>
              <a:t>привлачење</a:t>
            </a:r>
            <a:endParaRPr lang="en-US" b="1" dirty="0">
              <a:solidFill>
                <a:srgbClr val="FF66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365" y="1525602"/>
            <a:ext cx="144218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b="1" dirty="0" smtClean="0">
                <a:solidFill>
                  <a:srgbClr val="3399FF"/>
                </a:solidFill>
              </a:rPr>
              <a:t>одбијањење</a:t>
            </a:r>
            <a:endParaRPr lang="en-US" b="1" dirty="0">
              <a:solidFill>
                <a:srgbClr val="339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113" y="1698857"/>
            <a:ext cx="16988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b="1" dirty="0" smtClean="0"/>
              <a:t>Растојање (</a:t>
            </a:r>
            <a:r>
              <a:rPr lang="en-US" b="1" dirty="0" smtClean="0"/>
              <a:t>r</a:t>
            </a:r>
            <a:r>
              <a:rPr lang="sr-Cyrl-RS" b="1" dirty="0" smtClean="0"/>
              <a:t>)</a:t>
            </a:r>
            <a:endParaRPr lang="en-US" b="1" dirty="0"/>
          </a:p>
        </p:txBody>
      </p:sp>
      <p:cxnSp>
        <p:nvCxnSpPr>
          <p:cNvPr id="61" name="Straight Arrow Connector 60"/>
          <p:cNvCxnSpPr/>
          <p:nvPr/>
        </p:nvCxnSpPr>
        <p:spPr>
          <a:xfrm rot="16200000" flipH="1">
            <a:off x="2435195" y="2233065"/>
            <a:ext cx="490889" cy="105876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571875" cy="31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3274015"/>
            <a:ext cx="5715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Бошковић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"Површина 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(ограничена кривом и апсцисом) представља повећање или смањење квадрата брзине" 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Δ(v</a:t>
            </a:r>
            <a:r>
              <a:rPr lang="en-GB" sz="2000" b="1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честица...</a:t>
            </a:r>
            <a:endParaRPr lang="en-GB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Ако су површине одбојних лукова мање од привлачних, честица ће достићи прву границу кохезије 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кретаће се по кругу полупречника АЕ и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непрекидно осцилировати у око те границе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733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Честица</a:t>
            </a:r>
          </a:p>
          <a:p>
            <a:r>
              <a:rPr lang="sr-Cyrl-RS" dirty="0" smtClean="0"/>
              <a:t>Талас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72200" y="4038600"/>
            <a:ext cx="7620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 rot="16200000" flipH="1">
            <a:off x="6095316" y="4266515"/>
            <a:ext cx="344271" cy="5715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39025" y="4295274"/>
            <a:ext cx="476450" cy="95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"/>
            <a:ext cx="6629400" cy="55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i="1" dirty="0" smtClean="0"/>
              <a:t>Општи (а) и посебни облици (б и в) </a:t>
            </a:r>
            <a:r>
              <a:rPr lang="sr-Cyrl-CS" i="1" dirty="0" smtClean="0">
                <a:solidFill>
                  <a:srgbClr val="FF0000"/>
                </a:solidFill>
              </a:rPr>
              <a:t>Бошковићеве криве </a:t>
            </a:r>
            <a:r>
              <a:rPr lang="sr-Cyrl-CS" i="1" dirty="0" smtClean="0"/>
              <a:t>показују промену привлачне и одбојне силе са променом растојања између честица материје.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Растојање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423566" y="116768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Одбојна сила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385067" y="3015733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Привлачна сила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514824" y="3057624"/>
            <a:ext cx="1771850" cy="37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278406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03199" y="2726266"/>
            <a:ext cx="2667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/>
              <a:t>Руђер Бошковић</a:t>
            </a:r>
          </a:p>
          <a:p>
            <a:pPr algn="ctr"/>
            <a:r>
              <a:rPr lang="sr-Cyrl-RS" sz="1600" dirty="0" smtClean="0"/>
              <a:t>1711-1787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457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1745-1763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Сл5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Сл5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7200"/>
            <a:ext cx="24971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Два атома натријума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6" name="Picture 4" descr="Kapl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"/>
            <a:ext cx="20193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3352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Два молекула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2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САВРЕМЕНА НАУКА ЈЕ ПОТВРДИЛА ИСПРАВНОСТ  БОШКОВИЋЕВЕ КРИВЕ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Две нано честице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8" name="Picture 6" descr="Сл5-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"/>
            <a:ext cx="37338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002060"/>
                </a:solidFill>
              </a:rPr>
              <a:t>Два протона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9" name="Picture 7" descr="Сл5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810000"/>
            <a:ext cx="32558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72200" y="396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002060"/>
                </a:solidFill>
              </a:rPr>
              <a:t>Два макромолекула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505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 I</a:t>
            </a:r>
            <a:r>
              <a:rPr lang="sr-Latn-RS" sz="2400" dirty="0" smtClean="0"/>
              <a:t>vica</a:t>
            </a:r>
            <a:r>
              <a:rPr lang="sr-Cyrl-RS" sz="2400" dirty="0" smtClean="0"/>
              <a:t> </a:t>
            </a:r>
            <a:r>
              <a:rPr lang="sr-Cyrl-CS" sz="2400" dirty="0" smtClean="0"/>
              <a:t>Martinović</a:t>
            </a:r>
            <a:r>
              <a:rPr lang="sr-Cyrl-RS" sz="2400" dirty="0" smtClean="0"/>
              <a:t>, </a:t>
            </a:r>
            <a:r>
              <a:rPr lang="sr-Cyrl-CS" sz="2400" dirty="0" smtClean="0"/>
              <a:t>„</a:t>
            </a:r>
            <a:r>
              <a:rPr lang="sr-Cyrl-CS" sz="2400" b="1" dirty="0" smtClean="0"/>
              <a:t>Temeljna dedukcija Boškovićeve filozofije prirode</a:t>
            </a:r>
            <a:r>
              <a:rPr lang="sr-Cyrl-CS" sz="2400" dirty="0" smtClean="0"/>
              <a:t>“, u „Filozofija znanosti Ruđera Boškovića“, Filozofsko-teološki institut Družbe Isusove, Zagreb, 1987, стр. 57‒88.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Како је Бошковић конструисао своју криву на основу знања која су постојала у 18. веку?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Детаљно објашњење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/>
              <a:t>: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Бошковић описује постојање одбојне силе на </a:t>
            </a:r>
            <a:r>
              <a:rPr lang="ru-RU" sz="2400" b="1" dirty="0" smtClean="0"/>
              <a:t>прве 74 стране у 164 одељка у првом делу «Теорија природне филозофије»  </a:t>
            </a:r>
            <a:r>
              <a:rPr lang="ru-RU" sz="2400" dirty="0" smtClean="0"/>
              <a:t>и даје јој исти значај као и привлачној.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Boscovich, R.: 1758, </a:t>
            </a:r>
            <a:r>
              <a:rPr lang="en-US" i="1" dirty="0" err="1" smtClean="0"/>
              <a:t>Philosophiae</a:t>
            </a:r>
            <a:r>
              <a:rPr lang="en-US" i="1" dirty="0" smtClean="0"/>
              <a:t> </a:t>
            </a:r>
            <a:r>
              <a:rPr lang="en-US" i="1" dirty="0" err="1" smtClean="0"/>
              <a:t>naturalis</a:t>
            </a:r>
            <a:r>
              <a:rPr lang="en-US" i="1" dirty="0" smtClean="0"/>
              <a:t> </a:t>
            </a:r>
            <a:r>
              <a:rPr lang="en-US" i="1" dirty="0" err="1" smtClean="0"/>
              <a:t>theoria</a:t>
            </a:r>
            <a:r>
              <a:rPr lang="en-US" i="1" dirty="0" smtClean="0"/>
              <a:t> </a:t>
            </a:r>
            <a:r>
              <a:rPr lang="en-US" i="1" dirty="0" err="1" smtClean="0"/>
              <a:t>redacta</a:t>
            </a:r>
            <a:r>
              <a:rPr lang="en-US" i="1" dirty="0" smtClean="0"/>
              <a:t> ad </a:t>
            </a:r>
            <a:r>
              <a:rPr lang="en-US" i="1" dirty="0" err="1" smtClean="0"/>
              <a:t>unicam</a:t>
            </a:r>
            <a:r>
              <a:rPr lang="en-US" i="1" dirty="0" smtClean="0"/>
              <a:t> </a:t>
            </a:r>
            <a:r>
              <a:rPr lang="en-US" i="1" dirty="0" err="1" smtClean="0"/>
              <a:t>legem</a:t>
            </a:r>
            <a:r>
              <a:rPr lang="en-US" i="1" dirty="0" smtClean="0"/>
              <a:t> </a:t>
            </a:r>
            <a:r>
              <a:rPr lang="en-US" i="1" dirty="0" err="1" smtClean="0"/>
              <a:t>virium</a:t>
            </a:r>
            <a:r>
              <a:rPr lang="en-US" i="1" dirty="0" smtClean="0"/>
              <a:t> in </a:t>
            </a:r>
            <a:r>
              <a:rPr lang="en-US" i="1" dirty="0" err="1" smtClean="0"/>
              <a:t>natura</a:t>
            </a:r>
            <a:r>
              <a:rPr lang="en-US" i="1" dirty="0" smtClean="0"/>
              <a:t> </a:t>
            </a:r>
            <a:r>
              <a:rPr lang="en-US" i="1" dirty="0" err="1" smtClean="0"/>
              <a:t>existentium</a:t>
            </a:r>
            <a:r>
              <a:rPr lang="en-US" i="1" dirty="0" smtClean="0"/>
              <a:t>, </a:t>
            </a:r>
            <a:r>
              <a:rPr lang="en-US" i="1" dirty="0" err="1" smtClean="0"/>
              <a:t>Beč</a:t>
            </a:r>
            <a:r>
              <a:rPr lang="en-US" i="1" dirty="0" smtClean="0"/>
              <a:t> (</a:t>
            </a:r>
            <a:r>
              <a:rPr lang="sr-Cyrl-RS" i="1" dirty="0" smtClean="0"/>
              <a:t>прво издање); 1763, </a:t>
            </a:r>
            <a:r>
              <a:rPr lang="en-US" i="1" dirty="0" err="1" smtClean="0"/>
              <a:t>Venecija</a:t>
            </a:r>
            <a:r>
              <a:rPr lang="en-US" i="1" dirty="0" smtClean="0"/>
              <a:t>, (</a:t>
            </a:r>
            <a:r>
              <a:rPr lang="sr-Cyrl-RS" i="1" dirty="0" smtClean="0"/>
              <a:t>друго издање); 1922 и 1966, </a:t>
            </a:r>
            <a:r>
              <a:rPr lang="en-US" i="1" dirty="0" smtClean="0"/>
              <a:t>A Theory of natural philosophy, Open Court, London </a:t>
            </a:r>
            <a:r>
              <a:rPr lang="sr-Cyrl-RS" i="1" dirty="0" smtClean="0"/>
              <a:t>и </a:t>
            </a:r>
            <a:r>
              <a:rPr lang="en-US" i="1" dirty="0" smtClean="0"/>
              <a:t>The Massachusetts Institute of Technology, M. I. T. Press, Cambridge (</a:t>
            </a:r>
            <a:r>
              <a:rPr lang="sr-Cyrl-RS" i="1" dirty="0" smtClean="0"/>
              <a:t>редом); 1974, </a:t>
            </a:r>
            <a:r>
              <a:rPr lang="en-US" b="1" i="1" dirty="0" err="1" smtClean="0"/>
              <a:t>Teorija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prirodne</a:t>
            </a:r>
            <a:r>
              <a:rPr lang="en-US" b="1" i="1" dirty="0" smtClean="0"/>
              <a:t> </a:t>
            </a:r>
            <a:r>
              <a:rPr lang="en-US" b="1" i="1" dirty="0" err="1" smtClean="0"/>
              <a:t>filozofije</a:t>
            </a:r>
            <a:r>
              <a:rPr lang="en-US" b="1" i="1" dirty="0" smtClean="0"/>
              <a:t> </a:t>
            </a:r>
            <a:r>
              <a:rPr lang="en-US" b="1" i="1" dirty="0" err="1" smtClean="0"/>
              <a:t>svedena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jedan</a:t>
            </a:r>
            <a:r>
              <a:rPr lang="en-US" i="1" dirty="0" smtClean="0"/>
              <a:t> </a:t>
            </a:r>
            <a:r>
              <a:rPr lang="en-US" i="1" dirty="0" err="1" smtClean="0"/>
              <a:t>jedini</a:t>
            </a:r>
            <a:r>
              <a:rPr lang="en-US" i="1" dirty="0" smtClean="0"/>
              <a:t> </a:t>
            </a:r>
            <a:r>
              <a:rPr lang="en-US" i="1" dirty="0" err="1" smtClean="0"/>
              <a:t>zakon</a:t>
            </a:r>
            <a:r>
              <a:rPr lang="en-US" i="1" dirty="0" smtClean="0"/>
              <a:t> </a:t>
            </a:r>
            <a:r>
              <a:rPr lang="en-US" i="1" dirty="0" err="1" smtClean="0"/>
              <a:t>sila</a:t>
            </a:r>
            <a:r>
              <a:rPr lang="en-US" i="1" dirty="0" smtClean="0"/>
              <a:t> </a:t>
            </a:r>
            <a:r>
              <a:rPr lang="en-US" i="1" dirty="0" err="1" smtClean="0"/>
              <a:t>koje</a:t>
            </a:r>
            <a:r>
              <a:rPr lang="en-US" i="1" dirty="0" smtClean="0"/>
              <a:t> </a:t>
            </a:r>
            <a:r>
              <a:rPr lang="en-US" i="1" dirty="0" err="1" smtClean="0"/>
              <a:t>postoje</a:t>
            </a:r>
            <a:r>
              <a:rPr lang="en-US" i="1" dirty="0" smtClean="0"/>
              <a:t> u </a:t>
            </a:r>
            <a:r>
              <a:rPr lang="en-US" i="1" dirty="0" err="1" smtClean="0"/>
              <a:t>prirodi</a:t>
            </a:r>
            <a:r>
              <a:rPr lang="en-US" i="1" dirty="0" smtClean="0"/>
              <a:t>, (</a:t>
            </a:r>
            <a:r>
              <a:rPr lang="en-US" i="1" dirty="0" err="1" smtClean="0"/>
              <a:t>dvojezično</a:t>
            </a:r>
            <a:r>
              <a:rPr lang="en-US" i="1" dirty="0" smtClean="0"/>
              <a:t>: </a:t>
            </a:r>
            <a:r>
              <a:rPr lang="en-US" i="1" dirty="0" err="1" smtClean="0"/>
              <a:t>latinski</a:t>
            </a:r>
            <a:r>
              <a:rPr lang="en-US" i="1" dirty="0" smtClean="0"/>
              <a:t> i </a:t>
            </a:r>
            <a:r>
              <a:rPr lang="en-US" i="1" dirty="0" err="1" smtClean="0"/>
              <a:t>hrvatski</a:t>
            </a:r>
            <a:r>
              <a:rPr lang="en-US" i="1" dirty="0" smtClean="0"/>
              <a:t>), </a:t>
            </a:r>
            <a:r>
              <a:rPr lang="en-US" i="1" dirty="0" err="1" smtClean="0"/>
              <a:t>Liber</a:t>
            </a:r>
            <a:r>
              <a:rPr lang="en-US" i="1" dirty="0" smtClean="0"/>
              <a:t>, Zagreb.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49530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uka\Boscovic\NjutnovaKriv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3276600" cy="49599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272458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Растојање </a:t>
            </a:r>
            <a:r>
              <a:rPr lang="en-US" sz="2000" b="1" dirty="0" smtClean="0"/>
              <a:t>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188995" y="398688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Привлачна сила </a:t>
            </a:r>
            <a:r>
              <a:rPr lang="sr-Latn-RS" sz="2000" b="1" dirty="0" smtClean="0"/>
              <a:t>F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183004" y="13815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O</a:t>
            </a:r>
            <a:r>
              <a:rPr lang="sr-Cyrl-RS" sz="2000" b="1" dirty="0" smtClean="0"/>
              <a:t>дбојна сила </a:t>
            </a:r>
            <a:r>
              <a:rPr lang="sr-Latn-RS" sz="2000" b="1" dirty="0" smtClean="0"/>
              <a:t>F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1276787"/>
            <a:ext cx="2362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363898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Њутн, 1687. г.</a:t>
            </a:r>
            <a:endParaRPr lang="en-US" sz="20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41338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3400" y="4948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Исак Њутн (</a:t>
            </a:r>
            <a:r>
              <a:rPr lang="sr-Cyrl-CS" sz="2400" dirty="0" smtClean="0"/>
              <a:t>1642‒1727)</a:t>
            </a:r>
            <a:r>
              <a:rPr lang="sr-Cyrl-RS" sz="2400" dirty="0" smtClean="0"/>
              <a:t>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562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Монументално дело „Математички принципи природне филозофије“ (1687)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81800" y="4419600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i="1" dirty="0" smtClean="0"/>
              <a:t>F</a:t>
            </a:r>
            <a:r>
              <a:rPr lang="sr-Cyrl-CS" sz="2400" dirty="0" smtClean="0"/>
              <a:t> = </a:t>
            </a:r>
            <a:r>
              <a:rPr lang="en-US" sz="2400" dirty="0" smtClean="0"/>
              <a:t>γ</a:t>
            </a:r>
            <a:r>
              <a:rPr lang="en-US" sz="2400" b="1" i="1" dirty="0" smtClean="0"/>
              <a:t> m</a:t>
            </a:r>
            <a:r>
              <a:rPr lang="sr-Cyrl-RS" sz="2400" baseline="-25000" dirty="0" smtClean="0"/>
              <a:t>1</a:t>
            </a:r>
            <a:r>
              <a:rPr lang="en-US" sz="2400" b="1" i="1" dirty="0" smtClean="0"/>
              <a:t>m</a:t>
            </a:r>
            <a:r>
              <a:rPr lang="sr-Cyrl-RS" sz="2400" baseline="-25000" dirty="0" smtClean="0"/>
              <a:t>2</a:t>
            </a:r>
            <a:r>
              <a:rPr lang="en-US" sz="2400" dirty="0" smtClean="0"/>
              <a:t>/</a:t>
            </a:r>
            <a:r>
              <a:rPr lang="en-US" sz="2400" b="1" i="1" dirty="0" smtClean="0"/>
              <a:t>r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79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γ</a:t>
            </a:r>
            <a:r>
              <a:rPr lang="sr-Cyrl-CS" dirty="0" smtClean="0"/>
              <a:t> = 6,67</a:t>
            </a:r>
            <a:r>
              <a:rPr lang="sr-Cyrl-CS" dirty="0" smtClean="0">
                <a:sym typeface="Symbol"/>
              </a:rPr>
              <a:t></a:t>
            </a:r>
            <a:r>
              <a:rPr lang="sr-Cyrl-CS" dirty="0" smtClean="0"/>
              <a:t>10</a:t>
            </a:r>
            <a:r>
              <a:rPr lang="sr-Cyrl-CS" baseline="30000" dirty="0" smtClean="0"/>
              <a:t>-11</a:t>
            </a:r>
            <a:r>
              <a:rPr lang="en-US" dirty="0" smtClean="0"/>
              <a:t> N m</a:t>
            </a:r>
            <a:r>
              <a:rPr lang="en-US" baseline="30000" dirty="0" smtClean="0"/>
              <a:t>2</a:t>
            </a:r>
            <a:r>
              <a:rPr lang="en-US" dirty="0" smtClean="0"/>
              <a:t>/kg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sr-Cyrl-CS" dirty="0" smtClean="0"/>
              <a:t>је гравитациона константа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???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002060"/>
                </a:solidFill>
              </a:rPr>
              <a:t>БОШКОВИЋ  РАЗМАТРА СУДАР ДВЕ КУГЛЕ</a:t>
            </a:r>
          </a:p>
          <a:p>
            <a:pPr algn="ctr"/>
            <a:endParaRPr lang="sr-Cyrl-CS" sz="2400" b="1" dirty="0" smtClean="0"/>
          </a:p>
        </p:txBody>
      </p:sp>
      <p:pic>
        <p:nvPicPr>
          <p:cNvPr id="16" name="Picture 2" descr="СударТ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41095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038600" y="1689822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Пре судара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3369066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После судара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= 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= 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= 9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2494052"/>
            <a:ext cx="685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05874" y="2539430"/>
            <a:ext cx="1219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400800" y="40386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00800" y="4114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24400" y="2537842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90600" y="3962400"/>
            <a:ext cx="1219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7600" y="4343400"/>
            <a:ext cx="1066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49530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002060"/>
                </a:solidFill>
              </a:rPr>
              <a:t>Промена брзине је привидно је нагла, </a:t>
            </a:r>
          </a:p>
          <a:p>
            <a:pPr algn="ctr"/>
            <a:r>
              <a:rPr lang="sr-Cyrl-CS" sz="2400" b="1" dirty="0" smtClean="0">
                <a:solidFill>
                  <a:srgbClr val="002060"/>
                </a:solidFill>
              </a:rPr>
              <a:t>тј. скоковита у тренутку судара.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228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002060"/>
                </a:solidFill>
              </a:rPr>
              <a:t>ЗАКОН КОНТИНУИТЕТА</a:t>
            </a:r>
          </a:p>
          <a:p>
            <a:pPr algn="ctr"/>
            <a:endParaRPr lang="sr-Cyrl-CS" sz="2400" b="1" dirty="0" smtClean="0"/>
          </a:p>
          <a:p>
            <a:pPr algn="ctr"/>
            <a:r>
              <a:rPr lang="sr-Cyrl-CS" sz="2400" b="1" dirty="0" smtClean="0"/>
              <a:t>Било која промена неке величине се остварује тако да се са једне величине прелази на другу увек непрекидним кретањем преко свих међувеличина.</a:t>
            </a:r>
            <a:r>
              <a:rPr lang="sr-Cyrl-CS" sz="2400" dirty="0" smtClean="0"/>
              <a:t> 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7391400" y="3733800"/>
            <a:ext cx="1066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2438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У неком кратком интервалу времена и простора </a:t>
            </a:r>
            <a:r>
              <a:rPr lang="sr-Cyrl-CS" sz="2400" dirty="0" smtClean="0"/>
              <a:t>ће пре судара тело </a:t>
            </a:r>
            <a:r>
              <a:rPr lang="sr-Cyrl-CS" sz="2400" dirty="0" smtClean="0"/>
              <a:t>“</a:t>
            </a:r>
            <a:r>
              <a:rPr lang="sr-Latn-RS" sz="2400" dirty="0" smtClean="0"/>
              <a:t>m</a:t>
            </a:r>
            <a:r>
              <a:rPr lang="sr-Cyrl-CS" sz="2400" baseline="-25000" dirty="0" smtClean="0"/>
              <a:t>1</a:t>
            </a:r>
            <a:r>
              <a:rPr lang="sr-Cyrl-CS" sz="2400" dirty="0" smtClean="0"/>
              <a:t>” смањивати своју брзину од 12 на 11, па на 10 и достићи вредност 9, а истовремено ће тело “</a:t>
            </a:r>
            <a:r>
              <a:rPr lang="sr-Latn-RS" sz="2400" dirty="0" smtClean="0"/>
              <a:t>m</a:t>
            </a:r>
            <a:r>
              <a:rPr lang="sr-Cyrl-CS" sz="2400" baseline="-25000" dirty="0" smtClean="0"/>
              <a:t>2</a:t>
            </a:r>
            <a:r>
              <a:rPr lang="sr-Cyrl-CS" sz="2400" dirty="0" smtClean="0"/>
              <a:t>” повећавати брзину од 6 на 7, па на 8 и достићи вредност  9.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419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Из Њутнове механике следи: </a:t>
            </a:r>
            <a:r>
              <a:rPr lang="sr-Cyrl-CS" sz="2400" b="1" dirty="0" smtClean="0"/>
              <a:t>сила је узрок промене брзина.</a:t>
            </a:r>
            <a:r>
              <a:rPr lang="sr-Cyrl-CS" sz="2400" dirty="0" smtClean="0"/>
              <a:t> У овом случају то мора бити </a:t>
            </a:r>
            <a:r>
              <a:rPr lang="sr-Cyrl-CS" sz="2400" b="1" dirty="0" smtClean="0"/>
              <a:t>одбојна сила</a:t>
            </a:r>
            <a:r>
              <a:rPr lang="sr-Cyrl-CS" sz="2400" dirty="0" smtClean="0"/>
              <a:t>, али не између тела као целине, већ </a:t>
            </a:r>
            <a:r>
              <a:rPr lang="sr-Cyrl-CS" sz="2400" b="1" dirty="0" smtClean="0"/>
              <a:t>између делића тих тела када она дођу на веома мало растојање</a:t>
            </a:r>
            <a:r>
              <a:rPr lang="sr-Cyrl-CS" sz="2400" dirty="0" smtClean="0"/>
              <a:t> при судару тела.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4819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65997"/>
            <a:ext cx="3790950" cy="16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867075"/>
            <a:ext cx="303928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0" y="189537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419375" y="18857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553775" y="187612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86300" y="183842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3238500" y="2705100"/>
            <a:ext cx="6858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676900" y="3619500"/>
            <a:ext cx="23622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7800" y="483513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Велико растојање два тела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4572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Мало растојање два тела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219200"/>
            <a:ext cx="4838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200" y="3581400"/>
            <a:ext cx="124774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r-Cyrl-RS" sz="2000" b="1" dirty="0" smtClean="0"/>
              <a:t>Растојање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39624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95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Роберт Хук (1635-1703)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615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Хуков закон: </a:t>
            </a:r>
          </a:p>
          <a:p>
            <a:pPr algn="ctr"/>
            <a:r>
              <a:rPr lang="sr-Cyrl-CS" sz="2400" b="1" dirty="0" smtClean="0"/>
              <a:t>деформација тела је сразмерна сили која делује на то тело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888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KompWin10</dc:creator>
  <cp:lastModifiedBy>KompWin10</cp:lastModifiedBy>
  <cp:revision>133</cp:revision>
  <dcterms:created xsi:type="dcterms:W3CDTF">2024-03-03T09:14:21Z</dcterms:created>
  <dcterms:modified xsi:type="dcterms:W3CDTF">2025-04-21T16:11:59Z</dcterms:modified>
</cp:coreProperties>
</file>