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315" r:id="rId4"/>
    <p:sldId id="302" r:id="rId5"/>
    <p:sldId id="313" r:id="rId6"/>
    <p:sldId id="270" r:id="rId7"/>
    <p:sldId id="314" r:id="rId8"/>
    <p:sldId id="323" r:id="rId9"/>
    <p:sldId id="316" r:id="rId10"/>
    <p:sldId id="305" r:id="rId11"/>
    <p:sldId id="310" r:id="rId12"/>
    <p:sldId id="306" r:id="rId13"/>
    <p:sldId id="307" r:id="rId14"/>
    <p:sldId id="308" r:id="rId15"/>
    <p:sldId id="311" r:id="rId16"/>
    <p:sldId id="273" r:id="rId17"/>
    <p:sldId id="312" r:id="rId18"/>
    <p:sldId id="303" r:id="rId19"/>
    <p:sldId id="325" r:id="rId20"/>
    <p:sldId id="304" r:id="rId21"/>
    <p:sldId id="324" r:id="rId22"/>
    <p:sldId id="318" r:id="rId23"/>
    <p:sldId id="319" r:id="rId24"/>
    <p:sldId id="320" r:id="rId25"/>
    <p:sldId id="321" r:id="rId26"/>
    <p:sldId id="322" r:id="rId27"/>
    <p:sldId id="326" r:id="rId28"/>
    <p:sldId id="32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2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896C-FF4D-4404-900B-53E74B8FBCE1}" type="datetimeFigureOut">
              <a:rPr lang="en-US" smtClean="0"/>
              <a:pPr/>
              <a:t>2025-04-21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BD52-49CE-4C26-8493-ADED23327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ragos@uns.ac.rs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ИСХОДИ БОШКОВИЋЕВЕ ТЕОРИЈЕ</a:t>
            </a:r>
            <a:r>
              <a:rPr lang="sr-Cyrl-RS" sz="2800" b="1" dirty="0" smtClean="0"/>
              <a:t> </a:t>
            </a:r>
            <a:r>
              <a:rPr lang="ru-RU" sz="2800" dirty="0" smtClean="0"/>
              <a:t>–</a:t>
            </a:r>
            <a:r>
              <a:rPr lang="en-US" sz="2800" b="1" dirty="0" smtClean="0"/>
              <a:t> </a:t>
            </a:r>
            <a:endParaRPr lang="sr-Cyrl-RS" sz="2800" b="1" dirty="0" smtClean="0"/>
          </a:p>
          <a:p>
            <a:pPr algn="ctr"/>
            <a:r>
              <a:rPr lang="en-US" sz="2800" b="1" dirty="0" smtClean="0"/>
              <a:t>КВАНТНА МЕХАНИКА И ХИЈЕРАРХИЈА ЧЕСТИЦА МАТЕРИЈЕ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995035"/>
            <a:ext cx="5029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 err="1" smtClean="0">
                <a:latin typeface="Consolas" pitchFamily="49" charset="0"/>
                <a:ea typeface="Calibri" pitchFamily="34" charset="0"/>
                <a:cs typeface="Consolas" pitchFamily="49" charset="0"/>
              </a:rPr>
              <a:t>Драгослав</a:t>
            </a:r>
            <a:r>
              <a:rPr lang="en-US" sz="2000" b="1" dirty="0" smtClean="0"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lang="en-US" sz="2000" b="1" dirty="0" err="1" smtClean="0">
                <a:latin typeface="Consolas" pitchFamily="49" charset="0"/>
                <a:ea typeface="Calibri" pitchFamily="34" charset="0"/>
                <a:cs typeface="Consolas" pitchFamily="49" charset="0"/>
              </a:rPr>
              <a:t>Стоиљковић</a:t>
            </a:r>
            <a:endParaRPr lang="en-US" sz="2000" b="1" dirty="0" smtClean="0"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sr-Cyrl-CS" dirty="0" smtClean="0">
                <a:latin typeface="Consolas" pitchFamily="49" charset="0"/>
                <a:ea typeface="Calibri" pitchFamily="34" charset="0"/>
                <a:cs typeface="Consolas" pitchFamily="49" charset="0"/>
              </a:rPr>
              <a:t>Технолошки факултет,Нови Сад</a:t>
            </a:r>
            <a:endParaRPr lang="en-US" dirty="0" smtClean="0">
              <a:latin typeface="Consolas" pitchFamily="49" charset="0"/>
              <a:ea typeface="Calibri" pitchFamily="34" charset="0"/>
              <a:cs typeface="Consolas" pitchFamily="49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sr-Cyrl-RS" dirty="0" smtClean="0">
                <a:latin typeface="Consolas" pitchFamily="49" charset="0"/>
                <a:ea typeface="Calibri" pitchFamily="34" charset="0"/>
                <a:cs typeface="Consolas" pitchFamily="49" charset="0"/>
              </a:rPr>
              <a:t>Инжењерска академија Србије, Београд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sr-Cyrl-CS" dirty="0" smtClean="0">
                <a:latin typeface="Consolas" pitchFamily="49" charset="0"/>
                <a:ea typeface="Calibri" pitchFamily="34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ea typeface="Calibri" pitchFamily="34" charset="0"/>
                <a:cs typeface="Consolas" pitchFamily="49" charset="0"/>
                <a:hlinkClick r:id="rId2"/>
              </a:rPr>
              <a:t>dragos@uns.ac.rs</a:t>
            </a:r>
            <a:endParaRPr lang="en-US" dirty="0">
              <a:latin typeface="Consolas" pitchFamily="49" charset="0"/>
              <a:ea typeface="Calibri" pitchFamily="34" charset="0"/>
              <a:cs typeface="Consolas" pitchFamily="49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143125" y="5715000"/>
            <a:ext cx="5214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dirty="0"/>
              <a:t>Астрономско друштво „Руђер Бошковић“</a:t>
            </a:r>
            <a:endParaRPr lang="en-US" dirty="0"/>
          </a:p>
          <a:p>
            <a:pPr algn="ctr"/>
            <a:r>
              <a:rPr lang="pt-BR" b="1" dirty="0"/>
              <a:t> </a:t>
            </a:r>
            <a:r>
              <a:rPr lang="sr-Cyrl-CS" b="1" dirty="0"/>
              <a:t>РАЗВОЈ АСТРОНОМИЈЕ КОД СРБА </a:t>
            </a:r>
            <a:r>
              <a:rPr lang="sr-Latn-CS" b="1" dirty="0"/>
              <a:t>X</a:t>
            </a:r>
            <a:r>
              <a:rPr lang="en-US" b="1" dirty="0" smtClean="0"/>
              <a:t>III</a:t>
            </a:r>
            <a:endParaRPr lang="en-US" dirty="0"/>
          </a:p>
          <a:p>
            <a:pPr algn="ctr"/>
            <a:r>
              <a:rPr lang="ru-RU" dirty="0" smtClean="0"/>
              <a:t>Београд, 22 – 26. април 2025. године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2938" y="5643563"/>
            <a:ext cx="78581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1054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dirty="0" smtClean="0"/>
              <a:t>Бескрајно велика одбојна сила потиче од </a:t>
            </a:r>
            <a:r>
              <a:rPr lang="sr-Cyrl-CS" sz="2200" b="1" dirty="0" smtClean="0">
                <a:solidFill>
                  <a:srgbClr val="FF0000"/>
                </a:solidFill>
              </a:rPr>
              <a:t>елементарних честица</a:t>
            </a:r>
            <a:r>
              <a:rPr lang="sr-Cyrl-CS" sz="2200" dirty="0" smtClean="0"/>
              <a:t> које су </a:t>
            </a:r>
            <a:r>
              <a:rPr lang="sr-Cyrl-CS" sz="2200" b="1" dirty="0" smtClean="0">
                <a:solidFill>
                  <a:srgbClr val="FF0000"/>
                </a:solidFill>
              </a:rPr>
              <a:t>сићушне као тачке</a:t>
            </a:r>
            <a:r>
              <a:rPr lang="sr-Cyrl-CS" sz="2200" b="1" dirty="0" smtClean="0"/>
              <a:t>, </a:t>
            </a:r>
            <a:r>
              <a:rPr lang="sr-Cyrl-CS" sz="2200" dirty="0" smtClean="0"/>
              <a:t>које</a:t>
            </a:r>
            <a:r>
              <a:rPr lang="sr-Cyrl-CS" sz="2200" b="1" dirty="0" smtClean="0"/>
              <a:t> </a:t>
            </a:r>
            <a:r>
              <a:rPr lang="sr-Cyrl-CS" sz="2200" b="1" dirty="0" smtClean="0">
                <a:solidFill>
                  <a:srgbClr val="FF0000"/>
                </a:solidFill>
              </a:rPr>
              <a:t>немају величину </a:t>
            </a:r>
            <a:r>
              <a:rPr lang="sr-Cyrl-CS" sz="2200" dirty="0" smtClean="0"/>
              <a:t>и које су </a:t>
            </a:r>
            <a:r>
              <a:rPr lang="sr-Cyrl-CS" sz="2200" b="1" dirty="0" smtClean="0">
                <a:solidFill>
                  <a:srgbClr val="FF0000"/>
                </a:solidFill>
              </a:rPr>
              <a:t>недељиве</a:t>
            </a:r>
            <a:r>
              <a:rPr lang="sr-Cyrl-CS" sz="2200" b="1" dirty="0" smtClean="0"/>
              <a:t>, </a:t>
            </a:r>
            <a:r>
              <a:rPr lang="sr-Cyrl-CS" sz="2200" dirty="0" smtClean="0"/>
              <a:t>али су </a:t>
            </a:r>
            <a:r>
              <a:rPr lang="sr-Cyrl-CS" sz="2200" b="1" dirty="0" smtClean="0">
                <a:solidFill>
                  <a:srgbClr val="FF0000"/>
                </a:solidFill>
              </a:rPr>
              <a:t>обдарене привлачним и одбојним силама</a:t>
            </a:r>
            <a:r>
              <a:rPr lang="sr-Cyrl-CS" sz="2200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04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tx2"/>
                </a:solidFill>
              </a:rPr>
              <a:t>ЕЛЕМЕНТАРНЕ ЧЕСТИЦЕ СУ ТАЧКЕ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124200"/>
            <a:ext cx="8763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 smtClean="0"/>
              <a:t>“Ниједан део материје не може бити у континуитету везан са другим делом, јер она одбојна сила удаљује један од другога... </a:t>
            </a:r>
            <a:r>
              <a:rPr lang="sr-Cyrl-RS" sz="2200" b="1" dirty="0" smtClean="0">
                <a:solidFill>
                  <a:schemeClr val="tx2"/>
                </a:solidFill>
              </a:rPr>
              <a:t>Стога  одатле нужно произилази да су темељни елементи материје посве једноставни и да никако нису сложени ни из каквих континуалних делова “ /Теорија, број 81/. </a:t>
            </a:r>
            <a:r>
              <a:rPr lang="sr-Cyrl-RS" sz="2200" b="1" dirty="0" smtClean="0">
                <a:solidFill>
                  <a:srgbClr val="FF0000"/>
                </a:solidFill>
              </a:rPr>
              <a:t>Елементарне честице су тачке.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9812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/>
              <a:t>Између честица и њихових делова постоји само физички додир</a:t>
            </a:r>
            <a:r>
              <a:rPr lang="sr-Cyrl-CS" sz="2200" dirty="0" smtClean="0"/>
              <a:t>,  тј. увек постоји неко растојање условљено бескрајно великом одбојном силом.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2192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/>
              <a:t>Бошковићева теорија </a:t>
            </a:r>
            <a:r>
              <a:rPr lang="sr-Cyrl-CS" sz="2200" dirty="0" smtClean="0"/>
              <a:t>предвиђа бескрајно </a:t>
            </a:r>
            <a:r>
              <a:rPr lang="sr-Cyrl-CS" sz="2200" b="1" dirty="0" smtClean="0"/>
              <a:t>велику одбојну силу </a:t>
            </a:r>
            <a:r>
              <a:rPr lang="sr-Cyrl-CS" sz="2200" dirty="0" smtClean="0"/>
              <a:t>која </a:t>
            </a:r>
            <a:r>
              <a:rPr lang="sr-Cyrl-CS" sz="2200" b="1" dirty="0" smtClean="0"/>
              <a:t>спречава непосредан математички</a:t>
            </a:r>
            <a:r>
              <a:rPr lang="sr-Cyrl-CS" sz="2200" dirty="0" smtClean="0"/>
              <a:t> </a:t>
            </a:r>
            <a:r>
              <a:rPr lang="sr-Cyrl-CS" sz="2200" b="1" dirty="0" smtClean="0"/>
              <a:t>додир</a:t>
            </a:r>
            <a:r>
              <a:rPr lang="sr-Cyrl-CS" sz="2200" dirty="0" smtClean="0"/>
              <a:t> честица.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e God Particle - If the Universe Is the Answer, What Is the Question (book cover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8604"/>
            <a:ext cx="2009775" cy="2857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8596" y="3714752"/>
            <a:ext cx="5429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Леон М. Ледерман (1922–2018) </a:t>
            </a:r>
            <a:endParaRPr lang="en-US" sz="2400" b="1" dirty="0" smtClean="0"/>
          </a:p>
          <a:p>
            <a:r>
              <a:rPr lang="ru-RU" sz="2400" b="1" dirty="0" smtClean="0"/>
              <a:t>био је један од најзначајнијих експерименталних физичара.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ru-RU" sz="2400" b="1" dirty="0" smtClean="0"/>
              <a:t>Године 1988. добио је Нобелову награду за рад на неутринима и открићу муонског неутрина.</a:t>
            </a:r>
            <a:r>
              <a:rPr lang="vi-VN" sz="2400" dirty="0" smtClean="0"/>
              <a:t> </a:t>
            </a:r>
            <a:endParaRPr lang="vi-VN" sz="2400" dirty="0"/>
          </a:p>
        </p:txBody>
      </p:sp>
      <p:pic>
        <p:nvPicPr>
          <p:cNvPr id="27652" name="Picture 4" descr="BOŽJA ČESTIC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2" y="3500438"/>
            <a:ext cx="3047998" cy="30479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0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FF0000"/>
                </a:solidFill>
              </a:rPr>
              <a:t>Оцена Лиона Ледермена и васкрснуће Бошковиће Теорије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13071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Dell Publishing, 1993</a:t>
            </a:r>
            <a:endParaRPr lang="en-US" dirty="0"/>
          </a:p>
        </p:txBody>
      </p:sp>
      <p:pic>
        <p:nvPicPr>
          <p:cNvPr id="8" name="Picture 2" descr="D:\Nauka\VIDEOSNIMCI\CiklusBoskovic\6Predavanje\Lederma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838200"/>
            <a:ext cx="1898650" cy="29169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34200" y="3200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Vulkan</a:t>
            </a:r>
            <a:r>
              <a:rPr lang="en-US" dirty="0" smtClean="0"/>
              <a:t>, </a:t>
            </a:r>
            <a:r>
              <a:rPr lang="sr-Latn-RS" dirty="0" smtClean="0"/>
              <a:t>2021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/>
              <a:t>Нобеловац Леон Ледерман о Бошковићевим елементарним тачкама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0668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200" dirty="0" smtClean="0"/>
              <a:t>Једну</a:t>
            </a:r>
            <a:r>
              <a:rPr lang="sr-Cyrl-CS" sz="2200" dirty="0" smtClean="0"/>
              <a:t> ситну честицу је 1897. пронашао енглески физичар </a:t>
            </a:r>
          </a:p>
          <a:p>
            <a:pPr algn="ctr"/>
            <a:r>
              <a:rPr lang="sr-Cyrl-CS" sz="2200" dirty="0" smtClean="0"/>
              <a:t>Džozef Džon Tomson (1856-1940). Названа је </a:t>
            </a:r>
            <a:r>
              <a:rPr lang="sr-Cyrl-CS" sz="2200" b="1" dirty="0" smtClean="0">
                <a:solidFill>
                  <a:srgbClr val="0070C0"/>
                </a:solidFill>
              </a:rPr>
              <a:t>електрон</a:t>
            </a:r>
            <a:r>
              <a:rPr lang="sr-Cyrl-CS" sz="2200" dirty="0" smtClean="0"/>
              <a:t>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8839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dirty="0" smtClean="0"/>
              <a:t>„Сад се гледамо очи у очи с проблемима Руђера Бошковића“ – пише Ледерман:  „Он је проблем сударања атома решио тако што их је претворио у тачке, без икаквих димензија. </a:t>
            </a:r>
            <a:r>
              <a:rPr lang="sr-Cyrl-CS" sz="2200" b="1" dirty="0" smtClean="0"/>
              <a:t>Те његове тачке биле су, буквално, математичке тачке</a:t>
            </a:r>
            <a:r>
              <a:rPr lang="sr-Cyrl-CS" sz="2200" dirty="0" smtClean="0"/>
              <a:t>, али је он ипак дозволио својим тачкастим честицама да задрже неке конвенционалне особине: </a:t>
            </a:r>
            <a:r>
              <a:rPr lang="sr-Cyrl-CS" sz="2200" b="1" dirty="0" smtClean="0"/>
              <a:t>масу</a:t>
            </a:r>
            <a:r>
              <a:rPr lang="sr-Cyrl-CS" sz="2200" dirty="0" smtClean="0"/>
              <a:t> и оно што данас називамо </a:t>
            </a:r>
            <a:r>
              <a:rPr lang="sr-Cyrl-CS" sz="2200" b="1" dirty="0" smtClean="0"/>
              <a:t>наелектрисањем</a:t>
            </a:r>
            <a:r>
              <a:rPr lang="sr-Cyrl-CS" sz="2200" dirty="0" smtClean="0"/>
              <a:t> (а Бошковић је говорио да је то </a:t>
            </a:r>
            <a:r>
              <a:rPr lang="en-US" sz="2200" dirty="0" smtClean="0"/>
              <a:t>‘</a:t>
            </a:r>
            <a:r>
              <a:rPr lang="sr-Cyrl-CS" sz="2200" b="1" dirty="0" smtClean="0"/>
              <a:t>извор поља силе</a:t>
            </a:r>
            <a:r>
              <a:rPr lang="en-US" sz="2200" dirty="0" smtClean="0"/>
              <a:t>’)</a:t>
            </a:r>
            <a:r>
              <a:rPr lang="sr-Cyrl-CS" sz="2200" dirty="0" smtClean="0"/>
              <a:t>. Бошковић је причао теоријски, спекулативно. </a:t>
            </a:r>
            <a:r>
              <a:rPr lang="sr-Cyrl-CS" sz="2200" dirty="0" smtClean="0">
                <a:solidFill>
                  <a:srgbClr val="002060"/>
                </a:solidFill>
              </a:rPr>
              <a:t>Али </a:t>
            </a:r>
            <a:r>
              <a:rPr lang="sr-Cyrl-CS" sz="2200" b="1" dirty="0" smtClean="0">
                <a:solidFill>
                  <a:srgbClr val="002060"/>
                </a:solidFill>
              </a:rPr>
              <a:t>електрон</a:t>
            </a:r>
            <a:r>
              <a:rPr lang="sr-Cyrl-CS" sz="2200" dirty="0" smtClean="0">
                <a:solidFill>
                  <a:srgbClr val="002060"/>
                </a:solidFill>
              </a:rPr>
              <a:t> је реалан, </a:t>
            </a:r>
            <a:r>
              <a:rPr lang="sr-Cyrl-CS" sz="2200" b="1" dirty="0" smtClean="0">
                <a:solidFill>
                  <a:srgbClr val="002060"/>
                </a:solidFill>
              </a:rPr>
              <a:t>стварно постоји</a:t>
            </a:r>
            <a:r>
              <a:rPr lang="sr-Cyrl-CS" sz="2200" dirty="0" smtClean="0">
                <a:solidFill>
                  <a:srgbClr val="002060"/>
                </a:solidFill>
              </a:rPr>
              <a:t>. </a:t>
            </a:r>
            <a:r>
              <a:rPr lang="sr-Cyrl-CS" sz="2200" dirty="0" smtClean="0"/>
              <a:t>Вероватно је тачкаста честица, али све оне друге одлике има. Задржава их нетакнуте. Има </a:t>
            </a:r>
            <a:r>
              <a:rPr lang="sr-Cyrl-CS" sz="2200" b="1" dirty="0" smtClean="0"/>
              <a:t>масу</a:t>
            </a:r>
            <a:r>
              <a:rPr lang="sr-Cyrl-CS" sz="2200" dirty="0" smtClean="0"/>
              <a:t>. Има </a:t>
            </a:r>
            <a:r>
              <a:rPr lang="sr-Cyrl-CS" sz="2200" b="1" dirty="0" smtClean="0"/>
              <a:t>наелектрисање</a:t>
            </a:r>
            <a:r>
              <a:rPr lang="sr-Cyrl-CS" sz="2200" dirty="0" smtClean="0"/>
              <a:t>. Има </a:t>
            </a:r>
            <a:r>
              <a:rPr lang="sr-Cyrl-CS" sz="2200" b="1" dirty="0" smtClean="0"/>
              <a:t>спин</a:t>
            </a:r>
            <a:r>
              <a:rPr lang="sr-Cyrl-CS" sz="2200" dirty="0" smtClean="0"/>
              <a:t> (окретање око своје осе, као чигра.) А </a:t>
            </a:r>
            <a:r>
              <a:rPr lang="sr-Cyrl-CS" sz="2200" b="1" dirty="0" smtClean="0">
                <a:solidFill>
                  <a:srgbClr val="FF0000"/>
                </a:solidFill>
              </a:rPr>
              <a:t>полупречник нема</a:t>
            </a:r>
            <a:r>
              <a:rPr lang="sr-Cyrl-CS" sz="2200" dirty="0" smtClean="0"/>
              <a:t>.“ „Године 1990. установљено је да полупречник електрона </a:t>
            </a:r>
            <a:r>
              <a:rPr lang="sr-Cyrl-CS" sz="2200" b="1" dirty="0" smtClean="0">
                <a:solidFill>
                  <a:srgbClr val="FF0000"/>
                </a:solidFill>
              </a:rPr>
              <a:t>мора бити </a:t>
            </a:r>
            <a:r>
              <a:rPr lang="sr-Cyrl-CS" sz="2200" b="1" i="1" dirty="0" smtClean="0">
                <a:solidFill>
                  <a:srgbClr val="FF0000"/>
                </a:solidFill>
              </a:rPr>
              <a:t>мањи</a:t>
            </a:r>
            <a:r>
              <a:rPr lang="sr-Cyrl-CS" sz="2200" b="1" dirty="0" smtClean="0">
                <a:solidFill>
                  <a:srgbClr val="FF0000"/>
                </a:solidFill>
              </a:rPr>
              <a:t> од 0,000000000000000001 cm</a:t>
            </a:r>
            <a:r>
              <a:rPr lang="sr-Cyrl-CS" sz="2200" dirty="0" smtClean="0"/>
              <a:t>, или научно написано, </a:t>
            </a:r>
            <a:r>
              <a:rPr lang="sr-Cyrl-CS" sz="2200" b="1" dirty="0" smtClean="0">
                <a:solidFill>
                  <a:srgbClr val="FF0000"/>
                </a:solidFill>
              </a:rPr>
              <a:t>мањи од 10</a:t>
            </a:r>
            <a:r>
              <a:rPr lang="sr-Cyrl-CS" sz="2200" b="1" baseline="30000" dirty="0" smtClean="0">
                <a:solidFill>
                  <a:srgbClr val="FF0000"/>
                </a:solidFill>
              </a:rPr>
              <a:t>-18</a:t>
            </a:r>
            <a:r>
              <a:rPr lang="sr-Cyrl-CS" sz="2200" b="1" dirty="0" smtClean="0">
                <a:solidFill>
                  <a:srgbClr val="FF0000"/>
                </a:solidFill>
              </a:rPr>
              <a:t> cm</a:t>
            </a:r>
            <a:r>
              <a:rPr lang="sr-Cyrl-CS" sz="2200" dirty="0" smtClean="0"/>
              <a:t>.“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124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Lederman L., Terezi D., “Božja čestica”, Vulkan, Beograd, 2021, стр, 160,259,333,336.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6475412"/>
            <a:ext cx="883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0"/>
            <a:ext cx="8534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dirty="0" smtClean="0"/>
              <a:t>Тела су сачињена од молекула и/или атома. Атоми се састоје од позитивно наелектрисаног језгра око којег се налазе негативно наелектрисани електрони. Ти </a:t>
            </a:r>
            <a:r>
              <a:rPr lang="sr-Cyrl-CS" sz="2200" b="1" dirty="0" smtClean="0"/>
              <a:t>електрони се налазе на површини оба тела</a:t>
            </a:r>
            <a:r>
              <a:rPr lang="sr-Cyrl-CS" sz="2200" dirty="0" smtClean="0"/>
              <a:t>. </a:t>
            </a:r>
          </a:p>
          <a:p>
            <a:endParaRPr lang="sr-Cyrl-CS" sz="2200" dirty="0" smtClean="0"/>
          </a:p>
          <a:p>
            <a:r>
              <a:rPr lang="sr-Cyrl-CS" sz="2200" dirty="0" smtClean="0"/>
              <a:t>Ако два тела приђу на веома мало растојање тада се </a:t>
            </a:r>
            <a:r>
              <a:rPr lang="sr-Cyrl-CS" sz="2200" b="1" dirty="0" smtClean="0"/>
              <a:t>сучеле површинским електронима </a:t>
            </a:r>
            <a:r>
              <a:rPr lang="sr-Cyrl-CS" sz="2200" dirty="0" smtClean="0"/>
              <a:t>и </a:t>
            </a:r>
            <a:r>
              <a:rPr lang="sr-Cyrl-CS" sz="2200" b="1" dirty="0" smtClean="0"/>
              <a:t>настаје велика одбојна сила</a:t>
            </a:r>
            <a:r>
              <a:rPr lang="sr-Cyrl-CS" sz="2200" dirty="0" smtClean="0"/>
              <a:t> која </a:t>
            </a:r>
            <a:r>
              <a:rPr lang="sr-Cyrl-CS" sz="2200" b="1" dirty="0" smtClean="0"/>
              <a:t>спречава непосредни математички додир</a:t>
            </a:r>
            <a:r>
              <a:rPr lang="sr-Cyrl-CS" sz="2200" dirty="0" smtClean="0"/>
              <a:t> два тела. Остварује се само </a:t>
            </a:r>
            <a:r>
              <a:rPr lang="sr-Cyrl-CS" sz="2200" b="1" dirty="0" smtClean="0"/>
              <a:t>физички додир</a:t>
            </a:r>
            <a:r>
              <a:rPr lang="sr-Cyrl-CS" sz="2200" dirty="0" smtClean="0"/>
              <a:t>, при коме се баш ништа није додирнуло. </a:t>
            </a:r>
          </a:p>
          <a:p>
            <a:endParaRPr lang="sr-Cyrl-CS" sz="2200" dirty="0" smtClean="0"/>
          </a:p>
          <a:p>
            <a:r>
              <a:rPr lang="sr-Cyrl-CS" sz="2200" dirty="0" smtClean="0"/>
              <a:t>Управо је тако и Бошковић описао: његове </a:t>
            </a:r>
            <a:r>
              <a:rPr lang="sr-Cyrl-CS" sz="2200" b="1" dirty="0" smtClean="0"/>
              <a:t>елементарне тачке су заправо електрони</a:t>
            </a:r>
            <a:r>
              <a:rPr lang="sr-Cyrl-CS" sz="2200" dirty="0" smtClean="0"/>
              <a:t>, који у његово време још нису били откривени.</a:t>
            </a:r>
            <a:endParaRPr lang="en-US" sz="2200" i="1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81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dirty="0" smtClean="0">
                <a:solidFill>
                  <a:srgbClr val="0070C0"/>
                </a:solidFill>
              </a:rPr>
              <a:t>А како би се одбојна сила при судару два чврста тела могла објаснити савременом науком?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 smtClean="0">
                <a:solidFill>
                  <a:srgbClr val="FF0000"/>
                </a:solidFill>
              </a:rPr>
              <a:t>Моје размишљање</a:t>
            </a:r>
            <a:r>
              <a:rPr lang="sr-Cyrl-R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95400"/>
            <a:ext cx="8763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dirty="0" smtClean="0"/>
              <a:t>Ледерман такође за </a:t>
            </a:r>
            <a:r>
              <a:rPr lang="sr-Cyrl-CS" sz="2200" b="1" dirty="0" smtClean="0"/>
              <a:t>позитрон</a:t>
            </a:r>
            <a:r>
              <a:rPr lang="sr-Cyrl-CS" sz="2200" dirty="0" smtClean="0"/>
              <a:t> каже да је </a:t>
            </a:r>
            <a:r>
              <a:rPr lang="sr-Cyrl-CS" sz="2200" b="1" dirty="0" smtClean="0"/>
              <a:t>тачкаста честица </a:t>
            </a:r>
            <a:r>
              <a:rPr lang="sr-Cyrl-CS" sz="2200" dirty="0" smtClean="0"/>
              <a:t>(стр. 336). </a:t>
            </a:r>
          </a:p>
          <a:p>
            <a:endParaRPr lang="sr-Cyrl-CS" sz="2200" dirty="0" smtClean="0"/>
          </a:p>
          <a:p>
            <a:r>
              <a:rPr lang="sr-Cyrl-CS" sz="2200" dirty="0" smtClean="0"/>
              <a:t>А, </a:t>
            </a:r>
            <a:r>
              <a:rPr lang="sr-Cyrl-CS" sz="2200" b="1" dirty="0" smtClean="0"/>
              <a:t>неутрино</a:t>
            </a:r>
            <a:r>
              <a:rPr lang="sr-Cyrl-CS" sz="2200" dirty="0" smtClean="0"/>
              <a:t>... „нема величину, уопште не запрема никакав простор. Његов </a:t>
            </a:r>
            <a:r>
              <a:rPr lang="sr-Cyrl-CS" sz="2200" b="1" dirty="0" smtClean="0"/>
              <a:t>полупречник је једнак нули</a:t>
            </a:r>
            <a:r>
              <a:rPr lang="sr-Cyrl-CS" sz="2200" dirty="0" smtClean="0"/>
              <a:t>, тј. нема га уопште. Могуће је да нема ни масу“, а да „неутрино има још једну одлику: слабу силу... Па ипак, </a:t>
            </a:r>
            <a:r>
              <a:rPr lang="sr-Cyrl-CS" sz="2200" b="1" dirty="0" smtClean="0"/>
              <a:t>неутрино постоји</a:t>
            </a:r>
            <a:r>
              <a:rPr lang="sr-Cyrl-CS" sz="2200" dirty="0" smtClean="0"/>
              <a:t>“ . (стр. 337).</a:t>
            </a:r>
            <a:endParaRPr lang="en-US" sz="2200" i="1" dirty="0" smtClean="0"/>
          </a:p>
          <a:p>
            <a:endParaRPr lang="sr-Cyrl-CS" sz="2200" dirty="0" smtClean="0"/>
          </a:p>
          <a:p>
            <a:r>
              <a:rPr lang="sr-Cyrl-CS" sz="2200" dirty="0" smtClean="0"/>
              <a:t>„Пречник </a:t>
            </a:r>
            <a:r>
              <a:rPr lang="sr-Cyrl-CS" sz="2200" b="1" dirty="0" smtClean="0"/>
              <a:t>кварка</a:t>
            </a:r>
            <a:r>
              <a:rPr lang="sr-Cyrl-CS" sz="2200" dirty="0" smtClean="0"/>
              <a:t> је мањи од невероватно малих 10</a:t>
            </a:r>
            <a:r>
              <a:rPr lang="sr-Cyrl-CS" sz="2200" baseline="30000" dirty="0" smtClean="0"/>
              <a:t>-21</a:t>
            </a:r>
            <a:r>
              <a:rPr lang="sr-Cyrl-CS" sz="2200" dirty="0" smtClean="0"/>
              <a:t> cm. Колико ми можемо установити,  </a:t>
            </a:r>
            <a:r>
              <a:rPr lang="sr-Cyrl-CS" sz="2200" b="1" dirty="0" smtClean="0"/>
              <a:t>кваркови</a:t>
            </a:r>
            <a:r>
              <a:rPr lang="sr-Cyrl-CS" sz="2200" dirty="0" smtClean="0"/>
              <a:t> и </a:t>
            </a:r>
            <a:r>
              <a:rPr lang="sr-Cyrl-CS" sz="2200" b="1" dirty="0" smtClean="0"/>
              <a:t>лептони</a:t>
            </a:r>
            <a:r>
              <a:rPr lang="sr-Cyrl-CS" sz="2200" dirty="0" smtClean="0"/>
              <a:t> су </a:t>
            </a:r>
            <a:r>
              <a:rPr lang="sr-Cyrl-CS" sz="2200" b="1" dirty="0" smtClean="0"/>
              <a:t>најбоља постојећа апроксимација тачака</a:t>
            </a:r>
            <a:r>
              <a:rPr lang="sr-Cyrl-CS" sz="2200" dirty="0" smtClean="0"/>
              <a:t>“  (стр. 93, 429). </a:t>
            </a:r>
          </a:p>
          <a:p>
            <a:endParaRPr lang="sr-Cyrl-CS" sz="2200" dirty="0" smtClean="0"/>
          </a:p>
          <a:p>
            <a:r>
              <a:rPr lang="sr-Cyrl-CS" sz="2200" dirty="0" smtClean="0"/>
              <a:t>„Ми сматрамо да је </a:t>
            </a:r>
            <a:r>
              <a:rPr lang="sr-Cyrl-CS" sz="2200" b="1" dirty="0" smtClean="0"/>
              <a:t>кварк као тачка..., математичка тачка</a:t>
            </a:r>
            <a:r>
              <a:rPr lang="sr-Cyrl-CS" sz="2200" dirty="0" smtClean="0"/>
              <a:t>“ (стр. 64).</a:t>
            </a:r>
            <a:endParaRPr lang="en-US" sz="2200" i="1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70C0"/>
                </a:solidFill>
              </a:rPr>
              <a:t>Леон Ледерман о другим елементарним честицама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4124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dirty="0" smtClean="0"/>
              <a:t>Lederman L., Terezi D., “Božja čestica”, Vulkan, Beograd, 2021.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400800"/>
            <a:ext cx="8382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714356"/>
            <a:ext cx="70009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dirty="0" smtClean="0"/>
              <a:t>Леон Ледермен написао да је </a:t>
            </a:r>
            <a:r>
              <a:rPr lang="sr-Cyrl-CS" sz="2800" dirty="0" smtClean="0">
                <a:solidFill>
                  <a:srgbClr val="FF0000"/>
                </a:solidFill>
              </a:rPr>
              <a:t>Бошковић имао „једну замисао, потпуно лудачку за осамнаести век</a:t>
            </a:r>
            <a:r>
              <a:rPr lang="sr-Cyrl-CS" sz="2800" dirty="0" smtClean="0"/>
              <a:t> (а можда и за било који други)... </a:t>
            </a:r>
            <a:r>
              <a:rPr lang="sr-Cyrl-CS" sz="2800" dirty="0" smtClean="0">
                <a:solidFill>
                  <a:srgbClr val="FF0000"/>
                </a:solidFill>
              </a:rPr>
              <a:t>Бошковић тврди, ни мање ни више, да је материја саздана од честица које немају никакве димензије</a:t>
            </a:r>
            <a:r>
              <a:rPr lang="sr-Cyrl-CS" sz="2800" dirty="0" smtClean="0"/>
              <a:t>! Ми нађосмо, ево пре двадесетак година, једну честицу која одговара том опису. Назвасмо је </a:t>
            </a:r>
            <a:r>
              <a:rPr lang="sr-Cyrl-CS" sz="2800" b="1" dirty="0" smtClean="0">
                <a:solidFill>
                  <a:srgbClr val="FF0000"/>
                </a:solidFill>
              </a:rPr>
              <a:t>кварк</a:t>
            </a:r>
            <a:r>
              <a:rPr lang="sr-Cyrl-CS" sz="2800" dirty="0" smtClean="0"/>
              <a:t>“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71538" y="564357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Lion </a:t>
            </a:r>
            <a:r>
              <a:rPr lang="en-US" b="1" dirty="0" err="1" smtClean="0"/>
              <a:t>Ledermen</a:t>
            </a:r>
            <a:r>
              <a:rPr lang="sr-Cyrl-RS" b="1" dirty="0" smtClean="0"/>
              <a:t> </a:t>
            </a:r>
            <a:r>
              <a:rPr lang="sr-Latn-RS" b="1" dirty="0" smtClean="0"/>
              <a:t>s</a:t>
            </a:r>
            <a:r>
              <a:rPr lang="en-US" b="1" dirty="0" smtClean="0"/>
              <a:t>a </a:t>
            </a:r>
            <a:r>
              <a:rPr lang="en-US" b="1" dirty="0" err="1" smtClean="0"/>
              <a:t>Dikom</a:t>
            </a:r>
            <a:r>
              <a:rPr lang="en-US" b="1" dirty="0" smtClean="0"/>
              <a:t> </a:t>
            </a:r>
            <a:r>
              <a:rPr lang="en-US" b="1" dirty="0" err="1" smtClean="0"/>
              <a:t>Tere</a:t>
            </a:r>
            <a:r>
              <a:rPr lang="sr-Latn-RS" b="1" dirty="0" smtClean="0"/>
              <a:t>zijem</a:t>
            </a:r>
            <a:r>
              <a:rPr lang="sr-Cyrl-RS" b="1" dirty="0" smtClean="0"/>
              <a:t>, “</a:t>
            </a:r>
            <a:r>
              <a:rPr lang="sr-Latn-RS" b="1" dirty="0" smtClean="0">
                <a:solidFill>
                  <a:srgbClr val="0070C0"/>
                </a:solidFill>
              </a:rPr>
              <a:t>BOŽJA ČESTICA</a:t>
            </a:r>
            <a:r>
              <a:rPr lang="sr-Cyrl-RS" b="1" dirty="0" smtClean="0">
                <a:solidFill>
                  <a:srgbClr val="0070C0"/>
                </a:solidFill>
              </a:rPr>
              <a:t>”</a:t>
            </a:r>
            <a:endParaRPr lang="sr-Latn-RS" b="1" dirty="0" smtClean="0">
              <a:solidFill>
                <a:srgbClr val="0070C0"/>
              </a:solidFill>
            </a:endParaRPr>
          </a:p>
          <a:p>
            <a:pPr algn="ctr"/>
            <a:r>
              <a:rPr lang="sr-Latn-RS" b="1" dirty="0" smtClean="0"/>
              <a:t>SFINGA, Beograd, 1998., str. </a:t>
            </a:r>
            <a:r>
              <a:rPr lang="sr-Cyrl-RS" b="1" dirty="0" smtClean="0"/>
              <a:t>109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428860" y="1714488"/>
            <a:ext cx="114300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2903525" y="2393943"/>
            <a:ext cx="1346210" cy="9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71868" y="3071810"/>
            <a:ext cx="1357322" cy="111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29190" y="4429132"/>
            <a:ext cx="114300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255291" y="3745709"/>
            <a:ext cx="1357322" cy="95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3108" y="15001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571868" y="163090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30000" dirty="0" smtClean="0"/>
              <a:t>‒</a:t>
            </a:r>
            <a:endParaRPr lang="en-US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86116" y="291679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43438" y="421481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29190" y="29882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b="1" baseline="30000" dirty="0" smtClean="0"/>
              <a:t>‒</a:t>
            </a:r>
            <a:endParaRPr lang="en-US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6072198" y="414338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Нема оцене</a:t>
            </a:r>
            <a:endParaRPr lang="en-US" sz="20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5214942" y="2963115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Талес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221455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r>
              <a:rPr lang="sr-Cyrl-RS" b="1" baseline="30000" dirty="0" smtClean="0"/>
              <a:t>+</a:t>
            </a:r>
            <a:endParaRPr lang="en-US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641411" y="2214554"/>
            <a:ext cx="2859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Емпедокле, </a:t>
            </a:r>
            <a:r>
              <a:rPr lang="sr-Cyrl-RS" sz="2000" b="1" dirty="0" smtClean="0">
                <a:solidFill>
                  <a:srgbClr val="0070C0"/>
                </a:solidFill>
              </a:rPr>
              <a:t>Бошковић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224" y="150017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Демокрит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57620" y="421481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Њутн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357187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С</a:t>
            </a:r>
            <a:r>
              <a:rPr lang="sr-Cyrl-RS" b="1" baseline="30000" dirty="0" smtClean="0"/>
              <a:t>+</a:t>
            </a:r>
            <a:endParaRPr lang="en-US" b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3681806" y="3533376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Далтон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837974" y="2867121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Фарадеј, Мендељејев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7239000" y="1066800"/>
            <a:ext cx="1676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Бјоркен.</a:t>
            </a:r>
          </a:p>
          <a:p>
            <a:r>
              <a:rPr lang="sr-Cyrl-RS" sz="2000" dirty="0" smtClean="0"/>
              <a:t>Ферми, </a:t>
            </a:r>
          </a:p>
          <a:p>
            <a:r>
              <a:rPr lang="sr-Cyrl-RS" sz="2000" dirty="0" smtClean="0"/>
              <a:t>Фридман,</a:t>
            </a:r>
          </a:p>
          <a:p>
            <a:r>
              <a:rPr lang="sr-Cyrl-RS" sz="2000" dirty="0" smtClean="0"/>
              <a:t>Гел Ман,</a:t>
            </a:r>
          </a:p>
          <a:p>
            <a:r>
              <a:rPr lang="sr-Cyrl-RS" sz="2000" dirty="0" smtClean="0"/>
              <a:t>Глешоу, Л</a:t>
            </a:r>
            <a:r>
              <a:rPr lang="sr-Latn-RS" sz="2000" dirty="0" smtClean="0"/>
              <a:t>e</a:t>
            </a:r>
            <a:r>
              <a:rPr lang="sr-Cyrl-RS" sz="2000" dirty="0" smtClean="0"/>
              <a:t>дерм</a:t>
            </a:r>
            <a:r>
              <a:rPr lang="sr-Latn-RS" sz="2000" dirty="0" smtClean="0"/>
              <a:t>e</a:t>
            </a:r>
            <a:r>
              <a:rPr lang="sr-Cyrl-RS" sz="2000" dirty="0" smtClean="0"/>
              <a:t>н,</a:t>
            </a:r>
          </a:p>
          <a:p>
            <a:r>
              <a:rPr lang="sr-Cyrl-RS" sz="2000" dirty="0" smtClean="0"/>
              <a:t>Перл,</a:t>
            </a:r>
          </a:p>
          <a:p>
            <a:r>
              <a:rPr lang="sr-Cyrl-RS" sz="2000" dirty="0" smtClean="0"/>
              <a:t>Рихтер, Шварц, Стајнбергер, Тејлор, Тинг,</a:t>
            </a:r>
          </a:p>
          <a:p>
            <a:r>
              <a:rPr lang="sr-Cyrl-RS" sz="2000" dirty="0" smtClean="0"/>
              <a:t>и </a:t>
            </a:r>
            <a:r>
              <a:rPr lang="sr-Cyrl-RS" sz="2000" b="1" dirty="0" smtClean="0">
                <a:solidFill>
                  <a:srgbClr val="0070C0"/>
                </a:solidFill>
              </a:rPr>
              <a:t>глумачки</a:t>
            </a:r>
            <a:r>
              <a:rPr lang="sr-Cyrl-RS" sz="2000" dirty="0" smtClean="0"/>
              <a:t> </a:t>
            </a:r>
            <a:r>
              <a:rPr lang="sr-Cyrl-RS" sz="2000" b="1" dirty="0" smtClean="0">
                <a:solidFill>
                  <a:srgbClr val="0070C0"/>
                </a:solidFill>
              </a:rPr>
              <a:t>ансамбл</a:t>
            </a:r>
            <a:r>
              <a:rPr lang="sr-Cyrl-RS" sz="2000" dirty="0" smtClean="0"/>
              <a:t> од још много хиљада других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3929058" y="1630908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Радерфорд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357290" y="142852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0070C0"/>
                </a:solidFill>
              </a:rPr>
              <a:t>Оцена Л</a:t>
            </a:r>
            <a:r>
              <a:rPr lang="sr-Latn-RS" sz="2400" b="1" dirty="0" smtClean="0">
                <a:solidFill>
                  <a:srgbClr val="0070C0"/>
                </a:solidFill>
              </a:rPr>
              <a:t>e</a:t>
            </a:r>
            <a:r>
              <a:rPr lang="sr-Cyrl-RS" sz="2400" b="1" dirty="0" smtClean="0">
                <a:solidFill>
                  <a:srgbClr val="0070C0"/>
                </a:solidFill>
              </a:rPr>
              <a:t>дерм</a:t>
            </a:r>
            <a:r>
              <a:rPr lang="sr-Latn-RS" sz="2400" b="1" dirty="0" smtClean="0">
                <a:solidFill>
                  <a:srgbClr val="0070C0"/>
                </a:solidFill>
              </a:rPr>
              <a:t>e</a:t>
            </a:r>
            <a:r>
              <a:rPr lang="sr-Cyrl-RS" sz="2400" b="1" dirty="0" smtClean="0">
                <a:solidFill>
                  <a:srgbClr val="0070C0"/>
                </a:solidFill>
              </a:rPr>
              <a:t>на за доприносе стандардном моделу структуре материје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5786" y="521495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sz="2000" b="1" dirty="0" smtClean="0"/>
              <a:t>Нацртано на основу табеле у</a:t>
            </a:r>
          </a:p>
          <a:p>
            <a:r>
              <a:rPr lang="en-US" sz="2000" b="1" dirty="0" smtClean="0"/>
              <a:t>L</a:t>
            </a:r>
            <a:r>
              <a:rPr lang="sr-Cyrl-RS" sz="2000" b="1" dirty="0" smtClean="0"/>
              <a:t>е</a:t>
            </a:r>
            <a:r>
              <a:rPr lang="en-US" sz="2000" b="1" dirty="0" smtClean="0"/>
              <a:t>on </a:t>
            </a:r>
            <a:r>
              <a:rPr lang="en-US" sz="2000" b="1" dirty="0" err="1" smtClean="0"/>
              <a:t>Ledermen</a:t>
            </a:r>
            <a:r>
              <a:rPr lang="sr-Cyrl-RS" sz="2000" b="1" dirty="0" smtClean="0"/>
              <a:t> </a:t>
            </a:r>
            <a:r>
              <a:rPr lang="sr-Latn-RS" sz="2000" b="1" dirty="0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Tere</a:t>
            </a:r>
            <a:r>
              <a:rPr lang="sr-Latn-RS" sz="2000" b="1" dirty="0" smtClean="0"/>
              <a:t>zi</a:t>
            </a:r>
          </a:p>
          <a:p>
            <a:r>
              <a:rPr lang="sr-Latn-RS" sz="2000" b="1" dirty="0" smtClean="0">
                <a:solidFill>
                  <a:srgbClr val="0070C0"/>
                </a:solidFill>
              </a:rPr>
              <a:t>BOŽJA ČESTICA</a:t>
            </a:r>
            <a:r>
              <a:rPr lang="sr-Cyrl-RS" sz="2000" b="1" dirty="0" smtClean="0"/>
              <a:t>,</a:t>
            </a:r>
            <a:r>
              <a:rPr lang="sr-Cyrl-RS" sz="2000" b="1" dirty="0" smtClean="0">
                <a:solidFill>
                  <a:srgbClr val="0070C0"/>
                </a:solidFill>
              </a:rPr>
              <a:t> </a:t>
            </a:r>
            <a:r>
              <a:rPr lang="sr-Latn-RS" sz="2000" b="1" dirty="0" smtClean="0"/>
              <a:t>SFINGA, Beograd, 1998, </a:t>
            </a:r>
            <a:r>
              <a:rPr lang="sr-Cyrl-RS" sz="2000" b="1" dirty="0" smtClean="0"/>
              <a:t>стр.</a:t>
            </a:r>
            <a:r>
              <a:rPr lang="sr-Latn-RS" sz="2000" b="1" dirty="0" smtClean="0"/>
              <a:t> 345</a:t>
            </a:r>
            <a:r>
              <a:rPr lang="sr-Cyrl-RS" sz="2000" b="1" dirty="0" smtClean="0"/>
              <a:t> и 346</a:t>
            </a:r>
            <a:endParaRPr lang="en-US" sz="2000" b="1" dirty="0"/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6248400" y="3276600"/>
            <a:ext cx="99060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8305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dirty="0" smtClean="0"/>
              <a:t>У коментарима табеле Ледерман наводи да је </a:t>
            </a:r>
            <a:r>
              <a:rPr lang="sr-Cyrl-CS" sz="2400" b="1" dirty="0" smtClean="0">
                <a:solidFill>
                  <a:srgbClr val="0070C0"/>
                </a:solidFill>
              </a:rPr>
              <a:t>Бошковић „ишао испред свог времена</a:t>
            </a:r>
            <a:r>
              <a:rPr lang="sr-Cyrl-CS" sz="2400" dirty="0" smtClean="0"/>
              <a:t>“ и сматра: </a:t>
            </a:r>
          </a:p>
          <a:p>
            <a:endParaRPr lang="sr-Cyrl-CS" sz="2400" dirty="0" smtClean="0"/>
          </a:p>
          <a:p>
            <a:r>
              <a:rPr lang="sr-Cyrl-CS" sz="2400" dirty="0" smtClean="0"/>
              <a:t>„</a:t>
            </a:r>
            <a:r>
              <a:rPr lang="sr-Cyrl-CS" sz="2400" b="1" dirty="0" smtClean="0"/>
              <a:t>Његова теорија била је непотпуна и ограничена, али замисао о честицама које ће имати полупречник једнак нули и изгледати као тачка, а ипак стварати око себе 'поље сила' </a:t>
            </a:r>
            <a:r>
              <a:rPr lang="sr-Cyrl-CS" sz="2400" b="1" dirty="0" smtClean="0">
                <a:solidFill>
                  <a:srgbClr val="FF0000"/>
                </a:solidFill>
              </a:rPr>
              <a:t>кључ је за целокупну модерну физику</a:t>
            </a:r>
            <a:r>
              <a:rPr lang="sr-Cyrl-CS" sz="2400" b="1" dirty="0" smtClean="0"/>
              <a:t>“.</a:t>
            </a:r>
            <a:endParaRPr lang="en-US" sz="2400" b="1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dirty="0" smtClean="0"/>
              <a:t>Бошковић: </a:t>
            </a:r>
            <a:r>
              <a:rPr lang="sr-Cyrl-CS" sz="2200" b="1" dirty="0" smtClean="0">
                <a:solidFill>
                  <a:srgbClr val="0070C0"/>
                </a:solidFill>
              </a:rPr>
              <a:t>спајањем тачака</a:t>
            </a:r>
            <a:r>
              <a:rPr lang="sr-Cyrl-CS" sz="2200" b="1" dirty="0" smtClean="0"/>
              <a:t> </a:t>
            </a:r>
            <a:r>
              <a:rPr lang="sr-Cyrl-CS" sz="2200" dirty="0" smtClean="0"/>
              <a:t>настају сложеније </a:t>
            </a:r>
            <a:r>
              <a:rPr lang="sr-Cyrl-CS" sz="2200" b="1" dirty="0" smtClean="0">
                <a:solidFill>
                  <a:srgbClr val="0070C0"/>
                </a:solidFill>
              </a:rPr>
              <a:t>честице првог реда</a:t>
            </a:r>
            <a:r>
              <a:rPr lang="sr-Cyrl-CS" sz="2200" dirty="0" smtClean="0"/>
              <a:t>, спајањем ових настају </a:t>
            </a:r>
            <a:r>
              <a:rPr lang="sr-Cyrl-CS" sz="2200" b="1" dirty="0" smtClean="0">
                <a:solidFill>
                  <a:srgbClr val="0070C0"/>
                </a:solidFill>
              </a:rPr>
              <a:t>честице другог</a:t>
            </a:r>
            <a:r>
              <a:rPr lang="sr-Cyrl-CS" sz="2200" dirty="0" smtClean="0"/>
              <a:t>, па затим </a:t>
            </a:r>
            <a:r>
              <a:rPr lang="sr-Cyrl-CS" sz="2200" b="1" dirty="0" smtClean="0">
                <a:solidFill>
                  <a:srgbClr val="0070C0"/>
                </a:solidFill>
              </a:rPr>
              <a:t>трећег реда </a:t>
            </a:r>
            <a:r>
              <a:rPr lang="sr-Cyrl-CS" sz="2200" dirty="0" smtClean="0"/>
              <a:t>итд. Даљим спајањем настају </a:t>
            </a:r>
            <a:r>
              <a:rPr lang="sr-Cyrl-CS" sz="2200" b="1" dirty="0" smtClean="0">
                <a:solidFill>
                  <a:srgbClr val="0070C0"/>
                </a:solidFill>
              </a:rPr>
              <a:t>атоми</a:t>
            </a:r>
            <a:r>
              <a:rPr lang="sr-Cyrl-CS" sz="2200" dirty="0" smtClean="0"/>
              <a:t>, који нису елементарне честице већ се састоје од делова. За </a:t>
            </a:r>
            <a:r>
              <a:rPr lang="sr-Cyrl-CS" sz="2200" b="1" dirty="0" smtClean="0">
                <a:solidFill>
                  <a:srgbClr val="0070C0"/>
                </a:solidFill>
              </a:rPr>
              <a:t>молекуле</a:t>
            </a:r>
            <a:r>
              <a:rPr lang="sr-Cyrl-CS" sz="2200" dirty="0" smtClean="0"/>
              <a:t> сматра да су још крупније честице. Штавише, Бошковић указује на могућност постојања </a:t>
            </a:r>
            <a:r>
              <a:rPr lang="sr-Cyrl-CS" sz="2200" b="1" dirty="0" smtClean="0">
                <a:solidFill>
                  <a:srgbClr val="0070C0"/>
                </a:solidFill>
              </a:rPr>
              <a:t>макромолекула</a:t>
            </a:r>
            <a:r>
              <a:rPr lang="sr-Cyrl-CS" sz="2200" dirty="0" smtClean="0">
                <a:solidFill>
                  <a:srgbClr val="0070C0"/>
                </a:solidFill>
              </a:rPr>
              <a:t> </a:t>
            </a:r>
            <a:r>
              <a:rPr lang="sr-Cyrl-CS" sz="2200" dirty="0" smtClean="0"/>
              <a:t>и </a:t>
            </a:r>
            <a:r>
              <a:rPr lang="sr-Cyrl-CS" sz="2200" b="1" dirty="0" smtClean="0">
                <a:solidFill>
                  <a:srgbClr val="0070C0"/>
                </a:solidFill>
              </a:rPr>
              <a:t>нано честица</a:t>
            </a:r>
            <a:r>
              <a:rPr lang="sr-Cyrl-CS" sz="2200" dirty="0" smtClean="0"/>
              <a:t>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457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Сложене честице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8534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dirty="0" smtClean="0"/>
              <a:t>Све те честице су само </a:t>
            </a:r>
            <a:r>
              <a:rPr lang="sr-Cyrl-CS" sz="2200" b="1" dirty="0" smtClean="0">
                <a:solidFill>
                  <a:srgbClr val="0070C0"/>
                </a:solidFill>
              </a:rPr>
              <a:t>поједини ступњеви у хијерархији материје</a:t>
            </a:r>
            <a:r>
              <a:rPr lang="sr-Cyrl-CS" sz="2200" dirty="0" smtClean="0"/>
              <a:t>. </a:t>
            </a:r>
          </a:p>
          <a:p>
            <a:endParaRPr lang="sr-Cyrl-CS" dirty="0" smtClean="0"/>
          </a:p>
          <a:p>
            <a:r>
              <a:rPr lang="sr-Cyrl-CS" sz="2200" b="1" dirty="0" smtClean="0">
                <a:solidFill>
                  <a:srgbClr val="0070C0"/>
                </a:solidFill>
              </a:rPr>
              <a:t>За сваки пар честица на било ком ступњу хијерархије материје важи  неки од облика Бошковићеве криве</a:t>
            </a:r>
            <a:r>
              <a:rPr lang="sr-Cyrl-CS" sz="2200" dirty="0" smtClean="0"/>
              <a:t>, али број лукова, њихова величина и облик, могу бити различити.</a:t>
            </a: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r-Cyrl-CS" sz="2800" b="1" dirty="0">
                <a:solidFill>
                  <a:schemeClr val="tx2"/>
                </a:solidFill>
              </a:rPr>
              <a:t>Настајање, постојање и стално  мењање </a:t>
            </a:r>
            <a:br>
              <a:rPr lang="sr-Cyrl-CS" sz="2800" b="1" dirty="0">
                <a:solidFill>
                  <a:schemeClr val="tx2"/>
                </a:solidFill>
              </a:rPr>
            </a:br>
            <a:r>
              <a:rPr lang="sr-Cyrl-CS" sz="2800" b="1" dirty="0">
                <a:solidFill>
                  <a:srgbClr val="C00000"/>
                </a:solidFill>
              </a:rPr>
              <a:t>хијерархије материје</a:t>
            </a:r>
            <a:r>
              <a:rPr lang="sr-Cyrl-CS" sz="3200" b="1" dirty="0">
                <a:solidFill>
                  <a:srgbClr val="C00000"/>
                </a:solidFill>
              </a:rPr>
              <a:t>...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613400" y="1874838"/>
            <a:ext cx="3530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/>
              <a:t>...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/>
              <a:t>небеска тела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/>
              <a:t>земаљска тела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/>
              <a:t>макромолекули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/>
              <a:t>колоидне и нано честице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>
                <a:solidFill>
                  <a:srgbClr val="FF3399"/>
                </a:solidFill>
              </a:rPr>
              <a:t>молекули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 dirty="0">
                <a:solidFill>
                  <a:srgbClr val="FF3399"/>
                </a:solidFill>
              </a:rPr>
              <a:t>атоми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>
                <a:solidFill>
                  <a:srgbClr val="FF3399"/>
                </a:solidFill>
              </a:rPr>
              <a:t>језгра и електрони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/>
              <a:t>нуклеони </a:t>
            </a:r>
            <a:r>
              <a:rPr lang="sr-Latn-CS" sz="2000" dirty="0"/>
              <a:t>(p</a:t>
            </a:r>
            <a:r>
              <a:rPr lang="sr-Latn-CS" sz="2000" baseline="30000" dirty="0"/>
              <a:t>+</a:t>
            </a:r>
            <a:r>
              <a:rPr lang="sr-Latn-CS" sz="2000" dirty="0"/>
              <a:t> i n</a:t>
            </a:r>
            <a:r>
              <a:rPr lang="sr-Latn-CS" sz="2000" baseline="30000" dirty="0"/>
              <a:t>0</a:t>
            </a:r>
            <a:r>
              <a:rPr lang="sr-Latn-CS" sz="2000" dirty="0"/>
              <a:t>)</a:t>
            </a:r>
            <a:endParaRPr lang="sr-Cyrl-C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/>
              <a:t>...</a:t>
            </a:r>
            <a:endParaRPr lang="sr-Latn-C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/>
              <a:t>елементарне честице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/>
              <a:t>...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sr-Cyrl-C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r-Cyrl-CS" sz="2000" dirty="0">
                <a:solidFill>
                  <a:srgbClr val="C00000"/>
                </a:solidFill>
              </a:rPr>
              <a:t>кваркови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565525" y="2274888"/>
            <a:ext cx="1995488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/>
              <a:t>40</a:t>
            </a:r>
            <a:r>
              <a:rPr lang="en-US" sz="2000" b="1"/>
              <a:t> </a:t>
            </a:r>
            <a:r>
              <a:rPr lang="sr-Cyrl-CS" sz="2000" b="1"/>
              <a:t>нивоа (?)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/>
              <a:t>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/>
              <a:t>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/>
              <a:t>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/>
              <a:t>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>
                <a:solidFill>
                  <a:srgbClr val="FF3399"/>
                </a:solidFill>
                <a:sym typeface="Symbol" pitchFamily="18" charset="2"/>
              </a:rPr>
              <a:t> 20 (?)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>
                <a:sym typeface="Symbol" pitchFamily="18" charset="2"/>
              </a:rPr>
              <a:t> 19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>
                <a:sym typeface="Symbol" pitchFamily="18" charset="2"/>
              </a:rPr>
              <a:t>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>
                <a:sym typeface="Symbol" pitchFamily="18" charset="2"/>
              </a:rPr>
              <a:t>...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sr-Cyrl-CS" sz="2000" b="1"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sr-Cyrl-CS" sz="2000" b="1"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sr-Cyrl-CS" sz="2000" b="1"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r-Cyrl-CS" sz="2000" b="1">
                <a:solidFill>
                  <a:schemeClr val="accent2"/>
                </a:solidFill>
                <a:sym typeface="Symbol" pitchFamily="18" charset="2"/>
              </a:rPr>
              <a:t>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701800" y="5803900"/>
            <a:ext cx="2154238" cy="10541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1800" b="1">
                <a:solidFill>
                  <a:srgbClr val="FF3399"/>
                </a:solidFill>
              </a:rPr>
              <a:t>Велика експлозија</a:t>
            </a:r>
          </a:p>
          <a:p>
            <a:pPr algn="ctr">
              <a:spcBef>
                <a:spcPct val="50000"/>
              </a:spcBef>
            </a:pPr>
            <a:r>
              <a:rPr lang="sr-Latn-CS" sz="1800" b="1">
                <a:solidFill>
                  <a:srgbClr val="FF3399"/>
                </a:solidFill>
              </a:rPr>
              <a:t>(</a:t>
            </a:r>
            <a:r>
              <a:rPr lang="sr-Cyrl-CS" sz="1800" b="1">
                <a:solidFill>
                  <a:srgbClr val="FF3399"/>
                </a:solidFill>
              </a:rPr>
              <a:t>пре 1</a:t>
            </a:r>
            <a:r>
              <a:rPr lang="en-US" sz="1800" b="1">
                <a:solidFill>
                  <a:srgbClr val="FF3399"/>
                </a:solidFill>
              </a:rPr>
              <a:t>4</a:t>
            </a:r>
            <a:r>
              <a:rPr lang="sr-Cyrl-CS" sz="1800" b="1">
                <a:solidFill>
                  <a:srgbClr val="FF3399"/>
                </a:solidFill>
              </a:rPr>
              <a:t> млрд. г.</a:t>
            </a:r>
            <a:r>
              <a:rPr lang="sr-Latn-CS" sz="1800" b="1">
                <a:solidFill>
                  <a:srgbClr val="FF3399"/>
                </a:solidFill>
              </a:rPr>
              <a:t>)</a:t>
            </a:r>
            <a:endParaRPr lang="en-US" sz="1800" b="1">
              <a:solidFill>
                <a:srgbClr val="FF3399"/>
              </a:solidFill>
            </a:endParaRPr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 flipV="1">
            <a:off x="3000375" y="2209800"/>
            <a:ext cx="0" cy="34544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2506663" y="1747838"/>
            <a:ext cx="1379537" cy="3667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1800" b="1">
                <a:solidFill>
                  <a:srgbClr val="FF3399"/>
                </a:solidFill>
              </a:rPr>
              <a:t>Данас</a:t>
            </a:r>
            <a:endParaRPr lang="en-US" sz="1800" b="1">
              <a:solidFill>
                <a:srgbClr val="FF3399"/>
              </a:solidFill>
            </a:endParaRP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0" y="1747838"/>
            <a:ext cx="26987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>
                <a:solidFill>
                  <a:srgbClr val="FF3399"/>
                </a:solidFill>
              </a:rPr>
              <a:t>Бошковић (18. в.)</a:t>
            </a:r>
          </a:p>
          <a:p>
            <a:pPr>
              <a:spcBef>
                <a:spcPct val="50000"/>
              </a:spcBef>
            </a:pPr>
            <a:endParaRPr lang="sr-Cyrl-CS" sz="1800" dirty="0"/>
          </a:p>
          <a:p>
            <a:pPr>
              <a:spcBef>
                <a:spcPct val="50000"/>
              </a:spcBef>
            </a:pPr>
            <a:r>
              <a:rPr lang="sr-Cyrl-RS" dirty="0" smtClean="0"/>
              <a:t>Тела</a:t>
            </a:r>
            <a:endParaRPr lang="sr-Cyrl-CS" sz="1800" dirty="0"/>
          </a:p>
          <a:p>
            <a:pPr>
              <a:spcBef>
                <a:spcPct val="50000"/>
              </a:spcBef>
            </a:pPr>
            <a:r>
              <a:rPr lang="sr-Cyrl-CS" sz="1800" dirty="0"/>
              <a:t>...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Низови атома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Молекули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Атоми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....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....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Честице 2. реда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Честице 1. реда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Тачке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СЛОЖЕНЕ ЧЕСТИЦЕ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"/>
            <a:ext cx="6629400" cy="555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5791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i="1" dirty="0" smtClean="0"/>
              <a:t>Општи (а) и посебни облици (б и в) </a:t>
            </a:r>
            <a:r>
              <a:rPr lang="sr-Cyrl-CS" i="1" dirty="0" smtClean="0">
                <a:solidFill>
                  <a:srgbClr val="FF0000"/>
                </a:solidFill>
              </a:rPr>
              <a:t>Бошковићеве криве </a:t>
            </a:r>
            <a:r>
              <a:rPr lang="sr-Cyrl-CS" i="1" dirty="0" smtClean="0"/>
              <a:t>показују промену привлачне и одбојне силе са променом растојања између честица материје.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Растојање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423566" y="116768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Одбојна сила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385067" y="3015733"/>
            <a:ext cx="182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</a:rPr>
              <a:t>Привлачна сила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3514824" y="3057624"/>
            <a:ext cx="1771850" cy="377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278406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03199" y="2726266"/>
            <a:ext cx="2667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/>
              <a:t>Руђер Бошковић</a:t>
            </a:r>
          </a:p>
          <a:p>
            <a:pPr algn="ctr"/>
            <a:r>
              <a:rPr lang="sr-Cyrl-RS" sz="1600" dirty="0" smtClean="0"/>
              <a:t>1711-1787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457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1745-1763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Сл5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Сл5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57200"/>
            <a:ext cx="2497138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5800" y="609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Два атома натријума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8916" name="Picture 4" descr="Kapla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9600"/>
            <a:ext cx="20193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34200" y="3352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002060"/>
                </a:solidFill>
              </a:rPr>
              <a:t>Два молекула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52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САВРЕМЕНА НАУКА ЈЕ ПОТВРДИЛА ИСПРАВНОСТ  БОШКОВИЋЕВЕ КРИВЕ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962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2060"/>
                </a:solidFill>
              </a:rPr>
              <a:t>Две нано честице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8918" name="Picture 6" descr="Сл5-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33400"/>
            <a:ext cx="37338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71600" y="76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002060"/>
                </a:solidFill>
              </a:rPr>
              <a:t>Два протона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8919" name="Picture 7" descr="Сл5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810000"/>
            <a:ext cx="32558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72200" y="3962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rgbClr val="002060"/>
                </a:solidFill>
              </a:rPr>
              <a:t>Два макромолекула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rgbClr val="0070C0"/>
                </a:solidFill>
              </a:rPr>
              <a:t>БОШКОВИЋЕВ ДОПРИНОС ОТКРИЋУ СТРУКТУРЕ АТОМА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AutoShape 2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9040" y="136208"/>
            <a:ext cx="32670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113088" y="4435907"/>
            <a:ext cx="2558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John Dalton</a:t>
            </a:r>
          </a:p>
          <a:p>
            <a:pPr algn="ctr"/>
            <a:r>
              <a:rPr lang="en-US" sz="1600" b="1" dirty="0" smtClean="0"/>
              <a:t>(0</a:t>
            </a:r>
            <a:r>
              <a:rPr lang="en-US" sz="1600" dirty="0" smtClean="0"/>
              <a:t>6.09.1766- 27.07.1844.)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168558" y="277794"/>
            <a:ext cx="576606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200" b="1" dirty="0" smtClean="0">
                <a:solidFill>
                  <a:srgbClr val="3333CC"/>
                </a:solidFill>
              </a:rPr>
              <a:t>ДАЛТОНОВА АТОМСКА ТЕОРИЈА</a:t>
            </a:r>
            <a:r>
              <a:rPr lang="en-US" sz="2200" b="1" dirty="0" smtClean="0">
                <a:solidFill>
                  <a:srgbClr val="3333CC"/>
                </a:solidFill>
              </a:rPr>
              <a:t> </a:t>
            </a:r>
            <a:r>
              <a:rPr lang="en-US" sz="2200" dirty="0" smtClean="0"/>
              <a:t>(1803)</a:t>
            </a:r>
          </a:p>
          <a:p>
            <a:pPr algn="ctr"/>
            <a:r>
              <a:rPr lang="en-US" sz="1600" dirty="0" smtClean="0"/>
              <a:t>(https://en.wikipedia.org/wiki/John_Dalton)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73255" y="1600374"/>
            <a:ext cx="4841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800" dirty="0" smtClean="0"/>
              <a:t>1. </a:t>
            </a:r>
            <a:r>
              <a:rPr lang="ru-RU" sz="1800" dirty="0" smtClean="0"/>
              <a:t>Елементи су направљени од изузетно </a:t>
            </a:r>
            <a:endParaRPr lang="en-US" sz="1800" dirty="0" smtClean="0"/>
          </a:p>
          <a:p>
            <a:pPr marL="342900" indent="-342900"/>
            <a:r>
              <a:rPr lang="en-US" sz="1800" dirty="0" smtClean="0"/>
              <a:t>    </a:t>
            </a:r>
            <a:r>
              <a:rPr lang="ru-RU" sz="1800" dirty="0" smtClean="0"/>
              <a:t>малих честица које се називају атоми.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2131" y="2326188"/>
            <a:ext cx="5332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2. </a:t>
            </a:r>
            <a:r>
              <a:rPr lang="ru-RU" sz="1800" dirty="0" smtClean="0"/>
              <a:t>Атоми датог елемента су идентични по </a:t>
            </a:r>
          </a:p>
          <a:p>
            <a:r>
              <a:rPr lang="ru-RU" sz="1800" dirty="0" smtClean="0"/>
              <a:t>   величини, маси и другим својствима; атоми </a:t>
            </a:r>
          </a:p>
          <a:p>
            <a:r>
              <a:rPr lang="ru-RU" sz="1800" dirty="0" smtClean="0"/>
              <a:t>   различитих елемената разликују се по </a:t>
            </a:r>
          </a:p>
          <a:p>
            <a:r>
              <a:rPr lang="ru-RU" sz="1800" dirty="0" smtClean="0"/>
              <a:t>   величини, маси и другим својствима.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79869" y="3569635"/>
            <a:ext cx="4732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3. </a:t>
            </a:r>
            <a:r>
              <a:rPr lang="ru-RU" sz="1800" b="1" dirty="0" smtClean="0">
                <a:solidFill>
                  <a:srgbClr val="FF0000"/>
                </a:solidFill>
              </a:rPr>
              <a:t>Атоми се не могу поделити</a:t>
            </a:r>
            <a:r>
              <a:rPr lang="ru-RU" sz="1800" dirty="0" smtClean="0"/>
              <a:t>, створити </a:t>
            </a:r>
            <a:endParaRPr lang="en-US" sz="1800" dirty="0" smtClean="0"/>
          </a:p>
          <a:p>
            <a:r>
              <a:rPr lang="en-US" sz="1800" dirty="0" smtClean="0"/>
              <a:t>    </a:t>
            </a:r>
            <a:r>
              <a:rPr lang="ru-RU" sz="1800" dirty="0" smtClean="0"/>
              <a:t>или уништити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7693" y="4372450"/>
            <a:ext cx="5048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4. Атоми различитих елемената се спајају у </a:t>
            </a:r>
          </a:p>
          <a:p>
            <a:r>
              <a:rPr lang="ru-RU" sz="1800" dirty="0" smtClean="0"/>
              <a:t>    једноставним целим бројевима да би </a:t>
            </a:r>
          </a:p>
          <a:p>
            <a:r>
              <a:rPr lang="ru-RU" sz="1800" dirty="0" smtClean="0"/>
              <a:t>    настала хемијска једињења.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06943" y="5296476"/>
            <a:ext cx="521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5. У хемијским реакцијама атоми се спајају,</a:t>
            </a:r>
          </a:p>
          <a:p>
            <a:r>
              <a:rPr lang="ru-RU" sz="1800" dirty="0" smtClean="0"/>
              <a:t>    раздвајају или преуређују.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2617788" y="0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400" b="1" dirty="0">
                <a:solidFill>
                  <a:srgbClr val="6666FF"/>
                </a:solidFill>
              </a:rPr>
              <a:t>Структура атома</a:t>
            </a:r>
            <a:endParaRPr lang="en-US" sz="2400" b="1" dirty="0">
              <a:solidFill>
                <a:srgbClr val="6666FF"/>
              </a:solidFill>
            </a:endParaRPr>
          </a:p>
        </p:txBody>
      </p:sp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0" y="842896"/>
            <a:ext cx="612457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/>
              <a:t>Џ. Томсон </a:t>
            </a:r>
            <a:r>
              <a:rPr lang="en-US" sz="1800" b="1" dirty="0" smtClean="0"/>
              <a:t>1897 </a:t>
            </a:r>
            <a:r>
              <a:rPr lang="sr-Cyrl-RS" sz="1800" b="1" dirty="0" smtClean="0"/>
              <a:t>открива електрона (мале честице негативно наелктрисане), и 1906 добија Нобелову награду за физику.</a:t>
            </a:r>
            <a:r>
              <a:rPr lang="sr-Cyrl-RS" sz="1800" dirty="0" smtClean="0"/>
              <a:t> </a:t>
            </a:r>
          </a:p>
          <a:p>
            <a:pPr>
              <a:spcBef>
                <a:spcPct val="50000"/>
              </a:spcBef>
            </a:pPr>
            <a:endParaRPr lang="sr-Cyrl-RS" sz="1800" dirty="0" smtClean="0"/>
          </a:p>
          <a:p>
            <a:pPr>
              <a:spcBef>
                <a:spcPts val="0"/>
              </a:spcBef>
            </a:pPr>
            <a:r>
              <a:rPr lang="sr-Cyrl-RS" sz="1800" dirty="0" smtClean="0"/>
              <a:t>У књизи </a:t>
            </a:r>
            <a:r>
              <a:rPr lang="sr-Latn-CS" sz="1800" dirty="0" smtClean="0"/>
              <a:t>"The </a:t>
            </a:r>
            <a:r>
              <a:rPr lang="sr-Latn-CS" sz="1800" dirty="0"/>
              <a:t>Corpuscular Theory of Matter</a:t>
            </a:r>
            <a:r>
              <a:rPr lang="sr-Latn-CS" sz="1800" dirty="0" smtClean="0"/>
              <a:t>"</a:t>
            </a:r>
            <a:r>
              <a:rPr lang="sr-Cyrl-CS" sz="1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sr-Cyrl-CS" sz="1800" dirty="0" smtClean="0"/>
              <a:t>(</a:t>
            </a:r>
            <a:r>
              <a:rPr lang="sr-Latn-CS" sz="1800" dirty="0" smtClean="0"/>
              <a:t>Лондон</a:t>
            </a:r>
            <a:r>
              <a:rPr lang="sr-Latn-CS" sz="1800" dirty="0"/>
              <a:t>, 1907. г</a:t>
            </a:r>
            <a:r>
              <a:rPr lang="sr-Latn-CS" sz="1800" dirty="0" smtClean="0"/>
              <a:t>.)</a:t>
            </a:r>
            <a:r>
              <a:rPr lang="sr-Cyrl-RS" sz="1800" dirty="0" smtClean="0"/>
              <a:t> разматра два модела структуре атома</a:t>
            </a:r>
            <a:r>
              <a:rPr lang="sr-Latn-CS" sz="1800" dirty="0" smtClean="0"/>
              <a:t>:</a:t>
            </a:r>
            <a:endParaRPr lang="en-US" sz="1800" dirty="0"/>
          </a:p>
        </p:txBody>
      </p:sp>
      <p:sp>
        <p:nvSpPr>
          <p:cNvPr id="21514" name="Oval 18"/>
          <p:cNvSpPr>
            <a:spLocks noChangeArrowheads="1"/>
          </p:cNvSpPr>
          <p:nvPr/>
        </p:nvSpPr>
        <p:spPr bwMode="auto">
          <a:xfrm>
            <a:off x="3482090" y="3217979"/>
            <a:ext cx="2139950" cy="2513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Oval 19"/>
          <p:cNvSpPr>
            <a:spLocks noChangeArrowheads="1"/>
          </p:cNvSpPr>
          <p:nvPr/>
        </p:nvSpPr>
        <p:spPr bwMode="auto">
          <a:xfrm>
            <a:off x="3724977" y="4365742"/>
            <a:ext cx="103188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Oval 20"/>
          <p:cNvSpPr>
            <a:spLocks noChangeArrowheads="1"/>
          </p:cNvSpPr>
          <p:nvPr/>
        </p:nvSpPr>
        <p:spPr bwMode="auto">
          <a:xfrm>
            <a:off x="4082165" y="3598979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Oval 21"/>
          <p:cNvSpPr>
            <a:spLocks noChangeArrowheads="1"/>
          </p:cNvSpPr>
          <p:nvPr/>
        </p:nvSpPr>
        <p:spPr bwMode="auto">
          <a:xfrm>
            <a:off x="4075815" y="5121392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Oval 22"/>
          <p:cNvSpPr>
            <a:spLocks noChangeArrowheads="1"/>
          </p:cNvSpPr>
          <p:nvPr/>
        </p:nvSpPr>
        <p:spPr bwMode="auto">
          <a:xfrm>
            <a:off x="4929890" y="3586279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Oval 23"/>
          <p:cNvSpPr>
            <a:spLocks noChangeArrowheads="1"/>
          </p:cNvSpPr>
          <p:nvPr/>
        </p:nvSpPr>
        <p:spPr bwMode="auto">
          <a:xfrm>
            <a:off x="5015615" y="5078529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Oval 24"/>
          <p:cNvSpPr>
            <a:spLocks noChangeArrowheads="1"/>
          </p:cNvSpPr>
          <p:nvPr/>
        </p:nvSpPr>
        <p:spPr bwMode="auto">
          <a:xfrm>
            <a:off x="5187065" y="4253029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Oval 25"/>
          <p:cNvSpPr>
            <a:spLocks noChangeArrowheads="1"/>
          </p:cNvSpPr>
          <p:nvPr/>
        </p:nvSpPr>
        <p:spPr bwMode="auto">
          <a:xfrm>
            <a:off x="4498090" y="4394317"/>
            <a:ext cx="103187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26"/>
          <p:cNvSpPr>
            <a:spLocks noChangeShapeType="1"/>
          </p:cNvSpPr>
          <p:nvPr/>
        </p:nvSpPr>
        <p:spPr bwMode="auto">
          <a:xfrm flipV="1">
            <a:off x="3209843" y="5101389"/>
            <a:ext cx="621012" cy="60288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Text Box 27"/>
          <p:cNvSpPr txBox="1">
            <a:spLocks noChangeArrowheads="1"/>
          </p:cNvSpPr>
          <p:nvPr/>
        </p:nvSpPr>
        <p:spPr bwMode="auto">
          <a:xfrm>
            <a:off x="507499" y="5249010"/>
            <a:ext cx="3015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dirty="0">
                <a:solidFill>
                  <a:srgbClr val="6666FF"/>
                </a:solidFill>
              </a:rPr>
              <a:t>Позитивно </a:t>
            </a:r>
            <a:r>
              <a:rPr lang="sr-Cyrl-CS" sz="1600" b="1" dirty="0" smtClean="0">
                <a:solidFill>
                  <a:srgbClr val="6666FF"/>
                </a:solidFill>
              </a:rPr>
              <a:t>наелектрисан остатак атома</a:t>
            </a:r>
            <a:endParaRPr lang="en-US" sz="1600" b="1" dirty="0">
              <a:solidFill>
                <a:srgbClr val="6666FF"/>
              </a:solidFill>
            </a:endParaRPr>
          </a:p>
        </p:txBody>
      </p:sp>
      <p:sp>
        <p:nvSpPr>
          <p:cNvPr id="21524" name="Text Box 28"/>
          <p:cNvSpPr txBox="1">
            <a:spLocks noChangeArrowheads="1"/>
          </p:cNvSpPr>
          <p:nvPr/>
        </p:nvSpPr>
        <p:spPr bwMode="auto">
          <a:xfrm>
            <a:off x="1150519" y="4447474"/>
            <a:ext cx="13231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600" b="1" dirty="0">
                <a:solidFill>
                  <a:srgbClr val="FF3399"/>
                </a:solidFill>
              </a:rPr>
              <a:t>Електрони</a:t>
            </a:r>
            <a:endParaRPr lang="en-US" sz="1600" b="1" dirty="0">
              <a:solidFill>
                <a:srgbClr val="FF3399"/>
              </a:solidFill>
            </a:endParaRPr>
          </a:p>
        </p:txBody>
      </p:sp>
      <p:sp>
        <p:nvSpPr>
          <p:cNvPr id="21525" name="Line 29"/>
          <p:cNvSpPr>
            <a:spLocks noChangeShapeType="1"/>
          </p:cNvSpPr>
          <p:nvPr/>
        </p:nvSpPr>
        <p:spPr bwMode="auto">
          <a:xfrm flipV="1">
            <a:off x="2522419" y="4485371"/>
            <a:ext cx="1144805" cy="14697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Text Box 31"/>
          <p:cNvSpPr txBox="1">
            <a:spLocks noChangeArrowheads="1"/>
          </p:cNvSpPr>
          <p:nvPr/>
        </p:nvSpPr>
        <p:spPr bwMode="auto">
          <a:xfrm>
            <a:off x="144376" y="3332965"/>
            <a:ext cx="32893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rabicPeriod"/>
            </a:pPr>
            <a:r>
              <a:rPr lang="sr-Cyrl-CS" sz="1800" b="1" dirty="0" smtClean="0">
                <a:solidFill>
                  <a:srgbClr val="3333CC"/>
                </a:solidFill>
              </a:rPr>
              <a:t>Модел </a:t>
            </a:r>
            <a:r>
              <a:rPr lang="sr-Cyrl-CS" sz="1800" b="1" dirty="0">
                <a:solidFill>
                  <a:srgbClr val="3333CC"/>
                </a:solidFill>
              </a:rPr>
              <a:t>грожђа у </a:t>
            </a:r>
            <a:r>
              <a:rPr lang="sr-Cyrl-CS" sz="1800" b="1" dirty="0" smtClean="0">
                <a:solidFill>
                  <a:srgbClr val="3333CC"/>
                </a:solidFill>
              </a:rPr>
              <a:t>колачу</a:t>
            </a:r>
          </a:p>
          <a:p>
            <a:pPr marL="342900" indent="-342900">
              <a:spcBef>
                <a:spcPct val="50000"/>
              </a:spcBef>
            </a:pPr>
            <a:r>
              <a:rPr lang="sr-Cyrl-CS" sz="1800" b="1" dirty="0" smtClean="0">
                <a:solidFill>
                  <a:srgbClr val="3333CC"/>
                </a:solidFill>
              </a:rPr>
              <a:t>      (тзв. Томсонов модел)</a:t>
            </a: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52523" y="4224150"/>
            <a:ext cx="2759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Sir Joseph John Thomson</a:t>
            </a:r>
            <a:endParaRPr lang="sr-Cyrl-RS" sz="1600" b="1" dirty="0" smtClean="0"/>
          </a:p>
          <a:p>
            <a:r>
              <a:rPr lang="da-DK" sz="1600" dirty="0" smtClean="0"/>
              <a:t>(18</a:t>
            </a:r>
            <a:r>
              <a:rPr lang="sr-Cyrl-RS" sz="1600" dirty="0" smtClean="0"/>
              <a:t>.12.</a:t>
            </a:r>
            <a:r>
              <a:rPr lang="da-DK" sz="1600" dirty="0" smtClean="0"/>
              <a:t>1856</a:t>
            </a:r>
            <a:r>
              <a:rPr lang="sr-Cyrl-RS" sz="1600" dirty="0" smtClean="0"/>
              <a:t>.</a:t>
            </a:r>
            <a:r>
              <a:rPr lang="da-DK" sz="1600" dirty="0" smtClean="0"/>
              <a:t> – 30</a:t>
            </a:r>
            <a:r>
              <a:rPr lang="sr-Cyrl-RS" sz="1600" dirty="0" smtClean="0"/>
              <a:t>.08.</a:t>
            </a:r>
            <a:r>
              <a:rPr lang="da-DK" sz="1600" dirty="0" smtClean="0"/>
              <a:t>1940</a:t>
            </a:r>
            <a:r>
              <a:rPr lang="sr-Cyrl-RS" sz="1600" dirty="0" smtClean="0"/>
              <a:t>.</a:t>
            </a:r>
            <a:r>
              <a:rPr lang="da-DK" sz="1600" dirty="0" smtClean="0"/>
              <a:t>)</a:t>
            </a:r>
            <a:endParaRPr lang="en-US" sz="1600" dirty="0"/>
          </a:p>
        </p:txBody>
      </p:sp>
      <p:pic>
        <p:nvPicPr>
          <p:cNvPr id="174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1549" y="240631"/>
            <a:ext cx="3008824" cy="39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1145" y="0"/>
            <a:ext cx="339885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95032" y="4330026"/>
            <a:ext cx="3127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William Thomson, Lord Kelvin</a:t>
            </a:r>
          </a:p>
          <a:p>
            <a:r>
              <a:rPr lang="en-US" sz="1600" b="1" dirty="0" smtClean="0"/>
              <a:t>(</a:t>
            </a:r>
            <a:r>
              <a:rPr lang="en-US" sz="1600" dirty="0" smtClean="0"/>
              <a:t>26.06.1824.-17.12. 1907.)</a:t>
            </a:r>
            <a:endParaRPr lang="en-US" sz="1600" dirty="0"/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45362" y="287705"/>
            <a:ext cx="5577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3333CC"/>
                </a:solidFill>
              </a:rPr>
              <a:t>2. Планетарни </a:t>
            </a:r>
            <a:r>
              <a:rPr lang="sr-Cyrl-CS" sz="2000" b="1" dirty="0" smtClean="0">
                <a:solidFill>
                  <a:srgbClr val="3333CC"/>
                </a:solidFill>
              </a:rPr>
              <a:t>модел </a:t>
            </a:r>
            <a:r>
              <a:rPr lang="sr-Cyrl-CS" sz="2000" b="1" dirty="0" smtClean="0"/>
              <a:t>Лорд</a:t>
            </a:r>
            <a:r>
              <a:rPr lang="en-US" sz="2000" b="1" dirty="0" smtClean="0"/>
              <a:t>a</a:t>
            </a:r>
            <a:r>
              <a:rPr lang="sr-Cyrl-CS" sz="2000" b="1" dirty="0" smtClean="0"/>
              <a:t> Келвина</a:t>
            </a:r>
            <a:endParaRPr lang="en-US" sz="20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57200" y="61013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sz="2000" dirty="0" smtClean="0"/>
              <a:t>Лорд Келвин је веома критички оцењивао Бошковићеву Теорију, повремено прихватајући је и повремено одбацивајући је, да би коначно 1907. г. био већ потпуно сигуран у примену Бошковићеве Теорије за тумачење појава у унутрашњости атома, па изјављује: „</a:t>
            </a:r>
            <a:r>
              <a:rPr lang="sr-Cyrl-CS" sz="2000" b="1" dirty="0" smtClean="0">
                <a:solidFill>
                  <a:srgbClr val="FF0000"/>
                </a:solidFill>
              </a:rPr>
              <a:t>Моја је садашња претпоставка право правцато </a:t>
            </a:r>
            <a:r>
              <a:rPr lang="sr-Cyrl-CS" sz="1800" b="1" dirty="0" smtClean="0">
                <a:solidFill>
                  <a:srgbClr val="FF0000"/>
                </a:solidFill>
              </a:rPr>
              <a:t>бошковићанство</a:t>
            </a:r>
            <a:r>
              <a:rPr lang="sr-Cyrl-CS" sz="1800" dirty="0" smtClean="0"/>
              <a:t>“.</a:t>
            </a:r>
          </a:p>
          <a:p>
            <a:endParaRPr lang="sr-Cyrl-CS" sz="1800" dirty="0" smtClean="0"/>
          </a:p>
          <a:p>
            <a:r>
              <a:rPr lang="sr-Cyrl-CS" sz="2200" dirty="0" smtClean="0"/>
              <a:t>Предложио је </a:t>
            </a:r>
            <a:r>
              <a:rPr lang="sr-Cyrl-CS" sz="2200" b="1" dirty="0" smtClean="0">
                <a:solidFill>
                  <a:srgbClr val="3333CC"/>
                </a:solidFill>
              </a:rPr>
              <a:t>Планетарни модел атома по коме се позитивно наелектрисање налази у центру атома око кога круже елетктрони као планете око Сунца.</a:t>
            </a:r>
            <a:endParaRPr lang="sr-Cyrl-CS" sz="2200" dirty="0" smtClean="0"/>
          </a:p>
          <a:p>
            <a:endParaRPr lang="sr-Cyrl-CS" sz="1800" dirty="0" smtClean="0"/>
          </a:p>
          <a:p>
            <a:r>
              <a:rPr lang="sr-Latn-CS" sz="1800" dirty="0" smtClean="0"/>
              <a:t>Dadić Ž., </a:t>
            </a:r>
            <a:r>
              <a:rPr lang="sr-Cyrl-CS" sz="1800" dirty="0" smtClean="0"/>
              <a:t>„</a:t>
            </a:r>
            <a:r>
              <a:rPr lang="sr-Latn-CS" sz="1800" dirty="0" smtClean="0"/>
              <a:t>Ruđer Bošković</a:t>
            </a:r>
            <a:r>
              <a:rPr lang="sr-Cyrl-CS" sz="1800" dirty="0" smtClean="0"/>
              <a:t>“</a:t>
            </a:r>
            <a:r>
              <a:rPr lang="sr-Latn-CS" sz="1800" dirty="0" smtClean="0"/>
              <a:t>, Školska knjiga, Zagreb, 1987.</a:t>
            </a:r>
            <a:r>
              <a:rPr lang="sr-Cyrl-CS" sz="1800" dirty="0" smtClean="0"/>
              <a:t> (prvo izdanje), 1998. (treće izdanje), стр. 122.</a:t>
            </a: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211757" y="287705"/>
            <a:ext cx="836435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3333CC"/>
                </a:solidFill>
              </a:rPr>
              <a:t>2. Планетарни </a:t>
            </a:r>
            <a:r>
              <a:rPr lang="sr-Cyrl-CS" sz="2000" b="1" dirty="0" smtClean="0">
                <a:solidFill>
                  <a:srgbClr val="3333CC"/>
                </a:solidFill>
              </a:rPr>
              <a:t>модел </a:t>
            </a:r>
            <a:r>
              <a:rPr lang="sr-Cyrl-CS" sz="2000" b="1" dirty="0" smtClean="0"/>
              <a:t>Лорд</a:t>
            </a:r>
            <a:r>
              <a:rPr lang="en-US" sz="2000" b="1" dirty="0" smtClean="0"/>
              <a:t>a</a:t>
            </a:r>
            <a:r>
              <a:rPr lang="sr-Cyrl-CS" sz="2000" b="1" dirty="0" smtClean="0"/>
              <a:t> Келвина</a:t>
            </a:r>
          </a:p>
          <a:p>
            <a:endParaRPr lang="en-US" sz="2000" b="1" dirty="0" smtClean="0"/>
          </a:p>
          <a:p>
            <a:pPr>
              <a:spcBef>
                <a:spcPts val="0"/>
              </a:spcBef>
            </a:pPr>
            <a:r>
              <a:rPr lang="sr-Cyrl-RS" sz="1800" dirty="0" smtClean="0"/>
              <a:t>Овај модел Џ. Томсон тумачи Бошковићевом теоријом:</a:t>
            </a:r>
            <a:endParaRPr lang="sr-Cyrl-CS" sz="1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882" y="2820203"/>
            <a:ext cx="4662506" cy="31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3629" y="1164657"/>
            <a:ext cx="8373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 </a:t>
            </a:r>
            <a:r>
              <a:rPr lang="sr-Latn-CS" sz="1800" dirty="0" smtClean="0"/>
              <a:t>"</a:t>
            </a:r>
            <a:r>
              <a:rPr lang="sr-Cyrl-CS" sz="1800" dirty="0" smtClean="0"/>
              <a:t>П</a:t>
            </a:r>
            <a:r>
              <a:rPr lang="sr-Latn-CS" sz="1800" dirty="0" smtClean="0"/>
              <a:t>ретпоставимо да набијени јон </a:t>
            </a:r>
            <a:r>
              <a:rPr lang="sr-Latn-CS" sz="1800" b="1" dirty="0" smtClean="0">
                <a:solidFill>
                  <a:srgbClr val="FF3399"/>
                </a:solidFill>
              </a:rPr>
              <a:t>посматрамо као </a:t>
            </a:r>
            <a:r>
              <a:rPr lang="sr-Cyrl-CS" sz="1800" b="1" dirty="0" smtClean="0">
                <a:solidFill>
                  <a:srgbClr val="FF3399"/>
                </a:solidFill>
              </a:rPr>
              <a:t>Б</a:t>
            </a:r>
            <a:r>
              <a:rPr lang="sr-Latn-CS" sz="1800" b="1" dirty="0" smtClean="0">
                <a:solidFill>
                  <a:srgbClr val="FF3399"/>
                </a:solidFill>
              </a:rPr>
              <a:t>ошковићев</a:t>
            </a:r>
            <a:r>
              <a:rPr lang="sr-Latn-CS" sz="1800" dirty="0" smtClean="0"/>
              <a:t> атом који делује на једну честицу средишњом силом, која се мења од одбојне до привлачне и од привлачне до одбојне неколико пута... Таква је сила, на пример, приказана графички на слици где апсцисе представљају удаљености од атома, а ординате силе које делују од атома на честицу...“ </a:t>
            </a:r>
            <a:endParaRPr lang="en-US" sz="1800" dirty="0"/>
          </a:p>
        </p:txBody>
      </p:sp>
      <p:pic>
        <p:nvPicPr>
          <p:cNvPr id="9" name="Picture 30" descr="D:\Nauka\Boscovic\TomsonOrbital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933" y="2991168"/>
            <a:ext cx="3747437" cy="250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35629" y="3927107"/>
            <a:ext cx="6641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400" b="1" dirty="0">
                <a:solidFill>
                  <a:srgbClr val="3333CC"/>
                </a:solidFill>
              </a:rPr>
              <a:t>Језгро атома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8063447" y="4750619"/>
            <a:ext cx="118227" cy="9662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 sz="1800">
              <a:solidFill>
                <a:srgbClr val="FF3399"/>
              </a:solidFill>
            </a:endParaRP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8513194" y="3678454"/>
            <a:ext cx="118227" cy="9662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5695782" y="3892850"/>
            <a:ext cx="118227" cy="9662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8"/>
          <p:cNvSpPr>
            <a:spLocks noChangeArrowheads="1"/>
          </p:cNvSpPr>
          <p:nvPr/>
        </p:nvSpPr>
        <p:spPr bwMode="auto">
          <a:xfrm>
            <a:off x="5282348" y="4065420"/>
            <a:ext cx="268698" cy="274332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 sz="1800">
              <a:solidFill>
                <a:srgbClr val="FF3399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219515" y="3932840"/>
            <a:ext cx="118227" cy="9662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85886" y="5943600"/>
            <a:ext cx="41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Gill H. V.</a:t>
            </a:r>
            <a:r>
              <a:rPr lang="sr-Cyrl-CS" dirty="0" smtClean="0"/>
              <a:t>, „</a:t>
            </a:r>
            <a:r>
              <a:rPr lang="sr-Latn-CS" dirty="0" smtClean="0"/>
              <a:t>Roger Boscovich, S. J. </a:t>
            </a:r>
            <a:r>
              <a:rPr lang="sr-Cyrl-CS" dirty="0" smtClean="0"/>
              <a:t>–</a:t>
            </a:r>
            <a:r>
              <a:rPr lang="sr-Latn-CS" dirty="0" smtClean="0"/>
              <a:t> Forerunner of modern physical theories</a:t>
            </a:r>
            <a:r>
              <a:rPr lang="sr-Cyrl-CS" dirty="0" smtClean="0"/>
              <a:t>“</a:t>
            </a:r>
            <a:r>
              <a:rPr lang="sr-Latn-CS" dirty="0" smtClean="0"/>
              <a:t>, M. H. Gill and Son, Ltd., Dublin</a:t>
            </a:r>
            <a:r>
              <a:rPr lang="sr-Cyrl-CS" dirty="0" smtClean="0"/>
              <a:t>, 1941.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42021" y="5678903"/>
            <a:ext cx="3590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Џил је доцртао орбитале, а ми честице.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9133" y="6027003"/>
            <a:ext cx="469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/>
              <a:t>Задебљањем криве и тачкама на апсциси је Џосеф Томсон означио положаје стабилних орбита електрона.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98897" y="2914849"/>
            <a:ext cx="34362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Џ. Томсон </a:t>
            </a:r>
            <a:r>
              <a:rPr lang="sr-Latn-CS" dirty="0" smtClean="0"/>
              <a:t>"The Corpuscular Theory of Matter“</a:t>
            </a:r>
            <a:r>
              <a:rPr lang="sr-Cyrl-CS" dirty="0" smtClean="0"/>
              <a:t> </a:t>
            </a:r>
          </a:p>
          <a:p>
            <a:pPr algn="ctr"/>
            <a:r>
              <a:rPr lang="sr-Cyrl-CS" dirty="0" smtClean="0"/>
              <a:t>(</a:t>
            </a:r>
            <a:r>
              <a:rPr lang="sr-Latn-CS" dirty="0" smtClean="0"/>
              <a:t>Лондон, 1907.)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875900" y="4851133"/>
            <a:ext cx="1443789" cy="10202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1655544" y="5197645"/>
            <a:ext cx="1414913" cy="2021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-269507" y="3426593"/>
            <a:ext cx="11454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sz="1400" dirty="0" smtClean="0"/>
              <a:t>Привлачење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31785" y="5106883"/>
            <a:ext cx="90020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sz="1400" dirty="0" smtClean="0"/>
              <a:t>Одбијање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2969" y="4527762"/>
            <a:ext cx="90020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sz="1400" dirty="0" smtClean="0"/>
              <a:t>Растојање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0" y="2108200"/>
            <a:ext cx="89598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 b="1" dirty="0">
                <a:solidFill>
                  <a:srgbClr val="3333CC"/>
                </a:solidFill>
              </a:rPr>
              <a:t>Gill указује</a:t>
            </a:r>
            <a:r>
              <a:rPr lang="sr-Cyrl-CS" sz="1800" dirty="0">
                <a:solidFill>
                  <a:srgbClr val="3333CC"/>
                </a:solidFill>
              </a:rPr>
              <a:t>:</a:t>
            </a:r>
            <a:r>
              <a:rPr lang="sr-Latn-CS" sz="1800" dirty="0"/>
              <a:t> </a:t>
            </a:r>
            <a:endParaRPr lang="sr-Cyrl-CS" sz="1800" dirty="0"/>
          </a:p>
          <a:p>
            <a:pPr>
              <a:spcBef>
                <a:spcPct val="50000"/>
              </a:spcBef>
            </a:pPr>
            <a:r>
              <a:rPr lang="sr-Cyrl-CS" sz="1800" dirty="0"/>
              <a:t>- </a:t>
            </a:r>
            <a:r>
              <a:rPr lang="sr-Cyrl-CS" sz="1800" dirty="0" smtClean="0"/>
              <a:t>У</a:t>
            </a:r>
            <a:r>
              <a:rPr lang="sr-Latn-CS" sz="1800" dirty="0" smtClean="0"/>
              <a:t> </a:t>
            </a:r>
            <a:r>
              <a:rPr lang="sr-Latn-CS" sz="1800" dirty="0"/>
              <a:t>периоду 1903. до 1907. г. "</a:t>
            </a:r>
            <a:r>
              <a:rPr lang="sr-Latn-CS" sz="1800" dirty="0">
                <a:solidFill>
                  <a:srgbClr val="FF0000"/>
                </a:solidFill>
              </a:rPr>
              <a:t>Џ. Томсон показао да се концепт дозвољених и забрањених орбитала може непосредно извести из </a:t>
            </a:r>
            <a:r>
              <a:rPr lang="sr-Cyrl-CS" sz="1800" dirty="0">
                <a:solidFill>
                  <a:srgbClr val="FF0000"/>
                </a:solidFill>
              </a:rPr>
              <a:t>Б</a:t>
            </a:r>
            <a:r>
              <a:rPr lang="sr-Latn-CS" sz="1800" dirty="0">
                <a:solidFill>
                  <a:srgbClr val="FF0000"/>
                </a:solidFill>
              </a:rPr>
              <a:t>ошковићевог закона сила</a:t>
            </a:r>
            <a:r>
              <a:rPr lang="sr-Latn-CS" sz="1800" dirty="0"/>
              <a:t>" </a:t>
            </a:r>
            <a:endParaRPr lang="sr-Cyrl-CS" sz="1800" dirty="0"/>
          </a:p>
          <a:p>
            <a:pPr>
              <a:spcBef>
                <a:spcPct val="50000"/>
              </a:spcBef>
            </a:pPr>
            <a:r>
              <a:rPr lang="sr-Cyrl-CS" sz="1800" dirty="0"/>
              <a:t>- </a:t>
            </a:r>
            <a:r>
              <a:rPr lang="sr-Cyrl-CS" sz="1800" dirty="0" smtClean="0">
                <a:solidFill>
                  <a:srgbClr val="FF0000"/>
                </a:solidFill>
              </a:rPr>
              <a:t>Б</a:t>
            </a:r>
            <a:r>
              <a:rPr lang="sr-Latn-CS" sz="1800" dirty="0">
                <a:solidFill>
                  <a:srgbClr val="FF0000"/>
                </a:solidFill>
              </a:rPr>
              <a:t>ошковић дао </a:t>
            </a:r>
            <a:r>
              <a:rPr lang="sr-Latn-CS" sz="1800" dirty="0"/>
              <a:t>"</a:t>
            </a:r>
            <a:r>
              <a:rPr lang="sr-Latn-CS" sz="1800" dirty="0">
                <a:solidFill>
                  <a:srgbClr val="FF0000"/>
                </a:solidFill>
              </a:rPr>
              <a:t>суштински елемент модерном схватању атома</a:t>
            </a:r>
            <a:r>
              <a:rPr lang="sr-Latn-CS" sz="1800" dirty="0"/>
              <a:t>" </a:t>
            </a:r>
            <a:endParaRPr lang="sr-Cyrl-CS" sz="1800" dirty="0"/>
          </a:p>
          <a:p>
            <a:pPr>
              <a:spcBef>
                <a:spcPct val="50000"/>
              </a:spcBef>
            </a:pPr>
            <a:r>
              <a:rPr lang="sr-Cyrl-CS" sz="1800" dirty="0"/>
              <a:t>- </a:t>
            </a:r>
            <a:r>
              <a:rPr lang="sr-Latn-CS" sz="1800" dirty="0" smtClean="0"/>
              <a:t>“</a:t>
            </a:r>
            <a:r>
              <a:rPr lang="sr-Cyrl-RS" sz="1800" dirty="0" smtClean="0">
                <a:solidFill>
                  <a:srgbClr val="FF0000"/>
                </a:solidFill>
              </a:rPr>
              <a:t>Д</a:t>
            </a:r>
            <a:r>
              <a:rPr lang="sr-Latn-CS" sz="1800" dirty="0" smtClean="0">
                <a:solidFill>
                  <a:srgbClr val="FF0000"/>
                </a:solidFill>
              </a:rPr>
              <a:t>руги </a:t>
            </a:r>
            <a:r>
              <a:rPr lang="sr-Latn-CS" sz="1800" dirty="0">
                <a:solidFill>
                  <a:srgbClr val="FF0000"/>
                </a:solidFill>
              </a:rPr>
              <a:t>су пожњели оно што је Бошковић посејао две стотине година раније</a:t>
            </a:r>
            <a:r>
              <a:rPr lang="sr-Latn-CS" sz="1800" dirty="0"/>
              <a:t>". </a:t>
            </a:r>
            <a:endParaRPr lang="sr-Cyrl-CS" sz="18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r-Cyrl-CS" sz="1800" dirty="0"/>
              <a:t> </a:t>
            </a:r>
            <a:r>
              <a:rPr lang="sr-Cyrl-CS" sz="1800" dirty="0" smtClean="0"/>
              <a:t>Исправније је да </a:t>
            </a:r>
            <a:r>
              <a:rPr lang="sr-Cyrl-CS" sz="1800" dirty="0"/>
              <a:t>се </a:t>
            </a:r>
            <a:r>
              <a:rPr lang="sr-Latn-CS" sz="1800" dirty="0"/>
              <a:t>овај модел наз</a:t>
            </a:r>
            <a:r>
              <a:rPr lang="sr-Cyrl-CS" sz="1800" dirty="0"/>
              <a:t>и</a:t>
            </a:r>
            <a:r>
              <a:rPr lang="sr-Latn-CS" sz="1800" dirty="0"/>
              <a:t>ва </a:t>
            </a:r>
            <a:r>
              <a:rPr lang="sr-Latn-CS" sz="1800" dirty="0">
                <a:solidFill>
                  <a:srgbClr val="3333CC"/>
                </a:solidFill>
              </a:rPr>
              <a:t>"</a:t>
            </a:r>
            <a:r>
              <a:rPr lang="sr-Cyrl-CS" sz="1800" b="1" dirty="0">
                <a:solidFill>
                  <a:srgbClr val="C00000"/>
                </a:solidFill>
              </a:rPr>
              <a:t>Б</a:t>
            </a:r>
            <a:r>
              <a:rPr lang="sr-Latn-CS" sz="1800" b="1" dirty="0">
                <a:solidFill>
                  <a:srgbClr val="C00000"/>
                </a:solidFill>
              </a:rPr>
              <a:t>ошковић-Томсонов</a:t>
            </a:r>
            <a:r>
              <a:rPr lang="sr-Latn-CS" sz="1800" dirty="0">
                <a:solidFill>
                  <a:srgbClr val="3333CC"/>
                </a:solidFill>
              </a:rPr>
              <a:t>"</a:t>
            </a:r>
            <a:r>
              <a:rPr lang="sr-Latn-CS" sz="1800" dirty="0"/>
              <a:t> </a:t>
            </a:r>
            <a:r>
              <a:rPr lang="en-US" sz="1800" dirty="0"/>
              <a:t> </a:t>
            </a:r>
            <a:r>
              <a:rPr lang="sr-Latn-CS" sz="1800" dirty="0"/>
              <a:t>модел </a:t>
            </a:r>
            <a:r>
              <a:rPr lang="sr-Latn-CS" sz="1800" dirty="0" smtClean="0"/>
              <a:t>атома</a:t>
            </a:r>
            <a:endParaRPr lang="sr-Cyrl-RS" sz="1800" dirty="0" smtClean="0"/>
          </a:p>
          <a:p>
            <a:pPr>
              <a:spcBef>
                <a:spcPct val="50000"/>
              </a:spcBef>
              <a:buFontTx/>
              <a:buChar char="-"/>
            </a:pPr>
            <a:endParaRPr lang="sr-Cyrl-RS" sz="10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sr-Latn-CS" sz="1800" dirty="0" smtClean="0"/>
              <a:t> </a:t>
            </a:r>
            <a:r>
              <a:rPr lang="sr-Cyrl-RS" sz="1800" dirty="0" smtClean="0"/>
              <a:t>К</a:t>
            </a:r>
            <a:r>
              <a:rPr lang="sr-Latn-CS" sz="1800" dirty="0" smtClean="0"/>
              <a:t>ада </a:t>
            </a:r>
            <a:r>
              <a:rPr lang="sr-Latn-CS" sz="1800" dirty="0"/>
              <a:t>се буде писала историја атомске теорије, </a:t>
            </a:r>
            <a:r>
              <a:rPr lang="sr-Latn-CS" sz="1800" dirty="0">
                <a:solidFill>
                  <a:srgbClr val="FF0000"/>
                </a:solidFill>
              </a:rPr>
              <a:t>не би било исправно да </a:t>
            </a:r>
            <a:r>
              <a:rPr lang="sr-Latn-CS" sz="1800" dirty="0" smtClean="0">
                <a:solidFill>
                  <a:srgbClr val="FF0000"/>
                </a:solidFill>
              </a:rPr>
              <a:t>се</a:t>
            </a:r>
            <a:endParaRPr lang="sr-Cyrl-RS" sz="1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sr-Cyrl-RS" sz="1800" dirty="0" smtClean="0">
                <a:solidFill>
                  <a:srgbClr val="FF0000"/>
                </a:solidFill>
              </a:rPr>
              <a:t> </a:t>
            </a:r>
            <a:r>
              <a:rPr lang="sr-Latn-CS" sz="1800" dirty="0" smtClean="0">
                <a:solidFill>
                  <a:srgbClr val="FF0000"/>
                </a:solidFill>
              </a:rPr>
              <a:t> </a:t>
            </a:r>
            <a:r>
              <a:rPr lang="sr-Latn-CS" sz="1800" dirty="0">
                <a:solidFill>
                  <a:srgbClr val="FF0000"/>
                </a:solidFill>
              </a:rPr>
              <a:t>занемари допринос </a:t>
            </a:r>
            <a:r>
              <a:rPr lang="sr-Cyrl-CS" sz="1800" dirty="0">
                <a:solidFill>
                  <a:srgbClr val="FF0000"/>
                </a:solidFill>
              </a:rPr>
              <a:t>Р</a:t>
            </a:r>
            <a:r>
              <a:rPr lang="sr-Latn-CS" sz="1800" dirty="0">
                <a:solidFill>
                  <a:srgbClr val="FF0000"/>
                </a:solidFill>
              </a:rPr>
              <a:t>уђера </a:t>
            </a:r>
            <a:r>
              <a:rPr lang="sr-Cyrl-CS" sz="1800" dirty="0">
                <a:solidFill>
                  <a:srgbClr val="FF0000"/>
                </a:solidFill>
              </a:rPr>
              <a:t>Б</a:t>
            </a:r>
            <a:r>
              <a:rPr lang="sr-Latn-CS" sz="1800" dirty="0">
                <a:solidFill>
                  <a:srgbClr val="FF0000"/>
                </a:solidFill>
              </a:rPr>
              <a:t>ошковића.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36550" y="403225"/>
            <a:ext cx="86010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dirty="0"/>
              <a:t>1911. </a:t>
            </a:r>
            <a:r>
              <a:rPr lang="sr-Latn-CS" sz="1800" dirty="0"/>
              <a:t>E. </a:t>
            </a:r>
            <a:r>
              <a:rPr lang="sr-Cyrl-CS" sz="1800" dirty="0"/>
              <a:t>Радерфорд</a:t>
            </a:r>
            <a:r>
              <a:rPr lang="sr-Latn-CS" sz="1800" dirty="0"/>
              <a:t> </a:t>
            </a:r>
            <a:r>
              <a:rPr lang="sr-Cyrl-CS" sz="1800" dirty="0"/>
              <a:t>потврђује планетарни модел, тзв. </a:t>
            </a:r>
            <a:r>
              <a:rPr lang="sr-Cyrl-CS" sz="1800" dirty="0">
                <a:solidFill>
                  <a:srgbClr val="3333CC"/>
                </a:solidFill>
              </a:rPr>
              <a:t>“</a:t>
            </a:r>
            <a:r>
              <a:rPr lang="sr-Cyrl-CS" sz="1800" b="1" dirty="0">
                <a:solidFill>
                  <a:srgbClr val="3333CC"/>
                </a:solidFill>
              </a:rPr>
              <a:t>Радерфордов модел</a:t>
            </a:r>
            <a:r>
              <a:rPr lang="sr-Cyrl-CS" sz="1800" dirty="0">
                <a:solidFill>
                  <a:srgbClr val="3333CC"/>
                </a:solidFill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1912. Н. Бор</a:t>
            </a:r>
            <a:r>
              <a:rPr lang="sr-Latn-CS" sz="1800" dirty="0"/>
              <a:t> </a:t>
            </a:r>
            <a:r>
              <a:rPr lang="sr-Cyrl-CS" sz="1800" dirty="0"/>
              <a:t>борави код Томсона (7 месеци) и Радерфорда (4 месеца)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1913. Бор израчунава положаје орбитала и предлаже структуру атома, </a:t>
            </a:r>
          </a:p>
          <a:p>
            <a:pPr>
              <a:spcBef>
                <a:spcPct val="50000"/>
              </a:spcBef>
            </a:pPr>
            <a:r>
              <a:rPr lang="sr-Cyrl-CS" sz="1800" dirty="0"/>
              <a:t>          тзв. </a:t>
            </a:r>
            <a:r>
              <a:rPr lang="sr-Cyrl-CS" sz="1800" dirty="0">
                <a:solidFill>
                  <a:srgbClr val="3333CC"/>
                </a:solidFill>
              </a:rPr>
              <a:t>“</a:t>
            </a:r>
            <a:r>
              <a:rPr lang="sr-Cyrl-CS" sz="1800" b="1" dirty="0">
                <a:solidFill>
                  <a:srgbClr val="3333CC"/>
                </a:solidFill>
              </a:rPr>
              <a:t>Боров модел</a:t>
            </a:r>
            <a:r>
              <a:rPr lang="sr-Cyrl-CS" sz="1800" dirty="0">
                <a:solidFill>
                  <a:srgbClr val="3333CC"/>
                </a:solidFill>
              </a:rPr>
              <a:t>”</a:t>
            </a:r>
            <a:r>
              <a:rPr lang="sr-Cyrl-CS" sz="1800" dirty="0"/>
              <a:t> атома</a:t>
            </a:r>
            <a:endParaRPr lang="en-US" sz="1800" dirty="0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58775" y="6076950"/>
            <a:ext cx="7997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1800"/>
              <a:t>Gill H. V. </a:t>
            </a:r>
            <a:r>
              <a:rPr lang="sr-Cyrl-CS" sz="1800"/>
              <a:t>(1941): </a:t>
            </a:r>
            <a:r>
              <a:rPr lang="sr-Latn-CS" sz="1800"/>
              <a:t>"Roger Boscovich, S. J. - Forerunner of Modern Physical Theories", M. H. Gill and Son, Ltd., Dublin</a:t>
            </a:r>
            <a:endParaRPr lang="en-US" sz="1800"/>
          </a:p>
        </p:txBody>
      </p:sp>
      <p:sp>
        <p:nvSpPr>
          <p:cNvPr id="22533" name="Line 8"/>
          <p:cNvSpPr>
            <a:spLocks noChangeShapeType="1"/>
          </p:cNvSpPr>
          <p:nvPr/>
        </p:nvSpPr>
        <p:spPr bwMode="auto">
          <a:xfrm flipV="1">
            <a:off x="231775" y="6042025"/>
            <a:ext cx="8483600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228600" y="533400"/>
            <a:ext cx="8570259" cy="176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err="1">
                <a:solidFill>
                  <a:srgbClr val="3333CC"/>
                </a:solidFill>
              </a:rPr>
              <a:t>Niels</a:t>
            </a:r>
            <a:r>
              <a:rPr lang="en-US" sz="2000" dirty="0">
                <a:solidFill>
                  <a:srgbClr val="3333CC"/>
                </a:solidFill>
              </a:rPr>
              <a:t> Bohr</a:t>
            </a:r>
            <a:r>
              <a:rPr lang="sr-Latn-CS" sz="2000" dirty="0">
                <a:solidFill>
                  <a:schemeClr val="tx2"/>
                </a:solidFill>
              </a:rPr>
              <a:t> (1958):</a:t>
            </a:r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sr-Cyrl-CS" sz="2000" dirty="0" smtClean="0">
                <a:solidFill>
                  <a:schemeClr val="tx2"/>
                </a:solidFill>
              </a:rPr>
              <a:t>Бошковићеве </a:t>
            </a:r>
            <a:r>
              <a:rPr lang="sr-Cyrl-CS" sz="2000" dirty="0">
                <a:solidFill>
                  <a:schemeClr val="tx2"/>
                </a:solidFill>
              </a:rPr>
              <a:t>идеје су имале </a:t>
            </a:r>
            <a:r>
              <a:rPr lang="sr-Cyrl-CS" sz="2000" b="1" dirty="0">
                <a:solidFill>
                  <a:srgbClr val="FF3399"/>
                </a:solidFill>
              </a:rPr>
              <a:t>велики утицај на рад наредне генерације</a:t>
            </a:r>
            <a:r>
              <a:rPr lang="sr-Cyrl-CS" sz="2000" dirty="0">
                <a:solidFill>
                  <a:schemeClr val="tx2"/>
                </a:solidFill>
              </a:rPr>
              <a:t> физичара</a:t>
            </a:r>
            <a:r>
              <a:rPr lang="en-US" sz="2000" dirty="0">
                <a:solidFill>
                  <a:schemeClr val="tx2"/>
                </a:solidFill>
              </a:rPr>
              <a:t>: Laplace, Faraday and Maxwell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- </a:t>
            </a:r>
            <a:r>
              <a:rPr lang="sr-Cyrl-CS" sz="2000" dirty="0">
                <a:solidFill>
                  <a:schemeClr val="tx2"/>
                </a:solidFill>
              </a:rPr>
              <a:t>Његов велики научни рад је послужио да се </a:t>
            </a:r>
            <a:r>
              <a:rPr lang="sr-Cyrl-CS" sz="2000" b="1" dirty="0">
                <a:solidFill>
                  <a:srgbClr val="FF3399"/>
                </a:solidFill>
              </a:rPr>
              <a:t>поплоча пут за потоњи развој науке.</a:t>
            </a:r>
            <a:endParaRPr lang="en-US" sz="2000" b="1" dirty="0">
              <a:solidFill>
                <a:srgbClr val="FF3399"/>
              </a:solidFill>
            </a:endParaRP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228600" y="2514600"/>
            <a:ext cx="8704729" cy="16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sr-Latn-CS" sz="2000" dirty="0">
                <a:solidFill>
                  <a:srgbClr val="3333CC"/>
                </a:solidFill>
              </a:rPr>
              <a:t>Werner Heisenberg</a:t>
            </a:r>
            <a:r>
              <a:rPr lang="sr-Latn-CS" sz="2000" dirty="0"/>
              <a:t> (1958):</a:t>
            </a:r>
            <a:r>
              <a:rPr lang="en-US" sz="1600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- </a:t>
            </a:r>
            <a:r>
              <a:rPr lang="sr-Cyrl-CS" sz="2000" dirty="0"/>
              <a:t>Замисао да су силе одбојне при малим растојањима, а привлачне при великим је одиграла </a:t>
            </a:r>
            <a:r>
              <a:rPr lang="sr-Cyrl-CS" sz="2000" b="1" dirty="0">
                <a:solidFill>
                  <a:srgbClr val="FF3399"/>
                </a:solidFill>
              </a:rPr>
              <a:t>одлучујућу улогу у модерној атомској физици</a:t>
            </a:r>
            <a:r>
              <a:rPr lang="sr-Cyrl-CS" sz="2000" dirty="0"/>
              <a:t>.</a:t>
            </a: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- </a:t>
            </a:r>
            <a:r>
              <a:rPr lang="sr-Cyrl-RS" sz="2000" dirty="0" smtClean="0"/>
              <a:t>М</a:t>
            </a:r>
            <a:r>
              <a:rPr lang="sr-Cyrl-CS" sz="2000" dirty="0" smtClean="0"/>
              <a:t>одерна физика показује да </a:t>
            </a:r>
            <a:r>
              <a:rPr lang="sr-Cyrl-CS" sz="2000" dirty="0"/>
              <a:t>су била </a:t>
            </a:r>
            <a:r>
              <a:rPr lang="sr-Cyrl-CS" sz="2000" b="1" dirty="0">
                <a:solidFill>
                  <a:srgbClr val="FF3399"/>
                </a:solidFill>
              </a:rPr>
              <a:t>исправна филозофска гледишта којима се Бошковић руководио</a:t>
            </a:r>
            <a:r>
              <a:rPr lang="sr-Cyrl-CS" sz="2000" dirty="0"/>
              <a:t> у својој </a:t>
            </a:r>
            <a:r>
              <a:rPr lang="sr-Cyrl-CS" sz="2000" dirty="0" smtClean="0"/>
              <a:t>природној </a:t>
            </a:r>
            <a:r>
              <a:rPr lang="sr-Cyrl-CS" sz="2000" dirty="0"/>
              <a:t>науци. </a:t>
            </a:r>
            <a:endParaRPr lang="en-US" sz="2000" dirty="0"/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322731" y="5344739"/>
            <a:ext cx="8631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Leon Lederman </a:t>
            </a:r>
            <a:r>
              <a:rPr lang="en-US" sz="2000" dirty="0"/>
              <a:t>(1993):</a:t>
            </a:r>
            <a:r>
              <a:rPr lang="sr-Cyrl-CS" sz="2000" dirty="0"/>
              <a:t> Његова теорија је </a:t>
            </a:r>
            <a:r>
              <a:rPr lang="sr-Cyrl-CS" sz="2000" b="1" dirty="0">
                <a:solidFill>
                  <a:srgbClr val="FF3399"/>
                </a:solidFill>
              </a:rPr>
              <a:t>кључ за целокупну модерну физику</a:t>
            </a:r>
            <a:r>
              <a:rPr lang="en-US" sz="2000" b="1" dirty="0">
                <a:solidFill>
                  <a:srgbClr val="FF3399"/>
                </a:solidFill>
              </a:rPr>
              <a:t>.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242048" y="4291760"/>
            <a:ext cx="869576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L. </a:t>
            </a:r>
            <a:r>
              <a:rPr lang="en-US" sz="2000" dirty="0" err="1">
                <a:solidFill>
                  <a:srgbClr val="3333CC"/>
                </a:solidFill>
              </a:rPr>
              <a:t>Herrismann</a:t>
            </a:r>
            <a:r>
              <a:rPr lang="en-US" sz="2000" dirty="0"/>
              <a:t>:</a:t>
            </a:r>
            <a:endParaRPr lang="sr-Cyrl-CS" sz="2000" dirty="0"/>
          </a:p>
          <a:p>
            <a:pPr>
              <a:spcBef>
                <a:spcPct val="50000"/>
              </a:spcBef>
            </a:pPr>
            <a:r>
              <a:rPr lang="sr-Cyrl-CS" sz="2000" dirty="0"/>
              <a:t>Бошковићева филозофија природе ће постати </a:t>
            </a:r>
            <a:r>
              <a:rPr lang="sr-Cyrl-CS" sz="2000" b="1" dirty="0">
                <a:solidFill>
                  <a:srgbClr val="FF0066"/>
                </a:solidFill>
              </a:rPr>
              <a:t>филозофија 21. </a:t>
            </a:r>
            <a:r>
              <a:rPr lang="sr-Cyrl-CS" sz="2000" b="1" dirty="0" smtClean="0">
                <a:solidFill>
                  <a:srgbClr val="FF0066"/>
                </a:solidFill>
              </a:rPr>
              <a:t>века.</a:t>
            </a:r>
            <a:endParaRPr lang="sr-Latn-CS" sz="2000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524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/>
              <a:t>ЗАКЉУЧАК</a:t>
            </a:r>
            <a:endParaRPr lang="en-US" sz="3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622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600" dirty="0" smtClean="0"/>
              <a:t>КРАЈ</a:t>
            </a:r>
            <a:endParaRPr 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981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70C0"/>
                </a:solidFill>
              </a:rPr>
              <a:t>ПРЕТЕЧА КВАНТНЕ МЕХАНИКЕ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550" y="171450"/>
            <a:ext cx="7129463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524500" y="53181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6666FF"/>
                </a:solidFill>
              </a:rPr>
              <a:t>Границе кохезије</a:t>
            </a:r>
            <a:endParaRPr lang="en-US" sz="2000" b="1">
              <a:solidFill>
                <a:srgbClr val="6666FF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6389688" y="963613"/>
            <a:ext cx="71437" cy="1800225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5453063" y="963613"/>
            <a:ext cx="1008062" cy="1944687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516438" y="963613"/>
            <a:ext cx="1944687" cy="2016125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3365500" y="963613"/>
            <a:ext cx="3095625" cy="2016125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972050" y="4938713"/>
            <a:ext cx="287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669900"/>
                </a:solidFill>
              </a:rPr>
              <a:t>Границе некохезије</a:t>
            </a:r>
            <a:endParaRPr lang="en-US" sz="2000" b="1">
              <a:solidFill>
                <a:srgbClr val="669900"/>
              </a:solidFill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4935538" y="3282950"/>
            <a:ext cx="1093787" cy="1541463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3940175" y="3484563"/>
            <a:ext cx="2089150" cy="1368425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 flipV="1">
            <a:off x="5884863" y="3340100"/>
            <a:ext cx="144462" cy="1512888"/>
          </a:xfrm>
          <a:prstGeom prst="line">
            <a:avLst/>
          </a:prstGeom>
          <a:noFill/>
          <a:ln w="9525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907551" y="3163888"/>
            <a:ext cx="0" cy="1300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72813" y="298350"/>
            <a:ext cx="190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>
                <a:solidFill>
                  <a:srgbClr val="FF3399"/>
                </a:solidFill>
              </a:rPr>
              <a:t>Одбојна сила</a:t>
            </a:r>
            <a:r>
              <a:rPr lang="en-US" sz="1800" b="1" dirty="0">
                <a:solidFill>
                  <a:srgbClr val="FF3399"/>
                </a:solidFill>
              </a:rPr>
              <a:t> </a:t>
            </a:r>
            <a:r>
              <a:rPr lang="sr-Latn-CS" sz="1800" b="1" dirty="0">
                <a:solidFill>
                  <a:srgbClr val="FF3399"/>
                </a:solidFill>
              </a:rPr>
              <a:t>(</a:t>
            </a:r>
            <a:r>
              <a:rPr lang="sr-Cyrl-CS" sz="1800" b="1" dirty="0">
                <a:solidFill>
                  <a:srgbClr val="FF3399"/>
                </a:solidFill>
              </a:rPr>
              <a:t>Репулзија</a:t>
            </a:r>
            <a:r>
              <a:rPr lang="sr-Latn-CS" sz="1800" b="1" dirty="0">
                <a:solidFill>
                  <a:srgbClr val="FF3399"/>
                </a:solidFill>
              </a:rPr>
              <a:t>)</a:t>
            </a:r>
            <a:endParaRPr lang="en-US" sz="1800" dirty="0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883088" y="4081463"/>
            <a:ext cx="2112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1800" b="1" dirty="0">
                <a:solidFill>
                  <a:srgbClr val="FF3399"/>
                </a:solidFill>
              </a:rPr>
              <a:t>Привлачна сила (Атракција</a:t>
            </a:r>
            <a:r>
              <a:rPr lang="sr-Cyrl-CS" b="1" dirty="0">
                <a:solidFill>
                  <a:srgbClr val="FF3399"/>
                </a:solidFill>
              </a:rPr>
              <a:t>)</a:t>
            </a:r>
            <a:endParaRPr lang="en-US" dirty="0"/>
          </a:p>
        </p:txBody>
      </p:sp>
      <p:sp>
        <p:nvSpPr>
          <p:cNvPr id="6161" name="Text Box 8"/>
          <p:cNvSpPr txBox="1">
            <a:spLocks noChangeArrowheads="1"/>
          </p:cNvSpPr>
          <p:nvPr/>
        </p:nvSpPr>
        <p:spPr bwMode="auto">
          <a:xfrm>
            <a:off x="6608763" y="2654300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>
                <a:solidFill>
                  <a:srgbClr val="FF3399"/>
                </a:solidFill>
              </a:rPr>
              <a:t>Растојање</a:t>
            </a:r>
            <a:endParaRPr lang="en-US" sz="2000" b="1">
              <a:solidFill>
                <a:srgbClr val="FF3399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632834" y="1463041"/>
            <a:ext cx="1328287" cy="745957"/>
          </a:xfrm>
          <a:custGeom>
            <a:avLst/>
            <a:gdLst>
              <a:gd name="connsiteX0" fmla="*/ 0 w 952901"/>
              <a:gd name="connsiteY0" fmla="*/ 28875 h 745957"/>
              <a:gd name="connsiteX1" fmla="*/ 490889 w 952901"/>
              <a:gd name="connsiteY1" fmla="*/ 741145 h 745957"/>
              <a:gd name="connsiteX2" fmla="*/ 952901 w 952901"/>
              <a:gd name="connsiteY2" fmla="*/ 0 h 74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901" h="745957">
                <a:moveTo>
                  <a:pt x="0" y="28875"/>
                </a:moveTo>
                <a:cubicBezTo>
                  <a:pt x="166036" y="387416"/>
                  <a:pt x="332072" y="745957"/>
                  <a:pt x="490889" y="741145"/>
                </a:cubicBezTo>
                <a:cubicBezTo>
                  <a:pt x="649706" y="736333"/>
                  <a:pt x="801303" y="368166"/>
                  <a:pt x="952901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200724" y="1944302"/>
            <a:ext cx="231006" cy="240632"/>
          </a:xfrm>
          <a:prstGeom prst="ellipse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8417296" y="1804734"/>
            <a:ext cx="231007" cy="18288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979345" y="1828798"/>
            <a:ext cx="200530" cy="200524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rot="10800000">
            <a:off x="7669731" y="4349016"/>
            <a:ext cx="1328287" cy="745957"/>
          </a:xfrm>
          <a:custGeom>
            <a:avLst/>
            <a:gdLst>
              <a:gd name="connsiteX0" fmla="*/ 0 w 952901"/>
              <a:gd name="connsiteY0" fmla="*/ 28875 h 745957"/>
              <a:gd name="connsiteX1" fmla="*/ 490889 w 952901"/>
              <a:gd name="connsiteY1" fmla="*/ 741145 h 745957"/>
              <a:gd name="connsiteX2" fmla="*/ 952901 w 952901"/>
              <a:gd name="connsiteY2" fmla="*/ 0 h 74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901" h="745957">
                <a:moveTo>
                  <a:pt x="0" y="28875"/>
                </a:moveTo>
                <a:cubicBezTo>
                  <a:pt x="166036" y="387416"/>
                  <a:pt x="332072" y="745957"/>
                  <a:pt x="490889" y="741145"/>
                </a:cubicBezTo>
                <a:cubicBezTo>
                  <a:pt x="649706" y="736333"/>
                  <a:pt x="801303" y="368166"/>
                  <a:pt x="952901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99120" y="4098757"/>
            <a:ext cx="231006" cy="240632"/>
          </a:xfrm>
          <a:prstGeom prst="ellipse">
            <a:avLst/>
          </a:prstGeom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7878279" y="4326555"/>
            <a:ext cx="231007" cy="22138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8531193" y="4315326"/>
            <a:ext cx="213361" cy="2037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00211" y="972152"/>
            <a:ext cx="1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3333CC"/>
                </a:solidFill>
              </a:rPr>
              <a:t>Стабилна равнотежа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37108" y="5080535"/>
            <a:ext cx="1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669900"/>
                </a:solidFill>
              </a:rPr>
              <a:t>Нестабилна равнотежа</a:t>
            </a:r>
            <a:endParaRPr lang="en-US" sz="1400" b="1" dirty="0">
              <a:solidFill>
                <a:srgbClr val="6699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3091" y="3397852"/>
            <a:ext cx="126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>
                <a:solidFill>
                  <a:srgbClr val="3333CC"/>
                </a:solidFill>
              </a:rPr>
              <a:t>Нестабилна равнотежа</a:t>
            </a:r>
            <a:endParaRPr lang="en-US" sz="1400" b="1" dirty="0">
              <a:solidFill>
                <a:srgbClr val="3333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000" y="2133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Тунеловање</a:t>
            </a:r>
            <a:endParaRPr lang="en-US" sz="2000" b="1" dirty="0"/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6096000" y="2438400"/>
            <a:ext cx="91440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auka\Boscovic\Elip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913" y="1216025"/>
            <a:ext cx="5932487" cy="51847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657600" y="2399112"/>
            <a:ext cx="1066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220821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Бошковићеве орбитале </a:t>
            </a:r>
          </a:p>
          <a:p>
            <a:pPr algn="ctr"/>
            <a:r>
              <a:rPr lang="sr-Cyrl-RS" sz="2400" b="1" dirty="0" smtClean="0"/>
              <a:t>Две честице у жижама елипсе А и В, а трећа се креће </a:t>
            </a:r>
          </a:p>
          <a:p>
            <a:pPr algn="ctr"/>
            <a:r>
              <a:rPr lang="sr-Cyrl-RS" sz="2400" b="1" dirty="0" smtClean="0"/>
              <a:t>по некој од орбитала Е (Теорија, сл. 33).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307" y="260651"/>
            <a:ext cx="5960244" cy="30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46947" y="221381"/>
            <a:ext cx="1424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41006" y="1124551"/>
            <a:ext cx="29084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Квант енергије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803" y="450783"/>
            <a:ext cx="11373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Одбојна сила (</a:t>
            </a:r>
            <a:r>
              <a:rPr lang="en-US" b="1" dirty="0" smtClean="0"/>
              <a:t>F</a:t>
            </a:r>
            <a:r>
              <a:rPr lang="sr-Cyrl-RS" b="1" dirty="0" smtClean="0"/>
              <a:t>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4518" y="2326105"/>
            <a:ext cx="14903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/>
              <a:t>Привлачна сила (</a:t>
            </a:r>
            <a:r>
              <a:rPr lang="en-US" b="1" dirty="0" smtClean="0"/>
              <a:t>F</a:t>
            </a:r>
            <a:r>
              <a:rPr lang="sr-Cyrl-RS" b="1" dirty="0" smtClean="0"/>
              <a:t>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39400" y="2913244"/>
            <a:ext cx="170688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привлачење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365" y="1525602"/>
            <a:ext cx="1442183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b="1" dirty="0" smtClean="0">
                <a:solidFill>
                  <a:srgbClr val="0070C0"/>
                </a:solidFill>
              </a:rPr>
              <a:t>одбијањење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113" y="1698857"/>
            <a:ext cx="16988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sr-Cyrl-RS" b="1" dirty="0" smtClean="0"/>
              <a:t>Растојање (</a:t>
            </a:r>
            <a:r>
              <a:rPr lang="en-US" b="1" dirty="0" smtClean="0"/>
              <a:t>r</a:t>
            </a:r>
            <a:r>
              <a:rPr lang="sr-Cyrl-RS" b="1" dirty="0" smtClean="0"/>
              <a:t>)</a:t>
            </a:r>
            <a:endParaRPr lang="en-US" b="1" dirty="0"/>
          </a:p>
        </p:txBody>
      </p:sp>
      <p:cxnSp>
        <p:nvCxnSpPr>
          <p:cNvPr id="61" name="Straight Arrow Connector 60"/>
          <p:cNvCxnSpPr/>
          <p:nvPr/>
        </p:nvCxnSpPr>
        <p:spPr>
          <a:xfrm rot="16200000" flipH="1">
            <a:off x="2435195" y="2233065"/>
            <a:ext cx="490889" cy="105876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57200" y="3200400"/>
            <a:ext cx="8686800" cy="24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Бошковић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"Површина </a:t>
            </a:r>
            <a:r>
              <a:rPr lang="en-GB" sz="2000" b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(ограничена кривом и апсцисом) представља повећање или смањење квадрата брзине" </a:t>
            </a:r>
            <a:r>
              <a:rPr lang="en-GB" sz="2000" b="1" u="sng" dirty="0" smtClean="0">
                <a:latin typeface="Times New Roman" pitchFamily="18" charset="0"/>
                <a:cs typeface="Times New Roman" pitchFamily="18" charset="0"/>
              </a:rPr>
              <a:t>Δ(v</a:t>
            </a:r>
            <a:r>
              <a:rPr lang="en-GB" sz="2000" b="1" u="sng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честица...</a:t>
            </a:r>
            <a:endParaRPr lang="en-GB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GB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Ако су површине одбојних лукова мање од привлачних, честица ће достићи прву границу кохезије Е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кретаће се по кругу полупречника АЕ и</a:t>
            </a:r>
          </a:p>
          <a:p>
            <a:pPr marL="342900" indent="-342900">
              <a:buFontTx/>
              <a:buChar char="-"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непрекидно осцилировати у око те границе</a:t>
            </a:r>
            <a:r>
              <a:rPr lang="en-GB" sz="2000" dirty="0" smtClean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BroljevA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838200"/>
            <a:ext cx="3276600" cy="34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Сл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091" y="1142999"/>
            <a:ext cx="3898709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04725" y="1723725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Честица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1600200"/>
            <a:ext cx="83820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Талас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1981200"/>
            <a:ext cx="8382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4457343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200" b="1" dirty="0" smtClean="0">
                <a:solidFill>
                  <a:srgbClr val="0070C0"/>
                </a:solidFill>
              </a:rPr>
              <a:t>Орбите у Бошковићевој Теорији </a:t>
            </a:r>
            <a:r>
              <a:rPr lang="sr-Cyrl-CS" sz="2200" dirty="0" smtClean="0"/>
              <a:t>(сл. 33</a:t>
            </a:r>
            <a:r>
              <a:rPr lang="sr-Cyrl-CS" dirty="0" smtClean="0"/>
              <a:t>)</a:t>
            </a:r>
            <a:r>
              <a:rPr lang="sr-Cyrl-RS" dirty="0" smtClean="0"/>
              <a:t> </a:t>
            </a:r>
          </a:p>
          <a:p>
            <a:r>
              <a:rPr lang="sr-Cyrl-CS" sz="2200" dirty="0" smtClean="0"/>
              <a:t>Ми смо нацртали честицу и према његовом опису /Теорија, б</a:t>
            </a:r>
            <a:r>
              <a:rPr lang="sr-Cyrl-RS" sz="2200" dirty="0" smtClean="0"/>
              <a:t>ројеви</a:t>
            </a:r>
            <a:r>
              <a:rPr lang="sr-Cyrl-CS" sz="2200" dirty="0" smtClean="0"/>
              <a:t> 191-194/ приказали њено кружно кретање по орбити попут таласа који осцилује око границ</a:t>
            </a:r>
            <a:r>
              <a:rPr lang="sr-Cyrl-RS" sz="2200" dirty="0" smtClean="0"/>
              <a:t>е</a:t>
            </a:r>
            <a:r>
              <a:rPr lang="sr-Cyrl-CS" sz="2200" dirty="0" smtClean="0"/>
              <a:t> кохезије Е.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4191000"/>
            <a:ext cx="3810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 smtClean="0">
                <a:solidFill>
                  <a:srgbClr val="0070C0"/>
                </a:solidFill>
              </a:rPr>
              <a:t>Савремени п</a:t>
            </a:r>
            <a:r>
              <a:rPr lang="en-US" sz="2200" b="1" dirty="0" err="1" smtClean="0">
                <a:solidFill>
                  <a:srgbClr val="0070C0"/>
                </a:solidFill>
              </a:rPr>
              <a:t>риказ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sr-Cyrl-RS" sz="2200" b="1" dirty="0" smtClean="0">
                <a:solidFill>
                  <a:srgbClr val="0070C0"/>
                </a:solidFill>
              </a:rPr>
              <a:t>орбита</a:t>
            </a:r>
            <a:r>
              <a:rPr lang="sr-Cyrl-RS" sz="2200" dirty="0" smtClean="0"/>
              <a:t> по којима се крећу електрони око језгра атома у виду </a:t>
            </a:r>
            <a:r>
              <a:rPr lang="sr-Cyrl-CS" sz="2200" dirty="0" smtClean="0"/>
              <a:t>де Брољевих таласа. Свака удаљенија електронска орбита има једну додатну „грбу“ у електронском таласу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304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0070C0"/>
                </a:solidFill>
              </a:rPr>
              <a:t>ДВОЈНОСТ ЧЕСТИЦЕ И ТАЛАСА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lip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440" y="808455"/>
            <a:ext cx="328295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15"/>
          <p:cNvSpPr txBox="1">
            <a:spLocks noChangeArrowheads="1"/>
          </p:cNvSpPr>
          <p:nvPr/>
        </p:nvSpPr>
        <p:spPr bwMode="auto">
          <a:xfrm>
            <a:off x="3359215" y="1031573"/>
            <a:ext cx="55532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RS" sz="2400" noProof="1" smtClean="0">
                <a:solidFill>
                  <a:srgbClr val="C00000"/>
                </a:solidFill>
              </a:rPr>
              <a:t>... и </a:t>
            </a:r>
            <a:r>
              <a:rPr lang="sr-Cyrl-RS" sz="2400" noProof="1">
                <a:solidFill>
                  <a:srgbClr val="C00000"/>
                </a:solidFill>
              </a:rPr>
              <a:t>тумачи прелаз честица са једне на другу орбиталу као квантни прелаз</a:t>
            </a:r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auto">
          <a:xfrm>
            <a:off x="3478915" y="2223438"/>
            <a:ext cx="54625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1600" noProof="1"/>
              <a:t>При прелазу честице са једне на другу орбиталу се мења њена брзина, тако да </a:t>
            </a:r>
            <a:r>
              <a:rPr lang="sr-Cyrl-RS" sz="1600" b="1" noProof="1">
                <a:solidFill>
                  <a:srgbClr val="FF0066"/>
                </a:solidFill>
              </a:rPr>
              <a:t>промена квадрата брзине (</a:t>
            </a:r>
            <a:r>
              <a:rPr lang="el-GR" sz="1600" b="1" noProof="1">
                <a:solidFill>
                  <a:srgbClr val="FF0066"/>
                </a:solidFill>
              </a:rPr>
              <a:t>Δ</a:t>
            </a:r>
            <a:r>
              <a:rPr lang="en-US" sz="1600" b="1" noProof="1">
                <a:solidFill>
                  <a:srgbClr val="FF0066"/>
                </a:solidFill>
              </a:rPr>
              <a:t> v</a:t>
            </a:r>
            <a:r>
              <a:rPr lang="en-US" sz="1600" b="1" baseline="30000" noProof="1">
                <a:solidFill>
                  <a:srgbClr val="FF0066"/>
                </a:solidFill>
              </a:rPr>
              <a:t>2</a:t>
            </a:r>
            <a:r>
              <a:rPr lang="en-US" sz="1600" b="1" noProof="1">
                <a:solidFill>
                  <a:srgbClr val="FF0066"/>
                </a:solidFill>
              </a:rPr>
              <a:t>) </a:t>
            </a:r>
            <a:r>
              <a:rPr lang="sr-Cyrl-RS" sz="1600" b="1" noProof="1">
                <a:solidFill>
                  <a:srgbClr val="FF0066"/>
                </a:solidFill>
              </a:rPr>
              <a:t>има одређену вредност</a:t>
            </a:r>
            <a:r>
              <a:rPr lang="sr-Cyrl-RS" sz="1600" noProof="1"/>
              <a:t>, једнаку разлици површина испод одбојног и изнад привлачног лука између две границе кохезије. </a:t>
            </a:r>
          </a:p>
          <a:p>
            <a:endParaRPr lang="sr-Cyrl-RS" sz="1600" noProof="1"/>
          </a:p>
          <a:p>
            <a:r>
              <a:rPr lang="sr-Cyrl-RS" sz="1600" noProof="1"/>
              <a:t>Како је 		</a:t>
            </a:r>
            <a:r>
              <a:rPr lang="el-GR" sz="2400" b="1" noProof="1">
                <a:solidFill>
                  <a:srgbClr val="FF0000"/>
                </a:solidFill>
              </a:rPr>
              <a:t>Δ</a:t>
            </a:r>
            <a:r>
              <a:rPr lang="en-US" sz="2400" b="1" noProof="1">
                <a:solidFill>
                  <a:srgbClr val="FF0000"/>
                </a:solidFill>
              </a:rPr>
              <a:t>E = m(</a:t>
            </a:r>
            <a:r>
              <a:rPr lang="el-GR" sz="2400" b="1" noProof="1">
                <a:solidFill>
                  <a:srgbClr val="FF0000"/>
                </a:solidFill>
              </a:rPr>
              <a:t>Δ</a:t>
            </a:r>
            <a:r>
              <a:rPr lang="en-US" sz="2400" b="1" noProof="1">
                <a:solidFill>
                  <a:srgbClr val="FF0000"/>
                </a:solidFill>
              </a:rPr>
              <a:t>v</a:t>
            </a:r>
            <a:r>
              <a:rPr lang="en-US" sz="2400" b="1" baseline="30000" noProof="1">
                <a:solidFill>
                  <a:srgbClr val="FF0000"/>
                </a:solidFill>
              </a:rPr>
              <a:t>2</a:t>
            </a:r>
            <a:r>
              <a:rPr lang="en-US" sz="2400" b="1" noProof="1">
                <a:solidFill>
                  <a:srgbClr val="FF0000"/>
                </a:solidFill>
              </a:rPr>
              <a:t>)/2 </a:t>
            </a:r>
          </a:p>
          <a:p>
            <a:r>
              <a:rPr lang="en-US" sz="1600" noProof="1"/>
              <a:t>	</a:t>
            </a:r>
            <a:endParaRPr lang="sr-Cyrl-RS" sz="1600" noProof="1" smtClean="0"/>
          </a:p>
          <a:p>
            <a:r>
              <a:rPr lang="sr-Cyrl-RS" sz="1600" noProof="1" smtClean="0"/>
              <a:t>то </a:t>
            </a:r>
            <a:r>
              <a:rPr lang="sr-Cyrl-RS" sz="1600" noProof="1"/>
              <a:t>је – „</a:t>
            </a:r>
            <a:r>
              <a:rPr lang="sr-Cyrl-RS" sz="1600" b="1" noProof="1">
                <a:solidFill>
                  <a:srgbClr val="FF0000"/>
                </a:solidFill>
              </a:rPr>
              <a:t>квант енергије</a:t>
            </a:r>
            <a:r>
              <a:rPr lang="sr-Cyrl-RS" sz="1600" noProof="1" smtClean="0"/>
              <a:t>“, како </a:t>
            </a:r>
            <a:r>
              <a:rPr lang="sr-Cyrl-RS" sz="1600" noProof="1"/>
              <a:t>се данас назива. </a:t>
            </a:r>
          </a:p>
          <a:p>
            <a:endParaRPr lang="sr-Cyrl-RS" sz="1600" noProof="1"/>
          </a:p>
        </p:txBody>
      </p:sp>
      <p:sp>
        <p:nvSpPr>
          <p:cNvPr id="7173" name="Oval 20"/>
          <p:cNvSpPr>
            <a:spLocks noChangeArrowheads="1"/>
          </p:cNvSpPr>
          <p:nvPr/>
        </p:nvSpPr>
        <p:spPr bwMode="auto">
          <a:xfrm>
            <a:off x="858052" y="1500505"/>
            <a:ext cx="103188" cy="149225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828544" y="1771818"/>
            <a:ext cx="297647" cy="66571"/>
          </a:xfrm>
          <a:prstGeom prst="straightConnector1">
            <a:avLst/>
          </a:prstGeom>
          <a:ln w="22225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03702" y="377057"/>
            <a:ext cx="7342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noProof="1">
                <a:solidFill>
                  <a:srgbClr val="C00000"/>
                </a:solidFill>
              </a:rPr>
              <a:t>Бошковић </a:t>
            </a:r>
            <a:r>
              <a:rPr lang="sr-Cyrl-RS" sz="2400" noProof="1" smtClean="0">
                <a:solidFill>
                  <a:srgbClr val="C00000"/>
                </a:solidFill>
              </a:rPr>
              <a:t>(1758) црта </a:t>
            </a:r>
            <a:r>
              <a:rPr lang="sr-Cyrl-RS" sz="2400" noProof="1">
                <a:solidFill>
                  <a:srgbClr val="C00000"/>
                </a:solidFill>
              </a:rPr>
              <a:t>стабилне </a:t>
            </a:r>
            <a:r>
              <a:rPr lang="sr-Cyrl-RS" sz="2400" noProof="1" smtClean="0">
                <a:solidFill>
                  <a:srgbClr val="C00000"/>
                </a:solidFill>
              </a:rPr>
              <a:t>орбитале...</a:t>
            </a:r>
            <a:endParaRPr lang="sr-Cyrl-RS" sz="2400" noProof="1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2525" y="4928929"/>
            <a:ext cx="7652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noProof="1" smtClean="0"/>
              <a:t>Бошковићева теорија је заправо </a:t>
            </a:r>
            <a:r>
              <a:rPr lang="sr-Cyrl-RS" sz="2400" b="1" noProof="1" smtClean="0">
                <a:solidFill>
                  <a:srgbClr val="FF0066"/>
                </a:solidFill>
              </a:rPr>
              <a:t>ПРВА КВАНТНА ТЕОРИЈА</a:t>
            </a:r>
            <a:r>
              <a:rPr lang="sr-Cyrl-RS" sz="2400" noProof="1" smtClean="0"/>
              <a:t>, изречена век и по пре Планка</a:t>
            </a:r>
            <a:r>
              <a:rPr lang="en-US" sz="2400" noProof="1" smtClean="0"/>
              <a:t> (Max Karl Ernst Ludwig Planck) </a:t>
            </a:r>
            <a:r>
              <a:rPr lang="sr-Cyrl-RS" sz="2400" noProof="1" smtClean="0"/>
              <a:t>и Бора</a:t>
            </a:r>
            <a:r>
              <a:rPr lang="en-US" sz="2400" noProof="1" smtClean="0"/>
              <a:t> (Niels Bohr), </a:t>
            </a:r>
            <a:r>
              <a:rPr lang="sr-Cyrl-RS" sz="2400" noProof="1" smtClean="0"/>
              <a:t>којима се обично приписује заслуга за откриће те теорије.</a:t>
            </a:r>
            <a:endParaRPr lang="sr-Cyrl-RS" sz="2400" i="1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5240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 smtClean="0">
                <a:solidFill>
                  <a:schemeClr val="tx2"/>
                </a:solidFill>
              </a:rPr>
              <a:t>ХИЈЕРАРХИЈА МАТЕРИЈЕ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2153</Words>
  <Application>Microsoft Office PowerPoint</Application>
  <PresentationFormat>On-screen Show (4:3)</PresentationFormat>
  <Paragraphs>250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KompWin10</dc:creator>
  <cp:lastModifiedBy>KompWin10</cp:lastModifiedBy>
  <cp:revision>182</cp:revision>
  <dcterms:created xsi:type="dcterms:W3CDTF">2024-03-03T09:14:21Z</dcterms:created>
  <dcterms:modified xsi:type="dcterms:W3CDTF">2025-04-21T16:36:51Z</dcterms:modified>
</cp:coreProperties>
</file>