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84" r:id="rId4"/>
    <p:sldId id="267" r:id="rId5"/>
    <p:sldId id="303" r:id="rId6"/>
    <p:sldId id="268" r:id="rId7"/>
    <p:sldId id="263" r:id="rId8"/>
    <p:sldId id="305" r:id="rId9"/>
    <p:sldId id="291" r:id="rId10"/>
    <p:sldId id="304" r:id="rId11"/>
    <p:sldId id="259" r:id="rId12"/>
    <p:sldId id="292" r:id="rId13"/>
    <p:sldId id="286" r:id="rId14"/>
    <p:sldId id="299" r:id="rId15"/>
    <p:sldId id="264" r:id="rId16"/>
    <p:sldId id="285" r:id="rId17"/>
    <p:sldId id="306" r:id="rId18"/>
    <p:sldId id="3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7E47-55F0-7D0A-0884-59987CC7A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66BA1-7ED3-E226-6E27-C68FA1DEC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87C8-83B2-65A1-56A8-1CAFEA1A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656BB-036C-784A-3A6D-146FC70E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FFD3-9078-B160-8ABE-E22EC0AA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C9EA-2BA8-D4A5-09FC-3D8A42CF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3B651-769B-4928-7C7E-80ECF3421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E9203-95F1-4E02-D74E-1849E292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EE69-DC10-2055-B18E-B9673D5D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1E896-1656-AED0-64BC-B7D47224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E49BC-0A04-3284-F1A5-870A59BDC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12E39-69F0-4FB9-B1A2-E3CEB639C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1173-890E-475A-8606-2E6ADA4A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3CF3-9B71-B722-2C18-A6E4F5C1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10DCE-8108-A34E-25E9-36DAEFB7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FCBC-DD18-9B95-C3C3-53590A5E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E593-760F-D02B-91A1-A094DD643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AC7C0-AFD2-2295-6636-FE54A386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FFF8-E81C-3857-9E41-5264AF99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D7B40-030C-EC55-F49D-80CEBDC8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7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A28DD-60CF-E092-494A-34BC01FA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178BD-CD68-B630-A204-88DF44AE6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C3434-121C-68A3-0744-DF17D52D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D1F35-2BF0-E43B-18BC-45C669E8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A6F25-D534-0BE0-0068-42E5E514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FE6A-1E23-7ECD-7695-9C344779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B6FE-C945-E2C5-DBBF-9BFC6C31C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82A6B-16B5-4A8C-625A-D2C940762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9F255-C695-D7FE-D0DF-60AD5ADB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90C6C-4138-4ECF-278A-120A80FD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C3D69-F8F8-9402-AE10-11B427BB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42CF-4324-E80A-8085-DE06FA87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C3DC8-7B8A-7318-B76C-CB1A0BDB0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9A592-6B8D-68F0-625E-F94E7848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39972-3D78-464F-19D2-F7ED7C9DF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034A3-C948-F6E6-F9A7-1C07E5AE1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452527-C68F-6C13-A9F1-7B921E04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14823-3A75-DEDF-A838-1592CF61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87F34-D875-C24A-C467-AECF6F6D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BC0B-69DC-8EC4-B7C2-B529F0C6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A0009-79DE-22B0-E5D7-CB7FBBF0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90517-2A75-D447-606A-714D4062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6A5EE-9E1F-7C4B-204B-5A81C3E8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2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1A5A2-358F-C367-6A02-B0750BED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70D9E-227E-F5E6-4CB8-3D9F698A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4EDBD-404E-ED5B-8576-6CB5B52B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7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42E6-CD1A-E9F8-A3CC-F967C68A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C108-ABCD-CC6B-78F0-74851BDBE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C1E3F-0D89-C4A3-C502-9B06F9CB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F1CDA-C0A4-2CD1-A71F-0115F56D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7C69F-6FEC-305E-F803-5DB5D610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93BC4-425C-807E-E8D9-170FBADF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1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FD3A-ACB9-0743-6B64-2BCB51CD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758338-3206-7EB0-5A31-3B43D9726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EF57C-DC2A-4010-96DE-DD49EAAA9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50296-1429-B766-D4DA-A646679F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4415B-E8C4-5014-5A27-E4BF993C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FF83B-ED04-98C5-62F4-65EA649B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1D909-3B29-13D7-5F29-0BBC9E3E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863FE-B63C-73BB-B658-F45B3A157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402B3-251E-B121-7BAC-8035DF792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98F0-FE30-41CA-9758-7DA6B5A3E7B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00A3F-A589-58F9-3743-676B775C8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031C0-0B37-F87A-262C-C588006D9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1D93B-3CE2-47A8-AEF9-C09DA7F7F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igilib.nalis.bg/xmlui/handle/nls/3138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panski.wordpress.com/2015/05/28/%D1%81%D0%B5%D0%B4%D0%B5%D0%BC-%D0%B3%D1%80%D0%B5%D1%88%D0%BA%D0%B8-%D0%B2-%D0%BF%D0%BE%D0%B4%D1%85%D0%BE%D0%B4%D0%B0-%D0%BF%D1%80%D0%B8-%D0%BA%D0%B0%D0%BB%D0%B5%D0%BD%D0%B4%D0%B0%D1%80%D0%BD%D0%B8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kultura.com/article/267-syvyrsheniyat-kalendar---misiyata-nevyzmozhna-" TargetMode="External"/><Relationship Id="rId3" Type="http://schemas.openxmlformats.org/officeDocument/2006/relationships/hyperlink" Target="http://manastir.narod.ru/Kalendar/Part5.htm" TargetMode="External"/><Relationship Id="rId7" Type="http://schemas.openxmlformats.org/officeDocument/2006/relationships/hyperlink" Target="https://www.pravoslavieto.com/history/19/1881_arhiep_Serafim_Sobolev/za_novija_starija_stil.htm" TargetMode="External"/><Relationship Id="rId2" Type="http://schemas.openxmlformats.org/officeDocument/2006/relationships/hyperlink" Target="https://bg-patriarshia.b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.bg/istorii/tehno/kalendarnata-promyana-v-balgariya-ot-1916-godina/" TargetMode="External"/><Relationship Id="rId11" Type="http://schemas.openxmlformats.org/officeDocument/2006/relationships/hyperlink" Target="https://www.dnes.bg/obshtestvo/2018/12/25/kalendarnata-promiana-ot-1916-godina.397520" TargetMode="External"/><Relationship Id="rId5" Type="http://schemas.openxmlformats.org/officeDocument/2006/relationships/hyperlink" Target="https://bulgarian-orthodox-church.org/rr/lode/DimitarHristov/o_Sergey.html" TargetMode="External"/><Relationship Id="rId10" Type="http://schemas.openxmlformats.org/officeDocument/2006/relationships/hyperlink" Target="https://sofia-seminaria.org/%d0%b1%d0%b8%d0%b1%d0%bb%d0%b8%d0%be%d1%82%d0%b5%d0%ba%d0%b0/" TargetMode="External"/><Relationship Id="rId4" Type="http://schemas.openxmlformats.org/officeDocument/2006/relationships/hyperlink" Target="https://bulgarian-orthodox-church.org/rr/lode/KT/CCRaS.html" TargetMode="External"/><Relationship Id="rId9" Type="http://schemas.openxmlformats.org/officeDocument/2006/relationships/hyperlink" Target="https://www.hkultura.com/article/preview/MjY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g-patriarshia.b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g-patriarshia.b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earing robes&#10;&#10;AI-generated content may be incorrect.">
            <a:extLst>
              <a:ext uri="{FF2B5EF4-FFF2-40B4-BE49-F238E27FC236}">
                <a16:creationId xmlns:a16="http://schemas.microsoft.com/office/drawing/2014/main" id="{AEECD744-8BC7-AF71-88C3-5F65B3E5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698" b="576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2AF65-6D2F-B845-9426-3108D728D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bg-BG" sz="36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Българската Православна Църква и развитието на астрономията </a:t>
            </a:r>
            <a:br>
              <a:rPr lang="en-US" sz="36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bg-BG" sz="36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в Сърбия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83C99-77F0-61AB-8D2A-C467B5FCC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539353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800"/>
              </a:spcAft>
            </a:pPr>
            <a:r>
              <a:rPr lang="bg-BG" kern="1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Магдалена Д. Христова</a:t>
            </a:r>
            <a:r>
              <a:rPr lang="en-US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58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B1931-195C-844A-D237-2698CD43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2595036"/>
            <a:ext cx="6251110" cy="16112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Обосновка за промяната в календарната практика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 descr="A book with text on it&#10;&#10;AI-generated content may be incorrect.">
            <a:extLst>
              <a:ext uri="{FF2B5EF4-FFF2-40B4-BE49-F238E27FC236}">
                <a16:creationId xmlns:a16="http://schemas.microsoft.com/office/drawing/2014/main" id="{279A6652-A569-21CD-0EF7-8423803AE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r="22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03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B3BE77-C5C3-4EE8-1F5A-C9DA988B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8" y="0"/>
            <a:ext cx="51786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D49FB-011F-9088-7DE4-987CC1419E85}"/>
              </a:ext>
            </a:extLst>
          </p:cNvPr>
          <p:cNvSpPr txBox="1"/>
          <p:nvPr/>
        </p:nvSpPr>
        <p:spPr>
          <a:xfrm>
            <a:off x="298580" y="1769244"/>
            <a:ext cx="4263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„Църковен вестник“ (бр. 21 от 21 юли 1968 г.)</a:t>
            </a:r>
            <a:r>
              <a:rPr lang="ru-RU" i="0" u="none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:</a:t>
            </a:r>
            <a:r>
              <a:rPr lang="ru-RU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Св. Синод на Българската Православна Църква оповестява въвеждане на новия стил чрез своя официален орган.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През декември 1968 г. Св. Синод въвежда новия стил в БПЦ.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96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D8DE-335E-BFD4-290B-4B6031DE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67" y="1511365"/>
            <a:ext cx="10515600" cy="4801886"/>
          </a:xfrm>
        </p:spPr>
        <p:txBody>
          <a:bodyPr>
            <a:noAutofit/>
          </a:bodyPr>
          <a:lstStyle/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25 октомври 1968 г.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: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Записка  за промяна на църковния календар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изготвена от Комитета по изповеданията (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официалното название на държавния орган е Комитет по въпросите на Българската православна църква и на религиозните култове към Министерството на външните работи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) и адресирана до държавното ръководство.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 </a:t>
            </a:r>
          </a:p>
          <a:p>
            <a:pPr algn="just"/>
            <a:r>
              <a:rPr lang="bg-BG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К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оординиране на решението с Московската патриаршия. 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Смята се, че решението на българския Синод ще помогне и на Московската патриаршия, тъй като тя има затруднения от вътрешно-църковен характер.</a:t>
            </a:r>
          </a:p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Другият водещ аргумент е активизиране на политиката на Българската църква 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за участие в борбата за мир съвместно с протестантската и католическата църква.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33E3C-F3E6-5B47-1526-57CA9E9C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1"/>
            <a:ext cx="10515600" cy="1147864"/>
          </a:xfrm>
        </p:spPr>
        <p:txBody>
          <a:bodyPr>
            <a:noAutofit/>
          </a:bodyPr>
          <a:lstStyle/>
          <a:p>
            <a:pPr algn="ctr"/>
            <a:r>
              <a:rPr lang="ru-RU" sz="36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Някои аргументи за календарната реформа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0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papers with text and images&#10;&#10;AI-generated content may be incorrect.">
            <a:extLst>
              <a:ext uri="{FF2B5EF4-FFF2-40B4-BE49-F238E27FC236}">
                <a16:creationId xmlns:a16="http://schemas.microsoft.com/office/drawing/2014/main" id="{CCF6621D-8C66-7E1D-6317-5075D7D3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 b="18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A65A9-6135-CA13-FEA4-807CD0555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615"/>
            <a:ext cx="11179629" cy="1861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«Седем грешки в подхода при календарния спор»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https://prespanski.wordpress.com/2015/05/28/%D1%81%D0%B5%D0%B4%D0%B5%D0%BC-%D0%B3%D1%80%D0%B5%D1%88%D0%BA%D0%B8-%D0%B2-%D0%BF%D0%BE%D0%B4%D1%85%D0%BE%D0%B4%D0%B0-%D0%BF%D1%80%D0%B8-%D0%BA%D0%B0%D0%BB%D0%B5%D0%BD%D0%B4%D0%B0%D1%80%D0%BD%D0%B8/</a:t>
            </a:r>
            <a:r>
              <a:rPr lang="bg-BG" sz="1800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D968EB-385D-034D-3BA0-3E4F9B05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115"/>
            <a:ext cx="10515600" cy="1147864"/>
          </a:xfrm>
        </p:spPr>
        <p:txBody>
          <a:bodyPr>
            <a:noAutofit/>
          </a:bodyPr>
          <a:lstStyle/>
          <a:p>
            <a:pPr algn="ctr"/>
            <a:r>
              <a:rPr lang="ru-RU" sz="36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 защита на календарната реформа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18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E4F600-0608-E506-78E7-8ABD291C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50" y="0"/>
            <a:ext cx="9617977" cy="633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08D6E-3CF5-598A-81AD-3AF882E762B8}"/>
              </a:ext>
            </a:extLst>
          </p:cNvPr>
          <p:cNvSpPr txBox="1"/>
          <p:nvPr/>
        </p:nvSpPr>
        <p:spPr>
          <a:xfrm>
            <a:off x="3349686" y="6431324"/>
            <a:ext cx="691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rgbClr val="002060"/>
                </a:solidFill>
                <a:latin typeface="Comic Sans MS" panose="030F0702030302020204" pitchFamily="66" charset="0"/>
              </a:rPr>
              <a:t>Женски манастир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“</a:t>
            </a:r>
            <a:r>
              <a:rPr lang="bg-BG" sz="18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Покров Богородичен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“ </a:t>
            </a:r>
            <a:r>
              <a:rPr lang="bg-BG" dirty="0">
                <a:solidFill>
                  <a:srgbClr val="002060"/>
                </a:solidFill>
                <a:latin typeface="Comic Sans MS" panose="030F0702030302020204" pitchFamily="66" charset="0"/>
              </a:rPr>
              <a:t>в Княжево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bg-BG" dirty="0">
                <a:solidFill>
                  <a:srgbClr val="002060"/>
                </a:solidFill>
                <a:latin typeface="Comic Sans MS" panose="030F0702030302020204" pitchFamily="66" charset="0"/>
              </a:rPr>
              <a:t>София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6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8265-650A-F57D-15BA-ECBB4390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978090"/>
            <a:ext cx="10515600" cy="891570"/>
          </a:xfrm>
        </p:spPr>
        <p:txBody>
          <a:bodyPr>
            <a:normAutofit/>
          </a:bodyPr>
          <a:lstStyle/>
          <a:p>
            <a:pPr algn="ctr"/>
            <a:r>
              <a:rPr lang="bg-BG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Благодарности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01AE-D9C3-0C52-7397-401B46502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3194686"/>
            <a:ext cx="11568404" cy="2419804"/>
          </a:xfrm>
        </p:spPr>
        <p:txBody>
          <a:bodyPr>
            <a:normAutofit lnSpcReduction="10000"/>
          </a:bodyPr>
          <a:lstStyle/>
          <a:p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Библиотеката на Богословски факултет към Софийски университет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“</a:t>
            </a:r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Св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Климент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Охридски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”</a:t>
            </a:r>
            <a:endParaRPr lang="bg-BG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bg-BG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Ружа Доновска</a:t>
            </a:r>
          </a:p>
          <a:p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Мариета Иванова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Библиотеката на Софийска Духовна семинария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Св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Иван Рилски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”</a:t>
            </a:r>
          </a:p>
          <a:p>
            <a:r>
              <a:rPr lang="bg-BG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Ангелина Петрова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8A694-0A05-E123-3C3D-EF66D6A9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454" y="124955"/>
            <a:ext cx="750635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34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F5BB2-BF83-BB3A-B6B9-857BDD42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064"/>
            <a:ext cx="10515600" cy="4571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0" i="0" u="none" strike="noStrike" dirty="0">
                <a:solidFill>
                  <a:srgbClr val="FFFFFF"/>
                </a:solidFill>
                <a:effectLst/>
                <a:latin typeface="Comic Sans MS" panose="030F0702030302020204" pitchFamily="66" charset="0"/>
                <a:hlinkClick r:id="rId2"/>
              </a:rPr>
              <a:t>Българска Патриаршия (https://www.bg-patriarshia.bg)</a:t>
            </a:r>
            <a:endParaRPr lang="bg-BG" sz="1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bg-BG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Наука, кн. 6/2015 том </a:t>
            </a:r>
            <a:r>
              <a:rPr lang="en-US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XXV, </a:t>
            </a:r>
            <a:r>
              <a:rPr lang="bg-BG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Издание на Съюза на учените в България</a:t>
            </a:r>
            <a:endParaRPr lang="en-US" sz="1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bg-BG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http://manastir.narod.ru/Kalendar/Part5.htm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https://bulgarian-orthodox-church.org/rr/lode/KT/CCRaS.html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https://bulgarian-orthodox-church.org/rr/lode/DimitarHristov/o_Sergey.html</a:t>
            </a:r>
            <a:r>
              <a:rPr lang="en-US" sz="1800" dirty="0"/>
              <a:t> </a:t>
            </a:r>
            <a:endParaRPr lang="bg-BG" sz="1800" dirty="0"/>
          </a:p>
          <a:p>
            <a:pPr marL="0" indent="0">
              <a:buNone/>
            </a:pPr>
            <a:r>
              <a:rPr lang="en-US" sz="1800" dirty="0">
                <a:hlinkClick r:id="rId6"/>
              </a:rPr>
              <a:t>https://chr.bg/istorii/tehno/kalendarnata-promyana-v-balgariya-ot-1916-godina/</a:t>
            </a:r>
            <a:r>
              <a:rPr lang="bg-BG" sz="1800" dirty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hlinkClick r:id="rId7"/>
              </a:rPr>
              <a:t>https://www.pravoslavieto.com/history/19/1881_arhiep_Serafim_Sobolev/za_novija_starija_stil.htm</a:t>
            </a:r>
            <a:endParaRPr lang="bg-BG" sz="1800" dirty="0"/>
          </a:p>
          <a:p>
            <a:pPr marL="0" indent="0">
              <a:buNone/>
            </a:pPr>
            <a:r>
              <a:rPr lang="en-US" sz="1800" dirty="0">
                <a:hlinkClick r:id="rId8"/>
              </a:rPr>
              <a:t>https://www.hkultura.com/article/267-syvyrsheniyat-kalendar---misiyata-nevyzmozhna-</a:t>
            </a:r>
            <a:r>
              <a:rPr lang="bg-BG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9"/>
              </a:rPr>
              <a:t>https://www.hkultura.com/article/preview/MjY3</a:t>
            </a:r>
            <a:r>
              <a:rPr lang="bg-BG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hlinkClick r:id="rId10"/>
              </a:rPr>
              <a:t>https://sofia-seminaria.org/%d0%b1%d0%b8%d0%b1%d0%bb%d0%b8%d0%be%d1%82%d0%b5%d0%ba%d0%b0/</a:t>
            </a:r>
            <a:endParaRPr lang="en-US" sz="1800" dirty="0"/>
          </a:p>
          <a:p>
            <a:pPr marL="0" indent="0">
              <a:buNone/>
            </a:pPr>
            <a:r>
              <a:rPr lang="bg-BG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https://www.dnes.bg/obshtestvo/2018/12/25/kalendarnata-promiana-ot-1916-godina.397520</a:t>
            </a:r>
            <a:r>
              <a:rPr lang="bg-BG" sz="18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3A3D51-6C7E-887E-D6DD-C1D319D5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02" y="540224"/>
            <a:ext cx="10515600" cy="909198"/>
          </a:xfrm>
        </p:spPr>
        <p:txBody>
          <a:bodyPr>
            <a:normAutofit/>
          </a:bodyPr>
          <a:lstStyle/>
          <a:p>
            <a:pPr algn="ctr"/>
            <a:r>
              <a:rPr lang="bg-BG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Литература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0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884CE-C57D-4187-8315-1CA61BA2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787" y="2795245"/>
            <a:ext cx="5448745" cy="389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040980-8B4E-D81A-AE92-DE13ABB1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1033202"/>
            <a:ext cx="5962261" cy="35240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9EBE83-3897-5676-68E6-00A6804E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475" y="937111"/>
            <a:ext cx="5553269" cy="990687"/>
          </a:xfrm>
        </p:spPr>
        <p:txBody>
          <a:bodyPr/>
          <a:lstStyle/>
          <a:p>
            <a:pPr algn="ctr"/>
            <a:r>
              <a:rPr lang="bg-BG" dirty="0">
                <a:solidFill>
                  <a:srgbClr val="002060"/>
                </a:solidFill>
                <a:latin typeface="Comic Sans MS" panose="030F0702030302020204" pitchFamily="66" charset="0"/>
              </a:rPr>
              <a:t>Хвала на пажњи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758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DB79C2BF-B0E9-3572-8B8C-652099DE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14" r="253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0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12FE-34DB-BA58-D4F3-D9CB22C3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317"/>
            <a:ext cx="78690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Надежда за Българската Православна Църква и за България  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C50AF-A57F-EB1E-658A-0995E034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2830"/>
            <a:ext cx="7556770" cy="115103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Дата на канонически избор:</a:t>
            </a:r>
          </a:p>
          <a:p>
            <a:pPr marL="0" indent="0" algn="just">
              <a:buNone/>
            </a:pPr>
            <a:r>
              <a:rPr lang="ru-RU" sz="24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30 юни 2024 г.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7ADED-B997-A446-59D7-F61D98554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283" y="0"/>
            <a:ext cx="30901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8B7FF-47BD-052B-5F44-01D846A84AFD}"/>
              </a:ext>
            </a:extLst>
          </p:cNvPr>
          <p:cNvSpPr txBox="1"/>
          <p:nvPr/>
        </p:nvSpPr>
        <p:spPr>
          <a:xfrm>
            <a:off x="700391" y="6021426"/>
            <a:ext cx="677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  <a:hlinkClick r:id="rId3"/>
              </a:rPr>
              <a:t>Българска Патриаршия (https://www.bg-patriarshia.bg)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0F64717D-4E2B-101D-0B90-5E3BC6D0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74" b="11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1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7B95-448B-F47B-BED4-41540211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5423"/>
            <a:ext cx="10515600" cy="656268"/>
          </a:xfrm>
        </p:spPr>
        <p:txBody>
          <a:bodyPr>
            <a:normAutofit/>
          </a:bodyPr>
          <a:lstStyle/>
          <a:p>
            <a:pPr algn="ctr"/>
            <a:r>
              <a:rPr lang="bg-BG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От архивите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5844D-AFFC-9449-3C9A-297B7727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1984"/>
            <a:ext cx="10515600" cy="221134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от 3 до 13 септември 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1964: </a:t>
            </a:r>
            <a:r>
              <a:rPr lang="bg-BG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фициално посещение на Сръбския патриарх Герман в България </a:t>
            </a:r>
            <a:r>
              <a:rPr lang="bg-BG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 покана на Българския патриарх Кирил и Св. Синод. Двамата предстоятели посещават София, Пловдив, Казанлък, Търново, Троянския манастир, Драгалевския манастир и Княжевския манастир. </a:t>
            </a:r>
          </a:p>
          <a:p>
            <a:pPr algn="just">
              <a:buNone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Църковен вестник, 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28 ноември 1964, Бр. 38 – 41</a:t>
            </a:r>
            <a:endParaRPr lang="ru-RU" sz="24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16A44-1413-07FC-DBC7-D73FC13F2C69}"/>
              </a:ext>
            </a:extLst>
          </p:cNvPr>
          <p:cNvSpPr txBox="1"/>
          <p:nvPr/>
        </p:nvSpPr>
        <p:spPr>
          <a:xfrm>
            <a:off x="3103126" y="6215986"/>
            <a:ext cx="677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  <a:hlinkClick r:id="rId2"/>
              </a:rPr>
              <a:t>Българска Патриаршия (https://www.bg-patriarshia.bg)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18C45-7771-1E5F-C698-C81BF4CA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598" y="99087"/>
            <a:ext cx="8164064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0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9F7C9-C7AA-5344-7B0B-BD4B0E15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560" y="423493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bg-BG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Предистория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1F723-7F04-F5C3-EE25-C13EC4FD7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46766"/>
          </a:xfrm>
        </p:spPr>
        <p:txBody>
          <a:bodyPr>
            <a:noAutofit/>
          </a:bodyPr>
          <a:lstStyle/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Акт на държавните власти в България от 1916 г., с който в страната се въвежда </a:t>
            </a:r>
            <a:r>
              <a:rPr lang="bg-BG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Г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ригорианският календар.</a:t>
            </a:r>
          </a:p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Българската Православна Църква продължава да се ръководи в богослужебния си живот от традиционния църковен месецослов, който органично е свързан с пасхалистично-календарната система на Великия индиктион, включващ в себе си като неотменим структурен елемент Юлианския календар. Това положение остава неизменно до 1968 г., когато патриарх Кирил осъществява календарната реформа в Българската патриаршия.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6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579BA2-CC50-738C-C673-B94EAE6B4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75" y="0"/>
            <a:ext cx="51997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D899E-91B5-7210-0437-FD94F250B6AD}"/>
              </a:ext>
            </a:extLst>
          </p:cNvPr>
          <p:cNvSpPr txBox="1"/>
          <p:nvPr/>
        </p:nvSpPr>
        <p:spPr>
          <a:xfrm>
            <a:off x="873310" y="546933"/>
            <a:ext cx="373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Българския Патриарх Кирил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A73DF0-BF94-7006-9F6A-BE66BE896988}"/>
              </a:ext>
            </a:extLst>
          </p:cNvPr>
          <p:cNvSpPr txBox="1">
            <a:spLocks/>
          </p:cNvSpPr>
          <p:nvPr/>
        </p:nvSpPr>
        <p:spPr>
          <a:xfrm>
            <a:off x="771421" y="3025703"/>
            <a:ext cx="2917251" cy="413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03.01.</a:t>
            </a:r>
            <a:r>
              <a:rPr lang="en-US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1901 – </a:t>
            </a:r>
            <a:r>
              <a:rPr lang="bg-BG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07.03.</a:t>
            </a:r>
            <a:r>
              <a:rPr lang="en-US" sz="1800" dirty="0">
                <a:solidFill>
                  <a:srgbClr val="002060"/>
                </a:solidFill>
                <a:latin typeface="Comic Sans MS" panose="030F0702030302020204" pitchFamily="66" charset="0"/>
              </a:rPr>
              <a:t>1971</a:t>
            </a:r>
          </a:p>
        </p:txBody>
      </p:sp>
    </p:spTree>
    <p:extLst>
      <p:ext uri="{BB962C8B-B14F-4D97-AF65-F5344CB8AC3E}">
        <p14:creationId xmlns:p14="http://schemas.microsoft.com/office/powerpoint/2010/main" val="239763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43D8E1-C378-D17E-E905-958280C7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309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bg-BG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Пътят към реформата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72D1CE-2466-D48C-1EF8-1898EE4AF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3694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28.12.1966 г. 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Oбръщение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въпрос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атриарха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Синод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проф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Бобчев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ръководител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патриаршеския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катедрален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храм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Александър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Невски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с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което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препоръчва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провеждането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календарната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реформа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ятна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сесия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Светият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синод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1967 г.</a:t>
            </a:r>
            <a:r>
              <a:rPr lang="bg-BG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назначава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която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изготви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подробен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целесъобразността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календарната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реформа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Запитване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комисията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Синод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дали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по-добре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братските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църкви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Българска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Сръбска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Руска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Йерусалимска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приемат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новия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едновременно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EE2C-512C-40D6-9141-60C1E40E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1"/>
            <a:ext cx="10515600" cy="1147864"/>
          </a:xfrm>
        </p:spPr>
        <p:txBody>
          <a:bodyPr>
            <a:noAutofit/>
          </a:bodyPr>
          <a:lstStyle/>
          <a:p>
            <a:pPr algn="ctr"/>
            <a:r>
              <a:rPr lang="ru-RU" sz="360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Новият календар и БПЦ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FCAF8-B3F6-D236-E8B3-9F0523D7B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335"/>
            <a:ext cx="10515600" cy="4182892"/>
          </a:xfrm>
        </p:spPr>
        <p:txBody>
          <a:bodyPr>
            <a:normAutofit/>
          </a:bodyPr>
          <a:lstStyle/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22 декември 1967 г.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: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 Светият синод на БПЦ решава да възприеме новия календар, считано от 20 декември 1968 г., т. е. в навечерието на Коледа по новия стил. </a:t>
            </a:r>
          </a:p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Официалната мотивировка е очевидната – необходимостта от синхронизиране на църковния и гражданския календар, </a:t>
            </a:r>
            <a:r>
              <a:rPr lang="ru-RU" sz="2400" b="0" i="0" dirty="0">
                <a:solidFill>
                  <a:srgbClr val="990033"/>
                </a:solidFill>
                <a:effectLst/>
                <a:latin typeface="Comic Sans MS" panose="030F0702030302020204" pitchFamily="66" charset="0"/>
              </a:rPr>
              <a:t>както и безспорният факт, че новият календар е по-точен от астрономическа гледна точка.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algn="just"/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Върху тези очевидни и практически мотиви поставя акцент и Тодор Събев в издадената през 1968 г. от него книга </a:t>
            </a:r>
            <a:r>
              <a:rPr lang="ru-RU" sz="2400" b="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Църковно-календарният въпрос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, написана с цел да бъде обоснована промяната в календарната практика.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7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939</Words>
  <Application>Microsoft Office PowerPoint</Application>
  <PresentationFormat>Widescreen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Montserrat</vt:lpstr>
      <vt:lpstr>Office Theme</vt:lpstr>
      <vt:lpstr>Българската Православна Църква и развитието на астрономията  в Сърбия</vt:lpstr>
      <vt:lpstr>PowerPoint Presentation</vt:lpstr>
      <vt:lpstr>Надежда за Българската Православна Църква и за България  </vt:lpstr>
      <vt:lpstr>PowerPoint Presentation</vt:lpstr>
      <vt:lpstr>От архивите</vt:lpstr>
      <vt:lpstr>Предистория</vt:lpstr>
      <vt:lpstr>PowerPoint Presentation</vt:lpstr>
      <vt:lpstr>Пътят към реформата</vt:lpstr>
      <vt:lpstr>Новият календар и БПЦ</vt:lpstr>
      <vt:lpstr>Обосновка за промяната в календарната практика</vt:lpstr>
      <vt:lpstr>PowerPoint Presentation</vt:lpstr>
      <vt:lpstr>Някои аргументи за календарната реформа</vt:lpstr>
      <vt:lpstr>PowerPoint Presentation</vt:lpstr>
      <vt:lpstr>В защита на календарната реформа</vt:lpstr>
      <vt:lpstr>PowerPoint Presentation</vt:lpstr>
      <vt:lpstr>Благодарности</vt:lpstr>
      <vt:lpstr>Литература</vt:lpstr>
      <vt:lpstr>Хвала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 Revised Julian Calendar and Bulgarian Orthodox Church</dc:title>
  <dc:creator>Magdalena Christova</dc:creator>
  <cp:lastModifiedBy>Magdalena Christova</cp:lastModifiedBy>
  <cp:revision>103</cp:revision>
  <dcterms:created xsi:type="dcterms:W3CDTF">2023-11-09T09:50:03Z</dcterms:created>
  <dcterms:modified xsi:type="dcterms:W3CDTF">2025-04-23T08:35:27Z</dcterms:modified>
</cp:coreProperties>
</file>