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66" r:id="rId13"/>
    <p:sldId id="281" r:id="rId14"/>
    <p:sldId id="267" r:id="rId15"/>
    <p:sldId id="268" r:id="rId16"/>
    <p:sldId id="269" r:id="rId17"/>
    <p:sldId id="280" r:id="rId18"/>
    <p:sldId id="288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775EB-96B5-492D-9329-77BC75E4A4E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4210B-A148-4369-82E2-472BBD9B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4210B-A148-4369-82E2-472BBD9B41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F4FDED-AC32-40B2-B848-2695DE659DF6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BC7263-8CAC-4FBB-A7FF-4413782BF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52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geohack.toolforge.org/geohack.php?pagename=Temple_Mount&amp;params=31_46_41_N_35_14_9_E_region:IL-JM_type:mountain_scale:10000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153400" cy="1975104"/>
          </a:xfrm>
        </p:spPr>
        <p:txBody>
          <a:bodyPr/>
          <a:lstStyle/>
          <a:p>
            <a:pPr algn="ctr"/>
            <a:r>
              <a:rPr lang="sr-Cyrl-BA" sz="4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Царичин град – </a:t>
            </a:r>
            <a:br>
              <a:rPr lang="sr-Cyrl-BA" sz="4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BA" sz="4400" cap="none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археоастрономска перспектива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sr-Latn-RS" sz="4400" noProof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Александра Бајић</a:t>
            </a: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Милан С. Димитријевић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Ако је пун Месец над Јерусалимом био 3. априла 535. године, прва недеља је морала биту у наредних 7 дана...</a:t>
            </a: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Када је тачно била та недеља?</a:t>
            </a: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Постоји више софтвера за израчунавање дана у недељи.</a:t>
            </a: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Један од њих је </a:t>
            </a:r>
            <a:r>
              <a:rPr lang="sr-Latn-BA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Weekday Calculator</a:t>
            </a:r>
          </a:p>
          <a:p>
            <a:endParaRPr lang="sr-Latn-BA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DELL\Desktop\8. april 5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" y="3531513"/>
            <a:ext cx="8686800" cy="1529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952" y="5334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Одлично  подударање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са подацима које је дао Стеларијум 19.1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Митрополијска црква у Јустинијани прими је могла да буде посвећена  </a:t>
            </a:r>
            <a:r>
              <a:rPr lang="sr-Cyrl-B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ВАСКРСЕЊУ ГОСПОДЊЕМ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Ако је Јустинијанов протомајстор градио ову цркву са астрономском оријентацијом, онда је вероватно и неке друге градио на исти начин.</a:t>
            </a: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Астрономска оријентација Митрополијске цркве је само </a:t>
            </a:r>
            <a:r>
              <a:rPr lang="sr-Cyrl-B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ИНДИЦИЈА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али не и доказ.</a:t>
            </a: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Покушаћемо да је оснажимо анализом још неких цркава Јустинијане приме – оних, чији се аксијални азимут може измерити на сателитским мапама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80597"/>
            <a:ext cx="910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951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Двојна базилика Јустинијане приме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DELL\Desktop\Dvojna bazilika J.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51794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86200" y="1028131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Оваквих цркава има МАЛО (признајемо да не знамо ни једну сличну</a:t>
            </a:r>
          </a:p>
          <a:p>
            <a:endParaRPr lang="sr-Cyrl-BA" sz="2400" dirty="0"/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Две једнобродне базилике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Зид који их раздваја је заједнички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Оријентација: ИСТОК, </a:t>
            </a:r>
            <a:b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РАВНОДНЕВИЦА</a:t>
            </a: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Пролећна равноцневица: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Датум настанка света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Зачеће Пресвете Богородице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Јесења равнодневица: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Мала Госпојина (Рођење Пресвете Богородице)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61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Да бисмо ово проверили, треба да узмемо још једну астрономску чињеницу у обзир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DELL\Desktop\P. ravnodnevica J.P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91000" y="1295400"/>
            <a:ext cx="480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У шестом веку нове ере, Јулијански календар је већ каснио 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дана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у односу на природни  соларни календар. Зато смо тражили датум, када је </a:t>
            </a:r>
            <a:r>
              <a:rPr lang="sr-Cyrl-B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деклинација Сунца најближа нули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de-academic.com/pictures/dewiki/74/Justinanae_prima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4958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29200" y="609600"/>
            <a:ext cx="411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Откопане и истражене цркве</a:t>
            </a:r>
          </a:p>
          <a:p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1 и 2 – Митрополијска црква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18 – Црква са криптом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21 – Црква у облику крста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22 – Црква јужно од Акрополиса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27 – Двојна базилика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28 – Црква са трансептом</a:t>
            </a:r>
          </a:p>
          <a:p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На сателитским мапама, јасна је само ова последња...</a:t>
            </a:r>
          </a:p>
          <a:p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Трансепт је, у црквама у облику крста, бочни рецесус,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Који симболише „руку“ крста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C:\Users\DELL\Desktop\Crkva 3, Justiniana Pr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" y="6400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Фотографија са терена. Аутор: Саша Станчић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Црква са трансептом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824" y="762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C:\Users\DELL\Desktop\Bazilika 3, Justinija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65024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7824" y="3810000"/>
            <a:ext cx="441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= 70.18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(70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11’)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DELL\Desktop\Uspenje Bogorodice J.P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0" y="6096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Фиксиран празник:</a:t>
            </a: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УСПЕЊЕ ПРЕСВЕТЕ  БОГОРОДИЦЕ – Велика Госпојина</a:t>
            </a:r>
          </a:p>
          <a:p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Заправо. Датум њене смрти...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Празновање Успења Богородице установљено је </a:t>
            </a:r>
            <a:r>
              <a:rPr lang="ru-RU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528"/>
              </a:rPr>
              <a:t>528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године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C.G. 26.april 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48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Други датум који смо добили:   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26. април 535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 године, по Јулијанском календару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05887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25. Април – </a:t>
            </a:r>
            <a:r>
              <a:rPr lang="sr-Cyrl-B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Благовести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6058878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26. Атрил – </a:t>
            </a:r>
            <a:r>
              <a:rPr lang="sr-Cyrl-B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Сабор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светог архангела Гаврила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0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763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ПРЕЛИМИНАРНИ  ЗАКЉУЧЦИ</a:t>
            </a:r>
          </a:p>
          <a:p>
            <a:pPr algn="ctr"/>
            <a:endParaRPr lang="sr-Cyrl-BA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Испитали смо четири цркве Јустинијане приме и утврдили МОГУЋУ али не и сигурну астрономску оријентацију.</a:t>
            </a:r>
          </a:p>
          <a:p>
            <a:pPr algn="just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астрономске оријентације испитаних цркава говори одсуство било каквих доказа у историјским и црквеним списима. </a:t>
            </a:r>
          </a:p>
          <a:p>
            <a:pPr algn="just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прилог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астрономске оријентације могла би да говори чињеница да се ради о рано-византијским црквама, грађеним у време када су античке традиције могле да буду још увек живе</a:t>
            </a:r>
          </a:p>
          <a:p>
            <a:pPr algn="just"/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прилог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астрономској оријентацији говори СТАТИСТИКА:</a:t>
            </a:r>
          </a:p>
          <a:p>
            <a:pPr algn="just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све четири испитиване цркве, нашли смо осовинске правце, који одговарају правцу изласка Сунца на најважније празнике у источном хришћанству... Али, у Јустинијани прими постоји још три цркве, које би захтевале теренско истраживање...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97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r-Latn-RS" sz="2400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sz="2400" noProof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sz="2400" dirty="0"/>
          </a:p>
          <a:p>
            <a:pPr>
              <a:buFont typeface="Arial" pitchFamily="34" charset="0"/>
              <a:buChar char="•"/>
            </a:pPr>
            <a:endParaRPr lang="sr-Latn-RS" dirty="0" smtClean="0"/>
          </a:p>
          <a:p>
            <a:pPr>
              <a:buFont typeface="Arial" pitchFamily="34" charset="0"/>
              <a:buChar char="•"/>
            </a:pPr>
            <a:endParaRPr lang="sr-Latn-R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Users\DELL\Desktop\C.g. sate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8" y="152400"/>
            <a:ext cx="9065322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8673" y="381000"/>
            <a:ext cx="46253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42º 57’ 12.52’’N   21</a:t>
            </a:r>
            <a:r>
              <a:rPr lang="sr-Latn-B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Latn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40’ 8.55’’</a:t>
            </a:r>
          </a:p>
          <a:p>
            <a:r>
              <a:rPr lang="sr-Latn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393m n.m.</a:t>
            </a:r>
          </a:p>
          <a:p>
            <a:endParaRPr lang="sr-Latn-B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Околина Лебана (8км)</a:t>
            </a:r>
            <a:r>
              <a:rPr lang="sr-Latn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Источна падина Радан планине</a:t>
            </a:r>
          </a:p>
          <a:p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Рановизантијски град, 7 век</a:t>
            </a:r>
            <a:r>
              <a:rPr lang="sr-Latn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Први опис: 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Мита Радић 1880</a:t>
            </a:r>
          </a:p>
          <a:p>
            <a:endParaRPr lang="sr-Cyrl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Прва ископавања: </a:t>
            </a: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Владимир Петковић 1912</a:t>
            </a:r>
          </a:p>
          <a:p>
            <a:endParaRPr lang="sr-Cyrl-BA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 тада, још неколико кампања, под руководством Археолошког института САНУ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3722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Акрополис</a:t>
            </a:r>
            <a:r>
              <a:rPr lang="sr-Cyrl-BA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Горњи град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57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Доњи град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ХВАЛА НА ПАЖЊИ</a:t>
            </a:r>
            <a:r>
              <a:rPr lang="sr-Latn-R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sr-Latn-RS" dirty="0">
              <a:solidFill>
                <a:srgbClr val="FFFF00"/>
              </a:solidFill>
            </a:endParaRPr>
          </a:p>
          <a:p>
            <a:pPr algn="ctr"/>
            <a:endParaRPr lang="sr-Latn-RS" dirty="0" smtClean="0">
              <a:solidFill>
                <a:srgbClr val="FFFF00"/>
              </a:solidFill>
            </a:endParaRPr>
          </a:p>
          <a:p>
            <a:pPr algn="ctr"/>
            <a:endParaRPr lang="sr-Cyrl-BA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Друштво „Влашићи“, Београд</a:t>
            </a:r>
            <a:endParaRPr lang="sr-Latn-R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vlasici.org.rs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земљи европских Дарданаца, који обитавају изван граница становника Епидамнуса, налази се место Таурезијум, одакле потиче Јустинијан,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владар света.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 је било на брзину утврђено, четвороугаоног облика, са кулом на сваком углу, дато му је име Тетрапиргија т.ј. „Четири куле“. Близу  тог места, саградио је најплеменитији град по имену 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Јустинијана Прима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одужујући се земљи која га је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одгојила. </a:t>
            </a:r>
            <a:r>
              <a:rPr lang="sr-Cyrl-B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дужност би требало да деле сви Ромеји, јер би им таква места свима била на част и сећање. Овде је изградио акведукт и снабдео га трајним протоком воде, уз много других радова, изванредних и неописивих, достојних оснивача града. Није лако набројити цркве, величину њихових портика, лепоту тргова, улица, фонтана, купатила и продавница. Једном речју, град је величанствен, многољудан, напредан, вредан да буде престоница целе земље, до тог достојанства је био подигнут....</a:t>
            </a:r>
          </a:p>
          <a:p>
            <a:endParaRPr lang="sr-Cyrl-BA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sr-Cyrl-B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Прокопије, </a:t>
            </a:r>
            <a:r>
              <a:rPr lang="sr-Cyrl-B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Грађевине</a:t>
            </a:r>
            <a:r>
              <a:rPr lang="sr-Cyrl-B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Књига 4, пасус 4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8915400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Град је живео стотинак година...</a:t>
            </a:r>
          </a:p>
          <a:p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Ктитор је био лично Јустинијан, који га никада није посетио и није ту сахрањен. Почетак градње:   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535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година нове ере</a:t>
            </a:r>
          </a:p>
          <a:p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Градили су га најеминентнији градитељи тог времена. Најстарије грађевине су најмонументалније.</a:t>
            </a:r>
          </a:p>
          <a:p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sr-Cyrl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Цркве Јустинијане Приме су ранохришћанске базилике. </a:t>
            </a:r>
          </a:p>
          <a:p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Експеримент:</a:t>
            </a:r>
          </a:p>
          <a:p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Да ли оријентација цркава може нешто да нам каже о празнику, коме су биле посвећене?</a:t>
            </a:r>
          </a:p>
          <a:p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Црквени списи не дају основа за такву претпоставку...</a:t>
            </a:r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sr-Cyrl-BA" sz="3200" b="1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Митрополијска црква на Акрополису:  </a:t>
            </a:r>
          </a:p>
        </p:txBody>
      </p:sp>
      <p:pic>
        <p:nvPicPr>
          <p:cNvPr id="3" name="Picture 2" descr="C:\Users\DELL\Desktop\Rekonstr. Justinijana P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10000" y="5562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Почетак градње   </a:t>
            </a:r>
            <a:r>
              <a:rPr lang="sr-Cyrl-B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535</a:t>
            </a:r>
            <a:r>
              <a:rPr lang="sr-Cyrl-B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година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esktop\Justinijana Prima 1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60721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383м н.м.    Хоризонт раван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(приближно)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0704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= 79.04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3’</a:t>
            </a:r>
            <a:r>
              <a:rPr lang="sr-Cyrl-B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845"/>
            <a:ext cx="838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Први дагум  2. септембар </a:t>
            </a:r>
            <a:r>
              <a:rPr lang="sr-Cyrl-BA" sz="3200" b="1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535</a:t>
            </a:r>
            <a:r>
              <a:rPr lang="sr-Cyrl-BA" sz="24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2400" noProof="1" smtClean="0">
                <a:latin typeface="Times New Roman" pitchFamily="18" charset="0"/>
                <a:cs typeface="Times New Roman" pitchFamily="18" charset="0"/>
              </a:rPr>
              <a:t>по јулијанском календару (Стеларијум 19.1)</a:t>
            </a:r>
          </a:p>
          <a:p>
            <a:pPr algn="just"/>
            <a:r>
              <a:rPr lang="sr-Cyrl-BA" sz="2400" noProof="1" smtClean="0">
                <a:latin typeface="Times New Roman" pitchFamily="18" charset="0"/>
                <a:cs typeface="Times New Roman" pitchFamily="18" charset="0"/>
              </a:rPr>
              <a:t>Сунце је изишло на азимуту А = 78.97</a:t>
            </a:r>
            <a:r>
              <a:rPr lang="en-US" sz="2400" noProof="1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2400" noProof="1" smtClean="0">
                <a:latin typeface="Times New Roman" pitchFamily="18" charset="0"/>
                <a:cs typeface="Times New Roman" pitchFamily="18" charset="0"/>
              </a:rPr>
              <a:t>  (грешка износи 0.06</a:t>
            </a:r>
            <a:r>
              <a:rPr lang="en-US" sz="2400" noProof="1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2400" noProof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r-Cyrl-BA" sz="2400" noProof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noProof="1" smtClean="0">
                <a:latin typeface="Times New Roman" pitchFamily="18" charset="0"/>
                <a:cs typeface="Times New Roman" pitchFamily="18" charset="0"/>
              </a:rPr>
              <a:t>Нема података да је овај датум икакав празник, литургијска година почиње 1. септембра,</a:t>
            </a:r>
          </a:p>
          <a:p>
            <a:pPr algn="just"/>
            <a:endParaRPr lang="sr-Cyrl-BA" sz="2400" noProof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Други датум;   </a:t>
            </a:r>
            <a:r>
              <a:rPr lang="sr-Cyrl-BA" sz="3200" b="1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април  535. </a:t>
            </a:r>
            <a:r>
              <a:rPr lang="sr-Cyrl-BA" sz="24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године</a:t>
            </a:r>
          </a:p>
          <a:p>
            <a:pPr algn="just"/>
            <a:endParaRPr lang="sr-Cyrl-BA" sz="2400" noProof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BA" sz="2400" noProof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noProof="1" smtClean="0">
                <a:latin typeface="Times New Roman" pitchFamily="18" charset="0"/>
                <a:cs typeface="Times New Roman" pitchFamily="18" charset="0"/>
              </a:rPr>
              <a:t>Никакав фиксиран  празник се није славио на тај дан. Али, датум је близак (просечном) датуму Ускрса...</a:t>
            </a:r>
          </a:p>
          <a:p>
            <a:pPr algn="just"/>
            <a:endParaRPr lang="sr-Cyrl-BA" sz="2400" noProof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8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Никејском сабору 325 године, одлучено је да се Ускрс слави у прву </a:t>
            </a:r>
            <a:r>
              <a:rPr lang="sr-Cyrl-BA" sz="2800" b="1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недељу</a:t>
            </a:r>
            <a:r>
              <a:rPr lang="sr-Cyrl-BA" sz="28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након првог </a:t>
            </a:r>
            <a:r>
              <a:rPr lang="sr-Cyrl-BA" sz="2800" b="1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пуног Месеца</a:t>
            </a:r>
            <a:r>
              <a:rPr lang="sr-Cyrl-BA" sz="28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Јерусалиму...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esktop\Justinijana 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59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6096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Азимут изласка Сунца  </a:t>
            </a:r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= 79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2’  (79.03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sr-Cyrl-B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Jerusalim, brdo hrama     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31°46′41″N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sr-Latn-BA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35°14′9″E</a:t>
            </a:r>
            <a:endParaRPr lang="sr-Latn-BA" sz="36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Jerusalim, Mese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/>
          <a:stretch/>
        </p:blipFill>
        <p:spPr bwMode="auto">
          <a:xfrm>
            <a:off x="238125" y="885824"/>
            <a:ext cx="875575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5143</TotalTime>
  <Words>907</Words>
  <Application>Microsoft Office PowerPoint</Application>
  <PresentationFormat>On-screen Show (4:3)</PresentationFormat>
  <Paragraphs>157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Царичин град –  археоастрономска перспектива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HERAKLOV ŠTIT (kosmogonijski mit ili mala lekcija iz astronomije)</dc:title>
  <dc:creator>Master Sanja</dc:creator>
  <cp:lastModifiedBy>DELL</cp:lastModifiedBy>
  <cp:revision>152</cp:revision>
  <dcterms:created xsi:type="dcterms:W3CDTF">2019-04-19T18:39:36Z</dcterms:created>
  <dcterms:modified xsi:type="dcterms:W3CDTF">2025-04-22T20:12:23Z</dcterms:modified>
</cp:coreProperties>
</file>