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9" r:id="rId4"/>
    <p:sldId id="271" r:id="rId5"/>
    <p:sldId id="272" r:id="rId6"/>
    <p:sldId id="285" r:id="rId7"/>
    <p:sldId id="286" r:id="rId8"/>
    <p:sldId id="277" r:id="rId9"/>
    <p:sldId id="275" r:id="rId10"/>
    <p:sldId id="276" r:id="rId11"/>
    <p:sldId id="257" r:id="rId12"/>
    <p:sldId id="259" r:id="rId13"/>
    <p:sldId id="260" r:id="rId14"/>
    <p:sldId id="270" r:id="rId15"/>
    <p:sldId id="266" r:id="rId16"/>
    <p:sldId id="278" r:id="rId17"/>
    <p:sldId id="296" r:id="rId18"/>
    <p:sldId id="293" r:id="rId19"/>
    <p:sldId id="292" r:id="rId20"/>
    <p:sldId id="295" r:id="rId21"/>
    <p:sldId id="288" r:id="rId22"/>
    <p:sldId id="289" r:id="rId23"/>
    <p:sldId id="291" r:id="rId24"/>
    <p:sldId id="290" r:id="rId25"/>
    <p:sldId id="287" r:id="rId26"/>
    <p:sldId id="282" r:id="rId27"/>
    <p:sldId id="283" r:id="rId28"/>
    <p:sldId id="298" r:id="rId29"/>
    <p:sldId id="2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5" d="100"/>
          <a:sy n="55" d="100"/>
        </p:scale>
        <p:origin x="-84" y="-372"/>
      </p:cViewPr>
      <p:guideLst>
        <p:guide orient="horz" pos="21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337003D-5145-4F4F-826B-07081480049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7B8C-2A73-4944-BB74-0FFE7219351A}" type="slidenum">
              <a:rPr lang="en-US" smtClean="0"/>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panose="020B0602020104020603"/>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337003D-5145-4F4F-826B-07081480049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337003D-5145-4F4F-826B-07081480049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337003D-5145-4F4F-826B-07081480049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panose="020B0602020104020603"/>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337003D-5145-4F4F-826B-07081480049A}" type="datetimeFigureOut">
              <a:rPr lang="en-US" smtClean="0"/>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6307B8C-2A73-4944-BB74-0FFE7219351A}"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337003D-5145-4F4F-826B-07081480049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337003D-5145-4F4F-826B-07081480049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7003D-5145-4F4F-826B-07081480049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7003D-5145-4F4F-826B-07081480049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07B8C-2A73-4944-BB74-0FFE7219351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2337003D-5145-4F4F-826B-07081480049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07B8C-2A73-4944-BB74-0FFE7219351A}" type="slidenum">
              <a:rPr lang="en-US" smtClean="0"/>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panose="020B0602020104020603"/>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320"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337003D-5145-4F4F-826B-07081480049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07B8C-2A73-4944-BB74-0FFE7219351A}" type="slidenum">
              <a:rPr lang="en-US" smtClean="0"/>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panose="020B0602020104020603"/>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panose="020B0602020104020603"/>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337003D-5145-4F4F-826B-07081480049A}" type="datetimeFigureOut">
              <a:rPr lang="en-US" smtClean="0"/>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6307B8C-2A73-4944-BB74-0FFE7219351A}"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tabLst>
          <a:tab pos="3830320"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anose="020B0604020202020204"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anose="020B0604020202020204"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anose="020B0604020202020204"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hyperlink" Target="https://sh.wikipedia.org/wiki/Datoteka:Colosse_de_Rhodes_(Barclay).jpg"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hyperlink" Target="https://blogger.googleusercontent.com/img/b/R29vZ2xl/AVvXsEhOWANRxHvn1EFizguQxN1htUib3RgkIr8LHFA3tMVboJu9mo9Q1XHPTlDkuGAgC3xEDfnZsNB634XxLTd0neg4-jtqXFqlQ2SsOi-hYgCljjjiPus3F-IUTudrMjRp6KpTLvba-nf0lzk0/s1600/20190224_143829.jpg" TargetMode="External"/><Relationship Id="rId2" Type="http://schemas.openxmlformats.org/officeDocument/2006/relationships/image" Target="../media/image22.jpeg"/><Relationship Id="rId1" Type="http://schemas.openxmlformats.org/officeDocument/2006/relationships/hyperlink" Target="https://blogger.googleusercontent.com/img/b/R29vZ2xl/AVvXsEh-sFC-IKP_fkSSkZaOf6UCa41OE5Ux2r5e8AYmVac6OLa7Cf2wys0_W7WzBPhkCWSR1GdMJmCmp1162Q_Me0SxpTnCHpb6XgRbWHGswzDeHg9laGBNJNLhJu_BIO7-P07IPT9BtagaHV_L/s1600/20190224_143751.jpg"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hyperlink" Target="https://sr.wikipedia.org/wiki/&#208;&#148;&#208;&#176;&#209;&#130;&#208;&#190;&#209;&#130;&#208;&#181;&#208;&#186;&#208;&#176;:Kairos-Relief_von_Lysippos,_Kopie_in_Trogir.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hyperlink" Target="https://sr.wikipedia.org/wiki/%D0%A1%D1%83%D0%BD%D1%86%D0%B5" TargetMode="External"/><Relationship Id="rId2" Type="http://schemas.openxmlformats.org/officeDocument/2006/relationships/hyperlink" Target="https://sr.wikipedia.org/wiki/%D0%92%D1%80%D0%B5%D0%BC%D0%B5" TargetMode="External"/><Relationship Id="rId1" Type="http://schemas.openxmlformats.org/officeDocument/2006/relationships/hyperlink" Target="https://sr.wikipedia.org/wiki/%D0%A7%D0%B0%D1%81%D0%BE%D0%B2%D0%BD%D0%B8%D0%BA"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ctrTitle"/>
          </p:nvPr>
        </p:nvSpPr>
        <p:spPr>
          <a:xfrm>
            <a:off x="0" y="1890395"/>
            <a:ext cx="4794250" cy="2648585"/>
          </a:xfrm>
        </p:spPr>
        <p:txBody>
          <a:bodyPr>
            <a:normAutofit/>
          </a:bodyPr>
          <a:lstStyle/>
          <a:p>
            <a:r>
              <a:rPr lang="en-US" altLang="en-US" sz="2220" dirty="0"/>
              <a:t>СУНЧАНИ САТ У АНТИЦИ</a:t>
            </a:r>
            <a:br>
              <a:rPr lang="en-US" altLang="en-US" sz="2220" dirty="0"/>
            </a:br>
            <a:r>
              <a:rPr lang="en-US" altLang="en-US" sz="2220" dirty="0"/>
              <a:t>КАО КОНСТРУКТ </a:t>
            </a:r>
            <a:br>
              <a:rPr lang="en-US" altLang="en-US" sz="2220" dirty="0"/>
            </a:br>
            <a:r>
              <a:rPr lang="en-US" altLang="en-US" sz="2220" dirty="0"/>
              <a:t>МИТОЛОШКОГ НАРАТИВА У АСТОНОМСКИМ ОКВИРИМА</a:t>
            </a:r>
            <a:endParaRPr lang="en-US" altLang="en-US" sz="2220" dirty="0"/>
          </a:p>
        </p:txBody>
      </p:sp>
      <p:sp>
        <p:nvSpPr>
          <p:cNvPr id="3" name="Поднаслов 2"/>
          <p:cNvSpPr>
            <a:spLocks noGrp="1"/>
          </p:cNvSpPr>
          <p:nvPr>
            <p:ph type="subTitle" idx="1"/>
          </p:nvPr>
        </p:nvSpPr>
        <p:spPr>
          <a:xfrm>
            <a:off x="5580380" y="6038215"/>
            <a:ext cx="3312160" cy="487045"/>
          </a:xfrm>
        </p:spPr>
        <p:txBody>
          <a:bodyPr>
            <a:normAutofit fontScale="50000"/>
          </a:bodyPr>
          <a:lstStyle/>
          <a:p>
            <a:r>
              <a:rPr lang="sr-Cyrl-CS" dirty="0" smtClean="0"/>
              <a:t> </a:t>
            </a:r>
            <a:r>
              <a:rPr lang="sr-Cyrl-RS" altLang="sr-Cyrl-CS" dirty="0" smtClean="0"/>
              <a:t>                                              мр </a:t>
            </a:r>
            <a:r>
              <a:rPr lang="sr-Cyrl-CS" dirty="0" smtClean="0"/>
              <a:t>Гордана </a:t>
            </a:r>
            <a:r>
              <a:rPr lang="sr-Cyrl-CS" dirty="0" smtClean="0"/>
              <a:t>Костић</a:t>
            </a:r>
            <a:endParaRPr lang="sr-Cyrl-CS" dirty="0" smtClean="0"/>
          </a:p>
          <a:p>
            <a:r>
              <a:rPr lang="sr-Latn-RS" dirty="0" smtClean="0"/>
              <a:t>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539750" y="513715"/>
            <a:ext cx="4114800" cy="5872480"/>
          </a:xfrm>
        </p:spPr>
        <p:txBody>
          <a:bodyPr>
            <a:normAutofit/>
          </a:bodyPr>
          <a:lstStyle/>
          <a:p>
            <a:r>
              <a:rPr lang="en-US" altLang="en-US" sz="1800" dirty="0">
                <a:latin typeface="Arial" panose="020B0604020202020204" pitchFamily="34" charset="0"/>
                <a:cs typeface="Arial" panose="020B0604020202020204" pitchFamily="34" charset="0"/>
              </a:rPr>
              <a:t>Након Титаномахије, </a:t>
            </a:r>
            <a:r>
              <a:rPr lang="en-US" altLang="en-US" sz="1800" dirty="0">
                <a:latin typeface="Arial" panose="020B0604020202020204" pitchFamily="34" charset="0"/>
                <a:cs typeface="Arial" panose="020B0604020202020204" pitchFamily="34" charset="0"/>
              </a:rPr>
              <a:t>Зевс је себи узео Земљу и Небо, Посејдон је добио Море, А Хад подземље, а и остали богови су понешто добили. Само је Хелије остао закинут.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Да би исправио своју</a:t>
            </a:r>
            <a:r>
              <a:rPr lang="en-US" altLang="en-US" sz="1800" dirty="0">
                <a:latin typeface="Arial" panose="020B0604020202020204" pitchFamily="34" charset="0"/>
                <a:cs typeface="Arial" panose="020B0604020202020204" pitchFamily="34" charset="0"/>
              </a:rPr>
              <a:t> грешку, Зевс је Хелију даровао оток Родос, који се појавио на мору. Такође је наредио да му се направи велика скулптура Колос њему посвећен, на улазу у луку. </a:t>
            </a:r>
            <a:br>
              <a:rPr lang="en-US" altLang="en-US" sz="1800" dirty="0">
                <a:latin typeface="Arial" panose="020B0604020202020204" pitchFamily="34" charset="0"/>
                <a:cs typeface="Arial" panose="020B0604020202020204" pitchFamily="34" charset="0"/>
              </a:rPr>
            </a:b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Скулптура је приказивала дивовског Хелија са бакљом у десној руци, који је срушен током земљотреса. </a:t>
            </a:r>
            <a:endParaRPr lang="en-US" altLang="en-US" sz="1800" dirty="0">
              <a:latin typeface="Arial" panose="020B0604020202020204" pitchFamily="34" charset="0"/>
              <a:cs typeface="Arial" panose="020B0604020202020204" pitchFamily="34" charset="0"/>
            </a:endParaRPr>
          </a:p>
        </p:txBody>
      </p:sp>
      <p:pic>
        <p:nvPicPr>
          <p:cNvPr id="3" name="Picture 2" descr="https://upload.wikimedia.org/wikipedia/commons/thumb/5/5f/Colosse_de_Rhodes_%28Barclay%29.jpg/220px-Colosse_de_Rhodes_%28Barclay%29.jp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34305" y="764540"/>
            <a:ext cx="3375025" cy="540194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4638"/>
            <a:ext cx="8229600" cy="778098"/>
          </a:xfrm>
        </p:spPr>
        <p:txBody>
          <a:bodyPr/>
          <a:lstStyle/>
          <a:p>
            <a:r>
              <a:rPr lang="sr-Cyrl-RS" altLang="en-US" dirty="0"/>
              <a:t>Хелије/Аполон</a:t>
            </a:r>
            <a:endParaRPr lang="sr-Cyrl-RS" altLang="en-US" dirty="0"/>
          </a:p>
        </p:txBody>
      </p:sp>
      <p:sp>
        <p:nvSpPr>
          <p:cNvPr id="3" name="Content Placeholder 2"/>
          <p:cNvSpPr/>
          <p:nvPr>
            <p:ph idx="1"/>
          </p:nvPr>
        </p:nvSpPr>
        <p:spPr>
          <a:xfrm>
            <a:off x="287020" y="1053465"/>
            <a:ext cx="4599940" cy="5491480"/>
          </a:xfrm>
        </p:spPr>
        <p:txBody>
          <a:bodyPr>
            <a:normAutofit fontScale="70000"/>
          </a:bodyPr>
          <a:p>
            <a:r>
              <a:rPr lang="en-US" altLang="en-US"/>
              <a:t>Код Хомера Аполон није поезан са Сунцем, али наводи његов епитет Феб (грчки:</a:t>
            </a:r>
            <a:r>
              <a:rPr lang="en-US" altLang="en-US"/>
              <a:t> </a:t>
            </a:r>
            <a:r>
              <a:rPr lang="en-US" altLang="en-US"/>
              <a:t>Φοιβος—лат.</a:t>
            </a:r>
            <a:r>
              <a:rPr lang="en-US" altLang="en-US"/>
              <a:t> </a:t>
            </a:r>
            <a:r>
              <a:rPr lang="en-US" altLang="en-US"/>
              <a:t>Phoebus</a:t>
            </a:r>
            <a:r>
              <a:rPr lang="en-US" altLang="en-US"/>
              <a:t> </a:t>
            </a:r>
            <a:r>
              <a:rPr lang="en-US" altLang="en-US"/>
              <a:t>= "сјајан"). Најстарији приказ Аплона као бога Сунца налази се у фрагментима Евриподиве трагедије </a:t>
            </a:r>
            <a:r>
              <a:rPr lang="sr-Cyrl-RS" altLang="en-US" i="1"/>
              <a:t>Фаетон</a:t>
            </a:r>
            <a:r>
              <a:rPr lang="en-US" altLang="en-US"/>
              <a:t>,у говору на крају драме у коме Климена, Фаентонтова мајка, јадикује да је Хелиос, зван Аполон, убио њено дете. </a:t>
            </a:r>
            <a:endParaRPr lang="en-US" altLang="en-US"/>
          </a:p>
          <a:p>
            <a:r>
              <a:rPr lang="en-US" altLang="en-US"/>
              <a:t>У хеленистичком периоду, Аполон је све више повезиван са Сунцема његов епитет Феб приписиван је и богу Сунца. У филозофским текстовима (Парменид, Емпедокло, Плутарх, Кратил), као и у орфичким текстовима спомиње се Аполон као бог Сунца. Грци нису повезивали Аплона са вожњом у сунчаним кочијама - то је била пракса римских писаца.</a:t>
            </a:r>
            <a:endParaRPr lang="en-US" altLang="en-US"/>
          </a:p>
        </p:txBody>
      </p:sp>
      <p:pic>
        <p:nvPicPr>
          <p:cNvPr id="4" name="Picture 3"/>
          <p:cNvPicPr/>
          <p:nvPr/>
        </p:nvPicPr>
        <p:blipFill>
          <a:blip r:embed="rId1"/>
          <a:stretch>
            <a:fillRect/>
          </a:stretch>
        </p:blipFill>
        <p:spPr>
          <a:xfrm>
            <a:off x="4967605" y="290195"/>
            <a:ext cx="3861435" cy="62014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895350"/>
            <a:ext cx="8229600" cy="715010"/>
          </a:xfrm>
        </p:spPr>
        <p:txBody>
          <a:bodyPr>
            <a:normAutofit fontScale="90000"/>
          </a:bodyPr>
          <a:lstStyle/>
          <a:p>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br>
              <a:rPr lang="en-US" altLang="en-US" sz="2220">
                <a:sym typeface="+mn-ea"/>
              </a:rPr>
            </a:br>
            <a:r>
              <a:rPr lang="en-US" altLang="en-US" sz="222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Хоре - чуварке склада</a:t>
            </a:r>
            <a:br>
              <a:rPr lang="en-US" altLang="en-US" sz="222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br>
            <a:br>
              <a:rPr lang="en-US" altLang="en-US" sz="2220">
                <a:sym typeface="+mn-ea"/>
              </a:rPr>
            </a:br>
            <a:r>
              <a:rPr lang="en-US" altLang="en-US" sz="1335" dirty="0">
                <a:ln/>
                <a:gradFill>
                  <a:gsLst>
                    <a:gs pos="21000">
                      <a:srgbClr val="53575C"/>
                    </a:gs>
                    <a:gs pos="88000">
                      <a:srgbClr val="C5C7CA"/>
                    </a:gs>
                  </a:gsLst>
                  <a:lin ang="5400000"/>
                </a:gradFill>
                <a:effectLst/>
                <a:latin typeface="Arial Rounded MT Bold" panose="020F0704030504030204" charset="0"/>
                <a:cs typeface="Arial Rounded MT Bold" panose="020F0704030504030204" charset="0"/>
              </a:rPr>
              <a:t>Оне су биле Хелијеве кћерке. Три Хоре су кћери највишег бога Зевса и богиње Темиде, и оне су богиње реда и мира. Најзад, постојало је и 12 Хора које су биле кћерке Хрона, бога времена; оне су представљале делове дана.</a:t>
            </a:r>
            <a:endParaRPr lang="en-US" altLang="en-US" sz="1335" dirty="0">
              <a:ln/>
              <a:gradFill>
                <a:gsLst>
                  <a:gs pos="21000">
                    <a:srgbClr val="53575C"/>
                  </a:gs>
                  <a:gs pos="88000">
                    <a:srgbClr val="C5C7CA"/>
                  </a:gs>
                </a:gsLst>
                <a:lin ang="5400000"/>
              </a:gradFill>
              <a:effectLst/>
              <a:latin typeface="Arial Rounded MT Bold" panose="020F0704030504030204" charset="0"/>
              <a:cs typeface="Arial Rounded MT Bold" panose="020F0704030504030204" charset="0"/>
            </a:endParaRPr>
          </a:p>
        </p:txBody>
      </p:sp>
      <p:sp>
        <p:nvSpPr>
          <p:cNvPr id="3" name="Content Placeholder 2"/>
          <p:cNvSpPr/>
          <p:nvPr>
            <p:ph idx="1"/>
          </p:nvPr>
        </p:nvSpPr>
        <p:spPr>
          <a:xfrm>
            <a:off x="457200" y="2056765"/>
            <a:ext cx="4573905" cy="4478655"/>
          </a:xfrm>
        </p:spPr>
        <p:txBody>
          <a:bodyPr>
            <a:normAutofit/>
          </a:bodyPr>
          <a:p>
            <a:r>
              <a:rPr lang="en-US" altLang="en-US" sz="1780"/>
              <a:t>Грчке богиње Хоре повезане су са појмом времена и правилном сменом годишњих доба, представљају божански закон и ред, како у природи тако и у друштву. Прошли сати или годишња доба симболично се описују плесом којие прате Аполоново свирање на лири.</a:t>
            </a:r>
            <a:endParaRPr lang="en-US" altLang="en-US" sz="1780"/>
          </a:p>
          <a:p>
            <a:endParaRPr lang="en-US" altLang="en-US" sz="1780"/>
          </a:p>
          <a:p>
            <a:r>
              <a:rPr lang="en-US" altLang="en-US" sz="1780"/>
              <a:t> Будући да симболизују апсекте хармоније, закона, правде, морала, често се спомињу у античким текстовима, а Хомер их описује и као чуварке небеских врата.</a:t>
            </a:r>
            <a:endParaRPr lang="en-US" altLang="en-US" sz="1780"/>
          </a:p>
          <a:p>
            <a:endParaRPr lang="en-US" altLang="en-US" sz="1780"/>
          </a:p>
        </p:txBody>
      </p:sp>
      <p:pic>
        <p:nvPicPr>
          <p:cNvPr id="4" name="Picture 3"/>
          <p:cNvPicPr/>
          <p:nvPr/>
        </p:nvPicPr>
        <p:blipFill>
          <a:blip r:embed="rId1"/>
          <a:stretch>
            <a:fillRect/>
          </a:stretch>
        </p:blipFill>
        <p:spPr>
          <a:xfrm>
            <a:off x="5024120" y="1692275"/>
            <a:ext cx="3813175" cy="48431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05" y="467995"/>
            <a:ext cx="4686300" cy="6129020"/>
          </a:xfrm>
        </p:spPr>
        <p:txBody>
          <a:bodyPr>
            <a:normAutofit fontScale="60000"/>
          </a:bodyPr>
          <a:lstStyle/>
          <a:p>
            <a:pPr marL="0" indent="0">
              <a:buNone/>
            </a:pPr>
            <a:r>
              <a:rPr lang="sr-Cyrl-RS" altLang="en-US" sz="6000" dirty="0">
                <a:ln w="12700">
                  <a:solidFill>
                    <a:schemeClr val="accent5"/>
                  </a:solidFill>
                  <a:prstDash val="solid"/>
                </a:ln>
                <a:pattFill prst="ltDnDiag">
                  <a:fgClr>
                    <a:schemeClr val="accent5">
                      <a:lumMod val="60000"/>
                      <a:lumOff val="40000"/>
                    </a:schemeClr>
                  </a:fgClr>
                  <a:bgClr>
                    <a:schemeClr val="bg1"/>
                  </a:bgClr>
                </a:pattFill>
                <a:effectLst/>
              </a:rPr>
              <a:t>Мојре</a:t>
            </a:r>
            <a:endParaRPr lang="sr-Cyrl-RS" altLang="en-US" sz="6000" dirty="0">
              <a:ln w="12700">
                <a:solidFill>
                  <a:schemeClr val="accent5"/>
                </a:solidFill>
                <a:prstDash val="solid"/>
              </a:ln>
              <a:pattFill prst="ltDnDiag">
                <a:fgClr>
                  <a:schemeClr val="accent5">
                    <a:lumMod val="60000"/>
                    <a:lumOff val="40000"/>
                  </a:schemeClr>
                </a:fgClr>
                <a:bgClr>
                  <a:schemeClr val="bg1"/>
                </a:bgClr>
              </a:pattFill>
              <a:effectLst/>
            </a:endParaRPr>
          </a:p>
          <a:p>
            <a:pPr marL="0" indent="0">
              <a:buNone/>
            </a:pPr>
            <a:endParaRPr lang="en-US" altLang="en-US" sz="3000" dirty="0"/>
          </a:p>
          <a:p>
            <a:pPr marL="0" indent="0">
              <a:buNone/>
            </a:pPr>
            <a:r>
              <a:rPr lang="en-US" altLang="en-US" sz="3000" dirty="0"/>
              <a:t>Мојре (грч. Μο</a:t>
            </a:r>
            <a:r>
              <a:rPr lang="en-US" altLang="en-US" sz="3000" dirty="0"/>
              <a:t>ῖ</a:t>
            </a:r>
            <a:r>
              <a:rPr lang="en-US" altLang="en-US" sz="3000" dirty="0"/>
              <a:t>ραι) (лат. Parcae) су у грчкој митологији богиње усуда. Њихов пандан у римској митологији су Парке, а у старословенској митологији Суђаје.</a:t>
            </a:r>
            <a:endParaRPr lang="en-US" altLang="en-US" sz="3000" dirty="0"/>
          </a:p>
          <a:p>
            <a:pPr marL="0" indent="0">
              <a:buNone/>
            </a:pPr>
            <a:endParaRPr lang="sr-Cyrl-RS" altLang="en-US" sz="4800" dirty="0"/>
          </a:p>
          <a:p>
            <a:pPr marL="0" indent="0">
              <a:buNone/>
            </a:pPr>
            <a:endParaRPr lang="en-US" altLang="en-US" dirty="0"/>
          </a:p>
          <a:p>
            <a:pPr marL="0" indent="0">
              <a:buNone/>
            </a:pPr>
            <a:r>
              <a:rPr lang="en-US" altLang="en-US" dirty="0"/>
              <a:t>Грчка митологија описује Мојре као ружне, старе жене и понекад хроме. Биле су строге и непопустљиве. Клота - носи вретено и свитак (књига јела), Лахеса - штап којим показује хороскоп на глобусу, а Атропа - свитак, воштану плочу, </a:t>
            </a:r>
            <a:r>
              <a:rPr lang="en-US" altLang="en-US" dirty="0">
                <a:ln w="10160">
                  <a:solidFill>
                    <a:schemeClr val="accent5"/>
                  </a:solidFill>
                  <a:prstDash val="solid"/>
                </a:ln>
                <a:solidFill>
                  <a:srgbClr val="FFFFFF"/>
                </a:solidFill>
                <a:effectLst>
                  <a:outerShdw blurRad="38100" dist="22860" dir="5400000" algn="tl" rotWithShape="0">
                    <a:srgbClr val="000000">
                      <a:alpha val="30000"/>
                    </a:srgbClr>
                  </a:outerShdw>
                </a:effectLst>
              </a:rPr>
              <a:t>Сунчани сат,</a:t>
            </a:r>
            <a:r>
              <a:rPr lang="en-US" altLang="en-US" dirty="0"/>
              <a:t> пар вага или резни инструмент. Приликом рођења сваког човека појавили би се како преде, мере и секу нит живота.</a:t>
            </a:r>
            <a:endParaRPr lang="en-US" altLang="en-US" dirty="0"/>
          </a:p>
          <a:p>
            <a:pPr marL="0" indent="0">
              <a:buNone/>
            </a:pPr>
            <a:endParaRPr lang="en-US" altLang="en-US" dirty="0"/>
          </a:p>
          <a:p>
            <a:pPr marL="0" indent="0">
              <a:buNone/>
            </a:pPr>
            <a:r>
              <a:rPr lang="en-US" altLang="en-US" dirty="0"/>
              <a:t>Римски панда</a:t>
            </a:r>
            <a:r>
              <a:rPr lang="sr-Cyrl-RS" altLang="en-US" dirty="0"/>
              <a:t>н</a:t>
            </a:r>
            <a:r>
              <a:rPr lang="en-US" altLang="en-US" dirty="0"/>
              <a:t> би био Парке  (Parcae), а имена су им била Нона, Декума и Морта (Nona, Decuma,Morta).</a:t>
            </a:r>
            <a:endParaRPr lang="en-US" altLang="en-US" dirty="0"/>
          </a:p>
        </p:txBody>
      </p:sp>
      <p:pic>
        <p:nvPicPr>
          <p:cNvPr id="2" name="Picture 1"/>
          <p:cNvPicPr/>
          <p:nvPr/>
        </p:nvPicPr>
        <p:blipFill>
          <a:blip r:embed="rId1"/>
          <a:stretch>
            <a:fillRect/>
          </a:stretch>
        </p:blipFill>
        <p:spPr>
          <a:xfrm>
            <a:off x="-2147483648" y="-2147483648"/>
            <a:ext cx="2147011200" cy="2147011200"/>
          </a:xfrm>
          <a:prstGeom prst="rect">
            <a:avLst/>
          </a:prstGeom>
        </p:spPr>
      </p:pic>
      <p:pic>
        <p:nvPicPr>
          <p:cNvPr id="4" name="Picture 3"/>
          <p:cNvPicPr/>
          <p:nvPr/>
        </p:nvPicPr>
        <p:blipFill>
          <a:blip r:embed="rId1"/>
          <a:stretch>
            <a:fillRect/>
          </a:stretch>
        </p:blipFill>
        <p:spPr>
          <a:xfrm>
            <a:off x="-2147483648" y="-2147483648"/>
            <a:ext cx="2147011200" cy="2147011200"/>
          </a:xfrm>
          <a:prstGeom prst="rect">
            <a:avLst/>
          </a:prstGeom>
        </p:spPr>
      </p:pic>
      <p:pic>
        <p:nvPicPr>
          <p:cNvPr id="5" name="Picture 4"/>
          <p:cNvPicPr/>
          <p:nvPr/>
        </p:nvPicPr>
        <p:blipFill>
          <a:blip r:embed="rId2"/>
          <a:stretch>
            <a:fillRect/>
          </a:stretch>
        </p:blipFill>
        <p:spPr>
          <a:xfrm>
            <a:off x="5580380" y="908685"/>
            <a:ext cx="2997835" cy="47002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05" y="188595"/>
            <a:ext cx="4220845" cy="6254750"/>
          </a:xfrm>
        </p:spPr>
        <p:txBody>
          <a:bodyPr>
            <a:normAutofit/>
          </a:bodyPr>
          <a:lstStyle/>
          <a:p>
            <a:pPr marL="0" indent="0">
              <a:buNone/>
            </a:pPr>
            <a:r>
              <a:rPr lang="sr-Cyrl-RS" altLang="en-US" dirty="0">
                <a:ln w="22225">
                  <a:solidFill>
                    <a:schemeClr val="accent2"/>
                  </a:solidFill>
                  <a:prstDash val="solid"/>
                </a:ln>
                <a:solidFill>
                  <a:schemeClr val="accent2">
                    <a:lumMod val="40000"/>
                    <a:lumOff val="60000"/>
                  </a:schemeClr>
                </a:solidFill>
                <a:effectLst/>
              </a:rPr>
              <a:t>Сол - римски бог Сунца</a:t>
            </a:r>
            <a:endParaRPr lang="sr-Cyrl-RS" altLang="en-US" dirty="0">
              <a:ln w="22225">
                <a:solidFill>
                  <a:schemeClr val="accent2"/>
                </a:solidFill>
                <a:prstDash val="solid"/>
              </a:ln>
              <a:solidFill>
                <a:schemeClr val="accent2">
                  <a:lumMod val="40000"/>
                  <a:lumOff val="60000"/>
                </a:schemeClr>
              </a:solidFill>
              <a:effectLst/>
            </a:endParaRPr>
          </a:p>
          <a:p>
            <a:pPr marL="0" indent="0">
              <a:buNone/>
            </a:pPr>
            <a:endParaRPr lang="sr-Cyrl-RS" altLang="en-US" dirty="0"/>
          </a:p>
          <a:p>
            <a:pPr marL="0" indent="0">
              <a:buNone/>
            </a:pPr>
            <a:r>
              <a:rPr lang="en-US" altLang="en-US" sz="1400" dirty="0"/>
              <a:t>Сол је био бог Сунца у древној римској религији. Дуго се веровало да је антички Рим имао два различита бога Сунца. За првог Сола Индигеса се сматрало да је био неважан и да је потпуно нестао у раном периоду.</a:t>
            </a:r>
            <a:r>
              <a:rPr lang="sr-Cyrl-RS" altLang="en-US" sz="1400" dirty="0"/>
              <a:t> </a:t>
            </a:r>
            <a:r>
              <a:rPr lang="en-US" altLang="en-US" sz="1400" dirty="0"/>
              <a:t>Indiges је био мање значајан бог чији су следбеници нестали у 1. веку</a:t>
            </a:r>
            <a:endParaRPr lang="en-US" altLang="en-US" sz="1400" dirty="0"/>
          </a:p>
          <a:p>
            <a:pPr marL="0" indent="0">
              <a:buNone/>
            </a:pPr>
            <a:r>
              <a:rPr lang="en-US" altLang="en-US" sz="1400" dirty="0"/>
              <a:t> Историчари су тврадили да се тек у позном Римском царству култ Сунца поново појавио доласком у Рим култ Митре, персијског божанства Сунца. </a:t>
            </a:r>
            <a:endParaRPr lang="en-US" altLang="en-US" sz="1400" dirty="0"/>
          </a:p>
          <a:p>
            <a:pPr marL="0" indent="0">
              <a:buNone/>
            </a:pPr>
            <a:r>
              <a:rPr lang="en-US" altLang="en-US" sz="1400" dirty="0"/>
              <a:t>Sol Invictus, такође познат као Непобедиво Сунце или Непобеђено Сунце, био је званични бог сунца касног Римског царства. Он је био касинја верзија класичног бога Сунца Solaи оживљен је као „Invictus“ 274. године под царем Аурелијаном. Главни празник и светковина Sol Invictus био је 25. децембар, што је био датум зимске краткодневице по римском календару. Звао се Dies Natalis Solis Invicti</a:t>
            </a:r>
            <a:r>
              <a:rPr lang="en-US" altLang="en-US" sz="1400" dirty="0"/>
              <a:t> </a:t>
            </a:r>
            <a:r>
              <a:rPr lang="en-US" altLang="en-US" sz="1400" dirty="0"/>
              <a:t>(Рођендан непобедивог сунца).</a:t>
            </a:r>
            <a:endParaRPr lang="en-US" altLang="en-US" sz="1400" dirty="0"/>
          </a:p>
        </p:txBody>
      </p:sp>
      <p:pic>
        <p:nvPicPr>
          <p:cNvPr id="2" name="Picture 3" descr="https://3okoonline.com/wp-content/uploads/2024/12/sol2.png?w=10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500245" y="1529080"/>
            <a:ext cx="4505960" cy="320548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34010" y="1113155"/>
            <a:ext cx="5234305" cy="5410200"/>
          </a:xfrm>
        </p:spPr>
        <p:txBody>
          <a:bodyPr>
            <a:normAutofit fontScale="90000"/>
          </a:bodyPr>
          <a:p>
            <a:r>
              <a:rPr lang="sr-Cyrl-RS" altLang="en-US" sz="311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charset="0"/>
                <a:cs typeface="Arial Black" panose="020B0A04020102020204" charset="0"/>
              </a:rPr>
              <a:t>Митра</a:t>
            </a:r>
            <a:r>
              <a:rPr lang="sr-Cyrl-RS" altLang="en-US" sz="1780">
                <a:latin typeface="Arial Black" panose="020B0A04020102020204" charset="0"/>
                <a:cs typeface="Arial Black" panose="020B0A04020102020204" charset="0"/>
              </a:rPr>
              <a:t>- </a:t>
            </a:r>
            <a:br>
              <a:rPr lang="sr-Cyrl-RS" altLang="en-US" sz="1780">
                <a:latin typeface="Arial Black" panose="020B0A04020102020204" charset="0"/>
                <a:cs typeface="Arial Black" panose="020B0A04020102020204" charset="0"/>
              </a:rPr>
            </a:br>
            <a:r>
              <a:rPr lang="sr-Cyrl-RS" altLang="en-US" sz="1780">
                <a:latin typeface="Arial Black" panose="020B0A04020102020204" charset="0"/>
                <a:cs typeface="Arial Black" panose="020B0A04020102020204" charset="0"/>
              </a:rPr>
              <a:t>персијско божанство светлост</a:t>
            </a:r>
            <a:br>
              <a:rPr lang="sr-Cyrl-RS" altLang="en-US" sz="1780">
                <a:latin typeface="Arial Black" panose="020B0A04020102020204" charset="0"/>
                <a:cs typeface="Arial Black" panose="020B0A04020102020204" charset="0"/>
              </a:rPr>
            </a:br>
            <a:r>
              <a:rPr lang="sr-Cyrl-RS" altLang="en-US" sz="1780">
                <a:latin typeface="Arial Black" panose="020B0A04020102020204" charset="0"/>
                <a:cs typeface="Arial Black" panose="020B0A04020102020204" charset="0"/>
              </a:rPr>
              <a:t>(митраизам)</a:t>
            </a:r>
            <a:br>
              <a:rPr lang="sr-Cyrl-RS" altLang="en-US" sz="1780">
                <a:latin typeface="Arial Black" panose="020B0A04020102020204" charset="0"/>
                <a:cs typeface="Arial Black" panose="020B0A04020102020204" charset="0"/>
              </a:rPr>
            </a:br>
            <a:br>
              <a:rPr lang="sr-Cyrl-RS" altLang="en-US" sz="1780">
                <a:latin typeface="Arial Black" panose="020B0A04020102020204" charset="0"/>
                <a:cs typeface="Arial Black" panose="020B0A04020102020204" charset="0"/>
              </a:rPr>
            </a:br>
            <a:br>
              <a:rPr lang="sr-Cyrl-RS" altLang="en-US" sz="1780">
                <a:latin typeface="Arial Black" panose="020B0A04020102020204" charset="0"/>
                <a:cs typeface="Arial Black" panose="020B0A04020102020204" charset="0"/>
              </a:rPr>
            </a:br>
            <a:r>
              <a:rPr lang="en-US" altLang="en-US" sz="1780">
                <a:latin typeface="Arial Black" panose="020B0A04020102020204" charset="0"/>
                <a:cs typeface="Arial Black" panose="020B0A04020102020204" charset="0"/>
              </a:rPr>
              <a:t>У свим деловима Римског царства откривени су споменици у којима су приказане разне сцене из мита о Митри:космогонија, први Митини подвизи, борба и измирење са Солом и сцене убијања бика (тауроктонија).</a:t>
            </a:r>
            <a:br>
              <a:rPr lang="en-US" altLang="en-US" sz="1780">
                <a:latin typeface="Arial Black" panose="020B0A04020102020204" charset="0"/>
                <a:cs typeface="Arial Black" panose="020B0A04020102020204" charset="0"/>
              </a:rPr>
            </a:br>
            <a:br>
              <a:rPr lang="en-US" altLang="en-US" sz="1780">
                <a:latin typeface="Arial Black" panose="020B0A04020102020204" charset="0"/>
                <a:cs typeface="Arial Black" panose="020B0A04020102020204" charset="0"/>
              </a:rPr>
            </a:br>
            <a:r>
              <a:rPr lang="en-US" altLang="en-US" sz="1780">
                <a:latin typeface="Arial Black" panose="020B0A04020102020204" charset="0"/>
                <a:cs typeface="Arial Black" panose="020B0A04020102020204" charset="0"/>
              </a:rPr>
              <a:t> Култ персијског бога ширили су по градовима трговци са истока, а у граничним подручјима , Оријенталци у римским легијама.</a:t>
            </a:r>
            <a:br>
              <a:rPr lang="en-US" altLang="en-US" sz="1780">
                <a:latin typeface="Arial Black" panose="020B0A04020102020204" charset="0"/>
                <a:cs typeface="Arial Black" panose="020B0A04020102020204" charset="0"/>
              </a:rPr>
            </a:br>
            <a:br>
              <a:rPr lang="en-US" altLang="en-US" sz="1780">
                <a:latin typeface="Arial Black" panose="020B0A04020102020204" charset="0"/>
                <a:cs typeface="Arial Black" panose="020B0A04020102020204" charset="0"/>
              </a:rPr>
            </a:br>
            <a:r>
              <a:rPr lang="en-US" altLang="en-US" sz="1780">
                <a:latin typeface="Arial Black" panose="020B0A04020102020204" charset="0"/>
                <a:cs typeface="Arial Black" panose="020B0A04020102020204" charset="0"/>
              </a:rPr>
              <a:t> Увођење у мистерије састојало се из више ступњева посвећења (било их је 7). Шести ступањ се звао Heliodromus - Сунчев глас</a:t>
            </a:r>
            <a:r>
              <a:rPr lang="sr-Cyrl-RS" altLang="en-US" sz="1780">
                <a:latin typeface="Arial Black" panose="020B0A04020102020204" charset="0"/>
                <a:cs typeface="Arial Black" panose="020B0A04020102020204" charset="0"/>
              </a:rPr>
              <a:t>ник</a:t>
            </a:r>
            <a:br>
              <a:rPr lang="sr-Cyrl-RS" altLang="en-US" sz="1780">
                <a:latin typeface="Arial Black" panose="020B0A04020102020204" charset="0"/>
                <a:cs typeface="Arial Black" panose="020B0A04020102020204" charset="0"/>
              </a:rPr>
            </a:br>
            <a:br>
              <a:rPr lang="sr-Cyrl-RS" altLang="en-US">
                <a:latin typeface="Arial Black" panose="020B0A04020102020204" charset="0"/>
                <a:cs typeface="Arial Black" panose="020B0A04020102020204" charset="0"/>
              </a:rPr>
            </a:br>
            <a:endParaRPr lang="sr-Cyrl-RS" altLang="en-US"/>
          </a:p>
        </p:txBody>
      </p:sp>
      <p:pic>
        <p:nvPicPr>
          <p:cNvPr id="4" name="Content Placeholder 3"/>
          <p:cNvPicPr>
            <a:picLocks noChangeAspect="1"/>
          </p:cNvPicPr>
          <p:nvPr>
            <p:ph idx="1"/>
          </p:nvPr>
        </p:nvPicPr>
        <p:blipFill>
          <a:blip r:embed="rId1"/>
          <a:stretch>
            <a:fillRect/>
          </a:stretch>
        </p:blipFill>
        <p:spPr>
          <a:xfrm>
            <a:off x="6403340" y="404495"/>
            <a:ext cx="1869440" cy="3012440"/>
          </a:xfrm>
          <a:prstGeom prst="rect">
            <a:avLst/>
          </a:prstGeom>
        </p:spPr>
      </p:pic>
      <p:pic>
        <p:nvPicPr>
          <p:cNvPr id="5" name="Picture 4"/>
          <p:cNvPicPr>
            <a:picLocks noChangeAspect="1"/>
          </p:cNvPicPr>
          <p:nvPr/>
        </p:nvPicPr>
        <p:blipFill>
          <a:blip r:embed="rId2"/>
          <a:stretch>
            <a:fillRect/>
          </a:stretch>
        </p:blipFill>
        <p:spPr>
          <a:xfrm>
            <a:off x="6012180" y="3573145"/>
            <a:ext cx="2865120" cy="2863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ltLang="en-US"/>
              <a:t>Сунчани сат </a:t>
            </a:r>
            <a:r>
              <a:rPr lang="sr-Cyrl-RS" altLang="en-US"/>
              <a:t>-</a:t>
            </a:r>
            <a:r>
              <a:rPr lang="en-US" altLang="en-US"/>
              <a:t> најранији тип уређаја за мерење времен</a:t>
            </a:r>
            <a:endParaRPr lang="en-US" altLang="en-US"/>
          </a:p>
        </p:txBody>
      </p:sp>
      <p:sp>
        <p:nvSpPr>
          <p:cNvPr id="3" name="Content Placeholder 2"/>
          <p:cNvSpPr>
            <a:spLocks noGrp="1"/>
          </p:cNvSpPr>
          <p:nvPr>
            <p:ph idx="1"/>
          </p:nvPr>
        </p:nvSpPr>
        <p:spPr/>
        <p:txBody>
          <a:bodyPr>
            <a:normAutofit fontScale="80000"/>
          </a:bodyPr>
          <a:p>
            <a:r>
              <a:rPr lang="en-US" altLang="en-US"/>
              <a:t>Сунчани сат или сунчаник је у ствари кружни храм у малом, где се знање о сумчевој пузањи симболично приказује на каменом блоку. У античко време сунчаници су били популарни, иако је за њихово констуисање било потребно умеће данас непознатих астронома. Сунчаника је било свуда, у градовима, малим местима, вилама, на главним путевима, поред храмова, у маузолејима.</a:t>
            </a:r>
            <a:endParaRPr lang="en-US" altLang="en-US"/>
          </a:p>
          <a:p>
            <a:r>
              <a:rPr lang="en-US" altLang="en-US"/>
              <a:t>Суштина сунчаног ста била је у његовој једноставности. Углавном је прављен од камена и није имао смернице у показивању сати бројевима или словима. Било је довољно погледати сенку на сферичној плочи и сазнати одокативно време. </a:t>
            </a:r>
            <a:endParaRPr lang="en-US" altLang="en-US"/>
          </a:p>
          <a:p>
            <a:r>
              <a:rPr lang="en-US" altLang="en-US"/>
              <a:t>Најједноставнија и најранија форма сунчаног сата била је сенка штапа, тзв. “гномон”</a:t>
            </a:r>
            <a:endParaRPr lang="en-US" altLang="en-US"/>
          </a:p>
          <a:p>
            <a:r>
              <a:rPr lang="en-US" altLang="en-US"/>
              <a:t>За сваки конструисани сунчаник посебно се одређивала географска ширина места на којем је постављен.</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 descr="suncani sat"/>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619250" y="981075"/>
            <a:ext cx="5761990" cy="45262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lnSpcReduction="10000"/>
          </a:bodyPr>
          <a:p>
            <a:r>
              <a:rPr lang="en-US" altLang="en-US"/>
              <a:t>Хоризонталне линије на часовнику су деклинационе линије. Оне показују колико је Сунце високо на небу - што је сенка на часовнику краћа, то је Сунце више. Горњу и доњу линију сенка ће додирнути у време солстиција, а солстиције су “застој Сунца”, тј. Дан када Сунце на свом кретању по небу застане, тј. Досегне највишу, односно најнижу тачку на небу изнад хоризонта. Први случај је почетак чета, а други почетак зиме (Кретање Сунца).</a:t>
            </a:r>
            <a:endParaRPr lang="en-US" altLang="en-US"/>
          </a:p>
          <a:p>
            <a:r>
              <a:rPr lang="en-US" altLang="en-US"/>
              <a:t>По потпуној правој хоризонталној линији врх сенке ће клизити на дан еквиноција, а еквиноциј је дан у години када и ноћ и обданица једнако трају.</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74955"/>
            <a:ext cx="8229600" cy="2725420"/>
          </a:xfrm>
        </p:spPr>
        <p:txBody>
          <a:bodyPr>
            <a:normAutofit/>
          </a:bodyPr>
          <a:p>
            <a:r>
              <a:rPr lang="en-US" altLang="en-US" sz="2665"/>
              <a:t>Формула за израчунавање углова под којим се цртају часовне линије</a:t>
            </a:r>
            <a:r>
              <a:rPr lang="sr-Cyrl-RS" altLang="en-US" sz="2665"/>
              <a:t>:</a:t>
            </a:r>
            <a:br>
              <a:rPr lang="sr-Cyrl-RS" altLang="en-US" sz="2665"/>
            </a:br>
            <a:r>
              <a:rPr lang="en-US" altLang="en-US">
                <a:ln w="22225">
                  <a:solidFill>
                    <a:schemeClr val="accent2"/>
                  </a:solidFill>
                  <a:prstDash val="solid"/>
                </a:ln>
                <a:solidFill>
                  <a:schemeClr val="accent2">
                    <a:lumMod val="40000"/>
                    <a:lumOff val="60000"/>
                  </a:schemeClr>
                </a:solidFill>
                <a:effectLst/>
              </a:rPr>
              <a:t>tg X</a:t>
            </a:r>
            <a:r>
              <a:rPr lang="en-US" altLang="en-US"/>
              <a:t> </a:t>
            </a:r>
            <a:r>
              <a:rPr lang="en-US" altLang="en-US"/>
              <a:t>је угао који се тражи,</a:t>
            </a:r>
            <a:r>
              <a:rPr lang="en-US" altLang="en-US"/>
              <a:t> </a:t>
            </a:r>
            <a:r>
              <a:rPr lang="sr-Cyrl-RS" altLang="en-US">
                <a:ln w="22225">
                  <a:solidFill>
                    <a:schemeClr val="accent2"/>
                  </a:solidFill>
                  <a:prstDash val="solid"/>
                </a:ln>
                <a:solidFill>
                  <a:schemeClr val="accent2">
                    <a:lumMod val="40000"/>
                    <a:lumOff val="60000"/>
                  </a:schemeClr>
                </a:solidFill>
                <a:effectLst/>
              </a:rPr>
              <a:t>ј</a:t>
            </a:r>
            <a:r>
              <a:rPr lang="en-US" altLang="en-US"/>
              <a:t> </a:t>
            </a:r>
            <a:r>
              <a:rPr lang="en-US" altLang="en-US"/>
              <a:t>је географска ширина, a</a:t>
            </a:r>
            <a:r>
              <a:rPr lang="en-US" altLang="en-US">
                <a:ln w="22225">
                  <a:solidFill>
                    <a:schemeClr val="accent2"/>
                  </a:solidFill>
                  <a:prstDash val="solid"/>
                </a:ln>
                <a:solidFill>
                  <a:schemeClr val="accent2">
                    <a:lumMod val="40000"/>
                    <a:lumOff val="60000"/>
                  </a:schemeClr>
                </a:solidFill>
                <a:effectLst/>
              </a:rPr>
              <a:t> </a:t>
            </a:r>
            <a:r>
              <a:rPr lang="en-US" altLang="en-US">
                <a:ln w="22225">
                  <a:solidFill>
                    <a:schemeClr val="accent2"/>
                  </a:solidFill>
                  <a:prstDash val="solid"/>
                </a:ln>
                <a:solidFill>
                  <a:schemeClr val="accent2">
                    <a:lumMod val="40000"/>
                    <a:lumOff val="60000"/>
                  </a:schemeClr>
                </a:solidFill>
                <a:effectLst/>
              </a:rPr>
              <a:t>t</a:t>
            </a:r>
            <a:r>
              <a:rPr lang="en-US" altLang="en-US">
                <a:ln w="22225">
                  <a:solidFill>
                    <a:schemeClr val="accent2"/>
                  </a:solidFill>
                  <a:prstDash val="solid"/>
                </a:ln>
                <a:solidFill>
                  <a:schemeClr val="accent2">
                    <a:lumMod val="40000"/>
                    <a:lumOff val="60000"/>
                  </a:schemeClr>
                </a:solidFill>
                <a:effectLst/>
              </a:rPr>
              <a:t> </a:t>
            </a:r>
            <a:r>
              <a:rPr lang="en-US" altLang="en-US"/>
              <a:t>je</a:t>
            </a:r>
            <a:r>
              <a:rPr lang="sr-Cyrl-RS" altLang="en-US"/>
              <a:t> </a:t>
            </a:r>
            <a:r>
              <a:rPr lang="en-US" altLang="en-US"/>
              <a:t>сат за који се рачуна угао</a:t>
            </a:r>
            <a:endParaRPr lang="en-US" altLang="en-US"/>
          </a:p>
        </p:txBody>
      </p:sp>
      <p:pic>
        <p:nvPicPr>
          <p:cNvPr id="4" name="Picture 1" descr="f1"/>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428750" y="3696335"/>
            <a:ext cx="5674995" cy="139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94640"/>
            <a:ext cx="8229600" cy="1123315"/>
          </a:xfrm>
        </p:spPr>
        <p:txBody>
          <a:bodyPr>
            <a:normAutofit fontScale="90000"/>
          </a:bodyPr>
          <a:p>
            <a:r>
              <a:rPr lang="en-US" altLang="en-US" sz="4000"/>
              <a:t>Време у миту и религији </a:t>
            </a:r>
            <a:r>
              <a:rPr lang="sr-Cyrl-RS" altLang="en-US" sz="4000"/>
              <a:t>Старе Грчке и Рима</a:t>
            </a:r>
            <a:endParaRPr lang="sr-Cyrl-RS" altLang="en-US" sz="4000"/>
          </a:p>
        </p:txBody>
      </p:sp>
      <p:sp>
        <p:nvSpPr>
          <p:cNvPr id="3" name="Content Placeholder 2"/>
          <p:cNvSpPr>
            <a:spLocks noGrp="1"/>
          </p:cNvSpPr>
          <p:nvPr>
            <p:ph idx="1"/>
          </p:nvPr>
        </p:nvSpPr>
        <p:spPr>
          <a:xfrm>
            <a:off x="457200" y="1336675"/>
            <a:ext cx="8229600" cy="5385435"/>
          </a:xfrm>
        </p:spPr>
        <p:txBody>
          <a:bodyPr>
            <a:normAutofit fontScale="50000"/>
          </a:bodyPr>
          <a:p>
            <a:r>
              <a:rPr lang="en-US" altLang="en-US">
                <a:latin typeface="Arial Black" panose="020B0A04020102020204" charset="0"/>
                <a:cs typeface="Arial Black" panose="020B0A04020102020204" charset="0"/>
              </a:rPr>
              <a:t>Време </a:t>
            </a:r>
            <a:r>
              <a:rPr lang="sr-Cyrl-RS" altLang="en-US">
                <a:latin typeface="Arial Black" panose="020B0A04020102020204" charset="0"/>
                <a:cs typeface="Arial Black" panose="020B0A04020102020204" charset="0"/>
              </a:rPr>
              <a:t> је </a:t>
            </a:r>
            <a:r>
              <a:rPr lang="en-US" altLang="en-US">
                <a:latin typeface="Arial Black" panose="020B0A04020102020204" charset="0"/>
                <a:cs typeface="Arial Black" panose="020B0A04020102020204" charset="0"/>
              </a:rPr>
              <a:t>трајан, непрекидан редослед постајања и догађаја који се одвијају у очигледно неповратном смеру од прошлости, кроз садашњост ка будућности. Време је један од основних појмова у филозофији, науци, религији и уметности. Време се често описује као линеарни континуум, неповратни след који се протеже према назад (у прошлост) и према напред (у будућност). Зависно од теоријског оквира, овај след се схвата као бесконачан или као коначан.</a:t>
            </a:r>
            <a:endParaRPr lang="en-US" altLang="en-US">
              <a:latin typeface="Arial Black" panose="020B0A04020102020204" charset="0"/>
              <a:cs typeface="Arial Black" panose="020B0A04020102020204" charset="0"/>
            </a:endParaRPr>
          </a:p>
          <a:p>
            <a:endParaRPr lang="en-US" altLang="en-US">
              <a:latin typeface="Arial Black" panose="020B0A04020102020204" charset="0"/>
              <a:cs typeface="Arial Black" panose="020B0A04020102020204" charset="0"/>
            </a:endParaRPr>
          </a:p>
          <a:p>
            <a:r>
              <a:rPr lang="en-US" altLang="en-US">
                <a:latin typeface="Arial Black" panose="020B0A04020102020204" charset="0"/>
                <a:cs typeface="Arial Black" panose="020B0A04020102020204" charset="0"/>
              </a:rPr>
              <a:t> У филозофији, време је димензија следа бића једног након другог, бивања ствари у промени њиховог настајања и нестајања, за разлику од простора као димензије која омогућује опстанак бића једнога поред другог. У многим религијама постоји подела на апсолутно (вечно, ванвремено) и релативно (самерљиво, емпиријско, астрономско) време. </a:t>
            </a:r>
            <a:endParaRPr lang="en-US" altLang="en-US">
              <a:latin typeface="Arial Black" panose="020B0A04020102020204" charset="0"/>
              <a:cs typeface="Arial Black" panose="020B0A04020102020204" charset="0"/>
            </a:endParaRPr>
          </a:p>
          <a:p>
            <a:pPr marL="0" indent="0">
              <a:buNone/>
            </a:pPr>
            <a:endParaRPr lang="en-US" altLang="en-US">
              <a:latin typeface="Arial Black" panose="020B0A04020102020204" charset="0"/>
              <a:cs typeface="Arial Black" panose="020B0A04020102020204" charset="0"/>
            </a:endParaRPr>
          </a:p>
          <a:p>
            <a:r>
              <a:rPr lang="en-US" altLang="en-US">
                <a:latin typeface="Arial Black" panose="020B0A04020102020204" charset="0"/>
                <a:cs typeface="Arial Black" panose="020B0A04020102020204" charset="0"/>
              </a:rPr>
              <a:t>У грчкој митологији, време симболизује Хронос. Хрон</a:t>
            </a:r>
            <a:r>
              <a:rPr lang="sr-Cyrl-RS" altLang="en-US">
                <a:latin typeface="Arial Black" panose="020B0A04020102020204" charset="0"/>
                <a:cs typeface="Arial Black" panose="020B0A04020102020204" charset="0"/>
              </a:rPr>
              <a:t>ос</a:t>
            </a:r>
            <a:r>
              <a:rPr lang="en-US" altLang="en-US">
                <a:latin typeface="Arial Black" panose="020B0A04020102020204" charset="0"/>
                <a:cs typeface="Arial Black" panose="020B0A04020102020204" charset="0"/>
              </a:rPr>
              <a:t> је у грчко-римским мозаицима приказиван као Еон, персонификована вечност. Он стоји наспрам неба и држи точак на коме су исписани знаци зодијака. Испод њега, Геја (Земља) је обично лежала.</a:t>
            </a:r>
            <a:endParaRPr lang="en-US" altLang="en-US">
              <a:latin typeface="Arial Black" panose="020B0A04020102020204" charset="0"/>
              <a:cs typeface="Arial Black" panose="020B0A04020102020204" charset="0"/>
            </a:endParaRPr>
          </a:p>
          <a:p>
            <a:pPr marL="0" indent="0">
              <a:buNone/>
            </a:pPr>
            <a:endParaRPr lang="en-US" altLang="en-US">
              <a:latin typeface="Arial Black" panose="020B0A04020102020204" charset="0"/>
              <a:cs typeface="Arial Black" panose="020B0A04020102020204" charset="0"/>
            </a:endParaRPr>
          </a:p>
          <a:p>
            <a:r>
              <a:rPr lang="en-US" altLang="en-US">
                <a:latin typeface="Arial Black" panose="020B0A04020102020204" charset="0"/>
                <a:cs typeface="Arial Black" panose="020B0A04020102020204" charset="0"/>
              </a:rPr>
              <a:t>Стари Грци су имали два назива за време - </a:t>
            </a:r>
            <a:r>
              <a:rPr lang="en-U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χρόνος</a:t>
            </a:r>
            <a:r>
              <a:rPr lang="en-US" altLang="en-US">
                <a:latin typeface="Arial Black" panose="020B0A04020102020204" charset="0"/>
                <a:cs typeface="Arial Black" panose="020B0A04020102020204" charset="0"/>
              </a:rPr>
              <a:t> </a:t>
            </a:r>
            <a:r>
              <a:rPr lang="sr-Cyrl-RS">
                <a:latin typeface="Arial Black" panose="020B0A04020102020204" charset="0"/>
                <a:cs typeface="Arial Black" panose="020B0A04020102020204" charset="0"/>
              </a:rPr>
              <a:t>(</a:t>
            </a:r>
            <a:r>
              <a:rPr lang="en-US" altLang="en-US">
                <a:latin typeface="Arial Black" panose="020B0A04020102020204" charset="0"/>
                <a:cs typeface="Arial Black" panose="020B0A04020102020204" charset="0"/>
              </a:rPr>
              <a:t>chronos</a:t>
            </a:r>
            <a:r>
              <a:rPr lang="sr-Cyrl-RS" altLang="en-US">
                <a:latin typeface="Arial Black" panose="020B0A04020102020204" charset="0"/>
                <a:cs typeface="Arial Black" panose="020B0A04020102020204" charset="0"/>
              </a:rPr>
              <a:t>)</a:t>
            </a:r>
            <a:r>
              <a:rPr lang="en-U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и καιρός</a:t>
            </a:r>
            <a:r>
              <a:rPr lang="en-US" altLang="en-US">
                <a:latin typeface="Arial Black" panose="020B0A04020102020204" charset="0"/>
                <a:cs typeface="Arial Black" panose="020B0A04020102020204" charset="0"/>
              </a:rPr>
              <a:t> </a:t>
            </a:r>
            <a:r>
              <a:rPr lang="sr-Cyrl-RS">
                <a:latin typeface="Arial Black" panose="020B0A04020102020204" charset="0"/>
                <a:cs typeface="Arial Black" panose="020B0A04020102020204" charset="0"/>
              </a:rPr>
              <a:t>(</a:t>
            </a:r>
            <a:r>
              <a:rPr lang="en-US" altLang="en-US">
                <a:latin typeface="Arial Black" panose="020B0A04020102020204" charset="0"/>
                <a:cs typeface="Arial Black" panose="020B0A04020102020204" charset="0"/>
              </a:rPr>
              <a:t>kairos</a:t>
            </a:r>
            <a:r>
              <a:rPr lang="sr-Cyrl-RS" altLang="en-US">
                <a:latin typeface="Arial Black" panose="020B0A04020102020204" charset="0"/>
                <a:cs typeface="Arial Black" panose="020B0A04020102020204" charset="0"/>
              </a:rPr>
              <a:t>)</a:t>
            </a:r>
            <a:r>
              <a:rPr lang="en-US" altLang="en-US">
                <a:latin typeface="Arial Black" panose="020B0A04020102020204" charset="0"/>
                <a:cs typeface="Arial Black" panose="020B0A04020102020204" charset="0"/>
              </a:rPr>
              <a:t>, при чему се први назив (Кронос)</a:t>
            </a:r>
            <a:r>
              <a:rPr lang="sr-Cyrl-R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односи на хронолошко време, а други (Каирос) на период када се нешто посебно догод</a:t>
            </a:r>
            <a:r>
              <a:rPr lang="sr-Cyrl-RS" altLang="en-US">
                <a:latin typeface="Arial Black" panose="020B0A04020102020204" charset="0"/>
                <a:cs typeface="Arial Black" panose="020B0A04020102020204" charset="0"/>
              </a:rPr>
              <a:t>ило</a:t>
            </a:r>
            <a:r>
              <a:rPr lang="en-US" altLang="en-US">
                <a:latin typeface="Arial Black" panose="020B0A04020102020204" charset="0"/>
                <a:cs typeface="Arial Black" panose="020B0A04020102020204" charset="0"/>
              </a:rPr>
              <a:t> - </a:t>
            </a:r>
            <a:endParaRPr lang="en-US" altLang="en-US">
              <a:latin typeface="Arial Black" panose="020B0A04020102020204" charset="0"/>
              <a:cs typeface="Arial Black" panose="020B0A04020102020204" charset="0"/>
            </a:endParaRPr>
          </a:p>
          <a:p>
            <a:pPr marL="0" indent="0">
              <a:buNone/>
            </a:pPr>
            <a:r>
              <a:rPr lang="sr-Cyrl-RS" altLang="en-US">
                <a:latin typeface="Arial Black" panose="020B0A04020102020204" charset="0"/>
                <a:cs typeface="Arial Black" panose="020B0A04020102020204" charset="0"/>
              </a:rPr>
              <a:t>     </a:t>
            </a:r>
            <a:endParaRPr lang="sr-Cyrl-RS" altLang="en-US">
              <a:latin typeface="Arial Black" panose="020B0A04020102020204" charset="0"/>
              <a:cs typeface="Arial Black" panose="020B0A04020102020204" charset="0"/>
            </a:endParaRPr>
          </a:p>
          <a:p>
            <a:pPr marL="0" indent="0">
              <a:buNone/>
            </a:pPr>
            <a:endParaRPr lang="sr-Cyrl-RS" altLang="en-US">
              <a:latin typeface="Arial Black" panose="020B0A04020102020204" charset="0"/>
              <a:cs typeface="Arial Black" panose="020B0A04020102020204" charset="0"/>
            </a:endParaRPr>
          </a:p>
          <a:p>
            <a:pPr marL="0" indent="0">
              <a:buNone/>
            </a:pPr>
            <a:r>
              <a:rPr lang="sr-Cyrl-R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chronos</a:t>
            </a:r>
            <a:r>
              <a:rPr lang="en-US" altLang="en-US">
                <a:latin typeface="Arial Black" panose="020B0A04020102020204" charset="0"/>
                <a:cs typeface="Arial Black" panose="020B0A04020102020204" charset="0"/>
              </a:rPr>
              <a:t> je квантитативни</a:t>
            </a:r>
            <a:r>
              <a:rPr lang="sr-Cyrl-R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a</a:t>
            </a:r>
            <a:r>
              <a:rPr lang="en-U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kairos</a:t>
            </a:r>
            <a:r>
              <a:rPr lang="en-US" altLang="en-US">
                <a:latin typeface="Arial Black" panose="020B0A04020102020204" charset="0"/>
                <a:cs typeface="Arial Black" panose="020B0A04020102020204" charset="0"/>
              </a:rPr>
              <a:t> </a:t>
            </a:r>
            <a:r>
              <a:rPr lang="en-US" altLang="en-US">
                <a:latin typeface="Arial Black" panose="020B0A04020102020204" charset="0"/>
                <a:cs typeface="Arial Black" panose="020B0A04020102020204" charset="0"/>
              </a:rPr>
              <a:t>квалитативни приказ времна.</a:t>
            </a:r>
            <a:endParaRPr lang="en-US" altLang="en-US">
              <a:latin typeface="Arial Black" panose="020B0A04020102020204" charset="0"/>
              <a:cs typeface="Arial Black" panose="020B0A040201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US"/>
              <a:t>Сунчани сат - историјски приказ</a:t>
            </a:r>
            <a:endParaRPr lang="sr-Cyrl-RS" altLang="en-US"/>
          </a:p>
        </p:txBody>
      </p:sp>
      <p:sp>
        <p:nvSpPr>
          <p:cNvPr id="3" name="Content Placeholder 2"/>
          <p:cNvSpPr>
            <a:spLocks noGrp="1"/>
          </p:cNvSpPr>
          <p:nvPr>
            <p:ph idx="1"/>
          </p:nvPr>
        </p:nvSpPr>
        <p:spPr>
          <a:xfrm>
            <a:off x="457200" y="1417320"/>
            <a:ext cx="8229600" cy="4709160"/>
          </a:xfrm>
        </p:spPr>
        <p:txBody>
          <a:bodyPr>
            <a:normAutofit fontScale="80000"/>
          </a:bodyPr>
          <a:p>
            <a:pPr marL="0" indent="0">
              <a:buNone/>
            </a:pPr>
            <a:r>
              <a:rPr lang="en-US" altLang="en-US"/>
              <a:t>На крају 5. века пре н.е. Грк Александар из Милета, који је учио астрономију у Египту, први је градио гномоне за мерење времена управљајући се према Сунцу. Анаксимандар, који је учио од Вавилонаца, 547. године пре н.е. у Спарти је поставио први Сунчани сат.</a:t>
            </a:r>
            <a:endParaRPr lang="en-US" altLang="en-US"/>
          </a:p>
          <a:p>
            <a:pPr marL="0" indent="0">
              <a:buNone/>
            </a:pPr>
            <a:r>
              <a:rPr lang="en-US" altLang="en-US"/>
              <a:t>Први грчки сунчани сатови направљени су на острву Додеканезу, где су их донели Халдејци. Познавање времена било је Грцима важно за одређивање тренутака за рад, јело и починак. Аристарх са Самоса (320-250. година пре н.е.), урадио је плочасте, крућне сунчане сатове са полукружним скалама, подељене на пет неједнако дугачких делова (сати). Прављени су статични и преносиви сатови.</a:t>
            </a:r>
            <a:endParaRPr lang="en-US" altLang="en-US"/>
          </a:p>
          <a:p>
            <a:pPr marL="0" indent="0">
              <a:buNone/>
            </a:pPr>
            <a:r>
              <a:rPr lang="en-US" altLang="en-US"/>
              <a:t>Постављање сунчаног сата одређивано је посматрањем солстицијума и равнодневице, а то је било два пута годишње (дугодневица + равнодневица или краткодневица + равнодневица, пролећна или јесења).</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2095" y="724535"/>
            <a:ext cx="6336665" cy="5789930"/>
          </a:xfrm>
        </p:spPr>
        <p:txBody>
          <a:bodyPr>
            <a:normAutofit fontScale="70000"/>
          </a:bodyPr>
          <a:p>
            <a:r>
              <a:rPr lang="en-US" altLang="en-US"/>
              <a:t>У Риму, Сунчани сатови су донешени из Грчке. Римски војсковођа Papirius Kursor је 293. године пре н.е. поставио сунчани сат на храму Квирина. Тридесет година касније, конзул Marius Valerius Mesala допремио је са Сицилије сунчане сатове и поставио их је на римском Форуму. Сатови су били направљени за паралелу померену за 40 јужније и служили су у Риму све до 164. године пре н.е.</a:t>
            </a:r>
            <a:endParaRPr lang="en-US" altLang="en-US"/>
          </a:p>
          <a:p>
            <a:r>
              <a:rPr lang="en-US" altLang="en-US"/>
              <a:t>Сто година касније, Marcius Filipus je, поред ових изградио сруге сунчане сатове приређене за географски положај Рима.</a:t>
            </a:r>
            <a:endParaRPr lang="en-US" altLang="en-US"/>
          </a:p>
          <a:p>
            <a:r>
              <a:rPr lang="en-US" altLang="en-US"/>
              <a:t>Око 250. године пре н.е., у Риму су се појавили преносиви сунчани сатови у облику плочица, прављени од бронзе или слоноваче.На површини сата било је означено седам водоравних и усправних кругова, а испод њих 12 месеци. Са стране је постављен шиљак који је обављао улогу гномона.</a:t>
            </a:r>
            <a:endParaRPr lang="en-US" altLang="en-US"/>
          </a:p>
          <a:p>
            <a:r>
              <a:rPr lang="en-US" altLang="en-US"/>
              <a:t>Познати римски архитекта и градитељ Витрувије (Marсo Vitruvie Polion), који је градио у време Цезара и Августа, у свом спису “О архитектури”, описао је 13 врста сунчаних сатова.</a:t>
            </a:r>
            <a:endParaRPr lang="en-US" altLang="en-US"/>
          </a:p>
        </p:txBody>
      </p:sp>
      <p:pic>
        <p:nvPicPr>
          <p:cNvPr id="4" name="Picture 3"/>
          <p:cNvPicPr/>
          <p:nvPr/>
        </p:nvPicPr>
        <p:blipFill>
          <a:blip r:embed="rId1"/>
          <a:stretch>
            <a:fillRect/>
          </a:stretch>
        </p:blipFill>
        <p:spPr>
          <a:xfrm>
            <a:off x="6659880" y="2146300"/>
            <a:ext cx="2088515" cy="2565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696595"/>
            <a:ext cx="4999355" cy="931545"/>
          </a:xfrm>
        </p:spPr>
        <p:txBody>
          <a:bodyPr>
            <a:normAutofit fontScale="90000"/>
          </a:bodyPr>
          <a:p>
            <a:br>
              <a:rPr lang="sr-Cyrl-RS" altLang="en-US" sz="3200"/>
            </a:br>
            <a:br>
              <a:rPr lang="sr-Cyrl-RS" altLang="en-US" sz="3200"/>
            </a:br>
            <a:br>
              <a:rPr lang="sr-Cyrl-RS" altLang="en-US" sz="3200"/>
            </a:br>
            <a:br>
              <a:rPr lang="sr-Cyrl-RS" altLang="en-US" sz="3200"/>
            </a:br>
            <a:r>
              <a:rPr lang="sr-Cyrl-RS" altLang="en-US" sz="3200"/>
              <a:t>Витрувије </a:t>
            </a:r>
            <a:br>
              <a:rPr lang="sr-Cyrl-RS" altLang="en-US" sz="3200"/>
            </a:br>
            <a:r>
              <a:rPr lang="sr-Cyrl-RS" altLang="en-US" sz="3200"/>
              <a:t>(</a:t>
            </a:r>
            <a:r>
              <a:rPr lang="en-US" altLang="en-US" sz="3200"/>
              <a:t>Marcus Vitruvius Pollio</a:t>
            </a:r>
            <a:r>
              <a:rPr lang="sr-Cyrl-RS" altLang="en-US" sz="3200"/>
              <a:t>)</a:t>
            </a:r>
            <a:br>
              <a:rPr lang="sr-Cyrl-RS" altLang="en-US" sz="3200"/>
            </a:br>
            <a:endParaRPr lang="sr-Cyrl-RS" altLang="en-US">
              <a:latin typeface="Arial Black" panose="020B0A04020102020204" charset="0"/>
              <a:cs typeface="Arial Black" panose="020B0A04020102020204" charset="0"/>
            </a:endParaRPr>
          </a:p>
        </p:txBody>
      </p:sp>
      <p:pic>
        <p:nvPicPr>
          <p:cNvPr id="4" name="Content Placeholder 3"/>
          <p:cNvPicPr>
            <a:picLocks noChangeAspect="1"/>
          </p:cNvPicPr>
          <p:nvPr>
            <p:ph idx="1"/>
          </p:nvPr>
        </p:nvPicPr>
        <p:blipFill>
          <a:blip r:embed="rId1"/>
          <a:stretch>
            <a:fillRect/>
          </a:stretch>
        </p:blipFill>
        <p:spPr>
          <a:xfrm>
            <a:off x="5580380" y="1628775"/>
            <a:ext cx="2857500" cy="4286250"/>
          </a:xfrm>
          <a:prstGeom prst="rect">
            <a:avLst/>
          </a:prstGeom>
        </p:spPr>
      </p:pic>
      <p:sp>
        <p:nvSpPr>
          <p:cNvPr id="3" name="Text Box 2"/>
          <p:cNvSpPr txBox="1"/>
          <p:nvPr/>
        </p:nvSpPr>
        <p:spPr>
          <a:xfrm>
            <a:off x="250825" y="1628775"/>
            <a:ext cx="5172075" cy="5078095"/>
          </a:xfrm>
          <a:prstGeom prst="rect">
            <a:avLst/>
          </a:prstGeom>
          <a:noFill/>
        </p:spPr>
        <p:txBody>
          <a:bodyPr wrap="square" rtlCol="0" anchor="t">
            <a:noAutofit/>
          </a:bodyPr>
          <a:p>
            <a:r>
              <a:rPr lang="en-US" altLang="en-US" sz="1400">
                <a:latin typeface="Arial Black" panose="020B0A04020102020204" charset="0"/>
                <a:cs typeface="Arial Black" panose="020B0A04020102020204" charset="0"/>
                <a:sym typeface="+mn-ea"/>
              </a:rPr>
              <a:t>Чувено Витрувијево дело, која је била</a:t>
            </a:r>
            <a:r>
              <a:rPr lang="en-US" altLang="en-US">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својеврсна техничка енциклопедија римског доба, даје нам податке о одређеним типовима сунчаника као и њихових проналазача.</a:t>
            </a:r>
            <a:r>
              <a:rPr lang="sr-Cyrl-RS" altLang="en-US" sz="1555">
                <a:latin typeface="Arial Black" panose="020B0A04020102020204" charset="0"/>
                <a:cs typeface="Arial Black" panose="020B0A04020102020204" charset="0"/>
                <a:sym typeface="+mn-ea"/>
              </a:rPr>
              <a:t> </a:t>
            </a:r>
            <a:endParaRPr lang="sr-Cyrl-RS" altLang="en-US" sz="1555">
              <a:latin typeface="Arial Black" panose="020B0A04020102020204" charset="0"/>
              <a:cs typeface="Arial Black" panose="020B0A04020102020204" charset="0"/>
              <a:sym typeface="+mn-ea"/>
            </a:endParaRPr>
          </a:p>
          <a:p>
            <a:r>
              <a:rPr lang="en-US" altLang="en-US" sz="1555">
                <a:latin typeface="Arial Black" panose="020B0A04020102020204" charset="0"/>
                <a:cs typeface="Arial Black" panose="020B0A04020102020204" charset="0"/>
                <a:sym typeface="+mn-ea"/>
              </a:rPr>
              <a:t>Неке ћемо набројати: </a:t>
            </a:r>
            <a:br>
              <a:rPr lang="en-US" altLang="en-US" sz="1555">
                <a:latin typeface="Arial Black" panose="020B0A04020102020204" charset="0"/>
                <a:cs typeface="Arial Black" panose="020B0A04020102020204" charset="0"/>
                <a:sym typeface="+mn-ea"/>
              </a:rPr>
            </a:br>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идубљени полукру</a:t>
            </a:r>
            <a:r>
              <a:rPr lang="sr-Cyrl-RS" altLang="en-US" sz="1555">
                <a:latin typeface="Arial Black" panose="020B0A04020102020204" charset="0"/>
                <a:cs typeface="Arial Black" panose="020B0A04020102020204" charset="0"/>
                <a:sym typeface="+mn-ea"/>
              </a:rPr>
              <a:t>г</a:t>
            </a:r>
            <a:r>
              <a:rPr lang="en-US" altLang="en-US" sz="1555">
                <a:latin typeface="Arial Black" panose="020B0A04020102020204" charset="0"/>
                <a:cs typeface="Arial Black" panose="020B0A04020102020204" charset="0"/>
                <a:sym typeface="+mn-ea"/>
              </a:rPr>
              <a:t> Халдејца Бероса, </a:t>
            </a:r>
            <a:endParaRPr lang="en-US" altLang="en-US" sz="1555">
              <a:latin typeface="Arial Black" panose="020B0A04020102020204" charset="0"/>
              <a:cs typeface="Arial Black" panose="020B0A04020102020204" charset="0"/>
              <a:sym typeface="+mn-ea"/>
            </a:endParaRPr>
          </a:p>
          <a:p>
            <a:r>
              <a:rPr lang="sr-Cyrl-RS" altLang="en-US" sz="1555">
                <a:latin typeface="Arial Black" panose="020B0A04020102020204" charset="0"/>
                <a:cs typeface="Arial Black" panose="020B0A04020102020204" charset="0"/>
                <a:sym typeface="+mn-ea"/>
              </a:rPr>
              <a:t> - </a:t>
            </a:r>
            <a:r>
              <a:rPr lang="en-US" altLang="en-US" sz="1555">
                <a:latin typeface="Arial Black" panose="020B0A04020102020204" charset="0"/>
                <a:cs typeface="Arial Black" panose="020B0A04020102020204" charset="0"/>
                <a:sym typeface="+mn-ea"/>
              </a:rPr>
              <a:t>Аристрахов хемисферични сунчаник и диск у равни, </a:t>
            </a:r>
            <a:br>
              <a:rPr lang="en-US" altLang="en-US" sz="1555">
                <a:latin typeface="Arial Black" panose="020B0A04020102020204" charset="0"/>
                <a:cs typeface="Arial Black" panose="020B0A04020102020204" charset="0"/>
                <a:sym typeface="+mn-ea"/>
              </a:rPr>
            </a:br>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сунчаник типа “арахна”(паук) од Еудокса или</a:t>
            </a:r>
            <a:r>
              <a:rPr lang="en-US" altLang="en-US">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Аполонија,</a:t>
            </a:r>
            <a:br>
              <a:rPr lang="en-US" altLang="en-US" sz="1555">
                <a:latin typeface="Arial Black" panose="020B0A04020102020204" charset="0"/>
                <a:cs typeface="Arial Black" panose="020B0A04020102020204" charset="0"/>
                <a:sym typeface="+mn-ea"/>
              </a:rPr>
            </a:br>
            <a:r>
              <a:rPr lang="en-US" altLang="en-US" sz="1555">
                <a:latin typeface="Arial Black" panose="020B0A04020102020204" charset="0"/>
                <a:cs typeface="Arial Black" panose="020B0A04020102020204" charset="0"/>
                <a:sym typeface="+mn-ea"/>
              </a:rPr>
              <a:t> </a:t>
            </a:r>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плинтијум Сиракужанина Скопина, </a:t>
            </a:r>
            <a:endParaRPr lang="en-US" altLang="en-US" sz="1555">
              <a:latin typeface="Arial Black" panose="020B0A04020102020204" charset="0"/>
              <a:cs typeface="Arial Black" panose="020B0A04020102020204" charset="0"/>
              <a:sym typeface="+mn-ea"/>
            </a:endParaRPr>
          </a:p>
          <a:p>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сунчаник за позната места од Пармениона, </a:t>
            </a:r>
            <a:endParaRPr lang="en-US" altLang="en-US" sz="1555">
              <a:latin typeface="Arial Black" panose="020B0A04020102020204" charset="0"/>
              <a:cs typeface="Arial Black" panose="020B0A04020102020204" charset="0"/>
              <a:sym typeface="+mn-ea"/>
            </a:endParaRPr>
          </a:p>
          <a:p>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универзални сунчаник од Теодосија, </a:t>
            </a:r>
            <a:endParaRPr lang="en-US" altLang="en-US" sz="1555">
              <a:latin typeface="Arial Black" panose="020B0A04020102020204" charset="0"/>
              <a:cs typeface="Arial Black" panose="020B0A04020102020204" charset="0"/>
              <a:sym typeface="+mn-ea"/>
            </a:endParaRPr>
          </a:p>
          <a:p>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Дионисидоров конусни сунчаник, </a:t>
            </a:r>
            <a:endParaRPr lang="en-US" altLang="en-US" sz="1555">
              <a:latin typeface="Arial Black" panose="020B0A04020102020204" charset="0"/>
              <a:cs typeface="Arial Black" panose="020B0A04020102020204" charset="0"/>
              <a:sym typeface="+mn-ea"/>
            </a:endParaRPr>
          </a:p>
          <a:p>
            <a:r>
              <a:rPr lang="sr-Cyrl-RS" altLang="en-US" sz="1555">
                <a:latin typeface="Arial Black" panose="020B0A04020102020204" charset="0"/>
                <a:cs typeface="Arial Black" panose="020B0A04020102020204" charset="0"/>
                <a:sym typeface="+mn-ea"/>
              </a:rPr>
              <a:t>- </a:t>
            </a:r>
            <a:r>
              <a:rPr lang="en-US" altLang="en-US" sz="1555">
                <a:latin typeface="Arial Black" panose="020B0A04020102020204" charset="0"/>
                <a:cs typeface="Arial Black" panose="020B0A04020102020204" charset="0"/>
                <a:sym typeface="+mn-ea"/>
              </a:rPr>
              <a:t>сунчаник у облику ластиног репа од Патрокла као и тоболичасти сунчаник</a:t>
            </a:r>
            <a:r>
              <a:rPr lang="en-US" altLang="en-US">
                <a:latin typeface="Arial Black" panose="020B0A04020102020204" charset="0"/>
                <a:cs typeface="Arial Black" panose="020B0A04020102020204" charset="0"/>
                <a:sym typeface="+mn-ea"/>
              </a:rPr>
              <a:t>. </a:t>
            </a:r>
            <a:endParaRPr lang="en-US" altLang="en-US">
              <a:latin typeface="Arial Black" panose="020B0A04020102020204" charset="0"/>
              <a:cs typeface="Arial Black" panose="020B0A04020102020204" charset="0"/>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US"/>
              <a:t>Римски Пантеон - ентеријер</a:t>
            </a:r>
            <a:endParaRPr lang="sr-Cyrl-RS" altLang="en-US"/>
          </a:p>
        </p:txBody>
      </p:sp>
      <p:pic>
        <p:nvPicPr>
          <p:cNvPr id="4" name="Content Placeholder 3"/>
          <p:cNvPicPr>
            <a:picLocks noChangeAspect="1"/>
          </p:cNvPicPr>
          <p:nvPr>
            <p:ph idx="1"/>
          </p:nvPr>
        </p:nvPicPr>
        <p:blipFill>
          <a:blip r:embed="rId1"/>
          <a:stretch>
            <a:fillRect/>
          </a:stretch>
        </p:blipFill>
        <p:spPr>
          <a:xfrm>
            <a:off x="1473200" y="1600200"/>
            <a:ext cx="6196330" cy="45262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74955"/>
            <a:ext cx="8229600" cy="854075"/>
          </a:xfrm>
        </p:spPr>
        <p:txBody>
          <a:bodyPr/>
          <a:p>
            <a:r>
              <a:rPr lang="sr-Cyrl-RS" altLang="en-US"/>
              <a:t>Сунчани сат из Помпеје</a:t>
            </a:r>
            <a:endParaRPr lang="sr-Cyrl-RS" altLang="en-US"/>
          </a:p>
        </p:txBody>
      </p:sp>
      <p:pic>
        <p:nvPicPr>
          <p:cNvPr id="4" name="Content Placeholder 3"/>
          <p:cNvPicPr>
            <a:picLocks noChangeAspect="1"/>
          </p:cNvPicPr>
          <p:nvPr>
            <p:ph idx="1"/>
          </p:nvPr>
        </p:nvPicPr>
        <p:blipFill>
          <a:blip r:embed="rId1"/>
          <a:stretch>
            <a:fillRect/>
          </a:stretch>
        </p:blipFill>
        <p:spPr>
          <a:xfrm>
            <a:off x="332740" y="1417955"/>
            <a:ext cx="8354060" cy="53105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altLang="en-US" sz="2220"/>
              <a:t>Sun</a:t>
            </a:r>
            <a:r>
              <a:rPr lang="en-US" altLang="en-US" sz="2220"/>
              <a:t>č</a:t>
            </a:r>
            <a:r>
              <a:rPr lang="en-US" altLang="en-US" sz="2220"/>
              <a:t>ani sat otkriven u Interamna Lirenas deli dostupnu dnevnu svetlost na sate koji variraju u du</a:t>
            </a:r>
            <a:r>
              <a:rPr lang="en-US" altLang="en-US" sz="2220"/>
              <a:t>ž</a:t>
            </a:r>
            <a:r>
              <a:rPr lang="en-US" altLang="en-US" sz="2220"/>
              <a:t>ini u zavisnosti od godi</a:t>
            </a:r>
            <a:r>
              <a:rPr lang="en-US" altLang="en-US" sz="2220"/>
              <a:t>š</a:t>
            </a:r>
            <a:r>
              <a:rPr lang="en-US" altLang="en-US" sz="2220"/>
              <a:t>njih doba</a:t>
            </a:r>
            <a:endParaRPr lang="en-US" altLang="en-US" sz="2220"/>
          </a:p>
        </p:txBody>
      </p:sp>
      <p:sp>
        <p:nvSpPr>
          <p:cNvPr id="3" name="Content Placeholder 2"/>
          <p:cNvSpPr>
            <a:spLocks noGrp="1"/>
          </p:cNvSpPr>
          <p:nvPr>
            <p:ph idx="1"/>
          </p:nvPr>
        </p:nvSpPr>
        <p:spPr>
          <a:xfrm>
            <a:off x="4850765" y="1600200"/>
            <a:ext cx="4096385" cy="4869180"/>
          </a:xfrm>
        </p:spPr>
        <p:txBody>
          <a:bodyPr>
            <a:normAutofit fontScale="90000"/>
          </a:bodyPr>
          <a:p>
            <a:r>
              <a:rPr lang="en-US" altLang="en-US"/>
              <a:t>Kao i mnogi drevni sun</a:t>
            </a:r>
            <a:r>
              <a:rPr lang="en-US" altLang="en-US"/>
              <a:t>č</a:t>
            </a:r>
            <a:r>
              <a:rPr lang="en-US" altLang="en-US"/>
              <a:t>ani satovi, smatra se da je onaj u Interamna Lirenasu prvobitno bio na visokom stubu ili stubu na Forumu – svojevrsnom trgu koji je </a:t>
            </a:r>
            <a:r>
              <a:rPr lang="en-US" altLang="en-US"/>
              <a:t>č</a:t>
            </a:r>
            <a:r>
              <a:rPr lang="en-US" altLang="en-US"/>
              <a:t>inio srce javnog </a:t>
            </a:r>
            <a:r>
              <a:rPr lang="en-US" altLang="en-US"/>
              <a:t>ž</a:t>
            </a:r>
            <a:r>
              <a:rPr lang="en-US" altLang="en-US"/>
              <a:t>ivota u bilo kom rimskom gradu. Visoko postavljanje instrumenata omogu</a:t>
            </a:r>
            <a:r>
              <a:rPr lang="en-US" altLang="en-US"/>
              <a:t>ć</a:t>
            </a:r>
            <a:r>
              <a:rPr lang="en-US" altLang="en-US"/>
              <a:t>ilo im je da uhvate svetlost </a:t>
            </a:r>
            <a:r>
              <a:rPr lang="en-US" altLang="en-US"/>
              <a:t>č</a:t>
            </a:r>
            <a:r>
              <a:rPr lang="en-US" altLang="en-US"/>
              <a:t>ak i pored visokih zgrada, tako da su posmatra</a:t>
            </a:r>
            <a:r>
              <a:rPr lang="en-US" altLang="en-US"/>
              <a:t>č</a:t>
            </a:r>
            <a:r>
              <a:rPr lang="en-US" altLang="en-US"/>
              <a:t>i uvek imali jasan pogled na vreme – u zavisnosti od kvaliteta njihovog vida.</a:t>
            </a:r>
            <a:endParaRPr lang="en-US" altLang="en-US"/>
          </a:p>
        </p:txBody>
      </p:sp>
      <p:pic>
        <p:nvPicPr>
          <p:cNvPr id="7" name="Picture 7" descr="Сунчани сат откривен у Интерамна Лиренас дели доступну дневну светлост на сате који варирају у дужини у зависности од годишњих доб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23850" y="2277110"/>
            <a:ext cx="4480560" cy="272161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198120"/>
            <a:ext cx="8229600" cy="497840"/>
          </a:xfrm>
        </p:spPr>
        <p:txBody>
          <a:bodyPr>
            <a:normAutofit fontScale="90000"/>
          </a:bodyPr>
          <a:p>
            <a:r>
              <a:rPr lang="sr-Cyrl-RS" altLang="en-US" sz="3110"/>
              <a:t>Сунчани сат из Сирмијума (Сремска Митровица)</a:t>
            </a:r>
            <a:endParaRPr lang="sr-Cyrl-RS" altLang="en-US" sz="3110"/>
          </a:p>
        </p:txBody>
      </p:sp>
      <p:pic>
        <p:nvPicPr>
          <p:cNvPr id="19" name="Picture 19" descr="https://blogger.googleusercontent.com/img/b/R29vZ2xl/AVvXsEh-sFC-IKP_fkSSkZaOf6UCa41OE5Ux2r5e8AYmVac6OLa7Cf2wys0_W7WzBPhkCWSR1GdMJmCmp1162Q_Me0SxpTnCHpb6XgRbWHGswzDeHg9laGBNJNLhJu_BIO7-P07IPT9BtagaHV_L/s400/20190224_143751.jpg">
            <a:hlinkClick r:id="rId1"/>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 y="1917065"/>
            <a:ext cx="2776220" cy="3810000"/>
          </a:xfrm>
          <a:prstGeom prst="rect">
            <a:avLst/>
          </a:prstGeom>
          <a:noFill/>
          <a:ln>
            <a:noFill/>
          </a:ln>
        </p:spPr>
      </p:pic>
      <p:pic>
        <p:nvPicPr>
          <p:cNvPr id="18" name="Picture 18" descr="https://blogger.googleusercontent.com/img/b/R29vZ2xl/AVvXsEhOWANRxHvn1EFizguQxN1htUib3RgkIr8LHFA3tMVboJu9mo9Q1XHPTlDkuGAgC3xEDfnZsNB634XxLTd0neg4-jtqXFqlQ2SsOi-hYgCljjjiPus3F-IUTudrMjRp6KpTLvba-nf0lzk0/s400/20190224_14382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13500" y="1988820"/>
            <a:ext cx="2672080" cy="3714750"/>
          </a:xfrm>
          <a:prstGeom prst="rect">
            <a:avLst/>
          </a:prstGeom>
          <a:noFill/>
          <a:ln>
            <a:noFill/>
          </a:ln>
        </p:spPr>
      </p:pic>
      <p:sp>
        <p:nvSpPr>
          <p:cNvPr id="3" name="Text Box 2"/>
          <p:cNvSpPr txBox="1"/>
          <p:nvPr/>
        </p:nvSpPr>
        <p:spPr>
          <a:xfrm>
            <a:off x="3020060" y="803910"/>
            <a:ext cx="3343275" cy="6548120"/>
          </a:xfrm>
          <a:prstGeom prst="rect">
            <a:avLst/>
          </a:prstGeom>
          <a:noFill/>
        </p:spPr>
        <p:txBody>
          <a:bodyPr wrap="square" rtlCol="0" anchor="t">
            <a:noAutofit/>
          </a:bodyPr>
          <a:p>
            <a:r>
              <a:rPr lang="en-US" altLang="en-US">
                <a:sym typeface="+mn-ea"/>
              </a:rPr>
              <a:t>Сунчани сат из Сремске Митровице, данас вредан експонат сталне поставке лапидаријума Музеја Срема, изграђен је 100. године нове ере по захтеву Кратила Папија, једног од најбогатијих грађана Сирмијума. Пронађен на западном римском гробљу у Сирмијуму</a:t>
            </a:r>
            <a:r>
              <a:rPr lang="sr-Cyrl-RS" altLang="en-US">
                <a:sym typeface="+mn-ea"/>
              </a:rPr>
              <a:t>.</a:t>
            </a:r>
            <a:endParaRPr lang="sr-Cyrl-RS" altLang="en-US"/>
          </a:p>
          <a:p>
            <a:r>
              <a:rPr lang="en-US" altLang="en-US">
                <a:sym typeface="+mn-ea"/>
              </a:rPr>
              <a:t>Кратило Папије је наручио бели мермер са острва Брача, а ангажовао је вајара и астронома из Грчке. Вајар је, у људској величини, израдио Атласа који на леђима носи сунчани сат (небески свод), а иза његових леђа браћу Херкула и Ификла.</a:t>
            </a:r>
            <a:endParaRPr lang="en-US" altLang="en-US">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065270" y="714375"/>
            <a:ext cx="4621530" cy="5412105"/>
          </a:xfrm>
        </p:spPr>
        <p:txBody>
          <a:bodyPr>
            <a:normAutofit fontScale="80000"/>
          </a:bodyPr>
          <a:p>
            <a:r>
              <a:rPr lang="en-US" altLang="en-US"/>
              <a:t>Сунчани сат је израђен у облику шкољке са урезаним радијалним линијама које означавају часове, а од казаљке је остао очуван само корен гвоздене шипке. Оно што овом монументалном сату даје практичну вредност је хоризонтална линија урезана по лучној линији шкољке. На ту линију пада сенка сваког 21. марта и означава да је прошла једна година. Астрономске и математичке анализе су показале да је та хоризонтална линија урађена веома прецизно и да је у савршеном складу са географском ширином Сремске Митровице, а да је сат буквално непогрешив.</a:t>
            </a:r>
            <a:endParaRPr lang="en-US" altLang="en-US"/>
          </a:p>
        </p:txBody>
      </p:sp>
      <p:pic>
        <p:nvPicPr>
          <p:cNvPr id="4" name="Picture 3"/>
          <p:cNvPicPr/>
          <p:nvPr/>
        </p:nvPicPr>
        <p:blipFill>
          <a:blip r:embed="rId1"/>
          <a:stretch>
            <a:fillRect/>
          </a:stretch>
        </p:blipFill>
        <p:spPr>
          <a:xfrm>
            <a:off x="179070" y="404495"/>
            <a:ext cx="3867150" cy="60121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2009775"/>
            <a:ext cx="8229600" cy="4116705"/>
          </a:xfrm>
        </p:spPr>
        <p:txBody>
          <a:bodyPr/>
          <a:p>
            <a:pPr marL="0" indent="0" algn="ctr">
              <a:buNone/>
            </a:pPr>
            <a:r>
              <a:rPr lang="sr-Cyrl-RS" altLang="en-US" sz="9600">
                <a:ln w="10160">
                  <a:solidFill>
                    <a:schemeClr val="accent5"/>
                  </a:solidFill>
                  <a:prstDash val="solid"/>
                </a:ln>
                <a:solidFill>
                  <a:srgbClr val="FFFFFF"/>
                </a:solidFill>
                <a:effectLst>
                  <a:outerShdw blurRad="38100" dist="22860" dir="5400000" algn="tl" rotWithShape="0">
                    <a:srgbClr val="000000">
                      <a:alpha val="30000"/>
                    </a:srgbClr>
                  </a:outerShdw>
                </a:effectLst>
              </a:rPr>
              <a:t>Х  В  А  Л  А  </a:t>
            </a:r>
            <a:endParaRPr lang="sr-Cyrl-RS" altLang="en-US" sz="9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875" y="466725"/>
            <a:ext cx="3669665" cy="6112510"/>
          </a:xfrm>
        </p:spPr>
        <p:txBody>
          <a:bodyPr>
            <a:normAutofit/>
          </a:bodyPr>
          <a:lstStyle/>
          <a:p>
            <a:endParaRPr lang="en-US" altLang="en-US" sz="1780" dirty="0">
              <a:solidFill>
                <a:srgbClr val="7030A0"/>
              </a:solidFill>
            </a:endParaRPr>
          </a:p>
        </p:txBody>
      </p:sp>
      <p:sp>
        <p:nvSpPr>
          <p:cNvPr id="3" name="Content Placeholder 2"/>
          <p:cNvSpPr/>
          <p:nvPr>
            <p:ph idx="1"/>
          </p:nvPr>
        </p:nvSpPr>
        <p:spPr>
          <a:xfrm>
            <a:off x="251460" y="393065"/>
            <a:ext cx="5109845" cy="6044565"/>
          </a:xfrm>
        </p:spPr>
        <p:txBody>
          <a:bodyPr>
            <a:normAutofit fontScale="60000"/>
          </a:bodyPr>
          <a:p>
            <a:pPr marL="0" indent="0">
              <a:buNone/>
            </a:pPr>
            <a:r>
              <a:rPr lang="sr-Cyrl-RS" altLang="en-US" sz="5145"/>
              <a:t>Кронос</a:t>
            </a:r>
            <a:endParaRPr lang="sr-Cyrl-RS" altLang="en-US" sz="5145"/>
          </a:p>
          <a:p>
            <a:pPr marL="0" indent="0">
              <a:buNone/>
            </a:pPr>
            <a:endParaRPr lang="sr-Cyrl-RS" altLang="en-US"/>
          </a:p>
          <a:p>
            <a:pPr marL="0" indent="0">
              <a:buNone/>
            </a:pPr>
            <a:r>
              <a:rPr lang="en-US" altLang="en-US"/>
              <a:t>У</a:t>
            </a:r>
            <a:r>
              <a:rPr lang="en-US" altLang="en-US"/>
              <a:t> </a:t>
            </a:r>
            <a:r>
              <a:rPr lang="en-US" altLang="en-US"/>
              <a:t>грчкој митологији,</a:t>
            </a:r>
            <a:r>
              <a:rPr lang="en-US" altLang="en-US"/>
              <a:t> </a:t>
            </a:r>
            <a:r>
              <a:rPr lang="en-US" altLang="en-US"/>
              <a:t>Крон</a:t>
            </a:r>
            <a:r>
              <a:rPr lang="en-US" altLang="en-US"/>
              <a:t> </a:t>
            </a:r>
            <a:r>
              <a:rPr lang="en-US" altLang="en-US"/>
              <a:t>или</a:t>
            </a:r>
            <a:r>
              <a:rPr lang="en-US" altLang="en-US"/>
              <a:t> </a:t>
            </a:r>
            <a:r>
              <a:rPr lang="en-US" altLang="en-US"/>
              <a:t>Хрон, односно</a:t>
            </a:r>
            <a:r>
              <a:rPr lang="en-US" altLang="en-US"/>
              <a:t> </a:t>
            </a:r>
            <a:r>
              <a:rPr lang="en-US" altLang="en-US"/>
              <a:t>Кронос</a:t>
            </a:r>
            <a:r>
              <a:rPr lang="en-US" altLang="en-US"/>
              <a:t> </a:t>
            </a:r>
            <a:r>
              <a:rPr lang="en-US" altLang="en-US"/>
              <a:t>(гр.</a:t>
            </a:r>
            <a:r>
              <a:rPr lang="en-US" altLang="en-US"/>
              <a:t> </a:t>
            </a:r>
            <a:r>
              <a:rPr lang="en-US" altLang="en-US"/>
              <a:t>Κρόνος</a:t>
            </a:r>
            <a:r>
              <a:rPr lang="en-US" altLang="en-US"/>
              <a:t> </a:t>
            </a:r>
            <a:r>
              <a:rPr lang="en-US" altLang="en-US"/>
              <a:t>[Krónos],</a:t>
            </a:r>
            <a:r>
              <a:rPr lang="en-US" altLang="en-US"/>
              <a:t> </a:t>
            </a:r>
            <a:r>
              <a:rPr lang="en-US" altLang="en-US"/>
              <a:t>лат.</a:t>
            </a:r>
            <a:r>
              <a:rPr lang="en-US" altLang="en-US"/>
              <a:t> </a:t>
            </a:r>
            <a:r>
              <a:rPr lang="en-US" altLang="en-US"/>
              <a:t>Cronus),</a:t>
            </a:r>
            <a:r>
              <a:rPr lang="en-US" altLang="en-US"/>
              <a:t> </a:t>
            </a:r>
            <a:r>
              <a:rPr lang="en-US" altLang="en-US"/>
              <a:t> најмлађи син</a:t>
            </a:r>
            <a:r>
              <a:rPr lang="en-US" altLang="en-US"/>
              <a:t> </a:t>
            </a:r>
            <a:r>
              <a:rPr lang="en-US" altLang="en-US"/>
              <a:t>Геје</a:t>
            </a:r>
            <a:r>
              <a:rPr lang="en-US" altLang="en-US"/>
              <a:t> </a:t>
            </a:r>
            <a:r>
              <a:rPr lang="en-US" altLang="en-US"/>
              <a:t>и</a:t>
            </a:r>
            <a:r>
              <a:rPr lang="en-US" altLang="en-US"/>
              <a:t> </a:t>
            </a:r>
            <a:r>
              <a:rPr lang="en-US" altLang="en-US"/>
              <a:t>Урана, вођа прве генерације</a:t>
            </a:r>
            <a:r>
              <a:rPr lang="en-US" altLang="en-US"/>
              <a:t> </a:t>
            </a:r>
            <a:r>
              <a:rPr lang="en-US" altLang="en-US"/>
              <a:t>Титана</a:t>
            </a:r>
            <a:r>
              <a:rPr lang="en-US" altLang="en-US"/>
              <a:t> </a:t>
            </a:r>
            <a:r>
              <a:rPr lang="en-US" altLang="en-US"/>
              <a:t>и на кратко владар свих богова и људи. </a:t>
            </a:r>
            <a:endParaRPr lang="en-US" altLang="en-US"/>
          </a:p>
          <a:p>
            <a:pPr marL="0" indent="0">
              <a:buNone/>
            </a:pPr>
            <a:endParaRPr lang="en-US" altLang="en-US"/>
          </a:p>
          <a:p>
            <a:pPr marL="0" indent="0">
              <a:buNone/>
            </a:pPr>
            <a:r>
              <a:rPr lang="en-US" altLang="en-US"/>
              <a:t>Успешно је водио побуну против свог оца али је убрзо наставо да влада тирански баш као и он,</a:t>
            </a:r>
            <a:r>
              <a:rPr lang="sr-Cyrl-RS" altLang="en-US"/>
              <a:t> </a:t>
            </a:r>
            <a:r>
              <a:rPr lang="en-US" altLang="en-US"/>
              <a:t>заробљавајући</a:t>
            </a:r>
            <a:r>
              <a:rPr lang="en-US" altLang="en-US"/>
              <a:t> </a:t>
            </a:r>
            <a:r>
              <a:rPr lang="en-US" altLang="en-US"/>
              <a:t>Киклопе</a:t>
            </a:r>
            <a:r>
              <a:rPr lang="en-US" altLang="en-US"/>
              <a:t> </a:t>
            </a:r>
            <a:r>
              <a:rPr lang="en-US" altLang="en-US"/>
              <a:t>и</a:t>
            </a:r>
            <a:r>
              <a:rPr lang="en-US" altLang="en-US"/>
              <a:t> </a:t>
            </a:r>
            <a:r>
              <a:rPr lang="en-US" altLang="en-US"/>
              <a:t>Хекатонхире</a:t>
            </a:r>
            <a:r>
              <a:rPr lang="en-US" altLang="en-US"/>
              <a:t> </a:t>
            </a:r>
            <a:r>
              <a:rPr lang="en-US" altLang="en-US"/>
              <a:t>и гутајући су своју децу осим последњег. То дете, које је био</a:t>
            </a:r>
            <a:r>
              <a:rPr lang="en-US" altLang="en-US"/>
              <a:t> </a:t>
            </a:r>
            <a:r>
              <a:rPr lang="en-US" altLang="en-US"/>
              <a:t>Зевс, ће га свргнути и заробити у</a:t>
            </a:r>
            <a:r>
              <a:rPr lang="en-US" altLang="en-US"/>
              <a:t> </a:t>
            </a:r>
            <a:r>
              <a:rPr lang="en-US" altLang="en-US"/>
              <a:t>Тартар.</a:t>
            </a:r>
            <a:endParaRPr lang="en-US" altLang="en-US"/>
          </a:p>
          <a:p>
            <a:pPr marL="0" indent="0">
              <a:buNone/>
            </a:pPr>
            <a:endParaRPr lang="en-US" altLang="en-US"/>
          </a:p>
          <a:p>
            <a:pPr marL="0" indent="0">
              <a:buNone/>
            </a:pPr>
            <a:r>
              <a:rPr lang="en-US" altLang="en-US"/>
              <a:t>Крон је обично приказиван са</a:t>
            </a:r>
            <a:r>
              <a:rPr lang="en-US" altLang="en-US"/>
              <a:t> </a:t>
            </a:r>
            <a:r>
              <a:rPr lang="en-US" altLang="en-US"/>
              <a:t>српом</a:t>
            </a:r>
            <a:r>
              <a:rPr lang="en-US" altLang="en-US"/>
              <a:t> </a:t>
            </a:r>
            <a:r>
              <a:rPr lang="en-US" altLang="en-US"/>
              <a:t>или</a:t>
            </a:r>
            <a:r>
              <a:rPr lang="en-US" altLang="en-US"/>
              <a:t> </a:t>
            </a:r>
            <a:r>
              <a:rPr lang="en-US" altLang="en-US"/>
              <a:t>косом, оружјем које је употребио да</a:t>
            </a:r>
            <a:r>
              <a:rPr lang="en-US" altLang="en-US"/>
              <a:t> </a:t>
            </a:r>
            <a:r>
              <a:rPr lang="en-US" altLang="en-US"/>
              <a:t>кастрира</a:t>
            </a:r>
            <a:r>
              <a:rPr lang="en-US" altLang="en-US"/>
              <a:t> </a:t>
            </a:r>
            <a:r>
              <a:rPr lang="en-US" altLang="en-US"/>
              <a:t>свог оца, Урана. У</a:t>
            </a:r>
            <a:r>
              <a:rPr lang="en-US" altLang="en-US"/>
              <a:t> </a:t>
            </a:r>
            <a:r>
              <a:rPr lang="en-US" altLang="en-US"/>
              <a:t>Атини</a:t>
            </a:r>
            <a:r>
              <a:rPr lang="en-US" altLang="en-US"/>
              <a:t> </a:t>
            </a:r>
            <a:r>
              <a:rPr lang="en-US" altLang="en-US"/>
              <a:t>се дванаестог дана атичког мјесеца</a:t>
            </a:r>
            <a:r>
              <a:rPr lang="en-US" altLang="en-US"/>
              <a:t> </a:t>
            </a:r>
            <a:r>
              <a:rPr lang="en-US" altLang="en-US"/>
              <a:t>хекатомбајона</a:t>
            </a:r>
            <a:r>
              <a:rPr lang="en-US" altLang="en-US"/>
              <a:t> </a:t>
            </a:r>
            <a:r>
              <a:rPr lang="en-US" altLang="en-US"/>
              <a:t>у част Крона одржавао фестивал</a:t>
            </a:r>
            <a:r>
              <a:rPr lang="en-US" altLang="en-US"/>
              <a:t> </a:t>
            </a:r>
            <a:r>
              <a:rPr lang="en-US" altLang="en-US"/>
              <a:t>Кронија, које је славио жетву, што је указивало на то да је, као резултат његове повезаности с плодним Златним веком, Крон наставио да председава као заштитник</a:t>
            </a:r>
            <a:r>
              <a:rPr lang="en-US" altLang="en-US"/>
              <a:t> </a:t>
            </a:r>
            <a:r>
              <a:rPr lang="en-US" altLang="en-US"/>
              <a:t>жетве. </a:t>
            </a:r>
            <a:endParaRPr lang="en-US" altLang="en-US"/>
          </a:p>
          <a:p>
            <a:pPr marL="0" indent="0">
              <a:buNone/>
            </a:pPr>
            <a:endParaRPr lang="en-US" altLang="en-US"/>
          </a:p>
          <a:p>
            <a:pPr marL="0" indent="0">
              <a:buNone/>
            </a:pPr>
            <a:r>
              <a:rPr lang="en-US" altLang="en-US"/>
              <a:t>Кронов пандан у римској митологији је</a:t>
            </a:r>
            <a:r>
              <a:rPr lang="en-US" altLang="en-US"/>
              <a:t> </a:t>
            </a:r>
            <a:r>
              <a:rPr lang="en-US" altLang="en-US"/>
              <a:t>Сатурн.</a:t>
            </a:r>
            <a:endParaRPr lang="en-US" altLang="en-US"/>
          </a:p>
        </p:txBody>
      </p:sp>
      <p:pic>
        <p:nvPicPr>
          <p:cNvPr id="4" name="Picture 3"/>
          <p:cNvPicPr>
            <a:picLocks noChangeAspect="1"/>
          </p:cNvPicPr>
          <p:nvPr/>
        </p:nvPicPr>
        <p:blipFill>
          <a:blip r:embed="rId1"/>
          <a:stretch>
            <a:fillRect/>
          </a:stretch>
        </p:blipFill>
        <p:spPr>
          <a:xfrm>
            <a:off x="5332730" y="838200"/>
            <a:ext cx="3559810" cy="49002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p:nvPr>
            <p:ph idx="1"/>
          </p:nvPr>
        </p:nvSpPr>
        <p:spPr>
          <a:xfrm>
            <a:off x="457200" y="701675"/>
            <a:ext cx="4540250" cy="5554345"/>
          </a:xfrm>
        </p:spPr>
        <p:txBody>
          <a:bodyPr>
            <a:normAutofit fontScale="70000"/>
          </a:bodyPr>
          <a:p>
            <a:r>
              <a:rPr lang="sr-Cyrl-RS" altLang="en-US" sz="4445"/>
              <a:t>Каирос</a:t>
            </a:r>
            <a:r>
              <a:rPr lang="sr-Cyrl-RS" altLang="en-US"/>
              <a:t> </a:t>
            </a:r>
            <a:r>
              <a:rPr lang="en-US" altLang="en-US"/>
              <a:t>(</a:t>
            </a:r>
            <a:r>
              <a:rPr lang="sr-Cyrl-RS" altLang="en-US"/>
              <a:t>грч</a:t>
            </a:r>
            <a:r>
              <a:rPr lang="en-US" altLang="en-US"/>
              <a:t>.</a:t>
            </a:r>
            <a:r>
              <a:rPr lang="en-US" altLang="en-US"/>
              <a:t> </a:t>
            </a:r>
            <a:r>
              <a:rPr lang="en-US" altLang="en-US"/>
              <a:t>καιρός</a:t>
            </a:r>
            <a:r>
              <a:rPr lang="en-US" altLang="en-US"/>
              <a:t> </a:t>
            </a:r>
            <a:r>
              <a:rPr lang="en-US" altLang="en-US"/>
              <a:t>Kairós</a:t>
            </a:r>
            <a:r>
              <a:rPr lang="sr-Cyrl-RS" altLang="en-US"/>
              <a:t>)</a:t>
            </a:r>
            <a:endParaRPr lang="en-US" altLang="en-US"/>
          </a:p>
          <a:p>
            <a:pPr marL="0" indent="0">
              <a:buNone/>
            </a:pPr>
            <a:endParaRPr lang="sr-Cyrl-RS" altLang="en-US"/>
          </a:p>
          <a:p>
            <a:pPr marL="0" indent="0">
              <a:buNone/>
            </a:pPr>
            <a:r>
              <a:rPr lang="en-US" altLang="en-US"/>
              <a:t>Каирос је грчко име које потиче од речи која значи “прави тренутак” или “Божје време”. </a:t>
            </a:r>
            <a:endParaRPr lang="en-US" altLang="en-US"/>
          </a:p>
          <a:p>
            <a:pPr marL="0" indent="0">
              <a:buNone/>
            </a:pPr>
            <a:r>
              <a:rPr lang="en-US" altLang="en-US"/>
              <a:t>По предању, Каироса, увек у лету. Велики грчки вајар Лисип, који је израдио бронзани кип Каироса познат из књижевних извораприказао је нови уметнички идеал покрета.</a:t>
            </a:r>
            <a:endParaRPr lang="en-US" altLang="en-US"/>
          </a:p>
          <a:p>
            <a:pPr marL="0" indent="0">
              <a:buNone/>
            </a:pPr>
            <a:r>
              <a:rPr lang="en-US" altLang="en-US"/>
              <a:t>Бритва или мач, којег Каирос стеже у руци, симбол је унутрашње борбености и непоколебљиве воље, пред којима не постоје препреке. Вага коју Каитор држи у руци носи уопштени симбол тренутка када су две силе - силе Неба и Земље - у најповољнијем положају.</a:t>
            </a:r>
            <a:endParaRPr lang="en-US" altLang="en-US"/>
          </a:p>
        </p:txBody>
      </p:sp>
      <p:pic>
        <p:nvPicPr>
          <p:cNvPr id="5" name="Picture 1" descr="https://upload.wikimedia.org/wikipedia/commons/thumb/9/98/Kairos-Relief_von_Lysippos%2C_Kopie_in_Trogir.jpg/250px-Kairos-Relief_von_Lysippos%2C_Kopie_in_Trogir.jp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84825" y="908050"/>
            <a:ext cx="3306445" cy="56483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Контроверза Крон</a:t>
            </a:r>
            <a:r>
              <a:rPr lang="sr-Cyrl-RS" altLang="en-US">
                <a:sym typeface="+mn-ea"/>
              </a:rPr>
              <a:t>ос</a:t>
            </a:r>
            <a:r>
              <a:rPr lang="en-US" altLang="en-US">
                <a:sym typeface="+mn-ea"/>
              </a:rPr>
              <a:t>/Хрон</a:t>
            </a:r>
            <a:r>
              <a:rPr lang="sr-Cyrl-RS" altLang="en-US">
                <a:sym typeface="+mn-ea"/>
              </a:rPr>
              <a:t>ос</a:t>
            </a:r>
            <a:endParaRPr lang="sr-Cyrl-RS" altLang="en-US">
              <a:sym typeface="+mn-ea"/>
            </a:endParaRPr>
          </a:p>
        </p:txBody>
      </p:sp>
      <p:sp>
        <p:nvSpPr>
          <p:cNvPr id="3" name="Content Placeholder 2"/>
          <p:cNvSpPr>
            <a:spLocks noGrp="1"/>
          </p:cNvSpPr>
          <p:nvPr>
            <p:ph idx="1"/>
          </p:nvPr>
        </p:nvSpPr>
        <p:spPr/>
        <p:txBody>
          <a:bodyPr>
            <a:normAutofit lnSpcReduction="20000"/>
          </a:bodyPr>
          <a:p>
            <a:r>
              <a:rPr lang="en-US" altLang="en-US"/>
              <a:t>Уобичајено Кроново име у најстаријим грчким текстовима је Κρόνος,</a:t>
            </a:r>
            <a:r>
              <a:rPr lang="en-US" altLang="en-US"/>
              <a:t> </a:t>
            </a:r>
            <a:r>
              <a:rPr lang="en-US" altLang="en-US"/>
              <a:t>под тим именом се помиње и у Хесиодовој "Теогонији". У класично доба, а и код каснијих коментатора Кроново име се повезује са грчким изразом за "време" (χρόνος), као што је забележено у стиховима Ферекида са Сира, који је иначе био познат по својим покушајима да "рационално утемељи" песничке теогоније.</a:t>
            </a:r>
            <a:endParaRPr lang="en-US" altLang="en-US"/>
          </a:p>
          <a:p>
            <a:pPr marL="0" indent="0">
              <a:buNone/>
            </a:pPr>
            <a:endParaRPr lang="en-US" altLang="en-US"/>
          </a:p>
          <a:p>
            <a:r>
              <a:rPr lang="en-US" altLang="en-US"/>
              <a:t> </a:t>
            </a:r>
            <a:r>
              <a:rPr lang="en-US" altLang="en-US"/>
              <a:t>Савремени теоретичари се углавном слажу да имена Кронос и Хронос нису повезана, и да је бог времена Хронос у грчкој традицији сасвим различито митолошко биће.</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sr-Cyrl-RS" altLang="en-US"/>
              <a:t>ХРОНОС или ЕОН</a:t>
            </a:r>
            <a:endParaRPr lang="sr-Cyrl-RS" altLang="en-US"/>
          </a:p>
        </p:txBody>
      </p:sp>
      <p:sp>
        <p:nvSpPr>
          <p:cNvPr id="3" name="Content Placeholder 2"/>
          <p:cNvSpPr>
            <a:spLocks noGrp="1"/>
          </p:cNvSpPr>
          <p:nvPr>
            <p:ph idx="1"/>
          </p:nvPr>
        </p:nvSpPr>
        <p:spPr>
          <a:xfrm>
            <a:off x="319405" y="1341120"/>
            <a:ext cx="5318760" cy="4708525"/>
          </a:xfrm>
        </p:spPr>
        <p:txBody>
          <a:bodyPr>
            <a:normAutofit fontScale="40000"/>
          </a:bodyPr>
          <a:p>
            <a:endParaRPr lang="en-US" altLang="en-US"/>
          </a:p>
          <a:p>
            <a:endParaRPr lang="en-US" altLang="en-US"/>
          </a:p>
          <a:p>
            <a:endParaRPr lang="en-US" altLang="en-US"/>
          </a:p>
          <a:p>
            <a:r>
              <a:rPr lang="en-US" altLang="en-US"/>
              <a:t>Хрон или Крон, или Хронос или Кронос (грч. Χρόνος [Khrónos], лат. Chronus), примордијални је бог времена. Нон наводи да је Хрон прво божанство, а Орфичари његовим родитељима сматрају Хидроса и Геј</a:t>
            </a:r>
            <a:r>
              <a:rPr lang="sr-Cyrl-RS" altLang="en-US"/>
              <a:t>е.</a:t>
            </a:r>
            <a:endParaRPr lang="en-US" altLang="en-US"/>
          </a:p>
          <a:p>
            <a:endParaRPr lang="en-US" altLang="en-US"/>
          </a:p>
          <a:p>
            <a:r>
              <a:rPr lang="en-US" altLang="en-US"/>
              <a:t>Стари Грци су замишљали да је имао змијско тело са три главе – човека, бика и лава. Хрон</a:t>
            </a:r>
            <a:r>
              <a:rPr lang="sr-Cyrl-RS" altLang="en-US"/>
              <a:t>ос</a:t>
            </a:r>
            <a:r>
              <a:rPr lang="en-US" altLang="en-US"/>
              <a:t> и његова супруга Ананка (потреба) спирално су окружили светско јаје и поделили га да би обликовали свет са земљом, небом и морем. Хрон и Ананка наставили су да окружују свет након стварања – то је изазивало покретање небеса и вечни ток времена.</a:t>
            </a:r>
            <a:endParaRPr lang="en-US" altLang="en-US"/>
          </a:p>
          <a:p>
            <a:endParaRPr lang="en-US" altLang="en-US"/>
          </a:p>
          <a:p>
            <a:r>
              <a:rPr lang="en-US" altLang="en-US"/>
              <a:t>Орфичари су понегде мешали Титана Хрона са својим богом творцем Фаном и поистовећивали га с Офионом.</a:t>
            </a:r>
            <a:endParaRPr lang="en-US" altLang="en-US"/>
          </a:p>
          <a:p>
            <a:endParaRPr lang="en-US" altLang="en-US"/>
          </a:p>
          <a:p>
            <a:r>
              <a:rPr lang="en-US" altLang="en-US"/>
              <a:t>Хрон је у грчко-римским мозаицима приказиван као Еон, персонификована вечност. Он стоји наспрам неба и држи точак на коме су исписани знаци зодијака. Испод њега, Геја (Мајка Земља) је обично лежала. Нон га је описао као мудрог старца са дугом, сивом косом и брадом. Мозаици, међутим, приказују младолику фигуру.</a:t>
            </a:r>
            <a:endParaRPr lang="en-US" altLang="en-US"/>
          </a:p>
          <a:p>
            <a:endParaRPr lang="en-US" altLang="en-US"/>
          </a:p>
          <a:p>
            <a:r>
              <a:rPr lang="en-US" altLang="en-US"/>
              <a:t>Алкман (7. в. п. н. е.) у својој космогонији говори о Поросу (ономе који планира) и Телкмор (оној која заповеда), што би се могло односити на Хрона и Ананку. Они су настали одмах након Тесиде (стварања), а истовремено са Скотом (тамом).</a:t>
            </a:r>
            <a:endParaRPr lang="en-US" altLang="en-US"/>
          </a:p>
        </p:txBody>
      </p:sp>
      <p:pic>
        <p:nvPicPr>
          <p:cNvPr id="4" name="Picture 3"/>
          <p:cNvPicPr/>
          <p:nvPr/>
        </p:nvPicPr>
        <p:blipFill>
          <a:blip r:embed="rId1"/>
          <a:stretch>
            <a:fillRect/>
          </a:stretch>
        </p:blipFill>
        <p:spPr>
          <a:xfrm>
            <a:off x="5796280" y="1052830"/>
            <a:ext cx="3195320" cy="49060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 y="354965"/>
            <a:ext cx="4646295" cy="6238240"/>
          </a:xfrm>
        </p:spPr>
        <p:txBody>
          <a:bodyPr>
            <a:normAutofit fontScale="50000"/>
          </a:bodyPr>
          <a:lstStyle/>
          <a:p>
            <a:pPr marL="0" indent="0">
              <a:buNone/>
            </a:pPr>
            <a:r>
              <a:rPr lang="sr-Cyrl-RS" altLang="en-US" sz="8000" dirty="0"/>
              <a:t>Сатурн</a:t>
            </a:r>
            <a:endParaRPr lang="sr-Cyrl-RS" altLang="en-US" sz="8000" dirty="0"/>
          </a:p>
          <a:p>
            <a:pPr marL="0" indent="0">
              <a:buNone/>
            </a:pPr>
            <a:endParaRPr lang="en-US" altLang="en-US" dirty="0"/>
          </a:p>
          <a:p>
            <a:pPr marL="0" indent="0">
              <a:buNone/>
            </a:pPr>
            <a:endParaRPr lang="en-US" altLang="en-US" dirty="0"/>
          </a:p>
          <a:p>
            <a:pPr marL="0" indent="0">
              <a:buNone/>
            </a:pPr>
            <a:r>
              <a:rPr lang="en-US" altLang="en-US" dirty="0"/>
              <a:t>Сатурн је био отац врховног бога Римљана, а Грци су га звали Хрон. Био је син Тере и Целуса, муж богиње Опе која је била и његова сестра. Синови су му Јупитер, Нептун и Плутон, а кћерке Јунона, Веста и Церера.</a:t>
            </a:r>
            <a:endParaRPr lang="en-US" altLang="en-US" dirty="0"/>
          </a:p>
          <a:p>
            <a:pPr marL="0" indent="0">
              <a:buNone/>
            </a:pPr>
            <a:r>
              <a:rPr lang="en-US" altLang="en-US" dirty="0"/>
              <a:t>Био је, између осталог бог времена, обиља и богатства. Његова владавина је приказана као златно доба обиља и мира, што су описали Хесиод и Овидије.</a:t>
            </a:r>
            <a:endParaRPr lang="en-US" altLang="en-US" dirty="0"/>
          </a:p>
          <a:p>
            <a:pPr marL="0" indent="0">
              <a:buNone/>
            </a:pPr>
            <a:endParaRPr lang="en-US" altLang="en-US" dirty="0"/>
          </a:p>
          <a:p>
            <a:pPr marL="0" indent="0">
              <a:buNone/>
            </a:pPr>
            <a:r>
              <a:rPr lang="en-US" altLang="en-US" dirty="0"/>
              <a:t>Сатурн се посебно славио током шестодневног празника Сатурналија сваког децембра.</a:t>
            </a:r>
            <a:r>
              <a:rPr lang="sr-Cyrl-RS" altLang="en-US" dirty="0"/>
              <a:t> </a:t>
            </a:r>
            <a:r>
              <a:rPr lang="en-US" altLang="en-US" dirty="0"/>
              <a:t>Празник је прослављан приношењем жртава у Сатурновом храму на римском форуму и јавним гозбама, које су пратиле размене поклона, сталне забаве и карневалска атмосфера која је игнорисала римске друштвене норме: коцкање је било дозвољено, а господари су служили своје робове.</a:t>
            </a:r>
            <a:endParaRPr lang="en-US" altLang="en-US" dirty="0"/>
          </a:p>
          <a:p>
            <a:pPr marL="0" indent="0">
              <a:buNone/>
            </a:pPr>
            <a:endParaRPr lang="en-US" altLang="en-US" dirty="0"/>
          </a:p>
          <a:p>
            <a:pPr marL="0" indent="0">
              <a:buNone/>
            </a:pPr>
            <a:r>
              <a:rPr lang="en-US" altLang="en-US" dirty="0"/>
              <a:t>104. године п. н. е. плебејски трибун Луције издао је кованицу денар на којој се приказује Сатурн како вози кочију са четири коња, возило које се повезује са владарима, генералима и боговима сунца.</a:t>
            </a:r>
            <a:endParaRPr lang="en-US" altLang="en-US" dirty="0"/>
          </a:p>
        </p:txBody>
      </p:sp>
      <p:pic>
        <p:nvPicPr>
          <p:cNvPr id="2" name="Picture 1"/>
          <p:cNvPicPr/>
          <p:nvPr/>
        </p:nvPicPr>
        <p:blipFill>
          <a:blip r:embed="rId1"/>
          <a:stretch>
            <a:fillRect/>
          </a:stretch>
        </p:blipFill>
        <p:spPr>
          <a:xfrm>
            <a:off x="5670550" y="476885"/>
            <a:ext cx="3131185" cy="60794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5364088" y="1556792"/>
            <a:ext cx="3600400" cy="4680520"/>
          </a:xfrm>
        </p:spPr>
        <p:txBody>
          <a:bodyPr/>
          <a:lstStyle/>
          <a:p>
            <a:r>
              <a:rPr lang="sr-Cyrl-RS" altLang="en-US" dirty="0"/>
              <a:t>Соларни богови</a:t>
            </a:r>
            <a:br>
              <a:rPr lang="sr-Cyrl-RS" altLang="en-US" dirty="0"/>
            </a:br>
            <a:br>
              <a:rPr lang="sr-Cyrl-RS" altLang="en-US" dirty="0"/>
            </a:br>
            <a:endParaRPr lang="sr-Cyrl-RS" altLang="en-US" dirty="0"/>
          </a:p>
        </p:txBody>
      </p:sp>
      <p:sp>
        <p:nvSpPr>
          <p:cNvPr id="3" name="Text Box 2"/>
          <p:cNvSpPr txBox="1"/>
          <p:nvPr/>
        </p:nvSpPr>
        <p:spPr>
          <a:xfrm>
            <a:off x="697865" y="441325"/>
            <a:ext cx="3664585" cy="3197860"/>
          </a:xfrm>
          <a:prstGeom prst="rect">
            <a:avLst/>
          </a:prstGeom>
        </p:spPr>
        <p:txBody>
          <a:bodyPr wrap="square">
            <a:noAutofit/>
          </a:bodyPr>
          <a:p>
            <a:pPr marL="0" indent="0"/>
            <a:r>
              <a:rPr sz="1600" b="1">
                <a:solidFill>
                  <a:srgbClr val="FF0000"/>
                </a:solidFill>
                <a:latin typeface="sans-serif"/>
                <a:ea typeface="sans-serif"/>
              </a:rPr>
              <a:t>Сунчани часовник</a:t>
            </a:r>
            <a:endParaRPr sz="1600" b="1">
              <a:solidFill>
                <a:srgbClr val="FF0000"/>
              </a:solidFill>
              <a:latin typeface="sans-serif"/>
              <a:ea typeface="sans-serif"/>
            </a:endParaRPr>
          </a:p>
          <a:p>
            <a:pPr marL="0" indent="0"/>
            <a:r>
              <a:rPr sz="1600" b="0">
                <a:solidFill>
                  <a:srgbClr val="FF0000"/>
                </a:solidFill>
                <a:latin typeface="sans-serif"/>
                <a:ea typeface="sans-serif"/>
              </a:rPr>
              <a:t> је </a:t>
            </a:r>
            <a:r>
              <a:rPr sz="1600" b="0">
                <a:solidFill>
                  <a:srgbClr val="FF0000"/>
                </a:solidFill>
                <a:effectLst>
                  <a:outerShdw blurRad="38100" dist="19050" dir="2700000" algn="tl" rotWithShape="0">
                    <a:schemeClr val="dk1">
                      <a:alpha val="40000"/>
                    </a:schemeClr>
                  </a:outerShdw>
                </a:effectLst>
                <a:latin typeface="sans-serif"/>
                <a:ea typeface="sans-serif"/>
                <a:hlinkClick r:id="rId1" tooltip="Часовник"/>
              </a:rPr>
              <a:t>часовник</a:t>
            </a:r>
            <a:r>
              <a:rPr sz="1600" b="0">
                <a:solidFill>
                  <a:srgbClr val="FF0000"/>
                </a:solidFill>
                <a:latin typeface="sans-serif"/>
                <a:ea typeface="sans-serif"/>
              </a:rPr>
              <a:t> који мери </a:t>
            </a:r>
            <a:r>
              <a:rPr sz="1600" b="0">
                <a:solidFill>
                  <a:srgbClr val="FF0000"/>
                </a:solidFill>
                <a:latin typeface="sans-serif"/>
                <a:ea typeface="sans-serif"/>
                <a:hlinkClick r:id="rId2" tooltip="Време"/>
              </a:rPr>
              <a:t>време</a:t>
            </a:r>
            <a:r>
              <a:rPr sz="1600" b="0">
                <a:solidFill>
                  <a:srgbClr val="FF0000"/>
                </a:solidFill>
                <a:latin typeface="sans-serif"/>
                <a:ea typeface="sans-serif"/>
              </a:rPr>
              <a:t> према положају </a:t>
            </a:r>
            <a:r>
              <a:rPr sz="1600" b="0">
                <a:solidFill>
                  <a:srgbClr val="FF0000"/>
                </a:solidFill>
                <a:latin typeface="sans-serif"/>
                <a:ea typeface="sans-serif"/>
                <a:hlinkClick r:id="rId3" tooltip="Сунце"/>
              </a:rPr>
              <a:t>сунца</a:t>
            </a:r>
            <a:r>
              <a:rPr sz="1600" b="0">
                <a:solidFill>
                  <a:srgbClr val="FF0000"/>
                </a:solidFill>
                <a:latin typeface="sans-serif"/>
                <a:ea typeface="sans-serif"/>
              </a:rPr>
              <a:t>.</a:t>
            </a:r>
            <a:endParaRPr sz="1600" b="0">
              <a:solidFill>
                <a:srgbClr val="FF0000"/>
              </a:solidFill>
              <a:latin typeface="sans-serif"/>
              <a:ea typeface="sans-serif"/>
            </a:endParaRPr>
          </a:p>
          <a:p>
            <a:pPr marL="0" indent="0"/>
            <a:r>
              <a:rPr lang="en-US" altLang="en-US" sz="1600" b="0">
                <a:solidFill>
                  <a:schemeClr val="tx1">
                    <a:lumMod val="95000"/>
                  </a:schemeClr>
                </a:solidFill>
                <a:latin typeface="sans-serif"/>
                <a:ea typeface="sans-serif"/>
              </a:rPr>
              <a:t>Сматра се да је математичар и астроном Теодосије из Битиније (око 160. пре нове ере – око 100. пре нове ере) изумео универзални сунчани сат који је могао да се користи било где на свету.</a:t>
            </a:r>
            <a:endParaRPr lang="en-US" altLang="en-US" sz="1600" b="0">
              <a:solidFill>
                <a:schemeClr val="tx1">
                  <a:lumMod val="95000"/>
                </a:schemeClr>
              </a:solidFill>
              <a:latin typeface="sans-serif"/>
              <a:ea typeface="sans-serif"/>
            </a:endParaRPr>
          </a:p>
        </p:txBody>
      </p:sp>
      <p:pic>
        <p:nvPicPr>
          <p:cNvPr id="5" name="Picture 4"/>
          <p:cNvPicPr/>
          <p:nvPr/>
        </p:nvPicPr>
        <p:blipFill>
          <a:blip r:embed="rId4"/>
          <a:stretch>
            <a:fillRect/>
          </a:stretch>
        </p:blipFill>
        <p:spPr>
          <a:xfrm>
            <a:off x="2556002" y="3644900"/>
            <a:ext cx="2505456"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070" y="404495"/>
            <a:ext cx="4908550" cy="6266815"/>
          </a:xfrm>
        </p:spPr>
        <p:txBody>
          <a:bodyPr>
            <a:normAutofit fontScale="60000"/>
          </a:bodyPr>
          <a:lstStyle/>
          <a:p>
            <a:pPr marL="0" indent="0">
              <a:buNone/>
            </a:pPr>
            <a:endParaRPr lang="en-US" altLang="en-US" dirty="0"/>
          </a:p>
          <a:p>
            <a:pPr marL="0" indent="0">
              <a:buNone/>
            </a:pPr>
            <a:endParaRPr lang="en-US" altLang="en-US" dirty="0"/>
          </a:p>
          <a:p>
            <a:pPr marL="0" indent="0">
              <a:buNone/>
            </a:pPr>
            <a:r>
              <a:rPr lang="en-US" altLang="en-US" dirty="0">
                <a:latin typeface="Arial" panose="020B0604020202020204" pitchFamily="34" charset="0"/>
                <a:cs typeface="Arial" panose="020B0604020202020204" pitchFamily="34" charset="0"/>
              </a:rPr>
              <a:t>Хелије или </a:t>
            </a:r>
            <a:r>
              <a:rPr lang="en-US" altLang="en-US" dirty="0">
                <a:latin typeface="Arial" panose="020B0604020202020204" pitchFamily="34" charset="0"/>
                <a:cs typeface="Arial" panose="020B0604020202020204" pitchFamily="34" charset="0"/>
              </a:rPr>
              <a:t>Helios </a:t>
            </a:r>
            <a:r>
              <a:rPr lang="en-US" altLang="en-US" dirty="0">
                <a:latin typeface="Arial" panose="020B0604020202020204" pitchFamily="34" charset="0"/>
                <a:cs typeface="Arial" panose="020B0604020202020204" pitchFamily="34" charset="0"/>
              </a:rPr>
              <a:t>(грч. </a:t>
            </a:r>
            <a:r>
              <a:rPr lang="en-US" altLang="en-US" dirty="0">
                <a:latin typeface="Arial" panose="020B0604020202020204" pitchFamily="34" charset="0"/>
                <a:cs typeface="Arial" panose="020B0604020202020204" pitchFamily="34" charset="0"/>
              </a:rPr>
              <a:t>Еλιος, </a:t>
            </a:r>
            <a:r>
              <a:rPr lang="en-US" altLang="en-US" dirty="0">
                <a:latin typeface="Arial" panose="020B0604020202020204" pitchFamily="34" charset="0"/>
                <a:cs typeface="Arial" panose="020B0604020202020204" pitchFamily="34" charset="0"/>
              </a:rPr>
              <a:t>Hếlios) у гркој митологији је изворни бог Сунца.Тејин и Хиперионов син, Селенин и Ејин брат.Хелијев пандан у римској митологији је Сол Sol.  Хелије је приказан  као леп младић окруњен сјајним Сунчевим ореолом, а често је приказан како вози небом своју кочију који вуку крилати коњи.</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Хелије вози своје кочије преко неба сваког дана – креће у зору на истоку, а завршава вожњу навече на западу. По Хомеру, његове кочије вуку бикови. Пиндар описује да је вуку ватре</a:t>
            </a:r>
            <a:r>
              <a:rPr lang="sr-Cyrl-RS" altLang="en-US" dirty="0">
                <a:latin typeface="Arial" panose="020B0604020202020204" pitchFamily="34" charset="0"/>
                <a:cs typeface="Arial" panose="020B0604020202020204" pitchFamily="34" charset="0"/>
              </a:rPr>
              <a:t>ни коњи</a:t>
            </a:r>
            <a:r>
              <a:rPr lang="en-US" altLang="en-US" dirty="0">
                <a:latin typeface="Arial" panose="020B0604020202020204" pitchFamily="34" charset="0"/>
                <a:cs typeface="Arial" panose="020B0604020202020204" pitchFamily="34" charset="0"/>
              </a:rPr>
              <a:t>. Касније су крилатим коњима давали имена: Пиреј, Еј, Етон и Флегон. Кад Хелије заврши своју дужност његова сестра Селена (Месец) отпева успаванку, а потом заспи у својој крилатој златној барци, који је био поклон од Хефеста. </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Хелије је своју дужност беспрекорно обављао, све док није видео богињу Атену, како се рађа из Зевсове главе. То га је запрепастило, тако да је соју кочију за тренутак зауставио, а време је стало, али без озбиљних последица. </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Ериније би га казниле ако покуша да промени смер Сунца. </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Хелије ие имао свевидеће око. Дојавио је Хефесту о томе да га Афродита вара са Аресом. Такође је видео да Хад отима Персефону. </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Хелију претходи његова сестра Еја (Зора).</a:t>
            </a:r>
            <a:endParaRPr lang="en-US" altLang="en-US" dirty="0">
              <a:latin typeface="Arial" panose="020B0604020202020204" pitchFamily="34" charset="0"/>
              <a:cs typeface="Arial" panose="020B0604020202020204" pitchFamily="34" charset="0"/>
            </a:endParaRPr>
          </a:p>
        </p:txBody>
      </p:sp>
      <p:pic>
        <p:nvPicPr>
          <p:cNvPr id="2" name="Picture 1"/>
          <p:cNvPicPr/>
          <p:nvPr/>
        </p:nvPicPr>
        <p:blipFill>
          <a:blip r:embed="rId1"/>
          <a:stretch>
            <a:fillRect/>
          </a:stretch>
        </p:blipFill>
        <p:spPr>
          <a:xfrm>
            <a:off x="5380990" y="1701165"/>
            <a:ext cx="3439160" cy="4726305"/>
          </a:xfrm>
          <a:prstGeom prst="rect">
            <a:avLst/>
          </a:prstGeom>
        </p:spPr>
      </p:pic>
      <p:sp>
        <p:nvSpPr>
          <p:cNvPr id="4" name="Text Box 3"/>
          <p:cNvSpPr txBox="1"/>
          <p:nvPr/>
        </p:nvSpPr>
        <p:spPr>
          <a:xfrm>
            <a:off x="5219700" y="116840"/>
            <a:ext cx="3600450" cy="1218565"/>
          </a:xfrm>
          <a:prstGeom prst="rect">
            <a:avLst/>
          </a:prstGeom>
          <a:noFill/>
        </p:spPr>
        <p:txBody>
          <a:bodyPr wrap="square" rtlCol="0">
            <a:noAutofit/>
          </a:bodyPr>
          <a:p>
            <a:pPr marL="0" indent="0">
              <a:buNone/>
            </a:pPr>
            <a:r>
              <a:rPr lang="sr-Cyrl-RS" altLang="en-US" sz="9600" dirty="0">
                <a:sym typeface="+mn-ea"/>
              </a:rPr>
              <a:t>Хелије</a:t>
            </a:r>
            <a:endParaRPr lang="sr-Cyrl-RS" altLang="en-US" sz="9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0</TotalTime>
  <Words>16300</Words>
  <Application>WPS Slides</Application>
  <PresentationFormat>On-screen Show (4:3)</PresentationFormat>
  <Paragraphs>161</Paragraphs>
  <Slides>28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Arial</vt:lpstr>
      <vt:lpstr>SimSun</vt:lpstr>
      <vt:lpstr>Wingdings</vt:lpstr>
      <vt:lpstr>Tw Cen MT</vt:lpstr>
      <vt:lpstr>Arial Black</vt:lpstr>
      <vt:lpstr>sans-serif</vt:lpstr>
      <vt:lpstr>Segoe Print</vt:lpstr>
      <vt:lpstr>Calibri</vt:lpstr>
      <vt:lpstr>Microsoft YaHei</vt:lpstr>
      <vt:lpstr>Arial Unicode MS</vt:lpstr>
      <vt:lpstr>Algerian</vt:lpstr>
      <vt:lpstr>Times New Roman</vt:lpstr>
      <vt:lpstr>Bahnschrift</vt:lpstr>
      <vt:lpstr>Arial Rounded MT Bold</vt:lpstr>
      <vt:lpstr>Tw Cen MT</vt:lpstr>
      <vt:lpstr>Thatch</vt:lpstr>
      <vt:lpstr>СУНЧАНИ САТ У АНТИЦИ КАО КОНСТРУКТ  МИТОЛОШКОГ НАРАТИВА У АСТОНОМСКИМ ОКВИРИМА</vt:lpstr>
      <vt:lpstr>Време у миту и религији Старе Грчке и Рима</vt:lpstr>
      <vt:lpstr>PowerPoint 演示文稿</vt:lpstr>
      <vt:lpstr>PowerPoint 演示文稿</vt:lpstr>
      <vt:lpstr>Контроверза Кронос/Хронос</vt:lpstr>
      <vt:lpstr>ХРОНОС или ЕОН</vt:lpstr>
      <vt:lpstr>PowerPoint 演示文稿</vt:lpstr>
      <vt:lpstr>Соларни богови  </vt:lpstr>
      <vt:lpstr>PowerPoint 演示文稿</vt:lpstr>
      <vt:lpstr>Након Титаномахије, Зевс је себи узео Земљу и Небо, Посејдон је добио Море, А Хад подземље, а и остали богови су понешто добили. Само је Хелије остао закинут.  Да би исправио своју грешку, Зевс је Хелију даровао оток Родос, који се појавио на мору. Такође је наредио да му се направи велика скулптура Колос њему посвећен, на улазу у луку.   Скулптура је приказивала дивовског Хелија са бакљом у десној руци, који је срушен током земљотреса. </vt:lpstr>
      <vt:lpstr>Хелије/Аполон</vt:lpstr>
      <vt:lpstr>                                      Хоре - чуварке склада  Оне су биле Хелијеве кћерке. Три Хоре су кћери највишег бога Зевса и богиње Темиде, и оне су богиње реда и мира. Најзад, постојало је и 12 Хора које су биле кћерке Хрона, бога времена; оне су представљале делове дана.</vt:lpstr>
      <vt:lpstr>PowerPoint 演示文稿</vt:lpstr>
      <vt:lpstr>PowerPoint 演示文稿</vt:lpstr>
      <vt:lpstr>Митра-  персијско божанство светлост (митраизам)   У свим деловима Римског царства откривени су споменици у којима су приказане разне сцене из мита о Митри:космогонија, први Митини подвизи, борба и измирење са Солом и сцене убијања бика (тауроктонија).   Култ персијског бога ширили су по градовима трговци са истока, а у граничним подручјима , Оријенталци у римским легијама.   Увођење у мистерије састојало се из више ступњева посвећења (било их је 7). Шести ступањ се звао Heliodromus - Сунчев гласник  </vt:lpstr>
      <vt:lpstr>PowerPoint 演示文稿</vt:lpstr>
      <vt:lpstr>PowerPoint 演示文稿</vt:lpstr>
      <vt:lpstr>PowerPoint 演示文稿</vt:lpstr>
      <vt:lpstr>Формула за израчунавање углова под којим се цртају часовне линије: tg X је угао који се тражи, ј је географска ширина, a t je сат за који се рачуна угао</vt:lpstr>
      <vt:lpstr>Сунчани сат</vt:lpstr>
      <vt:lpstr>PowerPoint 演示文稿</vt:lpstr>
      <vt:lpstr>Витрувије  (Marcus Vitruvius Pollio) </vt:lpstr>
      <vt:lpstr>Римски Пантеон - ентеријер</vt:lpstr>
      <vt:lpstr>Сунчани сат из Помпеје</vt:lpstr>
      <vt:lpstr>Sunčani sat otkriven u Interamna Lirenas deli dostupnu dnevnu svetlost na sate koji variraju u dužini u zavisnosti od godišnjih doba</vt:lpstr>
      <vt:lpstr>Сунчани сат из Сирмијума (Сремска Митровица)</vt:lpstr>
      <vt:lpstr>PowerPoint 演示文稿</vt:lpstr>
      <vt:lpstr>PowerPoint 演示文稿</vt:lpstr>
    </vt:vector>
  </TitlesOfParts>
  <Company>HomeResidence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Слајд 1</dc:title>
  <dc:creator>Kvapil</dc:creator>
  <cp:lastModifiedBy>My PC</cp:lastModifiedBy>
  <cp:revision>16</cp:revision>
  <dcterms:created xsi:type="dcterms:W3CDTF">2002-01-01T02:11:00Z</dcterms:created>
  <dcterms:modified xsi:type="dcterms:W3CDTF">2025-04-21T17:11:24Z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2C789881223341B69A724E7BC24AF171_12</vt:lpwstr>
  </property>
  <property fmtid="{D5CDD505-2E9C-101B-9397-08002B2CF9AE}" pid="3" name="KSOProductBuildVer">
    <vt:lpwstr>1033-12.2.0.20795</vt:lpwstr>
  </property>
</Properties>
</file>