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Lst>
  <p:notesMasterIdLst>
    <p:notesMasterId r:id="rId27"/>
  </p:notesMasterIdLst>
  <p:sldIdLst>
    <p:sldId id="256" r:id="rId3"/>
    <p:sldId id="288" r:id="rId4"/>
    <p:sldId id="289" r:id="rId5"/>
    <p:sldId id="346" r:id="rId6"/>
    <p:sldId id="335" r:id="rId7"/>
    <p:sldId id="338" r:id="rId8"/>
    <p:sldId id="339" r:id="rId9"/>
    <p:sldId id="340" r:id="rId10"/>
    <p:sldId id="344" r:id="rId11"/>
    <p:sldId id="341" r:id="rId12"/>
    <p:sldId id="349" r:id="rId13"/>
    <p:sldId id="342" r:id="rId14"/>
    <p:sldId id="345" r:id="rId15"/>
    <p:sldId id="333" r:id="rId16"/>
    <p:sldId id="290" r:id="rId17"/>
    <p:sldId id="351" r:id="rId18"/>
    <p:sldId id="352" r:id="rId19"/>
    <p:sldId id="353" r:id="rId20"/>
    <p:sldId id="354" r:id="rId21"/>
    <p:sldId id="355" r:id="rId22"/>
    <p:sldId id="356" r:id="rId23"/>
    <p:sldId id="360" r:id="rId24"/>
    <p:sldId id="362" r:id="rId25"/>
    <p:sldId id="3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EC6B3-4F70-43E8-9BFA-C1A8503FD4A4}" v="3" dt="2025-04-23T12:22:43.7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jana Stojičić" userId="a9eefff9e5abe103" providerId="LiveId" clId="{6470CBCA-EF46-4085-9A8A-5A18782E4DB2}"/>
    <pc:docChg chg="modSld">
      <pc:chgData name="Biljana Stojičić" userId="a9eefff9e5abe103" providerId="LiveId" clId="{6470CBCA-EF46-4085-9A8A-5A18782E4DB2}" dt="2025-04-23T12:27:24.701" v="0" actId="20577"/>
      <pc:docMkLst>
        <pc:docMk/>
      </pc:docMkLst>
      <pc:sldChg chg="modSp mod">
        <pc:chgData name="Biljana Stojičić" userId="a9eefff9e5abe103" providerId="LiveId" clId="{6470CBCA-EF46-4085-9A8A-5A18782E4DB2}" dt="2025-04-23T12:27:24.701" v="0" actId="20577"/>
        <pc:sldMkLst>
          <pc:docMk/>
          <pc:sldMk cId="1318682857" sldId="352"/>
        </pc:sldMkLst>
        <pc:spChg chg="mod">
          <ac:chgData name="Biljana Stojičić" userId="a9eefff9e5abe103" providerId="LiveId" clId="{6470CBCA-EF46-4085-9A8A-5A18782E4DB2}" dt="2025-04-23T12:27:24.701" v="0" actId="20577"/>
          <ac:spMkLst>
            <pc:docMk/>
            <pc:sldMk cId="1318682857" sldId="352"/>
            <ac:spMk id="2" creationId="{AB4A0672-67A0-6AAD-D429-FDDD2D593E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344FE-571B-4051-B27F-B44051CCC3DF}" type="datetimeFigureOut">
              <a:rPr lang="en-US" smtClean="0"/>
              <a:t>23-Apr-25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D61A51-C526-421F-8793-9C53A4B1CE6E}" type="slidenum">
              <a:rPr lang="en-US" smtClean="0"/>
              <a:t>‹#›</a:t>
            </a:fld>
            <a:endParaRPr lang="en-US"/>
          </a:p>
        </p:txBody>
      </p:sp>
    </p:spTree>
    <p:extLst>
      <p:ext uri="{BB962C8B-B14F-4D97-AF65-F5344CB8AC3E}">
        <p14:creationId xmlns:p14="http://schemas.microsoft.com/office/powerpoint/2010/main" val="222356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61A51-C526-421F-8793-9C53A4B1CE6E}" type="slidenum">
              <a:rPr lang="en-US" smtClean="0"/>
              <a:t>22</a:t>
            </a:fld>
            <a:endParaRPr lang="en-US"/>
          </a:p>
        </p:txBody>
      </p:sp>
    </p:spTree>
    <p:extLst>
      <p:ext uri="{BB962C8B-B14F-4D97-AF65-F5344CB8AC3E}">
        <p14:creationId xmlns:p14="http://schemas.microsoft.com/office/powerpoint/2010/main" val="453552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B43D-93CC-815E-B682-324C2B3055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842488-4A3C-F374-3678-D4B99ABE6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3A39E3-5690-3A73-BCB5-7815E0115B3A}"/>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5" name="Footer Placeholder 4">
            <a:extLst>
              <a:ext uri="{FF2B5EF4-FFF2-40B4-BE49-F238E27FC236}">
                <a16:creationId xmlns:a16="http://schemas.microsoft.com/office/drawing/2014/main" id="{CF448BE2-2041-7708-17D2-5FF7A99A3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AA239-6B1B-9A0D-D74B-60026B1CDEA6}"/>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3173833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28AA-45E5-F106-E599-A819CDDDA2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7B891B-7B45-2C01-247F-667865C236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54B71-3DA8-7C7F-BAF5-F5C95BFA4237}"/>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5" name="Footer Placeholder 4">
            <a:extLst>
              <a:ext uri="{FF2B5EF4-FFF2-40B4-BE49-F238E27FC236}">
                <a16:creationId xmlns:a16="http://schemas.microsoft.com/office/drawing/2014/main" id="{531B79AD-4613-BC33-F366-9898EC36A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AE62E-86EA-28E5-1B17-B5A403EEC31F}"/>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89772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D7854A-8912-71FC-2635-34894361DA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2D80A3-68B2-414A-76B8-00032CCE3A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4ADF3-A677-AF78-66DB-7F0F201BFDD4}"/>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5" name="Footer Placeholder 4">
            <a:extLst>
              <a:ext uri="{FF2B5EF4-FFF2-40B4-BE49-F238E27FC236}">
                <a16:creationId xmlns:a16="http://schemas.microsoft.com/office/drawing/2014/main" id="{5223EDF1-7C48-5CAC-5238-E3678859E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0E979-4232-BDD2-EE2D-A0C16BECB8E0}"/>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1510245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B505-3AC2-463C-A3C1-93CAD677C9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63AEA5-757D-4D5F-A57C-77A31508C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FFE08E-0EA4-44F0-AECD-C1CA99EA8E98}"/>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5" name="Footer Placeholder 4">
            <a:extLst>
              <a:ext uri="{FF2B5EF4-FFF2-40B4-BE49-F238E27FC236}">
                <a16:creationId xmlns:a16="http://schemas.microsoft.com/office/drawing/2014/main" id="{D7658501-772F-48AA-9AFA-1A72EC27F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225CF-0AF3-4D67-9369-030FA3877C0A}"/>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2744581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6115-0611-4A5D-B62D-020EE091C7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B68F8D-6CBA-4A4D-9441-B40AF2D9C5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4A67-5637-4ACD-83C4-2DD29BC0CD02}"/>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5" name="Footer Placeholder 4">
            <a:extLst>
              <a:ext uri="{FF2B5EF4-FFF2-40B4-BE49-F238E27FC236}">
                <a16:creationId xmlns:a16="http://schemas.microsoft.com/office/drawing/2014/main" id="{9312FF77-54D7-4A96-9E70-0F0B1BEA0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DF002-DE92-4034-B07C-0BA19490B306}"/>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306123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DE37-0974-4D55-9208-F7D8252C5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291F5A-DF3C-47EC-A2AB-BE4D34F6A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EFF2B2-4DDE-4EF3-8B1D-48757F768958}"/>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5" name="Footer Placeholder 4">
            <a:extLst>
              <a:ext uri="{FF2B5EF4-FFF2-40B4-BE49-F238E27FC236}">
                <a16:creationId xmlns:a16="http://schemas.microsoft.com/office/drawing/2014/main" id="{865CB593-395F-4CC4-BCF1-0A73A93C4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0A95A-30EB-41B8-810C-C0C425C0A92F}"/>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981674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3A35-E565-4E21-8086-7FFE92AF03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89E32-B3EF-4131-89C8-47BFE47E9C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C707F4-EE24-4281-B9D9-E5D3A517F6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80B9B8-AA53-43CD-B670-D72A6E009F7A}"/>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6" name="Footer Placeholder 5">
            <a:extLst>
              <a:ext uri="{FF2B5EF4-FFF2-40B4-BE49-F238E27FC236}">
                <a16:creationId xmlns:a16="http://schemas.microsoft.com/office/drawing/2014/main" id="{460B1FE1-FF8E-45FD-9705-C96F7E768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25D8D-5983-444A-8711-FD93C4EF949D}"/>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4505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BB24B-2AB7-4AC5-B03C-B983F67A1D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FBAE3B-F30A-431D-A3B5-98EE97DE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F5317-D173-4B19-B047-36A8EB2021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1167B-D6A3-4352-89E2-EC0A70FAF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7E8204-8EB4-4F0D-8616-6D23E4CDA0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65F3E-694C-4EF0-ADA6-F0CDF03FED8E}"/>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8" name="Footer Placeholder 7">
            <a:extLst>
              <a:ext uri="{FF2B5EF4-FFF2-40B4-BE49-F238E27FC236}">
                <a16:creationId xmlns:a16="http://schemas.microsoft.com/office/drawing/2014/main" id="{0D2B30FC-92E2-4C12-856E-205716D2AF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ED1108-2D2A-45AD-8C8C-7A7BF566712D}"/>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557190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7B2-74DF-44AC-9D01-4FBE9A658D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57161-8A4F-405F-A8DB-5260C3A257F6}"/>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4" name="Footer Placeholder 3">
            <a:extLst>
              <a:ext uri="{FF2B5EF4-FFF2-40B4-BE49-F238E27FC236}">
                <a16:creationId xmlns:a16="http://schemas.microsoft.com/office/drawing/2014/main" id="{F684ED89-EB56-49A2-BBAD-1A5F1EA1DD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2CA8C3-1CAE-4A00-A40A-0FAABBCAEFDB}"/>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146268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8F461-906C-43EB-8F7C-2D96CC3AF9B2}"/>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3" name="Footer Placeholder 2">
            <a:extLst>
              <a:ext uri="{FF2B5EF4-FFF2-40B4-BE49-F238E27FC236}">
                <a16:creationId xmlns:a16="http://schemas.microsoft.com/office/drawing/2014/main" id="{BFFF3FA3-52CA-4CA0-A0AF-AD4AE7BDB1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64422E-4CDE-4033-B0DD-11294A2F6504}"/>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2461790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D009-25E0-4E97-8CCA-459E154CC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A7C549-96CE-42C6-9F03-2BA81711AA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7ADBF9-64D3-4B4D-AE6B-E2AB835C0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84506C-6D17-4919-8FE7-B514E1F1987D}"/>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6" name="Footer Placeholder 5">
            <a:extLst>
              <a:ext uri="{FF2B5EF4-FFF2-40B4-BE49-F238E27FC236}">
                <a16:creationId xmlns:a16="http://schemas.microsoft.com/office/drawing/2014/main" id="{52DA23D3-AEB8-4DAD-872E-01C9610E5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320F5-C569-4D42-838B-0E0D54096519}"/>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4233569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5E05-C477-7568-6836-3DAAA95940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E65D3F-29B3-2428-3FAE-EB8BC5FF6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B3C26-C91D-2C78-B675-08C78553B054}"/>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5" name="Footer Placeholder 4">
            <a:extLst>
              <a:ext uri="{FF2B5EF4-FFF2-40B4-BE49-F238E27FC236}">
                <a16:creationId xmlns:a16="http://schemas.microsoft.com/office/drawing/2014/main" id="{17E7F5EC-B8E4-B439-BA9B-331C98362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344ED-42C1-BF15-A1C8-82A588799720}"/>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424316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CE96-A26E-4A7E-AEF4-CDEB9F204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90F89-9D83-417C-92E4-417F57416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7BB54E-5930-4BB8-A5B6-534828FB1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72DD9-58BC-462C-B63D-71D47BB592A0}"/>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6" name="Footer Placeholder 5">
            <a:extLst>
              <a:ext uri="{FF2B5EF4-FFF2-40B4-BE49-F238E27FC236}">
                <a16:creationId xmlns:a16="http://schemas.microsoft.com/office/drawing/2014/main" id="{611CE9A6-A625-44A1-8864-48D987F06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75CCA-B91C-4A85-B094-CB59BF4FBF56}"/>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1753844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5EF5-0705-438A-8C70-2771012DC9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28F0AB-38AE-4992-BDBF-09CEC6744B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83E4C-1E7E-415E-8472-78AD6BB1F3B8}"/>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5" name="Footer Placeholder 4">
            <a:extLst>
              <a:ext uri="{FF2B5EF4-FFF2-40B4-BE49-F238E27FC236}">
                <a16:creationId xmlns:a16="http://schemas.microsoft.com/office/drawing/2014/main" id="{3FDA4AE0-B5B9-4A21-90B4-7F510BAC2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AABFE-8450-4CE4-8BB7-B49BB67A544A}"/>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274750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A588C0-865C-4200-BAD6-A975B703C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77CC0A-648F-4D14-84B5-C3055C9F05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CA07F-43E1-44BB-BE21-6596DADE66CA}"/>
              </a:ext>
            </a:extLst>
          </p:cNvPr>
          <p:cNvSpPr>
            <a:spLocks noGrp="1"/>
          </p:cNvSpPr>
          <p:nvPr>
            <p:ph type="dt" sz="half" idx="10"/>
          </p:nvPr>
        </p:nvSpPr>
        <p:spPr/>
        <p:txBody>
          <a:bodyPr/>
          <a:lstStyle/>
          <a:p>
            <a:fld id="{9C6F1DD9-6278-467E-8A51-4F783D01AA09}" type="datetimeFigureOut">
              <a:rPr lang="en-US" smtClean="0"/>
              <a:t>23-Apr-25</a:t>
            </a:fld>
            <a:endParaRPr lang="en-US"/>
          </a:p>
        </p:txBody>
      </p:sp>
      <p:sp>
        <p:nvSpPr>
          <p:cNvPr id="5" name="Footer Placeholder 4">
            <a:extLst>
              <a:ext uri="{FF2B5EF4-FFF2-40B4-BE49-F238E27FC236}">
                <a16:creationId xmlns:a16="http://schemas.microsoft.com/office/drawing/2014/main" id="{1A176D17-EA87-42E8-B13F-838A1F74D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496B8-8490-48D2-B4F7-0B073DA7D726}"/>
              </a:ext>
            </a:extLst>
          </p:cNvPr>
          <p:cNvSpPr>
            <a:spLocks noGrp="1"/>
          </p:cNvSpPr>
          <p:nvPr>
            <p:ph type="sldNum" sz="quarter" idx="12"/>
          </p:nvPr>
        </p:nvSpPr>
        <p:spPr/>
        <p:txBody>
          <a:bodyPr/>
          <a:lstStyle/>
          <a:p>
            <a:fld id="{DFCC0469-CCE4-4EFA-9FD7-43C3563AD17E}" type="slidenum">
              <a:rPr lang="en-US" smtClean="0"/>
              <a:t>‹#›</a:t>
            </a:fld>
            <a:endParaRPr lang="en-US"/>
          </a:p>
        </p:txBody>
      </p:sp>
    </p:spTree>
    <p:extLst>
      <p:ext uri="{BB962C8B-B14F-4D97-AF65-F5344CB8AC3E}">
        <p14:creationId xmlns:p14="http://schemas.microsoft.com/office/powerpoint/2010/main" val="388247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FAF1-261B-6D42-D9A6-1156A1E65D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6F9188-5333-EDC0-6675-58D9D0D7B2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D959C7-46B1-FA5A-BA2E-439B77531630}"/>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5" name="Footer Placeholder 4">
            <a:extLst>
              <a:ext uri="{FF2B5EF4-FFF2-40B4-BE49-F238E27FC236}">
                <a16:creationId xmlns:a16="http://schemas.microsoft.com/office/drawing/2014/main" id="{2E5C3E87-B723-DE96-3AEE-36556FA4B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83C58-E3A0-144E-263A-EFC20A667B9B}"/>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60053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B708-FEB8-5F67-752B-785489806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515E7C-B204-667E-5A7D-20FD60ADAA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73C8F-D584-98C2-9AAC-D5559AC054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378E80-8BCB-9A13-9837-2A93FF233969}"/>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6" name="Footer Placeholder 5">
            <a:extLst>
              <a:ext uri="{FF2B5EF4-FFF2-40B4-BE49-F238E27FC236}">
                <a16:creationId xmlns:a16="http://schemas.microsoft.com/office/drawing/2014/main" id="{C30E7B33-48D4-8D4C-F0CC-57A9EBE15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07A38-5AC7-BD39-B6D4-BEF92D5739B0}"/>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109274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2934-8484-D3F4-EB60-79B9CCD7E4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8B329A-D603-A8F0-6331-9C767B10C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6BCCBA-169A-187E-0070-C56B5D90AA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4B6A-FA74-C7DF-7111-7B22D893C0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749E3-4840-B7A2-234C-54B725893F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AE2983-B463-F208-9137-54E632042A87}"/>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8" name="Footer Placeholder 7">
            <a:extLst>
              <a:ext uri="{FF2B5EF4-FFF2-40B4-BE49-F238E27FC236}">
                <a16:creationId xmlns:a16="http://schemas.microsoft.com/office/drawing/2014/main" id="{ECD319BC-F314-11B3-C969-67BEB334CC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47B1DD-3207-06D1-74DE-46388BE0C8A1}"/>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237098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79AB-AAD2-E887-C516-F8AAB50CD4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D4CEB9-12C3-B51D-4199-9FF9EAE0E7BF}"/>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4" name="Footer Placeholder 3">
            <a:extLst>
              <a:ext uri="{FF2B5EF4-FFF2-40B4-BE49-F238E27FC236}">
                <a16:creationId xmlns:a16="http://schemas.microsoft.com/office/drawing/2014/main" id="{A9ED9E69-E2B3-93C5-AD12-C701DC1921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D3CF0C-B273-DA70-429C-F8ED08E1BA9C}"/>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4112582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DEB03-51AD-7D5C-5CD3-8FCBC152E0AD}"/>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3" name="Footer Placeholder 2">
            <a:extLst>
              <a:ext uri="{FF2B5EF4-FFF2-40B4-BE49-F238E27FC236}">
                <a16:creationId xmlns:a16="http://schemas.microsoft.com/office/drawing/2014/main" id="{A73D9AF4-CE44-FD98-A036-481D61524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39711D-F35B-56BF-CC00-157F6114F9C2}"/>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12179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7C32-C12F-261F-E411-3A2108955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883478-0CEB-8DA1-EA66-AA958CABC4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3F59F5-DD97-5EE7-4EE5-DD8D6884B2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28AC6-093F-8F68-DD9C-81F274AA6E1E}"/>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6" name="Footer Placeholder 5">
            <a:extLst>
              <a:ext uri="{FF2B5EF4-FFF2-40B4-BE49-F238E27FC236}">
                <a16:creationId xmlns:a16="http://schemas.microsoft.com/office/drawing/2014/main" id="{84B7EFBA-BB8A-2F03-D186-692C85C44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002F9-174A-42AA-FACE-B75392B76FB4}"/>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1075958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93E06-9390-2DFF-6633-EE2F9AE73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7260C-FEC8-EF11-8B01-C3AB046A0B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7130BC-3668-5C13-7767-53335625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14F4C-5868-2D03-2376-9F28ED4D9003}"/>
              </a:ext>
            </a:extLst>
          </p:cNvPr>
          <p:cNvSpPr>
            <a:spLocks noGrp="1"/>
          </p:cNvSpPr>
          <p:nvPr>
            <p:ph type="dt" sz="half" idx="10"/>
          </p:nvPr>
        </p:nvSpPr>
        <p:spPr/>
        <p:txBody>
          <a:bodyPr/>
          <a:lstStyle/>
          <a:p>
            <a:fld id="{90D79F4A-DC52-4315-AB06-0653C15E9404}" type="datetimeFigureOut">
              <a:rPr lang="en-US" smtClean="0"/>
              <a:t>23-Apr-25</a:t>
            </a:fld>
            <a:endParaRPr lang="en-US"/>
          </a:p>
        </p:txBody>
      </p:sp>
      <p:sp>
        <p:nvSpPr>
          <p:cNvPr id="6" name="Footer Placeholder 5">
            <a:extLst>
              <a:ext uri="{FF2B5EF4-FFF2-40B4-BE49-F238E27FC236}">
                <a16:creationId xmlns:a16="http://schemas.microsoft.com/office/drawing/2014/main" id="{17A4EF26-7A0B-33E0-0DCF-38E54350A2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A4498-9809-ABBD-592F-70FE9C226523}"/>
              </a:ext>
            </a:extLst>
          </p:cNvPr>
          <p:cNvSpPr>
            <a:spLocks noGrp="1"/>
          </p:cNvSpPr>
          <p:nvPr>
            <p:ph type="sldNum" sz="quarter" idx="12"/>
          </p:nvPr>
        </p:nvSpPr>
        <p:spPr/>
        <p:txBody>
          <a:bodyPr/>
          <a:lstStyle/>
          <a:p>
            <a:fld id="{22FD2C06-8508-4A65-AC63-780B295DC19E}" type="slidenum">
              <a:rPr lang="en-US" smtClean="0"/>
              <a:t>‹#›</a:t>
            </a:fld>
            <a:endParaRPr lang="en-US"/>
          </a:p>
        </p:txBody>
      </p:sp>
    </p:spTree>
    <p:extLst>
      <p:ext uri="{BB962C8B-B14F-4D97-AF65-F5344CB8AC3E}">
        <p14:creationId xmlns:p14="http://schemas.microsoft.com/office/powerpoint/2010/main" val="573704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16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CA03EB-11F7-BD8E-FD17-21C2C6D080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AC728E-5045-0F09-9FC7-74381E235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55093-012C-16FE-EA27-EC053773FC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D79F4A-DC52-4315-AB06-0653C15E9404}" type="datetimeFigureOut">
              <a:rPr lang="en-US" smtClean="0"/>
              <a:t>23-Apr-25</a:t>
            </a:fld>
            <a:endParaRPr lang="en-US"/>
          </a:p>
        </p:txBody>
      </p:sp>
      <p:sp>
        <p:nvSpPr>
          <p:cNvPr id="5" name="Footer Placeholder 4">
            <a:extLst>
              <a:ext uri="{FF2B5EF4-FFF2-40B4-BE49-F238E27FC236}">
                <a16:creationId xmlns:a16="http://schemas.microsoft.com/office/drawing/2014/main" id="{86A4E65F-5CDB-CA7B-F4D9-A217F4816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CE5C81-EFF9-2D0F-4C64-C4719D6ED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FD2C06-8508-4A65-AC63-780B295DC19E}" type="slidenum">
              <a:rPr lang="en-US" smtClean="0"/>
              <a:t>‹#›</a:t>
            </a:fld>
            <a:endParaRPr lang="en-US"/>
          </a:p>
        </p:txBody>
      </p:sp>
    </p:spTree>
    <p:extLst>
      <p:ext uri="{BB962C8B-B14F-4D97-AF65-F5344CB8AC3E}">
        <p14:creationId xmlns:p14="http://schemas.microsoft.com/office/powerpoint/2010/main" val="3392492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alpha val="16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2B6239-80F4-4BF3-99C7-E9C8612AC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3FFD6-C93A-4479-81B2-FCB466FAE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0A494-492A-4CE9-8EAF-2B6CE8E74E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F1DD9-6278-467E-8A51-4F783D01AA09}" type="datetimeFigureOut">
              <a:rPr lang="en-US" smtClean="0"/>
              <a:t>23-Apr-25</a:t>
            </a:fld>
            <a:endParaRPr lang="en-US"/>
          </a:p>
        </p:txBody>
      </p:sp>
      <p:sp>
        <p:nvSpPr>
          <p:cNvPr id="5" name="Footer Placeholder 4">
            <a:extLst>
              <a:ext uri="{FF2B5EF4-FFF2-40B4-BE49-F238E27FC236}">
                <a16:creationId xmlns:a16="http://schemas.microsoft.com/office/drawing/2014/main" id="{E17AE832-5687-4076-BA2E-F0F9F08B1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776D93-D373-4F84-B171-D0DF61BC8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C0469-CCE4-4EFA-9FD7-43C3563AD17E}" type="slidenum">
              <a:rPr lang="en-US" smtClean="0"/>
              <a:t>‹#›</a:t>
            </a:fld>
            <a:endParaRPr lang="en-US"/>
          </a:p>
        </p:txBody>
      </p:sp>
    </p:spTree>
    <p:extLst>
      <p:ext uri="{BB962C8B-B14F-4D97-AF65-F5344CB8AC3E}">
        <p14:creationId xmlns:p14="http://schemas.microsoft.com/office/powerpoint/2010/main" val="3885663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suncalc.org/"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C63F5D-CD89-9B3A-9407-A3BD61E81C3F}"/>
              </a:ext>
            </a:extLst>
          </p:cNvPr>
          <p:cNvSpPr txBox="1"/>
          <p:nvPr/>
        </p:nvSpPr>
        <p:spPr>
          <a:xfrm>
            <a:off x="2228850" y="605790"/>
            <a:ext cx="6743700" cy="830997"/>
          </a:xfrm>
          <a:prstGeom prst="rect">
            <a:avLst/>
          </a:prstGeom>
          <a:noFill/>
        </p:spPr>
        <p:txBody>
          <a:bodyPr wrap="square" rtlCol="0">
            <a:spAutoFit/>
          </a:bodyPr>
          <a:lstStyle/>
          <a:p>
            <a:pPr algn="ctr"/>
            <a:r>
              <a:rPr lang="ru-RU" sz="2400" b="1" dirty="0">
                <a:latin typeface="Comic Sans MS" panose="030F0702030302020204" pitchFamily="66" charset="0"/>
              </a:rPr>
              <a:t> РАЗВОЈ АСТРОНОМИЈЕ КОД СРБА  XIII</a:t>
            </a:r>
          </a:p>
          <a:p>
            <a:pPr algn="ctr"/>
            <a:r>
              <a:rPr lang="ru-RU" sz="2400" b="1" dirty="0">
                <a:latin typeface="Comic Sans MS" panose="030F0702030302020204" pitchFamily="66" charset="0"/>
              </a:rPr>
              <a:t> Београд, 22 – 26. април 2025. године</a:t>
            </a:r>
            <a:endParaRPr lang="en-US" sz="2400" b="1" dirty="0">
              <a:latin typeface="Comic Sans MS" panose="030F0702030302020204" pitchFamily="66" charset="0"/>
            </a:endParaRPr>
          </a:p>
        </p:txBody>
      </p:sp>
      <p:sp>
        <p:nvSpPr>
          <p:cNvPr id="4" name="TextBox 3">
            <a:extLst>
              <a:ext uri="{FF2B5EF4-FFF2-40B4-BE49-F238E27FC236}">
                <a16:creationId xmlns:a16="http://schemas.microsoft.com/office/drawing/2014/main" id="{09D77A44-8000-7B31-4836-48216A51F6B6}"/>
              </a:ext>
            </a:extLst>
          </p:cNvPr>
          <p:cNvSpPr txBox="1"/>
          <p:nvPr/>
        </p:nvSpPr>
        <p:spPr>
          <a:xfrm>
            <a:off x="674370" y="2377440"/>
            <a:ext cx="10252710" cy="1384995"/>
          </a:xfrm>
          <a:prstGeom prst="rect">
            <a:avLst/>
          </a:prstGeom>
          <a:noFill/>
        </p:spPr>
        <p:txBody>
          <a:bodyPr wrap="square" rtlCol="0">
            <a:spAutoFit/>
          </a:bodyPr>
          <a:lstStyle/>
          <a:p>
            <a:pPr algn="ctr"/>
            <a:r>
              <a:rPr lang="ru-RU" sz="2800" b="1" dirty="0">
                <a:latin typeface="Comic Sans MS" panose="030F0702030302020204" pitchFamily="66" charset="0"/>
              </a:rPr>
              <a:t> НАШИ УЧЕНИЦИ/САРАДНИЦИ ПИТАЈУ </a:t>
            </a:r>
            <a:endParaRPr lang="sr-Latn-RS" sz="2800" b="1" dirty="0">
              <a:latin typeface="Comic Sans MS" panose="030F0702030302020204" pitchFamily="66" charset="0"/>
            </a:endParaRPr>
          </a:p>
          <a:p>
            <a:pPr algn="ctr"/>
            <a:r>
              <a:rPr lang="ru-RU" sz="2800" b="1" dirty="0">
                <a:latin typeface="Comic Sans MS" panose="030F0702030302020204" pitchFamily="66" charset="0"/>
              </a:rPr>
              <a:t>“КАДА ЋЕ БИТИ</a:t>
            </a:r>
            <a:r>
              <a:rPr lang="sr-Latn-RS" sz="2800" b="1" dirty="0">
                <a:latin typeface="Comic Sans MS" panose="030F0702030302020204" pitchFamily="66" charset="0"/>
              </a:rPr>
              <a:t> </a:t>
            </a:r>
            <a:r>
              <a:rPr lang="ru-RU" sz="2800" b="1" dirty="0">
                <a:latin typeface="Comic Sans MS" panose="030F0702030302020204" pitchFamily="66" charset="0"/>
              </a:rPr>
              <a:t>ОБЕЛЕЖЕН ЛОКАЛНИ</a:t>
            </a:r>
            <a:r>
              <a:rPr lang="sr-Latn-RS" sz="2800" b="1" dirty="0">
                <a:latin typeface="Comic Sans MS" panose="030F0702030302020204" pitchFamily="66" charset="0"/>
              </a:rPr>
              <a:t> </a:t>
            </a:r>
            <a:r>
              <a:rPr lang="ru-RU" sz="2800" b="1" dirty="0">
                <a:latin typeface="Comic Sans MS" panose="030F0702030302020204" pitchFamily="66" charset="0"/>
              </a:rPr>
              <a:t>МЕРИДИЈАН У ПОДНОЖЈУ ПОБЕДНИКА НА</a:t>
            </a:r>
            <a:r>
              <a:rPr lang="sr-Latn-RS" sz="2800" b="1" dirty="0">
                <a:latin typeface="Comic Sans MS" panose="030F0702030302020204" pitchFamily="66" charset="0"/>
              </a:rPr>
              <a:t> </a:t>
            </a:r>
            <a:r>
              <a:rPr lang="ru-RU" sz="2800" b="1" dirty="0">
                <a:latin typeface="Comic Sans MS" panose="030F0702030302020204" pitchFamily="66" charset="0"/>
              </a:rPr>
              <a:t>КАЛЕМЕГДАНУ?”</a:t>
            </a:r>
          </a:p>
        </p:txBody>
      </p:sp>
      <p:sp>
        <p:nvSpPr>
          <p:cNvPr id="5" name="TextBox 4">
            <a:extLst>
              <a:ext uri="{FF2B5EF4-FFF2-40B4-BE49-F238E27FC236}">
                <a16:creationId xmlns:a16="http://schemas.microsoft.com/office/drawing/2014/main" id="{92B3A8FC-2BE2-74A9-1E38-2B5889AF5656}"/>
              </a:ext>
            </a:extLst>
          </p:cNvPr>
          <p:cNvSpPr txBox="1"/>
          <p:nvPr/>
        </p:nvSpPr>
        <p:spPr>
          <a:xfrm>
            <a:off x="308610" y="4156175"/>
            <a:ext cx="10801350" cy="1413720"/>
          </a:xfrm>
          <a:prstGeom prst="rect">
            <a:avLst/>
          </a:prstGeom>
          <a:noFill/>
        </p:spPr>
        <p:txBody>
          <a:bodyPr wrap="square" rtlCol="0">
            <a:spAutoFit/>
          </a:bodyPr>
          <a:lstStyle/>
          <a:p>
            <a:pPr algn="ctr">
              <a:lnSpc>
                <a:spcPct val="115000"/>
              </a:lnSpc>
              <a:spcAft>
                <a:spcPts val="800"/>
              </a:spcAft>
            </a:pPr>
            <a:r>
              <a:rPr lang="ru-RU" sz="2000" b="1" dirty="0">
                <a:latin typeface="Comic Sans MS" panose="030F0702030302020204" pitchFamily="66" charset="0"/>
              </a:rPr>
              <a:t> </a:t>
            </a:r>
            <a:r>
              <a:rPr lang="ru-RU" sz="2400" b="1" dirty="0">
                <a:solidFill>
                  <a:srgbClr val="000000"/>
                </a:solidFill>
                <a:latin typeface="Comic Sans MS" panose="030F0702030302020204" pitchFamily="66" charset="0"/>
              </a:rPr>
              <a:t>Мирјана Божић</a:t>
            </a:r>
            <a:r>
              <a:rPr lang="sr-Cyrl-RS" sz="2400" b="1" baseline="30000" dirty="0">
                <a:solidFill>
                  <a:srgbClr val="000000"/>
                </a:solidFill>
                <a:latin typeface="Comic Sans MS" panose="030F0702030302020204" pitchFamily="66" charset="0"/>
              </a:rPr>
              <a:t>(1)</a:t>
            </a:r>
            <a:r>
              <a:rPr lang="sr-Cyrl-RS" sz="2400" b="1" dirty="0">
                <a:solidFill>
                  <a:srgbClr val="000000"/>
                </a:solidFill>
                <a:latin typeface="Comic Sans MS" panose="030F0702030302020204" pitchFamily="66" charset="0"/>
              </a:rPr>
              <a:t>, </a:t>
            </a:r>
            <a:r>
              <a:rPr lang="ru-RU" sz="2400" b="1" dirty="0">
                <a:solidFill>
                  <a:srgbClr val="000000"/>
                </a:solidFill>
                <a:latin typeface="Comic Sans MS" panose="030F0702030302020204" pitchFamily="66" charset="0"/>
              </a:rPr>
              <a:t>Гордана Божић Ивановић</a:t>
            </a:r>
            <a:r>
              <a:rPr lang="ru-RU" sz="2400" b="1" baseline="30000" dirty="0">
                <a:solidFill>
                  <a:srgbClr val="000000"/>
                </a:solidFill>
                <a:latin typeface="Comic Sans MS" panose="030F0702030302020204" pitchFamily="66" charset="0"/>
              </a:rPr>
              <a:t>(2)</a:t>
            </a:r>
            <a:r>
              <a:rPr lang="ru-RU" sz="2400" b="1" dirty="0">
                <a:solidFill>
                  <a:srgbClr val="000000"/>
                </a:solidFill>
                <a:latin typeface="Comic Sans MS" panose="030F0702030302020204" pitchFamily="66" charset="0"/>
              </a:rPr>
              <a:t>, Биљана Стојичић</a:t>
            </a:r>
            <a:r>
              <a:rPr lang="ru-RU" sz="2400" b="1" baseline="30000" dirty="0">
                <a:solidFill>
                  <a:srgbClr val="000000"/>
                </a:solidFill>
                <a:latin typeface="Comic Sans MS" panose="030F0702030302020204" pitchFamily="66" charset="0"/>
              </a:rPr>
              <a:t>(3)</a:t>
            </a:r>
            <a:r>
              <a:rPr lang="ru-RU" sz="2400" b="1" dirty="0">
                <a:solidFill>
                  <a:srgbClr val="000000"/>
                </a:solidFill>
                <a:latin typeface="Comic Sans MS" panose="030F0702030302020204" pitchFamily="66" charset="0"/>
              </a:rPr>
              <a:t>, Кристина Томовић</a:t>
            </a:r>
            <a:r>
              <a:rPr lang="ru-RU" sz="2400" b="1" baseline="30000" dirty="0">
                <a:solidFill>
                  <a:srgbClr val="000000"/>
                </a:solidFill>
                <a:latin typeface="Comic Sans MS" panose="030F0702030302020204" pitchFamily="66" charset="0"/>
              </a:rPr>
              <a:t>(3)</a:t>
            </a:r>
            <a:r>
              <a:rPr lang="ru-RU" sz="2400" b="1" dirty="0">
                <a:solidFill>
                  <a:srgbClr val="000000"/>
                </a:solidFill>
                <a:latin typeface="Comic Sans MS" panose="030F0702030302020204" pitchFamily="66" charset="0"/>
              </a:rPr>
              <a:t>, Теодора Николић</a:t>
            </a:r>
            <a:r>
              <a:rPr lang="ru-RU" sz="2400" b="1" baseline="30000" dirty="0">
                <a:solidFill>
                  <a:srgbClr val="000000"/>
                </a:solidFill>
                <a:latin typeface="Comic Sans MS" panose="030F0702030302020204" pitchFamily="66" charset="0"/>
              </a:rPr>
              <a:t>(3)</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pPr algn="ctr"/>
            <a:endParaRPr lang="en-US" sz="2400" b="1" dirty="0">
              <a:latin typeface="Comic Sans MS" panose="030F0702030302020204" pitchFamily="66" charset="0"/>
            </a:endParaRPr>
          </a:p>
        </p:txBody>
      </p:sp>
      <p:sp>
        <p:nvSpPr>
          <p:cNvPr id="2" name="TextBox 1">
            <a:extLst>
              <a:ext uri="{FF2B5EF4-FFF2-40B4-BE49-F238E27FC236}">
                <a16:creationId xmlns:a16="http://schemas.microsoft.com/office/drawing/2014/main" id="{7D9F7C80-8FDF-C01A-FB3A-34CB3CBB2C15}"/>
              </a:ext>
            </a:extLst>
          </p:cNvPr>
          <p:cNvSpPr txBox="1"/>
          <p:nvPr/>
        </p:nvSpPr>
        <p:spPr>
          <a:xfrm>
            <a:off x="525780" y="5554980"/>
            <a:ext cx="11132820" cy="830997"/>
          </a:xfrm>
          <a:prstGeom prst="rect">
            <a:avLst/>
          </a:prstGeom>
          <a:noFill/>
        </p:spPr>
        <p:txBody>
          <a:bodyPr wrap="square" rtlCol="0">
            <a:spAutoFit/>
          </a:bodyPr>
          <a:lstStyle/>
          <a:p>
            <a:pPr marL="0" marR="0"/>
            <a:r>
              <a:rPr lang="en-US" sz="2400" i="1" kern="1200" dirty="0">
                <a:solidFill>
                  <a:srgbClr val="000000"/>
                </a:solidFill>
                <a:effectLst/>
                <a:latin typeface="Aptos" panose="020B0004020202020204" pitchFamily="34" charset="0"/>
                <a:ea typeface="+mn-ea"/>
                <a:cs typeface="+mn-cs"/>
              </a:rPr>
              <a:t> </a:t>
            </a:r>
            <a:r>
              <a:rPr lang="sr-Cyrl-RS" sz="2400" i="1" kern="1200" baseline="30000" dirty="0">
                <a:solidFill>
                  <a:srgbClr val="000000"/>
                </a:solidFill>
                <a:effectLst/>
                <a:latin typeface="Aptos" panose="020B0004020202020204" pitchFamily="34" charset="0"/>
                <a:ea typeface="+mn-ea"/>
                <a:cs typeface="+mn-cs"/>
              </a:rPr>
              <a:t>(1)</a:t>
            </a:r>
            <a:r>
              <a:rPr lang="sr-Cyrl-RS" sz="2400" i="1" kern="1200" dirty="0">
                <a:solidFill>
                  <a:srgbClr val="000000"/>
                </a:solidFill>
                <a:effectLst/>
                <a:latin typeface="Aptos" panose="020B0004020202020204" pitchFamily="34" charset="0"/>
                <a:ea typeface="+mn-ea"/>
                <a:cs typeface="+mn-cs"/>
              </a:rPr>
              <a:t>Институт за физику, Универзитет у Београду, </a:t>
            </a:r>
            <a:r>
              <a:rPr lang="sr-Cyrl-RS" sz="2400" i="1" kern="1200" baseline="30000" dirty="0">
                <a:solidFill>
                  <a:srgbClr val="000000"/>
                </a:solidFill>
                <a:effectLst/>
                <a:latin typeface="Aptos" panose="020B0004020202020204" pitchFamily="34" charset="0"/>
                <a:ea typeface="+mn-ea"/>
                <a:cs typeface="+mn-cs"/>
              </a:rPr>
              <a:t>(2)</a:t>
            </a:r>
            <a:r>
              <a:rPr lang="sr-Cyrl-RS" sz="2400" i="1" kern="1200" dirty="0">
                <a:solidFill>
                  <a:srgbClr val="000000"/>
                </a:solidFill>
                <a:effectLst/>
                <a:latin typeface="Aptos" panose="020B0004020202020204" pitchFamily="34" charset="0"/>
                <a:ea typeface="+mn-ea"/>
                <a:cs typeface="+mn-cs"/>
              </a:rPr>
              <a:t>Виша текстилна школа, Београд  (пре пензионисања), </a:t>
            </a:r>
            <a:r>
              <a:rPr lang="sr-Cyrl-RS" sz="2400" i="1" kern="1200" baseline="30000" dirty="0">
                <a:solidFill>
                  <a:srgbClr val="000000"/>
                </a:solidFill>
                <a:effectLst/>
                <a:latin typeface="Aptos" panose="020B0004020202020204" pitchFamily="34" charset="0"/>
                <a:ea typeface="+mn-ea"/>
                <a:cs typeface="+mn-cs"/>
              </a:rPr>
              <a:t>(3)</a:t>
            </a:r>
            <a:r>
              <a:rPr lang="sr-Cyrl-RS" sz="2400" i="1" kern="1200" dirty="0">
                <a:solidFill>
                  <a:srgbClr val="000000"/>
                </a:solidFill>
                <a:effectLst/>
                <a:latin typeface="Aptos" panose="020B0004020202020204" pitchFamily="34" charset="0"/>
                <a:ea typeface="+mn-ea"/>
                <a:cs typeface="+mn-cs"/>
              </a:rPr>
              <a:t>Земунска гимназија, Београд</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8981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26D7B2-EAC9-7953-05CB-EB018BBB14B6}"/>
              </a:ext>
            </a:extLst>
          </p:cNvPr>
          <p:cNvPicPr>
            <a:picLocks noChangeAspect="1"/>
          </p:cNvPicPr>
          <p:nvPr/>
        </p:nvPicPr>
        <p:blipFill rotWithShape="1">
          <a:blip r:embed="rId2"/>
          <a:srcRect r="4591"/>
          <a:stretch/>
        </p:blipFill>
        <p:spPr>
          <a:xfrm>
            <a:off x="6752775" y="0"/>
            <a:ext cx="4907370" cy="6858000"/>
          </a:xfrm>
          <a:prstGeom prst="rect">
            <a:avLst/>
          </a:prstGeom>
        </p:spPr>
      </p:pic>
      <p:sp>
        <p:nvSpPr>
          <p:cNvPr id="3" name="TextBox 2">
            <a:extLst>
              <a:ext uri="{FF2B5EF4-FFF2-40B4-BE49-F238E27FC236}">
                <a16:creationId xmlns:a16="http://schemas.microsoft.com/office/drawing/2014/main" id="{C3438AC7-1EF1-516D-99F2-10CFAA72818C}"/>
              </a:ext>
            </a:extLst>
          </p:cNvPr>
          <p:cNvSpPr txBox="1"/>
          <p:nvPr/>
        </p:nvSpPr>
        <p:spPr>
          <a:xfrm>
            <a:off x="425303" y="2506350"/>
            <a:ext cx="3965944" cy="2379626"/>
          </a:xfrm>
          <a:prstGeom prst="rect">
            <a:avLst/>
          </a:prstGeom>
          <a:noFill/>
        </p:spPr>
        <p:txBody>
          <a:bodyPr wrap="square" rtlCol="0">
            <a:spAutoFit/>
          </a:bodyPr>
          <a:lstStyle/>
          <a:p>
            <a:pPr marR="0" lvl="0" algn="just">
              <a:lnSpc>
                <a:spcPct val="107000"/>
              </a:lnSpc>
              <a:spcBef>
                <a:spcPts val="0"/>
              </a:spcBef>
              <a:spcAft>
                <a:spcPts val="0"/>
              </a:spcAft>
            </a:pPr>
            <a:r>
              <a:rPr lang="sr-Cyrl-RS" sz="2000" dirty="0">
                <a:effectLst/>
                <a:latin typeface="Comic Sans MS" panose="030F0702030302020204" pitchFamily="66" charset="0"/>
                <a:ea typeface="Times New Roman" panose="02020603050405020304" pitchFamily="18" charset="0"/>
                <a:cs typeface="Times New Roman" panose="02020603050405020304" pitchFamily="18" charset="0"/>
              </a:rPr>
              <a:t>Дана</a:t>
            </a:r>
            <a:r>
              <a:rPr lang="sr-Cyrl-RS"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sr-Cyrl-RS" sz="20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18. октобра 2022. године </a:t>
            </a:r>
            <a:r>
              <a:rPr lang="sr-Cyrl-RS" sz="2000" dirty="0">
                <a:solidFill>
                  <a:srgbClr val="282828"/>
                </a:solidFill>
                <a:effectLst/>
                <a:latin typeface="Comic Sans MS" panose="030F0702030302020204" pitchFamily="66" charset="0"/>
                <a:ea typeface="Times New Roman" panose="02020603050405020304" pitchFamily="18" charset="0"/>
                <a:cs typeface="Times New Roman" panose="02020603050405020304" pitchFamily="18" charset="0"/>
              </a:rPr>
              <a:t>је др М. Дачић одговорио госпођи Ј. Цвијовић из Београдске тврђаве и сложио се са предлогом да се организује и одржи предложени састанак. </a:t>
            </a:r>
            <a:endParaRPr lang="en-US" sz="20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48A6160-04D7-6077-42D0-8A471A834F7D}"/>
              </a:ext>
            </a:extLst>
          </p:cNvPr>
          <p:cNvSpPr txBox="1"/>
          <p:nvPr/>
        </p:nvSpPr>
        <p:spPr>
          <a:xfrm>
            <a:off x="347331" y="648586"/>
            <a:ext cx="561753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Писмо председника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Астрономског друштва Руђер Бошковић,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Миодрага Дачића,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ЈП Београдска тврђава</a:t>
            </a:r>
            <a:endParaRPr kumimoji="0" lang="en-U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 name="TextBox 5">
            <a:extLst>
              <a:ext uri="{FF2B5EF4-FFF2-40B4-BE49-F238E27FC236}">
                <a16:creationId xmlns:a16="http://schemas.microsoft.com/office/drawing/2014/main" id="{9079FF78-920A-8A84-E0F0-358920A132DE}"/>
              </a:ext>
            </a:extLst>
          </p:cNvPr>
          <p:cNvSpPr txBox="1"/>
          <p:nvPr/>
        </p:nvSpPr>
        <p:spPr>
          <a:xfrm>
            <a:off x="425303" y="5220246"/>
            <a:ext cx="3714306" cy="400110"/>
          </a:xfrm>
          <a:prstGeom prst="rect">
            <a:avLst/>
          </a:prstGeom>
          <a:noFill/>
        </p:spPr>
        <p:txBody>
          <a:bodyPr wrap="square" rtlCol="0">
            <a:spAutoFit/>
          </a:bodyPr>
          <a:lstStyle/>
          <a:p>
            <a:r>
              <a:rPr lang="sr-Cyrl-RS" sz="2000" dirty="0">
                <a:latin typeface="Comic Sans MS" panose="030F0702030302020204" pitchFamily="66" charset="0"/>
              </a:rPr>
              <a:t>20. октобар 2022. године</a:t>
            </a:r>
            <a:endParaRPr lang="en-US" sz="2000" dirty="0">
              <a:latin typeface="Comic Sans MS" panose="030F0702030302020204" pitchFamily="66" charset="0"/>
            </a:endParaRPr>
          </a:p>
        </p:txBody>
      </p:sp>
    </p:spTree>
    <p:extLst>
      <p:ext uri="{BB962C8B-B14F-4D97-AF65-F5344CB8AC3E}">
        <p14:creationId xmlns:p14="http://schemas.microsoft.com/office/powerpoint/2010/main" val="2893297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63799-2FA8-1D9F-4B9E-E766061936EA}"/>
              </a:ext>
            </a:extLst>
          </p:cNvPr>
          <p:cNvPicPr>
            <a:picLocks noChangeAspect="1"/>
          </p:cNvPicPr>
          <p:nvPr/>
        </p:nvPicPr>
        <p:blipFill>
          <a:blip r:embed="rId2"/>
          <a:stretch>
            <a:fillRect/>
          </a:stretch>
        </p:blipFill>
        <p:spPr>
          <a:xfrm>
            <a:off x="6898985" y="0"/>
            <a:ext cx="4986215" cy="6858000"/>
          </a:xfrm>
          <a:prstGeom prst="rect">
            <a:avLst/>
          </a:prstGeom>
        </p:spPr>
      </p:pic>
      <p:sp>
        <p:nvSpPr>
          <p:cNvPr id="5" name="TextBox 4">
            <a:extLst>
              <a:ext uri="{FF2B5EF4-FFF2-40B4-BE49-F238E27FC236}">
                <a16:creationId xmlns:a16="http://schemas.microsoft.com/office/drawing/2014/main" id="{14D0AFDB-DE3E-2990-0AB3-59ED03CAE6A7}"/>
              </a:ext>
            </a:extLst>
          </p:cNvPr>
          <p:cNvSpPr txBox="1"/>
          <p:nvPr/>
        </p:nvSpPr>
        <p:spPr>
          <a:xfrm>
            <a:off x="498187" y="1499189"/>
            <a:ext cx="5881349" cy="4708981"/>
          </a:xfrm>
          <a:prstGeom prst="rect">
            <a:avLst/>
          </a:prstGeom>
          <a:noFill/>
        </p:spPr>
        <p:txBody>
          <a:bodyPr wrap="square" rtlCol="0">
            <a:spAutoFit/>
          </a:bodyPr>
          <a:lstStyle/>
          <a:p>
            <a:r>
              <a:rPr lang="sr-Cyrl-RS" sz="2000" dirty="0">
                <a:latin typeface="Comic Sans MS" panose="030F0702030302020204" pitchFamily="66" charset="0"/>
              </a:rPr>
              <a:t>„С обзиром на то да је Београдска тврђава споменик културе од изузетног значаја за Републику Србију, потребно је Републичком заводу за заштиту споменика културе упутити појединачне захтеве за утврђивање услова за предузимање мера техничке заштите, са пратећом текстуалном и графичком документацијом која ће на ближи начин одредити положај, димензије и материјализацију планираних елемената. Након прибављања услова за предузимање мера техничке заштите потребно је прибавити сагласност на техничку документацију израђену према утврђеним условима,“</a:t>
            </a:r>
            <a:endParaRPr lang="en-US" sz="2000" dirty="0">
              <a:latin typeface="Comic Sans MS" panose="030F0702030302020204" pitchFamily="66" charset="0"/>
            </a:endParaRPr>
          </a:p>
        </p:txBody>
      </p:sp>
      <p:sp>
        <p:nvSpPr>
          <p:cNvPr id="6" name="TextBox 5">
            <a:extLst>
              <a:ext uri="{FF2B5EF4-FFF2-40B4-BE49-F238E27FC236}">
                <a16:creationId xmlns:a16="http://schemas.microsoft.com/office/drawing/2014/main" id="{D7B037D0-692F-4AA7-7482-4E15E477C77E}"/>
              </a:ext>
            </a:extLst>
          </p:cNvPr>
          <p:cNvSpPr txBox="1"/>
          <p:nvPr/>
        </p:nvSpPr>
        <p:spPr>
          <a:xfrm>
            <a:off x="414670" y="372140"/>
            <a:ext cx="4878346" cy="830997"/>
          </a:xfrm>
          <a:prstGeom prst="rect">
            <a:avLst/>
          </a:prstGeom>
          <a:noFill/>
        </p:spPr>
        <p:txBody>
          <a:bodyPr wrap="square" rtlCol="0">
            <a:spAutoFit/>
          </a:bodyPr>
          <a:lstStyle/>
          <a:p>
            <a:r>
              <a:rPr lang="sr-Cyrl-RS" sz="2400" b="1" dirty="0">
                <a:latin typeface="Comic Sans MS" panose="030F0702030302020204" pitchFamily="66" charset="0"/>
              </a:rPr>
              <a:t>Одговор Републичког завода за заштиту споменика културе</a:t>
            </a:r>
            <a:endParaRPr lang="en-US" sz="2400" b="1" dirty="0">
              <a:latin typeface="Comic Sans MS" panose="030F0702030302020204" pitchFamily="66" charset="0"/>
            </a:endParaRPr>
          </a:p>
        </p:txBody>
      </p:sp>
      <p:sp>
        <p:nvSpPr>
          <p:cNvPr id="7" name="TextBox 6">
            <a:extLst>
              <a:ext uri="{FF2B5EF4-FFF2-40B4-BE49-F238E27FC236}">
                <a16:creationId xmlns:a16="http://schemas.microsoft.com/office/drawing/2014/main" id="{A0B52BC9-17A3-A78B-6F4A-B267B0FCD441}"/>
              </a:ext>
            </a:extLst>
          </p:cNvPr>
          <p:cNvSpPr txBox="1"/>
          <p:nvPr/>
        </p:nvSpPr>
        <p:spPr>
          <a:xfrm>
            <a:off x="584791" y="6208170"/>
            <a:ext cx="3785190" cy="400110"/>
          </a:xfrm>
          <a:prstGeom prst="rect">
            <a:avLst/>
          </a:prstGeom>
          <a:noFill/>
        </p:spPr>
        <p:txBody>
          <a:bodyPr wrap="square" rtlCol="0">
            <a:spAutoFit/>
          </a:bodyPr>
          <a:lstStyle/>
          <a:p>
            <a:r>
              <a:rPr lang="sr-Cyrl-RS" sz="2000" dirty="0">
                <a:latin typeface="Comic Sans MS" panose="030F0702030302020204" pitchFamily="66" charset="0"/>
              </a:rPr>
              <a:t>2. новембар 2022. године </a:t>
            </a:r>
            <a:endParaRPr lang="en-US" sz="2000" dirty="0">
              <a:latin typeface="Comic Sans MS" panose="030F0702030302020204" pitchFamily="66" charset="0"/>
            </a:endParaRPr>
          </a:p>
        </p:txBody>
      </p:sp>
    </p:spTree>
    <p:extLst>
      <p:ext uri="{BB962C8B-B14F-4D97-AF65-F5344CB8AC3E}">
        <p14:creationId xmlns:p14="http://schemas.microsoft.com/office/powerpoint/2010/main" val="1923625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45799D-17C0-0759-E4DD-7782F83265D4}"/>
              </a:ext>
            </a:extLst>
          </p:cNvPr>
          <p:cNvSpPr txBox="1"/>
          <p:nvPr/>
        </p:nvSpPr>
        <p:spPr>
          <a:xfrm>
            <a:off x="606056" y="1233377"/>
            <a:ext cx="10696353" cy="4154984"/>
          </a:xfrm>
          <a:prstGeom prst="rect">
            <a:avLst/>
          </a:prstGeom>
          <a:noFill/>
        </p:spPr>
        <p:txBody>
          <a:bodyPr wrap="square" rtlCol="0">
            <a:spAutoFit/>
          </a:bodyPr>
          <a:lstStyle/>
          <a:p>
            <a:r>
              <a:rPr lang="sr-Cyrl-RS" sz="2400" dirty="0">
                <a:latin typeface="Comic Sans MS" panose="030F0702030302020204" pitchFamily="66" charset="0"/>
              </a:rPr>
              <a:t>Стање у априлу 2023. године када је одржана 12. Конференција:</a:t>
            </a:r>
          </a:p>
          <a:p>
            <a:endParaRPr lang="sr-Cyrl-RS" sz="2400" dirty="0">
              <a:latin typeface="Comic Sans MS" panose="030F0702030302020204" pitchFamily="66" charset="0"/>
            </a:endParaRPr>
          </a:p>
          <a:p>
            <a:pPr marL="342900" indent="-342900">
              <a:buFont typeface="Arial" panose="020B0604020202020204" pitchFamily="34" charset="0"/>
              <a:buChar char="•"/>
            </a:pPr>
            <a:r>
              <a:rPr lang="sr-Cyrl-RS" sz="2400" dirty="0">
                <a:latin typeface="Comic Sans MS" panose="030F0702030302020204" pitchFamily="66" charset="0"/>
              </a:rPr>
              <a:t>Сви потписници иницијативе су у октобру 2022. године обавештени о предлогу који је дошао из </a:t>
            </a:r>
            <a:r>
              <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ЈП Београдска тврђава</a:t>
            </a:r>
          </a:p>
          <a:p>
            <a:pPr marL="342900" indent="-342900">
              <a:buFont typeface="Arial" panose="020B0604020202020204" pitchFamily="34" charset="0"/>
              <a:buChar char="•"/>
            </a:pPr>
            <a:endPar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342900" indent="-342900">
              <a:buFont typeface="Arial" panose="020B0604020202020204" pitchFamily="34" charset="0"/>
              <a:buChar char="•"/>
            </a:pPr>
            <a:r>
              <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Сви потписници су </a:t>
            </a:r>
            <a:r>
              <a:rPr lang="sr-Cyrl-RS" sz="2400" dirty="0">
                <a:latin typeface="Comic Sans MS" panose="030F0702030302020204" pitchFamily="66" charset="0"/>
              </a:rPr>
              <a:t>прихватили да учествују у раду на том састанку </a:t>
            </a:r>
          </a:p>
          <a:p>
            <a:pPr marR="0" lvl="0" algn="l" defTabSz="914400" rtl="0" eaLnBrk="1" fontAlgn="auto" latinLnBrk="0" hangingPunct="1">
              <a:lnSpc>
                <a:spcPct val="100000"/>
              </a:lnSpc>
              <a:spcBef>
                <a:spcPts val="0"/>
              </a:spcBef>
              <a:spcAft>
                <a:spcPts val="0"/>
              </a:spcAft>
              <a:buClrTx/>
              <a:buSzTx/>
              <a:tabLst/>
              <a:defRPr/>
            </a:pPr>
            <a:endParaRPr lang="ru-RU" sz="2400" dirty="0">
              <a:solidFill>
                <a:prstClr val="black"/>
              </a:solidFill>
              <a:latin typeface="Comic Sans MS" panose="030F0702030302020204" pitchFamily="66"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Састанак који су предложили из ЈП Београдска тврђава, за сада није организован</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r-Cyrl-R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endParaRPr lang="en-US" sz="2400" dirty="0">
              <a:latin typeface="Comic Sans MS" panose="030F0702030302020204" pitchFamily="66" charset="0"/>
            </a:endParaRPr>
          </a:p>
        </p:txBody>
      </p:sp>
    </p:spTree>
    <p:extLst>
      <p:ext uri="{BB962C8B-B14F-4D97-AF65-F5344CB8AC3E}">
        <p14:creationId xmlns:p14="http://schemas.microsoft.com/office/powerpoint/2010/main" val="901020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7609D-59BC-96AA-7885-B17BF5149D92}"/>
              </a:ext>
            </a:extLst>
          </p:cNvPr>
          <p:cNvSpPr txBox="1"/>
          <p:nvPr/>
        </p:nvSpPr>
        <p:spPr>
          <a:xfrm>
            <a:off x="1238769" y="157656"/>
            <a:ext cx="10005237" cy="461665"/>
          </a:xfrm>
          <a:prstGeom prst="rect">
            <a:avLst/>
          </a:prstGeom>
          <a:noFill/>
        </p:spPr>
        <p:txBody>
          <a:bodyPr wrap="square" rtlCol="0">
            <a:spAutoFit/>
          </a:bodyPr>
          <a:lstStyle/>
          <a:p>
            <a:r>
              <a:rPr lang="sr-Cyrl-RS" sz="2400" dirty="0">
                <a:latin typeface="Comic Sans MS" panose="030F0702030302020204" pitchFamily="66" charset="0"/>
              </a:rPr>
              <a:t>Шта би се добило реализацијом предлога из иницијативе?</a:t>
            </a:r>
            <a:endParaRPr lang="en-US" sz="2400" dirty="0">
              <a:latin typeface="Comic Sans MS" panose="030F0702030302020204" pitchFamily="66" charset="0"/>
            </a:endParaRPr>
          </a:p>
        </p:txBody>
      </p:sp>
      <p:sp>
        <p:nvSpPr>
          <p:cNvPr id="3" name="TextBox 2">
            <a:extLst>
              <a:ext uri="{FF2B5EF4-FFF2-40B4-BE49-F238E27FC236}">
                <a16:creationId xmlns:a16="http://schemas.microsoft.com/office/drawing/2014/main" id="{B0C651BE-0202-C6D2-9A00-8DCE882DF4B1}"/>
              </a:ext>
            </a:extLst>
          </p:cNvPr>
          <p:cNvSpPr txBox="1"/>
          <p:nvPr/>
        </p:nvSpPr>
        <p:spPr>
          <a:xfrm>
            <a:off x="368594" y="1604953"/>
            <a:ext cx="5582020" cy="2246769"/>
          </a:xfrm>
          <a:prstGeom prst="rect">
            <a:avLst/>
          </a:prstGeom>
          <a:noFill/>
        </p:spPr>
        <p:txBody>
          <a:bodyPr wrap="square" rtlCol="0">
            <a:spAutoFit/>
          </a:bodyPr>
          <a:lstStyle/>
          <a:p>
            <a:r>
              <a:rPr lang="sr-Cyrl-RS" sz="2000" dirty="0">
                <a:solidFill>
                  <a:srgbClr val="0070C0"/>
                </a:solidFill>
                <a:latin typeface="Comic Sans MS" panose="030F0702030302020204" pitchFamily="66" charset="0"/>
              </a:rPr>
              <a:t>Поред свих аргумената наведених у иницијативи, није неважно нагласити да би се обележени меридијан и паралелни глобус могли одлично уклопити у рад током Курсева астрономије за почетнике који се организују у оквиру друштва Руђер Бошковић</a:t>
            </a:r>
            <a:endParaRPr lang="en-US" sz="2000" dirty="0">
              <a:solidFill>
                <a:srgbClr val="0070C0"/>
              </a:solidFill>
              <a:latin typeface="Comic Sans MS" panose="030F0702030302020204" pitchFamily="66" charset="0"/>
            </a:endParaRPr>
          </a:p>
        </p:txBody>
      </p:sp>
      <p:sp>
        <p:nvSpPr>
          <p:cNvPr id="4" name="TextBox 3">
            <a:extLst>
              <a:ext uri="{FF2B5EF4-FFF2-40B4-BE49-F238E27FC236}">
                <a16:creationId xmlns:a16="http://schemas.microsoft.com/office/drawing/2014/main" id="{6CDD1D64-1B46-DD23-C0AC-535A98201A80}"/>
              </a:ext>
            </a:extLst>
          </p:cNvPr>
          <p:cNvSpPr txBox="1"/>
          <p:nvPr/>
        </p:nvSpPr>
        <p:spPr>
          <a:xfrm>
            <a:off x="368594" y="4146150"/>
            <a:ext cx="5872793" cy="2381293"/>
          </a:xfrm>
          <a:prstGeom prst="rect">
            <a:avLst/>
          </a:prstGeom>
          <a:noFill/>
        </p:spPr>
        <p:txBody>
          <a:bodyPr wrap="square" rtlCol="0">
            <a:spAutoFit/>
          </a:bodyPr>
          <a:lstStyle/>
          <a:p>
            <a:pPr marL="0" marR="0" algn="just">
              <a:lnSpc>
                <a:spcPct val="107000"/>
              </a:lnSpc>
              <a:spcBef>
                <a:spcPts val="0"/>
              </a:spcBef>
              <a:spcAft>
                <a:spcPts val="0"/>
              </a:spcAft>
            </a:pPr>
            <a:r>
              <a:rPr lang="sr-Cyrl-R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Корисно је да истакнемо да је Руђер Бошковић био и геодета. Године </a:t>
            </a:r>
            <a:r>
              <a:rPr lang="en-U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1750. </a:t>
            </a:r>
            <a:r>
              <a:rPr lang="sr-Cyrl-R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прихватио је позив Папе да измери дужину меридијанског лука од Рима до Риминија (приближно 200 </a:t>
            </a:r>
            <a:r>
              <a:rPr lang="en-U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km</a:t>
            </a:r>
            <a:r>
              <a:rPr lang="sr-Cyrl-R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Пети европски дани геодезије и </a:t>
            </a:r>
            <a:r>
              <a:rPr lang="sr-Cyrl-RS" sz="20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геоинформација</a:t>
            </a:r>
            <a:r>
              <a:rPr lang="sr-Cyrl-RS" sz="20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су били посвећени Руђеру Бошковићу, и то поводом  избора Бошковића за „Европског геодету 2016“. </a:t>
            </a:r>
            <a:endParaRPr lang="en-US" sz="2000" b="1" i="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EA056E1-942C-AD5F-C8C2-2A2EFF1B7ED5}"/>
              </a:ext>
            </a:extLst>
          </p:cNvPr>
          <p:cNvSpPr txBox="1"/>
          <p:nvPr/>
        </p:nvSpPr>
        <p:spPr>
          <a:xfrm>
            <a:off x="368594" y="680567"/>
            <a:ext cx="11037672" cy="733021"/>
          </a:xfrm>
          <a:prstGeom prst="rect">
            <a:avLst/>
          </a:prstGeom>
          <a:noFill/>
        </p:spPr>
        <p:txBody>
          <a:bodyPr wrap="square" rtlCol="0">
            <a:spAutoFit/>
          </a:bodyPr>
          <a:lstStyle/>
          <a:p>
            <a:pPr marR="0" lvl="0" algn="ctr">
              <a:lnSpc>
                <a:spcPct val="107000"/>
              </a:lnSpc>
              <a:spcBef>
                <a:spcPts val="0"/>
              </a:spcBef>
              <a:spcAft>
                <a:spcPts val="0"/>
              </a:spcAft>
            </a:pPr>
            <a:r>
              <a:rPr lang="sr-Cyrl-RS" sz="200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Мислимо да </a:t>
            </a:r>
            <a:r>
              <a:rPr lang="sr-Cyrl-RS" sz="20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су </a:t>
            </a:r>
            <a:r>
              <a:rPr lang="sr-Cyrl-RS" sz="200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одговори  из  Београдске тврђаве  и Републичког завода за заштиту споменика културе охрабрујући и обавезујући.  </a:t>
            </a:r>
            <a:endParaRPr lang="en-US" sz="20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BFD371C-9737-3353-BDCA-38966D108488}"/>
              </a:ext>
            </a:extLst>
          </p:cNvPr>
          <p:cNvSpPr txBox="1"/>
          <p:nvPr/>
        </p:nvSpPr>
        <p:spPr>
          <a:xfrm>
            <a:off x="6241387" y="1708016"/>
            <a:ext cx="5727405" cy="1720984"/>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sr-Cyrl-RS" sz="2000" b="0" i="0" u="none" strike="noStrike" kern="1200" cap="none" spc="0" normalizeH="0" baseline="0" noProof="0" dirty="0">
                <a:ln>
                  <a:noFill/>
                </a:ln>
                <a:solidFill>
                  <a:srgbClr val="00B05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Остваривањем предлог из иницијативе ће допринети проширењу постојећих богатих едукативних програма у Народној опсерваторији и у Астрономском друштву Руђер Бошковић. </a:t>
            </a:r>
            <a:endParaRPr kumimoji="0" lang="en-US" sz="2000" b="0" i="0" u="none" strike="noStrike" kern="1200" cap="none" spc="0" normalizeH="0" baseline="0" noProof="0" dirty="0">
              <a:ln>
                <a:noFill/>
              </a:ln>
              <a:solidFill>
                <a:srgbClr val="00B05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D7211C4-10BA-98E2-E3B8-3B4A6767C185}"/>
              </a:ext>
            </a:extLst>
          </p:cNvPr>
          <p:cNvSpPr txBox="1"/>
          <p:nvPr/>
        </p:nvSpPr>
        <p:spPr>
          <a:xfrm>
            <a:off x="7074196" y="4026599"/>
            <a:ext cx="4837814" cy="2246769"/>
          </a:xfrm>
          <a:prstGeom prst="rect">
            <a:avLst/>
          </a:prstGeom>
          <a:noFill/>
        </p:spPr>
        <p:txBody>
          <a:bodyPr wrap="square" rtlCol="0">
            <a:spAutoFit/>
          </a:bodyPr>
          <a:lstStyle/>
          <a:p>
            <a:pPr algn="just"/>
            <a:r>
              <a:rPr lang="sr-Cyrl-RS" sz="2000" dirty="0">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С</a:t>
            </a:r>
            <a:r>
              <a:rPr kumimoji="0" lang="sr-Cyrl-RS" sz="2000" b="0" i="0" u="none" strike="noStrike" kern="1200" cap="none" spc="0" normalizeH="0" baseline="0" noProof="0" dirty="0" err="1">
                <a:ln>
                  <a:noFill/>
                </a:ln>
                <a:solidFill>
                  <a:srgbClr val="0070C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етимо</a:t>
            </a:r>
            <a:r>
              <a:rPr kumimoji="0" lang="sr-Cyrl-RS" sz="2000" b="0" i="0" u="none" strike="noStrike" kern="1200" cap="none" spc="0" normalizeH="0" baseline="0" noProof="0" dirty="0">
                <a:ln>
                  <a:noFill/>
                </a:ln>
                <a:solidFill>
                  <a:srgbClr val="0070C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 се колико је генерација ученика своја прва сазнања о астрономији стицало на курсевима који су ту организовани, колико је ученика посетило планетаријум и на крају колико заљубљеника у астрономију окупља ово друштво</a:t>
            </a:r>
            <a:r>
              <a:rPr kumimoji="0" lang="sr-Cyrl-RS" sz="2000" b="0" i="0" u="none" strike="noStrike" kern="1200" cap="none" spc="0" normalizeH="0" baseline="0" noProof="0" dirty="0">
                <a:ln>
                  <a:noFill/>
                </a:ln>
                <a:solidFill>
                  <a:srgbClr val="282828"/>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a:t>
            </a:r>
            <a:endParaRPr lang="en-US" sz="2000" dirty="0">
              <a:latin typeface="Comic Sans MS" panose="030F0702030302020204" pitchFamily="66" charset="0"/>
            </a:endParaRPr>
          </a:p>
        </p:txBody>
      </p:sp>
    </p:spTree>
    <p:extLst>
      <p:ext uri="{BB962C8B-B14F-4D97-AF65-F5344CB8AC3E}">
        <p14:creationId xmlns:p14="http://schemas.microsoft.com/office/powerpoint/2010/main" val="184038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mariansky_sloup1.jpg">
            <a:extLst>
              <a:ext uri="{FF2B5EF4-FFF2-40B4-BE49-F238E27FC236}">
                <a16:creationId xmlns:a16="http://schemas.microsoft.com/office/drawing/2014/main" id="{4DFDB710-CBC4-4744-BD47-7BAB26CA1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6993" y="552552"/>
            <a:ext cx="2149243" cy="301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E:\PHYSED\SUN in the CHURCH\Prague meridian 2.jpg">
            <a:extLst>
              <a:ext uri="{FF2B5EF4-FFF2-40B4-BE49-F238E27FC236}">
                <a16:creationId xmlns:a16="http://schemas.microsoft.com/office/drawing/2014/main" id="{9C622947-0D90-4243-8B17-4A9371B96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667" y="571355"/>
            <a:ext cx="2012453" cy="301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4C8E2CD-0F73-407E-8396-5AE63B994190}"/>
              </a:ext>
            </a:extLst>
          </p:cNvPr>
          <p:cNvSpPr txBox="1"/>
          <p:nvPr/>
        </p:nvSpPr>
        <p:spPr>
          <a:xfrm>
            <a:off x="2786993" y="3598456"/>
            <a:ext cx="271908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CS" altLang="en-US" sz="1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Маријанин стуб  и меридијан на Старом градском тргу у </a:t>
            </a:r>
            <a:r>
              <a:rPr kumimoji="0" lang="sr-Cyrl-CS"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Прагу  су од 1650</a:t>
            </a:r>
            <a:r>
              <a:rPr kumimoji="0" lang="en-US"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t>
            </a:r>
            <a:r>
              <a:rPr kumimoji="0" lang="sr-Cyrl-CS"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до 1918</a:t>
            </a:r>
            <a:r>
              <a:rPr kumimoji="0" lang="en-US"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t>
            </a:r>
            <a:r>
              <a:rPr kumimoji="0" lang="sr-Cyrl-CS"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г. коришћени  да се грађани обавесте  када је подне</a:t>
            </a:r>
            <a:r>
              <a:rPr kumimoji="0" lang="en-US"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sr-Cyrl-CS"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Маријанин стуб је срушен за време револуције 1918. г.</a:t>
            </a:r>
            <a:endParaRPr kumimoji="0" lang="en-US"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D1C66A6A-CCD2-425A-89E8-11860B84146C}"/>
              </a:ext>
            </a:extLst>
          </p:cNvPr>
          <p:cNvSpPr txBox="1"/>
          <p:nvPr/>
        </p:nvSpPr>
        <p:spPr>
          <a:xfrm>
            <a:off x="5448486" y="3760830"/>
            <a:ext cx="355659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CS" altLang="en-US" sz="16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1990. г.  је постављена плоча са натписом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MERIDIAN, ACCORDING TO WHICH TIME IN</a:t>
            </a:r>
            <a:r>
              <a:rPr kumimoji="0" lang="sr-Cyrl-R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PRAGUE WAS DETERMINED</a:t>
            </a:r>
            <a:r>
              <a:rPr kumimoji="0" lang="sr-Cyrl-R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MERIDIANUS QUO OLIM TEMPUS PRAGENSE DIRIGEBATUR</a:t>
            </a:r>
            <a:r>
              <a:rPr kumimoji="0" lang="sr-Cyrl-R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building, floor, stone, tiled&#10;&#10;Description automatically generated">
            <a:extLst>
              <a:ext uri="{FF2B5EF4-FFF2-40B4-BE49-F238E27FC236}">
                <a16:creationId xmlns:a16="http://schemas.microsoft.com/office/drawing/2014/main" id="{E8419ED5-8E03-4F05-9041-EF74E2D6B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00" y="83210"/>
            <a:ext cx="2296009" cy="3046796"/>
          </a:xfrm>
          <a:prstGeom prst="rect">
            <a:avLst/>
          </a:prstGeom>
        </p:spPr>
      </p:pic>
      <p:sp>
        <p:nvSpPr>
          <p:cNvPr id="13" name="TextBox 12">
            <a:extLst>
              <a:ext uri="{FF2B5EF4-FFF2-40B4-BE49-F238E27FC236}">
                <a16:creationId xmlns:a16="http://schemas.microsoft.com/office/drawing/2014/main" id="{0DFB4D82-E8ED-426D-9BA2-530F15382B15}"/>
              </a:ext>
            </a:extLst>
          </p:cNvPr>
          <p:cNvSpPr txBox="1"/>
          <p:nvPr/>
        </p:nvSpPr>
        <p:spPr>
          <a:xfrm>
            <a:off x="-20609" y="3209987"/>
            <a:ext cx="271908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1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Меридијан унутар Париске опсерваторије.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Французи су 1790. г. дефинисали стандард метра као један десетомилионити део растојања од екватора до Северног пола дуж меридијана који пролази кроз Париз.</a:t>
            </a:r>
            <a:r>
              <a:rPr kumimoji="0" lang="ru-RU"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endParaRPr kumimoji="0" 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2" name="TextBox 1">
            <a:extLst>
              <a:ext uri="{FF2B5EF4-FFF2-40B4-BE49-F238E27FC236}">
                <a16:creationId xmlns:a16="http://schemas.microsoft.com/office/drawing/2014/main" id="{2B6670A6-AAE5-4774-821F-0B5CED3B75AE}"/>
              </a:ext>
            </a:extLst>
          </p:cNvPr>
          <p:cNvSpPr txBox="1"/>
          <p:nvPr/>
        </p:nvSpPr>
        <p:spPr>
          <a:xfrm>
            <a:off x="2127572" y="155997"/>
            <a:ext cx="97024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Cyrl-RS"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Times New Roman" panose="02020603050405020304" pitchFamily="18" charset="0"/>
              </a:rPr>
              <a:t>ЛОКАЛНИ МЕРИДИЈАНИ ОБЕЛЕЖЕНИ У</a:t>
            </a:r>
            <a:r>
              <a:rPr kumimoji="0" lang="en-US"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Times New Roman" panose="02020603050405020304" pitchFamily="18" charset="0"/>
              </a:rPr>
              <a:t> </a:t>
            </a:r>
            <a:r>
              <a:rPr kumimoji="0" lang="sr-Cyrl-RS"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Times New Roman" panose="02020603050405020304" pitchFamily="18" charset="0"/>
              </a:rPr>
              <a:t>ПАРИЗУ, ПРАГУ И ШАПЦУ</a:t>
            </a:r>
          </a:p>
        </p:txBody>
      </p:sp>
      <p:pic>
        <p:nvPicPr>
          <p:cNvPr id="9" name="Picture 8">
            <a:extLst>
              <a:ext uri="{FF2B5EF4-FFF2-40B4-BE49-F238E27FC236}">
                <a16:creationId xmlns:a16="http://schemas.microsoft.com/office/drawing/2014/main" id="{AABD1A68-DF06-4A4B-BBA3-A2841724DC9B}"/>
              </a:ext>
            </a:extLst>
          </p:cNvPr>
          <p:cNvPicPr>
            <a:picLocks noChangeAspect="1"/>
          </p:cNvPicPr>
          <p:nvPr/>
        </p:nvPicPr>
        <p:blipFill>
          <a:blip r:embed="rId5"/>
          <a:stretch>
            <a:fillRect/>
          </a:stretch>
        </p:blipFill>
        <p:spPr>
          <a:xfrm>
            <a:off x="9560753" y="571355"/>
            <a:ext cx="2269296" cy="3027101"/>
          </a:xfrm>
          <a:prstGeom prst="rect">
            <a:avLst/>
          </a:prstGeom>
        </p:spPr>
      </p:pic>
      <p:sp>
        <p:nvSpPr>
          <p:cNvPr id="3" name="TextBox 2">
            <a:extLst>
              <a:ext uri="{FF2B5EF4-FFF2-40B4-BE49-F238E27FC236}">
                <a16:creationId xmlns:a16="http://schemas.microsoft.com/office/drawing/2014/main" id="{13F0585B-E854-45C1-AEDB-883FABCC8104}"/>
              </a:ext>
            </a:extLst>
          </p:cNvPr>
          <p:cNvSpPr txBox="1"/>
          <p:nvPr/>
        </p:nvSpPr>
        <p:spPr>
          <a:xfrm>
            <a:off x="9453697" y="3760830"/>
            <a:ext cx="27383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Копија модела из Гринича изнад локалног меридијана у Парку науке у Шапцу.</a:t>
            </a:r>
            <a:endParaRPr kumimoji="0" 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4" name="TextBox 3">
            <a:extLst>
              <a:ext uri="{FF2B5EF4-FFF2-40B4-BE49-F238E27FC236}">
                <a16:creationId xmlns:a16="http://schemas.microsoft.com/office/drawing/2014/main" id="{1AD29758-91A8-88A2-715A-87B9F5AB2FC6}"/>
              </a:ext>
            </a:extLst>
          </p:cNvPr>
          <p:cNvSpPr txBox="1"/>
          <p:nvPr/>
        </p:nvSpPr>
        <p:spPr>
          <a:xfrm>
            <a:off x="218180" y="5928478"/>
            <a:ext cx="11755640" cy="1077218"/>
          </a:xfrm>
          <a:prstGeom prst="rect">
            <a:avLst/>
          </a:prstGeom>
          <a:noFill/>
        </p:spPr>
        <p:txBody>
          <a:bodyPr wrap="square" rtlCol="0">
            <a:spAutoFit/>
          </a:bodyPr>
          <a:lstStyle/>
          <a:p>
            <a:pPr indent="182880" algn="just"/>
            <a:r>
              <a:rPr lang="en-US" sz="1600" dirty="0" err="1">
                <a:solidFill>
                  <a:prstClr val="black"/>
                </a:solidFill>
                <a:latin typeface="Comic Sans MS" panose="030F0702030302020204" pitchFamily="66" charset="0"/>
                <a:ea typeface="Times New Roman" panose="02020603050405020304" pitchFamily="18" charset="0"/>
              </a:rPr>
              <a:t>Сарадници</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на</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пројекту</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Подстицајна</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околина</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за</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учење</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природних</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наука</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су</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описали</a:t>
            </a:r>
            <a:r>
              <a:rPr lang="en-US" sz="1600" dirty="0">
                <a:solidFill>
                  <a:prstClr val="black"/>
                </a:solidFill>
                <a:latin typeface="Comic Sans MS" panose="030F0702030302020204" pitchFamily="66" charset="0"/>
                <a:ea typeface="Times New Roman" panose="02020603050405020304" pitchFamily="18" charset="0"/>
              </a:rPr>
              <a:t> у </a:t>
            </a:r>
            <a:r>
              <a:rPr lang="en-US" sz="1600" dirty="0" err="1">
                <a:solidFill>
                  <a:prstClr val="black"/>
                </a:solidFill>
                <a:latin typeface="Comic Sans MS" panose="030F0702030302020204" pitchFamily="66" charset="0"/>
                <a:ea typeface="Times New Roman" panose="02020603050405020304" pitchFamily="18" charset="0"/>
              </a:rPr>
              <a:t>својим</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чланцима</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класични</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метод</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за</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обележавање</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меридијана</a:t>
            </a:r>
            <a:r>
              <a:rPr lang="en-US" sz="1600" dirty="0">
                <a:solidFill>
                  <a:prstClr val="black"/>
                </a:solidFill>
                <a:latin typeface="Comic Sans MS" panose="030F0702030302020204" pitchFamily="66" charset="0"/>
                <a:ea typeface="Times New Roman" panose="02020603050405020304" pitchFamily="18" charset="0"/>
              </a:rPr>
              <a:t> у </a:t>
            </a:r>
            <a:r>
              <a:rPr lang="en-US" sz="1600" dirty="0" err="1">
                <a:solidFill>
                  <a:prstClr val="black"/>
                </a:solidFill>
                <a:latin typeface="Comic Sans MS" panose="030F0702030302020204" pitchFamily="66" charset="0"/>
                <a:ea typeface="Times New Roman" panose="02020603050405020304" pitchFamily="18" charset="0"/>
              </a:rPr>
              <a:t>отвореном</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простору</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који</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су</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применили</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на</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Копаонику</a:t>
            </a:r>
            <a:r>
              <a:rPr lang="en-US" sz="1600" dirty="0">
                <a:solidFill>
                  <a:prstClr val="black"/>
                </a:solidFill>
                <a:latin typeface="Comic Sans MS" panose="030F0702030302020204" pitchFamily="66" charset="0"/>
                <a:ea typeface="Times New Roman" panose="02020603050405020304" pitchFamily="18" charset="0"/>
              </a:rPr>
              <a:t>,  У </a:t>
            </a:r>
            <a:r>
              <a:rPr lang="en-US" sz="1600" dirty="0" err="1">
                <a:solidFill>
                  <a:prstClr val="black"/>
                </a:solidFill>
                <a:latin typeface="Comic Sans MS" panose="030F0702030302020204" pitchFamily="66" charset="0"/>
                <a:ea typeface="Times New Roman" panose="02020603050405020304" pitchFamily="18" charset="0"/>
              </a:rPr>
              <a:t>Гимназији</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Урош</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Предић</a:t>
            </a:r>
            <a:r>
              <a:rPr lang="en-US" sz="1600" dirty="0">
                <a:solidFill>
                  <a:prstClr val="black"/>
                </a:solidFill>
                <a:latin typeface="Comic Sans MS" panose="030F0702030302020204" pitchFamily="66" charset="0"/>
                <a:ea typeface="Times New Roman" panose="02020603050405020304" pitchFamily="18" charset="0"/>
              </a:rPr>
              <a:t> у </a:t>
            </a:r>
            <a:r>
              <a:rPr lang="en-US" sz="1600" dirty="0" err="1">
                <a:solidFill>
                  <a:prstClr val="black"/>
                </a:solidFill>
                <a:latin typeface="Comic Sans MS" panose="030F0702030302020204" pitchFamily="66" charset="0"/>
                <a:ea typeface="Times New Roman" panose="02020603050405020304" pitchFamily="18" charset="0"/>
              </a:rPr>
              <a:t>Панчеву</a:t>
            </a:r>
            <a:r>
              <a:rPr lang="en-US" sz="1600" dirty="0">
                <a:solidFill>
                  <a:prstClr val="black"/>
                </a:solidFill>
                <a:latin typeface="Comic Sans MS" panose="030F0702030302020204" pitchFamily="66" charset="0"/>
                <a:ea typeface="Times New Roman" panose="02020603050405020304" pitchFamily="18" charset="0"/>
              </a:rPr>
              <a:t>, у </a:t>
            </a:r>
            <a:r>
              <a:rPr lang="en-US" sz="1600" dirty="0" err="1">
                <a:solidFill>
                  <a:prstClr val="black"/>
                </a:solidFill>
                <a:latin typeface="Comic Sans MS" panose="030F0702030302020204" pitchFamily="66" charset="0"/>
                <a:ea typeface="Times New Roman" panose="02020603050405020304" pitchFamily="18" charset="0"/>
              </a:rPr>
              <a:t>Математичкој</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гимназији</a:t>
            </a:r>
            <a:r>
              <a:rPr lang="en-US" sz="1600" dirty="0">
                <a:solidFill>
                  <a:prstClr val="black"/>
                </a:solidFill>
                <a:latin typeface="Comic Sans MS" panose="030F0702030302020204" pitchFamily="66" charset="0"/>
                <a:ea typeface="Times New Roman" panose="02020603050405020304" pitchFamily="18" charset="0"/>
              </a:rPr>
              <a:t> у </a:t>
            </a:r>
            <a:r>
              <a:rPr lang="en-US" sz="1600" dirty="0" err="1">
                <a:solidFill>
                  <a:prstClr val="black"/>
                </a:solidFill>
                <a:latin typeface="Comic Sans MS" panose="030F0702030302020204" pitchFamily="66" charset="0"/>
                <a:ea typeface="Times New Roman" panose="02020603050405020304" pitchFamily="18" charset="0"/>
              </a:rPr>
              <a:t>Београду</a:t>
            </a:r>
            <a:r>
              <a:rPr lang="en-US" sz="1600" dirty="0">
                <a:solidFill>
                  <a:prstClr val="black"/>
                </a:solidFill>
                <a:latin typeface="Comic Sans MS" panose="030F0702030302020204" pitchFamily="66" charset="0"/>
                <a:ea typeface="Times New Roman" panose="02020603050405020304" pitchFamily="18" charset="0"/>
              </a:rPr>
              <a:t>, у </a:t>
            </a:r>
            <a:r>
              <a:rPr lang="en-US" sz="1600" dirty="0" err="1">
                <a:solidFill>
                  <a:prstClr val="black"/>
                </a:solidFill>
                <a:latin typeface="Comic Sans MS" panose="030F0702030302020204" pitchFamily="66" charset="0"/>
                <a:ea typeface="Times New Roman" panose="02020603050405020304" pitchFamily="18" charset="0"/>
              </a:rPr>
              <a:t>Земунској</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гимназији</a:t>
            </a:r>
            <a:r>
              <a:rPr lang="en-US" sz="1600" dirty="0">
                <a:solidFill>
                  <a:prstClr val="black"/>
                </a:solidFill>
                <a:latin typeface="Comic Sans MS" panose="030F0702030302020204" pitchFamily="66" charset="0"/>
                <a:ea typeface="Times New Roman" panose="02020603050405020304" pitchFamily="18" charset="0"/>
              </a:rPr>
              <a:t>, у </a:t>
            </a:r>
            <a:r>
              <a:rPr lang="en-US" sz="1600" dirty="0" err="1">
                <a:solidFill>
                  <a:prstClr val="black"/>
                </a:solidFill>
                <a:latin typeface="Comic Sans MS" panose="030F0702030302020204" pitchFamily="66" charset="0"/>
                <a:ea typeface="Times New Roman" panose="02020603050405020304" pitchFamily="18" charset="0"/>
              </a:rPr>
              <a:t>Парку</a:t>
            </a:r>
            <a:r>
              <a:rPr lang="en-US" sz="1600" dirty="0">
                <a:solidFill>
                  <a:prstClr val="black"/>
                </a:solidFill>
                <a:latin typeface="Comic Sans MS" panose="030F0702030302020204" pitchFamily="66" charset="0"/>
                <a:ea typeface="Times New Roman" panose="02020603050405020304" pitchFamily="18" charset="0"/>
              </a:rPr>
              <a:t> </a:t>
            </a:r>
            <a:r>
              <a:rPr lang="en-US" sz="1600" dirty="0" err="1">
                <a:solidFill>
                  <a:prstClr val="black"/>
                </a:solidFill>
                <a:latin typeface="Comic Sans MS" panose="030F0702030302020204" pitchFamily="66" charset="0"/>
                <a:ea typeface="Times New Roman" panose="02020603050405020304" pitchFamily="18" charset="0"/>
              </a:rPr>
              <a:t>науке</a:t>
            </a:r>
            <a:r>
              <a:rPr lang="en-US" sz="1600" dirty="0">
                <a:solidFill>
                  <a:prstClr val="black"/>
                </a:solidFill>
                <a:latin typeface="Comic Sans MS" panose="030F0702030302020204" pitchFamily="66" charset="0"/>
                <a:ea typeface="Times New Roman" panose="02020603050405020304" pitchFamily="18" charset="0"/>
              </a:rPr>
              <a:t> у </a:t>
            </a:r>
            <a:r>
              <a:rPr lang="en-US" sz="1600" dirty="0" err="1">
                <a:solidFill>
                  <a:prstClr val="black"/>
                </a:solidFill>
                <a:latin typeface="Comic Sans MS" panose="030F0702030302020204" pitchFamily="66" charset="0"/>
                <a:ea typeface="Times New Roman" panose="02020603050405020304" pitchFamily="18" charset="0"/>
              </a:rPr>
              <a:t>Шапцу</a:t>
            </a:r>
            <a:r>
              <a:rPr lang="en-US" sz="1600" dirty="0">
                <a:solidFill>
                  <a:prstClr val="black"/>
                </a:solidFill>
                <a:latin typeface="Comic Sans MS" panose="030F0702030302020204" pitchFamily="66" charset="0"/>
                <a:ea typeface="Times New Roman" panose="02020603050405020304" pitchFamily="18" charset="0"/>
              </a:rPr>
              <a:t>.</a:t>
            </a:r>
          </a:p>
          <a:p>
            <a:pPr indent="182880" algn="just"/>
            <a:endParaRPr lang="en-US" sz="1600" dirty="0">
              <a:solidFill>
                <a:prstClr val="black"/>
              </a:solidFill>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45348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fence, train&#10;&#10;Description automatically generated">
            <a:extLst>
              <a:ext uri="{FF2B5EF4-FFF2-40B4-BE49-F238E27FC236}">
                <a16:creationId xmlns:a16="http://schemas.microsoft.com/office/drawing/2014/main" id="{11D2BA3F-47DF-4492-84C6-3D9261529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43" y="187644"/>
            <a:ext cx="2648584" cy="3972876"/>
          </a:xfrm>
          <a:prstGeom prst="rect">
            <a:avLst/>
          </a:prstGeom>
        </p:spPr>
      </p:pic>
      <p:sp>
        <p:nvSpPr>
          <p:cNvPr id="2" name="TextBox 1">
            <a:extLst>
              <a:ext uri="{FF2B5EF4-FFF2-40B4-BE49-F238E27FC236}">
                <a16:creationId xmlns:a16="http://schemas.microsoft.com/office/drawing/2014/main" id="{FC6383F8-1835-4040-9386-2E856559CB26}"/>
              </a:ext>
            </a:extLst>
          </p:cNvPr>
          <p:cNvSpPr txBox="1"/>
          <p:nvPr/>
        </p:nvSpPr>
        <p:spPr>
          <a:xfrm>
            <a:off x="251143" y="4505484"/>
            <a:ext cx="2754630" cy="20313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800" i="0" u="none" strike="noStrike" kern="1200" cap="none" spc="0" normalizeH="0" baseline="0" noProof="0" dirty="0">
                <a:ln>
                  <a:noFill/>
                </a:ln>
                <a:solidFill>
                  <a:srgbClr val="00B050"/>
                </a:solidFill>
                <a:effectLst/>
                <a:uLnTx/>
                <a:uFillTx/>
                <a:latin typeface="Comic Sans MS" panose="030F0702030302020204" pitchFamily="66" charset="0"/>
              </a:rPr>
              <a:t>У току дана се на ДИНГ-у може пратити померање терминатора, као последица ротације Земље око сопствене осе. </a:t>
            </a:r>
            <a:endParaRPr kumimoji="0" lang="en-US" sz="1800" i="0" u="none" strike="noStrike" kern="1200" cap="none" spc="0" normalizeH="0" baseline="0" noProof="0" dirty="0">
              <a:ln>
                <a:noFill/>
              </a:ln>
              <a:solidFill>
                <a:srgbClr val="00B050"/>
              </a:solidFill>
              <a:effectLst/>
              <a:uLnTx/>
              <a:uFillTx/>
              <a:latin typeface="Comic Sans MS" panose="030F0702030302020204" pitchFamily="66" charset="0"/>
            </a:endParaRPr>
          </a:p>
        </p:txBody>
      </p:sp>
      <p:sp>
        <p:nvSpPr>
          <p:cNvPr id="4" name="TextBox 3">
            <a:extLst>
              <a:ext uri="{FF2B5EF4-FFF2-40B4-BE49-F238E27FC236}">
                <a16:creationId xmlns:a16="http://schemas.microsoft.com/office/drawing/2014/main" id="{4B8DFBC8-DC2B-484F-A693-13DB51C532FD}"/>
              </a:ext>
            </a:extLst>
          </p:cNvPr>
          <p:cNvSpPr txBox="1"/>
          <p:nvPr/>
        </p:nvSpPr>
        <p:spPr>
          <a:xfrm>
            <a:off x="2493312" y="58132"/>
            <a:ext cx="495066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70C0"/>
                </a:solidFill>
                <a:effectLst/>
                <a:uLnTx/>
                <a:uFillTx/>
                <a:latin typeface="Comic Sans MS" panose="030F0702030302020204" pitchFamily="66" charset="0"/>
              </a:rPr>
              <a:t>Паралелни глобус/ДИНГ</a:t>
            </a:r>
            <a:endParaRPr kumimoji="0" lang="en-US" sz="2400" b="1" i="0" u="none" strike="noStrike" kern="1200" cap="none" spc="0" normalizeH="0" baseline="0" noProof="0" dirty="0">
              <a:ln>
                <a:noFill/>
              </a:ln>
              <a:solidFill>
                <a:srgbClr val="0070C0"/>
              </a:solidFill>
              <a:effectLst/>
              <a:uLnTx/>
              <a:uFillTx/>
              <a:latin typeface="Comic Sans MS" panose="030F0702030302020204" pitchFamily="66" charset="0"/>
            </a:endParaRPr>
          </a:p>
        </p:txBody>
      </p:sp>
      <p:pic>
        <p:nvPicPr>
          <p:cNvPr id="5" name="Picture 4">
            <a:extLst>
              <a:ext uri="{FF2B5EF4-FFF2-40B4-BE49-F238E27FC236}">
                <a16:creationId xmlns:a16="http://schemas.microsoft.com/office/drawing/2014/main" id="{15BB3D3D-E557-D5F2-52A6-C7E63BDC5CB9}"/>
              </a:ext>
            </a:extLst>
          </p:cNvPr>
          <p:cNvPicPr>
            <a:picLocks noChangeAspect="1"/>
          </p:cNvPicPr>
          <p:nvPr/>
        </p:nvPicPr>
        <p:blipFill>
          <a:blip r:embed="rId3"/>
          <a:stretch>
            <a:fillRect/>
          </a:stretch>
        </p:blipFill>
        <p:spPr>
          <a:xfrm>
            <a:off x="8050577" y="542654"/>
            <a:ext cx="3569923" cy="3617866"/>
          </a:xfrm>
          <a:prstGeom prst="rect">
            <a:avLst/>
          </a:prstGeom>
        </p:spPr>
      </p:pic>
      <p:sp>
        <p:nvSpPr>
          <p:cNvPr id="10" name="TextBox 9">
            <a:extLst>
              <a:ext uri="{FF2B5EF4-FFF2-40B4-BE49-F238E27FC236}">
                <a16:creationId xmlns:a16="http://schemas.microsoft.com/office/drawing/2014/main" id="{7E3A959B-55FB-06B8-0D9F-9AEF9D3E0014}"/>
              </a:ext>
            </a:extLst>
          </p:cNvPr>
          <p:cNvSpPr txBox="1"/>
          <p:nvPr/>
        </p:nvSpPr>
        <p:spPr>
          <a:xfrm>
            <a:off x="7431023" y="4366984"/>
            <a:ext cx="4408170" cy="2308324"/>
          </a:xfrm>
          <a:prstGeom prst="rect">
            <a:avLst/>
          </a:prstGeom>
          <a:noFill/>
        </p:spPr>
        <p:txBody>
          <a:bodyPr wrap="square" rtlCol="0">
            <a:spAutoFit/>
          </a:bodyPr>
          <a:lstStyle/>
          <a:p>
            <a:pPr algn="r"/>
            <a:r>
              <a:rPr lang="ru-RU" dirty="0">
                <a:solidFill>
                  <a:srgbClr val="FF0000"/>
                </a:solidFill>
                <a:latin typeface="Comic Sans MS" panose="030F0702030302020204" pitchFamily="66" charset="0"/>
              </a:rPr>
              <a:t>Фотографија паралелног глобуса</a:t>
            </a:r>
            <a:r>
              <a:rPr lang="en-US" dirty="0">
                <a:solidFill>
                  <a:srgbClr val="FF0000"/>
                </a:solidFill>
                <a:latin typeface="Comic Sans MS" panose="030F0702030302020204" pitchFamily="66" charset="0"/>
              </a:rPr>
              <a:t> </a:t>
            </a:r>
            <a:r>
              <a:rPr lang="sr-Cyrl-RS" dirty="0">
                <a:solidFill>
                  <a:srgbClr val="FF0000"/>
                </a:solidFill>
                <a:latin typeface="Comic Sans MS" panose="030F0702030302020204" pitchFamily="66" charset="0"/>
              </a:rPr>
              <a:t>снимљена у Земунској гимназији</a:t>
            </a:r>
            <a:r>
              <a:rPr lang="ru-RU" dirty="0">
                <a:solidFill>
                  <a:srgbClr val="FF0000"/>
                </a:solidFill>
                <a:latin typeface="Comic Sans MS" panose="030F0702030302020204" pitchFamily="66" charset="0"/>
              </a:rPr>
              <a:t> 28.  априла 2020 у 13:25h.  65 минута после проласка  Сунце  кроз раван меридијана, сенке стубића постављених дуж меридијана су  усмерене ка Истоку, зато што се Сунце  померило ка Западу. </a:t>
            </a:r>
          </a:p>
        </p:txBody>
      </p:sp>
      <p:pic>
        <p:nvPicPr>
          <p:cNvPr id="3" name="Picture 2">
            <a:extLst>
              <a:ext uri="{FF2B5EF4-FFF2-40B4-BE49-F238E27FC236}">
                <a16:creationId xmlns:a16="http://schemas.microsoft.com/office/drawing/2014/main" id="{917FE7F9-50D9-911F-611A-C242D7CD569D}"/>
              </a:ext>
            </a:extLst>
          </p:cNvPr>
          <p:cNvPicPr>
            <a:picLocks noChangeAspect="1"/>
          </p:cNvPicPr>
          <p:nvPr/>
        </p:nvPicPr>
        <p:blipFill>
          <a:blip r:embed="rId4"/>
          <a:srcRect l="4802" t="4101" r="18131"/>
          <a:stretch/>
        </p:blipFill>
        <p:spPr>
          <a:xfrm>
            <a:off x="3761993" y="1116779"/>
            <a:ext cx="3669030" cy="3043741"/>
          </a:xfrm>
          <a:prstGeom prst="rect">
            <a:avLst/>
          </a:prstGeom>
        </p:spPr>
      </p:pic>
      <p:sp>
        <p:nvSpPr>
          <p:cNvPr id="8" name="TextBox 7">
            <a:extLst>
              <a:ext uri="{FF2B5EF4-FFF2-40B4-BE49-F238E27FC236}">
                <a16:creationId xmlns:a16="http://schemas.microsoft.com/office/drawing/2014/main" id="{C7AB852F-CECF-3EFD-7568-E69F16052D84}"/>
              </a:ext>
            </a:extLst>
          </p:cNvPr>
          <p:cNvSpPr txBox="1"/>
          <p:nvPr/>
        </p:nvSpPr>
        <p:spPr>
          <a:xfrm>
            <a:off x="4263390" y="4537710"/>
            <a:ext cx="24003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i="0" u="none" strike="noStrike" kern="1200" cap="none" spc="0" normalizeH="0" baseline="0" noProof="0">
                <a:ln>
                  <a:noFill/>
                </a:ln>
                <a:solidFill>
                  <a:srgbClr val="0070C0"/>
                </a:solidFill>
                <a:effectLst/>
                <a:uLnTx/>
                <a:uFillTx/>
                <a:latin typeface="Comic Sans MS" panose="030F0702030302020204" pitchFamily="66" charset="0"/>
              </a:rPr>
              <a:t>Aldo Altamore and Enrico Bernieri</a:t>
            </a:r>
            <a:r>
              <a:rPr kumimoji="0" lang="sr-Latn-RS" sz="1800" i="0" u="none" strike="noStrike" kern="1200" cap="none" spc="0" normalizeH="0" baseline="0" noProof="0">
                <a:ln>
                  <a:noFill/>
                </a:ln>
                <a:solidFill>
                  <a:srgbClr val="0070C0"/>
                </a:solidFill>
                <a:effectLst/>
                <a:uLnTx/>
                <a:uFillTx/>
                <a:latin typeface="Comic Sans MS" panose="030F0702030302020204" pitchFamily="66" charset="0"/>
              </a:rPr>
              <a:t>, </a:t>
            </a:r>
            <a:endParaRPr kumimoji="0" lang="it-IT" sz="1800" i="0" u="none" strike="noStrike" kern="1200" cap="none" spc="0" normalizeH="0" baseline="0" noProof="0">
              <a:ln>
                <a:noFill/>
              </a:ln>
              <a:solidFill>
                <a:srgbClr val="0070C0"/>
              </a:solidFill>
              <a:effectLst/>
              <a:uLnTx/>
              <a:uFillTx/>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i="0" u="none" strike="noStrike" kern="1200" cap="none" spc="0" normalizeH="0" baseline="0" noProof="0">
                <a:ln>
                  <a:noFill/>
                </a:ln>
                <a:solidFill>
                  <a:srgbClr val="0070C0"/>
                </a:solidFill>
                <a:effectLst/>
                <a:uLnTx/>
                <a:uFillTx/>
                <a:latin typeface="Comic Sans MS" panose="030F0702030302020204" pitchFamily="66" charset="0"/>
              </a:rPr>
              <a:t>The permanent Oriented World Globe installation </a:t>
            </a:r>
            <a:endParaRPr kumimoji="0" lang="sr-Latn-RS" sz="1800" i="0" u="none" strike="noStrike" kern="1200" cap="none" spc="0" normalizeH="0" baseline="0" noProof="0">
              <a:ln>
                <a:noFill/>
              </a:ln>
              <a:solidFill>
                <a:srgbClr val="0070C0"/>
              </a:solidFill>
              <a:effectLst/>
              <a:uLnTx/>
              <a:uFillTx/>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i="0" u="none" strike="noStrike" kern="1200" cap="none" spc="0" normalizeH="0" baseline="0" noProof="0">
                <a:ln>
                  <a:noFill/>
                </a:ln>
                <a:solidFill>
                  <a:srgbClr val="0070C0"/>
                </a:solidFill>
                <a:effectLst/>
                <a:uLnTx/>
                <a:uFillTx/>
                <a:latin typeface="Comic Sans MS" panose="030F0702030302020204" pitchFamily="66" charset="0"/>
              </a:rPr>
              <a:t>at Roma Tre University</a:t>
            </a:r>
            <a:endParaRPr kumimoji="0" lang="it-IT" sz="1800" i="0" u="none" strike="noStrike" kern="1200" cap="none" spc="0" normalizeH="0" baseline="0" noProof="0" dirty="0">
              <a:ln>
                <a:noFill/>
              </a:ln>
              <a:solidFill>
                <a:srgbClr val="0070C0"/>
              </a:solidFill>
              <a:effectLst/>
              <a:uLnTx/>
              <a:uFillTx/>
              <a:latin typeface="Comic Sans MS" panose="030F0702030302020204" pitchFamily="66" charset="0"/>
            </a:endParaRPr>
          </a:p>
        </p:txBody>
      </p:sp>
    </p:spTree>
    <p:extLst>
      <p:ext uri="{BB962C8B-B14F-4D97-AF65-F5344CB8AC3E}">
        <p14:creationId xmlns:p14="http://schemas.microsoft.com/office/powerpoint/2010/main" val="405469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6FD42-39CA-8855-98B0-22045A0C32CE}"/>
              </a:ext>
            </a:extLst>
          </p:cNvPr>
          <p:cNvSpPr txBox="1"/>
          <p:nvPr/>
        </p:nvSpPr>
        <p:spPr>
          <a:xfrm>
            <a:off x="434340" y="537210"/>
            <a:ext cx="11121390" cy="5262979"/>
          </a:xfrm>
          <a:prstGeom prst="rect">
            <a:avLst/>
          </a:prstGeom>
          <a:noFill/>
        </p:spPr>
        <p:txBody>
          <a:bodyPr wrap="square" rtlCol="0">
            <a:spAutoFit/>
          </a:bodyPr>
          <a:lstStyle/>
          <a:p>
            <a:pPr marL="342900" marR="0" indent="-342900" algn="just">
              <a:buFont typeface="Arial" panose="020B0604020202020204" pitchFamily="34" charset="0"/>
              <a:buChar char="•"/>
            </a:pPr>
            <a:r>
              <a:rPr lang="en-US" sz="2400" dirty="0">
                <a:effectLst/>
                <a:latin typeface="Comic Sans MS" panose="030F0702030302020204" pitchFamily="66" charset="0"/>
                <a:ea typeface="Times New Roman" panose="02020603050405020304" pitchFamily="18" charset="0"/>
              </a:rPr>
              <a:t>У </a:t>
            </a:r>
            <a:r>
              <a:rPr lang="en-US" sz="2400" dirty="0" err="1">
                <a:effectLst/>
                <a:latin typeface="Comic Sans MS" panose="030F0702030302020204" pitchFamily="66" charset="0"/>
                <a:ea typeface="Times New Roman" panose="02020603050405020304" pitchFamily="18" charset="0"/>
              </a:rPr>
              <a:t>априлу</a:t>
            </a:r>
            <a:r>
              <a:rPr lang="en-US" sz="2400" dirty="0">
                <a:effectLst/>
                <a:latin typeface="Comic Sans MS" panose="030F0702030302020204" pitchFamily="66" charset="0"/>
                <a:ea typeface="Times New Roman" panose="02020603050405020304" pitchFamily="18" charset="0"/>
              </a:rPr>
              <a:t> 2023 </a:t>
            </a:r>
            <a:r>
              <a:rPr lang="en-US" sz="2400" dirty="0" err="1">
                <a:effectLst/>
                <a:latin typeface="Comic Sans MS" panose="030F0702030302020204" pitchFamily="66" charset="0"/>
                <a:ea typeface="Times New Roman" panose="02020603050405020304" pitchFamily="18" charset="0"/>
              </a:rPr>
              <a:t>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одржана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конференција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Развој</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астрономије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код</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Срба</a:t>
            </a:r>
            <a:r>
              <a:rPr lang="en-US" sz="2400" dirty="0">
                <a:effectLst/>
                <a:latin typeface="Comic Sans MS" panose="030F0702030302020204" pitchFamily="66" charset="0"/>
                <a:ea typeface="Times New Roman" panose="02020603050405020304" pitchFamily="18" charset="0"/>
              </a:rPr>
              <a:t> XII“, и </a:t>
            </a:r>
            <a:r>
              <a:rPr lang="en-US" sz="2400" dirty="0" err="1">
                <a:effectLst/>
                <a:latin typeface="Comic Sans MS" panose="030F0702030302020204" pitchFamily="66" charset="0"/>
                <a:ea typeface="Times New Roman" panose="02020603050405020304" pitchFamily="18" charset="0"/>
              </a:rPr>
              <a:t>Скупштина</a:t>
            </a:r>
            <a:r>
              <a:rPr lang="en-US" sz="2400" dirty="0">
                <a:effectLst/>
                <a:latin typeface="Comic Sans MS" panose="030F0702030302020204" pitchFamily="66" charset="0"/>
                <a:ea typeface="Times New Roman" panose="02020603050405020304" pitchFamily="18" charset="0"/>
              </a:rPr>
              <a:t> АД „</a:t>
            </a:r>
            <a:r>
              <a:rPr lang="en-US" sz="2400" dirty="0" err="1">
                <a:effectLst/>
                <a:latin typeface="Comic Sans MS" panose="030F0702030302020204" pitchFamily="66" charset="0"/>
                <a:ea typeface="Times New Roman" panose="02020603050405020304" pitchFamily="18" charset="0"/>
              </a:rPr>
              <a:t>Руђер</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Бошковић</a:t>
            </a:r>
            <a:r>
              <a:rPr lang="en-US" sz="2400" dirty="0">
                <a:effectLst/>
                <a:latin typeface="Comic Sans MS" panose="030F0702030302020204" pitchFamily="66" charset="0"/>
                <a:ea typeface="Times New Roman" panose="02020603050405020304" pitchFamily="18" charset="0"/>
              </a:rPr>
              <a:t>“. </a:t>
            </a:r>
          </a:p>
          <a:p>
            <a:pPr marL="342900" marR="0" indent="-342900" algn="just">
              <a:buFont typeface="Arial" panose="020B0604020202020204" pitchFamily="34" charset="0"/>
              <a:buChar char="•"/>
            </a:pPr>
            <a:endParaRPr lang="en-US" sz="2400" dirty="0">
              <a:effectLst/>
              <a:latin typeface="Comic Sans MS" panose="030F0702030302020204" pitchFamily="66" charset="0"/>
              <a:ea typeface="Times New Roman" panose="02020603050405020304" pitchFamily="18" charset="0"/>
            </a:endParaRPr>
          </a:p>
          <a:p>
            <a:pPr marL="342900" marR="0" indent="-342900" algn="just">
              <a:buFont typeface="Arial" panose="020B0604020202020204" pitchFamily="34" charset="0"/>
              <a:buChar char="•"/>
            </a:pPr>
            <a:r>
              <a:rPr lang="en-US" sz="2400" dirty="0">
                <a:effectLst/>
                <a:latin typeface="Comic Sans MS" panose="030F0702030302020204" pitchFamily="66" charset="0"/>
                <a:ea typeface="Times New Roman" panose="02020603050405020304" pitchFamily="18" charset="0"/>
              </a:rPr>
              <a:t>У </a:t>
            </a:r>
            <a:r>
              <a:rPr lang="en-US" sz="2400" dirty="0" err="1">
                <a:effectLst/>
                <a:latin typeface="Comic Sans MS" panose="030F0702030302020204" pitchFamily="66" charset="0"/>
                <a:ea typeface="Times New Roman" panose="02020603050405020304" pitchFamily="18" charset="0"/>
              </a:rPr>
              <a:t>оквиру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дискусије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након</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предавања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из</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наслова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овога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чланка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као</a:t>
            </a:r>
            <a:r>
              <a:rPr lang="en-US" sz="2400" dirty="0">
                <a:effectLst/>
                <a:latin typeface="Comic Sans MS" panose="030F0702030302020204" pitchFamily="66" charset="0"/>
                <a:ea typeface="Times New Roman" panose="02020603050405020304" pitchFamily="18" charset="0"/>
              </a:rPr>
              <a:t> и у </a:t>
            </a:r>
            <a:r>
              <a:rPr lang="en-US" sz="2400" dirty="0" err="1">
                <a:effectLst/>
                <a:latin typeface="Comic Sans MS" panose="030F0702030302020204" pitchFamily="66" charset="0"/>
                <a:ea typeface="Times New Roman" panose="02020603050405020304" pitchFamily="18" charset="0"/>
              </a:rPr>
              <a:t>оквиру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рада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Скупштине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учесници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упознали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развојем</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ове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Иницијативе</a:t>
            </a:r>
            <a:r>
              <a:rPr lang="en-US" sz="2400" dirty="0">
                <a:effectLst/>
                <a:latin typeface="Comic Sans MS" panose="030F0702030302020204" pitchFamily="66" charset="0"/>
                <a:ea typeface="Times New Roman" panose="02020603050405020304" pitchFamily="18" charset="0"/>
              </a:rPr>
              <a:t> и </a:t>
            </a:r>
            <a:r>
              <a:rPr lang="en-US" sz="2400" dirty="0" err="1">
                <a:effectLst/>
                <a:latin typeface="Comic Sans MS" panose="030F0702030302020204" pitchFamily="66" charset="0"/>
                <a:ea typeface="Times New Roman" panose="02020603050405020304" pitchFamily="18" charset="0"/>
              </a:rPr>
              <a:t>непосредним</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задацима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Изражено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задовољство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због</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позитивних</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одговора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који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стигли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из</a:t>
            </a:r>
            <a:r>
              <a:rPr lang="en-US" sz="2400" dirty="0">
                <a:effectLst/>
                <a:latin typeface="Comic Sans MS" panose="030F0702030302020204" pitchFamily="66" charset="0"/>
                <a:ea typeface="Times New Roman" panose="02020603050405020304" pitchFamily="18" charset="0"/>
              </a:rPr>
              <a:t> ЈП „</a:t>
            </a:r>
            <a:r>
              <a:rPr lang="en-US" sz="2400" dirty="0" err="1">
                <a:effectLst/>
                <a:latin typeface="Comic Sans MS" panose="030F0702030302020204" pitchFamily="66" charset="0"/>
                <a:ea typeface="Times New Roman" panose="02020603050405020304" pitchFamily="18" charset="0"/>
              </a:rPr>
              <a:t>Београдска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тврђава</a:t>
            </a:r>
            <a:r>
              <a:rPr lang="en-US" sz="2400" dirty="0">
                <a:effectLst/>
                <a:latin typeface="Comic Sans MS" panose="030F0702030302020204" pitchFamily="66" charset="0"/>
                <a:ea typeface="Times New Roman" panose="02020603050405020304" pitchFamily="18" charset="0"/>
              </a:rPr>
              <a:t>“ и </a:t>
            </a:r>
            <a:r>
              <a:rPr lang="en-US" sz="2400" dirty="0" err="1">
                <a:effectLst/>
                <a:latin typeface="Comic Sans MS" panose="030F0702030302020204" pitchFamily="66" charset="0"/>
                <a:ea typeface="Times New Roman" panose="02020603050405020304" pitchFamily="18" charset="0"/>
              </a:rPr>
              <a:t>Републичког</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завода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за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заштиту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споменика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културе</a:t>
            </a:r>
            <a:r>
              <a:rPr lang="en-US" sz="2400" dirty="0">
                <a:effectLst/>
                <a:latin typeface="Comic Sans MS" panose="030F0702030302020204" pitchFamily="66" charset="0"/>
                <a:ea typeface="Times New Roman" panose="02020603050405020304" pitchFamily="18" charset="0"/>
              </a:rPr>
              <a:t> и </a:t>
            </a:r>
            <a:r>
              <a:rPr lang="en-US" sz="2400" dirty="0" err="1">
                <a:effectLst/>
                <a:latin typeface="Comic Sans MS" panose="030F0702030302020204" pitchFamily="66" charset="0"/>
                <a:ea typeface="Times New Roman" panose="02020603050405020304" pitchFamily="18" charset="0"/>
              </a:rPr>
              <a:t>одлучено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настави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радом</a:t>
            </a:r>
            <a:r>
              <a:rPr lang="en-US" sz="2400" dirty="0">
                <a:effectLst/>
                <a:latin typeface="Comic Sans MS" panose="030F0702030302020204" pitchFamily="66" charset="0"/>
                <a:ea typeface="Times New Roman" panose="02020603050405020304" pitchFamily="18" charset="0"/>
              </a:rPr>
              <a:t>. </a:t>
            </a:r>
          </a:p>
          <a:p>
            <a:pPr marL="342900" marR="0" indent="-342900" algn="just">
              <a:buFont typeface="Arial" panose="020B0604020202020204" pitchFamily="34" charset="0"/>
              <a:buChar char="•"/>
            </a:pPr>
            <a:endParaRPr lang="en-US" sz="2400" dirty="0">
              <a:effectLst/>
              <a:latin typeface="Comic Sans MS" panose="030F0702030302020204" pitchFamily="66" charset="0"/>
              <a:ea typeface="Times New Roman" panose="02020603050405020304" pitchFamily="18" charset="0"/>
            </a:endParaRPr>
          </a:p>
          <a:p>
            <a:pPr marL="342900" marR="0" indent="-342900" algn="just">
              <a:buFont typeface="Arial" panose="020B0604020202020204" pitchFamily="34" charset="0"/>
              <a:buChar char="•"/>
            </a:pPr>
            <a:r>
              <a:rPr lang="en-US" sz="2400" dirty="0" err="1">
                <a:effectLst/>
                <a:latin typeface="Comic Sans MS" panose="030F0702030302020204" pitchFamily="66" charset="0"/>
                <a:ea typeface="Times New Roman" panose="02020603050405020304" pitchFamily="18" charset="0"/>
              </a:rPr>
              <a:t>Потребно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ради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обезбеђивању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финансијских</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средстава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како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за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припрему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техничке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документације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тако</a:t>
            </a:r>
            <a:r>
              <a:rPr lang="en-US" sz="2400" dirty="0">
                <a:effectLst/>
                <a:latin typeface="Comic Sans MS" panose="030F0702030302020204" pitchFamily="66" charset="0"/>
                <a:ea typeface="Times New Roman" panose="02020603050405020304" pitchFamily="18" charset="0"/>
              </a:rPr>
              <a:t> и </a:t>
            </a:r>
            <a:r>
              <a:rPr lang="en-US" sz="2400" dirty="0" err="1">
                <a:effectLst/>
                <a:latin typeface="Comic Sans MS" panose="030F0702030302020204" pitchFamily="66" charset="0"/>
                <a:ea typeface="Times New Roman" panose="02020603050405020304" pitchFamily="18" charset="0"/>
              </a:rPr>
              <a:t>за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обележавање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меридијана</a:t>
            </a:r>
            <a:r>
              <a:rPr lang="en-US" sz="2400" dirty="0">
                <a:effectLst/>
                <a:latin typeface="Comic Sans MS" panose="030F0702030302020204" pitchFamily="66" charset="0"/>
                <a:ea typeface="Times New Roman" panose="02020603050405020304" pitchFamily="18" charset="0"/>
              </a:rPr>
              <a:t> и </a:t>
            </a:r>
            <a:r>
              <a:rPr lang="en-US" sz="2400" dirty="0" err="1">
                <a:effectLst/>
                <a:latin typeface="Comic Sans MS" panose="030F0702030302020204" pitchFamily="66" charset="0"/>
                <a:ea typeface="Times New Roman" panose="02020603050405020304" pitchFamily="18" charset="0"/>
              </a:rPr>
              <a:t>изградњу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Паралелног</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глобуса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Предложени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састанак</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јуна</a:t>
            </a:r>
            <a:r>
              <a:rPr lang="en-US" sz="2400" dirty="0">
                <a:effectLst/>
                <a:latin typeface="Comic Sans MS" panose="030F0702030302020204" pitchFamily="66" charset="0"/>
                <a:ea typeface="Times New Roman" panose="02020603050405020304" pitchFamily="18" charset="0"/>
              </a:rPr>
              <a:t> 2023 </a:t>
            </a:r>
            <a:r>
              <a:rPr lang="en-US" sz="2400" dirty="0" err="1">
                <a:effectLst/>
                <a:latin typeface="Comic Sans MS" panose="030F0702030302020204" pitchFamily="66" charset="0"/>
                <a:ea typeface="Times New Roman" panose="02020603050405020304" pitchFamily="18" charset="0"/>
              </a:rPr>
              <a:t>још</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није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организован</a:t>
            </a:r>
            <a:r>
              <a:rPr lang="en-US" sz="2400" dirty="0">
                <a:effectLst/>
                <a:latin typeface="Comic Sans MS" panose="030F0702030302020204" pitchFamily="66" charset="0"/>
                <a:ea typeface="Times New Roman" panose="02020603050405020304" pitchFamily="18" charset="0"/>
              </a:rPr>
              <a:t>.</a:t>
            </a:r>
          </a:p>
        </p:txBody>
      </p:sp>
    </p:spTree>
    <p:extLst>
      <p:ext uri="{BB962C8B-B14F-4D97-AF65-F5344CB8AC3E}">
        <p14:creationId xmlns:p14="http://schemas.microsoft.com/office/powerpoint/2010/main" val="897655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4A0672-67A0-6AAD-D429-FDDD2D593EE2}"/>
              </a:ext>
            </a:extLst>
          </p:cNvPr>
          <p:cNvSpPr txBox="1"/>
          <p:nvPr/>
        </p:nvSpPr>
        <p:spPr>
          <a:xfrm>
            <a:off x="992505" y="1151892"/>
            <a:ext cx="10206990" cy="4439677"/>
          </a:xfrm>
          <a:prstGeom prst="rect">
            <a:avLst/>
          </a:prstGeom>
          <a:noFill/>
        </p:spPr>
        <p:txBody>
          <a:bodyPr wrap="square" rtlCol="0">
            <a:spAutoFit/>
          </a:bodyPr>
          <a:lstStyle/>
          <a:p>
            <a:pPr marR="0" lvl="2" algn="ctr">
              <a:spcBef>
                <a:spcPts val="1200"/>
              </a:spcBef>
              <a:spcAft>
                <a:spcPts val="300"/>
              </a:spcAft>
              <a:tabLst>
                <a:tab pos="0" algn="l"/>
              </a:tabLst>
            </a:pPr>
            <a:r>
              <a:rPr lang="en-US" sz="2800" b="1" cap="all" dirty="0">
                <a:effectLst/>
                <a:latin typeface="Comic Sans MS" panose="030F0702030302020204" pitchFamily="66" charset="0"/>
              </a:rPr>
              <a:t>ЕЛЕМЕНТИ ЗА ПРИПРЕМУ ТЕХНИЧКЕ ДОКУМЕНТАЦИЈЕ </a:t>
            </a:r>
            <a:endParaRPr lang="en-US" sz="2800" b="1" dirty="0">
              <a:effectLst/>
              <a:latin typeface="Comic Sans MS" panose="030F0702030302020204" pitchFamily="66" charset="0"/>
            </a:endParaRPr>
          </a:p>
          <a:p>
            <a:pPr marL="0" marR="0" indent="228600">
              <a:buNone/>
            </a:pPr>
            <a:r>
              <a:rPr lang="en-US" sz="2800" b="1" dirty="0">
                <a:effectLst/>
                <a:latin typeface="Comic Sans MS" panose="030F0702030302020204" pitchFamily="66" charset="0"/>
                <a:ea typeface="Times New Roman" panose="02020603050405020304" pitchFamily="18" charset="0"/>
              </a:rPr>
              <a:t> </a:t>
            </a:r>
            <a:endParaRPr lang="en-US" sz="2800" dirty="0">
              <a:effectLst/>
              <a:latin typeface="Comic Sans MS" panose="030F0702030302020204" pitchFamily="66" charset="0"/>
              <a:ea typeface="Times New Roman" panose="02020603050405020304" pitchFamily="18" charset="0"/>
            </a:endParaRPr>
          </a:p>
          <a:p>
            <a:pPr marL="0" marR="0" indent="182880" algn="just">
              <a:buNone/>
            </a:pPr>
            <a:r>
              <a:rPr lang="en-US" sz="2800" b="1" dirty="0">
                <a:effectLst/>
                <a:latin typeface="Comic Sans MS" panose="030F0702030302020204" pitchFamily="66" charset="0"/>
                <a:ea typeface="Times New Roman" panose="02020603050405020304" pitchFamily="18" charset="0"/>
              </a:rPr>
              <a:t>а) </a:t>
            </a:r>
            <a:r>
              <a:rPr lang="en-US" sz="2800" b="1" dirty="0" err="1">
                <a:effectLst/>
                <a:latin typeface="Comic Sans MS" panose="030F0702030302020204" pitchFamily="66" charset="0"/>
                <a:ea typeface="Times New Roman" panose="02020603050405020304" pitchFamily="18" charset="0"/>
              </a:rPr>
              <a:t>за</a:t>
            </a:r>
            <a:r>
              <a:rPr lang="en-US" sz="2800" b="1" dirty="0">
                <a:effectLst/>
                <a:latin typeface="Comic Sans MS" panose="030F0702030302020204" pitchFamily="66" charset="0"/>
                <a:ea typeface="Times New Roman" panose="02020603050405020304" pitchFamily="18" charset="0"/>
              </a:rPr>
              <a:t> </a:t>
            </a:r>
            <a:r>
              <a:rPr lang="en-US" sz="2800" b="1" dirty="0" err="1">
                <a:effectLst/>
                <a:latin typeface="Comic Sans MS" panose="030F0702030302020204" pitchFamily="66" charset="0"/>
                <a:ea typeface="Times New Roman" panose="02020603050405020304" pitchFamily="18" charset="0"/>
              </a:rPr>
              <a:t>Меридијан</a:t>
            </a:r>
            <a:endParaRPr lang="en-US" sz="2800" b="1" dirty="0">
              <a:effectLst/>
              <a:latin typeface="Comic Sans MS" panose="030F0702030302020204" pitchFamily="66" charset="0"/>
              <a:ea typeface="Times New Roman" panose="02020603050405020304" pitchFamily="18" charset="0"/>
            </a:endParaRPr>
          </a:p>
          <a:p>
            <a:pPr marL="0" marR="0" indent="182880" algn="just">
              <a:buNone/>
            </a:pPr>
            <a:endParaRPr lang="en-US" sz="2800" dirty="0">
              <a:effectLst/>
              <a:latin typeface="Comic Sans MS" panose="030F0702030302020204" pitchFamily="66" charset="0"/>
              <a:ea typeface="Times New Roman" panose="02020603050405020304" pitchFamily="18" charset="0"/>
            </a:endParaRPr>
          </a:p>
          <a:p>
            <a:pPr marL="0" marR="0" indent="182880" algn="just"/>
            <a:r>
              <a:rPr lang="en-US" sz="2800" dirty="0">
                <a:effectLst/>
                <a:latin typeface="Comic Sans MS" panose="030F0702030302020204" pitchFamily="66" charset="0"/>
                <a:ea typeface="Times New Roman" panose="02020603050405020304" pitchFamily="18" charset="0"/>
              </a:rPr>
              <a:t>У </a:t>
            </a:r>
            <a:r>
              <a:rPr lang="en-US" sz="2800" dirty="0" err="1">
                <a:effectLst/>
                <a:latin typeface="Comic Sans MS" panose="030F0702030302020204" pitchFamily="66" charset="0"/>
                <a:ea typeface="Times New Roman" panose="02020603050405020304" pitchFamily="18" charset="0"/>
              </a:rPr>
              <a:t>циљу</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припреме</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техничке</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документације</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за</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обележава</a:t>
            </a:r>
            <a:r>
              <a:rPr lang="sr-Cyrl-RS" sz="2800" dirty="0">
                <a:effectLst/>
                <a:latin typeface="Comic Sans MS" panose="030F0702030302020204" pitchFamily="66" charset="0"/>
                <a:ea typeface="Times New Roman" panose="02020603050405020304" pitchFamily="18" charset="0"/>
              </a:rPr>
              <a:t>њ</a:t>
            </a:r>
            <a:r>
              <a:rPr lang="en-US" sz="2800" dirty="0">
                <a:effectLst/>
                <a:latin typeface="Comic Sans MS" panose="030F0702030302020204" pitchFamily="66" charset="0"/>
                <a:ea typeface="Times New Roman" panose="02020603050405020304" pitchFamily="18" charset="0"/>
              </a:rPr>
              <a:t>е </a:t>
            </a:r>
            <a:r>
              <a:rPr lang="en-US" sz="2800" dirty="0" err="1">
                <a:effectLst/>
                <a:latin typeface="Comic Sans MS" panose="030F0702030302020204" pitchFamily="66" charset="0"/>
                <a:ea typeface="Times New Roman" panose="02020603050405020304" pitchFamily="18" charset="0"/>
              </a:rPr>
              <a:t>меридијана</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подножју</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Победника</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на</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Калемегдану</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смо</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припремили</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тробојну</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траку</a:t>
            </a:r>
            <a:r>
              <a:rPr lang="en-US" sz="2800" dirty="0">
                <a:effectLst/>
                <a:latin typeface="Comic Sans MS" panose="030F0702030302020204" pitchFamily="66" charset="0"/>
                <a:ea typeface="Times New Roman" panose="02020603050405020304" pitchFamily="18" charset="0"/>
              </a:rPr>
              <a:t> и </a:t>
            </a:r>
            <a:r>
              <a:rPr lang="en-US" sz="2800" dirty="0" err="1">
                <a:effectLst/>
                <a:latin typeface="Comic Sans MS" panose="030F0702030302020204" pitchFamily="66" charset="0"/>
                <a:ea typeface="Times New Roman" panose="02020603050405020304" pitchFamily="18" charset="0"/>
              </a:rPr>
              <a:t>поставили</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је</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дуж</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локалног</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медиријана</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односно</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сенке</a:t>
            </a:r>
            <a:r>
              <a:rPr lang="en-US" sz="2800" dirty="0">
                <a:effectLst/>
                <a:latin typeface="Comic Sans MS" panose="030F0702030302020204" pitchFamily="66" charset="0"/>
                <a:ea typeface="Times New Roman" panose="02020603050405020304" pitchFamily="18" charset="0"/>
              </a:rPr>
              <a:t> </a:t>
            </a:r>
            <a:r>
              <a:rPr lang="en-US" sz="2800" dirty="0" err="1">
                <a:effectLst/>
                <a:latin typeface="Comic Sans MS" panose="030F0702030302020204" pitchFamily="66" charset="0"/>
                <a:ea typeface="Times New Roman" panose="02020603050405020304" pitchFamily="18" charset="0"/>
              </a:rPr>
              <a:t>Победника</a:t>
            </a:r>
            <a:r>
              <a:rPr lang="en-US" sz="2800" dirty="0">
                <a:effectLst/>
                <a:latin typeface="Comic Sans MS" panose="030F0702030302020204" pitchFamily="66" charset="0"/>
                <a:ea typeface="Times New Roman" panose="02020603050405020304" pitchFamily="18" charset="0"/>
              </a:rPr>
              <a:t> у </a:t>
            </a:r>
            <a:r>
              <a:rPr lang="en-US" sz="2800" dirty="0" err="1">
                <a:effectLst/>
                <a:latin typeface="Comic Sans MS" panose="030F0702030302020204" pitchFamily="66" charset="0"/>
                <a:ea typeface="Times New Roman" panose="02020603050405020304" pitchFamily="18" charset="0"/>
              </a:rPr>
              <a:t>подне</a:t>
            </a:r>
            <a:r>
              <a:rPr lang="en-US" sz="2800" dirty="0">
                <a:effectLst/>
                <a:latin typeface="Comic Sans MS" panose="030F0702030302020204" pitchFamily="66" charset="0"/>
                <a:ea typeface="Times New Roman" panose="02020603050405020304" pitchFamily="18" charset="0"/>
              </a:rPr>
              <a:t> 20. </a:t>
            </a:r>
            <a:r>
              <a:rPr lang="en-US" sz="2800" dirty="0" err="1">
                <a:effectLst/>
                <a:latin typeface="Comic Sans MS" panose="030F0702030302020204" pitchFamily="66" charset="0"/>
                <a:ea typeface="Times New Roman" panose="02020603050405020304" pitchFamily="18" charset="0"/>
              </a:rPr>
              <a:t>јуна</a:t>
            </a:r>
            <a:r>
              <a:rPr lang="en-US" sz="2800" dirty="0">
                <a:effectLst/>
                <a:latin typeface="Comic Sans MS" panose="030F0702030302020204" pitchFamily="66" charset="0"/>
                <a:ea typeface="Times New Roman" panose="02020603050405020304" pitchFamily="18" charset="0"/>
              </a:rPr>
              <a:t> 2023. </a:t>
            </a:r>
          </a:p>
        </p:txBody>
      </p:sp>
    </p:spTree>
    <p:extLst>
      <p:ext uri="{BB962C8B-B14F-4D97-AF65-F5344CB8AC3E}">
        <p14:creationId xmlns:p14="http://schemas.microsoft.com/office/powerpoint/2010/main" val="1318682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1D436-46BB-4DC3-16D6-B89EF2B8FCF6}"/>
              </a:ext>
            </a:extLst>
          </p:cNvPr>
          <p:cNvPicPr>
            <a:picLocks noChangeAspect="1"/>
          </p:cNvPicPr>
          <p:nvPr/>
        </p:nvPicPr>
        <p:blipFill>
          <a:blip r:embed="rId2"/>
          <a:stretch>
            <a:fillRect/>
          </a:stretch>
        </p:blipFill>
        <p:spPr>
          <a:xfrm>
            <a:off x="453390" y="382946"/>
            <a:ext cx="4230707" cy="5704021"/>
          </a:xfrm>
          <a:prstGeom prst="rect">
            <a:avLst/>
          </a:prstGeom>
        </p:spPr>
      </p:pic>
      <p:sp>
        <p:nvSpPr>
          <p:cNvPr id="3" name="TextBox 2">
            <a:extLst>
              <a:ext uri="{FF2B5EF4-FFF2-40B4-BE49-F238E27FC236}">
                <a16:creationId xmlns:a16="http://schemas.microsoft.com/office/drawing/2014/main" id="{09162058-2367-D006-4E80-8A1500E1381D}"/>
              </a:ext>
            </a:extLst>
          </p:cNvPr>
          <p:cNvSpPr txBox="1"/>
          <p:nvPr/>
        </p:nvSpPr>
        <p:spPr>
          <a:xfrm>
            <a:off x="4857750" y="243512"/>
            <a:ext cx="6880860" cy="6370975"/>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effectLst/>
                <a:latin typeface="Comic Sans MS" panose="030F0702030302020204" pitchFamily="66" charset="0"/>
                <a:ea typeface="Times New Roman" panose="02020603050405020304" pitchFamily="18" charset="0"/>
              </a:rPr>
              <a:t>Правац</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меридијана</a:t>
            </a:r>
            <a:r>
              <a:rPr lang="en-US" sz="2400" dirty="0">
                <a:effectLst/>
                <a:latin typeface="Comic Sans MS" panose="030F0702030302020204" pitchFamily="66" charset="0"/>
                <a:ea typeface="Times New Roman" panose="02020603050405020304" pitchFamily="18" charset="0"/>
              </a:rPr>
              <a:t> у </a:t>
            </a:r>
            <a:r>
              <a:rPr lang="en-US" sz="2400" dirty="0" err="1">
                <a:effectLst/>
                <a:latin typeface="Comic Sans MS" panose="030F0702030302020204" pitchFamily="66" charset="0"/>
                <a:ea typeface="Times New Roman" panose="02020603050405020304" pitchFamily="18" charset="0"/>
              </a:rPr>
              <a:t>подножју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Победника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обележeн</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тробојном</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платненом</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траком</a:t>
            </a:r>
            <a:r>
              <a:rPr lang="en-US" sz="2400" dirty="0">
                <a:effectLst/>
                <a:latin typeface="Comic Sans MS" panose="030F0702030302020204" pitchFamily="66" charset="0"/>
                <a:ea typeface="Times New Roman" panose="02020603050405020304" pitchFamily="18" charset="0"/>
              </a:rPr>
              <a:t>. </a:t>
            </a:r>
          </a:p>
          <a:p>
            <a:pPr marL="342900" indent="-342900">
              <a:buFont typeface="Arial" panose="020B0604020202020204" pitchFamily="34" charset="0"/>
              <a:buChar char="•"/>
            </a:pPr>
            <a:endParaRPr lang="en-US" sz="2400" dirty="0">
              <a:effectLst/>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r>
              <a:rPr lang="en-US" sz="2400" dirty="0" err="1">
                <a:effectLst/>
                <a:latin typeface="Comic Sans MS" panose="030F0702030302020204" pitchFamily="66" charset="0"/>
                <a:ea typeface="Times New Roman" panose="02020603050405020304" pitchFamily="18" charset="0"/>
              </a:rPr>
              <a:t>Дуж</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тог</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правца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би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требало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поставити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три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реда</a:t>
            </a:r>
            <a:r>
              <a:rPr lang="en-US" sz="2400" dirty="0">
                <a:effectLst/>
                <a:latin typeface="Comic Sans MS" panose="030F0702030302020204" pitchFamily="66" charset="0"/>
                <a:ea typeface="Times New Roman" panose="02020603050405020304" pitchFamily="18" charset="0"/>
              </a:rPr>
              <a:t> (а </a:t>
            </a:r>
            <a:r>
              <a:rPr lang="en-US" sz="2400" dirty="0" err="1">
                <a:effectLst/>
                <a:latin typeface="Comic Sans MS" panose="030F0702030302020204" pitchFamily="66" charset="0"/>
                <a:ea typeface="Times New Roman" panose="02020603050405020304" pitchFamily="18" charset="0"/>
              </a:rPr>
              <a:t>не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два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плочица</a:t>
            </a:r>
            <a:r>
              <a:rPr lang="en-US" sz="2400" dirty="0">
                <a:effectLst/>
                <a:latin typeface="Comic Sans MS" panose="030F0702030302020204" pitchFamily="66" charset="0"/>
                <a:ea typeface="Times New Roman" panose="02020603050405020304" pitchFamily="18" charset="0"/>
              </a:rPr>
              <a:t> у </a:t>
            </a:r>
            <a:r>
              <a:rPr lang="en-US" sz="2400" dirty="0" err="1">
                <a:effectLst/>
                <a:latin typeface="Comic Sans MS" panose="030F0702030302020204" pitchFamily="66" charset="0"/>
                <a:ea typeface="Times New Roman" panose="02020603050405020304" pitchFamily="18" charset="0"/>
              </a:rPr>
              <a:t>три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боје</a:t>
            </a:r>
            <a:r>
              <a:rPr lang="en-US" sz="2400" dirty="0">
                <a:effectLst/>
                <a:latin typeface="Comic Sans MS" panose="030F0702030302020204" pitchFamily="66" charset="0"/>
                <a:ea typeface="Times New Roman" panose="02020603050405020304" pitchFamily="18" charset="0"/>
              </a:rPr>
              <a:t>. </a:t>
            </a:r>
          </a:p>
          <a:p>
            <a:pPr marL="342900" indent="-342900">
              <a:buFont typeface="Arial" panose="020B0604020202020204" pitchFamily="34" charset="0"/>
              <a:buChar char="•"/>
            </a:pPr>
            <a:endParaRPr lang="ru-RU" sz="2400" dirty="0">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r>
              <a:rPr lang="ru-RU" sz="2400" dirty="0">
                <a:latin typeface="Comic Sans MS" panose="030F0702030302020204" pitchFamily="66" charset="0"/>
                <a:ea typeface="Times New Roman" panose="02020603050405020304" pitchFamily="18" charset="0"/>
              </a:rPr>
              <a:t>Траку су поставиле Кристина Томовић, Ана Живковић и Теодора Николић, ученице другог разреда Земунске гимназије.</a:t>
            </a:r>
          </a:p>
          <a:p>
            <a:pPr marL="342900" indent="-342900">
              <a:buFont typeface="Arial" panose="020B0604020202020204" pitchFamily="34" charset="0"/>
              <a:buChar char="•"/>
            </a:pPr>
            <a:endParaRPr lang="en-US" sz="2400" dirty="0">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r>
              <a:rPr lang="en-US" sz="2400" dirty="0" err="1">
                <a:effectLst/>
                <a:latin typeface="Comic Sans MS" panose="030F0702030302020204" pitchFamily="66" charset="0"/>
                <a:ea typeface="Times New Roman" panose="02020603050405020304" pitchFamily="18" charset="0"/>
              </a:rPr>
              <a:t>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слици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може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видети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како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ученице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постављају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траку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дуж</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сенке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споменика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Победнику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који</a:t>
            </a:r>
            <a:r>
              <a:rPr lang="en-US" sz="2400" dirty="0">
                <a:effectLst/>
                <a:latin typeface="Comic Sans MS" panose="030F0702030302020204" pitchFamily="66" charset="0"/>
                <a:ea typeface="Times New Roman" panose="02020603050405020304" pitchFamily="18" charset="0"/>
              </a:rPr>
              <a:t> у </a:t>
            </a:r>
            <a:r>
              <a:rPr lang="en-US" sz="2400" dirty="0" err="1">
                <a:effectLst/>
                <a:latin typeface="Comic Sans MS" panose="030F0702030302020204" pitchFamily="66" charset="0"/>
                <a:ea typeface="Times New Roman" panose="02020603050405020304" pitchFamily="18" charset="0"/>
              </a:rPr>
              <a:t>овом</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случају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има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улогу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гномона</a:t>
            </a:r>
            <a:r>
              <a:rPr lang="en-US" sz="2400" dirty="0">
                <a:effectLst/>
                <a:latin typeface="Comic Sans MS" panose="030F0702030302020204" pitchFamily="66" charset="0"/>
                <a:ea typeface="Times New Roman" panose="02020603050405020304" pitchFamily="18" charset="0"/>
              </a:rPr>
              <a:t>.</a:t>
            </a:r>
          </a:p>
          <a:p>
            <a:pPr marL="342900" indent="-342900">
              <a:buFont typeface="Arial" panose="020B0604020202020204" pitchFamily="34" charset="0"/>
              <a:buChar char="•"/>
            </a:pPr>
            <a:endParaRPr lang="en-US" sz="2400" dirty="0">
              <a:latin typeface="Comic Sans MS" panose="030F0702030302020204" pitchFamily="66" charset="0"/>
            </a:endParaRPr>
          </a:p>
        </p:txBody>
      </p:sp>
    </p:spTree>
    <p:extLst>
      <p:ext uri="{BB962C8B-B14F-4D97-AF65-F5344CB8AC3E}">
        <p14:creationId xmlns:p14="http://schemas.microsoft.com/office/powerpoint/2010/main" val="2487382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68367-C020-C356-340E-651D55ECC2CC}"/>
              </a:ext>
            </a:extLst>
          </p:cNvPr>
          <p:cNvPicPr>
            <a:picLocks noChangeAspect="1"/>
          </p:cNvPicPr>
          <p:nvPr/>
        </p:nvPicPr>
        <p:blipFill>
          <a:blip r:embed="rId2"/>
          <a:stretch>
            <a:fillRect/>
          </a:stretch>
        </p:blipFill>
        <p:spPr>
          <a:xfrm>
            <a:off x="1387741" y="369869"/>
            <a:ext cx="9055216" cy="3870662"/>
          </a:xfrm>
          <a:prstGeom prst="rect">
            <a:avLst/>
          </a:prstGeom>
        </p:spPr>
      </p:pic>
      <p:sp>
        <p:nvSpPr>
          <p:cNvPr id="3" name="TextBox 2">
            <a:extLst>
              <a:ext uri="{FF2B5EF4-FFF2-40B4-BE49-F238E27FC236}">
                <a16:creationId xmlns:a16="http://schemas.microsoft.com/office/drawing/2014/main" id="{32D03A0C-057E-56FD-11CE-45E6C14ECD2C}"/>
              </a:ext>
            </a:extLst>
          </p:cNvPr>
          <p:cNvSpPr txBox="1"/>
          <p:nvPr/>
        </p:nvSpPr>
        <p:spPr>
          <a:xfrm>
            <a:off x="312744" y="4766310"/>
            <a:ext cx="11205210" cy="1569660"/>
          </a:xfrm>
          <a:prstGeom prst="rect">
            <a:avLst/>
          </a:prstGeom>
          <a:noFill/>
        </p:spPr>
        <p:txBody>
          <a:bodyPr wrap="square" rtlCol="0">
            <a:spAutoFit/>
          </a:bodyPr>
          <a:lstStyle/>
          <a:p>
            <a:pPr marL="0" marR="0" algn="ctr"/>
            <a:r>
              <a:rPr lang="en-US" sz="2400" dirty="0" err="1">
                <a:effectLst/>
                <a:latin typeface="Comic Sans MS" panose="030F0702030302020204" pitchFamily="66" charset="0"/>
                <a:ea typeface="Times New Roman" panose="02020603050405020304" pitchFamily="18" charset="0"/>
              </a:rPr>
              <a:t>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адреси</a:t>
            </a:r>
            <a:r>
              <a:rPr lang="en-US" sz="2400" dirty="0">
                <a:effectLst/>
                <a:latin typeface="Comic Sans MS" panose="030F0702030302020204" pitchFamily="66" charset="0"/>
                <a:ea typeface="Times New Roman" panose="02020603050405020304" pitchFamily="18" charset="0"/>
              </a:rPr>
              <a:t> </a:t>
            </a:r>
            <a:r>
              <a:rPr lang="en-US" sz="2400" u="sng" dirty="0">
                <a:solidFill>
                  <a:srgbClr val="0000FF"/>
                </a:solidFill>
                <a:effectLst/>
                <a:latin typeface="Comic Sans MS" panose="030F0702030302020204" pitchFamily="66" charset="0"/>
                <a:ea typeface="Times New Roman" panose="02020603050405020304" pitchFamily="18" charset="0"/>
                <a:hlinkClick r:id="rId3"/>
              </a:rPr>
              <a:t>https://www.suncalc.org/</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може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приступити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апликацији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интерактивном</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мапом</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која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приказује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кретање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Сунца</a:t>
            </a:r>
            <a:r>
              <a:rPr lang="en-US" sz="2400" dirty="0">
                <a:effectLst/>
                <a:latin typeface="Comic Sans MS" panose="030F0702030302020204" pitchFamily="66" charset="0"/>
                <a:ea typeface="Times New Roman" panose="02020603050405020304" pitchFamily="18" charset="0"/>
              </a:rPr>
              <a:t> и </a:t>
            </a:r>
            <a:r>
              <a:rPr lang="en-US" sz="2400" dirty="0" err="1">
                <a:effectLst/>
                <a:latin typeface="Comic Sans MS" panose="030F0702030302020204" pitchFamily="66" charset="0"/>
                <a:ea typeface="Times New Roman" panose="02020603050405020304" pitchFamily="18" charset="0"/>
              </a:rPr>
              <a:t>фазе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осунчаности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током</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датог</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дана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изабраној</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локацији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слици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види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за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локацију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споменика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Победнику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Калемегдану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локално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подне</a:t>
            </a:r>
            <a:r>
              <a:rPr lang="en-US" sz="2400" dirty="0">
                <a:effectLst/>
                <a:latin typeface="Comic Sans MS" panose="030F0702030302020204" pitchFamily="66" charset="0"/>
                <a:ea typeface="Times New Roman" panose="02020603050405020304" pitchFamily="18" charset="0"/>
              </a:rPr>
              <a:t> у 12:40 h.</a:t>
            </a:r>
          </a:p>
        </p:txBody>
      </p:sp>
    </p:spTree>
    <p:extLst>
      <p:ext uri="{BB962C8B-B14F-4D97-AF65-F5344CB8AC3E}">
        <p14:creationId xmlns:p14="http://schemas.microsoft.com/office/powerpoint/2010/main" val="3409437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886E0F-D502-4144-8733-79A7BBB3D97E}"/>
              </a:ext>
            </a:extLst>
          </p:cNvPr>
          <p:cNvSpPr txBox="1"/>
          <p:nvPr/>
        </p:nvSpPr>
        <p:spPr>
          <a:xfrm>
            <a:off x="330529" y="342949"/>
            <a:ext cx="11632543" cy="2308324"/>
          </a:xfrm>
          <a:prstGeom prst="rect">
            <a:avLst/>
          </a:prstGeom>
          <a:noFill/>
        </p:spPr>
        <p:txBody>
          <a:bodyPr wrap="square" rtlCol="0">
            <a:spAutoFit/>
          </a:bodyPr>
          <a:lstStyle/>
          <a:p>
            <a:pPr algn="just"/>
            <a:r>
              <a:rPr lang="ru-RU" b="1" dirty="0">
                <a:latin typeface="Comic Sans MS" panose="030F0702030302020204" pitchFamily="66" charset="0"/>
              </a:rPr>
              <a:t>РАЗВОЈ АСТРОНОМИЈЕ КОД СРБА XI</a:t>
            </a:r>
            <a:r>
              <a:rPr lang="en-US" b="1" dirty="0">
                <a:latin typeface="Comic Sans MS" panose="030F0702030302020204" pitchFamily="66" charset="0"/>
              </a:rPr>
              <a:t>, </a:t>
            </a:r>
            <a:r>
              <a:rPr lang="ru-RU" b="1" dirty="0">
                <a:latin typeface="Comic Sans MS" panose="030F0702030302020204" pitchFamily="66" charset="0"/>
              </a:rPr>
              <a:t>Београд, 18 – 22. април 2021. </a:t>
            </a:r>
            <a:endParaRPr lang="en-US" b="1" dirty="0">
              <a:latin typeface="Comic Sans MS" panose="030F0702030302020204" pitchFamily="66" charset="0"/>
            </a:endParaRPr>
          </a:p>
          <a:p>
            <a:pPr algn="just"/>
            <a:endParaRPr lang="en-US" b="1" dirty="0">
              <a:latin typeface="Times New Roman" panose="02020603050405020304" pitchFamily="18" charset="0"/>
              <a:cs typeface="Times New Roman" panose="02020603050405020304" pitchFamily="18" charset="0"/>
            </a:endParaRPr>
          </a:p>
          <a:p>
            <a:pPr algn="just"/>
            <a:r>
              <a:rPr lang="ru-RU" b="1" dirty="0">
                <a:latin typeface="Comic Sans MS" panose="030F0702030302020204" pitchFamily="66" charset="0"/>
                <a:cs typeface="Times New Roman" panose="02020603050405020304" pitchFamily="18" charset="0"/>
              </a:rPr>
              <a:t>ПАРАЛЕЛНИ</a:t>
            </a:r>
            <a:r>
              <a:rPr lang="en-US" b="1" dirty="0">
                <a:latin typeface="Comic Sans MS" panose="030F0702030302020204" pitchFamily="66" charset="0"/>
                <a:cs typeface="Times New Roman" panose="02020603050405020304" pitchFamily="18" charset="0"/>
              </a:rPr>
              <a:t>  </a:t>
            </a:r>
            <a:r>
              <a:rPr lang="ru-RU" b="1" dirty="0">
                <a:latin typeface="Comic Sans MS" panose="030F0702030302020204" pitchFamily="66" charset="0"/>
                <a:cs typeface="Times New Roman" panose="02020603050405020304" pitchFamily="18" charset="0"/>
              </a:rPr>
              <a:t>ГЛОБУ</a:t>
            </a:r>
            <a:r>
              <a:rPr lang="sr-Cyrl-RS" b="1" dirty="0">
                <a:latin typeface="Comic Sans MS" panose="030F0702030302020204" pitchFamily="66" charset="0"/>
                <a:cs typeface="Times New Roman" panose="02020603050405020304" pitchFamily="18" charset="0"/>
              </a:rPr>
              <a:t>С </a:t>
            </a:r>
            <a:r>
              <a:rPr lang="ru-RU" b="1" dirty="0">
                <a:latin typeface="Comic Sans MS" panose="030F0702030302020204" pitchFamily="66" charset="0"/>
                <a:cs typeface="Times New Roman" panose="02020603050405020304" pitchFamily="18" charset="0"/>
              </a:rPr>
              <a:t>У РУКАМА ЕРАТОСТЕНА, МИЛАНКОВИЋА, ЏЕФЕРСОНА, ЕДУКАТОРА И</a:t>
            </a:r>
            <a:r>
              <a:rPr lang="en-US" b="1" dirty="0">
                <a:latin typeface="Comic Sans MS" panose="030F0702030302020204" pitchFamily="66" charset="0"/>
                <a:cs typeface="Times New Roman" panose="02020603050405020304" pitchFamily="18" charset="0"/>
              </a:rPr>
              <a:t>  </a:t>
            </a:r>
            <a:r>
              <a:rPr lang="ru-RU" b="1" dirty="0">
                <a:latin typeface="Comic Sans MS" panose="030F0702030302020204" pitchFamily="66" charset="0"/>
                <a:cs typeface="Times New Roman" panose="02020603050405020304" pitchFamily="18" charset="0"/>
              </a:rPr>
              <a:t>СТУДЕНАТ</a:t>
            </a:r>
            <a:r>
              <a:rPr lang="en-US" b="1" dirty="0">
                <a:latin typeface="Comic Sans MS" panose="030F0702030302020204" pitchFamily="66" charset="0"/>
                <a:cs typeface="Times New Roman" panose="02020603050405020304" pitchFamily="18" charset="0"/>
              </a:rPr>
              <a:t>A</a:t>
            </a:r>
          </a:p>
          <a:p>
            <a:pPr algn="just"/>
            <a:endParaRPr lang="en-US" b="1" dirty="0">
              <a:latin typeface="Comic Sans MS" panose="030F0702030302020204" pitchFamily="66" charset="0"/>
              <a:cs typeface="Times New Roman" panose="02020603050405020304" pitchFamily="18" charset="0"/>
            </a:endParaRPr>
          </a:p>
          <a:p>
            <a:r>
              <a:rPr lang="ru-RU" b="1" i="1" dirty="0">
                <a:latin typeface="Comic Sans MS" panose="030F0702030302020204" pitchFamily="66" charset="0"/>
              </a:rPr>
              <a:t>Мирјана Божић, Татјана Марковић Топаловић, Биљана Стојичић</a:t>
            </a:r>
            <a:endParaRPr lang="en-US" b="1" i="1" dirty="0">
              <a:latin typeface="Comic Sans MS" panose="030F0702030302020204" pitchFamily="66" charset="0"/>
            </a:endParaRPr>
          </a:p>
          <a:p>
            <a:r>
              <a:rPr lang="sr-Cyrl-RS" b="1" dirty="0">
                <a:latin typeface="Comic Sans MS" panose="030F0702030302020204" pitchFamily="66" charset="0"/>
              </a:rPr>
              <a:t>Институт за физику, Универзитет у Београду</a:t>
            </a:r>
            <a:r>
              <a:rPr lang="en-US" b="1" dirty="0">
                <a:latin typeface="Comic Sans MS" panose="030F0702030302020204" pitchFamily="66" charset="0"/>
              </a:rPr>
              <a:t>; </a:t>
            </a:r>
            <a:r>
              <a:rPr lang="sr-Cyrl-RS" b="1" dirty="0">
                <a:latin typeface="Comic Sans MS" panose="030F0702030302020204" pitchFamily="66" charset="0"/>
              </a:rPr>
              <a:t> Медицинска школа, Шабац</a:t>
            </a:r>
            <a:r>
              <a:rPr lang="en-US" b="1" dirty="0">
                <a:latin typeface="Comic Sans MS" panose="030F0702030302020204" pitchFamily="66" charset="0"/>
              </a:rPr>
              <a:t>; </a:t>
            </a:r>
            <a:r>
              <a:rPr lang="sr-Cyrl-RS" b="1" dirty="0">
                <a:latin typeface="Comic Sans MS" panose="030F0702030302020204" pitchFamily="66" charset="0"/>
              </a:rPr>
              <a:t>Земунска гимназија</a:t>
            </a:r>
            <a:r>
              <a:rPr lang="en-US" b="1" dirty="0">
                <a:latin typeface="Comic Sans MS" panose="030F0702030302020204" pitchFamily="66" charset="0"/>
              </a:rPr>
              <a:t>; </a:t>
            </a:r>
            <a:r>
              <a:rPr lang="sr-Cyrl-RS" b="1" dirty="0">
                <a:latin typeface="Comic Sans MS" panose="030F0702030302020204" pitchFamily="66" charset="0"/>
              </a:rPr>
              <a:t>Земун</a:t>
            </a:r>
            <a:r>
              <a:rPr lang="en-US" b="1" dirty="0">
                <a:latin typeface="Comic Sans MS" panose="030F0702030302020204" pitchFamily="66" charset="0"/>
              </a:rPr>
              <a:t> </a:t>
            </a:r>
            <a:r>
              <a:rPr lang="sr-Cyrl-RS" b="1" dirty="0">
                <a:latin typeface="Comic Sans MS" panose="030F0702030302020204" pitchFamily="66" charset="0"/>
              </a:rPr>
              <a:t> </a:t>
            </a:r>
          </a:p>
        </p:txBody>
      </p:sp>
      <p:pic>
        <p:nvPicPr>
          <p:cNvPr id="6" name="Picture 5" descr="A picture containing text, arthropod&#10;&#10;Description automatically generated">
            <a:extLst>
              <a:ext uri="{FF2B5EF4-FFF2-40B4-BE49-F238E27FC236}">
                <a16:creationId xmlns:a16="http://schemas.microsoft.com/office/drawing/2014/main" id="{A419FBEA-57D5-45CC-8D1C-0D7A5251E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78" y="2618145"/>
            <a:ext cx="3825571" cy="2792123"/>
          </a:xfrm>
          <a:prstGeom prst="rect">
            <a:avLst/>
          </a:prstGeom>
        </p:spPr>
      </p:pic>
      <p:pic>
        <p:nvPicPr>
          <p:cNvPr id="8" name="Picture 7" descr="A group of people sitting at a table with a balloon&#10;&#10;Description automatically generated with low confidence">
            <a:extLst>
              <a:ext uri="{FF2B5EF4-FFF2-40B4-BE49-F238E27FC236}">
                <a16:creationId xmlns:a16="http://schemas.microsoft.com/office/drawing/2014/main" id="{455F10B3-EEB4-4FA4-B327-0717A24D2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45" y="2629067"/>
            <a:ext cx="3108960" cy="2785484"/>
          </a:xfrm>
          <a:prstGeom prst="rect">
            <a:avLst/>
          </a:prstGeom>
        </p:spPr>
      </p:pic>
      <p:sp>
        <p:nvSpPr>
          <p:cNvPr id="13" name="TextBox 12">
            <a:extLst>
              <a:ext uri="{FF2B5EF4-FFF2-40B4-BE49-F238E27FC236}">
                <a16:creationId xmlns:a16="http://schemas.microsoft.com/office/drawing/2014/main" id="{4F3DD88C-543F-46E4-BB45-5B977B891FC5}"/>
              </a:ext>
            </a:extLst>
          </p:cNvPr>
          <p:cNvSpPr txBox="1"/>
          <p:nvPr/>
        </p:nvSpPr>
        <p:spPr>
          <a:xfrm>
            <a:off x="4589145" y="5548349"/>
            <a:ext cx="3576320" cy="369332"/>
          </a:xfrm>
          <a:prstGeom prst="rect">
            <a:avLst/>
          </a:prstGeom>
          <a:noFill/>
        </p:spPr>
        <p:txBody>
          <a:bodyPr wrap="square" rtlCol="0">
            <a:spAutoFit/>
          </a:bodyPr>
          <a:lstStyle/>
          <a:p>
            <a:pPr eaLnBrk="1" hangingPunct="1"/>
            <a:r>
              <a:rPr lang="es-ES" altLang="en-US" sz="1800" b="1" i="1" dirty="0" err="1">
                <a:solidFill>
                  <a:srgbClr val="0070C0"/>
                </a:solidFill>
              </a:rPr>
              <a:t>Physics</a:t>
            </a:r>
            <a:r>
              <a:rPr lang="es-ES" altLang="en-US" sz="1800" b="1" i="1" dirty="0">
                <a:solidFill>
                  <a:srgbClr val="0070C0"/>
                </a:solidFill>
              </a:rPr>
              <a:t> </a:t>
            </a:r>
            <a:r>
              <a:rPr lang="es-ES" altLang="en-US" sz="1800" b="1" i="1" dirty="0" err="1">
                <a:solidFill>
                  <a:srgbClr val="0070C0"/>
                </a:solidFill>
              </a:rPr>
              <a:t>Education</a:t>
            </a:r>
            <a:r>
              <a:rPr lang="es-ES" altLang="en-US" sz="1800" b="1" dirty="0">
                <a:solidFill>
                  <a:srgbClr val="0070C0"/>
                </a:solidFill>
              </a:rPr>
              <a:t>,  46 (2011) 365</a:t>
            </a:r>
            <a:r>
              <a:rPr lang="sr-Cyrl-CS" altLang="en-US" sz="1800" b="1" dirty="0">
                <a:solidFill>
                  <a:srgbClr val="0070C0"/>
                </a:solidFill>
              </a:rPr>
              <a:t>.</a:t>
            </a:r>
            <a:endParaRPr lang="en-US" dirty="0"/>
          </a:p>
        </p:txBody>
      </p:sp>
      <p:sp>
        <p:nvSpPr>
          <p:cNvPr id="14" name="TextBox 13">
            <a:extLst>
              <a:ext uri="{FF2B5EF4-FFF2-40B4-BE49-F238E27FC236}">
                <a16:creationId xmlns:a16="http://schemas.microsoft.com/office/drawing/2014/main" id="{AD2DB51F-D366-459A-8105-CEB22BE062D9}"/>
              </a:ext>
            </a:extLst>
          </p:cNvPr>
          <p:cNvSpPr txBox="1"/>
          <p:nvPr/>
        </p:nvSpPr>
        <p:spPr>
          <a:xfrm>
            <a:off x="330529" y="5594516"/>
            <a:ext cx="3576320" cy="646331"/>
          </a:xfrm>
          <a:prstGeom prst="rect">
            <a:avLst/>
          </a:prstGeom>
          <a:noFill/>
        </p:spPr>
        <p:txBody>
          <a:bodyPr wrap="square" rtlCol="0">
            <a:spAutoFit/>
          </a:bodyPr>
          <a:lstStyle/>
          <a:p>
            <a:r>
              <a:rPr lang="en-US" b="1" dirty="0">
                <a:solidFill>
                  <a:srgbClr val="0070C0"/>
                </a:solidFill>
              </a:rPr>
              <a:t>The Physics Teacher,  43 (2005) 608</a:t>
            </a:r>
          </a:p>
          <a:p>
            <a:r>
              <a:rPr lang="en-US" b="1" dirty="0" err="1">
                <a:solidFill>
                  <a:srgbClr val="0070C0"/>
                </a:solidFill>
              </a:rPr>
              <a:t>Kompjuterksa</a:t>
            </a:r>
            <a:r>
              <a:rPr lang="en-US" b="1" dirty="0">
                <a:solidFill>
                  <a:srgbClr val="0070C0"/>
                </a:solidFill>
              </a:rPr>
              <a:t> </a:t>
            </a:r>
            <a:r>
              <a:rPr lang="en-US" b="1" dirty="0" err="1">
                <a:solidFill>
                  <a:srgbClr val="0070C0"/>
                </a:solidFill>
              </a:rPr>
              <a:t>simulacija</a:t>
            </a:r>
            <a:r>
              <a:rPr lang="en-US" b="1" dirty="0">
                <a:solidFill>
                  <a:srgbClr val="0070C0"/>
                </a:solidFill>
              </a:rPr>
              <a:t> </a:t>
            </a:r>
          </a:p>
        </p:txBody>
      </p:sp>
      <p:pic>
        <p:nvPicPr>
          <p:cNvPr id="16" name="Picture 15" descr="Diagram&#10;&#10;Description automatically generated">
            <a:extLst>
              <a:ext uri="{FF2B5EF4-FFF2-40B4-BE49-F238E27FC236}">
                <a16:creationId xmlns:a16="http://schemas.microsoft.com/office/drawing/2014/main" id="{E3498DF9-2A94-4886-8097-083D2AAB6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671" y="2585984"/>
            <a:ext cx="2536980" cy="3147735"/>
          </a:xfrm>
          <a:prstGeom prst="rect">
            <a:avLst/>
          </a:prstGeom>
        </p:spPr>
      </p:pic>
      <p:sp>
        <p:nvSpPr>
          <p:cNvPr id="17" name="TextBox 16">
            <a:extLst>
              <a:ext uri="{FF2B5EF4-FFF2-40B4-BE49-F238E27FC236}">
                <a16:creationId xmlns:a16="http://schemas.microsoft.com/office/drawing/2014/main" id="{431B3E8A-86ED-444B-BE91-BFAC699D290C}"/>
              </a:ext>
            </a:extLst>
          </p:cNvPr>
          <p:cNvSpPr txBox="1"/>
          <p:nvPr/>
        </p:nvSpPr>
        <p:spPr>
          <a:xfrm>
            <a:off x="8457874" y="5868720"/>
            <a:ext cx="3505198" cy="646331"/>
          </a:xfrm>
          <a:prstGeom prst="rect">
            <a:avLst/>
          </a:prstGeom>
          <a:noFill/>
        </p:spPr>
        <p:txBody>
          <a:bodyPr wrap="square" rtlCol="0">
            <a:spAutoFit/>
          </a:bodyPr>
          <a:lstStyle/>
          <a:p>
            <a:r>
              <a:rPr lang="en-US" b="1" dirty="0">
                <a:solidFill>
                  <a:srgbClr val="0070C0"/>
                </a:solidFill>
              </a:rPr>
              <a:t>Scientific American, 1959, </a:t>
            </a:r>
            <a:r>
              <a:rPr lang="sr-Latn-RS" b="1" dirty="0">
                <a:solidFill>
                  <a:srgbClr val="0070C0"/>
                </a:solidFill>
              </a:rPr>
              <a:t> </a:t>
            </a:r>
            <a:r>
              <a:rPr lang="sr-Latn-RS" b="1" dirty="0">
                <a:solidFill>
                  <a:srgbClr val="C00000"/>
                </a:solidFill>
              </a:rPr>
              <a:t>do nedavno nismo znali za ovaj članak</a:t>
            </a:r>
            <a:endParaRPr lang="en-US" b="1" dirty="0">
              <a:solidFill>
                <a:srgbClr val="C00000"/>
              </a:solidFill>
            </a:endParaRPr>
          </a:p>
        </p:txBody>
      </p:sp>
    </p:spTree>
    <p:extLst>
      <p:ext uri="{BB962C8B-B14F-4D97-AF65-F5344CB8AC3E}">
        <p14:creationId xmlns:p14="http://schemas.microsoft.com/office/powerpoint/2010/main" val="3578574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905BD1-9E81-63B4-681A-153D8A15BEE3}"/>
              </a:ext>
            </a:extLst>
          </p:cNvPr>
          <p:cNvPicPr>
            <a:picLocks noChangeAspect="1"/>
          </p:cNvPicPr>
          <p:nvPr/>
        </p:nvPicPr>
        <p:blipFill>
          <a:blip r:embed="rId2"/>
          <a:stretch>
            <a:fillRect/>
          </a:stretch>
        </p:blipFill>
        <p:spPr>
          <a:xfrm>
            <a:off x="167640" y="871551"/>
            <a:ext cx="7430498" cy="4521466"/>
          </a:xfrm>
          <a:prstGeom prst="rect">
            <a:avLst/>
          </a:prstGeom>
        </p:spPr>
      </p:pic>
      <p:sp>
        <p:nvSpPr>
          <p:cNvPr id="3" name="TextBox 2">
            <a:extLst>
              <a:ext uri="{FF2B5EF4-FFF2-40B4-BE49-F238E27FC236}">
                <a16:creationId xmlns:a16="http://schemas.microsoft.com/office/drawing/2014/main" id="{B87712E6-6360-4385-008C-7E55A2D265C9}"/>
              </a:ext>
            </a:extLst>
          </p:cNvPr>
          <p:cNvSpPr txBox="1"/>
          <p:nvPr/>
        </p:nvSpPr>
        <p:spPr>
          <a:xfrm>
            <a:off x="7598138" y="2163141"/>
            <a:ext cx="3943350" cy="2308324"/>
          </a:xfrm>
          <a:prstGeom prst="rect">
            <a:avLst/>
          </a:prstGeom>
          <a:noFill/>
        </p:spPr>
        <p:txBody>
          <a:bodyPr wrap="square" rtlCol="0">
            <a:spAutoFit/>
          </a:bodyPr>
          <a:lstStyle/>
          <a:p>
            <a:pPr marL="0" marR="0"/>
            <a:r>
              <a:rPr lang="en-US" sz="2400" dirty="0" err="1">
                <a:effectLst/>
                <a:latin typeface="Comic Sans MS" panose="030F0702030302020204" pitchFamily="66" charset="0"/>
                <a:ea typeface="Times New Roman" panose="02020603050405020304" pitchFamily="18" charset="0"/>
              </a:rPr>
              <a:t>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сликама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може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видети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тробојна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трака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постављена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дуж</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локалног</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меридијана</a:t>
            </a:r>
            <a:r>
              <a:rPr lang="en-US" sz="2400" dirty="0">
                <a:effectLst/>
                <a:latin typeface="Comic Sans MS" panose="030F0702030302020204" pitchFamily="66" charset="0"/>
                <a:ea typeface="Times New Roman" panose="02020603050405020304" pitchFamily="18" charset="0"/>
              </a:rPr>
              <a:t> у 12:40h. </a:t>
            </a:r>
          </a:p>
          <a:p>
            <a:pPr marL="0" marR="0"/>
            <a:endParaRPr lang="en-US" sz="2400" dirty="0">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2739566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9578FD-12EF-D834-FDDB-41EF2C39F31E}"/>
              </a:ext>
            </a:extLst>
          </p:cNvPr>
          <p:cNvPicPr>
            <a:picLocks noChangeAspect="1"/>
          </p:cNvPicPr>
          <p:nvPr/>
        </p:nvPicPr>
        <p:blipFill>
          <a:blip r:embed="rId2"/>
          <a:stretch>
            <a:fillRect/>
          </a:stretch>
        </p:blipFill>
        <p:spPr>
          <a:xfrm>
            <a:off x="1826386" y="804750"/>
            <a:ext cx="3934334" cy="5248499"/>
          </a:xfrm>
          <a:prstGeom prst="rect">
            <a:avLst/>
          </a:prstGeom>
        </p:spPr>
      </p:pic>
      <p:sp>
        <p:nvSpPr>
          <p:cNvPr id="5" name="TextBox 4">
            <a:extLst>
              <a:ext uri="{FF2B5EF4-FFF2-40B4-BE49-F238E27FC236}">
                <a16:creationId xmlns:a16="http://schemas.microsoft.com/office/drawing/2014/main" id="{AEC96503-14F5-E737-C49D-9D09E4E5FB72}"/>
              </a:ext>
            </a:extLst>
          </p:cNvPr>
          <p:cNvSpPr txBox="1"/>
          <p:nvPr/>
        </p:nvSpPr>
        <p:spPr>
          <a:xfrm>
            <a:off x="6229350" y="1748790"/>
            <a:ext cx="5326380" cy="3046988"/>
          </a:xfrm>
          <a:prstGeom prst="rect">
            <a:avLst/>
          </a:prstGeom>
          <a:noFill/>
        </p:spPr>
        <p:txBody>
          <a:bodyPr wrap="square" rtlCol="0">
            <a:spAutoFit/>
          </a:bodyPr>
          <a:lstStyle/>
          <a:p>
            <a:pPr marL="0" marR="0" algn="ctr">
              <a:buNone/>
            </a:pPr>
            <a:r>
              <a:rPr lang="en-US" sz="2400" dirty="0" err="1">
                <a:effectLst/>
                <a:latin typeface="Comic Sans MS" panose="030F0702030302020204" pitchFamily="66" charset="0"/>
                <a:ea typeface="Times New Roman" panose="02020603050405020304" pitchFamily="18" charset="0"/>
              </a:rPr>
              <a:t>Ова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фотографија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је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начињена</a:t>
            </a:r>
            <a:r>
              <a:rPr lang="en-US" sz="2400" dirty="0">
                <a:effectLst/>
                <a:latin typeface="Comic Sans MS" panose="030F0702030302020204" pitchFamily="66" charset="0"/>
                <a:ea typeface="Times New Roman" panose="02020603050405020304" pitchFamily="18" charset="0"/>
              </a:rPr>
              <a:t> у 13:09h, </a:t>
            </a:r>
            <a:r>
              <a:rPr lang="en-US" sz="2400" dirty="0" err="1">
                <a:effectLst/>
                <a:latin typeface="Comic Sans MS" panose="030F0702030302020204" pitchFamily="66" charset="0"/>
                <a:ea typeface="Times New Roman" panose="02020603050405020304" pitchFamily="18" charset="0"/>
              </a:rPr>
              <a:t>скоро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тридесет</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минута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после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локалног</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поднева</a:t>
            </a:r>
            <a:r>
              <a:rPr lang="en-US" sz="2400" dirty="0">
                <a:effectLst/>
                <a:latin typeface="Comic Sans MS" panose="030F0702030302020204" pitchFamily="66" charset="0"/>
                <a:ea typeface="Times New Roman" panose="02020603050405020304" pitchFamily="18" charset="0"/>
              </a:rPr>
              <a:t>, а </a:t>
            </a:r>
            <a:r>
              <a:rPr lang="en-US" sz="2400" dirty="0" err="1">
                <a:effectLst/>
                <a:latin typeface="Comic Sans MS" panose="030F0702030302020204" pitchFamily="66" charset="0"/>
                <a:ea typeface="Times New Roman" panose="02020603050405020304" pitchFamily="18" charset="0"/>
              </a:rPr>
              <a:t>на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њој</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може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уочити</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како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сенка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Победника</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померила</a:t>
            </a:r>
            <a:r>
              <a:rPr lang="en-US" sz="2400" dirty="0">
                <a:effectLst/>
                <a:latin typeface="Comic Sans MS" panose="030F0702030302020204" pitchFamily="66" charset="0"/>
                <a:ea typeface="Times New Roman" panose="02020603050405020304" pitchFamily="18" charset="0"/>
              </a:rPr>
              <a:t> у </a:t>
            </a:r>
            <a:r>
              <a:rPr lang="en-US" sz="2400" dirty="0" err="1">
                <a:effectLst/>
                <a:latin typeface="Comic Sans MS" panose="030F0702030302020204" pitchFamily="66" charset="0"/>
                <a:ea typeface="Times New Roman" panose="02020603050405020304" pitchFamily="18" charset="0"/>
              </a:rPr>
              <a:t>односу</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на</a:t>
            </a:r>
            <a:r>
              <a:rPr lang="en-US" sz="2400" dirty="0">
                <a:effectLst/>
                <a:latin typeface="Comic Sans MS" panose="030F0702030302020204" pitchFamily="66" charset="0"/>
                <a:ea typeface="Times New Roman" panose="02020603050405020304" pitchFamily="18" charset="0"/>
              </a:rPr>
              <a:t> </a:t>
            </a:r>
            <a:r>
              <a:rPr lang="sr-Cyrl-RS" sz="2400" dirty="0">
                <a:effectLst/>
                <a:latin typeface="Comic Sans MS" panose="030F0702030302020204" pitchFamily="66" charset="0"/>
                <a:ea typeface="Times New Roman" panose="02020603050405020304" pitchFamily="18" charset="0"/>
              </a:rPr>
              <a:t>положај који је имала у </a:t>
            </a:r>
            <a:r>
              <a:rPr lang="en-US" sz="2400" dirty="0" err="1">
                <a:effectLst/>
                <a:latin typeface="Comic Sans MS" panose="030F0702030302020204" pitchFamily="66" charset="0"/>
                <a:ea typeface="Times New Roman" panose="02020603050405020304" pitchFamily="18" charset="0"/>
              </a:rPr>
              <a:t>локално</a:t>
            </a:r>
            <a:r>
              <a:rPr lang="en-US" sz="2400" dirty="0">
                <a:effectLst/>
                <a:latin typeface="Comic Sans MS" panose="030F0702030302020204" pitchFamily="66" charset="0"/>
                <a:ea typeface="Times New Roman" panose="02020603050405020304" pitchFamily="18" charset="0"/>
              </a:rPr>
              <a:t> </a:t>
            </a:r>
            <a:r>
              <a:rPr lang="en-US" sz="2400" dirty="0" err="1">
                <a:effectLst/>
                <a:latin typeface="Comic Sans MS" panose="030F0702030302020204" pitchFamily="66" charset="0"/>
                <a:ea typeface="Times New Roman" panose="02020603050405020304" pitchFamily="18" charset="0"/>
              </a:rPr>
              <a:t>подне</a:t>
            </a:r>
            <a:r>
              <a:rPr lang="en-US" sz="2400" dirty="0">
                <a:effectLst/>
                <a:latin typeface="Comic Sans MS" panose="030F0702030302020204" pitchFamily="66" charset="0"/>
                <a:ea typeface="Times New Roman" panose="02020603050405020304" pitchFamily="18" charset="0"/>
              </a:rPr>
              <a:t>.</a:t>
            </a:r>
          </a:p>
          <a:p>
            <a:pPr marL="0" marR="0" algn="ctr"/>
            <a:r>
              <a:rPr lang="en-US" sz="2400" dirty="0">
                <a:effectLst/>
                <a:latin typeface="Comic Sans MS" panose="030F0702030302020204" pitchFamily="66" charset="0"/>
                <a:ea typeface="Times New Roman" panose="02020603050405020304" pitchFamily="18" charset="0"/>
              </a:rPr>
              <a:t> </a:t>
            </a:r>
          </a:p>
        </p:txBody>
      </p:sp>
    </p:spTree>
    <p:extLst>
      <p:ext uri="{BB962C8B-B14F-4D97-AF65-F5344CB8AC3E}">
        <p14:creationId xmlns:p14="http://schemas.microsoft.com/office/powerpoint/2010/main" val="3185374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6049-91CE-742C-1AF1-3DD45C627993}"/>
              </a:ext>
            </a:extLst>
          </p:cNvPr>
          <p:cNvSpPr txBox="1"/>
          <p:nvPr/>
        </p:nvSpPr>
        <p:spPr>
          <a:xfrm>
            <a:off x="365760" y="1154430"/>
            <a:ext cx="10469880"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3200" b="1" i="0" u="none" strike="noStrike" kern="1200" cap="none" spc="0" normalizeH="0" baseline="0" noProof="0" dirty="0">
                <a:ln>
                  <a:noFill/>
                </a:ln>
                <a:solidFill>
                  <a:srgbClr val="00B050"/>
                </a:solidFill>
                <a:effectLst/>
                <a:uLnTx/>
                <a:uFillTx/>
                <a:latin typeface="Comic Sans MS" panose="030F0702030302020204" pitchFamily="66" charset="0"/>
              </a:rPr>
              <a:t>МЕРИДИЈАН У ПОДНОЖЈУ  ПОБЕДНИКА КАО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r-Cyrl-RS" sz="3200" b="1" i="0" u="none" strike="noStrike" kern="1200" cap="none" spc="0" normalizeH="0" baseline="0" noProof="0" dirty="0">
              <a:ln>
                <a:noFill/>
              </a:ln>
              <a:solidFill>
                <a:srgbClr val="00B050"/>
              </a:solidFill>
              <a:effectLst/>
              <a:uLnTx/>
              <a:uFillTx/>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Cyrl-RS" sz="3200" b="1" i="0" u="none" strike="noStrike" kern="1200" cap="none" spc="0" normalizeH="0" baseline="0" noProof="0" dirty="0">
                <a:ln>
                  <a:noFill/>
                </a:ln>
                <a:solidFill>
                  <a:srgbClr val="0070C0"/>
                </a:solidFill>
                <a:effectLst/>
                <a:uLnTx/>
                <a:uFillTx/>
                <a:latin typeface="Comic Sans MS" panose="030F0702030302020204" pitchFamily="66" charset="0"/>
              </a:rPr>
              <a:t>СИМБОЛ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r-Cyrl-RS" sz="3200" b="1" i="0" u="none" strike="noStrike" kern="1200" cap="none" spc="0" normalizeH="0" baseline="0" noProof="0" dirty="0">
              <a:ln>
                <a:noFill/>
              </a:ln>
              <a:solidFill>
                <a:prstClr val="black"/>
              </a:solidFill>
              <a:effectLst/>
              <a:uLnTx/>
              <a:uFillTx/>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Cyrl-RS" sz="3200" b="1" i="0" u="none" strike="noStrike" kern="1200" cap="none" spc="0" normalizeH="0" baseline="0" noProof="0" dirty="0">
                <a:ln>
                  <a:noFill/>
                </a:ln>
                <a:solidFill>
                  <a:prstClr val="black"/>
                </a:solidFill>
                <a:effectLst/>
                <a:uLnTx/>
                <a:uFillTx/>
                <a:latin typeface="Comic Sans MS" panose="030F0702030302020204" pitchFamily="66" charset="0"/>
              </a:rPr>
              <a:t>БЕОГРАДА КАО МЕЂЕ УЗМЕЂУ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Cyrl-RS" sz="3200" b="1" i="0" u="none" strike="noStrike" kern="1200" cap="none" spc="0" normalizeH="0" baseline="0" noProof="0" dirty="0">
              <a:ln>
                <a:noFill/>
              </a:ln>
              <a:solidFill>
                <a:srgbClr val="FFC000"/>
              </a:solidFill>
              <a:effectLst/>
              <a:uLnTx/>
              <a:uFillTx/>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Cyrl-RS" sz="3200" b="1" i="0" u="none" strike="noStrike" kern="1200" cap="none" spc="0" normalizeH="0" baseline="0" noProof="0" dirty="0">
                <a:ln>
                  <a:noFill/>
                </a:ln>
                <a:solidFill>
                  <a:srgbClr val="FFC000"/>
                </a:solidFill>
                <a:effectLst/>
                <a:uLnTx/>
                <a:uFillTx/>
                <a:latin typeface="Comic Sans MS" panose="030F0702030302020204" pitchFamily="66" charset="0"/>
              </a:rPr>
              <a:t>ИСТОКА</a:t>
            </a:r>
            <a:r>
              <a:rPr kumimoji="0" lang="sr-Cyrl-RS" sz="3200" b="1" i="0" u="none" strike="noStrike" kern="1200" cap="none" spc="0" normalizeH="0" baseline="0" noProof="0" dirty="0">
                <a:ln>
                  <a:noFill/>
                </a:ln>
                <a:solidFill>
                  <a:prstClr val="black"/>
                </a:solidFill>
                <a:effectLst/>
                <a:uLnTx/>
                <a:uFillTx/>
                <a:latin typeface="Comic Sans MS" panose="030F0702030302020204" pitchFamily="66" charset="0"/>
              </a:rPr>
              <a:t> И </a:t>
            </a:r>
            <a:r>
              <a:rPr kumimoji="0" lang="sr-Cyrl-RS" sz="3200" b="1" i="0" u="none" strike="noStrike" kern="1200" cap="none" spc="0" normalizeH="0" baseline="0" noProof="0" dirty="0">
                <a:ln>
                  <a:noFill/>
                </a:ln>
                <a:solidFill>
                  <a:srgbClr val="E97132"/>
                </a:solidFill>
                <a:effectLst/>
                <a:uLnTx/>
                <a:uFillTx/>
                <a:latin typeface="Comic Sans MS" panose="030F0702030302020204" pitchFamily="66" charset="0"/>
              </a:rPr>
              <a:t>ЗАПАДА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97132"/>
              </a:solidFill>
              <a:effectLst/>
              <a:uLnTx/>
              <a:uFillTx/>
              <a:latin typeface="Comic Sans MS" panose="030F0702030302020204" pitchFamily="66" charset="0"/>
            </a:endParaRPr>
          </a:p>
        </p:txBody>
      </p:sp>
    </p:spTree>
    <p:extLst>
      <p:ext uri="{BB962C8B-B14F-4D97-AF65-F5344CB8AC3E}">
        <p14:creationId xmlns:p14="http://schemas.microsoft.com/office/powerpoint/2010/main" val="3904945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8B8E5-19C3-7F30-F30B-FE35436B4E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B2CB30-206B-A4AC-1F8D-6D1DBE794B23}"/>
              </a:ext>
            </a:extLst>
          </p:cNvPr>
          <p:cNvSpPr txBox="1"/>
          <p:nvPr/>
        </p:nvSpPr>
        <p:spPr>
          <a:xfrm>
            <a:off x="295275" y="766732"/>
            <a:ext cx="1160145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0" i="0" u="none" strike="noStrike" kern="1200" cap="none" spc="0" normalizeH="0" baseline="0" noProof="0" dirty="0">
                <a:ln>
                  <a:noFill/>
                </a:ln>
                <a:solidFill>
                  <a:srgbClr val="00B050"/>
                </a:solidFill>
                <a:effectLst/>
                <a:uLnTx/>
                <a:uFillTx/>
                <a:latin typeface="Comic Sans MS" panose="030F0702030302020204" pitchFamily="66" charset="0"/>
              </a:rPr>
              <a:t>Као што видите, наши ученици</a:t>
            </a:r>
            <a:r>
              <a:rPr kumimoji="0" lang="en-US" sz="2000" b="0" i="0" u="none" strike="noStrike" kern="1200" cap="none" spc="0" normalizeH="0" baseline="0" noProof="0" dirty="0">
                <a:ln>
                  <a:noFill/>
                </a:ln>
                <a:solidFill>
                  <a:srgbClr val="00B050"/>
                </a:solidFill>
                <a:effectLst/>
                <a:uLnTx/>
                <a:uFillTx/>
                <a:latin typeface="Comic Sans MS" panose="030F0702030302020204" pitchFamily="66" charset="0"/>
              </a:rPr>
              <a:t>/</a:t>
            </a:r>
            <a:r>
              <a:rPr kumimoji="0" lang="sr-Cyrl-RS" sz="2000" b="0" i="0" u="none" strike="noStrike" kern="1200" cap="none" spc="0" normalizeH="0" baseline="0" noProof="0" dirty="0">
                <a:ln>
                  <a:noFill/>
                </a:ln>
                <a:solidFill>
                  <a:srgbClr val="00B050"/>
                </a:solidFill>
                <a:effectLst/>
                <a:uLnTx/>
                <a:uFillTx/>
                <a:latin typeface="Comic Sans MS" panose="030F0702030302020204" pitchFamily="66" charset="0"/>
              </a:rPr>
              <a:t>сарадници су заинтересовани да се обележи меридијан у подножју Победника.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r-Cyrl-RS" sz="2000" b="0" i="0" u="none" strike="noStrike" kern="1200" cap="none" spc="0" normalizeH="0" baseline="0" noProof="0" dirty="0">
              <a:ln>
                <a:noFill/>
              </a:ln>
              <a:solidFill>
                <a:srgbClr val="FF000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0" i="0" u="none" strike="noStrike" kern="1200" cap="none" spc="0" normalizeH="0" baseline="0" noProof="0" dirty="0">
                <a:ln>
                  <a:noFill/>
                </a:ln>
                <a:solidFill>
                  <a:srgbClr val="FF0000"/>
                </a:solidFill>
                <a:effectLst/>
                <a:uLnTx/>
                <a:uFillTx/>
                <a:latin typeface="Comic Sans MS" panose="030F0702030302020204" pitchFamily="66" charset="0"/>
              </a:rPr>
              <a:t>Дакле,  имамо не само подршку поменутих институција већ и од ученика који су будући студенти. То нас још више обавезује да завршимо започети посао.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r-Cyrl-RS" sz="2000" b="0" i="0" u="none" strike="noStrike" kern="1200" cap="none" spc="0" normalizeH="0" baseline="0" noProof="0" dirty="0">
              <a:ln>
                <a:noFill/>
              </a:ln>
              <a:solidFill>
                <a:srgbClr val="FF000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srgbClr val="00B050"/>
                </a:solidFill>
                <a:effectLst/>
                <a:uLnTx/>
                <a:uFillTx/>
                <a:latin typeface="Comic Sans MS" panose="030F0702030302020204" pitchFamily="66" charset="0"/>
              </a:rPr>
              <a:t>ПРЕДЛОГ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r-Cyrl-RS" sz="2000" b="0" i="0" u="none" strike="noStrike" kern="1200" cap="none" spc="0" normalizeH="0" baseline="0" noProof="0" dirty="0">
              <a:ln>
                <a:noFill/>
              </a:ln>
              <a:solidFill>
                <a:srgbClr val="0070C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0" i="0" u="none" strike="noStrike" kern="1200" cap="none" spc="0" normalizeH="0" baseline="0" noProof="0" dirty="0">
                <a:ln>
                  <a:noFill/>
                </a:ln>
                <a:solidFill>
                  <a:srgbClr val="0070C0"/>
                </a:solidFill>
                <a:effectLst/>
                <a:uLnTx/>
                <a:uFillTx/>
                <a:latin typeface="Comic Sans MS" panose="030F0702030302020204" pitchFamily="66" charset="0"/>
              </a:rPr>
              <a:t>Предлажемо да се  кроз дискусију после нашег предавања,  или током Скупштине, одреди тим и руководиоц  тима,   који ће  радити на реализацији  пројекта Меридијан. Први задатак руководиоца  тима је да  организације  састанак који је предложила управа Београдске тврђаве. </a:t>
            </a:r>
            <a:endParaRPr kumimoji="0" lang="sr-Cyrl-RS" sz="2000" b="0" i="0" u="none" strike="noStrike" kern="1200" cap="none" spc="0" normalizeH="0" baseline="0" noProof="0" dirty="0">
              <a:ln>
                <a:noFill/>
              </a:ln>
              <a:solidFill>
                <a:prstClr val="black"/>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r-Cyrl-RS" sz="2000" b="0" i="0" u="none" strike="noStrike" kern="1200" cap="none" spc="0" normalizeH="0" baseline="0" noProof="0" dirty="0">
              <a:ln>
                <a:noFill/>
              </a:ln>
              <a:solidFill>
                <a:srgbClr val="0070C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Cyrl-RS" sz="2000" b="0" i="0" u="none" strike="noStrike" kern="1200" cap="none" spc="0" normalizeH="0" baseline="0" noProof="0" dirty="0">
                <a:ln>
                  <a:noFill/>
                </a:ln>
                <a:solidFill>
                  <a:srgbClr val="0070C0"/>
                </a:solidFill>
                <a:effectLst/>
                <a:uLnTx/>
                <a:uFillTx/>
                <a:latin typeface="Comic Sans MS" panose="030F0702030302020204" pitchFamily="66" charset="0"/>
              </a:rPr>
              <a:t>Било би добро  да се дужности руководиоца  прихвати личност која је међу потписницима иницијативе. Сви потписници су и представници  важних астрономских  институци</a:t>
            </a:r>
            <a:r>
              <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rPr>
              <a:t>/</a:t>
            </a:r>
            <a:r>
              <a:rPr kumimoji="0" lang="sr-Cyrl-RS" sz="2000" b="0" i="0" u="none" strike="noStrike" kern="1200" cap="none" spc="0" normalizeH="0" baseline="0" noProof="0" dirty="0">
                <a:ln>
                  <a:noFill/>
                </a:ln>
                <a:solidFill>
                  <a:srgbClr val="0070C0"/>
                </a:solidFill>
                <a:effectLst/>
                <a:uLnTx/>
                <a:uFillTx/>
                <a:latin typeface="Comic Sans MS" panose="030F0702030302020204" pitchFamily="66" charset="0"/>
              </a:rPr>
              <a:t>друштава  у </a:t>
            </a:r>
            <a:r>
              <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rPr>
              <a:t> </a:t>
            </a:r>
            <a:r>
              <a:rPr kumimoji="0" lang="sr-Cyrl-RS" sz="2000" b="0" i="0" u="none" strike="noStrike" kern="1200" cap="none" spc="0" normalizeH="0" baseline="0" noProof="0" dirty="0">
                <a:ln>
                  <a:noFill/>
                </a:ln>
                <a:solidFill>
                  <a:srgbClr val="0070C0"/>
                </a:solidFill>
                <a:effectLst/>
                <a:uLnTx/>
                <a:uFillTx/>
                <a:latin typeface="Comic Sans MS" panose="030F0702030302020204" pitchFamily="66" charset="0"/>
              </a:rPr>
              <a:t>Србији. </a:t>
            </a:r>
            <a:endPar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r-Cyrl-RS" sz="2000" b="0" i="0" u="none" strike="noStrike" kern="1200" cap="none" spc="0" normalizeH="0" baseline="0" noProof="0" dirty="0">
              <a:ln>
                <a:noFill/>
              </a:ln>
              <a:solidFill>
                <a:prstClr val="black"/>
              </a:solidFill>
              <a:effectLst/>
              <a:uLnTx/>
              <a:uFillTx/>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Cyrl-RS" sz="2000" b="1" i="0" u="none" strike="noStrike" kern="1200" cap="none" spc="0" normalizeH="0" baseline="0" noProof="0" dirty="0">
                <a:ln>
                  <a:noFill/>
                </a:ln>
                <a:solidFill>
                  <a:srgbClr val="FF0000"/>
                </a:solidFill>
                <a:effectLst/>
                <a:uLnTx/>
                <a:uFillTx/>
                <a:latin typeface="Comic Sans MS" panose="030F0702030302020204" pitchFamily="66" charset="0"/>
              </a:rPr>
              <a:t>ХВАЛА НА ПАЖЊИ И САРАДЊИ</a:t>
            </a:r>
            <a:endParaRPr kumimoji="0" lang="en-US" sz="2000" b="1" i="0" u="none" strike="noStrike" kern="1200" cap="none" spc="0" normalizeH="0" baseline="0" noProof="0" dirty="0">
              <a:ln>
                <a:noFill/>
              </a:ln>
              <a:solidFill>
                <a:srgbClr val="FF0000"/>
              </a:solidFill>
              <a:effectLst/>
              <a:uLnTx/>
              <a:uFillTx/>
              <a:latin typeface="Comic Sans MS" panose="030F0702030302020204" pitchFamily="66" charset="0"/>
            </a:endParaRPr>
          </a:p>
        </p:txBody>
      </p:sp>
    </p:spTree>
    <p:extLst>
      <p:ext uri="{BB962C8B-B14F-4D97-AF65-F5344CB8AC3E}">
        <p14:creationId xmlns:p14="http://schemas.microsoft.com/office/powerpoint/2010/main" val="1235762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95E55-5278-C902-45EE-C2651533A39B}"/>
              </a:ext>
            </a:extLst>
          </p:cNvPr>
          <p:cNvSpPr txBox="1"/>
          <p:nvPr/>
        </p:nvSpPr>
        <p:spPr>
          <a:xfrm>
            <a:off x="720090" y="560070"/>
            <a:ext cx="4480560" cy="461665"/>
          </a:xfrm>
          <a:prstGeom prst="rect">
            <a:avLst/>
          </a:prstGeom>
          <a:noFill/>
        </p:spPr>
        <p:txBody>
          <a:bodyPr wrap="square" rtlCol="0">
            <a:spAutoFit/>
          </a:bodyPr>
          <a:lstStyle/>
          <a:p>
            <a:r>
              <a:rPr lang="sr-Cyrl-RS" sz="2400" b="1" dirty="0">
                <a:latin typeface="Comic Sans MS" panose="030F0702030302020204" pitchFamily="66" charset="0"/>
              </a:rPr>
              <a:t>ЛИТЕРАТУРА</a:t>
            </a:r>
            <a:endParaRPr lang="en-US" sz="2400" b="1" dirty="0">
              <a:latin typeface="Comic Sans MS" panose="030F0702030302020204" pitchFamily="66" charset="0"/>
            </a:endParaRPr>
          </a:p>
        </p:txBody>
      </p:sp>
      <p:sp>
        <p:nvSpPr>
          <p:cNvPr id="4" name="TextBox 3">
            <a:extLst>
              <a:ext uri="{FF2B5EF4-FFF2-40B4-BE49-F238E27FC236}">
                <a16:creationId xmlns:a16="http://schemas.microsoft.com/office/drawing/2014/main" id="{9D36E9CD-105B-358A-1EEE-B4389ABAF2B5}"/>
              </a:ext>
            </a:extLst>
          </p:cNvPr>
          <p:cNvSpPr txBox="1"/>
          <p:nvPr/>
        </p:nvSpPr>
        <p:spPr>
          <a:xfrm>
            <a:off x="125730" y="1212452"/>
            <a:ext cx="11875770" cy="5536131"/>
          </a:xfrm>
          <a:prstGeom prst="rect">
            <a:avLst/>
          </a:prstGeom>
          <a:noFill/>
        </p:spPr>
        <p:txBody>
          <a:bodyPr wrap="square" rtlCol="0">
            <a:spAutoFit/>
          </a:bodyPr>
          <a:lstStyle/>
          <a:p>
            <a:pPr marL="342900" marR="0" indent="-342900">
              <a:lnSpc>
                <a:spcPct val="107000"/>
              </a:lnSpc>
              <a:spcAft>
                <a:spcPts val="800"/>
              </a:spcAft>
              <a:buFont typeface="+mj-lt"/>
              <a:buAutoNum type="arabicPeriod"/>
            </a:pPr>
            <a:r>
              <a:rPr lang="en-US" dirty="0">
                <a:effectLst/>
                <a:latin typeface="Comic Sans MS" panose="030F0702030302020204" pitchFamily="66" charset="0"/>
                <a:ea typeface="Calibri" panose="020F0502020204030204" pitchFamily="34" charset="0"/>
                <a:cs typeface="Times New Roman" panose="02020603050405020304" pitchFamily="18" charset="0"/>
              </a:rPr>
              <a:t> </a:t>
            </a:r>
            <a:r>
              <a:rPr lang="sr-Cyrl-RS" dirty="0">
                <a:effectLst/>
                <a:latin typeface="Comic Sans MS" panose="030F0702030302020204" pitchFamily="66" charset="0"/>
                <a:ea typeface="Calibri" panose="020F0502020204030204" pitchFamily="34" charset="0"/>
                <a:cs typeface="Times New Roman" panose="02020603050405020304" pitchFamily="18" charset="0"/>
              </a:rPr>
              <a:t>Поповић-Божић</a:t>
            </a:r>
            <a:r>
              <a:rPr lang="en-US" dirty="0">
                <a:effectLst/>
                <a:latin typeface="Comic Sans MS" panose="030F0702030302020204" pitchFamily="66" charset="0"/>
                <a:ea typeface="Calibri" panose="020F0502020204030204" pitchFamily="34" charset="0"/>
                <a:cs typeface="Times New Roman" panose="02020603050405020304" pitchFamily="18" charset="0"/>
              </a:rPr>
              <a:t> M</a:t>
            </a:r>
            <a:r>
              <a:rPr lang="sr-Cyrl-RS" dirty="0">
                <a:effectLst/>
                <a:latin typeface="Comic Sans MS" panose="030F0702030302020204" pitchFamily="66" charset="0"/>
                <a:ea typeface="Calibri" panose="020F0502020204030204" pitchFamily="34" charset="0"/>
                <a:cs typeface="Times New Roman" panose="02020603050405020304" pitchFamily="18" charset="0"/>
              </a:rPr>
              <a:t>, Ј</a:t>
            </a:r>
            <a:r>
              <a:rPr lang="en-US" dirty="0">
                <a:effectLst/>
                <a:latin typeface="Comic Sans MS" panose="030F0702030302020204" pitchFamily="66" charset="0"/>
                <a:ea typeface="Calibri" panose="020F0502020204030204" pitchFamily="34" charset="0"/>
                <a:cs typeface="Times New Roman" panose="02020603050405020304" pitchFamily="18" charset="0"/>
              </a:rPr>
              <a:t>.</a:t>
            </a:r>
            <a:r>
              <a:rPr lang="sr-Cyrl-RS" dirty="0">
                <a:effectLst/>
                <a:latin typeface="Comic Sans MS" panose="030F0702030302020204" pitchFamily="66" charset="0"/>
                <a:ea typeface="Calibri" panose="020F0502020204030204" pitchFamily="34" charset="0"/>
                <a:cs typeface="Times New Roman" panose="02020603050405020304" pitchFamily="18" charset="0"/>
              </a:rPr>
              <a:t> </a:t>
            </a:r>
            <a:r>
              <a:rPr lang="sr-Cyrl-RS" dirty="0" err="1">
                <a:effectLst/>
                <a:latin typeface="Comic Sans MS" panose="030F0702030302020204" pitchFamily="66" charset="0"/>
                <a:ea typeface="Calibri" panose="020F0502020204030204" pitchFamily="34" charset="0"/>
                <a:cs typeface="Times New Roman" panose="02020603050405020304" pitchFamily="18" charset="0"/>
              </a:rPr>
              <a:t>Слишко</a:t>
            </a:r>
            <a:r>
              <a:rPr lang="sr-Cyrl-RS" dirty="0">
                <a:effectLst/>
                <a:latin typeface="Comic Sans MS" panose="030F0702030302020204" pitchFamily="66" charset="0"/>
                <a:ea typeface="Calibri" panose="020F0502020204030204" pitchFamily="34" charset="0"/>
                <a:cs typeface="Times New Roman" panose="02020603050405020304" pitchFamily="18" charset="0"/>
              </a:rPr>
              <a:t> </a:t>
            </a:r>
            <a:r>
              <a:rPr lang="en-US" dirty="0">
                <a:effectLst/>
                <a:latin typeface="Comic Sans MS" panose="030F0702030302020204" pitchFamily="66" charset="0"/>
                <a:ea typeface="Calibri" panose="020F0502020204030204" pitchFamily="34" charset="0"/>
                <a:cs typeface="Times New Roman" panose="02020603050405020304" pitchFamily="18" charset="0"/>
              </a:rPr>
              <a:t>J </a:t>
            </a:r>
            <a:r>
              <a:rPr lang="sr-Cyrl-RS" dirty="0">
                <a:effectLst/>
                <a:latin typeface="Comic Sans MS" panose="030F0702030302020204" pitchFamily="66" charset="0"/>
                <a:ea typeface="Calibri" panose="020F0502020204030204" pitchFamily="34" charset="0"/>
                <a:cs typeface="Times New Roman" panose="02020603050405020304" pitchFamily="18" charset="0"/>
              </a:rPr>
              <a:t>и Марковић-Топаловић</a:t>
            </a:r>
            <a:r>
              <a:rPr lang="en-US" dirty="0">
                <a:effectLst/>
                <a:latin typeface="Comic Sans MS" panose="030F0702030302020204" pitchFamily="66" charset="0"/>
                <a:ea typeface="Calibri" panose="020F0502020204030204" pitchFamily="34" charset="0"/>
                <a:cs typeface="Times New Roman" panose="02020603050405020304" pitchFamily="18" charset="0"/>
              </a:rPr>
              <a:t> T, </a:t>
            </a:r>
            <a:r>
              <a:rPr lang="sr-Cyrl-RS" dirty="0">
                <a:effectLst/>
                <a:latin typeface="Comic Sans MS" panose="030F0702030302020204" pitchFamily="66" charset="0"/>
                <a:ea typeface="Calibri" panose="020F0502020204030204" pitchFamily="34" charset="0"/>
                <a:cs typeface="Times New Roman" panose="02020603050405020304" pitchFamily="18" charset="0"/>
              </a:rPr>
              <a:t>Подстицајна околина за активно учење природних наука</a:t>
            </a:r>
            <a:r>
              <a:rPr lang="en-US" dirty="0">
                <a:effectLst/>
                <a:latin typeface="Comic Sans MS" panose="030F0702030302020204" pitchFamily="66" charset="0"/>
                <a:ea typeface="Calibri" panose="020F0502020204030204" pitchFamily="34" charset="0"/>
                <a:cs typeface="Times New Roman" panose="02020603050405020304" pitchFamily="18" charset="0"/>
              </a:rPr>
              <a:t>, </a:t>
            </a:r>
            <a:r>
              <a:rPr lang="sr-Cyrl-RS" i="1" dirty="0">
                <a:effectLst/>
                <a:latin typeface="Comic Sans MS" panose="030F0702030302020204" pitchFamily="66" charset="0"/>
                <a:ea typeface="Calibri" panose="020F0502020204030204" pitchFamily="34" charset="0"/>
                <a:cs typeface="Times New Roman" panose="02020603050405020304" pitchFamily="18" charset="0"/>
              </a:rPr>
              <a:t>Зборник Републичког семинара о настави физике,</a:t>
            </a:r>
            <a:r>
              <a:rPr lang="sr-Cyrl-RS" dirty="0">
                <a:effectLst/>
                <a:latin typeface="Comic Sans MS" panose="030F0702030302020204" pitchFamily="66" charset="0"/>
                <a:ea typeface="Calibri" panose="020F0502020204030204" pitchFamily="34" charset="0"/>
                <a:cs typeface="Times New Roman" panose="02020603050405020304" pitchFamily="18" charset="0"/>
              </a:rPr>
              <a:t> Врање (Друштво физичара Србије, Београд, 2011)</a:t>
            </a:r>
            <a:endParaRPr lang="en-US"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marR="0" indent="-342900">
              <a:lnSpc>
                <a:spcPct val="107000"/>
              </a:lnSpc>
              <a:spcAft>
                <a:spcPts val="800"/>
              </a:spcAft>
              <a:buFont typeface="+mj-lt"/>
              <a:buAutoNum type="arabicPeriod"/>
            </a:pP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M. Božić</a:t>
            </a:r>
            <a:r>
              <a:rPr lang="sr-Cyrl-R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М,</a:t>
            </a: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US" kern="1200" dirty="0" err="1">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Vušković</a:t>
            </a: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sr-Latn-R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L</a:t>
            </a: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Popović S, Popović J and  Marković-Topalović T, Visualization on the Day Night Year Globe, </a:t>
            </a:r>
            <a:r>
              <a:rPr lang="en-US" i="1"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Eur. J. Phys</a:t>
            </a: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US" b="1"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37</a:t>
            </a: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(2016) 065801</a:t>
            </a:r>
            <a:endParaRPr lang="en-US"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marR="0" indent="-342900">
              <a:lnSpc>
                <a:spcPct val="107000"/>
              </a:lnSpc>
              <a:spcAft>
                <a:spcPts val="800"/>
              </a:spcAft>
              <a:buFont typeface="+mj-lt"/>
              <a:buAutoNum type="arabicPeriod"/>
            </a:pP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Bo</a:t>
            </a:r>
            <a:r>
              <a:rPr lang="sr-Latn-R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žić M, </a:t>
            </a:r>
            <a:r>
              <a:rPr lang="en-US" kern="1200" dirty="0" err="1">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Popovi</a:t>
            </a:r>
            <a:r>
              <a:rPr lang="sr-Cyrl-C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ć</a:t>
            </a:r>
            <a:r>
              <a:rPr lang="sr-Latn-R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M  and </a:t>
            </a: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Savi</a:t>
            </a:r>
            <a:r>
              <a:rPr lang="sr-Cyrl-C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ć </a:t>
            </a:r>
            <a:r>
              <a:rPr lang="sr-Latn-R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I, </a:t>
            </a: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Out Classroom Installations for Learning Physics</a:t>
            </a:r>
            <a:r>
              <a:rPr lang="sr-Cyrl-C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US" i="1"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AIP Conference Proceedings</a:t>
            </a:r>
            <a:r>
              <a:rPr lang="en-U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US" b="1"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1</a:t>
            </a:r>
            <a:r>
              <a:rPr lang="sr-Cyrl-CS" b="1"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203</a:t>
            </a:r>
            <a:r>
              <a:rPr lang="sr-Cyrl-C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sr-Latn-RS"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2009) 1250-5</a:t>
            </a:r>
            <a:endParaRPr lang="en-US"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marR="0" indent="-342900">
              <a:lnSpc>
                <a:spcPct val="107000"/>
              </a:lnSpc>
              <a:spcAft>
                <a:spcPts val="800"/>
              </a:spcAft>
              <a:buFont typeface="+mj-lt"/>
              <a:buAutoNum type="arabicPeriod"/>
            </a:pPr>
            <a:r>
              <a:rPr lang="en-US" dirty="0" err="1">
                <a:effectLst/>
                <a:latin typeface="Comic Sans MS" panose="030F0702030302020204" pitchFamily="66" charset="0"/>
                <a:ea typeface="Calibri" panose="020F0502020204030204" pitchFamily="34" charset="0"/>
                <a:cs typeface="Times New Roman" panose="02020603050405020304" pitchFamily="18" charset="0"/>
              </a:rPr>
              <a:t>Божић</a:t>
            </a:r>
            <a:r>
              <a:rPr lang="sr-Cyrl-RS" dirty="0">
                <a:effectLst/>
                <a:latin typeface="Comic Sans MS" panose="030F0702030302020204" pitchFamily="66" charset="0"/>
                <a:ea typeface="Calibri" panose="020F0502020204030204" pitchFamily="34" charset="0"/>
                <a:cs typeface="Times New Roman" panose="02020603050405020304" pitchFamily="18" charset="0"/>
              </a:rPr>
              <a:t> М и </a:t>
            </a:r>
            <a:r>
              <a:rPr lang="en-US" dirty="0" err="1">
                <a:effectLst/>
                <a:latin typeface="Comic Sans MS" panose="030F0702030302020204" pitchFamily="66" charset="0"/>
                <a:ea typeface="Calibri" panose="020F0502020204030204" pitchFamily="34" charset="0"/>
                <a:cs typeface="Times New Roman" panose="02020603050405020304" pitchFamily="18" charset="0"/>
              </a:rPr>
              <a:t>Стојичић</a:t>
            </a:r>
            <a:r>
              <a:rPr lang="sr-Cyrl-RS" dirty="0">
                <a:effectLst/>
                <a:latin typeface="Comic Sans MS" panose="030F0702030302020204" pitchFamily="66" charset="0"/>
                <a:ea typeface="Calibri" panose="020F0502020204030204" pitchFamily="34" charset="0"/>
                <a:cs typeface="Times New Roman" panose="02020603050405020304" pitchFamily="18" charset="0"/>
              </a:rPr>
              <a:t> Б</a:t>
            </a:r>
            <a:r>
              <a:rPr lang="en-US" dirty="0">
                <a:effectLst/>
                <a:latin typeface="Comic Sans MS" panose="030F0702030302020204" pitchFamily="66" charset="0"/>
                <a:ea typeface="Calibri" panose="020F0502020204030204" pitchFamily="34" charset="0"/>
                <a:cs typeface="Times New Roman" panose="02020603050405020304" pitchFamily="18" charset="0"/>
              </a:rPr>
              <a:t>, </a:t>
            </a:r>
            <a:r>
              <a:rPr lang="en-US" dirty="0" err="1">
                <a:effectLst/>
                <a:latin typeface="Comic Sans MS" panose="030F0702030302020204" pitchFamily="66" charset="0"/>
                <a:ea typeface="Calibri" panose="020F0502020204030204" pitchFamily="34" charset="0"/>
                <a:cs typeface="Times New Roman" panose="02020603050405020304" pitchFamily="18" charset="0"/>
              </a:rPr>
              <a:t>Унутрашњи</a:t>
            </a:r>
            <a:r>
              <a:rPr lang="en-US" dirty="0">
                <a:effectLst/>
                <a:latin typeface="Comic Sans MS" panose="030F0702030302020204" pitchFamily="66" charset="0"/>
                <a:ea typeface="Calibri" panose="020F0502020204030204" pitchFamily="34" charset="0"/>
                <a:cs typeface="Times New Roman" panose="02020603050405020304" pitchFamily="18" charset="0"/>
              </a:rPr>
              <a:t> </a:t>
            </a:r>
            <a:r>
              <a:rPr lang="en-US" dirty="0" err="1">
                <a:effectLst/>
                <a:latin typeface="Comic Sans MS" panose="030F0702030302020204" pitchFamily="66" charset="0"/>
                <a:ea typeface="Calibri" panose="020F0502020204030204" pitchFamily="34" charset="0"/>
                <a:cs typeface="Times New Roman" panose="02020603050405020304" pitchFamily="18" charset="0"/>
              </a:rPr>
              <a:t>меридијан</a:t>
            </a:r>
            <a:r>
              <a:rPr lang="en-US" dirty="0">
                <a:effectLst/>
                <a:latin typeface="Comic Sans MS" panose="030F0702030302020204" pitchFamily="66" charset="0"/>
                <a:ea typeface="Calibri" panose="020F0502020204030204" pitchFamily="34" charset="0"/>
                <a:cs typeface="Times New Roman" panose="02020603050405020304" pitchFamily="18" charset="0"/>
              </a:rPr>
              <a:t> – </a:t>
            </a:r>
            <a:r>
              <a:rPr lang="en-US" dirty="0" err="1">
                <a:effectLst/>
                <a:latin typeface="Comic Sans MS" panose="030F0702030302020204" pitchFamily="66" charset="0"/>
                <a:ea typeface="Calibri" panose="020F0502020204030204" pitchFamily="34" charset="0"/>
                <a:cs typeface="Times New Roman" panose="02020603050405020304" pitchFamily="18" charset="0"/>
              </a:rPr>
              <a:t>корисно</a:t>
            </a:r>
            <a:r>
              <a:rPr lang="en-US" dirty="0">
                <a:effectLst/>
                <a:latin typeface="Comic Sans MS" panose="030F0702030302020204" pitchFamily="66" charset="0"/>
                <a:ea typeface="Calibri" panose="020F0502020204030204" pitchFamily="34" charset="0"/>
                <a:cs typeface="Times New Roman" panose="02020603050405020304" pitchFamily="18" charset="0"/>
              </a:rPr>
              <a:t> </a:t>
            </a:r>
            <a:r>
              <a:rPr lang="en-US" dirty="0" err="1">
                <a:effectLst/>
                <a:latin typeface="Comic Sans MS" panose="030F0702030302020204" pitchFamily="66" charset="0"/>
                <a:ea typeface="Calibri" panose="020F0502020204030204" pitchFamily="34" charset="0"/>
                <a:cs typeface="Times New Roman" panose="02020603050405020304" pitchFamily="18" charset="0"/>
              </a:rPr>
              <a:t>учило</a:t>
            </a:r>
            <a:r>
              <a:rPr lang="en-US" dirty="0">
                <a:effectLst/>
                <a:latin typeface="Comic Sans MS" panose="030F0702030302020204" pitchFamily="66" charset="0"/>
                <a:ea typeface="Calibri" panose="020F0502020204030204" pitchFamily="34" charset="0"/>
                <a:cs typeface="Times New Roman" panose="02020603050405020304" pitchFamily="18" charset="0"/>
              </a:rPr>
              <a:t> </a:t>
            </a:r>
            <a:r>
              <a:rPr lang="en-US" dirty="0" err="1">
                <a:effectLst/>
                <a:latin typeface="Comic Sans MS" panose="030F0702030302020204" pitchFamily="66" charset="0"/>
                <a:ea typeface="Calibri" panose="020F0502020204030204" pitchFamily="34" charset="0"/>
                <a:cs typeface="Times New Roman" panose="02020603050405020304" pitchFamily="18" charset="0"/>
              </a:rPr>
              <a:t>за</a:t>
            </a:r>
            <a:r>
              <a:rPr lang="en-US" dirty="0">
                <a:effectLst/>
                <a:latin typeface="Comic Sans MS" panose="030F0702030302020204" pitchFamily="66" charset="0"/>
                <a:ea typeface="Calibri" panose="020F0502020204030204" pitchFamily="34" charset="0"/>
                <a:cs typeface="Times New Roman" panose="02020603050405020304" pitchFamily="18" charset="0"/>
              </a:rPr>
              <a:t> </a:t>
            </a:r>
            <a:r>
              <a:rPr lang="en-US" dirty="0" err="1">
                <a:effectLst/>
                <a:latin typeface="Comic Sans MS" panose="030F0702030302020204" pitchFamily="66" charset="0"/>
                <a:ea typeface="Calibri" panose="020F0502020204030204" pitchFamily="34" charset="0"/>
                <a:cs typeface="Times New Roman" panose="02020603050405020304" pitchFamily="18" charset="0"/>
              </a:rPr>
              <a:t>пројектну</a:t>
            </a:r>
            <a:r>
              <a:rPr lang="en-US" dirty="0">
                <a:effectLst/>
                <a:latin typeface="Comic Sans MS" panose="030F0702030302020204" pitchFamily="66" charset="0"/>
                <a:ea typeface="Calibri" panose="020F0502020204030204" pitchFamily="34" charset="0"/>
                <a:cs typeface="Times New Roman" panose="02020603050405020304" pitchFamily="18" charset="0"/>
              </a:rPr>
              <a:t> и </a:t>
            </a:r>
            <a:r>
              <a:rPr lang="en-US" dirty="0" err="1">
                <a:effectLst/>
                <a:latin typeface="Comic Sans MS" panose="030F0702030302020204" pitchFamily="66" charset="0"/>
                <a:ea typeface="Calibri" panose="020F0502020204030204" pitchFamily="34" charset="0"/>
                <a:cs typeface="Times New Roman" panose="02020603050405020304" pitchFamily="18" charset="0"/>
              </a:rPr>
              <a:t>интегративну</a:t>
            </a:r>
            <a:r>
              <a:rPr lang="en-US" dirty="0">
                <a:effectLst/>
                <a:latin typeface="Comic Sans MS" panose="030F0702030302020204" pitchFamily="66" charset="0"/>
                <a:ea typeface="Calibri" panose="020F0502020204030204" pitchFamily="34" charset="0"/>
                <a:cs typeface="Times New Roman" panose="02020603050405020304" pitchFamily="18" charset="0"/>
              </a:rPr>
              <a:t> </a:t>
            </a:r>
            <a:r>
              <a:rPr lang="en-US" dirty="0" err="1">
                <a:effectLst/>
                <a:latin typeface="Comic Sans MS" panose="030F0702030302020204" pitchFamily="66" charset="0"/>
                <a:ea typeface="Calibri" panose="020F0502020204030204" pitchFamily="34" charset="0"/>
                <a:cs typeface="Times New Roman" panose="02020603050405020304" pitchFamily="18" charset="0"/>
              </a:rPr>
              <a:t>наставу</a:t>
            </a:r>
            <a:r>
              <a:rPr lang="en-US" dirty="0">
                <a:effectLst/>
                <a:latin typeface="Comic Sans MS" panose="030F0702030302020204" pitchFamily="66" charset="0"/>
                <a:ea typeface="Calibri" panose="020F0502020204030204" pitchFamily="34" charset="0"/>
                <a:cs typeface="Times New Roman" panose="02020603050405020304" pitchFamily="18" charset="0"/>
              </a:rPr>
              <a:t>, </a:t>
            </a:r>
            <a:r>
              <a:rPr lang="sr-Cyrl-RS" i="1" dirty="0">
                <a:effectLst/>
                <a:latin typeface="Comic Sans MS" panose="030F0702030302020204" pitchFamily="66" charset="0"/>
                <a:ea typeface="Calibri" panose="020F0502020204030204" pitchFamily="34" charset="0"/>
                <a:cs typeface="Times New Roman" panose="02020603050405020304" pitchFamily="18" charset="0"/>
              </a:rPr>
              <a:t>Републички </a:t>
            </a:r>
            <a:r>
              <a:rPr lang="sr-Cyrl-RS" i="1" dirty="0" err="1">
                <a:effectLst/>
                <a:latin typeface="Comic Sans MS" panose="030F0702030302020204" pitchFamily="66" charset="0"/>
                <a:ea typeface="Calibri" panose="020F0502020204030204" pitchFamily="34" charset="0"/>
                <a:cs typeface="Times New Roman" panose="02020603050405020304" pitchFamily="18" charset="0"/>
              </a:rPr>
              <a:t>семин</a:t>
            </a:r>
            <a:r>
              <a:rPr lang="en-US" i="1" dirty="0">
                <a:effectLst/>
                <a:latin typeface="Comic Sans MS" panose="030F0702030302020204" pitchFamily="66" charset="0"/>
                <a:ea typeface="Calibri" panose="020F0502020204030204" pitchFamily="34" charset="0"/>
                <a:cs typeface="Times New Roman" panose="02020603050405020304" pitchFamily="18" charset="0"/>
              </a:rPr>
              <a:t>a</a:t>
            </a:r>
            <a:r>
              <a:rPr lang="sr-Cyrl-RS" i="1" dirty="0">
                <a:effectLst/>
                <a:latin typeface="Comic Sans MS" panose="030F0702030302020204" pitchFamily="66" charset="0"/>
                <a:ea typeface="Calibri" panose="020F0502020204030204" pitchFamily="34" charset="0"/>
                <a:cs typeface="Times New Roman" panose="02020603050405020304" pitchFamily="18" charset="0"/>
              </a:rPr>
              <a:t>р о настави физике </a:t>
            </a:r>
            <a:r>
              <a:rPr lang="sr-Cyrl-RS" dirty="0">
                <a:effectLst/>
                <a:latin typeface="Comic Sans MS" panose="030F0702030302020204" pitchFamily="66" charset="0"/>
                <a:ea typeface="Calibri" panose="020F0502020204030204" pitchFamily="34" charset="0"/>
                <a:cs typeface="Times New Roman" panose="02020603050405020304" pitchFamily="18" charset="0"/>
              </a:rPr>
              <a:t> (Друштво физичара Србије, Београд, 2021) стр. </a:t>
            </a:r>
            <a:r>
              <a:rPr lang="sr-Latn-RS" dirty="0">
                <a:effectLst/>
                <a:latin typeface="Comic Sans MS" panose="030F0702030302020204" pitchFamily="66" charset="0"/>
                <a:ea typeface="Calibri" panose="020F0502020204030204" pitchFamily="34" charset="0"/>
                <a:cs typeface="Times New Roman" panose="02020603050405020304" pitchFamily="18" charset="0"/>
              </a:rPr>
              <a:t>63-72</a:t>
            </a:r>
            <a:endParaRPr lang="sr-Cyrl-RS" dirty="0">
              <a:latin typeface="Comic Sans MS" panose="030F0702030302020204" pitchFamily="66" charset="0"/>
              <a:ea typeface="Calibri" panose="020F0502020204030204" pitchFamily="34" charset="0"/>
              <a:cs typeface="Times New Roman" panose="02020603050405020304" pitchFamily="18" charset="0"/>
            </a:endParaRPr>
          </a:p>
          <a:p>
            <a:pPr marL="342900" marR="0" indent="-342900">
              <a:lnSpc>
                <a:spcPct val="107000"/>
              </a:lnSpc>
              <a:spcAft>
                <a:spcPts val="800"/>
              </a:spcAft>
              <a:buFont typeface="+mj-lt"/>
              <a:buAutoNum type="arabicPeriod"/>
            </a:pPr>
            <a:r>
              <a:rPr lang="sr-Cyrl-RS"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Божић М, Стојичић Б, Марковић-Топаловић </a:t>
            </a:r>
            <a:r>
              <a:rPr lang="ru-RU" dirty="0">
                <a:solidFill>
                  <a:prstClr val="black"/>
                </a:solidFill>
                <a:latin typeface="Comic Sans MS" panose="030F0702030302020204" pitchFamily="66" charset="0"/>
                <a:cs typeface="Times New Roman" panose="02020603050405020304" pitchFamily="18" charset="0"/>
              </a:rPr>
              <a:t>П</a:t>
            </a:r>
            <a:r>
              <a:rPr kumimoji="0" lang="ru-RU"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аралелни</a:t>
            </a:r>
            <a:r>
              <a:rPr kumimoji="0" lang="en-US"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  </a:t>
            </a:r>
            <a:r>
              <a:rPr kumimoji="0" lang="ru-RU"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глобу</a:t>
            </a:r>
            <a:r>
              <a:rPr kumimoji="0" lang="sr-Cyrl-RS"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с </a:t>
            </a:r>
            <a:r>
              <a:rPr kumimoji="0" lang="ru-RU"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у рукама Ератостена, Миланковића, Џеферсона, едукатора и</a:t>
            </a:r>
            <a:r>
              <a:rPr kumimoji="0" lang="en-US"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  </a:t>
            </a:r>
            <a:r>
              <a:rPr kumimoji="0" lang="ru-RU"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студенат</a:t>
            </a:r>
            <a:r>
              <a:rPr kumimoji="0" lang="en-US"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a</a:t>
            </a:r>
            <a:r>
              <a:rPr kumimoji="0" lang="sr-Cyrl-RS"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 </a:t>
            </a:r>
            <a:r>
              <a:rPr kumimoji="0" lang="ru-RU"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РАЗВОЈ АСТРОНОМИЈЕ КОД СРБА XI</a:t>
            </a:r>
            <a:r>
              <a:rPr kumimoji="0" lang="en-US"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ru-RU"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Београд, април 2021</a:t>
            </a:r>
          </a:p>
          <a:p>
            <a:pPr marL="342900" marR="0" indent="-342900">
              <a:lnSpc>
                <a:spcPct val="107000"/>
              </a:lnSpc>
              <a:spcAft>
                <a:spcPts val="800"/>
              </a:spcAft>
              <a:buFont typeface="+mj-lt"/>
              <a:buAutoNum type="arabicPeriod"/>
            </a:pPr>
            <a:r>
              <a:rPr kumimoji="0" lang="sr-Cyrl-RS" b="0" i="0"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rPr>
              <a:t>Божић М, Стојичић Б, </a:t>
            </a:r>
            <a:r>
              <a:rPr lang="ru-RU" b="0" dirty="0">
                <a:solidFill>
                  <a:prstClr val="black"/>
                </a:solidFill>
                <a:latin typeface="Comic Sans MS" panose="030F0702030302020204" pitchFamily="66" charset="0"/>
              </a:rPr>
              <a:t>И</a:t>
            </a:r>
            <a:r>
              <a:rPr kumimoji="0" lang="ru-RU"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ницијатива за обележавање меридијана и постављање паралелног глобуса на Калемегдану – како до реализације после позитивних одговора? </a:t>
            </a:r>
            <a:r>
              <a:rPr kumimoji="0" lang="sr-Cyrl-R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 </a:t>
            </a:r>
            <a:r>
              <a:rPr kumimoji="0" lang="ru-RU"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РАЗВОЈ АСТРОНОМИЈЕ КОД СРБА XII</a:t>
            </a: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ru-RU"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Београд, април 2023</a:t>
            </a:r>
          </a:p>
          <a:p>
            <a:pPr marL="342900" marR="0" indent="-342900">
              <a:lnSpc>
                <a:spcPct val="107000"/>
              </a:lnSpc>
              <a:spcAft>
                <a:spcPts val="800"/>
              </a:spcAft>
              <a:buFont typeface="+mj-lt"/>
              <a:buAutoNum type="arabicPeriod"/>
            </a:pPr>
            <a:endParaRPr kumimoji="0" lang="en-US"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endParaRPr>
          </a:p>
          <a:p>
            <a:pPr marL="342900" marR="0" indent="-342900">
              <a:lnSpc>
                <a:spcPct val="107000"/>
              </a:lnSpc>
              <a:spcAft>
                <a:spcPts val="800"/>
              </a:spcAft>
              <a:buFont typeface="+mj-lt"/>
              <a:buAutoNum type="arabicPeriod"/>
            </a:pPr>
            <a:endParaRPr lang="en-US"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521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0FA634-3715-66FC-694C-D88382211185}"/>
              </a:ext>
            </a:extLst>
          </p:cNvPr>
          <p:cNvSpPr txBox="1"/>
          <p:nvPr/>
        </p:nvSpPr>
        <p:spPr>
          <a:xfrm>
            <a:off x="491490" y="2731770"/>
            <a:ext cx="11510010" cy="3769045"/>
          </a:xfrm>
          <a:prstGeom prst="rect">
            <a:avLst/>
          </a:prstGeom>
          <a:noFill/>
        </p:spPr>
        <p:txBody>
          <a:bodyPr wrap="square" rtlCol="0">
            <a:spAutoFit/>
          </a:bodyPr>
          <a:lstStyle/>
          <a:p>
            <a:pPr marL="342900" marR="0" indent="-342900" algn="just">
              <a:lnSpc>
                <a:spcPct val="115000"/>
              </a:lnSpc>
              <a:spcAft>
                <a:spcPts val="800"/>
              </a:spcAft>
              <a:buFont typeface="Arial" panose="020B0604020202020204" pitchFamily="34" charset="0"/>
              <a:buChar char="•"/>
            </a:pPr>
            <a:r>
              <a:rPr lang="sr-Cyrl-RS" sz="2400" kern="1200" dirty="0">
                <a:effectLst/>
                <a:latin typeface="Comic Sans MS" panose="030F0702030302020204" pitchFamily="66" charset="0"/>
                <a:ea typeface="Times New Roman" panose="02020603050405020304" pitchFamily="18" charset="0"/>
                <a:cs typeface="Times New Roman" panose="02020603050405020304" pitchFamily="18" charset="0"/>
              </a:rPr>
              <a:t>Паралелни глобус и локални меридијан су тесно повезане инсталације.</a:t>
            </a:r>
          </a:p>
          <a:p>
            <a:pPr marL="342900" marR="0" indent="-342900" algn="just">
              <a:lnSpc>
                <a:spcPct val="115000"/>
              </a:lnSpc>
              <a:spcAft>
                <a:spcPts val="800"/>
              </a:spcAft>
              <a:buFont typeface="Arial" panose="020B0604020202020204" pitchFamily="34" charset="0"/>
              <a:buChar char="•"/>
            </a:pPr>
            <a:r>
              <a:rPr lang="sr-Cyrl-RS" sz="2400" kern="1200" dirty="0">
                <a:effectLst/>
                <a:latin typeface="Comic Sans MS" panose="030F0702030302020204" pitchFamily="66" charset="0"/>
                <a:ea typeface="Times New Roman" panose="02020603050405020304" pitchFamily="18" charset="0"/>
                <a:cs typeface="Times New Roman" panose="02020603050405020304" pitchFamily="18" charset="0"/>
              </a:rPr>
              <a:t> У многим градовима постоји н</a:t>
            </a:r>
            <a:r>
              <a:rPr lang="sr-Latn-RS" sz="2400" kern="1200" dirty="0">
                <a:effectLst/>
                <a:latin typeface="Comic Sans MS" panose="030F0702030302020204" pitchFamily="66" charset="0"/>
                <a:ea typeface="Times New Roman" panose="02020603050405020304" pitchFamily="18" charset="0"/>
                <a:cs typeface="Times New Roman" panose="02020603050405020304" pitchFamily="18" charset="0"/>
              </a:rPr>
              <a:t>a</a:t>
            </a:r>
            <a:r>
              <a:rPr lang="sr-Cyrl-RS" sz="2400" kern="1200" dirty="0">
                <a:effectLst/>
                <a:latin typeface="Comic Sans MS" panose="030F0702030302020204" pitchFamily="66" charset="0"/>
                <a:ea typeface="Times New Roman" panose="02020603050405020304" pitchFamily="18" charset="0"/>
                <a:cs typeface="Times New Roman" panose="02020603050405020304" pitchFamily="18" charset="0"/>
              </a:rPr>
              <a:t> неком важном јавном месту обележен локални меридијан. </a:t>
            </a:r>
          </a:p>
          <a:p>
            <a:pPr marL="342900" marR="0" indent="-342900" algn="just">
              <a:lnSpc>
                <a:spcPct val="115000"/>
              </a:lnSpc>
              <a:spcAft>
                <a:spcPts val="800"/>
              </a:spcAft>
              <a:buFont typeface="Arial" panose="020B0604020202020204" pitchFamily="34" charset="0"/>
              <a:buChar char="•"/>
            </a:pPr>
            <a:r>
              <a:rPr lang="sr-Cyrl-RS" sz="2400" dirty="0">
                <a:latin typeface="Comic Sans MS" panose="030F0702030302020204" pitchFamily="66" charset="0"/>
                <a:ea typeface="Times New Roman" panose="02020603050405020304" pitchFamily="18" charset="0"/>
                <a:cs typeface="Times New Roman" panose="02020603050405020304" pitchFamily="18" charset="0"/>
              </a:rPr>
              <a:t>П</a:t>
            </a:r>
            <a:r>
              <a:rPr lang="sr-Cyrl-RS" sz="2400" kern="1200" dirty="0">
                <a:effectLst/>
                <a:latin typeface="Comic Sans MS" panose="030F0702030302020204" pitchFamily="66" charset="0"/>
                <a:ea typeface="Times New Roman" panose="02020603050405020304" pitchFamily="18" charset="0"/>
                <a:cs typeface="Times New Roman" panose="02020603050405020304" pitchFamily="18" charset="0"/>
              </a:rPr>
              <a:t>лато на коме се налази споменик Победнику је </a:t>
            </a:r>
            <a:r>
              <a:rPr lang="sr-Cyrl-RS" sz="2400" kern="1200" dirty="0" err="1">
                <a:effectLst/>
                <a:latin typeface="Comic Sans MS" panose="030F0702030302020204" pitchFamily="66" charset="0"/>
                <a:ea typeface="Times New Roman" panose="02020603050405020304" pitchFamily="18" charset="0"/>
                <a:cs typeface="Times New Roman" panose="02020603050405020304" pitchFamily="18" charset="0"/>
              </a:rPr>
              <a:t>идеалано</a:t>
            </a:r>
            <a:r>
              <a:rPr lang="sr-Cyrl-RS" sz="2400" kern="1200" dirty="0">
                <a:effectLst/>
                <a:latin typeface="Comic Sans MS" panose="030F0702030302020204" pitchFamily="66" charset="0"/>
                <a:ea typeface="Times New Roman" panose="02020603050405020304" pitchFamily="18" charset="0"/>
                <a:cs typeface="Times New Roman" panose="02020603050405020304" pitchFamily="18" charset="0"/>
              </a:rPr>
              <a:t> место на коме би требало обележити меридијан. </a:t>
            </a:r>
          </a:p>
          <a:p>
            <a:pPr marL="342900" marR="0" indent="-342900" algn="just">
              <a:lnSpc>
                <a:spcPct val="115000"/>
              </a:lnSpc>
              <a:spcAft>
                <a:spcPts val="800"/>
              </a:spcAft>
              <a:buFont typeface="Arial" panose="020B0604020202020204" pitchFamily="34" charset="0"/>
              <a:buChar char="•"/>
            </a:pPr>
            <a:r>
              <a:rPr lang="sr-Cyrl-RS" sz="2400" kern="1200" dirty="0">
                <a:effectLst/>
                <a:latin typeface="Comic Sans MS" panose="030F0702030302020204" pitchFamily="66" charset="0"/>
                <a:ea typeface="Times New Roman" panose="02020603050405020304" pitchFamily="18" charset="0"/>
                <a:cs typeface="Times New Roman" panose="02020603050405020304" pitchFamily="18" charset="0"/>
              </a:rPr>
              <a:t>Окружење Народне опсерваторије на Калемегдану је идеално место за постављање </a:t>
            </a:r>
            <a:r>
              <a:rPr lang="sr-Cyrl-RS" sz="2400" dirty="0">
                <a:effectLst/>
                <a:latin typeface="Comic Sans MS" panose="030F0702030302020204" pitchFamily="66" charset="0"/>
                <a:ea typeface="Calibri" panose="020F0502020204030204" pitchFamily="34" charset="0"/>
                <a:cs typeface="Times New Roman" panose="02020603050405020304" pitchFamily="18" charset="0"/>
              </a:rPr>
              <a:t>Паралелног глобуса, било од мермера, бетона или пластике. </a:t>
            </a:r>
          </a:p>
        </p:txBody>
      </p:sp>
      <p:sp>
        <p:nvSpPr>
          <p:cNvPr id="3" name="TextBox 2">
            <a:extLst>
              <a:ext uri="{FF2B5EF4-FFF2-40B4-BE49-F238E27FC236}">
                <a16:creationId xmlns:a16="http://schemas.microsoft.com/office/drawing/2014/main" id="{6FF43B9E-0C91-F546-AC7F-2330D735BCCA}"/>
              </a:ext>
            </a:extLst>
          </p:cNvPr>
          <p:cNvSpPr txBox="1"/>
          <p:nvPr/>
        </p:nvSpPr>
        <p:spPr>
          <a:xfrm>
            <a:off x="240030" y="357185"/>
            <a:ext cx="9418320" cy="1569660"/>
          </a:xfrm>
          <a:prstGeom prst="rect">
            <a:avLst/>
          </a:prstGeom>
          <a:noFill/>
        </p:spPr>
        <p:txBody>
          <a:bodyPr wrap="square" rtlCol="0">
            <a:spAutoFit/>
          </a:bodyPr>
          <a:lstStyle/>
          <a:p>
            <a:r>
              <a:rPr lang="sr-Latn-RS" sz="2400" dirty="0">
                <a:latin typeface="Comic Sans MS" panose="030F0702030302020204" pitchFamily="66" charset="0"/>
              </a:rPr>
              <a:t> </a:t>
            </a:r>
            <a:r>
              <a:rPr lang="sr-Cyrl-RS" sz="2400" dirty="0">
                <a:latin typeface="Comic Sans MS" panose="030F0702030302020204" pitchFamily="66" charset="0"/>
              </a:rPr>
              <a:t>У току конференције дошло се до закључка да би било веома корисно поставити паралелни глобус у близини Народне опсерваторије на Калемегдану и обележити локални меридијан на палтоу код споменика Победнику</a:t>
            </a:r>
            <a:endParaRPr lang="en-US" sz="2400" dirty="0">
              <a:latin typeface="Comic Sans MS" panose="030F0702030302020204" pitchFamily="66" charset="0"/>
            </a:endParaRPr>
          </a:p>
        </p:txBody>
      </p:sp>
    </p:spTree>
    <p:extLst>
      <p:ext uri="{BB962C8B-B14F-4D97-AF65-F5344CB8AC3E}">
        <p14:creationId xmlns:p14="http://schemas.microsoft.com/office/powerpoint/2010/main" val="830087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436BB3-0A25-68A4-6858-DE8F31A0C8B9}"/>
              </a:ext>
            </a:extLst>
          </p:cNvPr>
          <p:cNvSpPr txBox="1"/>
          <p:nvPr/>
        </p:nvSpPr>
        <p:spPr>
          <a:xfrm>
            <a:off x="175260" y="1623483"/>
            <a:ext cx="11681460" cy="2554545"/>
          </a:xfrm>
          <a:prstGeom prst="rect">
            <a:avLst/>
          </a:prstGeom>
          <a:noFill/>
        </p:spPr>
        <p:txBody>
          <a:bodyPr wrap="square" rtlCol="0">
            <a:spAutoFit/>
          </a:bodyPr>
          <a:lstStyle/>
          <a:p>
            <a:r>
              <a:rPr lang="ru-RU" sz="2000" b="1" dirty="0">
                <a:latin typeface="Comic Sans MS" panose="030F0702030302020204" pitchFamily="66" charset="0"/>
              </a:rPr>
              <a:t>РАЗВОЈ АСТРОНОМИЈЕ КОД СРБА XII, Београд, 18 – 22. априлa 2023. </a:t>
            </a:r>
          </a:p>
          <a:p>
            <a:endParaRPr lang="ru-RU" sz="2000" b="1" dirty="0">
              <a:latin typeface="Comic Sans MS" panose="030F0702030302020204" pitchFamily="66" charset="0"/>
            </a:endParaRPr>
          </a:p>
          <a:p>
            <a:r>
              <a:rPr lang="ru-RU" sz="2000" b="1" dirty="0">
                <a:latin typeface="Comic Sans MS" panose="030F0702030302020204" pitchFamily="66" charset="0"/>
              </a:rPr>
              <a:t>ИНИЦИЈАТИВА ЗА ОБЕЛЕЖАВАЊЕ МЕРИДИЈАНА И ПОСТАВЉАЊЕ ПАРАЛЕЛНОГ ГЛОБУСА НА КАЛЕМЕГДАНУ – КАКО ДО РЕАЛИЗАЦИЈЕ ПОСЛЕ ПОЗИТИВНИХ</a:t>
            </a:r>
          </a:p>
          <a:p>
            <a:r>
              <a:rPr lang="ru-RU" sz="2000" b="1" dirty="0">
                <a:latin typeface="Comic Sans MS" panose="030F0702030302020204" pitchFamily="66" charset="0"/>
              </a:rPr>
              <a:t>ОДГОВОРА?</a:t>
            </a:r>
          </a:p>
          <a:p>
            <a:endParaRPr lang="ru-RU" sz="2000" b="1" dirty="0">
              <a:latin typeface="Comic Sans MS" panose="030F0702030302020204" pitchFamily="66" charset="0"/>
            </a:endParaRPr>
          </a:p>
          <a:p>
            <a:r>
              <a:rPr lang="sr-Cyrl-RS" sz="2000" b="1" dirty="0">
                <a:latin typeface="Comic Sans MS" panose="030F0702030302020204" pitchFamily="66" charset="0"/>
              </a:rPr>
              <a:t>Биљана Стојичић, Мирјана Поповић Божић</a:t>
            </a:r>
          </a:p>
          <a:p>
            <a:r>
              <a:rPr lang="sr-Cyrl-RS" sz="2000" b="1" dirty="0">
                <a:latin typeface="Comic Sans MS" panose="030F0702030302020204" pitchFamily="66" charset="0"/>
              </a:rPr>
              <a:t>Институт за физику, Универзитет у Београду; Земунска гимназија</a:t>
            </a:r>
            <a:r>
              <a:rPr lang="en-US" sz="2000" b="1" dirty="0">
                <a:latin typeface="Comic Sans MS" panose="030F0702030302020204" pitchFamily="66" charset="0"/>
              </a:rPr>
              <a:t>; </a:t>
            </a:r>
            <a:r>
              <a:rPr lang="sr-Cyrl-RS" sz="2000" b="1" dirty="0">
                <a:latin typeface="Comic Sans MS" panose="030F0702030302020204" pitchFamily="66" charset="0"/>
              </a:rPr>
              <a:t>Земун</a:t>
            </a:r>
            <a:r>
              <a:rPr lang="en-US" sz="2000" b="1" dirty="0">
                <a:latin typeface="Comic Sans MS" panose="030F0702030302020204" pitchFamily="66" charset="0"/>
              </a:rPr>
              <a:t> </a:t>
            </a:r>
            <a:r>
              <a:rPr lang="sr-Cyrl-RS" sz="2000" b="1" dirty="0">
                <a:latin typeface="Comic Sans MS" panose="030F0702030302020204" pitchFamily="66" charset="0"/>
              </a:rPr>
              <a:t> </a:t>
            </a:r>
          </a:p>
        </p:txBody>
      </p:sp>
    </p:spTree>
    <p:extLst>
      <p:ext uri="{BB962C8B-B14F-4D97-AF65-F5344CB8AC3E}">
        <p14:creationId xmlns:p14="http://schemas.microsoft.com/office/powerpoint/2010/main" val="871074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ACA418-D29D-FF66-1FD7-BA057B747236}"/>
              </a:ext>
            </a:extLst>
          </p:cNvPr>
          <p:cNvSpPr txBox="1"/>
          <p:nvPr/>
        </p:nvSpPr>
        <p:spPr>
          <a:xfrm>
            <a:off x="934971" y="810237"/>
            <a:ext cx="9654364" cy="707886"/>
          </a:xfrm>
          <a:prstGeom prst="rect">
            <a:avLst/>
          </a:prstGeom>
          <a:noFill/>
        </p:spPr>
        <p:txBody>
          <a:bodyPr wrap="square" rtlCol="0">
            <a:spAutoFit/>
          </a:bodyPr>
          <a:lstStyle/>
          <a:p>
            <a:pPr algn="ctr"/>
            <a:r>
              <a:rPr lang="sr-Cyrl-RS" sz="2000" b="1" dirty="0">
                <a:latin typeface="Comic Sans MS" panose="030F0702030302020204" pitchFamily="66" charset="0"/>
              </a:rPr>
              <a:t>ШТА СЕ ДОДАЂАЛО НАКОН КОНФЕРЕНЦИЈЕ</a:t>
            </a:r>
          </a:p>
          <a:p>
            <a:pPr algn="ctr"/>
            <a:r>
              <a:rPr lang="ru-RU" sz="2000" b="1" dirty="0">
                <a:latin typeface="Comic Sans MS" panose="030F0702030302020204" pitchFamily="66" charset="0"/>
              </a:rPr>
              <a:t>„РАЗВОЈ АСТРОНОМИЈЕ КОД СРБА XI“</a:t>
            </a:r>
          </a:p>
        </p:txBody>
      </p:sp>
      <p:sp>
        <p:nvSpPr>
          <p:cNvPr id="4" name="TextBox 3">
            <a:extLst>
              <a:ext uri="{FF2B5EF4-FFF2-40B4-BE49-F238E27FC236}">
                <a16:creationId xmlns:a16="http://schemas.microsoft.com/office/drawing/2014/main" id="{FED15D0C-E7DE-086A-3ECB-3C1125653818}"/>
              </a:ext>
            </a:extLst>
          </p:cNvPr>
          <p:cNvSpPr txBox="1"/>
          <p:nvPr/>
        </p:nvSpPr>
        <p:spPr>
          <a:xfrm>
            <a:off x="194310" y="1892779"/>
            <a:ext cx="11997690" cy="4524315"/>
          </a:xfrm>
          <a:prstGeom prst="rect">
            <a:avLst/>
          </a:prstGeom>
          <a:noFill/>
        </p:spPr>
        <p:txBody>
          <a:bodyPr wrap="square" rtlCol="0">
            <a:spAutoFit/>
          </a:bodyPr>
          <a:lstStyle/>
          <a:p>
            <a:r>
              <a:rPr lang="sr-Cyrl-RS" sz="2400" b="1" dirty="0">
                <a:solidFill>
                  <a:srgbClr val="FF0000"/>
                </a:solidFill>
                <a:latin typeface="Comic Sans MS" panose="030F0702030302020204" pitchFamily="66" charset="0"/>
              </a:rPr>
              <a:t>Иницијативу  су подржали и потписали:</a:t>
            </a:r>
          </a:p>
          <a:p>
            <a:endParaRPr lang="sr-Cyrl-RS" sz="2400" dirty="0">
              <a:latin typeface="Comic Sans MS" panose="030F0702030302020204" pitchFamily="66" charset="0"/>
            </a:endParaRPr>
          </a:p>
          <a:p>
            <a:pPr marL="342900" indent="-342900">
              <a:buFont typeface="+mj-lt"/>
              <a:buAutoNum type="arabicPeriod"/>
            </a:pPr>
            <a:r>
              <a:rPr lang="sr-Cyrl-RS" sz="2400" dirty="0">
                <a:latin typeface="Comic Sans MS" panose="030F0702030302020204" pitchFamily="66" charset="0"/>
              </a:rPr>
              <a:t>Др Миодраг Дачић, Председник АД „Руђер Бошковић“</a:t>
            </a:r>
            <a:endParaRPr lang="en-US" sz="2400" dirty="0">
              <a:latin typeface="Comic Sans MS" panose="030F0702030302020204" pitchFamily="66" charset="0"/>
            </a:endParaRPr>
          </a:p>
          <a:p>
            <a:pPr marL="342900" indent="-342900">
              <a:buFont typeface="+mj-lt"/>
              <a:buAutoNum type="arabicPeriod"/>
            </a:pPr>
            <a:endParaRPr lang="sr-Cyrl-RS" sz="2400" dirty="0">
              <a:latin typeface="Comic Sans MS" panose="030F0702030302020204" pitchFamily="66" charset="0"/>
            </a:endParaRPr>
          </a:p>
          <a:p>
            <a:pPr marL="342900" indent="-342900">
              <a:buFont typeface="+mj-lt"/>
              <a:buAutoNum type="arabicPeriod"/>
            </a:pPr>
            <a:r>
              <a:rPr lang="sr-Cyrl-RS" sz="2400" dirty="0">
                <a:latin typeface="Comic Sans MS" panose="030F0702030302020204" pitchFamily="66" charset="0"/>
              </a:rPr>
              <a:t>Академик Зоран Кнежевић, Генерални секретар САНУ</a:t>
            </a:r>
            <a:r>
              <a:rPr lang="sr-Latn-RS" sz="2400" dirty="0">
                <a:latin typeface="Comic Sans MS" panose="030F0702030302020204" pitchFamily="66" charset="0"/>
              </a:rPr>
              <a:t> (</a:t>
            </a:r>
            <a:r>
              <a:rPr lang="sr-Cyrl-RS" sz="2400" dirty="0">
                <a:latin typeface="Comic Sans MS" panose="030F0702030302020204" pitchFamily="66" charset="0"/>
              </a:rPr>
              <a:t>сада председник)</a:t>
            </a:r>
            <a:endParaRPr lang="en-US" sz="2400" dirty="0">
              <a:latin typeface="Comic Sans MS" panose="030F0702030302020204" pitchFamily="66" charset="0"/>
            </a:endParaRPr>
          </a:p>
          <a:p>
            <a:pPr marL="342900" indent="-342900">
              <a:buFont typeface="+mj-lt"/>
              <a:buAutoNum type="arabicPeriod"/>
            </a:pPr>
            <a:endParaRPr lang="sr-Cyrl-RS" sz="2400" dirty="0">
              <a:latin typeface="Comic Sans MS" panose="030F0702030302020204" pitchFamily="66" charset="0"/>
            </a:endParaRPr>
          </a:p>
          <a:p>
            <a:pPr marL="342900" indent="-342900">
              <a:buFont typeface="+mj-lt"/>
              <a:buAutoNum type="arabicPeriod"/>
            </a:pPr>
            <a:r>
              <a:rPr lang="sr-Cyrl-RS" sz="2400" dirty="0">
                <a:latin typeface="Comic Sans MS" panose="030F0702030302020204" pitchFamily="66" charset="0"/>
              </a:rPr>
              <a:t>Др Гојко </a:t>
            </a:r>
            <a:r>
              <a:rPr lang="sr-Cyrl-RS" sz="2400" dirty="0" err="1">
                <a:latin typeface="Comic Sans MS" panose="030F0702030302020204" pitchFamily="66" charset="0"/>
              </a:rPr>
              <a:t>Ђурашевић</a:t>
            </a:r>
            <a:r>
              <a:rPr lang="sr-Cyrl-RS" sz="2400" dirty="0">
                <a:latin typeface="Comic Sans MS" panose="030F0702030302020204" pitchFamily="66" charset="0"/>
              </a:rPr>
              <a:t>, Директор Астрономске опсерваторије, Београд</a:t>
            </a:r>
            <a:endParaRPr lang="en-US" sz="2400" dirty="0">
              <a:latin typeface="Comic Sans MS" panose="030F0702030302020204" pitchFamily="66" charset="0"/>
            </a:endParaRPr>
          </a:p>
          <a:p>
            <a:pPr marL="342900" indent="-342900">
              <a:buFont typeface="+mj-lt"/>
              <a:buAutoNum type="arabicPeriod"/>
            </a:pPr>
            <a:endParaRPr lang="sr-Cyrl-RS" sz="2400" dirty="0">
              <a:latin typeface="Comic Sans MS" panose="030F0702030302020204" pitchFamily="66" charset="0"/>
            </a:endParaRPr>
          </a:p>
          <a:p>
            <a:pPr marL="342900" indent="-342900">
              <a:buFont typeface="+mj-lt"/>
              <a:buAutoNum type="arabicPeriod"/>
            </a:pPr>
            <a:r>
              <a:rPr lang="sr-Cyrl-RS" sz="2400" dirty="0">
                <a:latin typeface="Comic Sans MS" panose="030F0702030302020204" pitchFamily="66" charset="0"/>
              </a:rPr>
              <a:t>Др Бојан </a:t>
            </a:r>
            <a:r>
              <a:rPr lang="sr-Cyrl-RS" sz="2400" dirty="0" err="1">
                <a:latin typeface="Comic Sans MS" panose="030F0702030302020204" pitchFamily="66" charset="0"/>
              </a:rPr>
              <a:t>Арбутина</a:t>
            </a:r>
            <a:r>
              <a:rPr lang="sr-Cyrl-RS" sz="2400" dirty="0">
                <a:latin typeface="Comic Sans MS" panose="030F0702030302020204" pitchFamily="66" charset="0"/>
              </a:rPr>
              <a:t>, Шеф катедре за астрономију Математичког факултета УБ</a:t>
            </a:r>
            <a:endParaRPr lang="en-US" sz="2400" dirty="0">
              <a:latin typeface="Comic Sans MS" panose="030F0702030302020204" pitchFamily="66" charset="0"/>
            </a:endParaRPr>
          </a:p>
          <a:p>
            <a:pPr marL="342900" indent="-342900">
              <a:buFont typeface="+mj-lt"/>
              <a:buAutoNum type="arabicPeriod"/>
            </a:pPr>
            <a:endParaRPr lang="en-US" sz="2400" dirty="0">
              <a:latin typeface="Comic Sans MS" panose="030F0702030302020204" pitchFamily="66" charset="0"/>
            </a:endParaRPr>
          </a:p>
          <a:p>
            <a:pPr marL="342900" indent="-342900">
              <a:buFont typeface="+mj-lt"/>
              <a:buAutoNum type="arabicPeriod"/>
            </a:pPr>
            <a:r>
              <a:rPr lang="sr-Cyrl-RS" sz="2400" dirty="0">
                <a:latin typeface="Comic Sans MS" panose="030F0702030302020204" pitchFamily="66" charset="0"/>
              </a:rPr>
              <a:t>Др Моника </a:t>
            </a:r>
            <a:r>
              <a:rPr lang="sr-Cyrl-RS" sz="2400" dirty="0" err="1">
                <a:latin typeface="Comic Sans MS" panose="030F0702030302020204" pitchFamily="66" charset="0"/>
              </a:rPr>
              <a:t>Јурковић</a:t>
            </a:r>
            <a:r>
              <a:rPr lang="sr-Cyrl-RS" sz="2400" dirty="0">
                <a:latin typeface="Comic Sans MS" panose="030F0702030302020204" pitchFamily="66" charset="0"/>
              </a:rPr>
              <a:t>, Председник Друштва астронома Србије</a:t>
            </a:r>
          </a:p>
          <a:p>
            <a:endParaRPr lang="en-US" sz="2400" dirty="0">
              <a:latin typeface="Comic Sans MS" panose="030F0702030302020204" pitchFamily="66" charset="0"/>
            </a:endParaRPr>
          </a:p>
        </p:txBody>
      </p:sp>
    </p:spTree>
    <p:extLst>
      <p:ext uri="{BB962C8B-B14F-4D97-AF65-F5344CB8AC3E}">
        <p14:creationId xmlns:p14="http://schemas.microsoft.com/office/powerpoint/2010/main" val="366058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2D6A97-F8F3-BDB4-DF19-31E73AA5D649}"/>
              </a:ext>
            </a:extLst>
          </p:cNvPr>
          <p:cNvPicPr>
            <a:picLocks noChangeAspect="1"/>
          </p:cNvPicPr>
          <p:nvPr/>
        </p:nvPicPr>
        <p:blipFill>
          <a:blip r:embed="rId2"/>
          <a:stretch>
            <a:fillRect/>
          </a:stretch>
        </p:blipFill>
        <p:spPr>
          <a:xfrm>
            <a:off x="867634" y="1021020"/>
            <a:ext cx="10279517" cy="4815959"/>
          </a:xfrm>
          <a:prstGeom prst="rect">
            <a:avLst/>
          </a:prstGeom>
        </p:spPr>
      </p:pic>
      <p:sp>
        <p:nvSpPr>
          <p:cNvPr id="4" name="TextBox 3">
            <a:extLst>
              <a:ext uri="{FF2B5EF4-FFF2-40B4-BE49-F238E27FC236}">
                <a16:creationId xmlns:a16="http://schemas.microsoft.com/office/drawing/2014/main" id="{7F9472AF-2594-EE3D-AFDC-E26C4EFCFC18}"/>
              </a:ext>
            </a:extLst>
          </p:cNvPr>
          <p:cNvSpPr txBox="1"/>
          <p:nvPr/>
        </p:nvSpPr>
        <p:spPr>
          <a:xfrm>
            <a:off x="3668229" y="222350"/>
            <a:ext cx="4593265" cy="523220"/>
          </a:xfrm>
          <a:prstGeom prst="rect">
            <a:avLst/>
          </a:prstGeom>
          <a:noFill/>
        </p:spPr>
        <p:txBody>
          <a:bodyPr wrap="square" rtlCol="0">
            <a:spAutoFit/>
          </a:bodyPr>
          <a:lstStyle/>
          <a:p>
            <a:r>
              <a:rPr lang="sr-Cyrl-RS" sz="2800" dirty="0">
                <a:latin typeface="Comic Sans MS" panose="030F0702030302020204" pitchFamily="66" charset="0"/>
              </a:rPr>
              <a:t>Потписана Иницијатива</a:t>
            </a:r>
            <a:endParaRPr lang="en-US" sz="2800" dirty="0">
              <a:latin typeface="Comic Sans MS" panose="030F0702030302020204" pitchFamily="66" charset="0"/>
            </a:endParaRPr>
          </a:p>
        </p:txBody>
      </p:sp>
      <p:sp>
        <p:nvSpPr>
          <p:cNvPr id="5" name="TextBox 4">
            <a:extLst>
              <a:ext uri="{FF2B5EF4-FFF2-40B4-BE49-F238E27FC236}">
                <a16:creationId xmlns:a16="http://schemas.microsoft.com/office/drawing/2014/main" id="{B6FDBBFC-13A9-35AC-B2E0-372207F72472}"/>
              </a:ext>
            </a:extLst>
          </p:cNvPr>
          <p:cNvSpPr txBox="1"/>
          <p:nvPr/>
        </p:nvSpPr>
        <p:spPr>
          <a:xfrm>
            <a:off x="2472069" y="6112429"/>
            <a:ext cx="7022805" cy="400110"/>
          </a:xfrm>
          <a:prstGeom prst="rect">
            <a:avLst/>
          </a:prstGeom>
          <a:noFill/>
        </p:spPr>
        <p:txBody>
          <a:bodyPr wrap="square" rtlCol="0">
            <a:spAutoFit/>
          </a:bodyPr>
          <a:lstStyle/>
          <a:p>
            <a:r>
              <a:rPr lang="sr-Cyrl-RS" sz="2000" dirty="0">
                <a:latin typeface="Comic Sans MS" panose="030F0702030302020204" pitchFamily="66" charset="0"/>
              </a:rPr>
              <a:t>Иницијатива је потписана до фебруара 2022. године </a:t>
            </a:r>
            <a:endParaRPr lang="en-US" sz="2000" dirty="0">
              <a:latin typeface="Comic Sans MS" panose="030F0702030302020204" pitchFamily="66" charset="0"/>
            </a:endParaRPr>
          </a:p>
        </p:txBody>
      </p:sp>
    </p:spTree>
    <p:extLst>
      <p:ext uri="{BB962C8B-B14F-4D97-AF65-F5344CB8AC3E}">
        <p14:creationId xmlns:p14="http://schemas.microsoft.com/office/powerpoint/2010/main" val="3652776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300902-E40B-7CAD-7803-E624418CAE67}"/>
              </a:ext>
            </a:extLst>
          </p:cNvPr>
          <p:cNvSpPr txBox="1"/>
          <p:nvPr/>
        </p:nvSpPr>
        <p:spPr>
          <a:xfrm>
            <a:off x="361507" y="2649163"/>
            <a:ext cx="5734493" cy="1200329"/>
          </a:xfrm>
          <a:prstGeom prst="rect">
            <a:avLst/>
          </a:prstGeom>
          <a:noFill/>
        </p:spPr>
        <p:txBody>
          <a:bodyPr wrap="square" rtlCol="0">
            <a:spAutoFit/>
          </a:bodyPr>
          <a:lstStyle/>
          <a:p>
            <a:r>
              <a:rPr lang="ru-RU" sz="2400" dirty="0">
                <a:solidFill>
                  <a:srgbClr val="002060"/>
                </a:solidFill>
                <a:latin typeface="Comic Sans MS" panose="030F0702030302020204" pitchFamily="66" charset="0"/>
              </a:rPr>
              <a:t>Марија Рељић, директор </a:t>
            </a:r>
          </a:p>
          <a:p>
            <a:r>
              <a:rPr lang="ru-RU" sz="2400" dirty="0">
                <a:solidFill>
                  <a:srgbClr val="C00000"/>
                </a:solidFill>
                <a:latin typeface="Comic Sans MS" panose="030F0702030302020204" pitchFamily="66" charset="0"/>
              </a:rPr>
              <a:t>Јавно предузеће Београдска тврђава </a:t>
            </a:r>
            <a:r>
              <a:rPr lang="ru-RU" sz="2400" dirty="0">
                <a:solidFill>
                  <a:srgbClr val="00B050"/>
                </a:solidFill>
                <a:latin typeface="Comic Sans MS" panose="030F0702030302020204" pitchFamily="66" charset="0"/>
              </a:rPr>
              <a:t>Теразије 3/V</a:t>
            </a:r>
          </a:p>
        </p:txBody>
      </p:sp>
      <p:sp>
        <p:nvSpPr>
          <p:cNvPr id="3" name="TextBox 2">
            <a:extLst>
              <a:ext uri="{FF2B5EF4-FFF2-40B4-BE49-F238E27FC236}">
                <a16:creationId xmlns:a16="http://schemas.microsoft.com/office/drawing/2014/main" id="{C808D223-B387-FC95-DDB9-8AE45C1D0F9E}"/>
              </a:ext>
            </a:extLst>
          </p:cNvPr>
          <p:cNvSpPr txBox="1"/>
          <p:nvPr/>
        </p:nvSpPr>
        <p:spPr>
          <a:xfrm>
            <a:off x="7070652" y="2213228"/>
            <a:ext cx="455073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uLnTx/>
                <a:uFillTx/>
                <a:latin typeface="Comic Sans MS" panose="030F0702030302020204" pitchFamily="66" charset="0"/>
              </a:rPr>
              <a:t>Оливера Вучковић, директор </a:t>
            </a:r>
            <a:r>
              <a:rPr kumimoji="0" lang="ru-RU" sz="2400" b="0" i="0" u="none" strike="noStrike" kern="1200" cap="none" spc="0" normalizeH="0" baseline="0" noProof="0" dirty="0">
                <a:ln>
                  <a:noFill/>
                </a:ln>
                <a:solidFill>
                  <a:srgbClr val="C00000"/>
                </a:solidFill>
                <a:effectLst/>
                <a:uLnTx/>
                <a:uFillTx/>
                <a:latin typeface="Comic Sans MS" panose="030F0702030302020204" pitchFamily="66" charset="0"/>
              </a:rPr>
              <a:t>Завод за заштиту споменика културе града Београда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B050"/>
                </a:solidFill>
                <a:effectLst/>
                <a:uLnTx/>
                <a:uFillTx/>
                <a:latin typeface="Comic Sans MS" panose="030F0702030302020204" pitchFamily="66" charset="0"/>
              </a:rPr>
              <a:t>Калемегдан, Горњи град 14</a:t>
            </a:r>
          </a:p>
        </p:txBody>
      </p:sp>
      <p:sp>
        <p:nvSpPr>
          <p:cNvPr id="4" name="TextBox 3">
            <a:extLst>
              <a:ext uri="{FF2B5EF4-FFF2-40B4-BE49-F238E27FC236}">
                <a16:creationId xmlns:a16="http://schemas.microsoft.com/office/drawing/2014/main" id="{B9D028EB-18FE-FE4C-C2F0-52000715B8C2}"/>
              </a:ext>
            </a:extLst>
          </p:cNvPr>
          <p:cNvSpPr txBox="1"/>
          <p:nvPr/>
        </p:nvSpPr>
        <p:spPr>
          <a:xfrm>
            <a:off x="3503427" y="5038312"/>
            <a:ext cx="52684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uLnTx/>
                <a:uFillTx/>
                <a:latin typeface="Comic Sans MS" panose="030F0702030302020204" pitchFamily="66" charset="0"/>
              </a:rPr>
              <a:t>Сандра Пантелић, начелник </a:t>
            </a:r>
            <a:r>
              <a:rPr kumimoji="0" lang="ru-RU" sz="2400" b="0" i="0" u="none" strike="noStrike" kern="1200" cap="none" spc="0" normalizeH="0" baseline="0" noProof="0" dirty="0">
                <a:ln>
                  <a:noFill/>
                </a:ln>
                <a:solidFill>
                  <a:srgbClr val="C00000"/>
                </a:solidFill>
                <a:effectLst/>
                <a:uLnTx/>
                <a:uFillTx/>
                <a:latin typeface="Comic Sans MS" panose="030F0702030302020204" pitchFamily="66" charset="0"/>
              </a:rPr>
              <a:t>Градска управа Града Београда </a:t>
            </a:r>
            <a:r>
              <a:rPr kumimoji="0" lang="ru-RU" sz="2400" b="0" i="0" u="none" strike="noStrike" kern="1200" cap="none" spc="0" normalizeH="0" baseline="0" noProof="0" dirty="0">
                <a:ln>
                  <a:noFill/>
                </a:ln>
                <a:solidFill>
                  <a:srgbClr val="00B050"/>
                </a:solidFill>
                <a:effectLst/>
                <a:uLnTx/>
                <a:uFillTx/>
                <a:latin typeface="Comic Sans MS" panose="030F0702030302020204" pitchFamily="66" charset="0"/>
              </a:rPr>
              <a:t>Трг Николе Пашића 6</a:t>
            </a:r>
            <a:endParaRPr kumimoji="0" lang="sr-Cyrl-RS" sz="2400" b="0" i="0" u="none" strike="noStrike" kern="1200" cap="none" spc="0" normalizeH="0" baseline="0" noProof="0" dirty="0">
              <a:ln>
                <a:noFill/>
              </a:ln>
              <a:solidFill>
                <a:srgbClr val="00B050"/>
              </a:solidFill>
              <a:effectLst/>
              <a:uLnTx/>
              <a:uFillTx/>
              <a:latin typeface="Comic Sans MS" panose="030F0702030302020204" pitchFamily="66" charset="0"/>
            </a:endParaRPr>
          </a:p>
        </p:txBody>
      </p:sp>
      <p:sp>
        <p:nvSpPr>
          <p:cNvPr id="5" name="TextBox 4">
            <a:extLst>
              <a:ext uri="{FF2B5EF4-FFF2-40B4-BE49-F238E27FC236}">
                <a16:creationId xmlns:a16="http://schemas.microsoft.com/office/drawing/2014/main" id="{32D473CF-9C6E-4D39-3EEA-4075AC1B8BB3}"/>
              </a:ext>
            </a:extLst>
          </p:cNvPr>
          <p:cNvSpPr txBox="1"/>
          <p:nvPr/>
        </p:nvSpPr>
        <p:spPr>
          <a:xfrm>
            <a:off x="3545958" y="372140"/>
            <a:ext cx="51833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Cyrl-RS" sz="2400" b="1" i="0" u="none" strike="noStrike" kern="1200" cap="none" spc="0" normalizeH="0" baseline="0" noProof="0" dirty="0">
                <a:ln>
                  <a:noFill/>
                </a:ln>
                <a:solidFill>
                  <a:prstClr val="black"/>
                </a:solidFill>
                <a:effectLst/>
                <a:uLnTx/>
                <a:uFillTx/>
                <a:latin typeface="Comic Sans MS" panose="030F0702030302020204" pitchFamily="66" charset="0"/>
              </a:rPr>
              <a:t>20. фебруара 2022. године Иницијатива је упућена на следеће адресе:</a:t>
            </a:r>
          </a:p>
        </p:txBody>
      </p:sp>
    </p:spTree>
    <p:extLst>
      <p:ext uri="{BB962C8B-B14F-4D97-AF65-F5344CB8AC3E}">
        <p14:creationId xmlns:p14="http://schemas.microsoft.com/office/powerpoint/2010/main" val="3776296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45F09-D65A-D078-E445-27A38BE6C20A}"/>
              </a:ext>
            </a:extLst>
          </p:cNvPr>
          <p:cNvSpPr txBox="1"/>
          <p:nvPr/>
        </p:nvSpPr>
        <p:spPr>
          <a:xfrm>
            <a:off x="322520" y="1632351"/>
            <a:ext cx="5773480" cy="3785652"/>
          </a:xfrm>
          <a:prstGeom prst="rect">
            <a:avLst/>
          </a:prstGeom>
          <a:noFill/>
        </p:spPr>
        <p:txBody>
          <a:bodyPr wrap="square" rtlCol="0">
            <a:spAutoFit/>
          </a:bodyPr>
          <a:lstStyle/>
          <a:p>
            <a:r>
              <a:rPr lang="ru-RU" sz="2000" dirty="0">
                <a:latin typeface="Comic Sans MS" panose="030F0702030302020204" pitchFamily="66" charset="0"/>
              </a:rPr>
              <a:t>Одговор из ЈП Београдска тврђава садржао је два предлога: </a:t>
            </a:r>
          </a:p>
          <a:p>
            <a:endParaRPr lang="ru-RU" sz="2000" dirty="0">
              <a:latin typeface="Comic Sans MS" panose="030F0702030302020204" pitchFamily="66" charset="0"/>
            </a:endParaRPr>
          </a:p>
          <a:p>
            <a:r>
              <a:rPr lang="ru-RU" sz="2000" dirty="0">
                <a:latin typeface="Comic Sans MS" panose="030F0702030302020204" pitchFamily="66" charset="0"/>
              </a:rPr>
              <a:t>1) да се организује састанак са свим надлежним институцијама и свим релевантним учесницима на коме би се сви ближе упознали са предлозима, али и свим активностима везаним за ову иницијативу; </a:t>
            </a:r>
          </a:p>
          <a:p>
            <a:endParaRPr lang="ru-RU" sz="2000" dirty="0">
              <a:latin typeface="Comic Sans MS" panose="030F0702030302020204" pitchFamily="66" charset="0"/>
            </a:endParaRPr>
          </a:p>
          <a:p>
            <a:r>
              <a:rPr lang="ru-RU" sz="2000" dirty="0">
                <a:latin typeface="Comic Sans MS" panose="030F0702030302020204" pitchFamily="66" charset="0"/>
              </a:rPr>
              <a:t>2) да се у решавању ове Иницијативе укључи и Републички завод за заштиту споменика културе. </a:t>
            </a:r>
            <a:endParaRPr lang="en-US" sz="2000" dirty="0">
              <a:latin typeface="Comic Sans MS" panose="030F0702030302020204" pitchFamily="66" charset="0"/>
            </a:endParaRPr>
          </a:p>
        </p:txBody>
      </p:sp>
      <p:pic>
        <p:nvPicPr>
          <p:cNvPr id="3" name="Picture 2">
            <a:extLst>
              <a:ext uri="{FF2B5EF4-FFF2-40B4-BE49-F238E27FC236}">
                <a16:creationId xmlns:a16="http://schemas.microsoft.com/office/drawing/2014/main" id="{77A48A4D-1177-A3FC-D3B0-1D90C66739CA}"/>
              </a:ext>
            </a:extLst>
          </p:cNvPr>
          <p:cNvPicPr>
            <a:picLocks noChangeAspect="1"/>
          </p:cNvPicPr>
          <p:nvPr/>
        </p:nvPicPr>
        <p:blipFill>
          <a:blip r:embed="rId2"/>
          <a:stretch>
            <a:fillRect/>
          </a:stretch>
        </p:blipFill>
        <p:spPr>
          <a:xfrm>
            <a:off x="6652892" y="0"/>
            <a:ext cx="4986215" cy="6858000"/>
          </a:xfrm>
          <a:prstGeom prst="rect">
            <a:avLst/>
          </a:prstGeom>
        </p:spPr>
      </p:pic>
      <p:sp>
        <p:nvSpPr>
          <p:cNvPr id="4" name="TextBox 3">
            <a:extLst>
              <a:ext uri="{FF2B5EF4-FFF2-40B4-BE49-F238E27FC236}">
                <a16:creationId xmlns:a16="http://schemas.microsoft.com/office/drawing/2014/main" id="{5DD08912-49E7-70B1-6F29-4404AA6E6A64}"/>
              </a:ext>
            </a:extLst>
          </p:cNvPr>
          <p:cNvSpPr txBox="1"/>
          <p:nvPr/>
        </p:nvSpPr>
        <p:spPr>
          <a:xfrm>
            <a:off x="322520" y="205517"/>
            <a:ext cx="3827721" cy="1015663"/>
          </a:xfrm>
          <a:prstGeom prst="rect">
            <a:avLst/>
          </a:prstGeom>
          <a:noFill/>
        </p:spPr>
        <p:txBody>
          <a:bodyPr wrap="square" rtlCol="0">
            <a:spAutoFit/>
          </a:bodyPr>
          <a:lstStyle/>
          <a:p>
            <a:r>
              <a:rPr lang="sr-Cyrl-RS" sz="2000" b="1" dirty="0">
                <a:latin typeface="Comic Sans MS" panose="030F0702030302020204" pitchFamily="66" charset="0"/>
              </a:rPr>
              <a:t>Одговор </a:t>
            </a:r>
          </a:p>
          <a:p>
            <a:r>
              <a:rPr lang="sr-Cyrl-RS" sz="2000" b="1" dirty="0">
                <a:latin typeface="Comic Sans MS" panose="030F0702030302020204" pitchFamily="66" charset="0"/>
              </a:rPr>
              <a:t>ЈП Београдска тврђава на </a:t>
            </a:r>
          </a:p>
          <a:p>
            <a:r>
              <a:rPr lang="sr-Cyrl-RS" sz="2000" b="1" dirty="0">
                <a:latin typeface="Comic Sans MS" panose="030F0702030302020204" pitchFamily="66" charset="0"/>
              </a:rPr>
              <a:t>Иницијативу</a:t>
            </a:r>
            <a:endParaRPr lang="en-US" sz="2000" b="1" dirty="0">
              <a:latin typeface="Comic Sans MS" panose="030F0702030302020204" pitchFamily="66" charset="0"/>
            </a:endParaRPr>
          </a:p>
        </p:txBody>
      </p:sp>
      <p:sp>
        <p:nvSpPr>
          <p:cNvPr id="5" name="TextBox 4">
            <a:extLst>
              <a:ext uri="{FF2B5EF4-FFF2-40B4-BE49-F238E27FC236}">
                <a16:creationId xmlns:a16="http://schemas.microsoft.com/office/drawing/2014/main" id="{5DF04862-1ED6-ADB5-3EFD-EF89B14FFB98}"/>
              </a:ext>
            </a:extLst>
          </p:cNvPr>
          <p:cNvSpPr txBox="1"/>
          <p:nvPr/>
        </p:nvSpPr>
        <p:spPr>
          <a:xfrm>
            <a:off x="322520" y="5975498"/>
            <a:ext cx="4019107" cy="400110"/>
          </a:xfrm>
          <a:prstGeom prst="rect">
            <a:avLst/>
          </a:prstGeom>
          <a:noFill/>
        </p:spPr>
        <p:txBody>
          <a:bodyPr wrap="square" rtlCol="0">
            <a:spAutoFit/>
          </a:bodyPr>
          <a:lstStyle/>
          <a:p>
            <a:r>
              <a:rPr kumimoji="0" lang="ru-RU"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 </a:t>
            </a:r>
            <a:r>
              <a:rPr kumimoji="0" lang="ru-RU" sz="20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септембар </a:t>
            </a:r>
            <a:r>
              <a:rPr kumimoji="0" lang="ru-RU"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2022. године</a:t>
            </a:r>
            <a:endParaRPr lang="en-US" dirty="0"/>
          </a:p>
        </p:txBody>
      </p:sp>
    </p:spTree>
    <p:extLst>
      <p:ext uri="{BB962C8B-B14F-4D97-AF65-F5344CB8AC3E}">
        <p14:creationId xmlns:p14="http://schemas.microsoft.com/office/powerpoint/2010/main" val="2050001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A4E9F9-C595-E6AF-0477-63788D062CBF}"/>
              </a:ext>
            </a:extLst>
          </p:cNvPr>
          <p:cNvSpPr txBox="1"/>
          <p:nvPr/>
        </p:nvSpPr>
        <p:spPr>
          <a:xfrm>
            <a:off x="362171" y="2025710"/>
            <a:ext cx="5857876" cy="4026230"/>
          </a:xfrm>
          <a:prstGeom prst="rect">
            <a:avLst/>
          </a:prstGeom>
          <a:noFill/>
        </p:spPr>
        <p:txBody>
          <a:bodyPr wrap="square" rtlCol="0">
            <a:spAutoFit/>
          </a:bodyPr>
          <a:lstStyle/>
          <a:p>
            <a:pPr marR="0" lvl="0" algn="just">
              <a:lnSpc>
                <a:spcPct val="107000"/>
              </a:lnSpc>
              <a:spcBef>
                <a:spcPts val="0"/>
              </a:spcBef>
              <a:spcAft>
                <a:spcPts val="0"/>
              </a:spcAft>
            </a:pPr>
            <a:r>
              <a:rPr lang="sr-Cyrl-RS" sz="2000" dirty="0">
                <a:solidFill>
                  <a:srgbClr val="282828"/>
                </a:solidFill>
                <a:effectLst/>
                <a:latin typeface="Comic Sans MS" panose="030F0702030302020204" pitchFamily="66" charset="0"/>
                <a:ea typeface="Times New Roman" panose="02020603050405020304" pitchFamily="18" charset="0"/>
                <a:cs typeface="Times New Roman" panose="02020603050405020304" pitchFamily="18" charset="0"/>
              </a:rPr>
              <a:t>Иницијативу допуњену одговором из ЈП Београдска тврђава и пропратним писмом председника Астрономског друштва Руђер Бошковић, предато је 30. септембра 2022. године у Републички завод за заштиту споменика културе. </a:t>
            </a:r>
          </a:p>
          <a:p>
            <a:pPr marR="0" lvl="0" algn="just">
              <a:lnSpc>
                <a:spcPct val="107000"/>
              </a:lnSpc>
              <a:spcBef>
                <a:spcPts val="0"/>
              </a:spcBef>
              <a:spcAft>
                <a:spcPts val="0"/>
              </a:spcAft>
            </a:pPr>
            <a:endParaRPr lang="sr-Cyrl-RS" sz="2000" dirty="0">
              <a:solidFill>
                <a:srgbClr val="282828"/>
              </a:solidFill>
              <a:latin typeface="Comic Sans MS" panose="030F0702030302020204" pitchFamily="66" charset="0"/>
              <a:ea typeface="Times New Roman" panose="02020603050405020304" pitchFamily="18" charset="0"/>
              <a:cs typeface="Times New Roman" panose="02020603050405020304" pitchFamily="18" charset="0"/>
            </a:endParaRPr>
          </a:p>
          <a:p>
            <a:pPr marR="0" lvl="0" algn="just">
              <a:lnSpc>
                <a:spcPct val="107000"/>
              </a:lnSpc>
              <a:spcBef>
                <a:spcPts val="0"/>
              </a:spcBef>
              <a:spcAft>
                <a:spcPts val="0"/>
              </a:spcAft>
            </a:pPr>
            <a:r>
              <a:rPr lang="sr-Cyrl-RS" sz="2000" dirty="0">
                <a:solidFill>
                  <a:srgbClr val="282828"/>
                </a:solidFill>
                <a:effectLst/>
                <a:latin typeface="Comic Sans MS" panose="030F0702030302020204" pitchFamily="66" charset="0"/>
                <a:ea typeface="Times New Roman" panose="02020603050405020304" pitchFamily="18" charset="0"/>
                <a:cs typeface="Times New Roman" panose="02020603050405020304" pitchFamily="18" charset="0"/>
              </a:rPr>
              <a:t>Занимљиво је да је претходног дана у Републички завод стигао захтев из </a:t>
            </a:r>
            <a:r>
              <a:rPr lang="sr-Cyrl-RS" sz="2000" dirty="0">
                <a:effectLst/>
                <a:latin typeface="Comic Sans MS" panose="030F0702030302020204" pitchFamily="66" charset="0"/>
                <a:ea typeface="Calibri" panose="020F0502020204030204" pitchFamily="34" charset="0"/>
                <a:cs typeface="Times New Roman" panose="02020603050405020304" pitchFamily="18" charset="0"/>
              </a:rPr>
              <a:t>Завода за заштиту споменика културе града Београда да Републички завод да мишљење о иницијативи. </a:t>
            </a:r>
            <a:endParaRPr lang="en-US" sz="20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AB4428A-4616-6D9A-13E3-5511CE38A3FB}"/>
              </a:ext>
            </a:extLst>
          </p:cNvPr>
          <p:cNvPicPr>
            <a:picLocks noChangeAspect="1"/>
          </p:cNvPicPr>
          <p:nvPr/>
        </p:nvPicPr>
        <p:blipFill rotWithShape="1">
          <a:blip r:embed="rId2"/>
          <a:srcRect l="3861"/>
          <a:stretch/>
        </p:blipFill>
        <p:spPr>
          <a:xfrm>
            <a:off x="7066099" y="41422"/>
            <a:ext cx="4363902" cy="6775155"/>
          </a:xfrm>
          <a:prstGeom prst="rect">
            <a:avLst/>
          </a:prstGeom>
        </p:spPr>
      </p:pic>
      <p:sp>
        <p:nvSpPr>
          <p:cNvPr id="2" name="TextBox 1">
            <a:extLst>
              <a:ext uri="{FF2B5EF4-FFF2-40B4-BE49-F238E27FC236}">
                <a16:creationId xmlns:a16="http://schemas.microsoft.com/office/drawing/2014/main" id="{0062D44E-E3D4-BD29-F1D3-83E3B95EB9FF}"/>
              </a:ext>
            </a:extLst>
          </p:cNvPr>
          <p:cNvSpPr txBox="1"/>
          <p:nvPr/>
        </p:nvSpPr>
        <p:spPr>
          <a:xfrm>
            <a:off x="362171" y="457199"/>
            <a:ext cx="5857876" cy="1323439"/>
          </a:xfrm>
          <a:prstGeom prst="rect">
            <a:avLst/>
          </a:prstGeom>
          <a:noFill/>
        </p:spPr>
        <p:txBody>
          <a:bodyPr wrap="square" rtlCol="0">
            <a:spAutoFit/>
          </a:bodyPr>
          <a:lstStyle/>
          <a:p>
            <a:r>
              <a:rPr lang="sr-Cyrl-RS" sz="2000" b="1" dirty="0">
                <a:latin typeface="Comic Sans MS" panose="030F0702030302020204" pitchFamily="66" charset="0"/>
              </a:rPr>
              <a:t>Писмо председника Астрономског друштва Руђер Бошковић, Миодрага Дачића, Републичком заводу за заштиту споменика културе </a:t>
            </a:r>
            <a:endParaRPr lang="en-US" sz="2000" b="1" dirty="0">
              <a:latin typeface="Comic Sans MS" panose="030F0702030302020204" pitchFamily="66" charset="0"/>
            </a:endParaRPr>
          </a:p>
        </p:txBody>
      </p:sp>
      <p:sp>
        <p:nvSpPr>
          <p:cNvPr id="5" name="TextBox 4">
            <a:extLst>
              <a:ext uri="{FF2B5EF4-FFF2-40B4-BE49-F238E27FC236}">
                <a16:creationId xmlns:a16="http://schemas.microsoft.com/office/drawing/2014/main" id="{E11B3E5B-20CE-75FA-F064-912B301A0BB8}"/>
              </a:ext>
            </a:extLst>
          </p:cNvPr>
          <p:cNvSpPr txBox="1"/>
          <p:nvPr/>
        </p:nvSpPr>
        <p:spPr>
          <a:xfrm>
            <a:off x="362171" y="6297012"/>
            <a:ext cx="4363902" cy="400110"/>
          </a:xfrm>
          <a:prstGeom prst="rect">
            <a:avLst/>
          </a:prstGeom>
          <a:noFill/>
        </p:spPr>
        <p:txBody>
          <a:bodyPr wrap="square" rtlCol="0">
            <a:spAutoFit/>
          </a:bodyPr>
          <a:lstStyle/>
          <a:p>
            <a:r>
              <a:rPr lang="sr-Cyrl-RS" sz="2000" dirty="0">
                <a:latin typeface="Comic Sans MS" panose="030F0702030302020204" pitchFamily="66" charset="0"/>
              </a:rPr>
              <a:t>29. септембар 2022. године</a:t>
            </a:r>
            <a:endParaRPr lang="en-US" sz="2000" dirty="0">
              <a:latin typeface="Comic Sans MS" panose="030F0702030302020204" pitchFamily="66" charset="0"/>
            </a:endParaRPr>
          </a:p>
        </p:txBody>
      </p:sp>
    </p:spTree>
    <p:extLst>
      <p:ext uri="{BB962C8B-B14F-4D97-AF65-F5344CB8AC3E}">
        <p14:creationId xmlns:p14="http://schemas.microsoft.com/office/powerpoint/2010/main" val="637156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1382</TotalTime>
  <Words>1905</Words>
  <Application>Microsoft Office PowerPoint</Application>
  <PresentationFormat>Widescreen</PresentationFormat>
  <Paragraphs>146</Paragraphs>
  <Slides>24</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Aptos</vt:lpstr>
      <vt:lpstr>Aptos Display</vt:lpstr>
      <vt:lpstr>Arial</vt:lpstr>
      <vt:lpstr>Calibri</vt:lpstr>
      <vt:lpstr>Calibri Light</vt:lpstr>
      <vt:lpstr>Comic Sans MS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Biljana Stojičić</dc:creator>
  <cp:lastModifiedBy>Biljana Stojičić</cp:lastModifiedBy>
  <cp:revision>11</cp:revision>
  <dcterms:created xsi:type="dcterms:W3CDTF">2025-04-17T21:15:08Z</dcterms:created>
  <dcterms:modified xsi:type="dcterms:W3CDTF">2025-04-23T12:27:27Z</dcterms:modified>
</cp:coreProperties>
</file>