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68" r:id="rId1"/>
  </p:sldMasterIdLst>
  <p:sldIdLst>
    <p:sldId id="256" r:id="rId2"/>
    <p:sldId id="257" r:id="rId3"/>
    <p:sldId id="292" r:id="rId4"/>
    <p:sldId id="259" r:id="rId5"/>
    <p:sldId id="260" r:id="rId6"/>
    <p:sldId id="275" r:id="rId7"/>
    <p:sldId id="290" r:id="rId8"/>
    <p:sldId id="294" r:id="rId9"/>
    <p:sldId id="263" r:id="rId10"/>
    <p:sldId id="303" r:id="rId11"/>
    <p:sldId id="304" r:id="rId12"/>
    <p:sldId id="272" r:id="rId13"/>
    <p:sldId id="298" r:id="rId14"/>
    <p:sldId id="297" r:id="rId15"/>
    <p:sldId id="305" r:id="rId16"/>
    <p:sldId id="286" r:id="rId17"/>
    <p:sldId id="300" r:id="rId18"/>
    <p:sldId id="306" r:id="rId19"/>
    <p:sldId id="301" r:id="rId20"/>
    <p:sldId id="269" r:id="rId21"/>
    <p:sldId id="283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1666" y="1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84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0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6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8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8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2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7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71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1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970961"/>
            <a:ext cx="8119660" cy="3497070"/>
          </a:xfrm>
        </p:spPr>
        <p:txBody>
          <a:bodyPr>
            <a:normAutofit fontScale="90000"/>
          </a:bodyPr>
          <a:lstStyle/>
          <a:p>
            <a:r>
              <a:rPr lang="ru-RU" sz="5300" dirty="0"/>
              <a:t>ПАТЕНТИ ЂОРЂА СТАНОЈЕВИЋА </a:t>
            </a:r>
            <a:br>
              <a:rPr lang="sr-Latn-RS" sz="5300" dirty="0"/>
            </a:br>
            <a:r>
              <a:rPr lang="ru-RU" sz="5300" dirty="0"/>
              <a:t>ЗА СКЛАДИШТЕЊЕ </a:t>
            </a:r>
            <a:br>
              <a:rPr lang="sr-Latn-RS" sz="5300" dirty="0"/>
            </a:br>
            <a:r>
              <a:rPr lang="ru-RU" sz="5300" dirty="0"/>
              <a:t>И СОРТИРАЊЕ ФОТОГРАФСКИХ ПЛОЧА </a:t>
            </a:r>
            <a:br>
              <a:rPr lang="en-US" sz="6600" dirty="0"/>
            </a:b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19"/>
            <a:ext cx="5918454" cy="1973973"/>
          </a:xfrm>
        </p:spPr>
        <p:txBody>
          <a:bodyPr>
            <a:normAutofit fontScale="70000" lnSpcReduction="20000"/>
          </a:bodyPr>
          <a:lstStyle/>
          <a:p>
            <a:r>
              <a:rPr kumimoji="0" lang="sr-Latn-RS" sz="44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Calibri"/>
                <a:cs typeface="Times New Roman"/>
              </a:rPr>
              <a:t>Бојан М. Томић</a:t>
            </a:r>
            <a:br>
              <a:rPr kumimoji="0" lang="sr-Latn-RS" sz="44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Calibri"/>
                <a:cs typeface="Times New Roman"/>
              </a:rPr>
            </a:b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+mj-ea"/>
                <a:cs typeface="+mj-cs"/>
              </a:rPr>
              <a:t>Универзитет у Београду, </a:t>
            </a:r>
            <a:r>
              <a:rPr kumimoji="0" lang="sr-Cyrl-RS" sz="32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Институт за мултидисциплинарна истраживања </a:t>
            </a: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+mj-ea"/>
                <a:cs typeface="+mj-cs"/>
              </a:rPr>
              <a:t> </a:t>
            </a:r>
            <a:br>
              <a:rPr kumimoji="0" lang="sr-Latn-RS" sz="44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+mj-ea"/>
                <a:cs typeface="+mj-cs"/>
              </a:rPr>
            </a:br>
            <a:br>
              <a:rPr kumimoji="0" lang="sr-Latn-RS" sz="44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+mj-ea"/>
                <a:cs typeface="+mj-cs"/>
              </a:rPr>
            </a:br>
            <a:r>
              <a:rPr kumimoji="0" lang="sr-Latn-RS" sz="44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Calibri"/>
                <a:cs typeface="Times New Roman"/>
              </a:rPr>
              <a:t>Милица М. Томић </a:t>
            </a:r>
            <a:br>
              <a:rPr kumimoji="0" lang="sr-Latn-RS" sz="44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Calibri"/>
                <a:cs typeface="Times New Roman"/>
              </a:rPr>
            </a:b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+mj-ea"/>
                <a:cs typeface="+mj-cs"/>
              </a:rPr>
              <a:t>Београд</a:t>
            </a:r>
            <a:br>
              <a:rPr kumimoji="0" lang="sr-Latn-RS" sz="28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nton" pitchFamily="2" charset="0"/>
                <a:ea typeface="+mj-ea"/>
                <a:cs typeface="+mj-cs"/>
              </a:rPr>
            </a:b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0918"/>
          </a:xfrm>
        </p:spPr>
        <p:txBody>
          <a:bodyPr/>
          <a:lstStyle/>
          <a:p>
            <a:r>
              <a:rPr lang="sr-Cyrl-RS" dirty="0"/>
              <a:t>С</a:t>
            </a:r>
            <a:r>
              <a:rPr dirty="0" err="1"/>
              <a:t>кладиштење</a:t>
            </a:r>
            <a:r>
              <a:rPr lang="en-US" dirty="0"/>
              <a:t> </a:t>
            </a:r>
            <a:r>
              <a:rPr lang="sr-Cyrl-RS" dirty="0"/>
              <a:t>негатива</a:t>
            </a:r>
            <a:endParaRPr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" y="1290918"/>
            <a:ext cx="2863117" cy="211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29" y="1215614"/>
            <a:ext cx="3143248" cy="268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" y="3539266"/>
            <a:ext cx="3017253" cy="253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65" y="4192016"/>
            <a:ext cx="3324112" cy="203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656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0918"/>
          </a:xfrm>
        </p:spPr>
        <p:txBody>
          <a:bodyPr/>
          <a:lstStyle/>
          <a:p>
            <a:r>
              <a:rPr lang="sr-Cyrl-RS" dirty="0"/>
              <a:t>С</a:t>
            </a:r>
            <a:r>
              <a:rPr dirty="0" err="1"/>
              <a:t>кладиштење</a:t>
            </a:r>
            <a:r>
              <a:rPr lang="en-US" dirty="0"/>
              <a:t> </a:t>
            </a:r>
            <a:r>
              <a:rPr lang="sr-Cyrl-RS" dirty="0"/>
              <a:t>негатива</a:t>
            </a:r>
            <a:endParaRPr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94580"/>
            <a:ext cx="3696545" cy="27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15" y="2148938"/>
            <a:ext cx="3786691" cy="284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058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Иновација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7618228" cy="4050792"/>
          </a:xfrm>
        </p:spPr>
        <p:txBody>
          <a:bodyPr/>
          <a:lstStyle/>
          <a:p>
            <a:r>
              <a:rPr dirty="0" err="1"/>
              <a:t>Станојевић</a:t>
            </a:r>
            <a:r>
              <a:rPr dirty="0"/>
              <a:t> </a:t>
            </a:r>
            <a:r>
              <a:rPr dirty="0" err="1"/>
              <a:t>осмишљава</a:t>
            </a:r>
            <a:r>
              <a:rPr dirty="0"/>
              <a:t> </a:t>
            </a:r>
            <a:r>
              <a:rPr dirty="0" err="1"/>
              <a:t>кутију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сортирање</a:t>
            </a:r>
            <a:r>
              <a:rPr dirty="0"/>
              <a:t> и </a:t>
            </a:r>
            <a:r>
              <a:rPr dirty="0" err="1"/>
              <a:t>чување</a:t>
            </a:r>
            <a:r>
              <a:rPr dirty="0"/>
              <a:t> </a:t>
            </a:r>
            <a:r>
              <a:rPr dirty="0" err="1"/>
              <a:t>фотографских</a:t>
            </a:r>
            <a:r>
              <a:rPr dirty="0"/>
              <a:t> </a:t>
            </a:r>
            <a:r>
              <a:rPr dirty="0" err="1"/>
              <a:t>плоча</a:t>
            </a:r>
            <a:r>
              <a:rPr dirty="0"/>
              <a:t> — </a:t>
            </a:r>
            <a:r>
              <a:rPr dirty="0" err="1"/>
              <a:t>својеврсни</a:t>
            </a:r>
            <a:r>
              <a:rPr dirty="0"/>
              <a:t> </a:t>
            </a:r>
            <a:r>
              <a:rPr dirty="0" err="1"/>
              <a:t>архив</a:t>
            </a:r>
            <a:r>
              <a:rPr dirty="0"/>
              <a:t> у </a:t>
            </a:r>
            <a:r>
              <a:rPr dirty="0" err="1"/>
              <a:t>облику</a:t>
            </a:r>
            <a:r>
              <a:rPr dirty="0"/>
              <a:t> </a:t>
            </a:r>
            <a:r>
              <a:rPr dirty="0" err="1"/>
              <a:t>књиге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8620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Патент у Британији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4058322" cy="4050792"/>
          </a:xfrm>
        </p:spPr>
        <p:txBody>
          <a:bodyPr/>
          <a:lstStyle/>
          <a:p>
            <a:r>
              <a:rPr lang="sr-Cyrl-RS" i="1" dirty="0">
                <a:latin typeface="Times New Roman"/>
                <a:ea typeface="Calibri"/>
              </a:rPr>
              <a:t>Improved Storing and Sorting Device for Photographic Plate Negatives</a:t>
            </a:r>
            <a:endParaRPr lang="sr-Cyrl-RS" dirty="0"/>
          </a:p>
          <a:p>
            <a:r>
              <a:rPr lang="sr-Cyrl-RS" dirty="0"/>
              <a:t>П</a:t>
            </a:r>
            <a:r>
              <a:rPr dirty="0" err="1"/>
              <a:t>ријав</a:t>
            </a:r>
            <a:r>
              <a:rPr lang="sr-Cyrl-RS" dirty="0"/>
              <a:t>љен</a:t>
            </a:r>
            <a:r>
              <a:rPr dirty="0"/>
              <a:t> 1913.</a:t>
            </a:r>
            <a:r>
              <a:rPr lang="sr-Cyrl-RS" dirty="0"/>
              <a:t> године.</a:t>
            </a:r>
          </a:p>
          <a:p>
            <a:r>
              <a:rPr lang="sr-Cyrl-RS" dirty="0"/>
              <a:t>Заведен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бројем</a:t>
            </a:r>
            <a:r>
              <a:rPr dirty="0"/>
              <a:t> 13077. </a:t>
            </a:r>
            <a:endParaRPr lang="sr-Cyrl-RS" dirty="0"/>
          </a:p>
          <a:p>
            <a:r>
              <a:rPr dirty="0" err="1"/>
              <a:t>Објављен</a:t>
            </a:r>
            <a:r>
              <a:rPr dirty="0"/>
              <a:t> 1914</a:t>
            </a:r>
            <a:r>
              <a:rPr lang="sr-Cyrl-RS" dirty="0"/>
              <a:t>. године.</a:t>
            </a:r>
          </a:p>
          <a:p>
            <a:r>
              <a:rPr lang="sr-Cyrl-RS" dirty="0"/>
              <a:t> Публикација садржи опис уређаја и техничке </a:t>
            </a:r>
            <a:r>
              <a:rPr dirty="0" err="1"/>
              <a:t>цртеж</a:t>
            </a:r>
            <a:r>
              <a:rPr lang="sr-Cyrl-RS" dirty="0"/>
              <a:t>е.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D0237-208C-4C91-84F0-881326D1E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8" t="3022" r="3770" b="3163"/>
          <a:stretch/>
        </p:blipFill>
        <p:spPr>
          <a:xfrm>
            <a:off x="4356847" y="2661802"/>
            <a:ext cx="4491694" cy="34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06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Опис</a:t>
            </a:r>
            <a:r>
              <a:rPr dirty="0"/>
              <a:t> </a:t>
            </a:r>
            <a:r>
              <a:rPr dirty="0" err="1"/>
              <a:t>уређаја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Кутија садржи жлебове за 35 плоча, нумерисана места, простор за опис, и предвиђено је да стоји усправно као књига у библиотеци.</a:t>
            </a:r>
          </a:p>
        </p:txBody>
      </p:sp>
    </p:spTree>
    <p:extLst>
      <p:ext uri="{BB962C8B-B14F-4D97-AF65-F5344CB8AC3E}">
        <p14:creationId xmlns:p14="http://schemas.microsoft.com/office/powerpoint/2010/main" val="362811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7CDE1-E5CE-4397-9B48-5D70422A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090" y="179110"/>
            <a:ext cx="4025820" cy="65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77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FFA855-00FA-4582-BF32-06984BA62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0860" y="122548"/>
            <a:ext cx="4198083" cy="6658891"/>
          </a:xfrm>
        </p:spPr>
      </p:pic>
    </p:spTree>
    <p:extLst>
      <p:ext uri="{BB962C8B-B14F-4D97-AF65-F5344CB8AC3E}">
        <p14:creationId xmlns:p14="http://schemas.microsoft.com/office/powerpoint/2010/main" val="3138658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Патент</a:t>
            </a:r>
            <a:r>
              <a:rPr dirty="0"/>
              <a:t> у </a:t>
            </a:r>
            <a:r>
              <a:rPr dirty="0" err="1"/>
              <a:t>Француској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5144959" cy="4050792"/>
          </a:xfrm>
        </p:spPr>
        <p:txBody>
          <a:bodyPr/>
          <a:lstStyle/>
          <a:p>
            <a:r>
              <a:rPr lang="sr-Cyrl-RS" i="1" dirty="0">
                <a:latin typeface="Times New Roman"/>
                <a:ea typeface="Calibri"/>
              </a:rPr>
              <a:t>Classeur pour plaques photographiques</a:t>
            </a:r>
            <a:endParaRPr lang="sr-Cyrl-RS" i="1" dirty="0"/>
          </a:p>
          <a:p>
            <a:r>
              <a:rPr lang="ru-RU" dirty="0"/>
              <a:t>Пријављен 1913. године.</a:t>
            </a:r>
          </a:p>
          <a:p>
            <a:r>
              <a:rPr lang="ru-RU" dirty="0"/>
              <a:t>Заведен под бројем </a:t>
            </a:r>
            <a:r>
              <a:rPr lang="en-US" dirty="0">
                <a:latin typeface="Rockwell" pitchFamily="18" charset="0"/>
              </a:rPr>
              <a:t>459097</a:t>
            </a:r>
            <a:r>
              <a:rPr lang="ru-RU" dirty="0"/>
              <a:t>. </a:t>
            </a:r>
          </a:p>
          <a:p>
            <a:r>
              <a:rPr lang="ru-RU" dirty="0"/>
              <a:t>Објављен исте године (1913).</a:t>
            </a:r>
          </a:p>
          <a:p>
            <a:r>
              <a:rPr lang="ru-RU" dirty="0"/>
              <a:t> Публикација садржи опис уређаја и техничке цртеже.</a:t>
            </a:r>
          </a:p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77120-A19C-4DC6-AA86-A42686501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7" t="3402" r="12759" b="3853"/>
          <a:stretch/>
        </p:blipFill>
        <p:spPr>
          <a:xfrm>
            <a:off x="5713796" y="2830632"/>
            <a:ext cx="2807746" cy="375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0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F748FF-48F8-4CFB-B5DF-B7DB8ACEE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97" y="157440"/>
            <a:ext cx="4687606" cy="6543119"/>
          </a:xfrm>
        </p:spPr>
      </p:pic>
    </p:spTree>
    <p:extLst>
      <p:ext uri="{BB962C8B-B14F-4D97-AF65-F5344CB8AC3E}">
        <p14:creationId xmlns:p14="http://schemas.microsoft.com/office/powerpoint/2010/main" val="56081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Јединственост изума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Иако</a:t>
            </a:r>
            <a:r>
              <a:rPr dirty="0"/>
              <a:t> </a:t>
            </a:r>
            <a:r>
              <a:rPr lang="sr-Cyrl-RS" dirty="0"/>
              <a:t>су већ </a:t>
            </a:r>
            <a:r>
              <a:rPr dirty="0" err="1"/>
              <a:t>постој</a:t>
            </a:r>
            <a:r>
              <a:rPr lang="sr-Cyrl-RS" dirty="0"/>
              <a:t>али</a:t>
            </a:r>
            <a:r>
              <a:rPr dirty="0"/>
              <a:t> </a:t>
            </a:r>
            <a:r>
              <a:rPr dirty="0" err="1"/>
              <a:t>уређаји</a:t>
            </a:r>
            <a:r>
              <a:rPr lang="sr-Cyrl-RS" dirty="0"/>
              <a:t> за складиштење</a:t>
            </a:r>
            <a:r>
              <a:rPr dirty="0"/>
              <a:t>, </a:t>
            </a:r>
            <a:r>
              <a:rPr lang="sr-Cyrl-RS" dirty="0"/>
              <a:t>патент проф. Станојевића</a:t>
            </a:r>
            <a:r>
              <a:rPr dirty="0"/>
              <a:t> </a:t>
            </a:r>
            <a:r>
              <a:rPr dirty="0" err="1"/>
              <a:t>је</a:t>
            </a:r>
            <a:r>
              <a:rPr dirty="0"/>
              <a:t> </a:t>
            </a:r>
            <a:r>
              <a:rPr dirty="0" err="1"/>
              <a:t>био</a:t>
            </a:r>
            <a:r>
              <a:rPr dirty="0"/>
              <a:t> </a:t>
            </a:r>
            <a:r>
              <a:rPr dirty="0" err="1"/>
              <a:t>јединствен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облику</a:t>
            </a:r>
            <a:r>
              <a:rPr dirty="0"/>
              <a:t>, </a:t>
            </a:r>
            <a:r>
              <a:rPr dirty="0" err="1"/>
              <a:t>капацитету</a:t>
            </a:r>
            <a:r>
              <a:rPr dirty="0"/>
              <a:t> и </a:t>
            </a:r>
            <a:r>
              <a:rPr lang="sr-Cyrl-RS" dirty="0"/>
              <a:t>могућности </a:t>
            </a:r>
            <a:r>
              <a:rPr dirty="0" err="1"/>
              <a:t>организациј</a:t>
            </a:r>
            <a:r>
              <a:rPr lang="sr-Cyrl-RS" dirty="0"/>
              <a:t>е</a:t>
            </a:r>
            <a:r>
              <a:rPr dirty="0"/>
              <a:t> </a:t>
            </a:r>
            <a:r>
              <a:rPr dirty="0" err="1"/>
              <a:t>негатива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230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Увод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4574357" cy="4050792"/>
          </a:xfrm>
        </p:spPr>
        <p:txBody>
          <a:bodyPr/>
          <a:lstStyle/>
          <a:p>
            <a:r>
              <a:rPr lang="ru-RU" dirty="0"/>
              <a:t>Инспирисан открићима и иновацијама, Ђорђе Станојевић (1858–1921) је био гласник европске науке у Србији и активни преносилац техничких достигнућа.</a:t>
            </a:r>
            <a:endParaRPr dirty="0">
              <a:latin typeface="Rockwell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8C819D-D51E-4570-9896-7AF819E0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497" y="1289304"/>
            <a:ext cx="3198043" cy="42515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примена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Изум</a:t>
            </a:r>
            <a:r>
              <a:rPr dirty="0"/>
              <a:t> </a:t>
            </a:r>
            <a:r>
              <a:rPr dirty="0" err="1"/>
              <a:t>није</a:t>
            </a:r>
            <a:r>
              <a:rPr dirty="0"/>
              <a:t> </a:t>
            </a:r>
            <a:r>
              <a:rPr dirty="0" err="1"/>
              <a:t>доживео</a:t>
            </a:r>
            <a:r>
              <a:rPr dirty="0"/>
              <a:t> </a:t>
            </a:r>
            <a:r>
              <a:rPr dirty="0" err="1"/>
              <a:t>ширу</a:t>
            </a:r>
            <a:r>
              <a:rPr dirty="0"/>
              <a:t> </a:t>
            </a:r>
            <a:r>
              <a:rPr dirty="0" err="1"/>
              <a:t>примену</a:t>
            </a:r>
            <a:r>
              <a:rPr dirty="0"/>
              <a:t>. </a:t>
            </a:r>
            <a:endParaRPr lang="sr-Cyrl-RS" dirty="0"/>
          </a:p>
          <a:p>
            <a:r>
              <a:rPr dirty="0" err="1"/>
              <a:t>Могући</a:t>
            </a:r>
            <a:r>
              <a:rPr dirty="0"/>
              <a:t> </a:t>
            </a:r>
            <a:r>
              <a:rPr dirty="0" err="1"/>
              <a:t>разлози</a:t>
            </a:r>
            <a:r>
              <a:rPr dirty="0"/>
              <a:t>: </a:t>
            </a:r>
            <a:r>
              <a:rPr dirty="0" err="1"/>
              <a:t>почетак</a:t>
            </a:r>
            <a:r>
              <a:rPr dirty="0"/>
              <a:t> </a:t>
            </a:r>
            <a:r>
              <a:rPr dirty="0" err="1"/>
              <a:t>Првог</a:t>
            </a:r>
            <a:r>
              <a:rPr dirty="0"/>
              <a:t> </a:t>
            </a:r>
            <a:r>
              <a:rPr dirty="0" err="1"/>
              <a:t>светског</a:t>
            </a:r>
            <a:r>
              <a:rPr dirty="0"/>
              <a:t> </a:t>
            </a:r>
            <a:r>
              <a:rPr dirty="0" err="1"/>
              <a:t>рата</a:t>
            </a:r>
            <a:r>
              <a:rPr dirty="0"/>
              <a:t>, </a:t>
            </a:r>
            <a:r>
              <a:rPr dirty="0" err="1"/>
              <a:t>недовољна</a:t>
            </a:r>
            <a:r>
              <a:rPr dirty="0"/>
              <a:t> </a:t>
            </a:r>
            <a:r>
              <a:rPr lang="sr-Cyrl-RS" dirty="0"/>
              <a:t>маркетиншка подршка и већ</a:t>
            </a:r>
            <a:r>
              <a:rPr dirty="0"/>
              <a:t> </a:t>
            </a:r>
            <a:r>
              <a:rPr dirty="0" err="1"/>
              <a:t>постојећа</a:t>
            </a:r>
            <a:r>
              <a:rPr dirty="0"/>
              <a:t> </a:t>
            </a:r>
            <a:r>
              <a:rPr dirty="0" err="1"/>
              <a:t>решења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Историјски контекст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Станојевићев рад прекидају догађаји од велике историјске важности. Патенти су објављени неколико месеци пре почетка Великог рата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2515C-08B8-4D07-9807-1CEB38F50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08" y="3160233"/>
            <a:ext cx="60007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94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Закључак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Станојевић</a:t>
            </a:r>
            <a:r>
              <a:rPr dirty="0"/>
              <a:t> </a:t>
            </a:r>
            <a:r>
              <a:rPr dirty="0" err="1"/>
              <a:t>је</a:t>
            </a:r>
            <a:r>
              <a:rPr dirty="0"/>
              <a:t> </a:t>
            </a:r>
            <a:r>
              <a:rPr dirty="0" err="1"/>
              <a:t>био</a:t>
            </a:r>
            <a:r>
              <a:rPr dirty="0"/>
              <a:t> </a:t>
            </a:r>
            <a:r>
              <a:rPr dirty="0" err="1"/>
              <a:t>визионар</a:t>
            </a:r>
            <a:r>
              <a:rPr dirty="0"/>
              <a:t>. </a:t>
            </a:r>
            <a:r>
              <a:rPr dirty="0" err="1"/>
              <a:t>Његов</a:t>
            </a:r>
            <a:r>
              <a:rPr dirty="0"/>
              <a:t> </a:t>
            </a:r>
            <a:r>
              <a:rPr dirty="0" err="1"/>
              <a:t>допринос</a:t>
            </a:r>
            <a:r>
              <a:rPr dirty="0"/>
              <a:t> </a:t>
            </a:r>
            <a:r>
              <a:rPr dirty="0" err="1"/>
              <a:t>фотографији</a:t>
            </a:r>
            <a:r>
              <a:rPr dirty="0"/>
              <a:t> и </a:t>
            </a:r>
            <a:r>
              <a:rPr dirty="0" err="1"/>
              <a:t>науци</a:t>
            </a:r>
            <a:r>
              <a:rPr dirty="0"/>
              <a:t> </a:t>
            </a:r>
            <a:r>
              <a:rPr lang="sr-Cyrl-RS" dirty="0"/>
              <a:t>има </a:t>
            </a:r>
            <a:r>
              <a:rPr dirty="0" err="1"/>
              <a:t>трајн</a:t>
            </a:r>
            <a:r>
              <a:rPr lang="sr-Cyrl-RS" dirty="0"/>
              <a:t>у</a:t>
            </a:r>
            <a:r>
              <a:rPr dirty="0"/>
              <a:t> </a:t>
            </a:r>
            <a:r>
              <a:rPr dirty="0" err="1"/>
              <a:t>вредност</a:t>
            </a:r>
            <a:r>
              <a:rPr dirty="0"/>
              <a:t>. </a:t>
            </a:r>
            <a:r>
              <a:rPr dirty="0" err="1"/>
              <a:t>Изум</a:t>
            </a:r>
            <a:r>
              <a:rPr dirty="0"/>
              <a:t> </a:t>
            </a:r>
            <a:r>
              <a:rPr lang="ru-RU" dirty="0"/>
              <a:t>за сортирање и чување фотографских плоча </a:t>
            </a:r>
            <a:r>
              <a:rPr lang="sr-Cyrl-RS" dirty="0"/>
              <a:t>представља </a:t>
            </a:r>
            <a:r>
              <a:rPr dirty="0" err="1"/>
              <a:t>сведочанство</a:t>
            </a:r>
            <a:r>
              <a:rPr dirty="0"/>
              <a:t> </a:t>
            </a:r>
            <a:r>
              <a:rPr lang="sr-Cyrl-RS"/>
              <a:t>начина на који је живео</a:t>
            </a:r>
            <a: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098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Научни и педагошки рад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7772400" cy="4050792"/>
          </a:xfrm>
        </p:spPr>
        <p:txBody>
          <a:bodyPr/>
          <a:lstStyle/>
          <a:p>
            <a:r>
              <a:rPr lang="ru-RU" dirty="0"/>
              <a:t>Као професор Војне академије, Велике школе и Београдског универзитета, учествовао је у формирању услова за развој науке код Срба и у припремању народа за прихватање научних објашњења природних појава.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2883-AB5B-4872-955B-7BC035D1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21" y="3566505"/>
            <a:ext cx="4805595" cy="2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6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Станојевић и Париз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време</a:t>
            </a:r>
            <a:r>
              <a:rPr dirty="0"/>
              <a:t> </a:t>
            </a:r>
            <a:r>
              <a:rPr dirty="0" err="1"/>
              <a:t>студија</a:t>
            </a:r>
            <a:r>
              <a:rPr dirty="0"/>
              <a:t> у </a:t>
            </a:r>
            <a:r>
              <a:rPr dirty="0" err="1"/>
              <a:t>Паризу</a:t>
            </a:r>
            <a:r>
              <a:rPr dirty="0"/>
              <a:t> </a:t>
            </a:r>
            <a:r>
              <a:rPr dirty="0" err="1"/>
              <a:t>укључује</a:t>
            </a:r>
            <a:r>
              <a:rPr dirty="0"/>
              <a:t> </a:t>
            </a:r>
            <a:r>
              <a:rPr dirty="0" err="1"/>
              <a:t>се</a:t>
            </a:r>
            <a:r>
              <a:rPr dirty="0"/>
              <a:t> у </a:t>
            </a:r>
            <a:r>
              <a:rPr dirty="0" err="1"/>
              <a:t>истраживања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астрофизике</a:t>
            </a:r>
            <a:r>
              <a:rPr dirty="0"/>
              <a:t> и </a:t>
            </a:r>
            <a:r>
              <a:rPr dirty="0" err="1"/>
              <a:t>упознаје</a:t>
            </a:r>
            <a:r>
              <a:rPr dirty="0"/>
              <a:t> </a:t>
            </a:r>
            <a:r>
              <a:rPr dirty="0" err="1"/>
              <a:t>моћ</a:t>
            </a:r>
            <a:r>
              <a:rPr dirty="0"/>
              <a:t> </a:t>
            </a:r>
            <a:r>
              <a:rPr dirty="0" err="1"/>
              <a:t>фотографије</a:t>
            </a:r>
            <a:r>
              <a:rPr dirty="0"/>
              <a:t> у </a:t>
            </a:r>
            <a:r>
              <a:rPr dirty="0" err="1"/>
              <a:t>науци</a:t>
            </a:r>
            <a:r>
              <a:rPr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8B9F5-C0BB-467D-B4E0-45113AF54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15" y="2919025"/>
            <a:ext cx="4931201" cy="34543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Астрофотографија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Сарађује са Жансеном у опсерваторији у Медону. Изучава Сунце и фотосферу користећи фотографске методе.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93F7F-E8B2-451C-9933-43E4A86CC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223" y="2945016"/>
            <a:ext cx="3596719" cy="37236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Фотографија</a:t>
            </a:r>
            <a:endParaRPr dirty="0">
              <a:highlight>
                <a:srgbClr val="00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6158060" cy="4050792"/>
          </a:xfrm>
        </p:spPr>
        <p:txBody>
          <a:bodyPr/>
          <a:lstStyle/>
          <a:p>
            <a:r>
              <a:rPr dirty="0" err="1"/>
              <a:t>Од</a:t>
            </a:r>
            <a:r>
              <a:rPr dirty="0"/>
              <a:t> </a:t>
            </a:r>
            <a:r>
              <a:rPr lang="sr-Cyrl-RS" dirty="0"/>
              <a:t>краја</a:t>
            </a:r>
            <a:r>
              <a:rPr dirty="0"/>
              <a:t> </a:t>
            </a:r>
            <a:r>
              <a:rPr lang="sr-Cyrl-RS" dirty="0"/>
              <a:t>19</a:t>
            </a:r>
            <a:r>
              <a:rPr dirty="0"/>
              <a:t>. </a:t>
            </a:r>
            <a:r>
              <a:rPr dirty="0" err="1"/>
              <a:t>века</a:t>
            </a:r>
            <a:r>
              <a:rPr dirty="0"/>
              <a:t> </a:t>
            </a:r>
            <a:r>
              <a:rPr dirty="0" err="1"/>
              <a:t>фотографише</a:t>
            </a:r>
            <a:r>
              <a:rPr dirty="0"/>
              <a:t> </a:t>
            </a:r>
            <a:r>
              <a:rPr dirty="0" err="1"/>
              <a:t>природу</a:t>
            </a:r>
            <a:r>
              <a:rPr dirty="0"/>
              <a:t>, </a:t>
            </a:r>
            <a:r>
              <a:rPr dirty="0" err="1"/>
              <a:t>културу</a:t>
            </a:r>
            <a:r>
              <a:rPr lang="sr-Cyrl-RS" dirty="0"/>
              <a:t>,</a:t>
            </a:r>
            <a:r>
              <a:rPr dirty="0"/>
              <a:t> </a:t>
            </a:r>
            <a:r>
              <a:rPr dirty="0" err="1"/>
              <a:t>живот</a:t>
            </a:r>
            <a:r>
              <a:rPr dirty="0"/>
              <a:t> </a:t>
            </a:r>
            <a:r>
              <a:rPr dirty="0" err="1"/>
              <a:t>народа</a:t>
            </a:r>
            <a:r>
              <a:rPr lang="sr-Cyrl-RS" dirty="0"/>
              <a:t> и многе друге теме</a:t>
            </a:r>
            <a:r>
              <a:rPr dirty="0"/>
              <a:t>. </a:t>
            </a:r>
            <a:r>
              <a:rPr lang="sr-Cyrl-RS" dirty="0"/>
              <a:t>За собом је о</a:t>
            </a:r>
            <a:r>
              <a:rPr dirty="0" err="1"/>
              <a:t>ставио</a:t>
            </a:r>
            <a:r>
              <a:rPr dirty="0"/>
              <a:t> </a:t>
            </a:r>
            <a:r>
              <a:rPr dirty="0" err="1"/>
              <a:t>велики</a:t>
            </a:r>
            <a:r>
              <a:rPr dirty="0"/>
              <a:t> </a:t>
            </a:r>
            <a:r>
              <a:rPr dirty="0" err="1"/>
              <a:t>број</a:t>
            </a:r>
            <a:r>
              <a:rPr dirty="0"/>
              <a:t> </a:t>
            </a:r>
            <a:r>
              <a:rPr dirty="0" err="1"/>
              <a:t>снимака</a:t>
            </a:r>
            <a:r>
              <a:rPr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05A72C-7322-4A9F-BC6F-40F00CD63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820" y="3113925"/>
            <a:ext cx="4628561" cy="308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7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Фотографија</a:t>
            </a:r>
            <a:endParaRPr dirty="0">
              <a:highlight>
                <a:srgbClr val="00FF00"/>
              </a:highligh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DD08F-8A04-4F8A-A9DC-588F611F925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6252" y="2460396"/>
            <a:ext cx="3365681" cy="2756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A9FB7A-D411-46DC-A60B-0DF9505CA40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1562" y="2456009"/>
            <a:ext cx="1918541" cy="27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Фотографски опус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Станојевић</a:t>
            </a:r>
            <a:r>
              <a:rPr dirty="0"/>
              <a:t> </a:t>
            </a:r>
            <a:r>
              <a:rPr dirty="0" err="1"/>
              <a:t>је</a:t>
            </a:r>
            <a:r>
              <a:rPr dirty="0"/>
              <a:t> </a:t>
            </a:r>
            <a:r>
              <a:rPr dirty="0" err="1"/>
              <a:t>учествовао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lang="sr-Cyrl-RS" dirty="0"/>
              <a:t>фотографским </a:t>
            </a:r>
            <a:r>
              <a:rPr dirty="0" err="1"/>
              <a:t>изложбама</a:t>
            </a:r>
            <a:r>
              <a:rPr dirty="0"/>
              <a:t>, </a:t>
            </a:r>
            <a:r>
              <a:rPr dirty="0" err="1"/>
              <a:t>укључујући</a:t>
            </a:r>
            <a:r>
              <a:rPr dirty="0"/>
              <a:t> </a:t>
            </a:r>
            <a:r>
              <a:rPr lang="sr-Cyrl-RS" dirty="0"/>
              <a:t>изложбу у </a:t>
            </a:r>
            <a:r>
              <a:rPr dirty="0" err="1"/>
              <a:t>Лондон</a:t>
            </a:r>
            <a:r>
              <a:rPr lang="sr-Cyrl-RS" dirty="0"/>
              <a:t>у</a:t>
            </a:r>
            <a:r>
              <a:rPr dirty="0"/>
              <a:t> 1907. </a:t>
            </a:r>
            <a:r>
              <a:rPr lang="sr-Cyrl-RS" dirty="0"/>
              <a:t>године, </a:t>
            </a:r>
            <a:r>
              <a:rPr dirty="0"/>
              <a:t>и </a:t>
            </a:r>
            <a:r>
              <a:rPr dirty="0" err="1"/>
              <a:t>био</a:t>
            </a:r>
            <a:r>
              <a:rPr dirty="0"/>
              <a:t> </a:t>
            </a:r>
            <a:r>
              <a:rPr dirty="0" err="1"/>
              <a:t>признат</a:t>
            </a:r>
            <a:r>
              <a:rPr dirty="0"/>
              <a:t> у</a:t>
            </a:r>
            <a:r>
              <a:rPr lang="sr-Cyrl-RS" dirty="0"/>
              <a:t> међународним</a:t>
            </a:r>
            <a:r>
              <a:rPr dirty="0"/>
              <a:t> </a:t>
            </a:r>
            <a:r>
              <a:rPr dirty="0" err="1"/>
              <a:t>научно-фотографским</a:t>
            </a:r>
            <a:r>
              <a:rPr dirty="0"/>
              <a:t> </a:t>
            </a:r>
            <a:r>
              <a:rPr dirty="0" err="1"/>
              <a:t>круговима</a:t>
            </a:r>
            <a:r>
              <a:rPr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CEC43-7D4B-42EA-B0C0-2EF58A1E0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3161704"/>
            <a:ext cx="4980181" cy="33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Проблеми са складиштењем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Фотографске</a:t>
            </a:r>
            <a:r>
              <a:rPr dirty="0"/>
              <a:t> </a:t>
            </a:r>
            <a:r>
              <a:rPr dirty="0" err="1"/>
              <a:t>плоче</a:t>
            </a:r>
            <a:r>
              <a:rPr dirty="0"/>
              <a:t> </a:t>
            </a:r>
            <a:r>
              <a:rPr dirty="0" err="1"/>
              <a:t>су</a:t>
            </a:r>
            <a:r>
              <a:rPr dirty="0"/>
              <a:t> </a:t>
            </a:r>
            <a:r>
              <a:rPr dirty="0" err="1"/>
              <a:t>биле</a:t>
            </a:r>
            <a:r>
              <a:rPr dirty="0"/>
              <a:t> </a:t>
            </a:r>
            <a:r>
              <a:rPr lang="sr-Cyrl-RS" dirty="0"/>
              <a:t>гломазне и ломљиве, те</a:t>
            </a:r>
            <a:r>
              <a:rPr dirty="0"/>
              <a:t> </a:t>
            </a:r>
            <a:r>
              <a:rPr dirty="0" err="1"/>
              <a:t>тешке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складиштење</a:t>
            </a:r>
            <a:r>
              <a:rPr dirty="0"/>
              <a:t>. </a:t>
            </a:r>
            <a:r>
              <a:rPr dirty="0" err="1"/>
              <a:t>Постојала</a:t>
            </a:r>
            <a:r>
              <a:rPr dirty="0"/>
              <a:t> </a:t>
            </a:r>
            <a:r>
              <a:rPr dirty="0" err="1"/>
              <a:t>је</a:t>
            </a:r>
            <a:r>
              <a:rPr dirty="0"/>
              <a:t> </a:t>
            </a:r>
            <a:r>
              <a:rPr dirty="0" err="1"/>
              <a:t>потреба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lang="sr-Cyrl-RS" dirty="0"/>
              <a:t>њиховом </a:t>
            </a:r>
            <a:r>
              <a:rPr dirty="0" err="1"/>
              <a:t>бољом</a:t>
            </a:r>
            <a:r>
              <a:rPr dirty="0"/>
              <a:t> </a:t>
            </a:r>
            <a:r>
              <a:rPr dirty="0" err="1"/>
              <a:t>организацијом</a:t>
            </a:r>
            <a:r>
              <a:rPr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77B49-0E7C-417C-9945-D560F5A3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313" y="3071828"/>
            <a:ext cx="5147036" cy="343564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13383</TotalTime>
  <Words>434</Words>
  <Application>Microsoft Office PowerPoint</Application>
  <PresentationFormat>On-screen Show (4:3)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Anton</vt:lpstr>
      <vt:lpstr>Cambria</vt:lpstr>
      <vt:lpstr>Rockwell</vt:lpstr>
      <vt:lpstr>Rockwell Condensed</vt:lpstr>
      <vt:lpstr>Times New Roman</vt:lpstr>
      <vt:lpstr>Wingdings</vt:lpstr>
      <vt:lpstr>Wood Type</vt:lpstr>
      <vt:lpstr>ПАТЕНТИ ЂОРЂА СТАНОЈЕВИЋА  ЗА СКЛАДИШТЕЊЕ  И СОРТИРАЊЕ ФОТОГРАФСКИХ ПЛОЧА  </vt:lpstr>
      <vt:lpstr>Увод</vt:lpstr>
      <vt:lpstr>Научни и педагошки рад</vt:lpstr>
      <vt:lpstr>Станојевић и Париз</vt:lpstr>
      <vt:lpstr>Астрофотографија</vt:lpstr>
      <vt:lpstr>Фотографија</vt:lpstr>
      <vt:lpstr>Фотографија</vt:lpstr>
      <vt:lpstr>Фотографски опус</vt:lpstr>
      <vt:lpstr>Проблеми са складиштењем</vt:lpstr>
      <vt:lpstr>Складиштење негатива</vt:lpstr>
      <vt:lpstr>Складиштење негатива</vt:lpstr>
      <vt:lpstr>Иновација</vt:lpstr>
      <vt:lpstr>Патент у Британији</vt:lpstr>
      <vt:lpstr>Опис уређаја</vt:lpstr>
      <vt:lpstr>PowerPoint Presentation</vt:lpstr>
      <vt:lpstr>PowerPoint Presentation</vt:lpstr>
      <vt:lpstr>Патент у Француској</vt:lpstr>
      <vt:lpstr>PowerPoint Presentation</vt:lpstr>
      <vt:lpstr>Јединственост изума</vt:lpstr>
      <vt:lpstr>примена</vt:lpstr>
      <vt:lpstr>Историјски контекст</vt:lpstr>
      <vt:lpstr>Закључак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Ђорђе Станојевић – Научник, фотограф, проналазач</dc:title>
  <dc:subject/>
  <dc:creator>Bojan</dc:creator>
  <cp:keywords/>
  <dc:description/>
  <cp:lastModifiedBy>Bojan</cp:lastModifiedBy>
  <cp:revision>32</cp:revision>
  <dcterms:created xsi:type="dcterms:W3CDTF">2013-01-27T09:14:16Z</dcterms:created>
  <dcterms:modified xsi:type="dcterms:W3CDTF">2025-04-23T20:44:12Z</dcterms:modified>
  <cp:category/>
</cp:coreProperties>
</file>