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68" r:id="rId15"/>
    <p:sldId id="269" r:id="rId16"/>
    <p:sldId id="270" r:id="rId17"/>
    <p:sldId id="271" r:id="rId18"/>
    <p:sldId id="272" r:id="rId19"/>
    <p:sldId id="273" r:id="rId20"/>
  </p:sldIdLst>
  <p:sldSz cx="12192000" cy="6858000"/>
  <p:notesSz cx="6858000" cy="9144000"/>
  <p:embeddedFontLst>
    <p:embeddedFont>
      <p:font typeface="Play" panose="020B0604020202020204" charset="0"/>
      <p:regular r:id="rId22"/>
      <p:bold r:id="rId23"/>
    </p:embeddedFont>
    <p:embeddedFont>
      <p:font typeface="Source Sans Pro" panose="020B0503030403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nO+Aw6LO68QC5Q8MPg9vVZiW0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97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4e2baac42a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4e2baac42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4e2baac42a_0_2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4e2baac42a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4e2baac42a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4e2baac42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4e2baac42a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4e2baac42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4e2baac42a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4e2baac42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4e2baac42a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4e2baac42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4e2baac42a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4e2baac42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4e2baac42a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4e2baac42a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4e2baac42a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34e2baac42a_0_2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4e2baac42a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34e2baac42a_0_2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4e2baac42a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34e2baac42a_0_2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4e2baac42a_0_2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4e2baac42a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4e2baac42a_0_2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4e2baac42a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e2baac42a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4e2baac42a_0_2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4e2baac4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4e2baac4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g34e2baac42a_0_184"/>
          <p:cNvSpPr txBox="1">
            <a:spLocks noGrp="1"/>
          </p:cNvSpPr>
          <p:nvPr>
            <p:ph type="title"/>
          </p:nvPr>
        </p:nvSpPr>
        <p:spPr>
          <a:xfrm>
            <a:off x="348800" y="328867"/>
            <a:ext cx="11494500" cy="845700"/>
          </a:xfrm>
          <a:prstGeom prst="rect">
            <a:avLst/>
          </a:prstGeom>
        </p:spPr>
        <p:txBody>
          <a:bodyPr spcFirstLastPara="1" wrap="square" lIns="91425" tIns="45700" rIns="91425" bIns="45700" anchor="ctr" anchorCtr="0">
            <a:normAutofit/>
          </a:bodyPr>
          <a:lstStyle>
            <a:lvl1pPr lvl="0">
              <a:spcBef>
                <a:spcPts val="0"/>
              </a:spcBef>
              <a:spcAft>
                <a:spcPts val="0"/>
              </a:spcAft>
              <a:buSzPts val="4400"/>
              <a:buFont typeface="Source Sans Pro"/>
              <a:buNone/>
              <a:defRPr>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g34e2baac42a_0_184"/>
          <p:cNvSpPr txBox="1">
            <a:spLocks noGrp="1"/>
          </p:cNvSpPr>
          <p:nvPr>
            <p:ph type="sldNum" idx="12"/>
          </p:nvPr>
        </p:nvSpPr>
        <p:spPr>
          <a:xfrm>
            <a:off x="11384100" y="6333133"/>
            <a:ext cx="807900" cy="524700"/>
          </a:xfrm>
          <a:prstGeom prst="rect">
            <a:avLst/>
          </a:prstGeom>
        </p:spPr>
        <p:txBody>
          <a:bodyPr spcFirstLastPara="1" wrap="square" lIns="91425" tIns="45700" rIns="91425" bIns="457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g34e2baac42a_0_184"/>
          <p:cNvSpPr txBox="1">
            <a:spLocks noGrp="1"/>
          </p:cNvSpPr>
          <p:nvPr>
            <p:ph type="body" idx="1"/>
          </p:nvPr>
        </p:nvSpPr>
        <p:spPr>
          <a:xfrm>
            <a:off x="347400" y="1288500"/>
            <a:ext cx="11497200" cy="4981200"/>
          </a:xfrm>
          <a:prstGeom prst="rect">
            <a:avLst/>
          </a:prstGeom>
        </p:spPr>
        <p:txBody>
          <a:bodyPr spcFirstLastPara="1" wrap="square" lIns="91425" tIns="45700" rIns="91425" bIns="45700" anchor="t" anchorCtr="0">
            <a:normAutofit/>
          </a:bodyPr>
          <a:lstStyle>
            <a:lvl1pPr marL="457200" lvl="0" indent="-381000">
              <a:lnSpc>
                <a:spcPct val="100000"/>
              </a:lnSpc>
              <a:spcBef>
                <a:spcPts val="1000"/>
              </a:spcBef>
              <a:spcAft>
                <a:spcPts val="0"/>
              </a:spcAft>
              <a:buClr>
                <a:srgbClr val="313333"/>
              </a:buClr>
              <a:buSzPts val="2400"/>
              <a:buFont typeface="Source Sans Pro"/>
              <a:buChar char="•"/>
              <a:defRPr sz="2400">
                <a:solidFill>
                  <a:srgbClr val="313333"/>
                </a:solidFill>
                <a:latin typeface="Source Sans Pro"/>
                <a:ea typeface="Source Sans Pro"/>
                <a:cs typeface="Source Sans Pro"/>
                <a:sym typeface="Source Sans Pro"/>
              </a:defRPr>
            </a:lvl1pPr>
            <a:lvl2pPr marL="914400" lvl="1" indent="-381000">
              <a:lnSpc>
                <a:spcPct val="100000"/>
              </a:lnSpc>
              <a:spcBef>
                <a:spcPts val="500"/>
              </a:spcBef>
              <a:spcAft>
                <a:spcPts val="0"/>
              </a:spcAft>
              <a:buClr>
                <a:srgbClr val="313333"/>
              </a:buClr>
              <a:buSzPts val="2400"/>
              <a:buFont typeface="Source Sans Pro"/>
              <a:buChar char="•"/>
              <a:defRPr>
                <a:solidFill>
                  <a:srgbClr val="313333"/>
                </a:solidFill>
                <a:latin typeface="Source Sans Pro"/>
                <a:ea typeface="Source Sans Pro"/>
                <a:cs typeface="Source Sans Pro"/>
                <a:sym typeface="Source Sans Pro"/>
              </a:defRPr>
            </a:lvl2pPr>
            <a:lvl3pPr marL="1371600" lvl="2" indent="-355600">
              <a:lnSpc>
                <a:spcPct val="100000"/>
              </a:lnSpc>
              <a:spcBef>
                <a:spcPts val="500"/>
              </a:spcBef>
              <a:spcAft>
                <a:spcPts val="0"/>
              </a:spcAft>
              <a:buClr>
                <a:srgbClr val="313333"/>
              </a:buClr>
              <a:buSzPts val="2000"/>
              <a:buFont typeface="Source Sans Pro"/>
              <a:buChar char="•"/>
              <a:defRPr>
                <a:solidFill>
                  <a:srgbClr val="313333"/>
                </a:solidFill>
                <a:latin typeface="Source Sans Pro"/>
                <a:ea typeface="Source Sans Pro"/>
                <a:cs typeface="Source Sans Pro"/>
                <a:sym typeface="Source Sans Pro"/>
              </a:defRPr>
            </a:lvl3pPr>
            <a:lvl4pPr marL="1828800" lvl="3" indent="-342900">
              <a:lnSpc>
                <a:spcPct val="100000"/>
              </a:lnSpc>
              <a:spcBef>
                <a:spcPts val="500"/>
              </a:spcBef>
              <a:spcAft>
                <a:spcPts val="0"/>
              </a:spcAft>
              <a:buClr>
                <a:srgbClr val="313333"/>
              </a:buClr>
              <a:buSzPts val="1800"/>
              <a:buFont typeface="Source Sans Pro"/>
              <a:buChar char="•"/>
              <a:defRPr>
                <a:solidFill>
                  <a:srgbClr val="313333"/>
                </a:solidFill>
                <a:latin typeface="Source Sans Pro"/>
                <a:ea typeface="Source Sans Pro"/>
                <a:cs typeface="Source Sans Pro"/>
                <a:sym typeface="Source Sans Pro"/>
              </a:defRPr>
            </a:lvl4pPr>
            <a:lvl5pPr marL="2286000" lvl="4" indent="-342900">
              <a:lnSpc>
                <a:spcPct val="100000"/>
              </a:lnSpc>
              <a:spcBef>
                <a:spcPts val="500"/>
              </a:spcBef>
              <a:spcAft>
                <a:spcPts val="0"/>
              </a:spcAft>
              <a:buClr>
                <a:srgbClr val="313333"/>
              </a:buClr>
              <a:buSzPts val="1800"/>
              <a:buFont typeface="Source Sans Pro"/>
              <a:buChar char="•"/>
              <a:defRPr>
                <a:solidFill>
                  <a:srgbClr val="313333"/>
                </a:solidFill>
                <a:latin typeface="Source Sans Pro"/>
                <a:ea typeface="Source Sans Pro"/>
                <a:cs typeface="Source Sans Pro"/>
                <a:sym typeface="Source Sans Pro"/>
              </a:defRPr>
            </a:lvl5pPr>
            <a:lvl6pPr marL="2743200" lvl="5" indent="-342900">
              <a:lnSpc>
                <a:spcPct val="100000"/>
              </a:lnSpc>
              <a:spcBef>
                <a:spcPts val="500"/>
              </a:spcBef>
              <a:spcAft>
                <a:spcPts val="0"/>
              </a:spcAft>
              <a:buClr>
                <a:srgbClr val="313333"/>
              </a:buClr>
              <a:buSzPts val="1800"/>
              <a:buFont typeface="Source Sans Pro"/>
              <a:buChar char="•"/>
              <a:defRPr>
                <a:solidFill>
                  <a:srgbClr val="313333"/>
                </a:solidFill>
                <a:latin typeface="Source Sans Pro"/>
                <a:ea typeface="Source Sans Pro"/>
                <a:cs typeface="Source Sans Pro"/>
                <a:sym typeface="Source Sans Pro"/>
              </a:defRPr>
            </a:lvl6pPr>
            <a:lvl7pPr marL="3200400" lvl="6" indent="-342900">
              <a:lnSpc>
                <a:spcPct val="100000"/>
              </a:lnSpc>
              <a:spcBef>
                <a:spcPts val="500"/>
              </a:spcBef>
              <a:spcAft>
                <a:spcPts val="0"/>
              </a:spcAft>
              <a:buClr>
                <a:srgbClr val="313333"/>
              </a:buClr>
              <a:buSzPts val="1800"/>
              <a:buFont typeface="Source Sans Pro"/>
              <a:buChar char="•"/>
              <a:defRPr>
                <a:solidFill>
                  <a:srgbClr val="313333"/>
                </a:solidFill>
                <a:latin typeface="Source Sans Pro"/>
                <a:ea typeface="Source Sans Pro"/>
                <a:cs typeface="Source Sans Pro"/>
                <a:sym typeface="Source Sans Pro"/>
              </a:defRPr>
            </a:lvl7pPr>
            <a:lvl8pPr marL="3657600" lvl="7" indent="-342900">
              <a:lnSpc>
                <a:spcPct val="100000"/>
              </a:lnSpc>
              <a:spcBef>
                <a:spcPts val="500"/>
              </a:spcBef>
              <a:spcAft>
                <a:spcPts val="0"/>
              </a:spcAft>
              <a:buClr>
                <a:srgbClr val="313333"/>
              </a:buClr>
              <a:buSzPts val="1800"/>
              <a:buFont typeface="Source Sans Pro"/>
              <a:buChar char="•"/>
              <a:defRPr>
                <a:solidFill>
                  <a:srgbClr val="313333"/>
                </a:solidFill>
                <a:latin typeface="Source Sans Pro"/>
                <a:ea typeface="Source Sans Pro"/>
                <a:cs typeface="Source Sans Pro"/>
                <a:sym typeface="Source Sans Pro"/>
              </a:defRPr>
            </a:lvl8pPr>
            <a:lvl9pPr marL="4114800" lvl="8" indent="-342900">
              <a:lnSpc>
                <a:spcPct val="100000"/>
              </a:lnSpc>
              <a:spcBef>
                <a:spcPts val="500"/>
              </a:spcBef>
              <a:spcAft>
                <a:spcPts val="500"/>
              </a:spcAft>
              <a:buClr>
                <a:srgbClr val="313333"/>
              </a:buClr>
              <a:buSzPts val="1800"/>
              <a:buFont typeface="Source Sans Pro"/>
              <a:buChar char="•"/>
              <a:defRPr>
                <a:solidFill>
                  <a:srgbClr val="313333"/>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ui.adsabs.harvard.edu/#abs/2007AJ....134..376D/citations" TargetMode="External"/><Relationship Id="rId13" Type="http://schemas.openxmlformats.org/officeDocument/2006/relationships/hyperlink" Target="https://ui.adsabs.harvard.edu/#abs/2007ApJ...666..403D/abstract" TargetMode="External"/><Relationship Id="rId18" Type="http://schemas.openxmlformats.org/officeDocument/2006/relationships/hyperlink" Target="https://ui.adsabs.harvard.edu/#abs/2006ApJ...645.1076N/citations" TargetMode="External"/><Relationship Id="rId3" Type="http://schemas.openxmlformats.org/officeDocument/2006/relationships/hyperlink" Target="https://ui.adsabs.harvard.edu/#abs/2019ApJ...873..111I/abstract" TargetMode="External"/><Relationship Id="rId21" Type="http://schemas.openxmlformats.org/officeDocument/2006/relationships/hyperlink" Target="https://ui.adsabs.harvard.edu/#abs/2001A%26A...369L..13D/abstract" TargetMode="External"/><Relationship Id="rId7" Type="http://schemas.openxmlformats.org/officeDocument/2006/relationships/hyperlink" Target="https://ui.adsabs.harvard.edu/#abs/2007AJ....134..376D/abstract" TargetMode="External"/><Relationship Id="rId12" Type="http://schemas.openxmlformats.org/officeDocument/2006/relationships/hyperlink" Target="https://ui.adsabs.harvard.edu/#abs/2016JPhB...49g4003D/citations" TargetMode="External"/><Relationship Id="rId17" Type="http://schemas.openxmlformats.org/officeDocument/2006/relationships/hyperlink" Target="https://ui.adsabs.harvard.edu/#abs/2006ApJ...645.1076N/abstract" TargetMode="External"/><Relationship Id="rId2" Type="http://schemas.openxmlformats.org/officeDocument/2006/relationships/notesSlide" Target="../notesSlides/notesSlide4.xml"/><Relationship Id="rId16" Type="http://schemas.openxmlformats.org/officeDocument/2006/relationships/hyperlink" Target="https://ui.adsabs.harvard.edu/#abs/2009ApJ...694..902L/citations" TargetMode="External"/><Relationship Id="rId20" Type="http://schemas.openxmlformats.org/officeDocument/2006/relationships/hyperlink" Target="https://ui.adsabs.harvard.edu/#abs/2002A%26A...383..548G/citations" TargetMode="External"/><Relationship Id="rId1" Type="http://schemas.openxmlformats.org/officeDocument/2006/relationships/slideLayout" Target="../slideLayouts/slideLayout2.xml"/><Relationship Id="rId6" Type="http://schemas.openxmlformats.org/officeDocument/2006/relationships/hyperlink" Target="https://ui.adsabs.harvard.edu/#abs/2008ApJS..178...89D/citations" TargetMode="External"/><Relationship Id="rId11" Type="http://schemas.openxmlformats.org/officeDocument/2006/relationships/hyperlink" Target="https://ui.adsabs.harvard.edu/#abs/2016JPhB...49g4003D/abstract" TargetMode="External"/><Relationship Id="rId5" Type="http://schemas.openxmlformats.org/officeDocument/2006/relationships/hyperlink" Target="https://ui.adsabs.harvard.edu/#abs/2008ApJS..178...89D/abstract" TargetMode="External"/><Relationship Id="rId15" Type="http://schemas.openxmlformats.org/officeDocument/2006/relationships/hyperlink" Target="https://ui.adsabs.harvard.edu/#abs/2009ApJ...694..902L/abstract" TargetMode="External"/><Relationship Id="rId10" Type="http://schemas.openxmlformats.org/officeDocument/2006/relationships/hyperlink" Target="https://ui.adsabs.harvard.edu/#abs/2017ASPC..512..279J/citations" TargetMode="External"/><Relationship Id="rId19" Type="http://schemas.openxmlformats.org/officeDocument/2006/relationships/hyperlink" Target="https://ui.adsabs.harvard.edu/#abs/2002A%26A...383..548G/abstract" TargetMode="External"/><Relationship Id="rId4" Type="http://schemas.openxmlformats.org/officeDocument/2006/relationships/hyperlink" Target="https://ui.adsabs.harvard.edu/#abs/2019ApJ...873..111I/citations" TargetMode="External"/><Relationship Id="rId9" Type="http://schemas.openxmlformats.org/officeDocument/2006/relationships/hyperlink" Target="https://ui.adsabs.harvard.edu/#abs/2017ASPC..512..279J/abstract" TargetMode="External"/><Relationship Id="rId14" Type="http://schemas.openxmlformats.org/officeDocument/2006/relationships/hyperlink" Target="https://ui.adsabs.harvard.edu/#abs/2007ApJ...666..403D/citations" TargetMode="External"/><Relationship Id="rId22" Type="http://schemas.openxmlformats.org/officeDocument/2006/relationships/hyperlink" Target="https://ui.adsabs.harvard.edu/#abs/2001A%26A...369L..13D/citat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ui.adsabs.harvard.edu/#abs/2008ApJS..178...89D/abstrac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ervo.aob.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US"/>
              <a:t>Дарко Јевремовић</a:t>
            </a:r>
            <a:endParaRPr/>
          </a:p>
          <a:p>
            <a:pPr marL="0" lvl="0" indent="0" algn="ctr" rtl="0">
              <a:lnSpc>
                <a:spcPct val="90000"/>
              </a:lnSpc>
              <a:spcBef>
                <a:spcPts val="0"/>
              </a:spcBef>
              <a:spcAft>
                <a:spcPts val="0"/>
              </a:spcAft>
              <a:buClr>
                <a:schemeClr val="dk1"/>
              </a:buClr>
              <a:buSzPts val="6000"/>
              <a:buFont typeface="Play"/>
              <a:buNone/>
            </a:pPr>
            <a:r>
              <a:rPr lang="en-US"/>
              <a:t>(1968-2024)</a:t>
            </a:r>
            <a:endParaRPr/>
          </a:p>
        </p:txBody>
      </p:sp>
      <p:sp>
        <p:nvSpPr>
          <p:cNvPr id="89" name="Google Shape;8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1200"/>
              </a:spcBef>
              <a:spcAft>
                <a:spcPts val="0"/>
              </a:spcAft>
              <a:buClr>
                <a:schemeClr val="dk1"/>
              </a:buClr>
              <a:buSzPts val="1100"/>
              <a:buNone/>
            </a:pPr>
            <a:r>
              <a:rPr lang="en-US" sz="2100">
                <a:latin typeface="Times New Roman"/>
                <a:ea typeface="Times New Roman"/>
                <a:cs typeface="Times New Roman"/>
                <a:sym typeface="Times New Roman"/>
              </a:rPr>
              <a:t>16. 05. 1968. г. у Загреб, Хрватска - 11. јула 2024. г. Супетр, Брач, Хрватска</a:t>
            </a:r>
            <a:endParaRPr sz="2100">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n-US" sz="2100">
                <a:latin typeface="Times New Roman"/>
                <a:ea typeface="Times New Roman"/>
                <a:cs typeface="Times New Roman"/>
                <a:sym typeface="Times New Roman"/>
              </a:rPr>
              <a:t>сахрањен у Београду</a:t>
            </a:r>
            <a:endParaRPr sz="2100">
              <a:latin typeface="Times New Roman"/>
              <a:ea typeface="Times New Roman"/>
              <a:cs typeface="Times New Roman"/>
              <a:sym typeface="Times New Roman"/>
            </a:endParaRPr>
          </a:p>
          <a:p>
            <a:pPr marL="0" lvl="0" indent="0" algn="ctr" rtl="0">
              <a:lnSpc>
                <a:spcPct val="90000"/>
              </a:lnSpc>
              <a:spcBef>
                <a:spcPts val="1200"/>
              </a:spcBef>
              <a:spcAft>
                <a:spcPts val="0"/>
              </a:spcAft>
              <a:buClr>
                <a:schemeClr val="dk1"/>
              </a:buClr>
              <a:buSzPts val="2400"/>
              <a:buNone/>
            </a:pPr>
            <a:endParaRPr/>
          </a:p>
        </p:txBody>
      </p:sp>
      <p:pic>
        <p:nvPicPr>
          <p:cNvPr id="90" name="Google Shape;90;p1"/>
          <p:cNvPicPr preferRelativeResize="0"/>
          <p:nvPr/>
        </p:nvPicPr>
        <p:blipFill>
          <a:blip r:embed="rId3">
            <a:alphaModFix/>
          </a:blip>
          <a:stretch>
            <a:fillRect/>
          </a:stretch>
        </p:blipFill>
        <p:spPr>
          <a:xfrm>
            <a:off x="4748288" y="117238"/>
            <a:ext cx="2619375" cy="1743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4" name="Google Shape;164;p4" descr="A person standing in front of a green curtain&#10;&#10;AI-generated content may be incorrect."/>
          <p:cNvPicPr preferRelativeResize="0"/>
          <p:nvPr/>
        </p:nvPicPr>
        <p:blipFill rotWithShape="1">
          <a:blip r:embed="rId3">
            <a:alphaModFix/>
          </a:blip>
          <a:srcRect l="6477"/>
          <a:stretch/>
        </p:blipFill>
        <p:spPr>
          <a:xfrm>
            <a:off x="7381653" y="10"/>
            <a:ext cx="4810347" cy="6857990"/>
          </a:xfrm>
          <a:custGeom>
            <a:avLst/>
            <a:gdLst/>
            <a:ahLst/>
            <a:cxnLst/>
            <a:rect l="l" t="t" r="r" b="b"/>
            <a:pathLst>
              <a:path w="4817171" h="6858000" extrusionOk="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noFill/>
          <a:ln>
            <a:noFill/>
          </a:ln>
        </p:spPr>
      </p:pic>
      <p:pic>
        <p:nvPicPr>
          <p:cNvPr id="165" name="Google Shape;165;p4" descr="A person standing in front of a projection screen&#10;&#10;AI-generated content may be incorrect."/>
          <p:cNvPicPr preferRelativeResize="0"/>
          <p:nvPr/>
        </p:nvPicPr>
        <p:blipFill rotWithShape="1">
          <a:blip r:embed="rId4">
            <a:alphaModFix/>
          </a:blip>
          <a:srcRect r="-2" b="8913"/>
          <a:stretch/>
        </p:blipFill>
        <p:spPr>
          <a:xfrm>
            <a:off x="3136389" y="10"/>
            <a:ext cx="4979304" cy="3401558"/>
          </a:xfrm>
          <a:custGeom>
            <a:avLst/>
            <a:gdLst/>
            <a:ahLst/>
            <a:cxnLst/>
            <a:rect l="l" t="t" r="r" b="b"/>
            <a:pathLst>
              <a:path w="4979304" h="3364992" extrusionOk="0">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ln>
            <a:noFill/>
          </a:ln>
        </p:spPr>
      </p:pic>
      <p:pic>
        <p:nvPicPr>
          <p:cNvPr id="166" name="Google Shape;166;p4" descr="A person sitting on a chair&#10;&#10;AI-generated content may be incorrect."/>
          <p:cNvPicPr preferRelativeResize="0"/>
          <p:nvPr/>
        </p:nvPicPr>
        <p:blipFill rotWithShape="1">
          <a:blip r:embed="rId5">
            <a:alphaModFix/>
          </a:blip>
          <a:srcRect t="18103" r="-2" b="30101"/>
          <a:stretch/>
        </p:blipFill>
        <p:spPr>
          <a:xfrm>
            <a:off x="3189428" y="3456432"/>
            <a:ext cx="4925479" cy="3401568"/>
          </a:xfrm>
          <a:custGeom>
            <a:avLst/>
            <a:gdLst/>
            <a:ahLst/>
            <a:cxnLst/>
            <a:rect l="l" t="t" r="r" b="b"/>
            <a:pathLst>
              <a:path w="4925479" h="3364992" extrusionOk="0">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ln>
            <a:noFill/>
          </a:ln>
        </p:spPr>
      </p:pic>
      <p:sp>
        <p:nvSpPr>
          <p:cNvPr id="167" name="Google Shape;167;p4"/>
          <p:cNvSpPr/>
          <p:nvPr/>
        </p:nvSpPr>
        <p:spPr>
          <a:xfrm>
            <a:off x="0" y="0"/>
            <a:ext cx="3945815" cy="6858000"/>
          </a:xfrm>
          <a:custGeom>
            <a:avLst/>
            <a:gdLst/>
            <a:ahLst/>
            <a:cxnLst/>
            <a:rect l="l" t="t" r="r" b="b"/>
            <a:pathLst>
              <a:path w="3945815" h="6858000" extrusionOk="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8" name="Google Shape;168;p4"/>
          <p:cNvSpPr/>
          <p:nvPr/>
        </p:nvSpPr>
        <p:spPr>
          <a:xfrm>
            <a:off x="0" y="0"/>
            <a:ext cx="3936670" cy="6858000"/>
          </a:xfrm>
          <a:custGeom>
            <a:avLst/>
            <a:gdLst/>
            <a:ahLst/>
            <a:cxnLst/>
            <a:rect l="l" t="t" r="r" b="b"/>
            <a:pathLst>
              <a:path w="3936670" h="6858000" extrusionOk="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9" name="Google Shape;169;p4"/>
          <p:cNvSpPr txBox="1">
            <a:spLocks noGrp="1"/>
          </p:cNvSpPr>
          <p:nvPr>
            <p:ph type="title"/>
          </p:nvPr>
        </p:nvSpPr>
        <p:spPr>
          <a:xfrm>
            <a:off x="448056" y="685800"/>
            <a:ext cx="2807208"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63636"/>
              <a:buFont typeface="Play"/>
              <a:buNone/>
            </a:pPr>
            <a:r>
              <a:rPr lang="en-US"/>
              <a:t>SCSLSA</a:t>
            </a:r>
            <a:endParaRPr/>
          </a:p>
          <a:p>
            <a:pPr marL="0" lvl="0" indent="0" algn="l" rtl="0">
              <a:lnSpc>
                <a:spcPct val="90000"/>
              </a:lnSpc>
              <a:spcBef>
                <a:spcPts val="0"/>
              </a:spcBef>
              <a:spcAft>
                <a:spcPts val="0"/>
              </a:spcAft>
              <a:buClr>
                <a:schemeClr val="dk1"/>
              </a:buClr>
              <a:buSzPct val="100000"/>
              <a:buFont typeface="Play"/>
              <a:buNone/>
            </a:pPr>
            <a:r>
              <a:rPr lang="en-US" sz="2800"/>
              <a:t>Сремски Карловици</a:t>
            </a:r>
            <a:r>
              <a:rPr lang="en-US" sz="2800">
                <a:latin typeface="Play"/>
                <a:ea typeface="Play"/>
                <a:cs typeface="Play"/>
                <a:sym typeface="Play"/>
              </a:rPr>
              <a:t> 2007.</a:t>
            </a:r>
            <a:endParaRPr/>
          </a:p>
        </p:txBody>
      </p:sp>
      <p:sp>
        <p:nvSpPr>
          <p:cNvPr id="170" name="Google Shape;170;p4"/>
          <p:cNvSpPr/>
          <p:nvPr/>
        </p:nvSpPr>
        <p:spPr>
          <a:xfrm>
            <a:off x="0" y="1006856"/>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1" name="Google Shape;171;p4"/>
          <p:cNvSpPr/>
          <p:nvPr/>
        </p:nvSpPr>
        <p:spPr>
          <a:xfrm>
            <a:off x="438912" y="2089941"/>
            <a:ext cx="2834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2" name="Google Shape;172;p4"/>
          <p:cNvSpPr txBox="1">
            <a:spLocks noGrp="1"/>
          </p:cNvSpPr>
          <p:nvPr>
            <p:ph type="body" idx="1"/>
          </p:nvPr>
        </p:nvSpPr>
        <p:spPr>
          <a:xfrm>
            <a:off x="448056" y="2258568"/>
            <a:ext cx="2807208" cy="3922776"/>
          </a:xfrm>
          <a:prstGeom prst="rect">
            <a:avLst/>
          </a:prstGeom>
          <a:noFill/>
          <a:ln>
            <a:noFill/>
          </a:ln>
        </p:spPr>
        <p:txBody>
          <a:bodyPr spcFirstLastPara="1" wrap="square" lIns="91425" tIns="45700" rIns="91425" bIns="45700" anchor="t" anchorCtr="0">
            <a:normAutofit/>
          </a:bodyPr>
          <a:lstStyle/>
          <a:p>
            <a:pPr marL="228600" lvl="0" indent="-120650" algn="l" rtl="0">
              <a:lnSpc>
                <a:spcPct val="90000"/>
              </a:lnSpc>
              <a:spcBef>
                <a:spcPts val="0"/>
              </a:spcBef>
              <a:spcAft>
                <a:spcPts val="0"/>
              </a:spcAft>
              <a:buClr>
                <a:schemeClr val="dk1"/>
              </a:buClr>
              <a:buSzPts val="1700"/>
              <a:buNone/>
            </a:pPr>
            <a:r>
              <a:rPr lang="en-US" sz="1700"/>
              <a:t>Жељко Ивезић, садашњи директор ЛССТа</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4e2baac42a_0_43"/>
          <p:cNvSpPr txBox="1">
            <a:spLocks noGrp="1"/>
          </p:cNvSpPr>
          <p:nvPr>
            <p:ph type="title"/>
          </p:nvPr>
        </p:nvSpPr>
        <p:spPr>
          <a:xfrm>
            <a:off x="348800" y="328867"/>
            <a:ext cx="11494500" cy="84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Modern observational methods in astronomy: </a:t>
            </a:r>
            <a:endParaRPr/>
          </a:p>
        </p:txBody>
      </p:sp>
      <p:sp>
        <p:nvSpPr>
          <p:cNvPr id="178" name="Google Shape;178;g34e2baac42a_0_43"/>
          <p:cNvSpPr txBox="1">
            <a:spLocks noGrp="1"/>
          </p:cNvSpPr>
          <p:nvPr>
            <p:ph type="body" idx="1"/>
          </p:nvPr>
        </p:nvSpPr>
        <p:spPr>
          <a:xfrm>
            <a:off x="347400" y="1288500"/>
            <a:ext cx="5528400" cy="3479700"/>
          </a:xfrm>
          <a:prstGeom prst="rect">
            <a:avLst/>
          </a:prstGeom>
        </p:spPr>
        <p:txBody>
          <a:bodyPr spcFirstLastPara="1" wrap="square" lIns="91425" tIns="45700" rIns="91425" bIns="45700" anchor="t" anchorCtr="0">
            <a:normAutofit lnSpcReduction="20000"/>
          </a:bodyPr>
          <a:lstStyle/>
          <a:p>
            <a:pPr marL="609600" lvl="0" indent="-457200" algn="l" rtl="0">
              <a:spcBef>
                <a:spcPts val="1000"/>
              </a:spcBef>
              <a:spcAft>
                <a:spcPts val="0"/>
              </a:spcAft>
              <a:buSzPts val="2400"/>
              <a:buChar char="•"/>
            </a:pPr>
            <a:r>
              <a:rPr lang="en-US"/>
              <a:t>Large telescopes on the ground </a:t>
            </a:r>
            <a:endParaRPr/>
          </a:p>
          <a:p>
            <a:pPr marL="609600" lvl="0" indent="-457200" algn="l" rtl="0">
              <a:spcBef>
                <a:spcPts val="0"/>
              </a:spcBef>
              <a:spcAft>
                <a:spcPts val="0"/>
              </a:spcAft>
              <a:buSzPts val="2400"/>
              <a:buChar char="•"/>
            </a:pPr>
            <a:r>
              <a:rPr lang="en-US"/>
              <a:t>Telescopes above the atmosphere (spacecrafts)  </a:t>
            </a:r>
            <a:endParaRPr/>
          </a:p>
          <a:p>
            <a:pPr marL="609600" lvl="0" indent="-457200" algn="l" rtl="0">
              <a:spcBef>
                <a:spcPts val="0"/>
              </a:spcBef>
              <a:spcAft>
                <a:spcPts val="0"/>
              </a:spcAft>
              <a:buClr>
                <a:srgbClr val="980000"/>
              </a:buClr>
              <a:buSzPts val="2400"/>
              <a:buChar char="•"/>
            </a:pPr>
            <a:r>
              <a:rPr lang="en-US">
                <a:solidFill>
                  <a:srgbClr val="980000"/>
                </a:solidFill>
              </a:rPr>
              <a:t>Large sky surveys: digital sensor technology (CCD), information technology (data processing and data distribution), many objects observed at the same time </a:t>
            </a:r>
            <a:endParaRPr>
              <a:solidFill>
                <a:srgbClr val="980000"/>
              </a:solidFill>
            </a:endParaRPr>
          </a:p>
          <a:p>
            <a:pPr marL="0" lvl="0" indent="0" algn="l" rtl="0">
              <a:spcBef>
                <a:spcPts val="500"/>
              </a:spcBef>
              <a:spcAft>
                <a:spcPts val="0"/>
              </a:spcAft>
              <a:buNone/>
            </a:pPr>
            <a:r>
              <a:rPr lang="en-US" sz="2800">
                <a:latin typeface="Source Sans Pro"/>
                <a:ea typeface="Source Sans Pro"/>
                <a:cs typeface="Source Sans Pro"/>
                <a:sym typeface="Source Sans Pro"/>
              </a:rPr>
              <a:t> Legacy Survey of Space and Time - LSST (Rubin Observatory)</a:t>
            </a:r>
            <a:endParaRPr sz="3200">
              <a:solidFill>
                <a:schemeClr val="dk1"/>
              </a:solidFill>
              <a:latin typeface="Arial"/>
              <a:ea typeface="Arial"/>
              <a:cs typeface="Arial"/>
              <a:sym typeface="Arial"/>
            </a:endParaRPr>
          </a:p>
        </p:txBody>
      </p:sp>
      <p:sp>
        <p:nvSpPr>
          <p:cNvPr id="179" name="Google Shape;179;g34e2baac42a_0_43"/>
          <p:cNvSpPr txBox="1"/>
          <p:nvPr/>
        </p:nvSpPr>
        <p:spPr>
          <a:xfrm>
            <a:off x="347400" y="4675233"/>
            <a:ext cx="10676400" cy="25602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1"/>
              </a:buClr>
              <a:buSzPts val="1500"/>
              <a:buFont typeface="Arial"/>
              <a:buNone/>
            </a:pPr>
            <a:r>
              <a:rPr lang="en-US" sz="2700" b="1">
                <a:solidFill>
                  <a:srgbClr val="980000"/>
                </a:solidFill>
              </a:rPr>
              <a:t>Modern astronomical surveys detect billions of objects: huge statistical power for studying the history and structure of the Universe</a:t>
            </a:r>
            <a:r>
              <a:rPr lang="en-US" sz="3200" b="1">
                <a:solidFill>
                  <a:srgbClr val="980000"/>
                </a:solidFill>
              </a:rPr>
              <a:t> </a:t>
            </a:r>
            <a:endParaRPr sz="3200" b="1">
              <a:solidFill>
                <a:srgbClr val="980000"/>
              </a:solidFill>
            </a:endParaRPr>
          </a:p>
          <a:p>
            <a:pPr marL="0" lvl="0" indent="0" algn="l" rtl="0">
              <a:spcBef>
                <a:spcPts val="500"/>
              </a:spcBef>
              <a:spcAft>
                <a:spcPts val="0"/>
              </a:spcAft>
              <a:buClr>
                <a:schemeClr val="dk1"/>
              </a:buClr>
              <a:buSzPts val="1500"/>
              <a:buFont typeface="Arial"/>
              <a:buNone/>
            </a:pPr>
            <a:endParaRPr sz="3200" b="1">
              <a:solidFill>
                <a:srgbClr val="980000"/>
              </a:solidFill>
            </a:endParaRPr>
          </a:p>
          <a:p>
            <a:pPr marL="0" lvl="0" indent="0" algn="l" rtl="0">
              <a:spcBef>
                <a:spcPts val="500"/>
              </a:spcBef>
              <a:spcAft>
                <a:spcPts val="0"/>
              </a:spcAft>
              <a:buNone/>
            </a:pPr>
            <a:endParaRPr sz="2400">
              <a:solidFill>
                <a:srgbClr val="313333"/>
              </a:solidFill>
              <a:latin typeface="Source Sans Pro"/>
              <a:ea typeface="Source Sans Pro"/>
              <a:cs typeface="Source Sans Pro"/>
              <a:sym typeface="Source Sans Pro"/>
            </a:endParaRPr>
          </a:p>
        </p:txBody>
      </p:sp>
      <p:pic>
        <p:nvPicPr>
          <p:cNvPr id="180" name="Google Shape;180;g34e2baac42a_0_43"/>
          <p:cNvPicPr preferRelativeResize="0"/>
          <p:nvPr/>
        </p:nvPicPr>
        <p:blipFill rotWithShape="1">
          <a:blip r:embed="rId3">
            <a:alphaModFix/>
          </a:blip>
          <a:srcRect/>
          <a:stretch/>
        </p:blipFill>
        <p:spPr>
          <a:xfrm>
            <a:off x="7400316" y="1250300"/>
            <a:ext cx="4442883" cy="355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4e2baac42a_0_230"/>
          <p:cNvSpPr txBox="1"/>
          <p:nvPr/>
        </p:nvSpPr>
        <p:spPr>
          <a:xfrm>
            <a:off x="152125" y="526075"/>
            <a:ext cx="5096100" cy="315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UDC 520/524(048) ISBN 978-86-80019-74-1</a:t>
            </a:r>
            <a:endParaRPr/>
          </a:p>
          <a:p>
            <a:pPr marL="0" lvl="0" indent="0" algn="l" rtl="0">
              <a:spcBef>
                <a:spcPts val="0"/>
              </a:spcBef>
              <a:spcAft>
                <a:spcPts val="0"/>
              </a:spcAft>
              <a:buNone/>
            </a:pPr>
            <a:r>
              <a:rPr lang="en-US" sz="3900" b="1"/>
              <a:t>LSST@EUROPE2</a:t>
            </a:r>
            <a:endParaRPr sz="3900" b="1"/>
          </a:p>
          <a:p>
            <a:pPr marL="0" lvl="0" indent="0" algn="l" rtl="0">
              <a:spcBef>
                <a:spcPts val="0"/>
              </a:spcBef>
              <a:spcAft>
                <a:spcPts val="0"/>
              </a:spcAft>
              <a:buNone/>
            </a:pPr>
            <a:r>
              <a:rPr lang="en-US"/>
              <a:t>Belgrade, Serbia, June 20-24, 2016</a:t>
            </a:r>
            <a:endParaRPr/>
          </a:p>
          <a:p>
            <a:pPr marL="0" lvl="0" indent="0" algn="l" rtl="0">
              <a:spcBef>
                <a:spcPts val="0"/>
              </a:spcBef>
              <a:spcAft>
                <a:spcPts val="0"/>
              </a:spcAft>
              <a:buNone/>
            </a:pPr>
            <a:r>
              <a:rPr lang="en-US"/>
              <a:t>Book of Abstracts</a:t>
            </a:r>
            <a:endParaRPr/>
          </a:p>
          <a:p>
            <a:pPr marL="0" lvl="0" indent="0" algn="l" rtl="0">
              <a:spcBef>
                <a:spcPts val="0"/>
              </a:spcBef>
              <a:spcAft>
                <a:spcPts val="0"/>
              </a:spcAft>
              <a:buNone/>
            </a:pPr>
            <a:r>
              <a:rPr lang="en-US"/>
              <a:t>Editors: Željko Ivezić, Nicholas Walton</a:t>
            </a:r>
            <a:endParaRPr/>
          </a:p>
          <a:p>
            <a:pPr marL="0" lvl="0" indent="0" algn="l" rtl="0">
              <a:spcBef>
                <a:spcPts val="0"/>
              </a:spcBef>
              <a:spcAft>
                <a:spcPts val="0"/>
              </a:spcAft>
              <a:buNone/>
            </a:pPr>
            <a:r>
              <a:rPr lang="en-US"/>
              <a:t>and Darko Jevremović</a:t>
            </a:r>
            <a:endParaRPr/>
          </a:p>
          <a:p>
            <a:pPr marL="0" lvl="0" indent="0" algn="l" rtl="0">
              <a:spcBef>
                <a:spcPts val="0"/>
              </a:spcBef>
              <a:spcAft>
                <a:spcPts val="0"/>
              </a:spcAft>
              <a:buNone/>
            </a:pPr>
            <a:r>
              <a:rPr lang="en-US"/>
              <a:t>BELGRADE, 2016</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chemeClr val="dk1"/>
                </a:solidFill>
              </a:rPr>
              <a:t>ORGANIZER:</a:t>
            </a:r>
            <a:endParaRPr>
              <a:solidFill>
                <a:schemeClr val="dk1"/>
              </a:solidFill>
            </a:endParaRPr>
          </a:p>
          <a:p>
            <a:pPr marL="0" lvl="0" indent="0" algn="l" rtl="0">
              <a:spcBef>
                <a:spcPts val="0"/>
              </a:spcBef>
              <a:spcAft>
                <a:spcPts val="0"/>
              </a:spcAft>
              <a:buNone/>
            </a:pPr>
            <a:r>
              <a:rPr lang="en-US">
                <a:solidFill>
                  <a:schemeClr val="dk1"/>
                </a:solidFill>
              </a:rPr>
              <a:t>Astronomical Observatory, Belgrade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6" name="Google Shape;186;g34e2baac42a_0_230"/>
          <p:cNvSpPr txBox="1"/>
          <p:nvPr/>
        </p:nvSpPr>
        <p:spPr>
          <a:xfrm>
            <a:off x="266175" y="3125050"/>
            <a:ext cx="30000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1"/>
                </a:solidFill>
              </a:rPr>
              <a:t>SCIENTIFIC COMMITTEE</a:t>
            </a:r>
            <a:endParaRPr b="1">
              <a:solidFill>
                <a:schemeClr val="dk1"/>
              </a:solidFill>
            </a:endParaRPr>
          </a:p>
          <a:p>
            <a:pPr marL="0" lvl="0" indent="0" algn="l" rtl="0">
              <a:spcBef>
                <a:spcPts val="0"/>
              </a:spcBef>
              <a:spcAft>
                <a:spcPts val="0"/>
              </a:spcAft>
              <a:buNone/>
            </a:pPr>
            <a:r>
              <a:rPr lang="en-US">
                <a:solidFill>
                  <a:schemeClr val="dk1"/>
                </a:solidFill>
              </a:rPr>
              <a:t>Željko Ivezić (co-Chair: SOC)</a:t>
            </a:r>
            <a:endParaRPr>
              <a:solidFill>
                <a:schemeClr val="dk1"/>
              </a:solidFill>
            </a:endParaRPr>
          </a:p>
          <a:p>
            <a:pPr marL="0" lvl="0" indent="0" algn="l" rtl="0">
              <a:spcBef>
                <a:spcPts val="0"/>
              </a:spcBef>
              <a:spcAft>
                <a:spcPts val="0"/>
              </a:spcAft>
              <a:buNone/>
            </a:pPr>
            <a:r>
              <a:rPr lang="en-US">
                <a:solidFill>
                  <a:schemeClr val="dk1"/>
                </a:solidFill>
              </a:rPr>
              <a:t>Nicholas Walton (co-Chair: SOC)</a:t>
            </a:r>
            <a:endParaRPr>
              <a:solidFill>
                <a:schemeClr val="dk1"/>
              </a:solidFill>
            </a:endParaRPr>
          </a:p>
          <a:p>
            <a:pPr marL="0" lvl="0" indent="0" algn="l" rtl="0">
              <a:spcBef>
                <a:spcPts val="0"/>
              </a:spcBef>
              <a:spcAft>
                <a:spcPts val="0"/>
              </a:spcAft>
              <a:buNone/>
            </a:pPr>
            <a:r>
              <a:rPr lang="en-US">
                <a:solidFill>
                  <a:schemeClr val="dk1"/>
                </a:solidFill>
              </a:rPr>
              <a:t>Darko Jevremović</a:t>
            </a:r>
            <a:endParaRPr>
              <a:solidFill>
                <a:schemeClr val="dk1"/>
              </a:solidFill>
            </a:endParaRPr>
          </a:p>
          <a:p>
            <a:pPr marL="0" lvl="0" indent="0" algn="l" rtl="0">
              <a:spcBef>
                <a:spcPts val="0"/>
              </a:spcBef>
              <a:spcAft>
                <a:spcPts val="0"/>
              </a:spcAft>
              <a:buNone/>
            </a:pPr>
            <a:r>
              <a:rPr lang="en-US">
                <a:solidFill>
                  <a:schemeClr val="dk1"/>
                </a:solidFill>
              </a:rPr>
              <a:t>Pierre Antilogus</a:t>
            </a:r>
            <a:endParaRPr>
              <a:solidFill>
                <a:schemeClr val="dk1"/>
              </a:solidFill>
            </a:endParaRPr>
          </a:p>
          <a:p>
            <a:pPr marL="0" lvl="0" indent="0" algn="l" rtl="0">
              <a:spcBef>
                <a:spcPts val="0"/>
              </a:spcBef>
              <a:spcAft>
                <a:spcPts val="0"/>
              </a:spcAft>
              <a:buNone/>
            </a:pPr>
            <a:r>
              <a:rPr lang="en-US">
                <a:solidFill>
                  <a:schemeClr val="dk1"/>
                </a:solidFill>
              </a:rPr>
              <a:t>Sarah Bridle</a:t>
            </a:r>
            <a:endParaRPr>
              <a:solidFill>
                <a:schemeClr val="dk1"/>
              </a:solidFill>
            </a:endParaRPr>
          </a:p>
          <a:p>
            <a:pPr marL="0" lvl="0" indent="0" algn="l" rtl="0">
              <a:spcBef>
                <a:spcPts val="0"/>
              </a:spcBef>
              <a:spcAft>
                <a:spcPts val="0"/>
              </a:spcAft>
              <a:buNone/>
            </a:pPr>
            <a:r>
              <a:rPr lang="en-US">
                <a:solidFill>
                  <a:schemeClr val="dk1"/>
                </a:solidFill>
              </a:rPr>
              <a:t>Andy Connolly</a:t>
            </a:r>
            <a:endParaRPr>
              <a:solidFill>
                <a:schemeClr val="dk1"/>
              </a:solidFill>
            </a:endParaRPr>
          </a:p>
          <a:p>
            <a:pPr marL="0" lvl="0" indent="0" algn="l" rtl="0">
              <a:spcBef>
                <a:spcPts val="0"/>
              </a:spcBef>
              <a:spcAft>
                <a:spcPts val="0"/>
              </a:spcAft>
              <a:buNone/>
            </a:pPr>
            <a:r>
              <a:rPr lang="en-US">
                <a:solidFill>
                  <a:schemeClr val="dk1"/>
                </a:solidFill>
              </a:rPr>
              <a:t>Bozena Czerny</a:t>
            </a:r>
            <a:endParaRPr>
              <a:solidFill>
                <a:schemeClr val="dk1"/>
              </a:solidFill>
            </a:endParaRPr>
          </a:p>
          <a:p>
            <a:pPr marL="0" lvl="0" indent="0" algn="l" rtl="0">
              <a:spcBef>
                <a:spcPts val="0"/>
              </a:spcBef>
              <a:spcAft>
                <a:spcPts val="0"/>
              </a:spcAft>
              <a:buNone/>
            </a:pPr>
            <a:r>
              <a:rPr lang="en-US">
                <a:solidFill>
                  <a:schemeClr val="dk1"/>
                </a:solidFill>
              </a:rPr>
              <a:t>Eva Grebel</a:t>
            </a:r>
            <a:endParaRPr>
              <a:solidFill>
                <a:schemeClr val="dk1"/>
              </a:solidFill>
            </a:endParaRPr>
          </a:p>
          <a:p>
            <a:pPr marL="0" lvl="0" indent="0" algn="l" rtl="0">
              <a:spcBef>
                <a:spcPts val="0"/>
              </a:spcBef>
              <a:spcAft>
                <a:spcPts val="0"/>
              </a:spcAft>
              <a:buNone/>
            </a:pPr>
            <a:r>
              <a:rPr lang="en-US">
                <a:solidFill>
                  <a:schemeClr val="dk1"/>
                </a:solidFill>
              </a:rPr>
              <a:t>Isobel Hook</a:t>
            </a:r>
            <a:endParaRPr>
              <a:solidFill>
                <a:schemeClr val="dk1"/>
              </a:solidFill>
            </a:endParaRPr>
          </a:p>
          <a:p>
            <a:pPr marL="0" lvl="0" indent="0" algn="l" rtl="0">
              <a:spcBef>
                <a:spcPts val="0"/>
              </a:spcBef>
              <a:spcAft>
                <a:spcPts val="0"/>
              </a:spcAft>
              <a:buNone/>
            </a:pPr>
            <a:r>
              <a:rPr lang="en-US">
                <a:solidFill>
                  <a:schemeClr val="dk1"/>
                </a:solidFill>
              </a:rPr>
              <a:t>Lazlo Kiss</a:t>
            </a:r>
            <a:endParaRPr>
              <a:solidFill>
                <a:schemeClr val="dk1"/>
              </a:solidFill>
            </a:endParaRPr>
          </a:p>
          <a:p>
            <a:pPr marL="0" lvl="0" indent="0" algn="l" rtl="0">
              <a:spcBef>
                <a:spcPts val="0"/>
              </a:spcBef>
              <a:spcAft>
                <a:spcPts val="0"/>
              </a:spcAft>
              <a:buNone/>
            </a:pPr>
            <a:r>
              <a:rPr lang="en-US">
                <a:solidFill>
                  <a:schemeClr val="dk1"/>
                </a:solidFill>
              </a:rPr>
              <a:t>Reynald Pain</a:t>
            </a:r>
            <a:endParaRPr>
              <a:solidFill>
                <a:schemeClr val="dk1"/>
              </a:solidFill>
            </a:endParaRPr>
          </a:p>
          <a:p>
            <a:pPr marL="0" lvl="0" indent="0" algn="l" rtl="0">
              <a:spcBef>
                <a:spcPts val="0"/>
              </a:spcBef>
              <a:spcAft>
                <a:spcPts val="0"/>
              </a:spcAft>
              <a:buNone/>
            </a:pPr>
            <a:r>
              <a:rPr lang="en-US">
                <a:solidFill>
                  <a:schemeClr val="dk1"/>
                </a:solidFill>
              </a:rPr>
              <a:t>Luka Č. Popović</a:t>
            </a:r>
            <a:endParaRPr>
              <a:solidFill>
                <a:schemeClr val="dk1"/>
              </a:solidFill>
            </a:endParaRPr>
          </a:p>
          <a:p>
            <a:pPr marL="0" lvl="0" indent="0" algn="l" rtl="0">
              <a:spcBef>
                <a:spcPts val="0"/>
              </a:spcBef>
              <a:spcAft>
                <a:spcPts val="0"/>
              </a:spcAft>
              <a:buNone/>
            </a:pPr>
            <a:r>
              <a:rPr lang="en-US">
                <a:solidFill>
                  <a:schemeClr val="dk1"/>
                </a:solidFill>
              </a:rPr>
              <a:t>Timo Prusti</a:t>
            </a:r>
            <a:endParaRPr>
              <a:solidFill>
                <a:schemeClr val="dk1"/>
              </a:solidFill>
            </a:endParaRPr>
          </a:p>
          <a:p>
            <a:pPr marL="0" lvl="0" indent="0" algn="l" rtl="0">
              <a:spcBef>
                <a:spcPts val="0"/>
              </a:spcBef>
              <a:spcAft>
                <a:spcPts val="0"/>
              </a:spcAft>
              <a:buNone/>
            </a:pPr>
            <a:r>
              <a:rPr lang="en-US">
                <a:solidFill>
                  <a:schemeClr val="dk1"/>
                </a:solidFill>
              </a:rPr>
              <a:t>Matthias Steinmetz</a:t>
            </a:r>
            <a:endParaRPr>
              <a:solidFill>
                <a:schemeClr val="dk1"/>
              </a:solidFill>
            </a:endParaRPr>
          </a:p>
          <a:p>
            <a:pPr marL="0" lvl="0" indent="0" algn="l" rtl="0">
              <a:spcBef>
                <a:spcPts val="0"/>
              </a:spcBef>
              <a:spcAft>
                <a:spcPts val="0"/>
              </a:spcAft>
              <a:buNone/>
            </a:pPr>
            <a:r>
              <a:rPr lang="en-US">
                <a:solidFill>
                  <a:schemeClr val="dk1"/>
                </a:solidFill>
              </a:rPr>
              <a:t>Lucianne Walkowicz</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187" name="Google Shape;187;g34e2baac42a_0_230"/>
          <p:cNvSpPr txBox="1"/>
          <p:nvPr/>
        </p:nvSpPr>
        <p:spPr>
          <a:xfrm>
            <a:off x="5100688" y="183800"/>
            <a:ext cx="30000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1"/>
                </a:solidFill>
              </a:rPr>
              <a:t>LOCAL ORGANIZING COMMITTEE</a:t>
            </a:r>
            <a:endParaRPr b="1">
              <a:solidFill>
                <a:schemeClr val="dk1"/>
              </a:solidFill>
            </a:endParaRPr>
          </a:p>
          <a:p>
            <a:pPr marL="0" lvl="0" indent="0" algn="l" rtl="0">
              <a:spcBef>
                <a:spcPts val="0"/>
              </a:spcBef>
              <a:spcAft>
                <a:spcPts val="0"/>
              </a:spcAft>
              <a:buNone/>
            </a:pPr>
            <a:r>
              <a:rPr lang="en-US">
                <a:solidFill>
                  <a:schemeClr val="dk1"/>
                </a:solidFill>
              </a:rPr>
              <a:t>Darko Jevremović (Chair)</a:t>
            </a:r>
            <a:endParaRPr>
              <a:solidFill>
                <a:schemeClr val="dk1"/>
              </a:solidFill>
            </a:endParaRPr>
          </a:p>
          <a:p>
            <a:pPr marL="0" lvl="0" indent="0" algn="l" rtl="0">
              <a:spcBef>
                <a:spcPts val="0"/>
              </a:spcBef>
              <a:spcAft>
                <a:spcPts val="0"/>
              </a:spcAft>
              <a:buNone/>
            </a:pPr>
            <a:r>
              <a:rPr lang="en-US">
                <a:solidFill>
                  <a:schemeClr val="dk1"/>
                </a:solidFill>
              </a:rPr>
              <a:t>Dragana Ilić (Secretary)</a:t>
            </a:r>
            <a:endParaRPr>
              <a:solidFill>
                <a:schemeClr val="dk1"/>
              </a:solidFill>
            </a:endParaRPr>
          </a:p>
          <a:p>
            <a:pPr marL="0" lvl="0" indent="0" algn="l" rtl="0">
              <a:spcBef>
                <a:spcPts val="0"/>
              </a:spcBef>
              <a:spcAft>
                <a:spcPts val="0"/>
              </a:spcAft>
              <a:buNone/>
            </a:pPr>
            <a:r>
              <a:rPr lang="en-US">
                <a:solidFill>
                  <a:schemeClr val="dk1"/>
                </a:solidFill>
              </a:rPr>
              <a:t>Andjelka Kovačević</a:t>
            </a:r>
            <a:endParaRPr>
              <a:solidFill>
                <a:schemeClr val="dk1"/>
              </a:solidFill>
            </a:endParaRPr>
          </a:p>
          <a:p>
            <a:pPr marL="0" lvl="0" indent="0" algn="l" rtl="0">
              <a:spcBef>
                <a:spcPts val="0"/>
              </a:spcBef>
              <a:spcAft>
                <a:spcPts val="0"/>
              </a:spcAft>
              <a:buNone/>
            </a:pPr>
            <a:r>
              <a:rPr lang="en-US">
                <a:solidFill>
                  <a:schemeClr val="dk1"/>
                </a:solidFill>
              </a:rPr>
              <a:t>Aleksandra Nina</a:t>
            </a:r>
            <a:endParaRPr>
              <a:solidFill>
                <a:schemeClr val="dk1"/>
              </a:solidFill>
            </a:endParaRPr>
          </a:p>
          <a:p>
            <a:pPr marL="0" lvl="0" indent="0" algn="l" rtl="0">
              <a:spcBef>
                <a:spcPts val="0"/>
              </a:spcBef>
              <a:spcAft>
                <a:spcPts val="0"/>
              </a:spcAft>
              <a:buNone/>
            </a:pPr>
            <a:r>
              <a:rPr lang="en-US">
                <a:solidFill>
                  <a:schemeClr val="dk1"/>
                </a:solidFill>
              </a:rPr>
              <a:t>Tanja Milovanov</a:t>
            </a:r>
            <a:endParaRPr>
              <a:solidFill>
                <a:schemeClr val="dk1"/>
              </a:solidFill>
            </a:endParaRPr>
          </a:p>
          <a:p>
            <a:pPr marL="0" lvl="0" indent="0" algn="l" rtl="0">
              <a:spcBef>
                <a:spcPts val="0"/>
              </a:spcBef>
              <a:spcAft>
                <a:spcPts val="0"/>
              </a:spcAft>
              <a:buNone/>
            </a:pPr>
            <a:r>
              <a:rPr lang="en-US">
                <a:solidFill>
                  <a:schemeClr val="dk1"/>
                </a:solidFill>
              </a:rPr>
              <a:t>Luka Č. Popović</a:t>
            </a:r>
            <a:endParaRPr>
              <a:solidFill>
                <a:schemeClr val="dk1"/>
              </a:solidFill>
            </a:endParaRPr>
          </a:p>
          <a:p>
            <a:pPr marL="0" lvl="0" indent="0" algn="l" rtl="0">
              <a:spcBef>
                <a:spcPts val="0"/>
              </a:spcBef>
              <a:spcAft>
                <a:spcPts val="0"/>
              </a:spcAft>
              <a:buNone/>
            </a:pPr>
            <a:r>
              <a:rPr lang="en-US">
                <a:solidFill>
                  <a:schemeClr val="dk1"/>
                </a:solidFill>
              </a:rPr>
              <a:t>Jovan Aleksić</a:t>
            </a:r>
            <a:endParaRPr>
              <a:solidFill>
                <a:schemeClr val="dk1"/>
              </a:solidFill>
            </a:endParaRPr>
          </a:p>
          <a:p>
            <a:pPr marL="0" lvl="0" indent="0" algn="l" rtl="0">
              <a:spcBef>
                <a:spcPts val="0"/>
              </a:spcBef>
              <a:spcAft>
                <a:spcPts val="0"/>
              </a:spcAft>
              <a:buNone/>
            </a:pPr>
            <a:r>
              <a:rPr lang="en-US">
                <a:solidFill>
                  <a:schemeClr val="dk1"/>
                </a:solidFill>
              </a:rPr>
              <a:t>Veljko Vujčić</a:t>
            </a:r>
            <a:endParaRPr>
              <a:solidFill>
                <a:schemeClr val="dk1"/>
              </a:solidFill>
            </a:endParaRPr>
          </a:p>
          <a:p>
            <a:pPr marL="0" lvl="0" indent="0" algn="l" rtl="0">
              <a:spcBef>
                <a:spcPts val="0"/>
              </a:spcBef>
              <a:spcAft>
                <a:spcPts val="0"/>
              </a:spcAft>
              <a:buNone/>
            </a:pPr>
            <a:r>
              <a:rPr lang="en-US">
                <a:solidFill>
                  <a:schemeClr val="dk1"/>
                </a:solidFill>
              </a:rPr>
              <a:t>Zoran Simić</a:t>
            </a:r>
            <a:endParaRPr>
              <a:solidFill>
                <a:schemeClr val="dk1"/>
              </a:solidFill>
            </a:endParaRPr>
          </a:p>
          <a:p>
            <a:pPr marL="0" lvl="0" indent="0" algn="l" rtl="0">
              <a:spcBef>
                <a:spcPts val="0"/>
              </a:spcBef>
              <a:spcAft>
                <a:spcPts val="0"/>
              </a:spcAft>
              <a:buNone/>
            </a:pPr>
            <a:r>
              <a:rPr lang="en-US">
                <a:solidFill>
                  <a:schemeClr val="dk1"/>
                </a:solidFill>
              </a:rPr>
              <a:t>Vladimir Srećković</a:t>
            </a:r>
            <a:endParaRPr>
              <a:solidFill>
                <a:schemeClr val="dk1"/>
              </a:solidFill>
            </a:endParaRPr>
          </a:p>
          <a:p>
            <a:pPr marL="0" lvl="0" indent="0" algn="l" rtl="0">
              <a:spcBef>
                <a:spcPts val="0"/>
              </a:spcBef>
              <a:spcAft>
                <a:spcPts val="0"/>
              </a:spcAft>
              <a:buNone/>
            </a:pPr>
            <a:r>
              <a:rPr lang="en-US">
                <a:solidFill>
                  <a:schemeClr val="dk1"/>
                </a:solidFill>
              </a:rPr>
              <a:t>Nenad Milovanović</a:t>
            </a:r>
            <a:endParaRPr>
              <a:solidFill>
                <a:schemeClr val="dk1"/>
              </a:solidFill>
            </a:endParaRPr>
          </a:p>
          <a:p>
            <a:pPr marL="0" lvl="0" indent="0" algn="l" rtl="0">
              <a:spcBef>
                <a:spcPts val="0"/>
              </a:spcBef>
              <a:spcAft>
                <a:spcPts val="0"/>
              </a:spcAft>
              <a:buNone/>
            </a:pPr>
            <a:r>
              <a:rPr lang="en-US">
                <a:solidFill>
                  <a:schemeClr val="dk1"/>
                </a:solidFill>
              </a:rPr>
              <a:t>Miodrag Malović</a:t>
            </a:r>
            <a:endParaRPr>
              <a:solidFill>
                <a:schemeClr val="dk1"/>
              </a:solidFill>
            </a:endParaRPr>
          </a:p>
          <a:p>
            <a:pPr marL="0" lvl="0" indent="0" algn="l" rtl="0">
              <a:spcBef>
                <a:spcPts val="0"/>
              </a:spcBef>
              <a:spcAft>
                <a:spcPts val="0"/>
              </a:spcAft>
              <a:buNone/>
            </a:pPr>
            <a:endParaRPr>
              <a:solidFill>
                <a:schemeClr val="dk1"/>
              </a:solidFill>
            </a:endParaRPr>
          </a:p>
        </p:txBody>
      </p:sp>
      <p:pic>
        <p:nvPicPr>
          <p:cNvPr id="188" name="Google Shape;188;g34e2baac42a_0_230"/>
          <p:cNvPicPr preferRelativeResize="0"/>
          <p:nvPr/>
        </p:nvPicPr>
        <p:blipFill>
          <a:blip r:embed="rId3">
            <a:alphaModFix/>
          </a:blip>
          <a:stretch>
            <a:fillRect/>
          </a:stretch>
        </p:blipFill>
        <p:spPr>
          <a:xfrm>
            <a:off x="4514025" y="3365625"/>
            <a:ext cx="5049600" cy="3360275"/>
          </a:xfrm>
          <a:prstGeom prst="rect">
            <a:avLst/>
          </a:prstGeom>
          <a:noFill/>
          <a:ln>
            <a:noFill/>
          </a:ln>
        </p:spPr>
      </p:pic>
      <p:pic>
        <p:nvPicPr>
          <p:cNvPr id="189" name="Google Shape;189;g34e2baac42a_0_230"/>
          <p:cNvPicPr preferRelativeResize="0"/>
          <p:nvPr/>
        </p:nvPicPr>
        <p:blipFill>
          <a:blip r:embed="rId4">
            <a:alphaModFix/>
          </a:blip>
          <a:stretch>
            <a:fillRect/>
          </a:stretch>
        </p:blipFill>
        <p:spPr>
          <a:xfrm>
            <a:off x="9653450" y="183800"/>
            <a:ext cx="2419350" cy="1895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F805-E230-7F80-2557-5F7403CBEEC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D34BB0C-1047-BA67-052E-8ABE03DCE02C}"/>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04429603-1A8C-83AB-3130-9E0C3F9C7CFD}"/>
              </a:ext>
            </a:extLst>
          </p:cNvPr>
          <p:cNvSpPr txBox="1"/>
          <p:nvPr/>
        </p:nvSpPr>
        <p:spPr>
          <a:xfrm>
            <a:off x="53788" y="406385"/>
            <a:ext cx="11685494" cy="5693866"/>
          </a:xfrm>
          <a:prstGeom prst="rect">
            <a:avLst/>
          </a:prstGeom>
          <a:noFill/>
        </p:spPr>
        <p:txBody>
          <a:bodyPr wrap="square">
            <a:spAutoFit/>
          </a:bodyPr>
          <a:lstStyle/>
          <a:p>
            <a:pPr marL="0" marR="0" algn="ctr">
              <a:buNone/>
            </a:pPr>
            <a:r>
              <a:rPr lang="en-US" sz="1400" dirty="0">
                <a:effectLst/>
                <a:latin typeface="Calibri" panose="020F0502020204030204" pitchFamily="34" charset="0"/>
                <a:ea typeface="Calibri" panose="020F0502020204030204" pitchFamily="34" charset="0"/>
              </a:rPr>
              <a:t>INTERNATIONAL CONTRIBUTIONS AND DATA RIGHTS AGREEMENT </a:t>
            </a:r>
          </a:p>
          <a:p>
            <a:pPr marL="0" marR="0" algn="ctr">
              <a:buNone/>
            </a:pPr>
            <a:r>
              <a:rPr lang="en-US" sz="1400" dirty="0">
                <a:effectLst/>
                <a:latin typeface="Calibri" panose="020F0502020204030204" pitchFamily="34" charset="0"/>
                <a:ea typeface="Calibri" panose="020F0502020204030204" pitchFamily="34" charset="0"/>
              </a:rPr>
              <a:t> FOR</a:t>
            </a:r>
          </a:p>
          <a:p>
            <a:pPr marL="0" marR="0" algn="ctr">
              <a:buNone/>
            </a:pPr>
            <a:r>
              <a:rPr lang="en-US" sz="1400" dirty="0">
                <a:effectLst/>
                <a:latin typeface="Calibri" panose="020F0502020204030204" pitchFamily="34" charset="0"/>
                <a:ea typeface="Calibri" panose="020F0502020204030204" pitchFamily="34" charset="0"/>
              </a:rPr>
              <a:t>VERA C. RUBIN OBSERVATORY</a:t>
            </a:r>
          </a:p>
          <a:p>
            <a:pPr marL="0" marR="0" algn="ctr">
              <a:buNone/>
            </a:pPr>
            <a:r>
              <a:rPr lang="en-US" sz="1400" dirty="0">
                <a:effectLst/>
                <a:latin typeface="Calibri" panose="020F0502020204030204" pitchFamily="34" charset="0"/>
                <a:ea typeface="Calibri" panose="020F0502020204030204" pitchFamily="34" charset="0"/>
              </a:rPr>
              <a:t>(HEREINAFTER “ICDR AGREEMENT,” “IDRA,” or “Agreement”) NO. R0020</a:t>
            </a:r>
          </a:p>
          <a:p>
            <a:pPr marL="0" marR="0" algn="ctr">
              <a:buNone/>
            </a:pPr>
            <a:r>
              <a:rPr lang="en-US" sz="1400" dirty="0">
                <a:effectLst/>
                <a:latin typeface="Calibri" panose="020F0502020204030204" pitchFamily="34" charset="0"/>
                <a:ea typeface="Calibri" panose="020F0502020204030204" pitchFamily="34" charset="0"/>
              </a:rPr>
              <a:t> </a:t>
            </a:r>
          </a:p>
          <a:p>
            <a:pPr marL="0" marR="0" algn="ctr">
              <a:buNone/>
            </a:pPr>
            <a:r>
              <a:rPr lang="en-US" sz="1400" dirty="0">
                <a:effectLst/>
                <a:latin typeface="Calibri" panose="020F0502020204030204" pitchFamily="34" charset="0"/>
                <a:ea typeface="Calibri" panose="020F0502020204030204" pitchFamily="34" charset="0"/>
              </a:rPr>
              <a:t> </a:t>
            </a:r>
          </a:p>
          <a:p>
            <a:pPr marL="0" marR="0" algn="ctr">
              <a:buNone/>
            </a:pPr>
            <a:r>
              <a:rPr lang="en-US" sz="1400" dirty="0">
                <a:effectLst/>
                <a:latin typeface="Calibri" panose="020F0502020204030204" pitchFamily="34" charset="0"/>
                <a:ea typeface="Calibri" panose="020F0502020204030204" pitchFamily="34" charset="0"/>
              </a:rPr>
              <a:t>BY AND AMONG</a:t>
            </a:r>
          </a:p>
          <a:p>
            <a:pPr marL="0" marR="0" algn="ctr">
              <a:buNone/>
            </a:pPr>
            <a:r>
              <a:rPr lang="en-US" sz="1400" dirty="0">
                <a:effectLst/>
                <a:latin typeface="Calibri" panose="020F0502020204030204" pitchFamily="34" charset="0"/>
                <a:ea typeface="Calibri" panose="020F0502020204030204" pitchFamily="34" charset="0"/>
              </a:rPr>
              <a:t> </a:t>
            </a:r>
          </a:p>
          <a:p>
            <a:pPr marL="0" marR="0" algn="ctr">
              <a:buNone/>
            </a:pPr>
            <a:r>
              <a:rPr lang="en-US" sz="1400" dirty="0">
                <a:effectLst/>
                <a:latin typeface="Calibri" panose="020F0502020204030204" pitchFamily="34" charset="0"/>
                <a:ea typeface="Calibri" panose="020F0502020204030204" pitchFamily="34" charset="0"/>
              </a:rPr>
              <a:t> </a:t>
            </a:r>
          </a:p>
          <a:p>
            <a:pPr marL="0" marR="0" algn="ctr">
              <a:buNone/>
            </a:pPr>
            <a:r>
              <a:rPr lang="en-US" sz="1400" b="1" dirty="0">
                <a:effectLst/>
                <a:latin typeface="Calibri" panose="020F0502020204030204" pitchFamily="34" charset="0"/>
                <a:ea typeface="Calibri" panose="020F0502020204030204" pitchFamily="34" charset="0"/>
              </a:rPr>
              <a:t>ASSOCIATION OF UNIVERSITIES FOR RESEARCH IN ASTRONOMY, INC.</a:t>
            </a:r>
            <a:endParaRPr lang="en-US" sz="1400" dirty="0">
              <a:effectLst/>
              <a:latin typeface="Calibri" panose="020F0502020204030204" pitchFamily="34" charset="0"/>
              <a:ea typeface="Calibri" panose="020F0502020204030204" pitchFamily="34" charset="0"/>
            </a:endParaRPr>
          </a:p>
          <a:p>
            <a:pPr marL="0" marR="0" algn="ctr">
              <a:buNone/>
            </a:pPr>
            <a:r>
              <a:rPr lang="en-US" sz="1400" dirty="0">
                <a:effectLst/>
                <a:latin typeface="Calibri" panose="020F0502020204030204" pitchFamily="34" charset="0"/>
                <a:ea typeface="Calibri" panose="020F0502020204030204" pitchFamily="34" charset="0"/>
              </a:rPr>
              <a:t> (HEREINAFTER “AURA”)</a:t>
            </a:r>
          </a:p>
          <a:p>
            <a:pPr marL="0" marR="0" algn="ctr">
              <a:buNone/>
            </a:pPr>
            <a:r>
              <a:rPr lang="en-US" sz="1400" dirty="0">
                <a:effectLst/>
                <a:latin typeface="Calibri" panose="020F0502020204030204" pitchFamily="34" charset="0"/>
                <a:ea typeface="Calibri" panose="020F0502020204030204" pitchFamily="34" charset="0"/>
              </a:rPr>
              <a:t> </a:t>
            </a:r>
          </a:p>
          <a:p>
            <a:pPr marL="0" marR="0" algn="ctr">
              <a:buNone/>
            </a:pPr>
            <a:r>
              <a:rPr lang="en-US" sz="1400" dirty="0">
                <a:effectLst/>
                <a:latin typeface="Calibri" panose="020F0502020204030204" pitchFamily="34" charset="0"/>
                <a:ea typeface="Calibri" panose="020F0502020204030204" pitchFamily="34" charset="0"/>
              </a:rPr>
              <a:t> </a:t>
            </a:r>
          </a:p>
          <a:p>
            <a:pPr marL="0" marR="0" algn="ctr">
              <a:buNone/>
            </a:pPr>
            <a:r>
              <a:rPr lang="en-US" sz="1400" dirty="0">
                <a:effectLst/>
                <a:latin typeface="Calibri" panose="020F0502020204030204" pitchFamily="34" charset="0"/>
                <a:ea typeface="Calibri" panose="020F0502020204030204" pitchFamily="34" charset="0"/>
              </a:rPr>
              <a:t>AND</a:t>
            </a:r>
          </a:p>
          <a:p>
            <a:pPr marL="0" marR="0" algn="ctr">
              <a:buNone/>
            </a:pPr>
            <a:r>
              <a:rPr lang="en-US" sz="1400" dirty="0">
                <a:effectLst/>
                <a:latin typeface="Calibri" panose="020F0502020204030204" pitchFamily="34" charset="0"/>
                <a:ea typeface="Calibri" panose="020F0502020204030204" pitchFamily="34" charset="0"/>
              </a:rPr>
              <a:t> </a:t>
            </a:r>
          </a:p>
          <a:p>
            <a:pPr marL="0" marR="0" algn="ctr">
              <a:buNone/>
            </a:pPr>
            <a:r>
              <a:rPr lang="en-US" sz="1400" dirty="0">
                <a:effectLst/>
                <a:latin typeface="Calibri" panose="020F0502020204030204" pitchFamily="34" charset="0"/>
                <a:ea typeface="Calibri" panose="020F0502020204030204" pitchFamily="34" charset="0"/>
              </a:rPr>
              <a:t> </a:t>
            </a:r>
          </a:p>
          <a:p>
            <a:pPr marL="0" marR="0" algn="ctr">
              <a:buNone/>
            </a:pPr>
            <a:r>
              <a:rPr lang="en-US" sz="1400" b="1" dirty="0">
                <a:effectLst/>
                <a:latin typeface="Calibri" panose="020F0502020204030204" pitchFamily="34" charset="0"/>
                <a:ea typeface="Calibri" panose="020F0502020204030204" pitchFamily="34" charset="0"/>
              </a:rPr>
              <a:t>ASTRONOMICAL OBSERVATORY </a:t>
            </a:r>
            <a:endParaRPr lang="en-US" sz="1400" dirty="0">
              <a:effectLst/>
              <a:latin typeface="Calibri" panose="020F0502020204030204" pitchFamily="34" charset="0"/>
              <a:ea typeface="Calibri" panose="020F0502020204030204" pitchFamily="34" charset="0"/>
            </a:endParaRPr>
          </a:p>
          <a:p>
            <a:pPr marL="0" marR="0" algn="ctr">
              <a:buNone/>
            </a:pPr>
            <a:r>
              <a:rPr lang="en-US" sz="1400" dirty="0">
                <a:effectLst/>
                <a:latin typeface="Calibri" panose="020F0502020204030204" pitchFamily="34" charset="0"/>
                <a:ea typeface="Calibri" panose="020F0502020204030204" pitchFamily="34" charset="0"/>
              </a:rPr>
              <a:t>(HEREINAFTER “PARTICIPANT”)</a:t>
            </a:r>
          </a:p>
          <a:p>
            <a:pPr marL="0" marR="0" algn="ctr">
              <a:buNone/>
            </a:pPr>
            <a:r>
              <a:rPr lang="en-US" sz="1400" dirty="0">
                <a:effectLst/>
                <a:latin typeface="Calibri" panose="020F0502020204030204" pitchFamily="34" charset="0"/>
                <a:ea typeface="Calibri" panose="020F0502020204030204" pitchFamily="34" charset="0"/>
              </a:rPr>
              <a:t>AURA AND PARTICIPANT COLLECTIVELY REFERRED TO</a:t>
            </a:r>
          </a:p>
          <a:p>
            <a:pPr marL="0" marR="0" algn="ctr">
              <a:buNone/>
            </a:pPr>
            <a:r>
              <a:rPr lang="en-US" sz="1400" dirty="0">
                <a:effectLst/>
                <a:latin typeface="Calibri" panose="020F0502020204030204" pitchFamily="34" charset="0"/>
                <a:ea typeface="Calibri" panose="020F0502020204030204" pitchFamily="34" charset="0"/>
              </a:rPr>
              <a:t> </a:t>
            </a:r>
          </a:p>
          <a:p>
            <a:pPr marL="0" marR="0" algn="ctr">
              <a:buNone/>
            </a:pPr>
            <a:r>
              <a:rPr lang="en-US" sz="1400" dirty="0">
                <a:effectLst/>
                <a:latin typeface="Calibri" panose="020F0502020204030204" pitchFamily="34" charset="0"/>
                <a:ea typeface="Calibri" panose="020F0502020204030204" pitchFamily="34" charset="0"/>
              </a:rPr>
              <a:t>AS THE “PARTIES” AND SEPARATELY AS A “PARTY”</a:t>
            </a:r>
          </a:p>
          <a:p>
            <a:pPr marL="0" marR="0" algn="ctr">
              <a:buNone/>
            </a:pPr>
            <a:r>
              <a:rPr lang="en-US" sz="1400" dirty="0">
                <a:effectLst/>
                <a:latin typeface="Calibri" panose="020F0502020204030204" pitchFamily="34" charset="0"/>
                <a:ea typeface="Calibri" panose="020F0502020204030204" pitchFamily="34" charset="0"/>
              </a:rPr>
              <a:t> </a:t>
            </a:r>
          </a:p>
          <a:p>
            <a:pPr marL="0" marR="0" algn="ctr">
              <a:buNone/>
            </a:pPr>
            <a:r>
              <a:rPr lang="en-US" sz="1400" dirty="0">
                <a:effectLst/>
                <a:latin typeface="Calibri" panose="020F0502020204030204" pitchFamily="34" charset="0"/>
                <a:ea typeface="Calibri" panose="020F0502020204030204" pitchFamily="34" charset="0"/>
              </a:rPr>
              <a:t> </a:t>
            </a:r>
          </a:p>
          <a:p>
            <a:pPr marL="0" marR="0" algn="just">
              <a:spcAft>
                <a:spcPts val="1200"/>
              </a:spcAft>
            </a:pPr>
            <a:r>
              <a:rPr lang="en-US" sz="1400" dirty="0">
                <a:solidFill>
                  <a:srgbClr val="000000"/>
                </a:solidFill>
                <a:effectLst/>
                <a:latin typeface="Calibri" panose="020F0502020204030204" pitchFamily="34" charset="0"/>
                <a:ea typeface="Calibri" panose="020F0502020204030204" pitchFamily="34" charset="0"/>
              </a:rPr>
              <a:t>In consideration of the mutual covenants contained herein, this AGREEMENT is being entered into by the Parties in order to carry out the cooperative activities set forth herein and in the attached Exhibits and Annexes.</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617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4e2baac42a_0_7"/>
          <p:cNvSpPr txBox="1">
            <a:spLocks noGrp="1"/>
          </p:cNvSpPr>
          <p:nvPr>
            <p:ph type="title"/>
          </p:nvPr>
        </p:nvSpPr>
        <p:spPr>
          <a:xfrm>
            <a:off x="367625" y="124275"/>
            <a:ext cx="41580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SCSLSA</a:t>
            </a:r>
            <a:endParaRPr/>
          </a:p>
          <a:p>
            <a:pPr marL="0" lvl="0" indent="0" algn="l" rtl="0">
              <a:spcBef>
                <a:spcPts val="0"/>
              </a:spcBef>
              <a:spcAft>
                <a:spcPts val="0"/>
              </a:spcAft>
              <a:buNone/>
            </a:pPr>
            <a:r>
              <a:rPr lang="en-US"/>
              <a:t>Зрењанин 2009.</a:t>
            </a:r>
            <a:endParaRPr/>
          </a:p>
        </p:txBody>
      </p:sp>
      <p:sp>
        <p:nvSpPr>
          <p:cNvPr id="195" name="Google Shape;195;g34e2baac42a_0_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96" name="Google Shape;196;g34e2baac42a_0_7"/>
          <p:cNvPicPr preferRelativeResize="0"/>
          <p:nvPr/>
        </p:nvPicPr>
        <p:blipFill>
          <a:blip r:embed="rId3">
            <a:alphaModFix/>
          </a:blip>
          <a:stretch>
            <a:fillRect/>
          </a:stretch>
        </p:blipFill>
        <p:spPr>
          <a:xfrm>
            <a:off x="2090225" y="1419775"/>
            <a:ext cx="7250975" cy="5438223"/>
          </a:xfrm>
          <a:prstGeom prst="rect">
            <a:avLst/>
          </a:prstGeom>
          <a:noFill/>
          <a:ln>
            <a:noFill/>
          </a:ln>
        </p:spPr>
      </p:pic>
      <p:pic>
        <p:nvPicPr>
          <p:cNvPr id="197" name="Google Shape;197;g34e2baac42a_0_7"/>
          <p:cNvPicPr preferRelativeResize="0"/>
          <p:nvPr/>
        </p:nvPicPr>
        <p:blipFill>
          <a:blip r:embed="rId4">
            <a:alphaModFix/>
          </a:blip>
          <a:stretch>
            <a:fillRect/>
          </a:stretch>
        </p:blipFill>
        <p:spPr>
          <a:xfrm>
            <a:off x="8602850" y="285200"/>
            <a:ext cx="3551224" cy="4734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4e2baac42a_0_14"/>
          <p:cNvSpPr txBox="1">
            <a:spLocks noGrp="1"/>
          </p:cNvSpPr>
          <p:nvPr>
            <p:ph type="title"/>
          </p:nvPr>
        </p:nvSpPr>
        <p:spPr>
          <a:xfrm>
            <a:off x="838200" y="365125"/>
            <a:ext cx="42135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990"/>
              <a:buFont typeface="Arial"/>
              <a:buNone/>
            </a:pPr>
            <a:r>
              <a:rPr lang="en-US"/>
              <a:t>SCSLSA</a:t>
            </a:r>
            <a:endParaRPr/>
          </a:p>
          <a:p>
            <a:pPr marL="0" lvl="0" indent="0" algn="l" rtl="0">
              <a:spcBef>
                <a:spcPts val="0"/>
              </a:spcBef>
              <a:spcAft>
                <a:spcPts val="0"/>
              </a:spcAft>
              <a:buNone/>
            </a:pPr>
            <a:r>
              <a:rPr lang="en-US"/>
              <a:t>2011.  Дивчибаре</a:t>
            </a:r>
            <a:endParaRPr/>
          </a:p>
        </p:txBody>
      </p:sp>
      <p:sp>
        <p:nvSpPr>
          <p:cNvPr id="203" name="Google Shape;203;g34e2baac42a_0_1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04" name="Google Shape;204;g34e2baac42a_0_14"/>
          <p:cNvPicPr preferRelativeResize="0"/>
          <p:nvPr/>
        </p:nvPicPr>
        <p:blipFill>
          <a:blip r:embed="rId3">
            <a:alphaModFix/>
          </a:blip>
          <a:stretch>
            <a:fillRect/>
          </a:stretch>
        </p:blipFill>
        <p:spPr>
          <a:xfrm>
            <a:off x="5095975" y="277950"/>
            <a:ext cx="7161748" cy="4794301"/>
          </a:xfrm>
          <a:prstGeom prst="rect">
            <a:avLst/>
          </a:prstGeom>
          <a:noFill/>
          <a:ln>
            <a:noFill/>
          </a:ln>
        </p:spPr>
      </p:pic>
      <p:pic>
        <p:nvPicPr>
          <p:cNvPr id="205" name="Google Shape;205;g34e2baac42a_0_14"/>
          <p:cNvPicPr preferRelativeResize="0"/>
          <p:nvPr/>
        </p:nvPicPr>
        <p:blipFill>
          <a:blip r:embed="rId4">
            <a:alphaModFix/>
          </a:blip>
          <a:stretch>
            <a:fillRect/>
          </a:stretch>
        </p:blipFill>
        <p:spPr>
          <a:xfrm>
            <a:off x="672423" y="2795150"/>
            <a:ext cx="5818076" cy="3891975"/>
          </a:xfrm>
          <a:prstGeom prst="rect">
            <a:avLst/>
          </a:prstGeom>
          <a:noFill/>
          <a:ln>
            <a:noFill/>
          </a:ln>
        </p:spPr>
      </p:pic>
      <p:pic>
        <p:nvPicPr>
          <p:cNvPr id="206" name="Google Shape;206;g34e2baac42a_0_14"/>
          <p:cNvPicPr preferRelativeResize="0"/>
          <p:nvPr/>
        </p:nvPicPr>
        <p:blipFill>
          <a:blip r:embed="rId5">
            <a:alphaModFix/>
          </a:blip>
          <a:stretch>
            <a:fillRect/>
          </a:stretch>
        </p:blipFill>
        <p:spPr>
          <a:xfrm>
            <a:off x="5475164" y="2795150"/>
            <a:ext cx="6273715" cy="41967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4e2baac42a_0_23"/>
          <p:cNvSpPr txBox="1">
            <a:spLocks noGrp="1"/>
          </p:cNvSpPr>
          <p:nvPr>
            <p:ph type="title"/>
          </p:nvPr>
        </p:nvSpPr>
        <p:spPr>
          <a:xfrm>
            <a:off x="45900" y="181300"/>
            <a:ext cx="45810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SCSLSA</a:t>
            </a:r>
            <a:endParaRPr/>
          </a:p>
          <a:p>
            <a:pPr marL="0" lvl="0" indent="0" algn="l" rtl="0">
              <a:spcBef>
                <a:spcPts val="0"/>
              </a:spcBef>
              <a:spcAft>
                <a:spcPts val="0"/>
              </a:spcAft>
              <a:buNone/>
            </a:pPr>
            <a:r>
              <a:rPr lang="en-US"/>
              <a:t>Banja Koviljaca 2013.</a:t>
            </a:r>
            <a:endParaRPr/>
          </a:p>
        </p:txBody>
      </p:sp>
      <p:sp>
        <p:nvSpPr>
          <p:cNvPr id="212" name="Google Shape;212;g34e2baac42a_0_2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13" name="Google Shape;213;g34e2baac42a_0_23"/>
          <p:cNvPicPr preferRelativeResize="0"/>
          <p:nvPr/>
        </p:nvPicPr>
        <p:blipFill>
          <a:blip r:embed="rId3">
            <a:alphaModFix/>
          </a:blip>
          <a:stretch>
            <a:fillRect/>
          </a:stretch>
        </p:blipFill>
        <p:spPr>
          <a:xfrm>
            <a:off x="3904348" y="110150"/>
            <a:ext cx="8423076" cy="5638676"/>
          </a:xfrm>
          <a:prstGeom prst="rect">
            <a:avLst/>
          </a:prstGeom>
          <a:noFill/>
          <a:ln>
            <a:noFill/>
          </a:ln>
        </p:spPr>
      </p:pic>
      <p:pic>
        <p:nvPicPr>
          <p:cNvPr id="214" name="Google Shape;214;g34e2baac42a_0_23"/>
          <p:cNvPicPr preferRelativeResize="0"/>
          <p:nvPr/>
        </p:nvPicPr>
        <p:blipFill>
          <a:blip r:embed="rId4">
            <a:alphaModFix/>
          </a:blip>
          <a:stretch>
            <a:fillRect/>
          </a:stretch>
        </p:blipFill>
        <p:spPr>
          <a:xfrm>
            <a:off x="1126153" y="2503625"/>
            <a:ext cx="6732227" cy="4506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4e2baac42a_0_30"/>
          <p:cNvSpPr txBox="1">
            <a:spLocks noGrp="1"/>
          </p:cNvSpPr>
          <p:nvPr>
            <p:ph type="title"/>
          </p:nvPr>
        </p:nvSpPr>
        <p:spPr>
          <a:xfrm>
            <a:off x="838200" y="365125"/>
            <a:ext cx="10515600" cy="1137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SCSLSA</a:t>
            </a:r>
            <a:endParaRPr/>
          </a:p>
          <a:p>
            <a:pPr marL="0" lvl="0" indent="0" algn="l" rtl="0">
              <a:spcBef>
                <a:spcPts val="0"/>
              </a:spcBef>
              <a:spcAft>
                <a:spcPts val="0"/>
              </a:spcAft>
              <a:buNone/>
            </a:pPr>
            <a:r>
              <a:rPr lang="en-US"/>
              <a:t>2015. Сребрно језеро</a:t>
            </a:r>
            <a:endParaRPr/>
          </a:p>
        </p:txBody>
      </p:sp>
      <p:sp>
        <p:nvSpPr>
          <p:cNvPr id="220" name="Google Shape;220;g34e2baac42a_0_3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21" name="Google Shape;221;g34e2baac42a_0_30"/>
          <p:cNvPicPr preferRelativeResize="0"/>
          <p:nvPr/>
        </p:nvPicPr>
        <p:blipFill>
          <a:blip r:embed="rId3">
            <a:alphaModFix/>
          </a:blip>
          <a:stretch>
            <a:fillRect/>
          </a:stretch>
        </p:blipFill>
        <p:spPr>
          <a:xfrm>
            <a:off x="1878925" y="1558150"/>
            <a:ext cx="8046776" cy="6035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4e2baac42a_0_36"/>
          <p:cNvSpPr txBox="1">
            <a:spLocks noGrp="1"/>
          </p:cNvSpPr>
          <p:nvPr>
            <p:ph type="title"/>
          </p:nvPr>
        </p:nvSpPr>
        <p:spPr>
          <a:xfrm>
            <a:off x="838200" y="365125"/>
            <a:ext cx="39093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SCSLSA</a:t>
            </a:r>
            <a:endParaRPr/>
          </a:p>
          <a:p>
            <a:pPr marL="0" lvl="0" indent="0" algn="l" rtl="0">
              <a:spcBef>
                <a:spcPts val="0"/>
              </a:spcBef>
              <a:spcAft>
                <a:spcPts val="0"/>
              </a:spcAft>
              <a:buNone/>
            </a:pPr>
            <a:r>
              <a:rPr lang="en-US"/>
              <a:t>2019. Врдник</a:t>
            </a:r>
            <a:endParaRPr/>
          </a:p>
        </p:txBody>
      </p:sp>
      <p:sp>
        <p:nvSpPr>
          <p:cNvPr id="227" name="Google Shape;227;g34e2baac42a_0_3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28" name="Google Shape;228;g34e2baac42a_0_36"/>
          <p:cNvPicPr preferRelativeResize="0"/>
          <p:nvPr/>
        </p:nvPicPr>
        <p:blipFill>
          <a:blip r:embed="rId3">
            <a:alphaModFix/>
          </a:blip>
          <a:stretch>
            <a:fillRect/>
          </a:stretch>
        </p:blipFill>
        <p:spPr>
          <a:xfrm>
            <a:off x="2991800" y="1762025"/>
            <a:ext cx="7919524" cy="52861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4e2baac42a_0_295"/>
          <p:cNvSpPr txBox="1">
            <a:spLocks noGrp="1"/>
          </p:cNvSpPr>
          <p:nvPr>
            <p:ph type="title"/>
          </p:nvPr>
        </p:nvSpPr>
        <p:spPr>
          <a:xfrm>
            <a:off x="838200" y="12675"/>
            <a:ext cx="10515600" cy="948790"/>
          </a:xfrm>
          <a:prstGeom prst="rect">
            <a:avLst/>
          </a:prstGeom>
        </p:spPr>
        <p:txBody>
          <a:bodyPr spcFirstLastPara="1" wrap="square" lIns="91425" tIns="45700" rIns="91425" bIns="45700" anchor="ctr" anchorCtr="0">
            <a:normAutofit/>
          </a:bodyPr>
          <a:lstStyle/>
          <a:p>
            <a:pPr marL="0" lvl="0" indent="0" algn="ctr" rtl="0">
              <a:lnSpc>
                <a:spcPct val="100000"/>
              </a:lnSpc>
              <a:spcBef>
                <a:spcPts val="2000"/>
              </a:spcBef>
              <a:spcAft>
                <a:spcPts val="0"/>
              </a:spcAft>
              <a:buClr>
                <a:schemeClr val="dk1"/>
              </a:buClr>
              <a:buSzPct val="78571"/>
              <a:buFont typeface="Arial"/>
              <a:buNone/>
            </a:pPr>
            <a:r>
              <a:rPr lang="en-US" sz="1400" b="1" dirty="0">
                <a:solidFill>
                  <a:srgbClr val="FF0000"/>
                </a:solidFill>
                <a:latin typeface="Arial"/>
                <a:ea typeface="Arial"/>
                <a:cs typeface="Arial"/>
                <a:sym typeface="Arial"/>
              </a:rPr>
              <a:t>November 12 - 15, 2019, Banja </a:t>
            </a:r>
            <a:r>
              <a:rPr lang="en-US" sz="1400" b="1" dirty="0" err="1">
                <a:solidFill>
                  <a:srgbClr val="FF0000"/>
                </a:solidFill>
                <a:latin typeface="Arial"/>
                <a:ea typeface="Arial"/>
                <a:cs typeface="Arial"/>
                <a:sym typeface="Arial"/>
              </a:rPr>
              <a:t>Ždrelo</a:t>
            </a:r>
            <a:r>
              <a:rPr lang="en-US" sz="1400" b="1" dirty="0">
                <a:solidFill>
                  <a:srgbClr val="FF0000"/>
                </a:solidFill>
                <a:latin typeface="Arial"/>
                <a:ea typeface="Arial"/>
                <a:cs typeface="Arial"/>
                <a:sym typeface="Arial"/>
              </a:rPr>
              <a:t>, Serbia</a:t>
            </a:r>
            <a:endParaRPr sz="1400" b="1" dirty="0">
              <a:solidFill>
                <a:srgbClr val="FF0000"/>
              </a:solidFill>
              <a:latin typeface="Arial"/>
              <a:ea typeface="Arial"/>
              <a:cs typeface="Arial"/>
              <a:sym typeface="Arial"/>
            </a:endParaRPr>
          </a:p>
          <a:p>
            <a:pPr marL="0" lvl="0" indent="0" algn="l" rtl="0">
              <a:spcBef>
                <a:spcPts val="2000"/>
              </a:spcBef>
              <a:spcAft>
                <a:spcPts val="0"/>
              </a:spcAft>
              <a:buNone/>
            </a:pPr>
            <a:endParaRPr dirty="0"/>
          </a:p>
        </p:txBody>
      </p:sp>
      <p:sp>
        <p:nvSpPr>
          <p:cNvPr id="234" name="Google Shape;234;g34e2baac42a_0_29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35" name="Google Shape;235;g34e2baac42a_0_295"/>
          <p:cNvPicPr preferRelativeResize="0"/>
          <p:nvPr/>
        </p:nvPicPr>
        <p:blipFill>
          <a:blip r:embed="rId3">
            <a:alphaModFix/>
          </a:blip>
          <a:stretch>
            <a:fillRect/>
          </a:stretch>
        </p:blipFill>
        <p:spPr>
          <a:xfrm>
            <a:off x="1210234" y="558053"/>
            <a:ext cx="9472375" cy="62999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g34e2baac42a_0_204"/>
          <p:cNvSpPr txBox="1"/>
          <p:nvPr/>
        </p:nvSpPr>
        <p:spPr>
          <a:xfrm>
            <a:off x="1863850" y="127075"/>
            <a:ext cx="9849300" cy="7696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en-US" sz="2000">
                <a:solidFill>
                  <a:schemeClr val="dk1"/>
                </a:solidFill>
                <a:latin typeface="Times New Roman"/>
                <a:ea typeface="Times New Roman"/>
                <a:cs typeface="Times New Roman"/>
                <a:sym typeface="Times New Roman"/>
              </a:rPr>
              <a:t>Дарко Јевремовић је рођен 16. 05. 1968. г. у Загребу, школовао се у Осијеку (део основне школе) и Славонској Пожеги. У Сл. Пожеги је завршио средњу школу математичко-информатичког смера 1986. године, када уписује студије астрономије на Универзитету у Београду.</a:t>
            </a:r>
            <a:endParaRPr sz="2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en-US" sz="2000">
                <a:solidFill>
                  <a:schemeClr val="dk1"/>
                </a:solidFill>
                <a:latin typeface="Times New Roman"/>
                <a:ea typeface="Times New Roman"/>
                <a:cs typeface="Times New Roman"/>
                <a:sym typeface="Times New Roman"/>
              </a:rPr>
              <a:t>1991. године завршава студије астрофизике на Математичком факултету Универзитета у Београду,  где добија награду фонда „Проф. Захарије Бркић“ као најбољи дипломирани студент за 1991/92 школску годину. </a:t>
            </a:r>
            <a:endParaRPr sz="2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en-US" sz="2000">
                <a:solidFill>
                  <a:schemeClr val="dk1"/>
                </a:solidFill>
                <a:latin typeface="Times New Roman"/>
                <a:ea typeface="Times New Roman"/>
                <a:cs typeface="Times New Roman"/>
                <a:sym typeface="Times New Roman"/>
              </a:rPr>
              <a:t>1994. године брани магистарски из области УВ спектроскопије црвеног џина µ Цефеја. Докторирао је 2000. године на Краљевском универзитету у Белфасту (Queen’s University of Belfast) из области спектроскопије звезда.</a:t>
            </a:r>
            <a:endParaRPr sz="2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en-US" sz="2000">
                <a:solidFill>
                  <a:schemeClr val="dk1"/>
                </a:solidFill>
                <a:latin typeface="Times New Roman"/>
                <a:ea typeface="Times New Roman"/>
                <a:cs typeface="Times New Roman"/>
                <a:sym typeface="Times New Roman"/>
              </a:rPr>
              <a:t>После завршетка студија почиње да ради у Истраживачкој станици Петница као руководилац програма за физику и астрономију, а 1994. године прелази на Астрономску опсерваторију, где је 2016. године изабран у највише научно звање - научни саветник.У</a:t>
            </a:r>
            <a:endParaRPr sz="2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en-US" sz="2000">
                <a:solidFill>
                  <a:schemeClr val="dk1"/>
                </a:solidFill>
                <a:latin typeface="Times New Roman"/>
                <a:ea typeface="Times New Roman"/>
                <a:cs typeface="Times New Roman"/>
                <a:sym typeface="Times New Roman"/>
              </a:rPr>
              <a:t>Постокторских позиција, прва је била у Арма опсерваторији, где је био и као студент докторант (1998-2001), затим на Краљевом универзитету у Белфасту  (2001-2003), на Универзитету у Оклахоми (2003-2006) и на Белгијској краљевској опсерваторији (2006-2007).</a:t>
            </a:r>
            <a:endParaRPr sz="2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sz="20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1200"/>
              </a:spcAft>
              <a:buNone/>
            </a:pPr>
            <a:endParaRPr>
              <a:solidFill>
                <a:schemeClr val="dk1"/>
              </a:solidFill>
              <a:latin typeface="Times New Roman"/>
              <a:ea typeface="Times New Roman"/>
              <a:cs typeface="Times New Roman"/>
              <a:sym typeface="Times New Roman"/>
            </a:endParaRPr>
          </a:p>
        </p:txBody>
      </p:sp>
      <p:pic>
        <p:nvPicPr>
          <p:cNvPr id="96" name="Google Shape;96;g34e2baac42a_0_204"/>
          <p:cNvPicPr preferRelativeResize="0"/>
          <p:nvPr/>
        </p:nvPicPr>
        <p:blipFill>
          <a:blip r:embed="rId3">
            <a:alphaModFix/>
          </a:blip>
          <a:stretch>
            <a:fillRect/>
          </a:stretch>
        </p:blipFill>
        <p:spPr>
          <a:xfrm>
            <a:off x="120775" y="196775"/>
            <a:ext cx="1743075" cy="22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g34e2baac42a_0_261"/>
          <p:cNvSpPr txBox="1"/>
          <p:nvPr/>
        </p:nvSpPr>
        <p:spPr>
          <a:xfrm>
            <a:off x="1863850" y="196775"/>
            <a:ext cx="9849300" cy="7425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en-US" sz="2100" b="1">
                <a:solidFill>
                  <a:schemeClr val="dk1"/>
                </a:solidFill>
                <a:latin typeface="Times New Roman"/>
                <a:ea typeface="Times New Roman"/>
                <a:cs typeface="Times New Roman"/>
                <a:sym typeface="Times New Roman"/>
              </a:rPr>
              <a:t>Научни рад.</a:t>
            </a:r>
            <a:r>
              <a:rPr lang="en-US" sz="2100">
                <a:solidFill>
                  <a:schemeClr val="dk1"/>
                </a:solidFill>
                <a:latin typeface="Times New Roman"/>
                <a:ea typeface="Times New Roman"/>
                <a:cs typeface="Times New Roman"/>
                <a:sym typeface="Times New Roman"/>
              </a:rPr>
              <a:t> Радио је у области физике и спектроскопија звезда, преноса зрачења, где је посебно допринео моделирању звезданих атмосфера помоћу програма Феникс (PHONEX). Бавио се астро информатиком, где је водио и Научну групу за астроинфоматику на Астрономској опсерваторији. У оквиру пројектата министарства је водио пројекат за астроинформатику, а у оквиру кога је реализовао пројекат Српске виртуалне опсерваторије.</a:t>
            </a:r>
            <a:endParaRPr sz="21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en-US" sz="2100">
                <a:solidFill>
                  <a:schemeClr val="dk1"/>
                </a:solidFill>
                <a:latin typeface="Times New Roman"/>
                <a:ea typeface="Times New Roman"/>
                <a:cs typeface="Times New Roman"/>
                <a:sym typeface="Times New Roman"/>
              </a:rPr>
              <a:t>Био је координатор српске иницијативе за прикључењу ЛССТу програму Рубин опсерваторије за преглед неба, а активно је учествовао у научним сарадњама у оквиру ЛССТ иницијативе, посебно у делу организовања и слања алерата.</a:t>
            </a:r>
            <a:endParaRPr sz="21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en-US" sz="2100">
                <a:solidFill>
                  <a:schemeClr val="dk1"/>
                </a:solidFill>
                <a:latin typeface="Times New Roman"/>
                <a:ea typeface="Times New Roman"/>
                <a:cs typeface="Times New Roman"/>
                <a:sym typeface="Times New Roman"/>
              </a:rPr>
              <a:t>Објавио је 78 научних радова, који су цитирани преко 6000 пута, прошле године је био најцитиранији научник са Астрономске опсерваторије.</a:t>
            </a:r>
            <a:endParaRPr sz="21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en-US" sz="2100">
                <a:solidFill>
                  <a:schemeClr val="dk1"/>
                </a:solidFill>
                <a:latin typeface="Times New Roman"/>
                <a:ea typeface="Times New Roman"/>
                <a:cs typeface="Times New Roman"/>
                <a:sym typeface="Times New Roman"/>
              </a:rPr>
              <a:t>За залагање и научни рад добитник је награде Астрономске опсерваторије и то за научни рад младих 2001 и за научни рад старијих истраживача 2008. године.</a:t>
            </a:r>
            <a:endParaRPr sz="21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en-US" sz="2100">
                <a:solidFill>
                  <a:schemeClr val="dk1"/>
                </a:solidFill>
                <a:latin typeface="Times New Roman"/>
                <a:ea typeface="Times New Roman"/>
                <a:cs typeface="Times New Roman"/>
                <a:sym typeface="Times New Roman"/>
              </a:rPr>
              <a:t> </a:t>
            </a:r>
            <a:endParaRPr sz="21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endParaRPr sz="21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sz="210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1200"/>
              </a:spcAft>
              <a:buNone/>
            </a:pPr>
            <a:endParaRPr>
              <a:solidFill>
                <a:schemeClr val="dk1"/>
              </a:solidFill>
              <a:latin typeface="Times New Roman"/>
              <a:ea typeface="Times New Roman"/>
              <a:cs typeface="Times New Roman"/>
              <a:sym typeface="Times New Roman"/>
            </a:endParaRPr>
          </a:p>
        </p:txBody>
      </p:sp>
      <p:pic>
        <p:nvPicPr>
          <p:cNvPr id="102" name="Google Shape;102;g34e2baac42a_0_261"/>
          <p:cNvPicPr preferRelativeResize="0"/>
          <p:nvPr/>
        </p:nvPicPr>
        <p:blipFill>
          <a:blip r:embed="rId3">
            <a:alphaModFix/>
          </a:blip>
          <a:stretch>
            <a:fillRect/>
          </a:stretch>
        </p:blipFill>
        <p:spPr>
          <a:xfrm>
            <a:off x="120775" y="196775"/>
            <a:ext cx="1743075" cy="228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g34e2baac42a_0_275"/>
          <p:cNvSpPr/>
          <p:nvPr/>
        </p:nvSpPr>
        <p:spPr>
          <a:xfrm>
            <a:off x="1103275" y="44375"/>
            <a:ext cx="10210800" cy="462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rPr>
              <a:t>ADS: Your search returned </a:t>
            </a:r>
            <a:r>
              <a:rPr lang="en-US" sz="1100" b="1">
                <a:solidFill>
                  <a:srgbClr val="980000"/>
                </a:solidFill>
              </a:rPr>
              <a:t>79</a:t>
            </a:r>
            <a:r>
              <a:rPr lang="en-US" sz="1100">
                <a:solidFill>
                  <a:srgbClr val="980000"/>
                </a:solidFill>
              </a:rPr>
              <a:t> </a:t>
            </a:r>
            <a:r>
              <a:rPr lang="en-US" sz="1100">
                <a:solidFill>
                  <a:schemeClr val="dk1"/>
                </a:solidFill>
              </a:rPr>
              <a:t>results with </a:t>
            </a:r>
            <a:r>
              <a:rPr lang="en-US" sz="1100" b="1">
                <a:solidFill>
                  <a:srgbClr val="980000"/>
                </a:solidFill>
              </a:rPr>
              <a:t>6,542</a:t>
            </a:r>
            <a:r>
              <a:rPr lang="en-US" sz="1100">
                <a:solidFill>
                  <a:schemeClr val="dk1"/>
                </a:solidFill>
              </a:rPr>
              <a:t> total citations (23.04.2025.) </a:t>
            </a:r>
            <a:endParaRPr sz="1800" b="0" i="0" u="none" strike="noStrike" cap="none">
              <a:solidFill>
                <a:schemeClr val="lt1"/>
              </a:solidFill>
              <a:latin typeface="Arial"/>
              <a:ea typeface="Arial"/>
              <a:cs typeface="Arial"/>
              <a:sym typeface="Arial"/>
            </a:endParaRPr>
          </a:p>
        </p:txBody>
      </p:sp>
      <p:sp>
        <p:nvSpPr>
          <p:cNvPr id="108" name="Google Shape;108;g34e2baac42a_0_275"/>
          <p:cNvSpPr txBox="1"/>
          <p:nvPr/>
        </p:nvSpPr>
        <p:spPr>
          <a:xfrm>
            <a:off x="931675" y="418400"/>
            <a:ext cx="9672300" cy="60630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1200"/>
              </a:spcBef>
              <a:spcAft>
                <a:spcPts val="0"/>
              </a:spcAft>
              <a:buClr>
                <a:schemeClr val="dk1"/>
              </a:buClr>
              <a:buSzPts val="1100"/>
              <a:buChar char="●"/>
            </a:pPr>
            <a:r>
              <a:rPr lang="en-US" sz="700">
                <a:solidFill>
                  <a:schemeClr val="dk1"/>
                </a:solidFill>
              </a:rPr>
              <a:t>1</a:t>
            </a:r>
            <a:r>
              <a:rPr lang="en-US" sz="700">
                <a:solidFill>
                  <a:schemeClr val="dk1"/>
                </a:solidFill>
                <a:uFill>
                  <a:noFill/>
                </a:uFill>
                <a:hlinkClick r:id="rId3">
                  <a:extLst>
                    <a:ext uri="{A12FA001-AC4F-418D-AE19-62706E023703}">
                      <ahyp:hlinkClr xmlns:ahyp="http://schemas.microsoft.com/office/drawing/2018/hyperlinkcolor" val="tx"/>
                    </a:ext>
                  </a:extLst>
                </a:hlinkClick>
              </a:rPr>
              <a:t> </a:t>
            </a:r>
            <a:r>
              <a:rPr lang="en-US" sz="700" u="sng">
                <a:solidFill>
                  <a:schemeClr val="hlink"/>
                </a:solidFill>
                <a:hlinkClick r:id="rId3"/>
              </a:rPr>
              <a:t>2019ApJ...873..111I</a:t>
            </a:r>
            <a:r>
              <a:rPr lang="en-US" sz="700" u="sng">
                <a:solidFill>
                  <a:schemeClr val="hlink"/>
                </a:solidFill>
              </a:rPr>
              <a:t>  </a:t>
            </a:r>
            <a:r>
              <a:rPr lang="en-US" sz="700">
                <a:solidFill>
                  <a:schemeClr val="dk1"/>
                </a:solidFill>
              </a:rPr>
              <a:t>2019/03</a:t>
            </a:r>
            <a:br>
              <a:rPr lang="en-US" sz="700">
                <a:solidFill>
                  <a:schemeClr val="accent2"/>
                </a:solidFill>
              </a:rPr>
            </a:br>
            <a:r>
              <a:rPr lang="en-US" sz="700" b="1">
                <a:solidFill>
                  <a:schemeClr val="accent2"/>
                </a:solidFill>
                <a:uFill>
                  <a:noFill/>
                </a:uFill>
                <a:hlinkClick r:id="rId4">
                  <a:extLst>
                    <a:ext uri="{A12FA001-AC4F-418D-AE19-62706E023703}">
                      <ahyp:hlinkClr xmlns:ahyp="http://schemas.microsoft.com/office/drawing/2018/hyperlinkcolor" val="tx"/>
                    </a:ext>
                  </a:extLst>
                </a:hlinkClick>
              </a:rPr>
              <a:t> </a:t>
            </a:r>
            <a:r>
              <a:rPr lang="en-US" sz="700" b="1" u="sng">
                <a:solidFill>
                  <a:schemeClr val="accent2"/>
                </a:solidFill>
                <a:hlinkClick r:id="rId4">
                  <a:extLst>
                    <a:ext uri="{A12FA001-AC4F-418D-AE19-62706E023703}">
                      <ahyp:hlinkClr xmlns:ahyp="http://schemas.microsoft.com/office/drawing/2018/hyperlinkcolor" val="tx"/>
                    </a:ext>
                  </a:extLst>
                </a:hlinkClick>
              </a:rPr>
              <a:t>cited: 3895</a:t>
            </a:r>
            <a:br>
              <a:rPr lang="en-US" sz="700" b="1" u="sng">
                <a:solidFill>
                  <a:schemeClr val="hlink"/>
                </a:solidFill>
                <a:hlinkClick r:id="rId4"/>
              </a:rPr>
            </a:br>
            <a:r>
              <a:rPr lang="en-US" sz="700">
                <a:solidFill>
                  <a:schemeClr val="dk1"/>
                </a:solidFill>
                <a:uFill>
                  <a:noFill/>
                </a:uFill>
                <a:hlinkClick r:id="rId3">
                  <a:extLst>
                    <a:ext uri="{A12FA001-AC4F-418D-AE19-62706E023703}">
                      <ahyp:hlinkClr xmlns:ahyp="http://schemas.microsoft.com/office/drawing/2018/hyperlinkcolor" val="tx"/>
                    </a:ext>
                  </a:extLst>
                </a:hlinkClick>
              </a:rPr>
              <a:t> </a:t>
            </a:r>
            <a:r>
              <a:rPr lang="en-US" sz="900" b="1" u="sng">
                <a:solidFill>
                  <a:schemeClr val="hlink"/>
                </a:solidFill>
                <a:hlinkClick r:id="rId3"/>
              </a:rPr>
              <a:t>LSST: From Science Drivers to Reference Design and Anticipated Data Products</a:t>
            </a:r>
            <a:br>
              <a:rPr lang="en-US" sz="900" b="1" u="sng">
                <a:solidFill>
                  <a:schemeClr val="hlink"/>
                </a:solidFill>
                <a:hlinkClick r:id="rId3"/>
              </a:rPr>
            </a:br>
            <a:r>
              <a:rPr lang="en-US" sz="700">
                <a:solidFill>
                  <a:schemeClr val="dk1"/>
                </a:solidFill>
              </a:rPr>
              <a:t>Ivezić, Željko; Kahn, Steven M.; Tyson, J. Anthony </a:t>
            </a:r>
            <a:r>
              <a:rPr lang="en-US" sz="700" i="1">
                <a:solidFill>
                  <a:schemeClr val="dk1"/>
                </a:solidFill>
              </a:rPr>
              <a:t>and 324 more</a:t>
            </a:r>
            <a:endParaRPr sz="700"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700">
                <a:solidFill>
                  <a:schemeClr val="dk1"/>
                </a:solidFill>
              </a:rPr>
              <a:t>2 </a:t>
            </a:r>
            <a:r>
              <a:rPr lang="en-US" sz="700">
                <a:solidFill>
                  <a:schemeClr val="dk1"/>
                </a:solidFill>
                <a:uFill>
                  <a:noFill/>
                </a:uFill>
                <a:hlinkClick r:id="rId5">
                  <a:extLst>
                    <a:ext uri="{A12FA001-AC4F-418D-AE19-62706E023703}">
                      <ahyp:hlinkClr xmlns:ahyp="http://schemas.microsoft.com/office/drawing/2018/hyperlinkcolor" val="tx"/>
                    </a:ext>
                  </a:extLst>
                </a:hlinkClick>
              </a:rPr>
              <a:t> </a:t>
            </a:r>
            <a:r>
              <a:rPr lang="en-US" sz="700" u="sng">
                <a:solidFill>
                  <a:schemeClr val="hlink"/>
                </a:solidFill>
                <a:hlinkClick r:id="rId5"/>
              </a:rPr>
              <a:t>2008ApJS..178...89D</a:t>
            </a:r>
            <a:r>
              <a:rPr lang="en-US" sz="700" u="sng">
                <a:solidFill>
                  <a:schemeClr val="hlink"/>
                </a:solidFill>
              </a:rPr>
              <a:t>  </a:t>
            </a:r>
            <a:r>
              <a:rPr lang="en-US" sz="700">
                <a:solidFill>
                  <a:schemeClr val="dk1"/>
                </a:solidFill>
              </a:rPr>
              <a:t>2008/09</a:t>
            </a:r>
            <a:br>
              <a:rPr lang="en-US" sz="700">
                <a:solidFill>
                  <a:schemeClr val="dk1"/>
                </a:solidFill>
              </a:rPr>
            </a:br>
            <a:r>
              <a:rPr lang="en-US" sz="700" b="1">
                <a:solidFill>
                  <a:srgbClr val="FF0000"/>
                </a:solidFill>
                <a:uFill>
                  <a:noFill/>
                </a:uFill>
                <a:hlinkClick r:id="rId6">
                  <a:extLst>
                    <a:ext uri="{A12FA001-AC4F-418D-AE19-62706E023703}">
                      <ahyp:hlinkClr xmlns:ahyp="http://schemas.microsoft.com/office/drawing/2018/hyperlinkcolor" val="tx"/>
                    </a:ext>
                  </a:extLst>
                </a:hlinkClick>
              </a:rPr>
              <a:t> </a:t>
            </a:r>
            <a:r>
              <a:rPr lang="en-US" sz="700" b="1" u="sng">
                <a:solidFill>
                  <a:srgbClr val="FF0000"/>
                </a:solidFill>
                <a:hlinkClick r:id="rId6">
                  <a:extLst>
                    <a:ext uri="{A12FA001-AC4F-418D-AE19-62706E023703}">
                      <ahyp:hlinkClr xmlns:ahyp="http://schemas.microsoft.com/office/drawing/2018/hyperlinkcolor" val="tx"/>
                    </a:ext>
                  </a:extLst>
                </a:hlinkClick>
              </a:rPr>
              <a:t>cited: 1582</a:t>
            </a:r>
            <a:br>
              <a:rPr lang="en-US" sz="700" b="1" u="sng">
                <a:solidFill>
                  <a:srgbClr val="FF0000"/>
                </a:solidFill>
                <a:hlinkClick r:id="rId6">
                  <a:extLst>
                    <a:ext uri="{A12FA001-AC4F-418D-AE19-62706E023703}">
                      <ahyp:hlinkClr xmlns:ahyp="http://schemas.microsoft.com/office/drawing/2018/hyperlinkcolor" val="tx"/>
                    </a:ext>
                  </a:extLst>
                </a:hlinkClick>
              </a:rPr>
            </a:br>
            <a:r>
              <a:rPr lang="en-US" sz="700">
                <a:solidFill>
                  <a:schemeClr val="dk1"/>
                </a:solidFill>
                <a:uFill>
                  <a:noFill/>
                </a:uFill>
                <a:hlinkClick r:id="rId5">
                  <a:extLst>
                    <a:ext uri="{A12FA001-AC4F-418D-AE19-62706E023703}">
                      <ahyp:hlinkClr xmlns:ahyp="http://schemas.microsoft.com/office/drawing/2018/hyperlinkcolor" val="tx"/>
                    </a:ext>
                  </a:extLst>
                </a:hlinkClick>
              </a:rPr>
              <a:t> </a:t>
            </a:r>
            <a:r>
              <a:rPr lang="en-US" sz="900" b="1" u="sng">
                <a:solidFill>
                  <a:schemeClr val="hlink"/>
                </a:solidFill>
                <a:hlinkClick r:id="rId5"/>
              </a:rPr>
              <a:t>The Dartmouth Stellar Evolution Database</a:t>
            </a:r>
            <a:br>
              <a:rPr lang="en-US" sz="900" b="1" u="sng">
                <a:solidFill>
                  <a:schemeClr val="hlink"/>
                </a:solidFill>
                <a:hlinkClick r:id="rId5"/>
              </a:rPr>
            </a:br>
            <a:r>
              <a:rPr lang="en-US" sz="700">
                <a:solidFill>
                  <a:schemeClr val="dk1"/>
                </a:solidFill>
              </a:rPr>
              <a:t>Dotter, Aaron; Chaboyer, Brian; Jevremović, Darko </a:t>
            </a:r>
            <a:r>
              <a:rPr lang="en-US" sz="700" i="1">
                <a:solidFill>
                  <a:schemeClr val="dk1"/>
                </a:solidFill>
              </a:rPr>
              <a:t>and 3 more</a:t>
            </a:r>
            <a:endParaRPr sz="700"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700">
                <a:solidFill>
                  <a:schemeClr val="dk1"/>
                </a:solidFill>
              </a:rPr>
              <a:t>3  </a:t>
            </a:r>
            <a:r>
              <a:rPr lang="en-US" sz="700">
                <a:solidFill>
                  <a:schemeClr val="dk1"/>
                </a:solidFill>
                <a:uFill>
                  <a:noFill/>
                </a:uFill>
                <a:hlinkClick r:id="rId7">
                  <a:extLst>
                    <a:ext uri="{A12FA001-AC4F-418D-AE19-62706E023703}">
                      <ahyp:hlinkClr xmlns:ahyp="http://schemas.microsoft.com/office/drawing/2018/hyperlinkcolor" val="tx"/>
                    </a:ext>
                  </a:extLst>
                </a:hlinkClick>
              </a:rPr>
              <a:t> </a:t>
            </a:r>
            <a:r>
              <a:rPr lang="en-US" sz="700" u="sng">
                <a:solidFill>
                  <a:schemeClr val="hlink"/>
                </a:solidFill>
                <a:hlinkClick r:id="rId7"/>
              </a:rPr>
              <a:t>2007AJ....134..376D </a:t>
            </a:r>
            <a:r>
              <a:rPr lang="en-US" sz="700" u="sng">
                <a:solidFill>
                  <a:schemeClr val="hlink"/>
                </a:solidFill>
              </a:rPr>
              <a:t> </a:t>
            </a:r>
            <a:r>
              <a:rPr lang="en-US" sz="700">
                <a:solidFill>
                  <a:schemeClr val="dk1"/>
                </a:solidFill>
              </a:rPr>
              <a:t>2007/07</a:t>
            </a:r>
            <a:br>
              <a:rPr lang="en-US" sz="700">
                <a:solidFill>
                  <a:schemeClr val="dk1"/>
                </a:solidFill>
              </a:rPr>
            </a:br>
            <a:r>
              <a:rPr lang="en-US" sz="700" b="1">
                <a:solidFill>
                  <a:srgbClr val="FF0000"/>
                </a:solidFill>
                <a:uFill>
                  <a:noFill/>
                </a:uFill>
                <a:hlinkClick r:id="rId8">
                  <a:extLst>
                    <a:ext uri="{A12FA001-AC4F-418D-AE19-62706E023703}">
                      <ahyp:hlinkClr xmlns:ahyp="http://schemas.microsoft.com/office/drawing/2018/hyperlinkcolor" val="tx"/>
                    </a:ext>
                  </a:extLst>
                </a:hlinkClick>
              </a:rPr>
              <a:t> </a:t>
            </a:r>
            <a:r>
              <a:rPr lang="en-US" sz="700" b="1" u="sng">
                <a:solidFill>
                  <a:srgbClr val="FF0000"/>
                </a:solidFill>
                <a:hlinkClick r:id="rId8">
                  <a:extLst>
                    <a:ext uri="{A12FA001-AC4F-418D-AE19-62706E023703}">
                      <ahyp:hlinkClr xmlns:ahyp="http://schemas.microsoft.com/office/drawing/2018/hyperlinkcolor" val="tx"/>
                    </a:ext>
                  </a:extLst>
                </a:hlinkClick>
              </a:rPr>
              <a:t>cited: 275</a:t>
            </a:r>
            <a:br>
              <a:rPr lang="en-US" sz="700" b="1" u="sng">
                <a:solidFill>
                  <a:srgbClr val="FF0000"/>
                </a:solidFill>
                <a:hlinkClick r:id="rId8">
                  <a:extLst>
                    <a:ext uri="{A12FA001-AC4F-418D-AE19-62706E023703}">
                      <ahyp:hlinkClr xmlns:ahyp="http://schemas.microsoft.com/office/drawing/2018/hyperlinkcolor" val="tx"/>
                    </a:ext>
                  </a:extLst>
                </a:hlinkClick>
              </a:rPr>
            </a:br>
            <a:r>
              <a:rPr lang="en-US" sz="700">
                <a:solidFill>
                  <a:schemeClr val="dk1"/>
                </a:solidFill>
                <a:uFill>
                  <a:noFill/>
                </a:uFill>
                <a:hlinkClick r:id="rId7">
                  <a:extLst>
                    <a:ext uri="{A12FA001-AC4F-418D-AE19-62706E023703}">
                      <ahyp:hlinkClr xmlns:ahyp="http://schemas.microsoft.com/office/drawing/2018/hyperlinkcolor" val="tx"/>
                    </a:ext>
                  </a:extLst>
                </a:hlinkClick>
              </a:rPr>
              <a:t> </a:t>
            </a:r>
            <a:r>
              <a:rPr lang="en-US" sz="900" b="1" u="sng">
                <a:solidFill>
                  <a:schemeClr val="hlink"/>
                </a:solidFill>
                <a:hlinkClick r:id="rId7"/>
              </a:rPr>
              <a:t>The ACS Survey of Galactic Globular Clusters. II. Stellar Evolution Tracks, Isochrones, Luminosity Functions, and Synthetic Horizontal-Branch Models</a:t>
            </a:r>
            <a:br>
              <a:rPr lang="en-US" sz="900" b="1" u="sng">
                <a:solidFill>
                  <a:schemeClr val="hlink"/>
                </a:solidFill>
                <a:hlinkClick r:id="rId7"/>
              </a:rPr>
            </a:br>
            <a:r>
              <a:rPr lang="en-US" sz="700">
                <a:solidFill>
                  <a:schemeClr val="dk1"/>
                </a:solidFill>
              </a:rPr>
              <a:t>Dotter, Aaron; Chaboyer, Brian; Jevremović, Darko </a:t>
            </a:r>
            <a:r>
              <a:rPr lang="en-US" sz="700" i="1">
                <a:solidFill>
                  <a:schemeClr val="dk1"/>
                </a:solidFill>
              </a:rPr>
              <a:t>and 4 more</a:t>
            </a:r>
            <a:endParaRPr sz="700"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700">
                <a:solidFill>
                  <a:schemeClr val="dk1"/>
                </a:solidFill>
              </a:rPr>
              <a:t>4  </a:t>
            </a:r>
            <a:r>
              <a:rPr lang="en-US" sz="700">
                <a:solidFill>
                  <a:schemeClr val="dk1"/>
                </a:solidFill>
                <a:uFill>
                  <a:noFill/>
                </a:uFill>
                <a:hlinkClick r:id="rId9">
                  <a:extLst>
                    <a:ext uri="{A12FA001-AC4F-418D-AE19-62706E023703}">
                      <ahyp:hlinkClr xmlns:ahyp="http://schemas.microsoft.com/office/drawing/2018/hyperlinkcolor" val="tx"/>
                    </a:ext>
                  </a:extLst>
                </a:hlinkClick>
              </a:rPr>
              <a:t> </a:t>
            </a:r>
            <a:r>
              <a:rPr lang="en-US" sz="700" u="sng">
                <a:solidFill>
                  <a:schemeClr val="hlink"/>
                </a:solidFill>
                <a:hlinkClick r:id="rId9"/>
              </a:rPr>
              <a:t>2017ASPC..512..279J </a:t>
            </a:r>
            <a:r>
              <a:rPr lang="en-US" sz="700" u="sng">
                <a:solidFill>
                  <a:schemeClr val="hlink"/>
                </a:solidFill>
              </a:rPr>
              <a:t> </a:t>
            </a:r>
            <a:r>
              <a:rPr lang="en-US" sz="700">
                <a:solidFill>
                  <a:schemeClr val="dk1"/>
                </a:solidFill>
              </a:rPr>
              <a:t>2017/12</a:t>
            </a:r>
            <a:br>
              <a:rPr lang="en-US" sz="700">
                <a:solidFill>
                  <a:schemeClr val="dk1"/>
                </a:solidFill>
              </a:rPr>
            </a:br>
            <a:r>
              <a:rPr lang="en-US" sz="700">
                <a:solidFill>
                  <a:schemeClr val="accent2"/>
                </a:solidFill>
                <a:uFill>
                  <a:noFill/>
                </a:uFill>
                <a:hlinkClick r:id="rId10">
                  <a:extLst>
                    <a:ext uri="{A12FA001-AC4F-418D-AE19-62706E023703}">
                      <ahyp:hlinkClr xmlns:ahyp="http://schemas.microsoft.com/office/drawing/2018/hyperlinkcolor" val="tx"/>
                    </a:ext>
                  </a:extLst>
                </a:hlinkClick>
              </a:rPr>
              <a:t> </a:t>
            </a:r>
            <a:r>
              <a:rPr lang="en-US" sz="700" u="sng">
                <a:solidFill>
                  <a:schemeClr val="accent2"/>
                </a:solidFill>
                <a:hlinkClick r:id="rId10">
                  <a:extLst>
                    <a:ext uri="{A12FA001-AC4F-418D-AE19-62706E023703}">
                      <ahyp:hlinkClr xmlns:ahyp="http://schemas.microsoft.com/office/drawing/2018/hyperlinkcolor" val="tx"/>
                    </a:ext>
                  </a:extLst>
                </a:hlinkClick>
              </a:rPr>
              <a:t>cited: 219</a:t>
            </a:r>
            <a:br>
              <a:rPr lang="en-US" sz="700" u="sng">
                <a:solidFill>
                  <a:schemeClr val="accent2"/>
                </a:solidFill>
                <a:hlinkClick r:id="rId10">
                  <a:extLst>
                    <a:ext uri="{A12FA001-AC4F-418D-AE19-62706E023703}">
                      <ahyp:hlinkClr xmlns:ahyp="http://schemas.microsoft.com/office/drawing/2018/hyperlinkcolor" val="tx"/>
                    </a:ext>
                  </a:extLst>
                </a:hlinkClick>
              </a:rPr>
            </a:br>
            <a:r>
              <a:rPr lang="en-US" sz="700">
                <a:solidFill>
                  <a:schemeClr val="dk1"/>
                </a:solidFill>
                <a:uFill>
                  <a:noFill/>
                </a:uFill>
                <a:hlinkClick r:id="rId9">
                  <a:extLst>
                    <a:ext uri="{A12FA001-AC4F-418D-AE19-62706E023703}">
                      <ahyp:hlinkClr xmlns:ahyp="http://schemas.microsoft.com/office/drawing/2018/hyperlinkcolor" val="tx"/>
                    </a:ext>
                  </a:extLst>
                </a:hlinkClick>
              </a:rPr>
              <a:t> </a:t>
            </a:r>
            <a:r>
              <a:rPr lang="en-US" sz="900" b="1" u="sng">
                <a:solidFill>
                  <a:schemeClr val="hlink"/>
                </a:solidFill>
                <a:hlinkClick r:id="rId9"/>
              </a:rPr>
              <a:t>The LSST Data Management System</a:t>
            </a:r>
            <a:br>
              <a:rPr lang="en-US" sz="900" b="1" u="sng">
                <a:solidFill>
                  <a:schemeClr val="hlink"/>
                </a:solidFill>
                <a:hlinkClick r:id="rId9"/>
              </a:rPr>
            </a:br>
            <a:r>
              <a:rPr lang="en-US" sz="700">
                <a:solidFill>
                  <a:schemeClr val="dk1"/>
                </a:solidFill>
              </a:rPr>
              <a:t>Jurić, M.; Kantor, J.; Lim, K. -T. </a:t>
            </a:r>
            <a:r>
              <a:rPr lang="en-US" sz="700" i="1">
                <a:solidFill>
                  <a:schemeClr val="dk1"/>
                </a:solidFill>
              </a:rPr>
              <a:t>and 58 more</a:t>
            </a:r>
            <a:endParaRPr sz="700"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700">
                <a:solidFill>
                  <a:schemeClr val="dk1"/>
                </a:solidFill>
              </a:rPr>
              <a:t>5 </a:t>
            </a:r>
            <a:r>
              <a:rPr lang="en-US" sz="700">
                <a:solidFill>
                  <a:schemeClr val="dk1"/>
                </a:solidFill>
                <a:uFill>
                  <a:noFill/>
                </a:uFill>
                <a:hlinkClick r:id="rId11">
                  <a:extLst>
                    <a:ext uri="{A12FA001-AC4F-418D-AE19-62706E023703}">
                      <ahyp:hlinkClr xmlns:ahyp="http://schemas.microsoft.com/office/drawing/2018/hyperlinkcolor" val="tx"/>
                    </a:ext>
                  </a:extLst>
                </a:hlinkClick>
              </a:rPr>
              <a:t> </a:t>
            </a:r>
            <a:r>
              <a:rPr lang="en-US" sz="700" u="sng">
                <a:solidFill>
                  <a:schemeClr val="hlink"/>
                </a:solidFill>
                <a:hlinkClick r:id="rId11"/>
              </a:rPr>
              <a:t>2016JPhB...49g4003D</a:t>
            </a:r>
            <a:r>
              <a:rPr lang="en-US" sz="700" u="sng">
                <a:solidFill>
                  <a:schemeClr val="hlink"/>
                </a:solidFill>
              </a:rPr>
              <a:t>  </a:t>
            </a:r>
            <a:r>
              <a:rPr lang="en-US" sz="700">
                <a:solidFill>
                  <a:schemeClr val="dk1"/>
                </a:solidFill>
              </a:rPr>
              <a:t>2016/04</a:t>
            </a:r>
            <a:br>
              <a:rPr lang="en-US" sz="700">
                <a:solidFill>
                  <a:schemeClr val="dk1"/>
                </a:solidFill>
              </a:rPr>
            </a:br>
            <a:r>
              <a:rPr lang="en-US" sz="700">
                <a:solidFill>
                  <a:srgbClr val="980000"/>
                </a:solidFill>
                <a:uFill>
                  <a:noFill/>
                </a:uFill>
                <a:hlinkClick r:id="rId12">
                  <a:extLst>
                    <a:ext uri="{A12FA001-AC4F-418D-AE19-62706E023703}">
                      <ahyp:hlinkClr xmlns:ahyp="http://schemas.microsoft.com/office/drawing/2018/hyperlinkcolor" val="tx"/>
                    </a:ext>
                  </a:extLst>
                </a:hlinkClick>
              </a:rPr>
              <a:t> </a:t>
            </a:r>
            <a:r>
              <a:rPr lang="en-US" sz="700" u="sng">
                <a:solidFill>
                  <a:srgbClr val="980000"/>
                </a:solidFill>
                <a:hlinkClick r:id="rId12">
                  <a:extLst>
                    <a:ext uri="{A12FA001-AC4F-418D-AE19-62706E023703}">
                      <ahyp:hlinkClr xmlns:ahyp="http://schemas.microsoft.com/office/drawing/2018/hyperlinkcolor" val="tx"/>
                    </a:ext>
                  </a:extLst>
                </a:hlinkClick>
              </a:rPr>
              <a:t>cited: 110</a:t>
            </a:r>
            <a:br>
              <a:rPr lang="en-US" sz="700" u="sng">
                <a:solidFill>
                  <a:srgbClr val="980000"/>
                </a:solidFill>
                <a:hlinkClick r:id="rId12">
                  <a:extLst>
                    <a:ext uri="{A12FA001-AC4F-418D-AE19-62706E023703}">
                      <ahyp:hlinkClr xmlns:ahyp="http://schemas.microsoft.com/office/drawing/2018/hyperlinkcolor" val="tx"/>
                    </a:ext>
                  </a:extLst>
                </a:hlinkClick>
              </a:rPr>
            </a:br>
            <a:r>
              <a:rPr lang="en-US" sz="700">
                <a:solidFill>
                  <a:schemeClr val="dk1"/>
                </a:solidFill>
                <a:uFill>
                  <a:noFill/>
                </a:uFill>
                <a:hlinkClick r:id="rId11">
                  <a:extLst>
                    <a:ext uri="{A12FA001-AC4F-418D-AE19-62706E023703}">
                      <ahyp:hlinkClr xmlns:ahyp="http://schemas.microsoft.com/office/drawing/2018/hyperlinkcolor" val="tx"/>
                    </a:ext>
                  </a:extLst>
                </a:hlinkClick>
              </a:rPr>
              <a:t> </a:t>
            </a:r>
            <a:r>
              <a:rPr lang="en-US" sz="900" b="1" u="sng">
                <a:solidFill>
                  <a:schemeClr val="hlink"/>
                </a:solidFill>
                <a:hlinkClick r:id="rId11"/>
              </a:rPr>
              <a:t>The virtual atomic and molecular data centre (VAMDC) consortium</a:t>
            </a:r>
            <a:br>
              <a:rPr lang="en-US" sz="900" b="1" u="sng">
                <a:solidFill>
                  <a:schemeClr val="hlink"/>
                </a:solidFill>
                <a:hlinkClick r:id="rId11"/>
              </a:rPr>
            </a:br>
            <a:r>
              <a:rPr lang="en-US" sz="700">
                <a:solidFill>
                  <a:schemeClr val="dk1"/>
                </a:solidFill>
              </a:rPr>
              <a:t>Dubernet, M. L.; Antony, B. K.; Ba, Y. A. </a:t>
            </a:r>
            <a:r>
              <a:rPr lang="en-US" sz="700" i="1">
                <a:solidFill>
                  <a:schemeClr val="dk1"/>
                </a:solidFill>
              </a:rPr>
              <a:t>and 66 more</a:t>
            </a:r>
            <a:endParaRPr sz="700"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700">
                <a:solidFill>
                  <a:schemeClr val="dk1"/>
                </a:solidFill>
              </a:rPr>
              <a:t>6 </a:t>
            </a:r>
            <a:r>
              <a:rPr lang="en-US" sz="700">
                <a:solidFill>
                  <a:schemeClr val="dk1"/>
                </a:solidFill>
                <a:uFill>
                  <a:noFill/>
                </a:uFill>
                <a:hlinkClick r:id="rId13">
                  <a:extLst>
                    <a:ext uri="{A12FA001-AC4F-418D-AE19-62706E023703}">
                      <ahyp:hlinkClr xmlns:ahyp="http://schemas.microsoft.com/office/drawing/2018/hyperlinkcolor" val="tx"/>
                    </a:ext>
                  </a:extLst>
                </a:hlinkClick>
              </a:rPr>
              <a:t> </a:t>
            </a:r>
            <a:r>
              <a:rPr lang="en-US" sz="700" u="sng">
                <a:solidFill>
                  <a:schemeClr val="hlink"/>
                </a:solidFill>
                <a:hlinkClick r:id="rId13"/>
              </a:rPr>
              <a:t>2007ApJ...666..403D</a:t>
            </a:r>
            <a:r>
              <a:rPr lang="en-US" sz="700" u="sng">
                <a:solidFill>
                  <a:schemeClr val="hlink"/>
                </a:solidFill>
              </a:rPr>
              <a:t>  </a:t>
            </a:r>
            <a:r>
              <a:rPr lang="en-US" sz="700">
                <a:solidFill>
                  <a:schemeClr val="dk1"/>
                </a:solidFill>
              </a:rPr>
              <a:t>2007/09</a:t>
            </a:r>
            <a:br>
              <a:rPr lang="en-US" sz="700">
                <a:solidFill>
                  <a:schemeClr val="dk1"/>
                </a:solidFill>
              </a:rPr>
            </a:br>
            <a:r>
              <a:rPr lang="en-US" sz="700">
                <a:solidFill>
                  <a:srgbClr val="FF0000"/>
                </a:solidFill>
                <a:uFill>
                  <a:noFill/>
                </a:uFill>
                <a:hlinkClick r:id="rId14">
                  <a:extLst>
                    <a:ext uri="{A12FA001-AC4F-418D-AE19-62706E023703}">
                      <ahyp:hlinkClr xmlns:ahyp="http://schemas.microsoft.com/office/drawing/2018/hyperlinkcolor" val="tx"/>
                    </a:ext>
                  </a:extLst>
                </a:hlinkClick>
              </a:rPr>
              <a:t> </a:t>
            </a:r>
            <a:r>
              <a:rPr lang="en-US" sz="700" u="sng">
                <a:solidFill>
                  <a:srgbClr val="FF0000"/>
                </a:solidFill>
                <a:hlinkClick r:id="rId14">
                  <a:extLst>
                    <a:ext uri="{A12FA001-AC4F-418D-AE19-62706E023703}">
                      <ahyp:hlinkClr xmlns:ahyp="http://schemas.microsoft.com/office/drawing/2018/hyperlinkcolor" val="tx"/>
                    </a:ext>
                  </a:extLst>
                </a:hlinkClick>
              </a:rPr>
              <a:t>cited: 93</a:t>
            </a:r>
            <a:br>
              <a:rPr lang="en-US" sz="700" u="sng">
                <a:solidFill>
                  <a:srgbClr val="FF0000"/>
                </a:solidFill>
                <a:hlinkClick r:id="rId14">
                  <a:extLst>
                    <a:ext uri="{A12FA001-AC4F-418D-AE19-62706E023703}">
                      <ahyp:hlinkClr xmlns:ahyp="http://schemas.microsoft.com/office/drawing/2018/hyperlinkcolor" val="tx"/>
                    </a:ext>
                  </a:extLst>
                </a:hlinkClick>
              </a:rPr>
            </a:br>
            <a:r>
              <a:rPr lang="en-US" sz="700">
                <a:solidFill>
                  <a:schemeClr val="dk1"/>
                </a:solidFill>
                <a:uFill>
                  <a:noFill/>
                </a:uFill>
                <a:hlinkClick r:id="rId13">
                  <a:extLst>
                    <a:ext uri="{A12FA001-AC4F-418D-AE19-62706E023703}">
                      <ahyp:hlinkClr xmlns:ahyp="http://schemas.microsoft.com/office/drawing/2018/hyperlinkcolor" val="tx"/>
                    </a:ext>
                  </a:extLst>
                </a:hlinkClick>
              </a:rPr>
              <a:t> </a:t>
            </a:r>
            <a:r>
              <a:rPr lang="en-US" sz="900" b="1" u="sng">
                <a:solidFill>
                  <a:schemeClr val="hlink"/>
                </a:solidFill>
                <a:hlinkClick r:id="rId13"/>
              </a:rPr>
              <a:t>Stellar Population Models and Individual Element Abundances. I. Sensitivity of Stellar Evolution Models</a:t>
            </a:r>
            <a:br>
              <a:rPr lang="en-US" sz="900" b="1" u="sng">
                <a:solidFill>
                  <a:schemeClr val="hlink"/>
                </a:solidFill>
                <a:hlinkClick r:id="rId13"/>
              </a:rPr>
            </a:br>
            <a:r>
              <a:rPr lang="en-US" sz="700">
                <a:solidFill>
                  <a:schemeClr val="dk1"/>
                </a:solidFill>
              </a:rPr>
              <a:t>Dotter, Aaron; Chaboyer, Brian; Ferguson, Jason W. Jevremović, Darko </a:t>
            </a:r>
            <a:r>
              <a:rPr lang="en-US" sz="700" i="1">
                <a:solidFill>
                  <a:schemeClr val="dk1"/>
                </a:solidFill>
              </a:rPr>
              <a:t>and 3 more</a:t>
            </a:r>
            <a:endParaRPr sz="700"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700">
                <a:solidFill>
                  <a:schemeClr val="dk1"/>
                </a:solidFill>
              </a:rPr>
              <a:t>7  </a:t>
            </a:r>
            <a:r>
              <a:rPr lang="en-US" sz="700">
                <a:solidFill>
                  <a:schemeClr val="dk1"/>
                </a:solidFill>
                <a:uFill>
                  <a:noFill/>
                </a:uFill>
                <a:hlinkClick r:id="rId15">
                  <a:extLst>
                    <a:ext uri="{A12FA001-AC4F-418D-AE19-62706E023703}">
                      <ahyp:hlinkClr xmlns:ahyp="http://schemas.microsoft.com/office/drawing/2018/hyperlinkcolor" val="tx"/>
                    </a:ext>
                  </a:extLst>
                </a:hlinkClick>
              </a:rPr>
              <a:t> </a:t>
            </a:r>
            <a:r>
              <a:rPr lang="en-US" sz="700" u="sng">
                <a:solidFill>
                  <a:schemeClr val="hlink"/>
                </a:solidFill>
                <a:hlinkClick r:id="rId15"/>
              </a:rPr>
              <a:t>2009ApJ...694..902L</a:t>
            </a:r>
            <a:r>
              <a:rPr lang="en-US" sz="700">
                <a:solidFill>
                  <a:schemeClr val="dk1"/>
                </a:solidFill>
              </a:rPr>
              <a:t> 2009/04</a:t>
            </a:r>
            <a:br>
              <a:rPr lang="en-US" sz="700">
                <a:solidFill>
                  <a:schemeClr val="dk1"/>
                </a:solidFill>
              </a:rPr>
            </a:br>
            <a:r>
              <a:rPr lang="en-US" sz="700">
                <a:solidFill>
                  <a:schemeClr val="dk1"/>
                </a:solidFill>
                <a:uFill>
                  <a:noFill/>
                </a:uFill>
                <a:hlinkClick r:id="rId16">
                  <a:extLst>
                    <a:ext uri="{A12FA001-AC4F-418D-AE19-62706E023703}">
                      <ahyp:hlinkClr xmlns:ahyp="http://schemas.microsoft.com/office/drawing/2018/hyperlinkcolor" val="tx"/>
                    </a:ext>
                  </a:extLst>
                </a:hlinkClick>
              </a:rPr>
              <a:t> </a:t>
            </a:r>
            <a:r>
              <a:rPr lang="en-US" sz="700" u="sng">
                <a:solidFill>
                  <a:schemeClr val="hlink"/>
                </a:solidFill>
                <a:hlinkClick r:id="rId16"/>
              </a:rPr>
              <a:t>cited: 68</a:t>
            </a:r>
            <a:br>
              <a:rPr lang="en-US" sz="700" u="sng">
                <a:solidFill>
                  <a:schemeClr val="hlink"/>
                </a:solidFill>
                <a:hlinkClick r:id="rId16"/>
              </a:rPr>
            </a:br>
            <a:r>
              <a:rPr lang="en-US" sz="700">
                <a:solidFill>
                  <a:schemeClr val="dk1"/>
                </a:solidFill>
                <a:uFill>
                  <a:noFill/>
                </a:uFill>
                <a:hlinkClick r:id="rId15">
                  <a:extLst>
                    <a:ext uri="{A12FA001-AC4F-418D-AE19-62706E023703}">
                      <ahyp:hlinkClr xmlns:ahyp="http://schemas.microsoft.com/office/drawing/2018/hyperlinkcolor" val="tx"/>
                    </a:ext>
                  </a:extLst>
                </a:hlinkClick>
              </a:rPr>
              <a:t> </a:t>
            </a:r>
            <a:r>
              <a:rPr lang="en-US" sz="900" b="1" u="sng">
                <a:solidFill>
                  <a:schemeClr val="hlink"/>
                </a:solidFill>
                <a:hlinkClick r:id="rId15"/>
              </a:rPr>
              <a:t>Stellar Population Models and Individual Element Abundances. II. Stellar Spectra and Integrated Light Models</a:t>
            </a:r>
            <a:br>
              <a:rPr lang="en-US" sz="900" b="1" u="sng">
                <a:solidFill>
                  <a:schemeClr val="hlink"/>
                </a:solidFill>
                <a:hlinkClick r:id="rId15"/>
              </a:rPr>
            </a:br>
            <a:r>
              <a:rPr lang="en-US" sz="700">
                <a:solidFill>
                  <a:schemeClr val="dk1"/>
                </a:solidFill>
              </a:rPr>
              <a:t>Lee, Hyun-chul; Worthey, Guy; Dotter, Aaron,Jevremović, Darko </a:t>
            </a:r>
            <a:r>
              <a:rPr lang="en-US" sz="700" i="1">
                <a:solidFill>
                  <a:schemeClr val="dk1"/>
                </a:solidFill>
              </a:rPr>
              <a:t>and 6 more</a:t>
            </a:r>
            <a:endParaRPr sz="700"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700">
                <a:solidFill>
                  <a:schemeClr val="dk1"/>
                </a:solidFill>
              </a:rPr>
              <a:t>8 </a:t>
            </a:r>
            <a:r>
              <a:rPr lang="en-US" sz="700">
                <a:solidFill>
                  <a:schemeClr val="dk1"/>
                </a:solidFill>
                <a:uFill>
                  <a:noFill/>
                </a:uFill>
                <a:hlinkClick r:id="rId17">
                  <a:extLst>
                    <a:ext uri="{A12FA001-AC4F-418D-AE19-62706E023703}">
                      <ahyp:hlinkClr xmlns:ahyp="http://schemas.microsoft.com/office/drawing/2018/hyperlinkcolor" val="tx"/>
                    </a:ext>
                  </a:extLst>
                </a:hlinkClick>
              </a:rPr>
              <a:t> </a:t>
            </a:r>
            <a:r>
              <a:rPr lang="en-US" sz="700" u="sng">
                <a:solidFill>
                  <a:schemeClr val="hlink"/>
                </a:solidFill>
                <a:hlinkClick r:id="rId17"/>
              </a:rPr>
              <a:t>2006ApJ...645.1076N </a:t>
            </a:r>
            <a:r>
              <a:rPr lang="en-US" sz="700" u="sng">
                <a:solidFill>
                  <a:schemeClr val="hlink"/>
                </a:solidFill>
              </a:rPr>
              <a:t>  </a:t>
            </a:r>
            <a:r>
              <a:rPr lang="en-US" sz="700">
                <a:solidFill>
                  <a:schemeClr val="dk1"/>
                </a:solidFill>
              </a:rPr>
              <a:t>2006/07</a:t>
            </a:r>
            <a:br>
              <a:rPr lang="en-US" sz="700">
                <a:solidFill>
                  <a:schemeClr val="dk1"/>
                </a:solidFill>
              </a:rPr>
            </a:br>
            <a:r>
              <a:rPr lang="en-US" sz="700">
                <a:solidFill>
                  <a:schemeClr val="dk1"/>
                </a:solidFill>
                <a:uFill>
                  <a:noFill/>
                </a:uFill>
                <a:hlinkClick r:id="rId18">
                  <a:extLst>
                    <a:ext uri="{A12FA001-AC4F-418D-AE19-62706E023703}">
                      <ahyp:hlinkClr xmlns:ahyp="http://schemas.microsoft.com/office/drawing/2018/hyperlinkcolor" val="tx"/>
                    </a:ext>
                  </a:extLst>
                </a:hlinkClick>
              </a:rPr>
              <a:t> </a:t>
            </a:r>
            <a:r>
              <a:rPr lang="en-US" sz="700" u="sng">
                <a:solidFill>
                  <a:schemeClr val="hlink"/>
                </a:solidFill>
                <a:hlinkClick r:id="rId18"/>
              </a:rPr>
              <a:t>cited: 53</a:t>
            </a:r>
            <a:br>
              <a:rPr lang="en-US" sz="700" u="sng">
                <a:solidFill>
                  <a:schemeClr val="hlink"/>
                </a:solidFill>
                <a:hlinkClick r:id="rId18"/>
              </a:rPr>
            </a:br>
            <a:r>
              <a:rPr lang="en-US" sz="700">
                <a:solidFill>
                  <a:schemeClr val="dk1"/>
                </a:solidFill>
                <a:uFill>
                  <a:noFill/>
                </a:uFill>
                <a:hlinkClick r:id="rId17">
                  <a:extLst>
                    <a:ext uri="{A12FA001-AC4F-418D-AE19-62706E023703}">
                      <ahyp:hlinkClr xmlns:ahyp="http://schemas.microsoft.com/office/drawing/2018/hyperlinkcolor" val="tx"/>
                    </a:ext>
                  </a:extLst>
                </a:hlinkClick>
              </a:rPr>
              <a:t> </a:t>
            </a:r>
            <a:r>
              <a:rPr lang="en-US" sz="900" b="1" u="sng">
                <a:solidFill>
                  <a:schemeClr val="hlink"/>
                </a:solidFill>
                <a:hlinkClick r:id="rId17"/>
              </a:rPr>
              <a:t>On the Determination of N and O Abundances in Low-Metallicity Systems</a:t>
            </a:r>
            <a:br>
              <a:rPr lang="en-US" sz="900" b="1" u="sng">
                <a:solidFill>
                  <a:schemeClr val="hlink"/>
                </a:solidFill>
                <a:hlinkClick r:id="rId17"/>
              </a:rPr>
            </a:br>
            <a:r>
              <a:rPr lang="en-US" sz="700">
                <a:solidFill>
                  <a:schemeClr val="dk1"/>
                </a:solidFill>
              </a:rPr>
              <a:t>Nava, Aida; Casebeer, Darrin; Henry, Richard B. C. </a:t>
            </a:r>
            <a:r>
              <a:rPr lang="en-US" sz="700" i="1">
                <a:solidFill>
                  <a:schemeClr val="dk1"/>
                </a:solidFill>
              </a:rPr>
              <a:t>and </a:t>
            </a:r>
            <a:r>
              <a:rPr lang="en-US" sz="700">
                <a:solidFill>
                  <a:schemeClr val="dk1"/>
                </a:solidFill>
              </a:rPr>
              <a:t>Jevremović, Darko</a:t>
            </a:r>
            <a:endParaRPr sz="700"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700">
                <a:solidFill>
                  <a:schemeClr val="dk1"/>
                </a:solidFill>
              </a:rPr>
              <a:t>9  </a:t>
            </a:r>
            <a:r>
              <a:rPr lang="en-US" sz="700">
                <a:solidFill>
                  <a:schemeClr val="dk1"/>
                </a:solidFill>
                <a:uFill>
                  <a:noFill/>
                </a:uFill>
                <a:hlinkClick r:id="rId19">
                  <a:extLst>
                    <a:ext uri="{A12FA001-AC4F-418D-AE19-62706E023703}">
                      <ahyp:hlinkClr xmlns:ahyp="http://schemas.microsoft.com/office/drawing/2018/hyperlinkcolor" val="tx"/>
                    </a:ext>
                  </a:extLst>
                </a:hlinkClick>
              </a:rPr>
              <a:t> </a:t>
            </a:r>
            <a:r>
              <a:rPr lang="en-US" sz="700" u="sng">
                <a:solidFill>
                  <a:schemeClr val="hlink"/>
                </a:solidFill>
                <a:hlinkClick r:id="rId19"/>
              </a:rPr>
              <a:t>2002A&amp;A...383..548G </a:t>
            </a:r>
            <a:r>
              <a:rPr lang="en-US" sz="700" u="sng">
                <a:solidFill>
                  <a:schemeClr val="hlink"/>
                </a:solidFill>
              </a:rPr>
              <a:t>  </a:t>
            </a:r>
            <a:r>
              <a:rPr lang="en-US" sz="700">
                <a:solidFill>
                  <a:schemeClr val="dk1"/>
                </a:solidFill>
              </a:rPr>
              <a:t>2002/02</a:t>
            </a:r>
            <a:br>
              <a:rPr lang="en-US" sz="700">
                <a:solidFill>
                  <a:schemeClr val="dk1"/>
                </a:solidFill>
              </a:rPr>
            </a:br>
            <a:r>
              <a:rPr lang="en-US" sz="700">
                <a:solidFill>
                  <a:schemeClr val="dk1"/>
                </a:solidFill>
                <a:uFill>
                  <a:noFill/>
                </a:uFill>
                <a:hlinkClick r:id="rId20">
                  <a:extLst>
                    <a:ext uri="{A12FA001-AC4F-418D-AE19-62706E023703}">
                      <ahyp:hlinkClr xmlns:ahyp="http://schemas.microsoft.com/office/drawing/2018/hyperlinkcolor" val="tx"/>
                    </a:ext>
                  </a:extLst>
                </a:hlinkClick>
              </a:rPr>
              <a:t> </a:t>
            </a:r>
            <a:r>
              <a:rPr lang="en-US" sz="700" u="sng">
                <a:solidFill>
                  <a:schemeClr val="hlink"/>
                </a:solidFill>
                <a:hlinkClick r:id="rId20"/>
              </a:rPr>
              <a:t>cited: 37</a:t>
            </a:r>
            <a:br>
              <a:rPr lang="en-US" sz="700" u="sng">
                <a:solidFill>
                  <a:schemeClr val="hlink"/>
                </a:solidFill>
                <a:hlinkClick r:id="rId20"/>
              </a:rPr>
            </a:br>
            <a:r>
              <a:rPr lang="en-US" sz="700">
                <a:solidFill>
                  <a:schemeClr val="dk1"/>
                </a:solidFill>
                <a:uFill>
                  <a:noFill/>
                </a:uFill>
                <a:hlinkClick r:id="rId19">
                  <a:extLst>
                    <a:ext uri="{A12FA001-AC4F-418D-AE19-62706E023703}">
                      <ahyp:hlinkClr xmlns:ahyp="http://schemas.microsoft.com/office/drawing/2018/hyperlinkcolor" val="tx"/>
                    </a:ext>
                  </a:extLst>
                </a:hlinkClick>
              </a:rPr>
              <a:t> </a:t>
            </a:r>
            <a:r>
              <a:rPr lang="en-US" sz="900" b="1" u="sng">
                <a:solidFill>
                  <a:schemeClr val="hlink"/>
                </a:solidFill>
                <a:hlinkClick r:id="rId19"/>
              </a:rPr>
              <a:t>Observations and modelling of a large optical flare on AT</a:t>
            </a:r>
            <a:r>
              <a:rPr lang="en-US" sz="700">
                <a:solidFill>
                  <a:schemeClr val="dk1"/>
                </a:solidFill>
              </a:rPr>
              <a:t> García-Alvarez, D.; Jevremović, D.; Doyle, J. G.;  Butler, C. J. </a:t>
            </a:r>
            <a:endParaRPr sz="70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700">
                <a:solidFill>
                  <a:schemeClr val="dk1"/>
                </a:solidFill>
              </a:rPr>
              <a:t>10 </a:t>
            </a:r>
            <a:r>
              <a:rPr lang="en-US" sz="700">
                <a:solidFill>
                  <a:schemeClr val="dk1"/>
                </a:solidFill>
                <a:uFill>
                  <a:noFill/>
                </a:uFill>
                <a:hlinkClick r:id="rId21">
                  <a:extLst>
                    <a:ext uri="{A12FA001-AC4F-418D-AE19-62706E023703}">
                      <ahyp:hlinkClr xmlns:ahyp="http://schemas.microsoft.com/office/drawing/2018/hyperlinkcolor" val="tx"/>
                    </a:ext>
                  </a:extLst>
                </a:hlinkClick>
              </a:rPr>
              <a:t> </a:t>
            </a:r>
            <a:r>
              <a:rPr lang="en-US" sz="700" u="sng">
                <a:solidFill>
                  <a:schemeClr val="hlink"/>
                </a:solidFill>
                <a:hlinkClick r:id="rId21"/>
              </a:rPr>
              <a:t>2001A&amp;A...369L..13D </a:t>
            </a:r>
            <a:r>
              <a:rPr lang="en-US" sz="700" u="sng">
                <a:solidFill>
                  <a:schemeClr val="hlink"/>
                </a:solidFill>
              </a:rPr>
              <a:t>  </a:t>
            </a:r>
            <a:r>
              <a:rPr lang="en-US" sz="700">
                <a:solidFill>
                  <a:schemeClr val="dk1"/>
                </a:solidFill>
              </a:rPr>
              <a:t>2001/04</a:t>
            </a:r>
            <a:br>
              <a:rPr lang="en-US" sz="700">
                <a:solidFill>
                  <a:schemeClr val="dk1"/>
                </a:solidFill>
              </a:rPr>
            </a:br>
            <a:r>
              <a:rPr lang="en-US" sz="700">
                <a:solidFill>
                  <a:schemeClr val="dk1"/>
                </a:solidFill>
                <a:uFill>
                  <a:noFill/>
                </a:uFill>
                <a:hlinkClick r:id="rId22">
                  <a:extLst>
                    <a:ext uri="{A12FA001-AC4F-418D-AE19-62706E023703}">
                      <ahyp:hlinkClr xmlns:ahyp="http://schemas.microsoft.com/office/drawing/2018/hyperlinkcolor" val="tx"/>
                    </a:ext>
                  </a:extLst>
                </a:hlinkClick>
              </a:rPr>
              <a:t> </a:t>
            </a:r>
            <a:r>
              <a:rPr lang="en-US" sz="700" u="sng">
                <a:solidFill>
                  <a:schemeClr val="hlink"/>
                </a:solidFill>
                <a:hlinkClick r:id="rId22"/>
              </a:rPr>
              <a:t>cited: 28</a:t>
            </a:r>
            <a:br>
              <a:rPr lang="en-US" sz="700" u="sng">
                <a:solidFill>
                  <a:schemeClr val="hlink"/>
                </a:solidFill>
                <a:hlinkClick r:id="rId22"/>
              </a:rPr>
            </a:br>
            <a:r>
              <a:rPr lang="en-US" sz="700">
                <a:solidFill>
                  <a:schemeClr val="dk1"/>
                </a:solidFill>
                <a:uFill>
                  <a:noFill/>
                </a:uFill>
                <a:hlinkClick r:id="rId21">
                  <a:extLst>
                    <a:ext uri="{A12FA001-AC4F-418D-AE19-62706E023703}">
                      <ahyp:hlinkClr xmlns:ahyp="http://schemas.microsoft.com/office/drawing/2018/hyperlinkcolor" val="tx"/>
                    </a:ext>
                  </a:extLst>
                </a:hlinkClick>
              </a:rPr>
              <a:t> </a:t>
            </a:r>
            <a:r>
              <a:rPr lang="en-US" sz="900" b="1" u="sng">
                <a:solidFill>
                  <a:schemeClr val="hlink"/>
                </a:solidFill>
                <a:hlinkClick r:id="rId21"/>
              </a:rPr>
              <a:t>Solar Mn I 5432/5395 Å line formation explained</a:t>
            </a:r>
            <a:br>
              <a:rPr lang="en-US" sz="900" b="1" u="sng">
                <a:solidFill>
                  <a:schemeClr val="hlink"/>
                </a:solidFill>
                <a:hlinkClick r:id="rId21"/>
              </a:rPr>
            </a:br>
            <a:r>
              <a:rPr lang="en-US" sz="700">
                <a:solidFill>
                  <a:schemeClr val="dk1"/>
                </a:solidFill>
              </a:rPr>
              <a:t>Doyle, J. G.; Jevremović, D.; Short, C. I.; Hauschildt, P. H.; Livingston, W.; Vince,</a:t>
            </a:r>
            <a:endParaRPr sz="900" b="1" u="sng">
              <a:solidFill>
                <a:schemeClr val="hlin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4e2baac42a_0_253"/>
          <p:cNvSpPr txBox="1">
            <a:spLocks noGrp="1"/>
          </p:cNvSpPr>
          <p:nvPr>
            <p:ph type="title"/>
          </p:nvPr>
        </p:nvSpPr>
        <p:spPr>
          <a:xfrm>
            <a:off x="838200" y="3333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Научни рад</a:t>
            </a:r>
            <a:endParaRPr/>
          </a:p>
        </p:txBody>
      </p:sp>
      <p:sp>
        <p:nvSpPr>
          <p:cNvPr id="114" name="Google Shape;114;g34e2baac42a_0_253"/>
          <p:cNvSpPr txBox="1">
            <a:spLocks noGrp="1"/>
          </p:cNvSpPr>
          <p:nvPr>
            <p:ph type="body" idx="1"/>
          </p:nvPr>
        </p:nvSpPr>
        <p:spPr>
          <a:xfrm>
            <a:off x="838200" y="1825625"/>
            <a:ext cx="6717000" cy="1571700"/>
          </a:xfrm>
          <a:prstGeom prst="rect">
            <a:avLst/>
          </a:prstGeom>
        </p:spPr>
        <p:txBody>
          <a:bodyPr spcFirstLastPara="1" wrap="square" lIns="91425" tIns="45700" rIns="91425" bIns="45700" anchor="t" anchorCtr="0">
            <a:normAutofit fontScale="85000" lnSpcReduction="20000"/>
          </a:bodyPr>
          <a:lstStyle/>
          <a:p>
            <a:pPr marL="0" lvl="0" indent="0" algn="just" rtl="0">
              <a:lnSpc>
                <a:spcPct val="115000"/>
              </a:lnSpc>
              <a:spcBef>
                <a:spcPts val="1200"/>
              </a:spcBef>
              <a:spcAft>
                <a:spcPts val="0"/>
              </a:spcAft>
              <a:buNone/>
            </a:pPr>
            <a:r>
              <a:rPr lang="en-US" sz="2000">
                <a:latin typeface="Times New Roman"/>
                <a:ea typeface="Times New Roman"/>
                <a:cs typeface="Times New Roman"/>
                <a:sym typeface="Times New Roman"/>
              </a:rPr>
              <a:t>УВ спектроскопије црвеног џина µ Цефеја, докторат</a:t>
            </a:r>
            <a:endParaRPr sz="200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en-US" sz="2000">
                <a:latin typeface="Times New Roman"/>
                <a:ea typeface="Times New Roman"/>
                <a:cs typeface="Times New Roman"/>
                <a:sym typeface="Times New Roman"/>
              </a:rPr>
              <a:t>Посматрачке активности</a:t>
            </a:r>
            <a:endParaRPr sz="200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en-US" sz="2000">
                <a:latin typeface="Times New Roman"/>
                <a:ea typeface="Times New Roman"/>
                <a:cs typeface="Times New Roman"/>
                <a:sym typeface="Times New Roman"/>
              </a:rPr>
              <a:t>Звездане атмосфере, модели еволуције звезда</a:t>
            </a:r>
            <a:endParaRPr sz="2000">
              <a:latin typeface="Times New Roman"/>
              <a:ea typeface="Times New Roman"/>
              <a:cs typeface="Times New Roman"/>
              <a:sym typeface="Times New Roman"/>
            </a:endParaRPr>
          </a:p>
          <a:p>
            <a:pPr marL="0" lvl="0" indent="0" algn="just" rtl="0">
              <a:lnSpc>
                <a:spcPct val="115000"/>
              </a:lnSpc>
              <a:spcBef>
                <a:spcPts val="1200"/>
              </a:spcBef>
              <a:spcAft>
                <a:spcPts val="1200"/>
              </a:spcAft>
              <a:buClr>
                <a:schemeClr val="dk1"/>
              </a:buClr>
              <a:buSzPct val="55000"/>
              <a:buFont typeface="Arial"/>
              <a:buNone/>
            </a:pPr>
            <a:endParaRPr sz="2000">
              <a:latin typeface="Times New Roman"/>
              <a:ea typeface="Times New Roman"/>
              <a:cs typeface="Times New Roman"/>
              <a:sym typeface="Times New Roman"/>
            </a:endParaRPr>
          </a:p>
        </p:txBody>
      </p:sp>
      <p:sp>
        <p:nvSpPr>
          <p:cNvPr id="115" name="Google Shape;115;g34e2baac42a_0_253"/>
          <p:cNvSpPr txBox="1"/>
          <p:nvPr/>
        </p:nvSpPr>
        <p:spPr>
          <a:xfrm>
            <a:off x="0" y="0"/>
            <a:ext cx="8404500" cy="400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a:solidFill>
                <a:schemeClr val="dk1"/>
              </a:solidFill>
              <a:latin typeface="Times New Roman"/>
              <a:ea typeface="Times New Roman"/>
              <a:cs typeface="Times New Roman"/>
              <a:sym typeface="Times New Roman"/>
            </a:endParaRPr>
          </a:p>
        </p:txBody>
      </p:sp>
      <p:pic>
        <p:nvPicPr>
          <p:cNvPr id="116" name="Google Shape;116;g34e2baac42a_0_253"/>
          <p:cNvPicPr preferRelativeResize="0"/>
          <p:nvPr/>
        </p:nvPicPr>
        <p:blipFill>
          <a:blip r:embed="rId3">
            <a:alphaModFix/>
          </a:blip>
          <a:stretch>
            <a:fillRect/>
          </a:stretch>
        </p:blipFill>
        <p:spPr>
          <a:xfrm>
            <a:off x="7618600" y="478975"/>
            <a:ext cx="4147325" cy="3193450"/>
          </a:xfrm>
          <a:prstGeom prst="rect">
            <a:avLst/>
          </a:prstGeom>
          <a:noFill/>
          <a:ln>
            <a:noFill/>
          </a:ln>
        </p:spPr>
      </p:pic>
      <p:sp>
        <p:nvSpPr>
          <p:cNvPr id="117" name="Google Shape;117;g34e2baac42a_0_253"/>
          <p:cNvSpPr txBox="1"/>
          <p:nvPr/>
        </p:nvSpPr>
        <p:spPr>
          <a:xfrm>
            <a:off x="4455775" y="3707875"/>
            <a:ext cx="75426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dk1"/>
                </a:solidFill>
              </a:rPr>
              <a:t>CMDs of M67 in </a:t>
            </a:r>
            <a:r>
              <a:rPr lang="en-US" sz="1300" i="1">
                <a:solidFill>
                  <a:schemeClr val="dk1"/>
                </a:solidFill>
              </a:rPr>
              <a:t>B</a:t>
            </a:r>
            <a:r>
              <a:rPr lang="en-US" sz="1300">
                <a:solidFill>
                  <a:schemeClr val="dk1"/>
                </a:solidFill>
              </a:rPr>
              <a:t>−</a:t>
            </a:r>
            <a:r>
              <a:rPr lang="en-US" sz="1300" i="1">
                <a:solidFill>
                  <a:schemeClr val="dk1"/>
                </a:solidFill>
              </a:rPr>
              <a:t>V </a:t>
            </a:r>
            <a:r>
              <a:rPr lang="en-US" sz="1100">
                <a:solidFill>
                  <a:schemeClr val="dk1"/>
                </a:solidFill>
              </a:rPr>
              <a:t>and </a:t>
            </a:r>
            <a:r>
              <a:rPr lang="en-US" sz="1300" i="1">
                <a:solidFill>
                  <a:schemeClr val="dk1"/>
                </a:solidFill>
              </a:rPr>
              <a:t>V</a:t>
            </a:r>
            <a:r>
              <a:rPr lang="en-US" sz="1300">
                <a:solidFill>
                  <a:schemeClr val="dk1"/>
                </a:solidFill>
              </a:rPr>
              <a:t>−</a:t>
            </a:r>
            <a:r>
              <a:rPr lang="en-US" sz="1300" i="1">
                <a:solidFill>
                  <a:schemeClr val="dk1"/>
                </a:solidFill>
              </a:rPr>
              <a:t>I  </a:t>
            </a:r>
            <a:r>
              <a:rPr lang="en-US" sz="1100">
                <a:solidFill>
                  <a:schemeClr val="dk1"/>
                </a:solidFill>
              </a:rPr>
              <a:t>(Montgomery et al. 1993) and </a:t>
            </a:r>
            <a:r>
              <a:rPr lang="en-US" sz="1300" i="1">
                <a:solidFill>
                  <a:schemeClr val="dk1"/>
                </a:solidFill>
              </a:rPr>
              <a:t>V</a:t>
            </a:r>
            <a:r>
              <a:rPr lang="en-US" sz="1300">
                <a:solidFill>
                  <a:schemeClr val="dk1"/>
                </a:solidFill>
              </a:rPr>
              <a:t>− </a:t>
            </a:r>
            <a:r>
              <a:rPr lang="en-US" sz="1300" i="1">
                <a:solidFill>
                  <a:schemeClr val="dk1"/>
                </a:solidFill>
              </a:rPr>
              <a:t>K</a:t>
            </a:r>
            <a:r>
              <a:rPr lang="en-US" sz="900" i="1">
                <a:solidFill>
                  <a:schemeClr val="dk1"/>
                </a:solidFill>
              </a:rPr>
              <a:t>s  </a:t>
            </a:r>
            <a:r>
              <a:rPr lang="en-US" sz="1100">
                <a:solidFill>
                  <a:schemeClr val="dk1"/>
                </a:solidFill>
              </a:rPr>
              <a:t>(GS03). Isochrones with </a:t>
            </a:r>
            <a:r>
              <a:rPr lang="en-US" sz="1300">
                <a:solidFill>
                  <a:schemeClr val="dk1"/>
                </a:solidFill>
              </a:rPr>
              <a:t>[Fe/H]=0 </a:t>
            </a:r>
            <a:r>
              <a:rPr lang="en-US" sz="1100">
                <a:solidFill>
                  <a:schemeClr val="dk1"/>
                </a:solidFill>
              </a:rPr>
              <a:t>at 4 Gyr are shown using synthetic (</a:t>
            </a:r>
            <a:r>
              <a:rPr lang="en-US" sz="1100" i="1">
                <a:solidFill>
                  <a:schemeClr val="dk1"/>
                </a:solidFill>
              </a:rPr>
              <a:t>solid line</a:t>
            </a:r>
            <a:r>
              <a:rPr lang="en-US" sz="1100">
                <a:solidFill>
                  <a:schemeClr val="dk1"/>
                </a:solidFill>
              </a:rPr>
              <a:t>) and VC03 (</a:t>
            </a:r>
            <a:r>
              <a:rPr lang="en-US" sz="1100" i="1">
                <a:solidFill>
                  <a:schemeClr val="dk1"/>
                </a:solidFill>
              </a:rPr>
              <a:t>dashed line</a:t>
            </a:r>
            <a:r>
              <a:rPr lang="en-US" sz="1100">
                <a:solidFill>
                  <a:schemeClr val="dk1"/>
                </a:solidFill>
              </a:rPr>
              <a:t>) colors. A He‐burning track with </a:t>
            </a:r>
            <a:r>
              <a:rPr lang="en-US" sz="1300" i="1">
                <a:solidFill>
                  <a:schemeClr val="dk1"/>
                </a:solidFill>
              </a:rPr>
              <a:t>M</a:t>
            </a:r>
            <a:r>
              <a:rPr lang="en-US" sz="1300">
                <a:solidFill>
                  <a:schemeClr val="dk1"/>
                </a:solidFill>
              </a:rPr>
              <a:t>=1.25 </a:t>
            </a:r>
            <a:r>
              <a:rPr lang="en-US" sz="1300" i="1">
                <a:solidFill>
                  <a:schemeClr val="dk1"/>
                </a:solidFill>
              </a:rPr>
              <a:t>M</a:t>
            </a:r>
            <a:r>
              <a:rPr lang="en-US" sz="900">
                <a:solidFill>
                  <a:schemeClr val="dk1"/>
                </a:solidFill>
              </a:rPr>
              <a:t>⊙ </a:t>
            </a:r>
            <a:r>
              <a:rPr lang="en-US" sz="1100">
                <a:solidFill>
                  <a:schemeClr val="dk1"/>
                </a:solidFill>
              </a:rPr>
              <a:t>at  </a:t>
            </a:r>
            <a:r>
              <a:rPr lang="en-US" sz="1300">
                <a:solidFill>
                  <a:schemeClr val="dk1"/>
                </a:solidFill>
              </a:rPr>
              <a:t>[Fe/H]=0</a:t>
            </a:r>
            <a:endParaRPr sz="1300">
              <a:solidFill>
                <a:schemeClr val="dk1"/>
              </a:solidFill>
            </a:endParaRPr>
          </a:p>
          <a:p>
            <a:pPr marL="0" lvl="0" indent="0" algn="l" rtl="0">
              <a:spcBef>
                <a:spcPts val="0"/>
              </a:spcBef>
              <a:spcAft>
                <a:spcPts val="0"/>
              </a:spcAft>
              <a:buNone/>
            </a:pPr>
            <a:r>
              <a:rPr lang="en-US" sz="1100">
                <a:solidFill>
                  <a:schemeClr val="dk1"/>
                </a:solidFill>
              </a:rPr>
              <a:t>is plotted to indicate the predicted level of the red clump. Dotter et al. </a:t>
            </a:r>
            <a:r>
              <a:rPr lang="en-US" sz="1100" u="sng">
                <a:solidFill>
                  <a:schemeClr val="hlink"/>
                </a:solidFill>
                <a:hlinkClick r:id="rId4"/>
              </a:rPr>
              <a:t>2008ApJS..178...89D</a:t>
            </a:r>
            <a:r>
              <a:rPr lang="en-US" sz="1100" u="sng">
                <a:solidFill>
                  <a:schemeClr val="hlink"/>
                </a:solidFill>
              </a:rPr>
              <a:t> </a:t>
            </a:r>
            <a:endParaRPr/>
          </a:p>
        </p:txBody>
      </p:sp>
      <p:pic>
        <p:nvPicPr>
          <p:cNvPr id="118" name="Google Shape;118;g34e2baac42a_0_253"/>
          <p:cNvPicPr preferRelativeResize="0"/>
          <p:nvPr/>
        </p:nvPicPr>
        <p:blipFill>
          <a:blip r:embed="rId5">
            <a:alphaModFix/>
          </a:blip>
          <a:stretch>
            <a:fillRect/>
          </a:stretch>
        </p:blipFill>
        <p:spPr>
          <a:xfrm>
            <a:off x="351000" y="3270975"/>
            <a:ext cx="4147325" cy="4147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4e2baac42a_0_280"/>
          <p:cNvSpPr txBox="1">
            <a:spLocks noGrp="1"/>
          </p:cNvSpPr>
          <p:nvPr>
            <p:ph type="title"/>
          </p:nvPr>
        </p:nvSpPr>
        <p:spPr>
          <a:xfrm>
            <a:off x="838200" y="3333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Научни рад</a:t>
            </a:r>
            <a:endParaRPr/>
          </a:p>
        </p:txBody>
      </p:sp>
      <p:sp>
        <p:nvSpPr>
          <p:cNvPr id="124" name="Google Shape;124;g34e2baac42a_0_280"/>
          <p:cNvSpPr txBox="1">
            <a:spLocks noGrp="1"/>
          </p:cNvSpPr>
          <p:nvPr>
            <p:ph type="body" idx="1"/>
          </p:nvPr>
        </p:nvSpPr>
        <p:spPr>
          <a:xfrm>
            <a:off x="838200" y="1825625"/>
            <a:ext cx="6717000" cy="1571700"/>
          </a:xfrm>
          <a:prstGeom prst="rect">
            <a:avLst/>
          </a:prstGeom>
        </p:spPr>
        <p:txBody>
          <a:bodyPr spcFirstLastPara="1" wrap="square" lIns="91425" tIns="45700" rIns="91425" bIns="45700" anchor="t" anchorCtr="0">
            <a:normAutofit/>
          </a:bodyPr>
          <a:lstStyle/>
          <a:p>
            <a:pPr marL="0" lvl="0" indent="0" algn="just" rtl="0">
              <a:lnSpc>
                <a:spcPct val="115000"/>
              </a:lnSpc>
              <a:spcBef>
                <a:spcPts val="1200"/>
              </a:spcBef>
              <a:spcAft>
                <a:spcPts val="0"/>
              </a:spcAft>
              <a:buNone/>
            </a:pPr>
            <a:r>
              <a:rPr lang="en-US" sz="2000">
                <a:latin typeface="Times New Roman"/>
                <a:ea typeface="Times New Roman"/>
                <a:cs typeface="Times New Roman"/>
                <a:sym typeface="Times New Roman"/>
              </a:rPr>
              <a:t>Повратак у Србију, почиње да ради на пројекту СерВО</a:t>
            </a:r>
            <a:endParaRPr sz="2000">
              <a:latin typeface="Times New Roman"/>
              <a:ea typeface="Times New Roman"/>
              <a:cs typeface="Times New Roman"/>
              <a:sym typeface="Times New Roman"/>
            </a:endParaRPr>
          </a:p>
          <a:p>
            <a:pPr marL="0" lvl="0" indent="0" algn="just" rtl="0">
              <a:lnSpc>
                <a:spcPct val="115000"/>
              </a:lnSpc>
              <a:spcBef>
                <a:spcPts val="1200"/>
              </a:spcBef>
              <a:spcAft>
                <a:spcPts val="1200"/>
              </a:spcAft>
              <a:buNone/>
            </a:pPr>
            <a:endParaRPr sz="2000">
              <a:latin typeface="Times New Roman"/>
              <a:ea typeface="Times New Roman"/>
              <a:cs typeface="Times New Roman"/>
              <a:sym typeface="Times New Roman"/>
            </a:endParaRPr>
          </a:p>
        </p:txBody>
      </p:sp>
      <p:sp>
        <p:nvSpPr>
          <p:cNvPr id="125" name="Google Shape;125;g34e2baac42a_0_280"/>
          <p:cNvSpPr txBox="1"/>
          <p:nvPr/>
        </p:nvSpPr>
        <p:spPr>
          <a:xfrm>
            <a:off x="0" y="0"/>
            <a:ext cx="8404500" cy="400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a:solidFill>
                <a:schemeClr val="dk1"/>
              </a:solidFill>
              <a:latin typeface="Times New Roman"/>
              <a:ea typeface="Times New Roman"/>
              <a:cs typeface="Times New Roman"/>
              <a:sym typeface="Times New Roman"/>
            </a:endParaRPr>
          </a:p>
        </p:txBody>
      </p:sp>
      <p:pic>
        <p:nvPicPr>
          <p:cNvPr id="126" name="Google Shape;126;g34e2baac42a_0_280"/>
          <p:cNvPicPr preferRelativeResize="0"/>
          <p:nvPr/>
        </p:nvPicPr>
        <p:blipFill>
          <a:blip r:embed="rId3">
            <a:alphaModFix/>
          </a:blip>
          <a:stretch>
            <a:fillRect/>
          </a:stretch>
        </p:blipFill>
        <p:spPr>
          <a:xfrm>
            <a:off x="152400" y="3549725"/>
            <a:ext cx="1905000" cy="1905000"/>
          </a:xfrm>
          <a:prstGeom prst="rect">
            <a:avLst/>
          </a:prstGeom>
          <a:noFill/>
          <a:ln>
            <a:noFill/>
          </a:ln>
        </p:spPr>
      </p:pic>
      <p:sp>
        <p:nvSpPr>
          <p:cNvPr id="127" name="Google Shape;127;g34e2baac42a_0_280"/>
          <p:cNvSpPr txBox="1"/>
          <p:nvPr/>
        </p:nvSpPr>
        <p:spPr>
          <a:xfrm>
            <a:off x="2148675" y="3194500"/>
            <a:ext cx="9089100" cy="284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r>
              <a:rPr lang="en-US"/>
              <a:t>SERBIAN VIRTUAL OBSERVATORY</a:t>
            </a:r>
            <a:endParaRPr/>
          </a:p>
          <a:p>
            <a:pPr marL="0" lvl="0" indent="0" algn="l" rtl="0">
              <a:spcBef>
                <a:spcPts val="0"/>
              </a:spcBef>
              <a:spcAft>
                <a:spcPts val="0"/>
              </a:spcAft>
              <a:buNone/>
            </a:pPr>
            <a:r>
              <a:rPr lang="en-US"/>
              <a:t>			</a:t>
            </a:r>
            <a:endParaRPr/>
          </a:p>
          <a:p>
            <a:pPr marL="457200" lvl="0" indent="-298450" algn="l" rtl="0">
              <a:lnSpc>
                <a:spcPct val="115000"/>
              </a:lnSpc>
              <a:spcBef>
                <a:spcPts val="1200"/>
              </a:spcBef>
              <a:spcAft>
                <a:spcPts val="0"/>
              </a:spcAft>
              <a:buClr>
                <a:schemeClr val="dk1"/>
              </a:buClr>
              <a:buSzPts val="1100"/>
              <a:buChar char="●"/>
            </a:pPr>
            <a:r>
              <a:rPr lang="en-US"/>
              <a:t>Funded by Ministry of Education and Science through grants: 				TR13022/2008 "Serbian Virtual Observatory"</a:t>
            </a:r>
            <a:endParaRPr/>
          </a:p>
          <a:p>
            <a:pPr marL="457200" lvl="0" indent="-298450" algn="l" rtl="0">
              <a:lnSpc>
                <a:spcPct val="115000"/>
              </a:lnSpc>
              <a:spcBef>
                <a:spcPts val="0"/>
              </a:spcBef>
              <a:spcAft>
                <a:spcPts val="0"/>
              </a:spcAft>
              <a:buClr>
                <a:schemeClr val="dk1"/>
              </a:buClr>
              <a:buSzPts val="1100"/>
              <a:buChar char="●"/>
            </a:pPr>
            <a:r>
              <a:rPr lang="en-US"/>
              <a:t>III44002/2011 "Astroinformatics: Application of IT in Astronomy and Close Fields"</a:t>
            </a:r>
            <a:endParaRPr/>
          </a:p>
          <a:p>
            <a:pPr marL="0" lvl="0" indent="0" algn="l" rtl="0">
              <a:lnSpc>
                <a:spcPct val="115000"/>
              </a:lnSpc>
              <a:spcBef>
                <a:spcPts val="1200"/>
              </a:spcBef>
              <a:spcAft>
                <a:spcPts val="0"/>
              </a:spcAft>
              <a:buNone/>
            </a:pPr>
            <a:r>
              <a:rPr lang="en-US"/>
              <a:t>		</a:t>
            </a:r>
            <a:r>
              <a:rPr lang="en-US" u="sng">
                <a:solidFill>
                  <a:schemeClr val="hlink"/>
                </a:solidFill>
                <a:hlinkClick r:id="rId4"/>
              </a:rPr>
              <a:t>http://servo.aob.rs/</a:t>
            </a:r>
            <a:r>
              <a:rPr lang="en-US"/>
              <a:t> </a:t>
            </a:r>
            <a:endParaRPr/>
          </a:p>
          <a:p>
            <a:pPr marL="0" lvl="0" indent="0" algn="l" rtl="0">
              <a:lnSpc>
                <a:spcPct val="115000"/>
              </a:lnSpc>
              <a:spcBef>
                <a:spcPts val="0"/>
              </a:spcBef>
              <a:spcAft>
                <a:spcPts val="0"/>
              </a:spcAft>
              <a:buNone/>
            </a:pPr>
            <a:r>
              <a:rPr lang="en-US"/>
              <a:t>Изузетно корисна база података, спојена са великим радом М.С. Димитријевића</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pic>
        <p:nvPicPr>
          <p:cNvPr id="128" name="Google Shape;128;g34e2baac42a_0_280"/>
          <p:cNvPicPr preferRelativeResize="0"/>
          <p:nvPr/>
        </p:nvPicPr>
        <p:blipFill>
          <a:blip r:embed="rId5">
            <a:alphaModFix/>
          </a:blip>
          <a:stretch>
            <a:fillRect/>
          </a:stretch>
        </p:blipFill>
        <p:spPr>
          <a:xfrm>
            <a:off x="9113688" y="4733913"/>
            <a:ext cx="2124075" cy="2124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g34e2baac42a_0_218"/>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4" name="Google Shape;134;g34e2baac42a_0_218"/>
          <p:cNvSpPr txBox="1">
            <a:spLocks noGrp="1"/>
          </p:cNvSpPr>
          <p:nvPr>
            <p:ph type="title"/>
          </p:nvPr>
        </p:nvSpPr>
        <p:spPr>
          <a:xfrm>
            <a:off x="640080" y="325369"/>
            <a:ext cx="4368600" cy="1956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en-US" sz="5400"/>
              <a:t>SCSLSA</a:t>
            </a:r>
            <a:br>
              <a:rPr lang="en-US" sz="5400"/>
            </a:br>
            <a:r>
              <a:rPr lang="en-US" sz="5400"/>
              <a:t>Аранђеловац 2003</a:t>
            </a:r>
            <a:endParaRPr/>
          </a:p>
        </p:txBody>
      </p:sp>
      <p:sp>
        <p:nvSpPr>
          <p:cNvPr id="135" name="Google Shape;135;g34e2baac42a_0_218"/>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6" name="Google Shape;136;g34e2baac42a_0_218"/>
          <p:cNvSpPr txBox="1">
            <a:spLocks noGrp="1"/>
          </p:cNvSpPr>
          <p:nvPr>
            <p:ph type="body" idx="1"/>
          </p:nvPr>
        </p:nvSpPr>
        <p:spPr>
          <a:xfrm>
            <a:off x="640080" y="2872899"/>
            <a:ext cx="4243500" cy="3320700"/>
          </a:xfrm>
          <a:prstGeom prst="rect">
            <a:avLst/>
          </a:prstGeom>
          <a:noFill/>
          <a:ln>
            <a:noFill/>
          </a:ln>
        </p:spPr>
        <p:txBody>
          <a:bodyPr spcFirstLastPara="1" wrap="square" lIns="91425" tIns="45700" rIns="91425" bIns="45700" anchor="t" anchorCtr="0">
            <a:normAutofit/>
          </a:bodyPr>
          <a:lstStyle/>
          <a:p>
            <a:pPr marL="228600" lvl="0" indent="-88900" algn="l" rtl="0">
              <a:lnSpc>
                <a:spcPct val="90000"/>
              </a:lnSpc>
              <a:spcBef>
                <a:spcPts val="0"/>
              </a:spcBef>
              <a:spcAft>
                <a:spcPts val="0"/>
              </a:spcAft>
              <a:buClr>
                <a:schemeClr val="dk1"/>
              </a:buClr>
              <a:buSzPts val="2200"/>
              <a:buNone/>
            </a:pPr>
            <a:endParaRPr sz="2200"/>
          </a:p>
        </p:txBody>
      </p:sp>
      <p:pic>
        <p:nvPicPr>
          <p:cNvPr id="137" name="Google Shape;137;g34e2baac42a_0_218" descr="A person sitting in a chair&#10;&#10;AI-generated content may be incorrect."/>
          <p:cNvPicPr preferRelativeResize="0"/>
          <p:nvPr/>
        </p:nvPicPr>
        <p:blipFill rotWithShape="1">
          <a:blip r:embed="rId3">
            <a:alphaModFix/>
          </a:blip>
          <a:srcRect t="21972" b="13722"/>
          <a:stretch/>
        </p:blipFill>
        <p:spPr>
          <a:xfrm>
            <a:off x="5311702" y="10"/>
            <a:ext cx="6878775" cy="685800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4e2baac42a_0_0"/>
          <p:cNvSpPr txBox="1">
            <a:spLocks noGrp="1"/>
          </p:cNvSpPr>
          <p:nvPr>
            <p:ph type="title"/>
          </p:nvPr>
        </p:nvSpPr>
        <p:spPr>
          <a:xfrm>
            <a:off x="248725" y="327075"/>
            <a:ext cx="3852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2005. SCSLSA</a:t>
            </a:r>
            <a:endParaRPr/>
          </a:p>
          <a:p>
            <a:pPr marL="0" lvl="0" indent="0" algn="l" rtl="0">
              <a:spcBef>
                <a:spcPts val="0"/>
              </a:spcBef>
              <a:spcAft>
                <a:spcPts val="0"/>
              </a:spcAft>
              <a:buNone/>
            </a:pPr>
            <a:r>
              <a:rPr lang="en-US"/>
              <a:t>Вршац</a:t>
            </a:r>
            <a:endParaRPr/>
          </a:p>
        </p:txBody>
      </p:sp>
      <p:sp>
        <p:nvSpPr>
          <p:cNvPr id="143" name="Google Shape;143;g34e2baac42a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44" name="Google Shape;144;g34e2baac42a_0_0"/>
          <p:cNvPicPr preferRelativeResize="0"/>
          <p:nvPr/>
        </p:nvPicPr>
        <p:blipFill>
          <a:blip r:embed="rId3">
            <a:alphaModFix/>
          </a:blip>
          <a:stretch>
            <a:fillRect/>
          </a:stretch>
        </p:blipFill>
        <p:spPr>
          <a:xfrm>
            <a:off x="5243102" y="1508499"/>
            <a:ext cx="7132674" cy="5349501"/>
          </a:xfrm>
          <a:prstGeom prst="rect">
            <a:avLst/>
          </a:prstGeom>
          <a:noFill/>
          <a:ln>
            <a:noFill/>
          </a:ln>
        </p:spPr>
      </p:pic>
      <p:pic>
        <p:nvPicPr>
          <p:cNvPr id="145" name="Google Shape;145;g34e2baac42a_0_0"/>
          <p:cNvPicPr preferRelativeResize="0"/>
          <p:nvPr/>
        </p:nvPicPr>
        <p:blipFill>
          <a:blip r:embed="rId4">
            <a:alphaModFix/>
          </a:blip>
          <a:stretch>
            <a:fillRect/>
          </a:stretch>
        </p:blipFill>
        <p:spPr>
          <a:xfrm>
            <a:off x="3967981" y="152400"/>
            <a:ext cx="4560837" cy="6857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1" name="Google Shape;151;p3" descr="A person standing in a room&#10;&#10;AI-generated content may be incorrect."/>
          <p:cNvPicPr preferRelativeResize="0"/>
          <p:nvPr/>
        </p:nvPicPr>
        <p:blipFill rotWithShape="1">
          <a:blip r:embed="rId3">
            <a:alphaModFix/>
          </a:blip>
          <a:srcRect l="567" r="5568"/>
          <a:stretch/>
        </p:blipFill>
        <p:spPr>
          <a:xfrm>
            <a:off x="7364078" y="-18"/>
            <a:ext cx="4827922" cy="6857999"/>
          </a:xfrm>
          <a:custGeom>
            <a:avLst/>
            <a:gdLst/>
            <a:ahLst/>
            <a:cxnLst/>
            <a:rect l="l" t="t" r="r" b="b"/>
            <a:pathLst>
              <a:path w="4827922" h="6858000" extrusionOk="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ln>
            <a:noFill/>
          </a:ln>
        </p:spPr>
      </p:pic>
      <p:pic>
        <p:nvPicPr>
          <p:cNvPr id="152" name="Google Shape;152;p3" descr="A person holding a paper and a microphone&#10;&#10;AI-generated content may be incorrect."/>
          <p:cNvPicPr preferRelativeResize="0"/>
          <p:nvPr/>
        </p:nvPicPr>
        <p:blipFill rotWithShape="1">
          <a:blip r:embed="rId4">
            <a:alphaModFix/>
          </a:blip>
          <a:srcRect l="3445"/>
          <a:stretch/>
        </p:blipFill>
        <p:spPr>
          <a:xfrm>
            <a:off x="3119360" y="18"/>
            <a:ext cx="4966290" cy="6857999"/>
          </a:xfrm>
          <a:custGeom>
            <a:avLst/>
            <a:gdLst/>
            <a:ahLst/>
            <a:cxnLst/>
            <a:rect l="l" t="t" r="r" b="b"/>
            <a:pathLst>
              <a:path w="4966290" h="6857999" extrusionOk="0">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ln>
            <a:noFill/>
          </a:ln>
        </p:spPr>
      </p:pic>
      <p:sp>
        <p:nvSpPr>
          <p:cNvPr id="153" name="Google Shape;153;p3"/>
          <p:cNvSpPr/>
          <p:nvPr/>
        </p:nvSpPr>
        <p:spPr>
          <a:xfrm>
            <a:off x="0" y="0"/>
            <a:ext cx="3945815" cy="6858000"/>
          </a:xfrm>
          <a:custGeom>
            <a:avLst/>
            <a:gdLst/>
            <a:ahLst/>
            <a:cxnLst/>
            <a:rect l="l" t="t" r="r" b="b"/>
            <a:pathLst>
              <a:path w="3945815" h="6858000" extrusionOk="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4" name="Google Shape;154;p3"/>
          <p:cNvSpPr/>
          <p:nvPr/>
        </p:nvSpPr>
        <p:spPr>
          <a:xfrm>
            <a:off x="0" y="0"/>
            <a:ext cx="3936670" cy="6858000"/>
          </a:xfrm>
          <a:custGeom>
            <a:avLst/>
            <a:gdLst/>
            <a:ahLst/>
            <a:cxnLst/>
            <a:rect l="l" t="t" r="r" b="b"/>
            <a:pathLst>
              <a:path w="3936670" h="6858000" extrusionOk="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5" name="Google Shape;155;p3"/>
          <p:cNvSpPr txBox="1">
            <a:spLocks noGrp="1"/>
          </p:cNvSpPr>
          <p:nvPr>
            <p:ph type="title"/>
          </p:nvPr>
        </p:nvSpPr>
        <p:spPr>
          <a:xfrm>
            <a:off x="448056" y="681038"/>
            <a:ext cx="280450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63636"/>
              <a:buFont typeface="Play"/>
              <a:buNone/>
            </a:pPr>
            <a:r>
              <a:rPr lang="en-US"/>
              <a:t>SCSLSA</a:t>
            </a:r>
            <a:endParaRPr/>
          </a:p>
          <a:p>
            <a:pPr marL="0" lvl="0" indent="0" algn="l" rtl="0">
              <a:lnSpc>
                <a:spcPct val="90000"/>
              </a:lnSpc>
              <a:spcBef>
                <a:spcPts val="0"/>
              </a:spcBef>
              <a:spcAft>
                <a:spcPts val="0"/>
              </a:spcAft>
              <a:buClr>
                <a:schemeClr val="dk1"/>
              </a:buClr>
              <a:buSzPct val="100000"/>
              <a:buFont typeface="Play"/>
              <a:buNone/>
            </a:pPr>
            <a:r>
              <a:rPr lang="en-US" sz="2800"/>
              <a:t>Сремски Карловиц</a:t>
            </a:r>
            <a:endParaRPr sz="2800"/>
          </a:p>
          <a:p>
            <a:pPr marL="0" lvl="0" indent="0" algn="l" rtl="0">
              <a:lnSpc>
                <a:spcPct val="90000"/>
              </a:lnSpc>
              <a:spcBef>
                <a:spcPts val="0"/>
              </a:spcBef>
              <a:spcAft>
                <a:spcPts val="0"/>
              </a:spcAft>
              <a:buClr>
                <a:schemeClr val="dk1"/>
              </a:buClr>
              <a:buSzPct val="100000"/>
              <a:buFont typeface="Play"/>
              <a:buNone/>
            </a:pPr>
            <a:r>
              <a:rPr lang="en-US" sz="2800"/>
              <a:t> 2007.</a:t>
            </a:r>
            <a:endParaRPr/>
          </a:p>
        </p:txBody>
      </p:sp>
      <p:sp>
        <p:nvSpPr>
          <p:cNvPr id="156" name="Google Shape;156;p3"/>
          <p:cNvSpPr/>
          <p:nvPr/>
        </p:nvSpPr>
        <p:spPr>
          <a:xfrm>
            <a:off x="0" y="1016867"/>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3"/>
          <p:cNvSpPr/>
          <p:nvPr/>
        </p:nvSpPr>
        <p:spPr>
          <a:xfrm>
            <a:off x="438912" y="2089941"/>
            <a:ext cx="2834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8" name="Google Shape;158;p3"/>
          <p:cNvSpPr txBox="1">
            <a:spLocks noGrp="1"/>
          </p:cNvSpPr>
          <p:nvPr>
            <p:ph type="body" idx="1"/>
          </p:nvPr>
        </p:nvSpPr>
        <p:spPr>
          <a:xfrm>
            <a:off x="448056" y="2258171"/>
            <a:ext cx="2804504" cy="3918792"/>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1"/>
              </a:buClr>
              <a:buSzPts val="1800"/>
              <a:buNone/>
            </a:pPr>
            <a:endParaRPr sz="18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1417</Words>
  <Application>Microsoft Office PowerPoint</Application>
  <PresentationFormat>Widescreen</PresentationFormat>
  <Paragraphs>130</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Source Sans Pro</vt:lpstr>
      <vt:lpstr>Play</vt:lpstr>
      <vt:lpstr>Arial</vt:lpstr>
      <vt:lpstr>Times New Roman</vt:lpstr>
      <vt:lpstr>Calibri</vt:lpstr>
      <vt:lpstr>Office Theme</vt:lpstr>
      <vt:lpstr>Дарко Јевремовић (1968-2024)</vt:lpstr>
      <vt:lpstr>PowerPoint Presentation</vt:lpstr>
      <vt:lpstr>PowerPoint Presentation</vt:lpstr>
      <vt:lpstr>PowerPoint Presentation</vt:lpstr>
      <vt:lpstr>Научни рад</vt:lpstr>
      <vt:lpstr>Научни рад</vt:lpstr>
      <vt:lpstr>SCSLSA Аранђеловац 2003</vt:lpstr>
      <vt:lpstr>2005. SCSLSA Вршац</vt:lpstr>
      <vt:lpstr>SCSLSA Сремски Карловиц  2007.</vt:lpstr>
      <vt:lpstr>SCSLSA Сремски Карловици 2007.</vt:lpstr>
      <vt:lpstr>Modern observational methods in astronomy: </vt:lpstr>
      <vt:lpstr>PowerPoint Presentation</vt:lpstr>
      <vt:lpstr>PowerPoint Presentation</vt:lpstr>
      <vt:lpstr>SCSLSA Зрењанин 2009.</vt:lpstr>
      <vt:lpstr>SCSLSA 2011.  Дивчибаре</vt:lpstr>
      <vt:lpstr>SCSLSA Banja Koviljaca 2013.</vt:lpstr>
      <vt:lpstr>SCSLSA 2015. Сребрно језеро</vt:lpstr>
      <vt:lpstr>SCSLSA 2019. Врдник</vt:lpstr>
      <vt:lpstr>November 12 - 15, 2019, Banja Ždrelo, Serbia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lpopovic64 lpopovic64</dc:creator>
  <cp:lastModifiedBy>lpopovic64 lpopovic64</cp:lastModifiedBy>
  <cp:revision>1</cp:revision>
  <dcterms:created xsi:type="dcterms:W3CDTF">2025-04-22T12:41:29Z</dcterms:created>
  <dcterms:modified xsi:type="dcterms:W3CDTF">2025-04-24T14:21:10Z</dcterms:modified>
</cp:coreProperties>
</file>