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8288000" cy="10287000"/>
  <p:notesSz cx="6858000" cy="9144000"/>
  <p:embeddedFontLst>
    <p:embeddedFont>
      <p:font typeface="Literata Bold" charset="1" panose="00000000000000000000"/>
      <p:regular r:id="rId24"/>
    </p:embeddedFont>
    <p:embeddedFont>
      <p:font typeface="TAN Meringue" charset="1" panose="00000000000000000000"/>
      <p:regular r:id="rId25"/>
    </p:embeddedFont>
    <p:embeddedFont>
      <p:font typeface="Literata" charset="1" panose="00000000000000000000"/>
      <p:regular r:id="rId26"/>
    </p:embeddedFont>
    <p:embeddedFont>
      <p:font typeface="Literata Italics" charset="1" panose="00000000000000000000"/>
      <p:regular r:id="rId27"/>
    </p:embeddedFont>
    <p:embeddedFont>
      <p:font typeface="Awami Nastaliq" charset="1" panose="000000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3" Target="../media/image2.png" Type="http://schemas.openxmlformats.org/officeDocument/2006/relationships/image"/><Relationship Id="rId4" Target="../media/image3.gif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png" Type="http://schemas.openxmlformats.org/officeDocument/2006/relationships/image"/><Relationship Id="rId4" Target="../media/image41.svg" Type="http://schemas.openxmlformats.org/officeDocument/2006/relationships/image"/><Relationship Id="rId5" Target="../media/image42.png" Type="http://schemas.openxmlformats.org/officeDocument/2006/relationships/image"/><Relationship Id="rId6" Target="../media/image43.svg" Type="http://schemas.openxmlformats.org/officeDocument/2006/relationships/image"/><Relationship Id="rId7" Target="../media/image44.png" Type="http://schemas.openxmlformats.org/officeDocument/2006/relationships/image"/><Relationship Id="rId8" Target="../media/image45.svg" Type="http://schemas.openxmlformats.org/officeDocument/2006/relationships/image"/><Relationship Id="rId9" Target="../media/image4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jpeg" Type="http://schemas.openxmlformats.org/officeDocument/2006/relationships/image"/><Relationship Id="rId2" Target="../media/image39.png" Type="http://schemas.openxmlformats.org/officeDocument/2006/relationships/image"/><Relationship Id="rId3" Target="../media/image40.png" Type="http://schemas.openxmlformats.org/officeDocument/2006/relationships/image"/><Relationship Id="rId4" Target="../media/image41.svg" Type="http://schemas.openxmlformats.org/officeDocument/2006/relationships/image"/><Relationship Id="rId5" Target="../media/image42.png" Type="http://schemas.openxmlformats.org/officeDocument/2006/relationships/image"/><Relationship Id="rId6" Target="../media/image43.svg" Type="http://schemas.openxmlformats.org/officeDocument/2006/relationships/image"/><Relationship Id="rId7" Target="../media/image44.png" Type="http://schemas.openxmlformats.org/officeDocument/2006/relationships/image"/><Relationship Id="rId8" Target="../media/image45.svg" Type="http://schemas.openxmlformats.org/officeDocument/2006/relationships/image"/><Relationship Id="rId9" Target="../media/image4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png" Type="http://schemas.openxmlformats.org/officeDocument/2006/relationships/image"/><Relationship Id="rId2" Target="../media/image39.png" Type="http://schemas.openxmlformats.org/officeDocument/2006/relationships/image"/><Relationship Id="rId3" Target="../media/image40.png" Type="http://schemas.openxmlformats.org/officeDocument/2006/relationships/image"/><Relationship Id="rId4" Target="../media/image41.svg" Type="http://schemas.openxmlformats.org/officeDocument/2006/relationships/image"/><Relationship Id="rId5" Target="../media/image42.png" Type="http://schemas.openxmlformats.org/officeDocument/2006/relationships/image"/><Relationship Id="rId6" Target="../media/image43.svg" Type="http://schemas.openxmlformats.org/officeDocument/2006/relationships/image"/><Relationship Id="rId7" Target="../media/image44.png" Type="http://schemas.openxmlformats.org/officeDocument/2006/relationships/image"/><Relationship Id="rId8" Target="../media/image45.svg" Type="http://schemas.openxmlformats.org/officeDocument/2006/relationships/image"/><Relationship Id="rId9" Target="../media/image4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png" Type="http://schemas.openxmlformats.org/officeDocument/2006/relationships/image"/><Relationship Id="rId4" Target="../media/image41.svg" Type="http://schemas.openxmlformats.org/officeDocument/2006/relationships/image"/><Relationship Id="rId5" Target="../media/image42.png" Type="http://schemas.openxmlformats.org/officeDocument/2006/relationships/image"/><Relationship Id="rId6" Target="../media/image43.svg" Type="http://schemas.openxmlformats.org/officeDocument/2006/relationships/image"/><Relationship Id="rId7" Target="../media/image44.png" Type="http://schemas.openxmlformats.org/officeDocument/2006/relationships/image"/><Relationship Id="rId8" Target="../media/image45.svg" Type="http://schemas.openxmlformats.org/officeDocument/2006/relationships/image"/><Relationship Id="rId9" Target="../media/image4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png" Type="http://schemas.openxmlformats.org/officeDocument/2006/relationships/image"/><Relationship Id="rId4" Target="../media/image41.svg" Type="http://schemas.openxmlformats.org/officeDocument/2006/relationships/image"/><Relationship Id="rId5" Target="../media/image42.png" Type="http://schemas.openxmlformats.org/officeDocument/2006/relationships/image"/><Relationship Id="rId6" Target="../media/image43.svg" Type="http://schemas.openxmlformats.org/officeDocument/2006/relationships/image"/><Relationship Id="rId7" Target="../media/image44.png" Type="http://schemas.openxmlformats.org/officeDocument/2006/relationships/image"/><Relationship Id="rId8" Target="../media/image45.svg" Type="http://schemas.openxmlformats.org/officeDocument/2006/relationships/image"/><Relationship Id="rId9" Target="../media/image4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png" Type="http://schemas.openxmlformats.org/officeDocument/2006/relationships/image"/><Relationship Id="rId4" Target="../media/image41.svg" Type="http://schemas.openxmlformats.org/officeDocument/2006/relationships/image"/><Relationship Id="rId5" Target="../media/image42.png" Type="http://schemas.openxmlformats.org/officeDocument/2006/relationships/image"/><Relationship Id="rId6" Target="../media/image43.svg" Type="http://schemas.openxmlformats.org/officeDocument/2006/relationships/image"/><Relationship Id="rId7" Target="../media/image44.png" Type="http://schemas.openxmlformats.org/officeDocument/2006/relationships/image"/><Relationship Id="rId8" Target="../media/image45.svg" Type="http://schemas.openxmlformats.org/officeDocument/2006/relationships/image"/><Relationship Id="rId9" Target="../media/image4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48.png" Type="http://schemas.openxmlformats.org/officeDocument/2006/relationships/image"/><Relationship Id="rId4" Target="https://www.qatarch.com/home" TargetMode="External" Type="http://schemas.openxmlformats.org/officeDocument/2006/relationships/hyperlink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png" Type="http://schemas.openxmlformats.org/officeDocument/2006/relationships/image"/><Relationship Id="rId4" Target="../media/image41.svg" Type="http://schemas.openxmlformats.org/officeDocument/2006/relationships/image"/><Relationship Id="rId5" Target="../media/image42.png" Type="http://schemas.openxmlformats.org/officeDocument/2006/relationships/image"/><Relationship Id="rId6" Target="../media/image43.svg" Type="http://schemas.openxmlformats.org/officeDocument/2006/relationships/image"/><Relationship Id="rId7" Target="../media/image44.png" Type="http://schemas.openxmlformats.org/officeDocument/2006/relationships/image"/><Relationship Id="rId8" Target="../media/image45.svg" Type="http://schemas.openxmlformats.org/officeDocument/2006/relationships/image"/><Relationship Id="rId9" Target="../media/image4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7.svg" Type="http://schemas.openxmlformats.org/officeDocument/2006/relationships/image"/><Relationship Id="rId11" Target="../media/image58.png" Type="http://schemas.openxmlformats.org/officeDocument/2006/relationships/image"/><Relationship Id="rId12" Target="../media/image59.svg" Type="http://schemas.openxmlformats.org/officeDocument/2006/relationships/image"/><Relationship Id="rId13" Target="../media/image2.png" Type="http://schemas.openxmlformats.org/officeDocument/2006/relationships/image"/><Relationship Id="rId14" Target="../media/image3.gif" Type="http://schemas.openxmlformats.org/officeDocument/2006/relationships/image"/><Relationship Id="rId15" Target="../media/image60.png" Type="http://schemas.openxmlformats.org/officeDocument/2006/relationships/image"/><Relationship Id="rId2" Target="../media/image1.png" Type="http://schemas.openxmlformats.org/officeDocument/2006/relationships/image"/><Relationship Id="rId3" Target="../media/image50.png" Type="http://schemas.openxmlformats.org/officeDocument/2006/relationships/image"/><Relationship Id="rId4" Target="../media/image51.svg" Type="http://schemas.openxmlformats.org/officeDocument/2006/relationships/image"/><Relationship Id="rId5" Target="../media/image52.png" Type="http://schemas.openxmlformats.org/officeDocument/2006/relationships/image"/><Relationship Id="rId6" Target="../media/image53.svg" Type="http://schemas.openxmlformats.org/officeDocument/2006/relationships/image"/><Relationship Id="rId7" Target="../media/image54.png" Type="http://schemas.openxmlformats.org/officeDocument/2006/relationships/image"/><Relationship Id="rId8" Target="../media/image55.svg" Type="http://schemas.openxmlformats.org/officeDocument/2006/relationships/image"/><Relationship Id="rId9" Target="../media/image5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../media/image20.pn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png" Type="http://schemas.openxmlformats.org/officeDocument/2006/relationships/image"/><Relationship Id="rId4" Target="../media/image34.png" Type="http://schemas.openxmlformats.org/officeDocument/2006/relationships/image"/><Relationship Id="rId5" Target="../media/image35.svg" Type="http://schemas.openxmlformats.org/officeDocument/2006/relationships/image"/><Relationship Id="rId6" Target="../media/image36.png" Type="http://schemas.openxmlformats.org/officeDocument/2006/relationships/image"/><Relationship Id="rId7" Target="../media/image37.svg" Type="http://schemas.openxmlformats.org/officeDocument/2006/relationships/image"/><Relationship Id="rId8" Target="https://www.moc.gov.qa/en/national-inventory-list/" TargetMode="External" Type="http://schemas.openxmlformats.org/officeDocument/2006/relationships/hyperlink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6.png" Type="http://schemas.openxmlformats.org/officeDocument/2006/relationships/image"/><Relationship Id="rId4" Target="../media/image37.svg" Type="http://schemas.openxmlformats.org/officeDocument/2006/relationships/image"/><Relationship Id="rId5" Target="https://www.moc.gov.qa/inventory/%d8%a7%d9%84%d8%a3%d9%86%d9%88%d8%a7%d8%a1-2/" TargetMode="External" Type="http://schemas.openxmlformats.org/officeDocument/2006/relationships/hyperlink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png" Type="http://schemas.openxmlformats.org/officeDocument/2006/relationships/image"/><Relationship Id="rId4" Target="../media/image41.svg" Type="http://schemas.openxmlformats.org/officeDocument/2006/relationships/image"/><Relationship Id="rId5" Target="../media/image42.png" Type="http://schemas.openxmlformats.org/officeDocument/2006/relationships/image"/><Relationship Id="rId6" Target="../media/image43.svg" Type="http://schemas.openxmlformats.org/officeDocument/2006/relationships/image"/><Relationship Id="rId7" Target="../media/image44.png" Type="http://schemas.openxmlformats.org/officeDocument/2006/relationships/image"/><Relationship Id="rId8" Target="../media/image45.svg" Type="http://schemas.openxmlformats.org/officeDocument/2006/relationships/image"/><Relationship Id="rId9" Target="../media/image4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png" Type="http://schemas.openxmlformats.org/officeDocument/2006/relationships/image"/><Relationship Id="rId4" Target="../media/image41.svg" Type="http://schemas.openxmlformats.org/officeDocument/2006/relationships/image"/><Relationship Id="rId5" Target="../media/image42.png" Type="http://schemas.openxmlformats.org/officeDocument/2006/relationships/image"/><Relationship Id="rId6" Target="../media/image43.svg" Type="http://schemas.openxmlformats.org/officeDocument/2006/relationships/image"/><Relationship Id="rId7" Target="../media/image44.png" Type="http://schemas.openxmlformats.org/officeDocument/2006/relationships/image"/><Relationship Id="rId8" Target="../media/image45.svg" Type="http://schemas.openxmlformats.org/officeDocument/2006/relationships/image"/><Relationship Id="rId9" Target="../media/image4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png" Type="http://schemas.openxmlformats.org/officeDocument/2006/relationships/image"/><Relationship Id="rId4" Target="../media/image41.svg" Type="http://schemas.openxmlformats.org/officeDocument/2006/relationships/image"/><Relationship Id="rId5" Target="../media/image42.png" Type="http://schemas.openxmlformats.org/officeDocument/2006/relationships/image"/><Relationship Id="rId6" Target="../media/image43.svg" Type="http://schemas.openxmlformats.org/officeDocument/2006/relationships/image"/><Relationship Id="rId7" Target="../media/image44.png" Type="http://schemas.openxmlformats.org/officeDocument/2006/relationships/image"/><Relationship Id="rId8" Target="../media/image45.svg" Type="http://schemas.openxmlformats.org/officeDocument/2006/relationships/image"/><Relationship Id="rId9" Target="../media/image4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37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9054" y="14908"/>
            <a:ext cx="10991119" cy="8229600"/>
          </a:xfrm>
          <a:custGeom>
            <a:avLst/>
            <a:gdLst/>
            <a:ahLst/>
            <a:cxnLst/>
            <a:rect r="r" b="b" t="t" l="l"/>
            <a:pathLst>
              <a:path h="8229600" w="10991119">
                <a:moveTo>
                  <a:pt x="0" y="0"/>
                </a:moveTo>
                <a:lnTo>
                  <a:pt x="10991119" y="0"/>
                </a:lnTo>
                <a:lnTo>
                  <a:pt x="1099111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882773" y="0"/>
            <a:ext cx="10991119" cy="8229600"/>
          </a:xfrm>
          <a:custGeom>
            <a:avLst/>
            <a:gdLst/>
            <a:ahLst/>
            <a:cxnLst/>
            <a:rect r="r" b="b" t="t" l="l"/>
            <a:pathLst>
              <a:path h="8229600" w="10991119">
                <a:moveTo>
                  <a:pt x="0" y="0"/>
                </a:moveTo>
                <a:lnTo>
                  <a:pt x="10991118" y="0"/>
                </a:lnTo>
                <a:lnTo>
                  <a:pt x="1099111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856022">
            <a:off x="16289077" y="1495655"/>
            <a:ext cx="1349901" cy="1322903"/>
          </a:xfrm>
          <a:custGeom>
            <a:avLst/>
            <a:gdLst/>
            <a:ahLst/>
            <a:cxnLst/>
            <a:rect r="r" b="b" t="t" l="l"/>
            <a:pathLst>
              <a:path h="1322903" w="1349901">
                <a:moveTo>
                  <a:pt x="0" y="0"/>
                </a:moveTo>
                <a:lnTo>
                  <a:pt x="1349901" y="0"/>
                </a:lnTo>
                <a:lnTo>
                  <a:pt x="1349901" y="1322903"/>
                </a:lnTo>
                <a:lnTo>
                  <a:pt x="0" y="13229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5554095" y="6373568"/>
            <a:ext cx="466359" cy="466359"/>
          </a:xfrm>
          <a:prstGeom prst="rect">
            <a:avLst/>
          </a:prstGeom>
        </p:spPr>
      </p:pic>
      <p:sp>
        <p:nvSpPr>
          <p:cNvPr name="Freeform 6" id="6"/>
          <p:cNvSpPr/>
          <p:nvPr/>
        </p:nvSpPr>
        <p:spPr>
          <a:xfrm flipH="false" flipV="false" rot="0">
            <a:off x="0" y="7088554"/>
            <a:ext cx="18453282" cy="3206258"/>
          </a:xfrm>
          <a:custGeom>
            <a:avLst/>
            <a:gdLst/>
            <a:ahLst/>
            <a:cxnLst/>
            <a:rect r="r" b="b" t="t" l="l"/>
            <a:pathLst>
              <a:path h="3206258" w="18453282">
                <a:moveTo>
                  <a:pt x="0" y="0"/>
                </a:moveTo>
                <a:lnTo>
                  <a:pt x="18453282" y="0"/>
                </a:lnTo>
                <a:lnTo>
                  <a:pt x="18453282" y="3206257"/>
                </a:lnTo>
                <a:lnTo>
                  <a:pt x="0" y="32062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964028" y="9041369"/>
            <a:ext cx="900912" cy="1253443"/>
          </a:xfrm>
          <a:custGeom>
            <a:avLst/>
            <a:gdLst/>
            <a:ahLst/>
            <a:cxnLst/>
            <a:rect r="r" b="b" t="t" l="l"/>
            <a:pathLst>
              <a:path h="1253443" w="900912">
                <a:moveTo>
                  <a:pt x="0" y="0"/>
                </a:moveTo>
                <a:lnTo>
                  <a:pt x="900912" y="0"/>
                </a:lnTo>
                <a:lnTo>
                  <a:pt x="900912" y="1253442"/>
                </a:lnTo>
                <a:lnTo>
                  <a:pt x="0" y="12534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231660" y="9256241"/>
            <a:ext cx="1732368" cy="1030759"/>
          </a:xfrm>
          <a:custGeom>
            <a:avLst/>
            <a:gdLst/>
            <a:ahLst/>
            <a:cxnLst/>
            <a:rect r="r" b="b" t="t" l="l"/>
            <a:pathLst>
              <a:path h="1030759" w="1732368">
                <a:moveTo>
                  <a:pt x="0" y="0"/>
                </a:moveTo>
                <a:lnTo>
                  <a:pt x="1732368" y="0"/>
                </a:lnTo>
                <a:lnTo>
                  <a:pt x="1732368" y="1030759"/>
                </a:lnTo>
                <a:lnTo>
                  <a:pt x="0" y="10307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7772491" y="7443794"/>
            <a:ext cx="605841" cy="2851017"/>
          </a:xfrm>
          <a:custGeom>
            <a:avLst/>
            <a:gdLst/>
            <a:ahLst/>
            <a:cxnLst/>
            <a:rect r="r" b="b" t="t" l="l"/>
            <a:pathLst>
              <a:path h="2851017" w="605841">
                <a:moveTo>
                  <a:pt x="0" y="0"/>
                </a:moveTo>
                <a:lnTo>
                  <a:pt x="605841" y="0"/>
                </a:lnTo>
                <a:lnTo>
                  <a:pt x="605841" y="2851017"/>
                </a:lnTo>
                <a:lnTo>
                  <a:pt x="0" y="285101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454622" y="9412704"/>
            <a:ext cx="1079499" cy="971673"/>
          </a:xfrm>
          <a:custGeom>
            <a:avLst/>
            <a:gdLst/>
            <a:ahLst/>
            <a:cxnLst/>
            <a:rect r="r" b="b" t="t" l="l"/>
            <a:pathLst>
              <a:path h="971673" w="1079499">
                <a:moveTo>
                  <a:pt x="0" y="0"/>
                </a:moveTo>
                <a:lnTo>
                  <a:pt x="1079499" y="0"/>
                </a:lnTo>
                <a:lnTo>
                  <a:pt x="1079499" y="971673"/>
                </a:lnTo>
                <a:lnTo>
                  <a:pt x="0" y="97167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454622" y="9623487"/>
            <a:ext cx="1332654" cy="671324"/>
          </a:xfrm>
          <a:custGeom>
            <a:avLst/>
            <a:gdLst/>
            <a:ahLst/>
            <a:cxnLst/>
            <a:rect r="r" b="b" t="t" l="l"/>
            <a:pathLst>
              <a:path h="671324" w="1332654">
                <a:moveTo>
                  <a:pt x="0" y="0"/>
                </a:moveTo>
                <a:lnTo>
                  <a:pt x="1332653" y="0"/>
                </a:lnTo>
                <a:lnTo>
                  <a:pt x="1332653" y="671324"/>
                </a:lnTo>
                <a:lnTo>
                  <a:pt x="0" y="6713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020455" y="8203518"/>
            <a:ext cx="1989111" cy="2418373"/>
          </a:xfrm>
          <a:custGeom>
            <a:avLst/>
            <a:gdLst/>
            <a:ahLst/>
            <a:cxnLst/>
            <a:rect r="r" b="b" t="t" l="l"/>
            <a:pathLst>
              <a:path h="2418373" w="1989111">
                <a:moveTo>
                  <a:pt x="0" y="0"/>
                </a:moveTo>
                <a:lnTo>
                  <a:pt x="1989111" y="0"/>
                </a:lnTo>
                <a:lnTo>
                  <a:pt x="1989111" y="2418372"/>
                </a:lnTo>
                <a:lnTo>
                  <a:pt x="0" y="241837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10191" y="8594306"/>
            <a:ext cx="1038891" cy="1692694"/>
          </a:xfrm>
          <a:custGeom>
            <a:avLst/>
            <a:gdLst/>
            <a:ahLst/>
            <a:cxnLst/>
            <a:rect r="r" b="b" t="t" l="l"/>
            <a:pathLst>
              <a:path h="1692694" w="1038891">
                <a:moveTo>
                  <a:pt x="0" y="0"/>
                </a:moveTo>
                <a:lnTo>
                  <a:pt x="1038891" y="0"/>
                </a:lnTo>
                <a:lnTo>
                  <a:pt x="1038891" y="1692694"/>
                </a:lnTo>
                <a:lnTo>
                  <a:pt x="0" y="169269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28700" y="9256241"/>
            <a:ext cx="1637204" cy="1170601"/>
          </a:xfrm>
          <a:custGeom>
            <a:avLst/>
            <a:gdLst/>
            <a:ahLst/>
            <a:cxnLst/>
            <a:rect r="r" b="b" t="t" l="l"/>
            <a:pathLst>
              <a:path h="1170601" w="1637204">
                <a:moveTo>
                  <a:pt x="0" y="0"/>
                </a:moveTo>
                <a:lnTo>
                  <a:pt x="1637204" y="0"/>
                </a:lnTo>
                <a:lnTo>
                  <a:pt x="1637204" y="1170601"/>
                </a:lnTo>
                <a:lnTo>
                  <a:pt x="0" y="117060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09254" y="8244508"/>
            <a:ext cx="1179200" cy="2392290"/>
          </a:xfrm>
          <a:custGeom>
            <a:avLst/>
            <a:gdLst/>
            <a:ahLst/>
            <a:cxnLst/>
            <a:rect r="r" b="b" t="t" l="l"/>
            <a:pathLst>
              <a:path h="2392290" w="1179200">
                <a:moveTo>
                  <a:pt x="0" y="0"/>
                </a:moveTo>
                <a:lnTo>
                  <a:pt x="1179200" y="0"/>
                </a:lnTo>
                <a:lnTo>
                  <a:pt x="1179200" y="2392290"/>
                </a:lnTo>
                <a:lnTo>
                  <a:pt x="0" y="239229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394056" y="9675711"/>
            <a:ext cx="1386705" cy="751132"/>
          </a:xfrm>
          <a:custGeom>
            <a:avLst/>
            <a:gdLst/>
            <a:ahLst/>
            <a:cxnLst/>
            <a:rect r="r" b="b" t="t" l="l"/>
            <a:pathLst>
              <a:path h="751132" w="1386705">
                <a:moveTo>
                  <a:pt x="0" y="0"/>
                </a:moveTo>
                <a:lnTo>
                  <a:pt x="1386705" y="0"/>
                </a:lnTo>
                <a:lnTo>
                  <a:pt x="1386705" y="751131"/>
                </a:lnTo>
                <a:lnTo>
                  <a:pt x="0" y="75113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3596020" y="9720383"/>
            <a:ext cx="369482" cy="566617"/>
          </a:xfrm>
          <a:custGeom>
            <a:avLst/>
            <a:gdLst/>
            <a:ahLst/>
            <a:cxnLst/>
            <a:rect r="r" b="b" t="t" l="l"/>
            <a:pathLst>
              <a:path h="566617" w="369482">
                <a:moveTo>
                  <a:pt x="0" y="0"/>
                </a:moveTo>
                <a:lnTo>
                  <a:pt x="369482" y="0"/>
                </a:lnTo>
                <a:lnTo>
                  <a:pt x="369482" y="566617"/>
                </a:lnTo>
                <a:lnTo>
                  <a:pt x="0" y="566617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2015961" y="1481168"/>
            <a:ext cx="14620639" cy="3161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59"/>
              </a:lnSpc>
            </a:pPr>
            <a:r>
              <a:rPr lang="en-US" sz="6042" b="true">
                <a:solidFill>
                  <a:srgbClr val="F8D893"/>
                </a:solidFill>
                <a:latin typeface="Literata Bold"/>
                <a:ea typeface="Literata Bold"/>
                <a:cs typeface="Literata Bold"/>
                <a:sym typeface="Literata Bold"/>
              </a:rPr>
              <a:t>НАРОДНА АСТРОМЕТЕОРОЛОГИЈА</a:t>
            </a:r>
          </a:p>
          <a:p>
            <a:pPr algn="ctr">
              <a:lnSpc>
                <a:spcPts val="8459"/>
              </a:lnSpc>
            </a:pPr>
            <a:r>
              <a:rPr lang="en-US" sz="6042" b="true">
                <a:solidFill>
                  <a:srgbClr val="F8D893"/>
                </a:solidFill>
                <a:latin typeface="Literata Bold"/>
                <a:ea typeface="Literata Bold"/>
                <a:cs typeface="Literata Bold"/>
                <a:sym typeface="Literata Bold"/>
              </a:rPr>
              <a:t>КАО КУЛТУРНО НАСЛЕЂЕ КАТАРА </a:t>
            </a:r>
          </a:p>
          <a:p>
            <a:pPr algn="ctr">
              <a:lnSpc>
                <a:spcPts val="8459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2665904" y="4463063"/>
            <a:ext cx="13831464" cy="15665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79"/>
              </a:lnSpc>
              <a:spcBef>
                <a:spcPct val="0"/>
              </a:spcBef>
            </a:pPr>
            <a:r>
              <a:rPr lang="en-US" sz="9199">
                <a:solidFill>
                  <a:srgbClr val="FFFFFF"/>
                </a:solidFill>
                <a:latin typeface="TAN Meringue"/>
                <a:ea typeface="TAN Meringue"/>
                <a:cs typeface="TAN Meringue"/>
                <a:sym typeface="TAN Meringue"/>
              </a:rPr>
              <a:t>AL-’ANWĀ’</a:t>
            </a:r>
            <a:r>
              <a:rPr lang="en-US" sz="9199">
                <a:solidFill>
                  <a:srgbClr val="FFFFFF"/>
                </a:solidFill>
                <a:latin typeface="TAN Meringue"/>
                <a:ea typeface="TAN Meringue"/>
                <a:cs typeface="TAN Meringue"/>
                <a:sym typeface="TAN Meringue"/>
              </a:rPr>
              <a:t> 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-10800000">
            <a:off x="-6294410" y="3101546"/>
            <a:ext cx="12588819" cy="9425879"/>
          </a:xfrm>
          <a:custGeom>
            <a:avLst/>
            <a:gdLst/>
            <a:ahLst/>
            <a:cxnLst/>
            <a:rect r="r" b="b" t="t" l="l"/>
            <a:pathLst>
              <a:path h="9425879" w="12588819">
                <a:moveTo>
                  <a:pt x="0" y="0"/>
                </a:moveTo>
                <a:lnTo>
                  <a:pt x="12588820" y="0"/>
                </a:lnTo>
                <a:lnTo>
                  <a:pt x="12588820" y="9425879"/>
                </a:lnTo>
                <a:lnTo>
                  <a:pt x="0" y="94258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37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057354"/>
            <a:ext cx="1738015" cy="1229646"/>
          </a:xfrm>
          <a:custGeom>
            <a:avLst/>
            <a:gdLst/>
            <a:ahLst/>
            <a:cxnLst/>
            <a:rect r="r" b="b" t="t" l="l"/>
            <a:pathLst>
              <a:path h="1229646" w="1738015">
                <a:moveTo>
                  <a:pt x="0" y="0"/>
                </a:moveTo>
                <a:lnTo>
                  <a:pt x="1738015" y="0"/>
                </a:lnTo>
                <a:lnTo>
                  <a:pt x="1738015" y="1229646"/>
                </a:lnTo>
                <a:lnTo>
                  <a:pt x="0" y="12296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44384" y="6224716"/>
            <a:ext cx="6549699" cy="5182449"/>
          </a:xfrm>
          <a:custGeom>
            <a:avLst/>
            <a:gdLst/>
            <a:ahLst/>
            <a:cxnLst/>
            <a:rect r="r" b="b" t="t" l="l"/>
            <a:pathLst>
              <a:path h="5182449" w="6549699">
                <a:moveTo>
                  <a:pt x="0" y="0"/>
                </a:moveTo>
                <a:lnTo>
                  <a:pt x="6549698" y="0"/>
                </a:lnTo>
                <a:lnTo>
                  <a:pt x="6549698" y="5182449"/>
                </a:lnTo>
                <a:lnTo>
                  <a:pt x="0" y="5182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169905"/>
            <a:ext cx="5159624" cy="4114800"/>
          </a:xfrm>
          <a:custGeom>
            <a:avLst/>
            <a:gdLst/>
            <a:ahLst/>
            <a:cxnLst/>
            <a:rect r="r" b="b" t="t" l="l"/>
            <a:pathLst>
              <a:path h="4114800" w="5159624">
                <a:moveTo>
                  <a:pt x="0" y="0"/>
                </a:moveTo>
                <a:lnTo>
                  <a:pt x="5159624" y="0"/>
                </a:lnTo>
                <a:lnTo>
                  <a:pt x="51596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493990" y="0"/>
            <a:ext cx="4354286" cy="4114800"/>
          </a:xfrm>
          <a:custGeom>
            <a:avLst/>
            <a:gdLst/>
            <a:ahLst/>
            <a:cxnLst/>
            <a:rect r="r" b="b" t="t" l="l"/>
            <a:pathLst>
              <a:path h="4114800" w="4354286">
                <a:moveTo>
                  <a:pt x="0" y="0"/>
                </a:moveTo>
                <a:lnTo>
                  <a:pt x="4354286" y="0"/>
                </a:lnTo>
                <a:lnTo>
                  <a:pt x="43542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9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16333" y="7953497"/>
            <a:ext cx="643365" cy="640022"/>
          </a:xfrm>
          <a:custGeom>
            <a:avLst/>
            <a:gdLst/>
            <a:ahLst/>
            <a:cxnLst/>
            <a:rect r="r" b="b" t="t" l="l"/>
            <a:pathLst>
              <a:path h="640022" w="643365">
                <a:moveTo>
                  <a:pt x="0" y="0"/>
                </a:moveTo>
                <a:lnTo>
                  <a:pt x="643364" y="0"/>
                </a:lnTo>
                <a:lnTo>
                  <a:pt x="643364" y="640022"/>
                </a:lnTo>
                <a:lnTo>
                  <a:pt x="0" y="6400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98000"/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56694" y="1154538"/>
            <a:ext cx="15358575" cy="10727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299" b="true">
                <a:solidFill>
                  <a:srgbClr val="F8D893"/>
                </a:solidFill>
                <a:latin typeface="Literata Bold"/>
                <a:ea typeface="Literata Bold"/>
                <a:cs typeface="Literata Bold"/>
                <a:sym typeface="Literata Bold"/>
              </a:rPr>
              <a:t>Савремени алманаси и друга дела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19336" y="5732339"/>
            <a:ext cx="6397784" cy="15210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36262" indent="-468131" lvl="1">
              <a:lnSpc>
                <a:spcPts val="6071"/>
              </a:lnSpc>
              <a:buFont typeface="Arial"/>
              <a:buChar char="•"/>
            </a:pPr>
            <a:r>
              <a:rPr lang="en-US" sz="4336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Иса ел Хувари, 2016.</a:t>
            </a:r>
          </a:p>
          <a:p>
            <a:pPr algn="l">
              <a:lnSpc>
                <a:spcPts val="6071"/>
              </a:lnSpc>
              <a:spcBef>
                <a:spcPct val="0"/>
              </a:spcBef>
            </a:pPr>
            <a:r>
              <a:rPr lang="en-US" sz="4336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579812" y="6464268"/>
            <a:ext cx="14435457" cy="1973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93"/>
              </a:lnSpc>
              <a:spcBef>
                <a:spcPct val="0"/>
              </a:spcBef>
            </a:pPr>
            <a:r>
              <a:rPr lang="en-US" sz="3780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На енглеском и на арапском, пуно недостатака</a:t>
            </a:r>
            <a:r>
              <a:rPr lang="en-US" sz="3780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 и грешака, углавном се бави Месечевим станицама, 13 зодијакалних сазвежђа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38015" y="3394360"/>
            <a:ext cx="9781051" cy="761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14939" indent="-457470" lvl="1">
              <a:lnSpc>
                <a:spcPts val="5932"/>
              </a:lnSpc>
              <a:buFont typeface="Arial"/>
              <a:buChar char="•"/>
            </a:pPr>
            <a:r>
              <a:rPr lang="en-US" sz="42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Мухна Рашид ел Асири, 2008.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38015" y="2726502"/>
            <a:ext cx="15598936" cy="1430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93350" indent="-446675" lvl="1">
              <a:lnSpc>
                <a:spcPts val="5792"/>
              </a:lnSpc>
              <a:buFont typeface="Arial"/>
              <a:buChar char="•"/>
            </a:pPr>
            <a:r>
              <a:rPr lang="en-US" sz="41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Абдулазиз ибн Абдулах ел Ујуни, 1960, подаци за 1906.</a:t>
            </a:r>
          </a:p>
          <a:p>
            <a:pPr algn="ctr">
              <a:lnSpc>
                <a:spcPts val="5512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738015" y="4208505"/>
            <a:ext cx="10693241" cy="1428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71760" indent="-435880" lvl="1">
              <a:lnSpc>
                <a:spcPts val="5652"/>
              </a:lnSpc>
              <a:buFont typeface="Arial"/>
              <a:buChar char="•"/>
            </a:pPr>
            <a:r>
              <a:rPr lang="en-US" sz="40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Абдуалх ибн Фахад ел Малики, 2013. </a:t>
            </a:r>
          </a:p>
          <a:p>
            <a:pPr algn="l">
              <a:lnSpc>
                <a:spcPts val="5652"/>
              </a:lnSpc>
            </a:pPr>
            <a:r>
              <a:rPr lang="en-US" sz="40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        О годишњим добима, Сухејл календар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37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057354"/>
            <a:ext cx="1738015" cy="1229646"/>
          </a:xfrm>
          <a:custGeom>
            <a:avLst/>
            <a:gdLst/>
            <a:ahLst/>
            <a:cxnLst/>
            <a:rect r="r" b="b" t="t" l="l"/>
            <a:pathLst>
              <a:path h="1229646" w="1738015">
                <a:moveTo>
                  <a:pt x="0" y="0"/>
                </a:moveTo>
                <a:lnTo>
                  <a:pt x="1738015" y="0"/>
                </a:lnTo>
                <a:lnTo>
                  <a:pt x="1738015" y="1229646"/>
                </a:lnTo>
                <a:lnTo>
                  <a:pt x="0" y="12296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44384" y="6224716"/>
            <a:ext cx="6549699" cy="5182449"/>
          </a:xfrm>
          <a:custGeom>
            <a:avLst/>
            <a:gdLst/>
            <a:ahLst/>
            <a:cxnLst/>
            <a:rect r="r" b="b" t="t" l="l"/>
            <a:pathLst>
              <a:path h="5182449" w="6549699">
                <a:moveTo>
                  <a:pt x="0" y="0"/>
                </a:moveTo>
                <a:lnTo>
                  <a:pt x="6549698" y="0"/>
                </a:lnTo>
                <a:lnTo>
                  <a:pt x="6549698" y="5182449"/>
                </a:lnTo>
                <a:lnTo>
                  <a:pt x="0" y="5182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169905"/>
            <a:ext cx="5159624" cy="4114800"/>
          </a:xfrm>
          <a:custGeom>
            <a:avLst/>
            <a:gdLst/>
            <a:ahLst/>
            <a:cxnLst/>
            <a:rect r="r" b="b" t="t" l="l"/>
            <a:pathLst>
              <a:path h="4114800" w="5159624">
                <a:moveTo>
                  <a:pt x="0" y="0"/>
                </a:moveTo>
                <a:lnTo>
                  <a:pt x="5159624" y="0"/>
                </a:lnTo>
                <a:lnTo>
                  <a:pt x="51596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493990" y="0"/>
            <a:ext cx="4354286" cy="4114800"/>
          </a:xfrm>
          <a:custGeom>
            <a:avLst/>
            <a:gdLst/>
            <a:ahLst/>
            <a:cxnLst/>
            <a:rect r="r" b="b" t="t" l="l"/>
            <a:pathLst>
              <a:path h="4114800" w="4354286">
                <a:moveTo>
                  <a:pt x="0" y="0"/>
                </a:moveTo>
                <a:lnTo>
                  <a:pt x="4354286" y="0"/>
                </a:lnTo>
                <a:lnTo>
                  <a:pt x="43542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9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16333" y="7953497"/>
            <a:ext cx="643365" cy="640022"/>
          </a:xfrm>
          <a:custGeom>
            <a:avLst/>
            <a:gdLst/>
            <a:ahLst/>
            <a:cxnLst/>
            <a:rect r="r" b="b" t="t" l="l"/>
            <a:pathLst>
              <a:path h="640022" w="643365">
                <a:moveTo>
                  <a:pt x="0" y="0"/>
                </a:moveTo>
                <a:lnTo>
                  <a:pt x="643364" y="0"/>
                </a:lnTo>
                <a:lnTo>
                  <a:pt x="643364" y="640022"/>
                </a:lnTo>
                <a:lnTo>
                  <a:pt x="0" y="6400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98000"/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262789" y="1916550"/>
            <a:ext cx="8432791" cy="6676969"/>
          </a:xfrm>
          <a:custGeom>
            <a:avLst/>
            <a:gdLst/>
            <a:ahLst/>
            <a:cxnLst/>
            <a:rect r="r" b="b" t="t" l="l"/>
            <a:pathLst>
              <a:path h="6676969" w="8432791">
                <a:moveTo>
                  <a:pt x="0" y="0"/>
                </a:moveTo>
                <a:lnTo>
                  <a:pt x="8432791" y="0"/>
                </a:lnTo>
                <a:lnTo>
                  <a:pt x="8432791" y="6676969"/>
                </a:lnTo>
                <a:lnTo>
                  <a:pt x="0" y="667696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0753" t="0" r="-20008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35253" y="2323010"/>
            <a:ext cx="7473474" cy="67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12"/>
              </a:lnSpc>
              <a:spcBef>
                <a:spcPct val="0"/>
              </a:spcBef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Хамид ибн Ахмед ел Марвани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67805" y="2918315"/>
            <a:ext cx="2208371" cy="67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12"/>
              </a:lnSpc>
              <a:spcBef>
                <a:spcPct val="0"/>
              </a:spcBef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1865-1940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69008" y="3805367"/>
            <a:ext cx="6651784" cy="4148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12"/>
              </a:lnSpc>
              <a:spcBef>
                <a:spcPct val="0"/>
              </a:spcBef>
            </a:pPr>
            <a:r>
              <a:rPr lang="en-US" sz="3937">
                <a:solidFill>
                  <a:srgbClr val="F8D893"/>
                </a:solidFill>
                <a:latin typeface="Literata"/>
                <a:ea typeface="Literata"/>
                <a:cs typeface="Literata"/>
                <a:sym typeface="Literata"/>
              </a:rPr>
              <a:t>Министарство културе и Министарство образовања организовали симпозијум ”Месечеве станице као културно наслеђе Катара”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37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057354"/>
            <a:ext cx="1738015" cy="1229646"/>
          </a:xfrm>
          <a:custGeom>
            <a:avLst/>
            <a:gdLst/>
            <a:ahLst/>
            <a:cxnLst/>
            <a:rect r="r" b="b" t="t" l="l"/>
            <a:pathLst>
              <a:path h="1229646" w="1738015">
                <a:moveTo>
                  <a:pt x="0" y="0"/>
                </a:moveTo>
                <a:lnTo>
                  <a:pt x="1738015" y="0"/>
                </a:lnTo>
                <a:lnTo>
                  <a:pt x="1738015" y="1229646"/>
                </a:lnTo>
                <a:lnTo>
                  <a:pt x="0" y="12296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44384" y="6224716"/>
            <a:ext cx="6549699" cy="5182449"/>
          </a:xfrm>
          <a:custGeom>
            <a:avLst/>
            <a:gdLst/>
            <a:ahLst/>
            <a:cxnLst/>
            <a:rect r="r" b="b" t="t" l="l"/>
            <a:pathLst>
              <a:path h="5182449" w="6549699">
                <a:moveTo>
                  <a:pt x="0" y="0"/>
                </a:moveTo>
                <a:lnTo>
                  <a:pt x="6549698" y="0"/>
                </a:lnTo>
                <a:lnTo>
                  <a:pt x="6549698" y="5182449"/>
                </a:lnTo>
                <a:lnTo>
                  <a:pt x="0" y="5182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169905"/>
            <a:ext cx="5159624" cy="4114800"/>
          </a:xfrm>
          <a:custGeom>
            <a:avLst/>
            <a:gdLst/>
            <a:ahLst/>
            <a:cxnLst/>
            <a:rect r="r" b="b" t="t" l="l"/>
            <a:pathLst>
              <a:path h="4114800" w="5159624">
                <a:moveTo>
                  <a:pt x="0" y="0"/>
                </a:moveTo>
                <a:lnTo>
                  <a:pt x="5159624" y="0"/>
                </a:lnTo>
                <a:lnTo>
                  <a:pt x="51596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493990" y="0"/>
            <a:ext cx="4354286" cy="4114800"/>
          </a:xfrm>
          <a:custGeom>
            <a:avLst/>
            <a:gdLst/>
            <a:ahLst/>
            <a:cxnLst/>
            <a:rect r="r" b="b" t="t" l="l"/>
            <a:pathLst>
              <a:path h="4114800" w="4354286">
                <a:moveTo>
                  <a:pt x="0" y="0"/>
                </a:moveTo>
                <a:lnTo>
                  <a:pt x="4354286" y="0"/>
                </a:lnTo>
                <a:lnTo>
                  <a:pt x="43542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9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16333" y="7953497"/>
            <a:ext cx="643365" cy="640022"/>
          </a:xfrm>
          <a:custGeom>
            <a:avLst/>
            <a:gdLst/>
            <a:ahLst/>
            <a:cxnLst/>
            <a:rect r="r" b="b" t="t" l="l"/>
            <a:pathLst>
              <a:path h="640022" w="643365">
                <a:moveTo>
                  <a:pt x="0" y="0"/>
                </a:moveTo>
                <a:lnTo>
                  <a:pt x="643364" y="0"/>
                </a:lnTo>
                <a:lnTo>
                  <a:pt x="643364" y="640022"/>
                </a:lnTo>
                <a:lnTo>
                  <a:pt x="0" y="6400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98000"/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493990" y="1028700"/>
            <a:ext cx="4023519" cy="4023519"/>
          </a:xfrm>
          <a:custGeom>
            <a:avLst/>
            <a:gdLst/>
            <a:ahLst/>
            <a:cxnLst/>
            <a:rect r="r" b="b" t="t" l="l"/>
            <a:pathLst>
              <a:path h="4023519" w="4023519">
                <a:moveTo>
                  <a:pt x="0" y="0"/>
                </a:moveTo>
                <a:lnTo>
                  <a:pt x="4023519" y="0"/>
                </a:lnTo>
                <a:lnTo>
                  <a:pt x="4023519" y="4023519"/>
                </a:lnTo>
                <a:lnTo>
                  <a:pt x="0" y="402351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738015" y="1773125"/>
            <a:ext cx="11279505" cy="813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32"/>
              </a:lnSpc>
              <a:spcBef>
                <a:spcPct val="0"/>
              </a:spcBef>
            </a:pPr>
            <a:r>
              <a:rPr lang="en-US" sz="4737">
                <a:solidFill>
                  <a:srgbClr val="F8D893"/>
                </a:solidFill>
                <a:latin typeface="Literata"/>
                <a:ea typeface="Literata"/>
                <a:cs typeface="Literata"/>
                <a:sym typeface="Literata"/>
              </a:rPr>
              <a:t>Алманах шејха Абдулаха ел Ансарија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90848" y="2964260"/>
            <a:ext cx="12173838" cy="3567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50171" indent="-425086" lvl="1">
              <a:lnSpc>
                <a:spcPts val="5512"/>
              </a:lnSpc>
              <a:buFont typeface="Arial"/>
              <a:buChar char="•"/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1957-1989 објављивао Ибрахим ел Ансари</a:t>
            </a:r>
          </a:p>
          <a:p>
            <a:pPr algn="l" marL="850171" indent="-425086" lvl="1">
              <a:lnSpc>
                <a:spcPts val="5512"/>
              </a:lnSpc>
              <a:buFont typeface="Arial"/>
              <a:buChar char="•"/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Абдулах ел Ансари наставио</a:t>
            </a:r>
          </a:p>
          <a:p>
            <a:pPr algn="l" marL="850171" indent="-425086" lvl="1">
              <a:lnSpc>
                <a:spcPts val="5512"/>
              </a:lnSpc>
              <a:buFont typeface="Arial"/>
              <a:buChar char="•"/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подаци преузети из старијих дела уз неке народне приче из његовог времена</a:t>
            </a:r>
          </a:p>
          <a:p>
            <a:pPr algn="l" marL="850171" indent="-425086" lvl="1">
              <a:lnSpc>
                <a:spcPts val="5512"/>
              </a:lnSpc>
              <a:buFont typeface="Arial"/>
              <a:buChar char="•"/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шест годишњих доба по угледу на Кутруба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140967" y="6662398"/>
            <a:ext cx="8876553" cy="597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18"/>
              </a:lnSpc>
              <a:spcBef>
                <a:spcPct val="0"/>
              </a:spcBef>
            </a:pPr>
            <a:r>
              <a:rPr lang="en-US" sz="3513">
                <a:solidFill>
                  <a:srgbClr val="F8D893"/>
                </a:solidFill>
                <a:latin typeface="Literata"/>
                <a:ea typeface="Literata"/>
                <a:cs typeface="Literata"/>
                <a:sym typeface="Literata"/>
              </a:rPr>
              <a:t>васми, шита, раби сајф, самим</a:t>
            </a:r>
            <a:r>
              <a:rPr lang="en-US" sz="3513">
                <a:solidFill>
                  <a:srgbClr val="F8D893"/>
                </a:solidFill>
                <a:latin typeface="Literata"/>
                <a:ea typeface="Literata"/>
                <a:cs typeface="Literata"/>
                <a:sym typeface="Literata"/>
              </a:rPr>
              <a:t> и хариф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37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057354"/>
            <a:ext cx="1738015" cy="1229646"/>
          </a:xfrm>
          <a:custGeom>
            <a:avLst/>
            <a:gdLst/>
            <a:ahLst/>
            <a:cxnLst/>
            <a:rect r="r" b="b" t="t" l="l"/>
            <a:pathLst>
              <a:path h="1229646" w="1738015">
                <a:moveTo>
                  <a:pt x="0" y="0"/>
                </a:moveTo>
                <a:lnTo>
                  <a:pt x="1738015" y="0"/>
                </a:lnTo>
                <a:lnTo>
                  <a:pt x="1738015" y="1229646"/>
                </a:lnTo>
                <a:lnTo>
                  <a:pt x="0" y="12296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44384" y="6224716"/>
            <a:ext cx="6549699" cy="5182449"/>
          </a:xfrm>
          <a:custGeom>
            <a:avLst/>
            <a:gdLst/>
            <a:ahLst/>
            <a:cxnLst/>
            <a:rect r="r" b="b" t="t" l="l"/>
            <a:pathLst>
              <a:path h="5182449" w="6549699">
                <a:moveTo>
                  <a:pt x="0" y="0"/>
                </a:moveTo>
                <a:lnTo>
                  <a:pt x="6549698" y="0"/>
                </a:lnTo>
                <a:lnTo>
                  <a:pt x="6549698" y="5182449"/>
                </a:lnTo>
                <a:lnTo>
                  <a:pt x="0" y="5182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169905"/>
            <a:ext cx="5159624" cy="4114800"/>
          </a:xfrm>
          <a:custGeom>
            <a:avLst/>
            <a:gdLst/>
            <a:ahLst/>
            <a:cxnLst/>
            <a:rect r="r" b="b" t="t" l="l"/>
            <a:pathLst>
              <a:path h="4114800" w="5159624">
                <a:moveTo>
                  <a:pt x="0" y="0"/>
                </a:moveTo>
                <a:lnTo>
                  <a:pt x="5159624" y="0"/>
                </a:lnTo>
                <a:lnTo>
                  <a:pt x="51596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493990" y="0"/>
            <a:ext cx="4354286" cy="4114800"/>
          </a:xfrm>
          <a:custGeom>
            <a:avLst/>
            <a:gdLst/>
            <a:ahLst/>
            <a:cxnLst/>
            <a:rect r="r" b="b" t="t" l="l"/>
            <a:pathLst>
              <a:path h="4114800" w="4354286">
                <a:moveTo>
                  <a:pt x="0" y="0"/>
                </a:moveTo>
                <a:lnTo>
                  <a:pt x="4354286" y="0"/>
                </a:lnTo>
                <a:lnTo>
                  <a:pt x="43542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9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16333" y="7953497"/>
            <a:ext cx="643365" cy="640022"/>
          </a:xfrm>
          <a:custGeom>
            <a:avLst/>
            <a:gdLst/>
            <a:ahLst/>
            <a:cxnLst/>
            <a:rect r="r" b="b" t="t" l="l"/>
            <a:pathLst>
              <a:path h="640022" w="643365">
                <a:moveTo>
                  <a:pt x="0" y="0"/>
                </a:moveTo>
                <a:lnTo>
                  <a:pt x="643364" y="0"/>
                </a:lnTo>
                <a:lnTo>
                  <a:pt x="643364" y="640022"/>
                </a:lnTo>
                <a:lnTo>
                  <a:pt x="0" y="6400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98000"/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330465" y="3242498"/>
            <a:ext cx="7718901" cy="67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12"/>
              </a:lnSpc>
              <a:spcBef>
                <a:spcPct val="0"/>
              </a:spcBef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aṯ-Ṯ</a:t>
            </a: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urayyā - Плејаде, Влашићи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330465" y="1791922"/>
            <a:ext cx="13633187" cy="785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99"/>
              </a:lnSpc>
              <a:spcBef>
                <a:spcPct val="0"/>
              </a:spcBef>
            </a:pPr>
            <a:r>
              <a:rPr lang="en-US" sz="4642">
                <a:solidFill>
                  <a:srgbClr val="F8D893"/>
                </a:solidFill>
                <a:latin typeface="Literata"/>
                <a:ea typeface="Literata"/>
                <a:cs typeface="Literata"/>
                <a:sym typeface="Literata"/>
              </a:rPr>
              <a:t>Подаци из Ансаријевог алманаха за 1986/1987.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05184" y="4026988"/>
            <a:ext cx="13701151" cy="4233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50171" indent="-425086" lvl="1">
              <a:lnSpc>
                <a:spcPts val="5512"/>
              </a:lnSpc>
              <a:buFont typeface="Arial"/>
              <a:buChar char="•"/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излази 7. јуна у зодијакалном месецу Близанаца</a:t>
            </a:r>
          </a:p>
          <a:p>
            <a:pPr algn="just" marL="850171" indent="-425086" lvl="1">
              <a:lnSpc>
                <a:spcPts val="5512"/>
              </a:lnSpc>
              <a:buFont typeface="Arial"/>
              <a:buChar char="•"/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када изађу Плејаде, повлачи се све што је штетно и на земљи је благостање </a:t>
            </a:r>
          </a:p>
          <a:p>
            <a:pPr algn="just">
              <a:lnSpc>
                <a:spcPts val="5512"/>
              </a:lnSpc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        </a:t>
            </a: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(чак се и у хадисима помиње)</a:t>
            </a:r>
          </a:p>
          <a:p>
            <a:pPr algn="just" marL="850171" indent="-425086" lvl="1">
              <a:lnSpc>
                <a:spcPts val="5512"/>
              </a:lnSpc>
              <a:buFont typeface="Arial"/>
              <a:buChar char="•"/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ране брзо зарастају па се препоручује обрезивање у време ове Месечеве станице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37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057354"/>
            <a:ext cx="1738015" cy="1229646"/>
          </a:xfrm>
          <a:custGeom>
            <a:avLst/>
            <a:gdLst/>
            <a:ahLst/>
            <a:cxnLst/>
            <a:rect r="r" b="b" t="t" l="l"/>
            <a:pathLst>
              <a:path h="1229646" w="1738015">
                <a:moveTo>
                  <a:pt x="0" y="0"/>
                </a:moveTo>
                <a:lnTo>
                  <a:pt x="1738015" y="0"/>
                </a:lnTo>
                <a:lnTo>
                  <a:pt x="1738015" y="1229646"/>
                </a:lnTo>
                <a:lnTo>
                  <a:pt x="0" y="12296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44384" y="6224716"/>
            <a:ext cx="6549699" cy="5182449"/>
          </a:xfrm>
          <a:custGeom>
            <a:avLst/>
            <a:gdLst/>
            <a:ahLst/>
            <a:cxnLst/>
            <a:rect r="r" b="b" t="t" l="l"/>
            <a:pathLst>
              <a:path h="5182449" w="6549699">
                <a:moveTo>
                  <a:pt x="0" y="0"/>
                </a:moveTo>
                <a:lnTo>
                  <a:pt x="6549698" y="0"/>
                </a:lnTo>
                <a:lnTo>
                  <a:pt x="6549698" y="5182449"/>
                </a:lnTo>
                <a:lnTo>
                  <a:pt x="0" y="5182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169905"/>
            <a:ext cx="5159624" cy="4114800"/>
          </a:xfrm>
          <a:custGeom>
            <a:avLst/>
            <a:gdLst/>
            <a:ahLst/>
            <a:cxnLst/>
            <a:rect r="r" b="b" t="t" l="l"/>
            <a:pathLst>
              <a:path h="4114800" w="5159624">
                <a:moveTo>
                  <a:pt x="0" y="0"/>
                </a:moveTo>
                <a:lnTo>
                  <a:pt x="5159624" y="0"/>
                </a:lnTo>
                <a:lnTo>
                  <a:pt x="51596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493990" y="0"/>
            <a:ext cx="4354286" cy="4114800"/>
          </a:xfrm>
          <a:custGeom>
            <a:avLst/>
            <a:gdLst/>
            <a:ahLst/>
            <a:cxnLst/>
            <a:rect r="r" b="b" t="t" l="l"/>
            <a:pathLst>
              <a:path h="4114800" w="4354286">
                <a:moveTo>
                  <a:pt x="0" y="0"/>
                </a:moveTo>
                <a:lnTo>
                  <a:pt x="4354286" y="0"/>
                </a:lnTo>
                <a:lnTo>
                  <a:pt x="43542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9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16333" y="7953497"/>
            <a:ext cx="643365" cy="640022"/>
          </a:xfrm>
          <a:custGeom>
            <a:avLst/>
            <a:gdLst/>
            <a:ahLst/>
            <a:cxnLst/>
            <a:rect r="r" b="b" t="t" l="l"/>
            <a:pathLst>
              <a:path h="640022" w="643365">
                <a:moveTo>
                  <a:pt x="0" y="0"/>
                </a:moveTo>
                <a:lnTo>
                  <a:pt x="643364" y="0"/>
                </a:lnTo>
                <a:lnTo>
                  <a:pt x="643364" y="640022"/>
                </a:lnTo>
                <a:lnTo>
                  <a:pt x="0" y="6400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98000"/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194303" y="3242498"/>
            <a:ext cx="5991225" cy="67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12"/>
              </a:lnSpc>
              <a:spcBef>
                <a:spcPct val="0"/>
              </a:spcBef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ad-Daba</a:t>
            </a: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rān - Алдебаран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330465" y="1791922"/>
            <a:ext cx="13633187" cy="785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99"/>
              </a:lnSpc>
              <a:spcBef>
                <a:spcPct val="0"/>
              </a:spcBef>
            </a:pPr>
            <a:r>
              <a:rPr lang="en-US" sz="4642">
                <a:solidFill>
                  <a:srgbClr val="F8D893"/>
                </a:solidFill>
                <a:latin typeface="Literata"/>
                <a:ea typeface="Literata"/>
                <a:cs typeface="Literata"/>
                <a:sym typeface="Literata"/>
              </a:rPr>
              <a:t>Подаци из Ансаријевог алманаха за 1986/1987.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05184" y="4026988"/>
            <a:ext cx="13227371" cy="4788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772" indent="-410386" lvl="1">
              <a:lnSpc>
                <a:spcPts val="5322"/>
              </a:lnSpc>
              <a:buFont typeface="Arial"/>
              <a:buChar char="•"/>
            </a:pPr>
            <a:r>
              <a:rPr lang="en-US" sz="3801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излази 20. јуна у зодијакалном месецу Близанаца; од 23. јуна почиње Рак; летња дугодневица</a:t>
            </a:r>
          </a:p>
          <a:p>
            <a:pPr algn="l" marL="820772" indent="-410386" lvl="1">
              <a:lnSpc>
                <a:spcPts val="5322"/>
              </a:lnSpc>
              <a:buFont typeface="Arial"/>
              <a:buChar char="•"/>
            </a:pPr>
            <a:r>
              <a:rPr lang="en-US" sz="3801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ватра више није потребна</a:t>
            </a:r>
          </a:p>
          <a:p>
            <a:pPr algn="just" marL="820772" indent="-410386" lvl="1">
              <a:lnSpc>
                <a:spcPts val="5322"/>
              </a:lnSpc>
              <a:buFont typeface="Arial"/>
              <a:buChar char="•"/>
            </a:pPr>
            <a:r>
              <a:rPr lang="en-US" sz="3801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препоручује се испијање хладне воде ујутру на празан стомак; укључити махунарке и лук  у исхрану</a:t>
            </a:r>
          </a:p>
          <a:p>
            <a:pPr algn="just" marL="820772" indent="-410386" lvl="1">
              <a:lnSpc>
                <a:spcPts val="5322"/>
              </a:lnSpc>
              <a:buFont typeface="Arial"/>
              <a:buChar char="•"/>
            </a:pPr>
            <a:r>
              <a:rPr lang="en-US" sz="3801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пешчане олује и врели ветрови све јачи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37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057354"/>
            <a:ext cx="1738015" cy="1229646"/>
          </a:xfrm>
          <a:custGeom>
            <a:avLst/>
            <a:gdLst/>
            <a:ahLst/>
            <a:cxnLst/>
            <a:rect r="r" b="b" t="t" l="l"/>
            <a:pathLst>
              <a:path h="1229646" w="1738015">
                <a:moveTo>
                  <a:pt x="0" y="0"/>
                </a:moveTo>
                <a:lnTo>
                  <a:pt x="1738015" y="0"/>
                </a:lnTo>
                <a:lnTo>
                  <a:pt x="1738015" y="1229646"/>
                </a:lnTo>
                <a:lnTo>
                  <a:pt x="0" y="12296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44384" y="6224716"/>
            <a:ext cx="6549699" cy="5182449"/>
          </a:xfrm>
          <a:custGeom>
            <a:avLst/>
            <a:gdLst/>
            <a:ahLst/>
            <a:cxnLst/>
            <a:rect r="r" b="b" t="t" l="l"/>
            <a:pathLst>
              <a:path h="5182449" w="6549699">
                <a:moveTo>
                  <a:pt x="0" y="0"/>
                </a:moveTo>
                <a:lnTo>
                  <a:pt x="6549698" y="0"/>
                </a:lnTo>
                <a:lnTo>
                  <a:pt x="6549698" y="5182449"/>
                </a:lnTo>
                <a:lnTo>
                  <a:pt x="0" y="5182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169905"/>
            <a:ext cx="5159624" cy="4114800"/>
          </a:xfrm>
          <a:custGeom>
            <a:avLst/>
            <a:gdLst/>
            <a:ahLst/>
            <a:cxnLst/>
            <a:rect r="r" b="b" t="t" l="l"/>
            <a:pathLst>
              <a:path h="4114800" w="5159624">
                <a:moveTo>
                  <a:pt x="0" y="0"/>
                </a:moveTo>
                <a:lnTo>
                  <a:pt x="5159624" y="0"/>
                </a:lnTo>
                <a:lnTo>
                  <a:pt x="51596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493990" y="0"/>
            <a:ext cx="4354286" cy="4114800"/>
          </a:xfrm>
          <a:custGeom>
            <a:avLst/>
            <a:gdLst/>
            <a:ahLst/>
            <a:cxnLst/>
            <a:rect r="r" b="b" t="t" l="l"/>
            <a:pathLst>
              <a:path h="4114800" w="4354286">
                <a:moveTo>
                  <a:pt x="0" y="0"/>
                </a:moveTo>
                <a:lnTo>
                  <a:pt x="4354286" y="0"/>
                </a:lnTo>
                <a:lnTo>
                  <a:pt x="43542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9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16333" y="7953497"/>
            <a:ext cx="643365" cy="640022"/>
          </a:xfrm>
          <a:custGeom>
            <a:avLst/>
            <a:gdLst/>
            <a:ahLst/>
            <a:cxnLst/>
            <a:rect r="r" b="b" t="t" l="l"/>
            <a:pathLst>
              <a:path h="640022" w="643365">
                <a:moveTo>
                  <a:pt x="0" y="0"/>
                </a:moveTo>
                <a:lnTo>
                  <a:pt x="643364" y="0"/>
                </a:lnTo>
                <a:lnTo>
                  <a:pt x="643364" y="640022"/>
                </a:lnTo>
                <a:lnTo>
                  <a:pt x="0" y="6400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98000"/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314000" y="3242498"/>
            <a:ext cx="5751830" cy="67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12"/>
              </a:lnSpc>
              <a:spcBef>
                <a:spcPct val="0"/>
              </a:spcBef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al-Ġaf</a:t>
            </a: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r - ι, κ i λ Virginis  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330465" y="1791922"/>
            <a:ext cx="13633187" cy="785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99"/>
              </a:lnSpc>
              <a:spcBef>
                <a:spcPct val="0"/>
              </a:spcBef>
            </a:pPr>
            <a:r>
              <a:rPr lang="en-US" sz="4642">
                <a:solidFill>
                  <a:srgbClr val="F8D893"/>
                </a:solidFill>
                <a:latin typeface="Literata"/>
                <a:ea typeface="Literata"/>
                <a:cs typeface="Literata"/>
                <a:sym typeface="Literata"/>
              </a:rPr>
              <a:t>Подаци из Ансаријевог алманаха за 1986/1987.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916195" y="4099599"/>
            <a:ext cx="13592432" cy="4957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50171" indent="-425086" lvl="1">
              <a:lnSpc>
                <a:spcPts val="5512"/>
              </a:lnSpc>
              <a:buFont typeface="Arial"/>
              <a:buChar char="•"/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излази 10. новембра у зодијакалном месецу Шкорпије</a:t>
            </a:r>
          </a:p>
          <a:p>
            <a:pPr algn="just" marL="850171" indent="-425086" lvl="1">
              <a:lnSpc>
                <a:spcPts val="5512"/>
              </a:lnSpc>
              <a:buFont typeface="Arial"/>
              <a:buChar char="•"/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ћебад обавезна</a:t>
            </a:r>
          </a:p>
          <a:p>
            <a:pPr algn="just" marL="850171" indent="-425086" lvl="1">
              <a:lnSpc>
                <a:spcPts val="5512"/>
              </a:lnSpc>
              <a:buFont typeface="Arial"/>
              <a:buChar char="•"/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забрањено испијање воде непосредно по буђењу</a:t>
            </a:r>
          </a:p>
          <a:p>
            <a:pPr algn="just" marL="850171" indent="-425086" lvl="1">
              <a:lnSpc>
                <a:spcPts val="5512"/>
              </a:lnSpc>
              <a:spcBef>
                <a:spcPct val="0"/>
              </a:spcBef>
              <a:buFont typeface="Arial"/>
              <a:buChar char="•"/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погодно време за пресађивање озиме расаде и садница већине дрвећа</a:t>
            </a: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 и палми</a:t>
            </a:r>
          </a:p>
          <a:p>
            <a:pPr algn="just">
              <a:lnSpc>
                <a:spcPts val="551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37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02107" y="1132844"/>
            <a:ext cx="15860613" cy="8009610"/>
          </a:xfrm>
          <a:custGeom>
            <a:avLst/>
            <a:gdLst/>
            <a:ahLst/>
            <a:cxnLst/>
            <a:rect r="r" b="b" t="t" l="l"/>
            <a:pathLst>
              <a:path h="8009610" w="15860613">
                <a:moveTo>
                  <a:pt x="0" y="0"/>
                </a:moveTo>
                <a:lnTo>
                  <a:pt x="15860614" y="0"/>
                </a:lnTo>
                <a:lnTo>
                  <a:pt x="15860614" y="8009610"/>
                </a:lnTo>
                <a:lnTo>
                  <a:pt x="0" y="8009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29416" y="7889671"/>
            <a:ext cx="1649321" cy="1649321"/>
          </a:xfrm>
          <a:custGeom>
            <a:avLst/>
            <a:gdLst/>
            <a:ahLst/>
            <a:cxnLst/>
            <a:rect r="r" b="b" t="t" l="l"/>
            <a:pathLst>
              <a:path h="1649321" w="1649321">
                <a:moveTo>
                  <a:pt x="0" y="0"/>
                </a:moveTo>
                <a:lnTo>
                  <a:pt x="1649322" y="0"/>
                </a:lnTo>
                <a:lnTo>
                  <a:pt x="1649322" y="1649322"/>
                </a:lnTo>
                <a:lnTo>
                  <a:pt x="0" y="16493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148923" y="8042827"/>
            <a:ext cx="3393440" cy="67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12"/>
              </a:lnSpc>
              <a:spcBef>
                <a:spcPct val="0"/>
              </a:spcBef>
            </a:pPr>
            <a:r>
              <a:rPr lang="en-US" sz="3937" u="sng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  <a:hlinkClick r:id="rId4" tooltip="https://www.qatarch.com/home"/>
              </a:rPr>
              <a:t>Веб страница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37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057354"/>
            <a:ext cx="1738015" cy="1229646"/>
          </a:xfrm>
          <a:custGeom>
            <a:avLst/>
            <a:gdLst/>
            <a:ahLst/>
            <a:cxnLst/>
            <a:rect r="r" b="b" t="t" l="l"/>
            <a:pathLst>
              <a:path h="1229646" w="1738015">
                <a:moveTo>
                  <a:pt x="0" y="0"/>
                </a:moveTo>
                <a:lnTo>
                  <a:pt x="1738015" y="0"/>
                </a:lnTo>
                <a:lnTo>
                  <a:pt x="1738015" y="1229646"/>
                </a:lnTo>
                <a:lnTo>
                  <a:pt x="0" y="12296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44384" y="6224716"/>
            <a:ext cx="6549699" cy="5182449"/>
          </a:xfrm>
          <a:custGeom>
            <a:avLst/>
            <a:gdLst/>
            <a:ahLst/>
            <a:cxnLst/>
            <a:rect r="r" b="b" t="t" l="l"/>
            <a:pathLst>
              <a:path h="5182449" w="6549699">
                <a:moveTo>
                  <a:pt x="0" y="0"/>
                </a:moveTo>
                <a:lnTo>
                  <a:pt x="6549698" y="0"/>
                </a:lnTo>
                <a:lnTo>
                  <a:pt x="6549698" y="5182449"/>
                </a:lnTo>
                <a:lnTo>
                  <a:pt x="0" y="5182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169905"/>
            <a:ext cx="5159624" cy="4114800"/>
          </a:xfrm>
          <a:custGeom>
            <a:avLst/>
            <a:gdLst/>
            <a:ahLst/>
            <a:cxnLst/>
            <a:rect r="r" b="b" t="t" l="l"/>
            <a:pathLst>
              <a:path h="4114800" w="5159624">
                <a:moveTo>
                  <a:pt x="0" y="0"/>
                </a:moveTo>
                <a:lnTo>
                  <a:pt x="5159624" y="0"/>
                </a:lnTo>
                <a:lnTo>
                  <a:pt x="51596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493990" y="0"/>
            <a:ext cx="4354286" cy="4114800"/>
          </a:xfrm>
          <a:custGeom>
            <a:avLst/>
            <a:gdLst/>
            <a:ahLst/>
            <a:cxnLst/>
            <a:rect r="r" b="b" t="t" l="l"/>
            <a:pathLst>
              <a:path h="4114800" w="4354286">
                <a:moveTo>
                  <a:pt x="0" y="0"/>
                </a:moveTo>
                <a:lnTo>
                  <a:pt x="4354286" y="0"/>
                </a:lnTo>
                <a:lnTo>
                  <a:pt x="43542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9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16333" y="7953497"/>
            <a:ext cx="643365" cy="640022"/>
          </a:xfrm>
          <a:custGeom>
            <a:avLst/>
            <a:gdLst/>
            <a:ahLst/>
            <a:cxnLst/>
            <a:rect r="r" b="b" t="t" l="l"/>
            <a:pathLst>
              <a:path h="640022" w="643365">
                <a:moveTo>
                  <a:pt x="0" y="0"/>
                </a:moveTo>
                <a:lnTo>
                  <a:pt x="643364" y="0"/>
                </a:lnTo>
                <a:lnTo>
                  <a:pt x="643364" y="640022"/>
                </a:lnTo>
                <a:lnTo>
                  <a:pt x="0" y="6400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98000"/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199914" y="1258266"/>
            <a:ext cx="16218358" cy="1135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13"/>
              </a:lnSpc>
            </a:pPr>
            <a:r>
              <a:rPr lang="en-US" sz="6652" b="true">
                <a:solidFill>
                  <a:srgbClr val="F8D893"/>
                </a:solidFill>
                <a:latin typeface="Literata Bold"/>
                <a:ea typeface="Literata Bold"/>
                <a:cs typeface="Literata Bold"/>
                <a:sym typeface="Literata Bold"/>
              </a:rPr>
              <a:t> Да ли се данас практикује?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081221" y="1971675"/>
            <a:ext cx="11412379" cy="4784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63"/>
              </a:lnSpc>
            </a:pPr>
          </a:p>
          <a:p>
            <a:pPr algn="l" marL="950565" indent="-475282" lvl="1">
              <a:lnSpc>
                <a:spcPts val="6163"/>
              </a:lnSpc>
              <a:buFont typeface="Arial"/>
              <a:buChar char="•"/>
            </a:pPr>
            <a:r>
              <a:rPr lang="en-US" sz="4402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Савремени алманаси у Катару</a:t>
            </a:r>
          </a:p>
          <a:p>
            <a:pPr algn="l" marL="950565" indent="-475282" lvl="1">
              <a:lnSpc>
                <a:spcPts val="6163"/>
              </a:lnSpc>
              <a:spcBef>
                <a:spcPct val="0"/>
              </a:spcBef>
              <a:buFont typeface="Arial"/>
              <a:buChar char="•"/>
            </a:pPr>
            <a:r>
              <a:rPr lang="en-US" sz="4402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Традиционална употреба календара </a:t>
            </a:r>
          </a:p>
          <a:p>
            <a:pPr algn="l" marL="950565" indent="-475282" lvl="1">
              <a:lnSpc>
                <a:spcPts val="6163"/>
              </a:lnSpc>
              <a:spcBef>
                <a:spcPct val="0"/>
              </a:spcBef>
              <a:buFont typeface="Arial"/>
              <a:buChar char="•"/>
            </a:pPr>
            <a:r>
              <a:rPr lang="en-US" sz="4402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Новије генерације?</a:t>
            </a:r>
          </a:p>
          <a:p>
            <a:pPr algn="l" marL="950565" indent="-475282" lvl="1">
              <a:lnSpc>
                <a:spcPts val="6163"/>
              </a:lnSpc>
              <a:spcBef>
                <a:spcPct val="0"/>
              </a:spcBef>
              <a:buFont typeface="Arial"/>
              <a:buChar char="•"/>
            </a:pPr>
            <a:r>
              <a:rPr lang="en-US" sz="4402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Покушаји очувања и промоције</a:t>
            </a:r>
          </a:p>
          <a:p>
            <a:pPr algn="ctr">
              <a:lnSpc>
                <a:spcPts val="6163"/>
              </a:lnSpc>
              <a:spcBef>
                <a:spcPct val="0"/>
              </a:spcBef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6756057" y="7712570"/>
            <a:ext cx="9144000" cy="4342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80"/>
              </a:lnSpc>
              <a:spcBef>
                <a:spcPct val="0"/>
              </a:spcBef>
            </a:pPr>
            <a:r>
              <a:rPr lang="en-US" sz="255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Катарска изрека за Бутајн  (Стомачић) у Овну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975056" y="6906678"/>
            <a:ext cx="11412769" cy="1366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12"/>
              </a:lnSpc>
              <a:spcBef>
                <a:spcPct val="0"/>
              </a:spcBef>
            </a:pPr>
            <a:r>
              <a:rPr lang="en-US" sz="3937" i="true">
                <a:solidFill>
                  <a:srgbClr val="F8D893"/>
                </a:solidFill>
                <a:latin typeface="Literata Italics"/>
                <a:ea typeface="Literata Italics"/>
                <a:cs typeface="Literata Italics"/>
                <a:sym typeface="Literata Italics"/>
              </a:rPr>
              <a:t>Mā fīhi yawm</a:t>
            </a:r>
            <a:r>
              <a:rPr lang="en-US" sz="3937" i="true">
                <a:solidFill>
                  <a:srgbClr val="F8D893"/>
                </a:solidFill>
                <a:latin typeface="Literata Italics"/>
                <a:ea typeface="Literata Italics"/>
                <a:cs typeface="Literata Italics"/>
                <a:sym typeface="Literata Italics"/>
              </a:rPr>
              <a:t> zayna, amā hawā’ wa-la ghayma</a:t>
            </a:r>
          </a:p>
          <a:p>
            <a:pPr algn="ctr">
              <a:lnSpc>
                <a:spcPts val="551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37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991119" cy="8229600"/>
          </a:xfrm>
          <a:custGeom>
            <a:avLst/>
            <a:gdLst/>
            <a:ahLst/>
            <a:cxnLst/>
            <a:rect r="r" b="b" t="t" l="l"/>
            <a:pathLst>
              <a:path h="8229600" w="10991119">
                <a:moveTo>
                  <a:pt x="0" y="0"/>
                </a:moveTo>
                <a:lnTo>
                  <a:pt x="10991119" y="0"/>
                </a:lnTo>
                <a:lnTo>
                  <a:pt x="1099111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188286" y="5503376"/>
            <a:ext cx="13370647" cy="4084315"/>
          </a:xfrm>
          <a:custGeom>
            <a:avLst/>
            <a:gdLst/>
            <a:ahLst/>
            <a:cxnLst/>
            <a:rect r="r" b="b" t="t" l="l"/>
            <a:pathLst>
              <a:path h="4084315" w="13370647">
                <a:moveTo>
                  <a:pt x="0" y="0"/>
                </a:moveTo>
                <a:lnTo>
                  <a:pt x="13370647" y="0"/>
                </a:lnTo>
                <a:lnTo>
                  <a:pt x="13370647" y="4084316"/>
                </a:lnTo>
                <a:lnTo>
                  <a:pt x="0" y="40843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38684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5472892"/>
            <a:ext cx="3643468" cy="4114800"/>
          </a:xfrm>
          <a:custGeom>
            <a:avLst/>
            <a:gdLst/>
            <a:ahLst/>
            <a:cxnLst/>
            <a:rect r="r" b="b" t="t" l="l"/>
            <a:pathLst>
              <a:path h="4114800" w="3643468">
                <a:moveTo>
                  <a:pt x="0" y="0"/>
                </a:moveTo>
                <a:lnTo>
                  <a:pt x="3643468" y="0"/>
                </a:lnTo>
                <a:lnTo>
                  <a:pt x="36434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7152449"/>
            <a:ext cx="9026195" cy="3134551"/>
          </a:xfrm>
          <a:custGeom>
            <a:avLst/>
            <a:gdLst/>
            <a:ahLst/>
            <a:cxnLst/>
            <a:rect r="r" b="b" t="t" l="l"/>
            <a:pathLst>
              <a:path h="3134551" w="9026195">
                <a:moveTo>
                  <a:pt x="0" y="0"/>
                </a:moveTo>
                <a:lnTo>
                  <a:pt x="9026195" y="0"/>
                </a:lnTo>
                <a:lnTo>
                  <a:pt x="9026195" y="3134551"/>
                </a:lnTo>
                <a:lnTo>
                  <a:pt x="0" y="31345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949995" y="6755546"/>
            <a:ext cx="7315200" cy="3817204"/>
          </a:xfrm>
          <a:custGeom>
            <a:avLst/>
            <a:gdLst/>
            <a:ahLst/>
            <a:cxnLst/>
            <a:rect r="r" b="b" t="t" l="l"/>
            <a:pathLst>
              <a:path h="3817204" w="7315200">
                <a:moveTo>
                  <a:pt x="0" y="0"/>
                </a:moveTo>
                <a:lnTo>
                  <a:pt x="7315200" y="0"/>
                </a:lnTo>
                <a:lnTo>
                  <a:pt x="7315200" y="3817204"/>
                </a:lnTo>
                <a:lnTo>
                  <a:pt x="0" y="38172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704507" y="6606748"/>
            <a:ext cx="5166986" cy="4114800"/>
          </a:xfrm>
          <a:custGeom>
            <a:avLst/>
            <a:gdLst/>
            <a:ahLst/>
            <a:cxnLst/>
            <a:rect r="r" b="b" t="t" l="l"/>
            <a:pathLst>
              <a:path h="4114800" w="5166986">
                <a:moveTo>
                  <a:pt x="0" y="0"/>
                </a:moveTo>
                <a:lnTo>
                  <a:pt x="5166986" y="0"/>
                </a:lnTo>
                <a:lnTo>
                  <a:pt x="51669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763741" y="0"/>
            <a:ext cx="10991119" cy="8229600"/>
          </a:xfrm>
          <a:custGeom>
            <a:avLst/>
            <a:gdLst/>
            <a:ahLst/>
            <a:cxnLst/>
            <a:rect r="r" b="b" t="t" l="l"/>
            <a:pathLst>
              <a:path h="8229600" w="10991119">
                <a:moveTo>
                  <a:pt x="0" y="0"/>
                </a:moveTo>
                <a:lnTo>
                  <a:pt x="10991118" y="0"/>
                </a:lnTo>
                <a:lnTo>
                  <a:pt x="1099111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2856022">
            <a:off x="15172286" y="1514473"/>
            <a:ext cx="2185818" cy="2142101"/>
          </a:xfrm>
          <a:custGeom>
            <a:avLst/>
            <a:gdLst/>
            <a:ahLst/>
            <a:cxnLst/>
            <a:rect r="r" b="b" t="t" l="l"/>
            <a:pathLst>
              <a:path h="2142101" w="2185818">
                <a:moveTo>
                  <a:pt x="0" y="0"/>
                </a:moveTo>
                <a:lnTo>
                  <a:pt x="2185818" y="0"/>
                </a:lnTo>
                <a:lnTo>
                  <a:pt x="2185818" y="2142102"/>
                </a:lnTo>
                <a:lnTo>
                  <a:pt x="0" y="214210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14"/>
          <a:srcRect l="0" t="0" r="0" b="0"/>
          <a:stretch>
            <a:fillRect/>
          </a:stretch>
        </p:blipFill>
        <p:spPr>
          <a:xfrm flipH="false" flipV="false" rot="0">
            <a:off x="4279918" y="1275679"/>
            <a:ext cx="466359" cy="466359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4"/>
          <a:srcRect l="0" t="0" r="0" b="0"/>
          <a:stretch>
            <a:fillRect/>
          </a:stretch>
        </p:blipFill>
        <p:spPr>
          <a:xfrm flipH="false" flipV="false" rot="0">
            <a:off x="15471327" y="2352344"/>
            <a:ext cx="466359" cy="466359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4"/>
          <a:srcRect l="0" t="0" r="0" b="0"/>
          <a:stretch>
            <a:fillRect/>
          </a:stretch>
        </p:blipFill>
        <p:spPr>
          <a:xfrm flipH="false" flipV="false" rot="0">
            <a:off x="15554095" y="6373568"/>
            <a:ext cx="466359" cy="466359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4"/>
          <a:srcRect l="0" t="0" r="0" b="0"/>
          <a:stretch>
            <a:fillRect/>
          </a:stretch>
        </p:blipFill>
        <p:spPr>
          <a:xfrm flipH="false" flipV="false" rot="0">
            <a:off x="5841519" y="5423030"/>
            <a:ext cx="466359" cy="466359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rcRect l="0" t="0" r="0" b="0"/>
          <a:stretch>
            <a:fillRect/>
          </a:stretch>
        </p:blipFill>
        <p:spPr>
          <a:xfrm flipH="false" flipV="false" rot="0">
            <a:off x="139599" y="2818704"/>
            <a:ext cx="466359" cy="466359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4"/>
          <a:srcRect l="0" t="0" r="0" b="0"/>
          <a:stretch>
            <a:fillRect/>
          </a:stretch>
        </p:blipFill>
        <p:spPr>
          <a:xfrm flipH="false" flipV="false" rot="0">
            <a:off x="10991119" y="27904"/>
            <a:ext cx="466359" cy="466359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 rot="0">
            <a:off x="17080446" y="5656209"/>
            <a:ext cx="1425245" cy="1425245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A3732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true" flipV="false" rot="0">
            <a:off x="17080446" y="5656209"/>
            <a:ext cx="913164" cy="1567664"/>
          </a:xfrm>
          <a:custGeom>
            <a:avLst/>
            <a:gdLst/>
            <a:ahLst/>
            <a:cxnLst/>
            <a:rect r="r" b="b" t="t" l="l"/>
            <a:pathLst>
              <a:path h="1567664" w="913164">
                <a:moveTo>
                  <a:pt x="913164" y="0"/>
                </a:moveTo>
                <a:lnTo>
                  <a:pt x="0" y="0"/>
                </a:lnTo>
                <a:lnTo>
                  <a:pt x="0" y="1567664"/>
                </a:lnTo>
                <a:lnTo>
                  <a:pt x="913164" y="1567664"/>
                </a:lnTo>
                <a:lnTo>
                  <a:pt x="913164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3643468" y="2027056"/>
            <a:ext cx="11133344" cy="2573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197"/>
              </a:lnSpc>
            </a:pPr>
            <a:r>
              <a:rPr lang="en-US" sz="17262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ХВАЛА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37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21276" y="6191542"/>
            <a:ext cx="4227319" cy="4392020"/>
          </a:xfrm>
          <a:custGeom>
            <a:avLst/>
            <a:gdLst/>
            <a:ahLst/>
            <a:cxnLst/>
            <a:rect r="r" b="b" t="t" l="l"/>
            <a:pathLst>
              <a:path h="4392020" w="4227319">
                <a:moveTo>
                  <a:pt x="0" y="0"/>
                </a:moveTo>
                <a:lnTo>
                  <a:pt x="4227320" y="0"/>
                </a:lnTo>
                <a:lnTo>
                  <a:pt x="4227320" y="4392020"/>
                </a:lnTo>
                <a:lnTo>
                  <a:pt x="0" y="439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969999" y="0"/>
            <a:ext cx="2113712" cy="2587596"/>
          </a:xfrm>
          <a:custGeom>
            <a:avLst/>
            <a:gdLst/>
            <a:ahLst/>
            <a:cxnLst/>
            <a:rect r="r" b="b" t="t" l="l"/>
            <a:pathLst>
              <a:path h="2587596" w="2113712">
                <a:moveTo>
                  <a:pt x="0" y="0"/>
                </a:moveTo>
                <a:lnTo>
                  <a:pt x="2113711" y="0"/>
                </a:lnTo>
                <a:lnTo>
                  <a:pt x="2113711" y="2587596"/>
                </a:lnTo>
                <a:lnTo>
                  <a:pt x="0" y="2587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855719" y="1219172"/>
            <a:ext cx="12576561" cy="1368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true">
                <a:solidFill>
                  <a:srgbClr val="F8D893"/>
                </a:solidFill>
                <a:latin typeface="Literata Bold"/>
                <a:ea typeface="Literata Bold"/>
                <a:cs typeface="Literata Bold"/>
                <a:sym typeface="Literata Bold"/>
              </a:rPr>
              <a:t>Нематеријално наслеђе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28111" y="3282959"/>
            <a:ext cx="16631778" cy="4049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31"/>
              </a:lnSpc>
              <a:spcBef>
                <a:spcPct val="0"/>
              </a:spcBef>
            </a:pPr>
            <a:r>
              <a:rPr lang="en-US" sz="3308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По Унесковој</a:t>
            </a:r>
            <a:r>
              <a:rPr lang="en-US" sz="3308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 </a:t>
            </a:r>
            <a:r>
              <a:rPr lang="en-US" sz="3308" i="true">
                <a:solidFill>
                  <a:srgbClr val="FFFFFF"/>
                </a:solidFill>
                <a:latin typeface="Literata Italics"/>
                <a:ea typeface="Literata Italics"/>
                <a:cs typeface="Literata Italics"/>
                <a:sym typeface="Literata Italics"/>
              </a:rPr>
              <a:t>Конвенцији о очувању нематеријалног културног наслеђа </a:t>
            </a:r>
            <a:r>
              <a:rPr lang="en-US" sz="3308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нематеријално културно наслеђе представљају „праксе, прикази, изрази, знања, вештине, као и инструменти, предмети, артефакти и културни простори који су с њима повезани, а који заједнице, групе и, у појединим случајевима, појединци, препознају као део свог културног наслеђа“.</a:t>
            </a:r>
          </a:p>
          <a:p>
            <a:pPr algn="ctr">
              <a:lnSpc>
                <a:spcPts val="4631"/>
              </a:lnSpc>
              <a:spcBef>
                <a:spcPct val="0"/>
              </a:spcBef>
            </a:pPr>
          </a:p>
          <a:p>
            <a:pPr algn="ctr">
              <a:lnSpc>
                <a:spcPts val="4631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6787071" y="7237533"/>
            <a:ext cx="8182927" cy="821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3"/>
              </a:lnSpc>
              <a:spcBef>
                <a:spcPct val="0"/>
              </a:spcBef>
            </a:pPr>
            <a:r>
              <a:rPr lang="en-US" sz="4795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Да ли се данас практикује?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37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16390" y="410582"/>
            <a:ext cx="2179661" cy="1773700"/>
          </a:xfrm>
          <a:custGeom>
            <a:avLst/>
            <a:gdLst/>
            <a:ahLst/>
            <a:cxnLst/>
            <a:rect r="r" b="b" t="t" l="l"/>
            <a:pathLst>
              <a:path h="1773700" w="2179661">
                <a:moveTo>
                  <a:pt x="0" y="0"/>
                </a:moveTo>
                <a:lnTo>
                  <a:pt x="2179661" y="0"/>
                </a:lnTo>
                <a:lnTo>
                  <a:pt x="2179661" y="1773699"/>
                </a:lnTo>
                <a:lnTo>
                  <a:pt x="0" y="17736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97359" y="8022624"/>
            <a:ext cx="1865870" cy="1865870"/>
          </a:xfrm>
          <a:custGeom>
            <a:avLst/>
            <a:gdLst/>
            <a:ahLst/>
            <a:cxnLst/>
            <a:rect r="r" b="b" t="t" l="l"/>
            <a:pathLst>
              <a:path h="1865870" w="1865870">
                <a:moveTo>
                  <a:pt x="0" y="0"/>
                </a:moveTo>
                <a:lnTo>
                  <a:pt x="1865871" y="0"/>
                </a:lnTo>
                <a:lnTo>
                  <a:pt x="1865871" y="1865871"/>
                </a:lnTo>
                <a:lnTo>
                  <a:pt x="0" y="18658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96476" y="1145031"/>
            <a:ext cx="15731087" cy="1368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true">
                <a:solidFill>
                  <a:srgbClr val="F8D893"/>
                </a:solidFill>
                <a:latin typeface="Literata Bold"/>
                <a:ea typeface="Literata Bold"/>
                <a:cs typeface="Literata Bold"/>
                <a:sym typeface="Literata Bold"/>
              </a:rPr>
              <a:t>”Наша култура је светлост”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36977" y="3558383"/>
            <a:ext cx="16322323" cy="4073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98829" indent="-399415" lvl="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Зашто је културно наслеђе битно заливским земљама</a:t>
            </a:r>
          </a:p>
          <a:p>
            <a:pPr algn="just" marL="798829" indent="-399415" lvl="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Колонијализам и национално буђење</a:t>
            </a:r>
          </a:p>
          <a:p>
            <a:pPr algn="just" marL="798829" indent="-399415" lvl="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Порекло од Бедуина </a:t>
            </a:r>
          </a:p>
          <a:p>
            <a:pPr algn="just" marL="798829" indent="-399415" lvl="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Центар за народну баштину земаља Арапског залива (1982-2005) </a:t>
            </a:r>
          </a:p>
          <a:p>
            <a:pPr algn="just" marL="798829" indent="-399415" lvl="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Политизација и самопромоција</a:t>
            </a:r>
          </a:p>
          <a:p>
            <a:pPr algn="just" marL="798829" indent="-399415" lvl="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Доха као културна престоница исламског света </a:t>
            </a:r>
          </a:p>
        </p:txBody>
      </p:sp>
      <p:sp>
        <p:nvSpPr>
          <p:cNvPr name="TextBox 6" id="6"/>
          <p:cNvSpPr txBox="true"/>
          <p:nvPr/>
        </p:nvSpPr>
        <p:spPr>
          <a:xfrm rot="-968534">
            <a:off x="13068445" y="6844602"/>
            <a:ext cx="4387011" cy="4011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78"/>
              </a:lnSpc>
              <a:spcBef>
                <a:spcPct val="0"/>
              </a:spcBef>
            </a:pPr>
            <a:r>
              <a:rPr lang="ar-EG" sz="11555">
                <a:solidFill>
                  <a:srgbClr val="FFFFFF">
                    <a:alpha val="90980"/>
                  </a:srgbClr>
                </a:solidFill>
                <a:latin typeface="Awami Nastaliq"/>
                <a:ea typeface="Awami Nastaliq"/>
                <a:cs typeface="Awami Nastaliq"/>
                <a:sym typeface="Awami Nastaliq"/>
                <a:rtl val="true"/>
              </a:rPr>
              <a:t>ثقافتنا</a:t>
            </a:r>
            <a:r>
              <a:rPr lang="ar-EG" sz="11555">
                <a:solidFill>
                  <a:srgbClr val="FFFFFF">
                    <a:alpha val="90980"/>
                  </a:srgbClr>
                </a:solidFill>
                <a:latin typeface="Awami Nastaliq"/>
                <a:ea typeface="Awami Nastaliq"/>
                <a:cs typeface="Awami Nastaliq"/>
                <a:sym typeface="Awami Nastaliq"/>
                <a:rtl val="true"/>
              </a:rPr>
              <a:t> نور</a:t>
            </a:r>
          </a:p>
          <a:p>
            <a:pPr algn="ctr">
              <a:lnSpc>
                <a:spcPts val="16178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37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22217" y="8383989"/>
            <a:ext cx="3535004" cy="1903011"/>
          </a:xfrm>
          <a:custGeom>
            <a:avLst/>
            <a:gdLst/>
            <a:ahLst/>
            <a:cxnLst/>
            <a:rect r="r" b="b" t="t" l="l"/>
            <a:pathLst>
              <a:path h="1903011" w="3535004">
                <a:moveTo>
                  <a:pt x="0" y="0"/>
                </a:moveTo>
                <a:lnTo>
                  <a:pt x="3535005" y="0"/>
                </a:lnTo>
                <a:lnTo>
                  <a:pt x="3535005" y="1903011"/>
                </a:lnTo>
                <a:lnTo>
                  <a:pt x="0" y="1903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9535868"/>
            <a:ext cx="1386705" cy="751132"/>
          </a:xfrm>
          <a:custGeom>
            <a:avLst/>
            <a:gdLst/>
            <a:ahLst/>
            <a:cxnLst/>
            <a:rect r="r" b="b" t="t" l="l"/>
            <a:pathLst>
              <a:path h="751132" w="1386705">
                <a:moveTo>
                  <a:pt x="0" y="0"/>
                </a:moveTo>
                <a:lnTo>
                  <a:pt x="1386705" y="0"/>
                </a:lnTo>
                <a:lnTo>
                  <a:pt x="1386705" y="751132"/>
                </a:lnTo>
                <a:lnTo>
                  <a:pt x="0" y="7511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86705" y="6839897"/>
            <a:ext cx="1522217" cy="3088184"/>
          </a:xfrm>
          <a:custGeom>
            <a:avLst/>
            <a:gdLst/>
            <a:ahLst/>
            <a:cxnLst/>
            <a:rect r="r" b="b" t="t" l="l"/>
            <a:pathLst>
              <a:path h="3088184" w="1522217">
                <a:moveTo>
                  <a:pt x="0" y="0"/>
                </a:moveTo>
                <a:lnTo>
                  <a:pt x="1522217" y="0"/>
                </a:lnTo>
                <a:lnTo>
                  <a:pt x="1522217" y="3088184"/>
                </a:lnTo>
                <a:lnTo>
                  <a:pt x="0" y="30881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897670" y="1028700"/>
            <a:ext cx="2708315" cy="2166652"/>
          </a:xfrm>
          <a:custGeom>
            <a:avLst/>
            <a:gdLst/>
            <a:ahLst/>
            <a:cxnLst/>
            <a:rect r="r" b="b" t="t" l="l"/>
            <a:pathLst>
              <a:path h="2166652" w="2708315">
                <a:moveTo>
                  <a:pt x="0" y="0"/>
                </a:moveTo>
                <a:lnTo>
                  <a:pt x="2708315" y="0"/>
                </a:lnTo>
                <a:lnTo>
                  <a:pt x="2708315" y="2166652"/>
                </a:lnTo>
                <a:lnTo>
                  <a:pt x="0" y="21666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28393" y="245415"/>
            <a:ext cx="12075125" cy="2593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3"/>
              </a:lnSpc>
            </a:pPr>
          </a:p>
          <a:p>
            <a:pPr algn="just" marL="1035261" indent="-517630" lvl="1">
              <a:lnSpc>
                <a:spcPts val="6713"/>
              </a:lnSpc>
              <a:buFont typeface="Arial"/>
              <a:buChar char="•"/>
            </a:pPr>
            <a:r>
              <a:rPr lang="en-US" sz="4795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Сајт Министарства културе Катара </a:t>
            </a:r>
          </a:p>
          <a:p>
            <a:pPr algn="just" marL="1035261" indent="-517630" lvl="1">
              <a:lnSpc>
                <a:spcPts val="6713"/>
              </a:lnSpc>
              <a:buFont typeface="Arial"/>
              <a:buChar char="•"/>
            </a:pPr>
            <a:r>
              <a:rPr lang="en-US" sz="4795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Списак по угледу на Унеско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036173" y="3119532"/>
            <a:ext cx="12215654" cy="3601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9"/>
              </a:lnSpc>
              <a:spcBef>
                <a:spcPct val="0"/>
              </a:spcBef>
            </a:pPr>
            <a:r>
              <a:rPr lang="en-US" sz="3171">
                <a:solidFill>
                  <a:srgbClr val="F8D893"/>
                </a:solidFill>
                <a:latin typeface="Literata"/>
                <a:ea typeface="Literata"/>
                <a:cs typeface="Literata"/>
                <a:sym typeface="Literata"/>
              </a:rPr>
              <a:t>Шивење, ткање, израда традиционалних</a:t>
            </a:r>
            <a:r>
              <a:rPr lang="en-US" sz="3171">
                <a:solidFill>
                  <a:srgbClr val="F8D893"/>
                </a:solidFill>
                <a:latin typeface="Literata"/>
                <a:ea typeface="Literata"/>
                <a:cs typeface="Literata"/>
                <a:sym typeface="Literata"/>
              </a:rPr>
              <a:t> одевних предмета</a:t>
            </a:r>
          </a:p>
          <a:p>
            <a:pPr algn="ctr">
              <a:lnSpc>
                <a:spcPts val="4439"/>
              </a:lnSpc>
              <a:spcBef>
                <a:spcPct val="0"/>
              </a:spcBef>
            </a:pPr>
            <a:r>
              <a:rPr lang="en-US" sz="3171">
                <a:solidFill>
                  <a:srgbClr val="F8D893"/>
                </a:solidFill>
                <a:latin typeface="Literata"/>
                <a:ea typeface="Literata"/>
                <a:cs typeface="Literata"/>
                <a:sym typeface="Literata"/>
              </a:rPr>
              <a:t>Традицинална јела, народне игре, прославе празника</a:t>
            </a:r>
          </a:p>
          <a:p>
            <a:pPr algn="ctr">
              <a:lnSpc>
                <a:spcPts val="4439"/>
              </a:lnSpc>
              <a:spcBef>
                <a:spcPct val="0"/>
              </a:spcBef>
            </a:pPr>
            <a:r>
              <a:rPr lang="en-US" sz="3171">
                <a:solidFill>
                  <a:srgbClr val="F8D893"/>
                </a:solidFill>
                <a:latin typeface="Literata"/>
                <a:ea typeface="Literata"/>
                <a:cs typeface="Literata"/>
                <a:sym typeface="Literata"/>
              </a:rPr>
              <a:t>Зидање блатом, грнчарија, бродови</a:t>
            </a:r>
          </a:p>
          <a:p>
            <a:pPr algn="ctr">
              <a:lnSpc>
                <a:spcPts val="4439"/>
              </a:lnSpc>
              <a:spcBef>
                <a:spcPct val="0"/>
              </a:spcBef>
            </a:pPr>
            <a:r>
              <a:rPr lang="en-US" sz="3171">
                <a:solidFill>
                  <a:srgbClr val="F8D893"/>
                </a:solidFill>
                <a:latin typeface="Literata"/>
                <a:ea typeface="Literata"/>
                <a:cs typeface="Literata"/>
                <a:sym typeface="Literata"/>
              </a:rPr>
              <a:t>Узгајање одређених биљних и животињских врста и лов</a:t>
            </a:r>
          </a:p>
          <a:p>
            <a:pPr algn="ctr">
              <a:lnSpc>
                <a:spcPts val="4439"/>
              </a:lnSpc>
              <a:spcBef>
                <a:spcPct val="0"/>
              </a:spcBef>
            </a:pPr>
            <a:r>
              <a:rPr lang="en-US" sz="3171">
                <a:solidFill>
                  <a:srgbClr val="F8D893"/>
                </a:solidFill>
                <a:latin typeface="Literata"/>
                <a:ea typeface="Literata"/>
                <a:cs typeface="Literata"/>
                <a:sym typeface="Literata"/>
              </a:rPr>
              <a:t>Народна књижевност и форме изражавања</a:t>
            </a:r>
          </a:p>
          <a:p>
            <a:pPr algn="ctr">
              <a:lnSpc>
                <a:spcPts val="4439"/>
              </a:lnSpc>
              <a:spcBef>
                <a:spcPct val="0"/>
              </a:spcBef>
            </a:pPr>
          </a:p>
          <a:p>
            <a:pPr algn="ctr">
              <a:lnSpc>
                <a:spcPts val="1779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7164302" y="6460289"/>
            <a:ext cx="8678227" cy="2598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21"/>
              </a:lnSpc>
              <a:spcBef>
                <a:spcPct val="0"/>
              </a:spcBef>
            </a:pPr>
            <a:r>
              <a:rPr lang="en-US" sz="4944">
                <a:solidFill>
                  <a:srgbClr val="F8D893"/>
                </a:solidFill>
                <a:latin typeface="Literata"/>
                <a:ea typeface="Literata"/>
                <a:cs typeface="Literata"/>
                <a:sym typeface="Literata"/>
              </a:rPr>
              <a:t>Календари,</a:t>
            </a:r>
            <a:r>
              <a:rPr lang="en-US" sz="4944">
                <a:solidFill>
                  <a:srgbClr val="F8D893"/>
                </a:solidFill>
                <a:latin typeface="Literata"/>
                <a:ea typeface="Literata"/>
                <a:cs typeface="Literata"/>
                <a:sym typeface="Literata"/>
              </a:rPr>
              <a:t> годишња доба, </a:t>
            </a:r>
          </a:p>
          <a:p>
            <a:pPr algn="ctr">
              <a:lnSpc>
                <a:spcPts val="6921"/>
              </a:lnSpc>
              <a:spcBef>
                <a:spcPct val="0"/>
              </a:spcBef>
            </a:pPr>
            <a:r>
              <a:rPr lang="en-US" sz="4944">
                <a:solidFill>
                  <a:srgbClr val="F8D893"/>
                </a:solidFill>
                <a:latin typeface="Literata"/>
                <a:ea typeface="Literata"/>
                <a:cs typeface="Literata"/>
                <a:sym typeface="Literata"/>
              </a:rPr>
              <a:t>кишни периоди, </a:t>
            </a:r>
          </a:p>
          <a:p>
            <a:pPr algn="ctr">
              <a:lnSpc>
                <a:spcPts val="6921"/>
              </a:lnSpc>
              <a:spcBef>
                <a:spcPct val="0"/>
              </a:spcBef>
            </a:pPr>
            <a:r>
              <a:rPr lang="en-US" sz="4944">
                <a:solidFill>
                  <a:srgbClr val="F8D893"/>
                </a:solidFill>
                <a:latin typeface="Literata"/>
                <a:ea typeface="Literata"/>
                <a:cs typeface="Literata"/>
                <a:sym typeface="Literata"/>
              </a:rPr>
              <a:t>метеорологија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37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667823" y="1465602"/>
            <a:ext cx="7591477" cy="2742421"/>
          </a:xfrm>
          <a:custGeom>
            <a:avLst/>
            <a:gdLst/>
            <a:ahLst/>
            <a:cxnLst/>
            <a:rect r="r" b="b" t="t" l="l"/>
            <a:pathLst>
              <a:path h="2742421" w="7591477">
                <a:moveTo>
                  <a:pt x="0" y="0"/>
                </a:moveTo>
                <a:lnTo>
                  <a:pt x="7591477" y="0"/>
                </a:lnTo>
                <a:lnTo>
                  <a:pt x="7591477" y="2742421"/>
                </a:lnTo>
                <a:lnTo>
                  <a:pt x="0" y="27424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1134629"/>
            <a:ext cx="8212797" cy="8017743"/>
          </a:xfrm>
          <a:custGeom>
            <a:avLst/>
            <a:gdLst/>
            <a:ahLst/>
            <a:cxnLst/>
            <a:rect r="r" b="b" t="t" l="l"/>
            <a:pathLst>
              <a:path h="8017743" w="8212797">
                <a:moveTo>
                  <a:pt x="0" y="0"/>
                </a:moveTo>
                <a:lnTo>
                  <a:pt x="8212797" y="0"/>
                </a:lnTo>
                <a:lnTo>
                  <a:pt x="8212797" y="8017742"/>
                </a:lnTo>
                <a:lnTo>
                  <a:pt x="0" y="80177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099854" y="7076436"/>
            <a:ext cx="2075935" cy="2075935"/>
          </a:xfrm>
          <a:custGeom>
            <a:avLst/>
            <a:gdLst/>
            <a:ahLst/>
            <a:cxnLst/>
            <a:rect r="r" b="b" t="t" l="l"/>
            <a:pathLst>
              <a:path h="2075935" w="2075935">
                <a:moveTo>
                  <a:pt x="0" y="0"/>
                </a:moveTo>
                <a:lnTo>
                  <a:pt x="2075935" y="0"/>
                </a:lnTo>
                <a:lnTo>
                  <a:pt x="2075935" y="2075935"/>
                </a:lnTo>
                <a:lnTo>
                  <a:pt x="0" y="20759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602036">
            <a:off x="14660118" y="4691022"/>
            <a:ext cx="3215144" cy="11191957"/>
          </a:xfrm>
          <a:custGeom>
            <a:avLst/>
            <a:gdLst/>
            <a:ahLst/>
            <a:cxnLst/>
            <a:rect r="r" b="b" t="t" l="l"/>
            <a:pathLst>
              <a:path h="11191957" w="3215144">
                <a:moveTo>
                  <a:pt x="0" y="0"/>
                </a:moveTo>
                <a:lnTo>
                  <a:pt x="3215144" y="0"/>
                </a:lnTo>
                <a:lnTo>
                  <a:pt x="3215144" y="11191956"/>
                </a:lnTo>
                <a:lnTo>
                  <a:pt x="0" y="111919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256434" y="4665604"/>
            <a:ext cx="4414256" cy="860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87"/>
              </a:lnSpc>
              <a:spcBef>
                <a:spcPct val="0"/>
              </a:spcBef>
            </a:pPr>
            <a:r>
              <a:rPr lang="en-US" b="true" sz="5062" u="sng">
                <a:solidFill>
                  <a:srgbClr val="901739"/>
                </a:solidFill>
                <a:latin typeface="Literata Bold"/>
                <a:ea typeface="Literata Bold"/>
                <a:cs typeface="Literata Bold"/>
                <a:sym typeface="Literata Bold"/>
                <a:hlinkClick r:id="rId8" tooltip="https://www.moc.gov.qa/en/national-inventory-list/"/>
              </a:rPr>
              <a:t>Веб страница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37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21548" y="1228329"/>
            <a:ext cx="14444904" cy="7830342"/>
          </a:xfrm>
          <a:custGeom>
            <a:avLst/>
            <a:gdLst/>
            <a:ahLst/>
            <a:cxnLst/>
            <a:rect r="r" b="b" t="t" l="l"/>
            <a:pathLst>
              <a:path h="7830342" w="14444904">
                <a:moveTo>
                  <a:pt x="0" y="0"/>
                </a:moveTo>
                <a:lnTo>
                  <a:pt x="14444904" y="0"/>
                </a:lnTo>
                <a:lnTo>
                  <a:pt x="14444904" y="7830342"/>
                </a:lnTo>
                <a:lnTo>
                  <a:pt x="0" y="78303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602036">
            <a:off x="14812518" y="4843422"/>
            <a:ext cx="3215144" cy="11191957"/>
          </a:xfrm>
          <a:custGeom>
            <a:avLst/>
            <a:gdLst/>
            <a:ahLst/>
            <a:cxnLst/>
            <a:rect r="r" b="b" t="t" l="l"/>
            <a:pathLst>
              <a:path h="11191957" w="3215144">
                <a:moveTo>
                  <a:pt x="0" y="0"/>
                </a:moveTo>
                <a:lnTo>
                  <a:pt x="3215144" y="0"/>
                </a:lnTo>
                <a:lnTo>
                  <a:pt x="3215144" y="11191956"/>
                </a:lnTo>
                <a:lnTo>
                  <a:pt x="0" y="111919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921548" y="2821057"/>
            <a:ext cx="6073845" cy="850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0"/>
              </a:lnSpc>
              <a:spcBef>
                <a:spcPct val="0"/>
              </a:spcBef>
            </a:pPr>
            <a:r>
              <a:rPr lang="en-US" b="true" sz="4992" u="sng">
                <a:solidFill>
                  <a:srgbClr val="901839"/>
                </a:solidFill>
                <a:latin typeface="Literata Bold"/>
                <a:ea typeface="Literata Bold"/>
                <a:cs typeface="Literata Bold"/>
                <a:sym typeface="Literata Bold"/>
                <a:hlinkClick r:id="rId5" tooltip="https://www.moc.gov.qa/inventory/%d8%a7%d9%84%d8%a3%d9%86%d9%88%d8%a7%d8%a1-2/"/>
              </a:rPr>
              <a:t>Веб страница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37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057354"/>
            <a:ext cx="1738015" cy="1229646"/>
          </a:xfrm>
          <a:custGeom>
            <a:avLst/>
            <a:gdLst/>
            <a:ahLst/>
            <a:cxnLst/>
            <a:rect r="r" b="b" t="t" l="l"/>
            <a:pathLst>
              <a:path h="1229646" w="1738015">
                <a:moveTo>
                  <a:pt x="0" y="0"/>
                </a:moveTo>
                <a:lnTo>
                  <a:pt x="1738015" y="0"/>
                </a:lnTo>
                <a:lnTo>
                  <a:pt x="1738015" y="1229646"/>
                </a:lnTo>
                <a:lnTo>
                  <a:pt x="0" y="12296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44384" y="6224716"/>
            <a:ext cx="6549699" cy="5182449"/>
          </a:xfrm>
          <a:custGeom>
            <a:avLst/>
            <a:gdLst/>
            <a:ahLst/>
            <a:cxnLst/>
            <a:rect r="r" b="b" t="t" l="l"/>
            <a:pathLst>
              <a:path h="5182449" w="6549699">
                <a:moveTo>
                  <a:pt x="0" y="0"/>
                </a:moveTo>
                <a:lnTo>
                  <a:pt x="6549698" y="0"/>
                </a:lnTo>
                <a:lnTo>
                  <a:pt x="6549698" y="5182449"/>
                </a:lnTo>
                <a:lnTo>
                  <a:pt x="0" y="5182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169905"/>
            <a:ext cx="5159624" cy="4114800"/>
          </a:xfrm>
          <a:custGeom>
            <a:avLst/>
            <a:gdLst/>
            <a:ahLst/>
            <a:cxnLst/>
            <a:rect r="r" b="b" t="t" l="l"/>
            <a:pathLst>
              <a:path h="4114800" w="5159624">
                <a:moveTo>
                  <a:pt x="0" y="0"/>
                </a:moveTo>
                <a:lnTo>
                  <a:pt x="5159624" y="0"/>
                </a:lnTo>
                <a:lnTo>
                  <a:pt x="51596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493990" y="0"/>
            <a:ext cx="4354286" cy="4114800"/>
          </a:xfrm>
          <a:custGeom>
            <a:avLst/>
            <a:gdLst/>
            <a:ahLst/>
            <a:cxnLst/>
            <a:rect r="r" b="b" t="t" l="l"/>
            <a:pathLst>
              <a:path h="4114800" w="4354286">
                <a:moveTo>
                  <a:pt x="0" y="0"/>
                </a:moveTo>
                <a:lnTo>
                  <a:pt x="4354286" y="0"/>
                </a:lnTo>
                <a:lnTo>
                  <a:pt x="43542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9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16333" y="7953497"/>
            <a:ext cx="643365" cy="640022"/>
          </a:xfrm>
          <a:custGeom>
            <a:avLst/>
            <a:gdLst/>
            <a:ahLst/>
            <a:cxnLst/>
            <a:rect r="r" b="b" t="t" l="l"/>
            <a:pathLst>
              <a:path h="640022" w="643365">
                <a:moveTo>
                  <a:pt x="0" y="0"/>
                </a:moveTo>
                <a:lnTo>
                  <a:pt x="643364" y="0"/>
                </a:lnTo>
                <a:lnTo>
                  <a:pt x="643364" y="640022"/>
                </a:lnTo>
                <a:lnTo>
                  <a:pt x="0" y="6400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98000"/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163741" y="1258266"/>
            <a:ext cx="14414272" cy="1135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13"/>
              </a:lnSpc>
            </a:pPr>
            <a:r>
              <a:rPr lang="en-US" sz="6652" b="true">
                <a:solidFill>
                  <a:srgbClr val="F8D893"/>
                </a:solidFill>
                <a:latin typeface="Literata Bold"/>
                <a:ea typeface="Literata Bold"/>
                <a:cs typeface="Literata Bold"/>
                <a:sym typeface="Literata Bold"/>
              </a:rPr>
              <a:t>Арабљанска астрометеорологија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579812" y="2742707"/>
            <a:ext cx="14094052" cy="6539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90716" indent="-495358" lvl="1">
              <a:lnSpc>
                <a:spcPts val="6424"/>
              </a:lnSpc>
              <a:buFont typeface="Arial"/>
              <a:buChar char="•"/>
            </a:pPr>
            <a:r>
              <a:rPr lang="en-US" sz="4588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К</a:t>
            </a:r>
            <a:r>
              <a:rPr lang="en-US" sz="4588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алендари и циклична дешавања у природи</a:t>
            </a:r>
          </a:p>
          <a:p>
            <a:pPr algn="l" marL="990716" indent="-495358" lvl="1">
              <a:lnSpc>
                <a:spcPts val="6424"/>
              </a:lnSpc>
              <a:buFont typeface="Arial"/>
              <a:buChar char="•"/>
            </a:pPr>
            <a:r>
              <a:rPr lang="en-US" sz="4588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Киша и обреди призивања кише</a:t>
            </a:r>
          </a:p>
          <a:p>
            <a:pPr algn="l" marL="990716" indent="-495358" lvl="1">
              <a:lnSpc>
                <a:spcPts val="6424"/>
              </a:lnSpc>
              <a:buFont typeface="Arial"/>
              <a:buChar char="•"/>
            </a:pPr>
            <a:r>
              <a:rPr lang="en-US" sz="4588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al-’anwā’ у лексикографији  </a:t>
            </a:r>
          </a:p>
          <a:p>
            <a:pPr algn="l">
              <a:lnSpc>
                <a:spcPts val="6424"/>
              </a:lnSpc>
            </a:pPr>
            <a:r>
              <a:rPr lang="en-US" sz="4588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        </a:t>
            </a:r>
          </a:p>
          <a:p>
            <a:pPr algn="l">
              <a:lnSpc>
                <a:spcPts val="6424"/>
              </a:lnSpc>
            </a:pPr>
          </a:p>
          <a:p>
            <a:pPr algn="l">
              <a:lnSpc>
                <a:spcPts val="6424"/>
              </a:lnSpc>
            </a:pPr>
          </a:p>
          <a:p>
            <a:pPr algn="l">
              <a:lnSpc>
                <a:spcPts val="6424"/>
              </a:lnSpc>
            </a:pPr>
          </a:p>
          <a:p>
            <a:pPr algn="l">
              <a:lnSpc>
                <a:spcPts val="6424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4462791" y="6167566"/>
            <a:ext cx="12495092" cy="1770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80"/>
              </a:lnSpc>
              <a:spcBef>
                <a:spcPct val="0"/>
              </a:spcBef>
            </a:pPr>
            <a:r>
              <a:rPr lang="en-US" sz="3414">
                <a:solidFill>
                  <a:srgbClr val="F8D893"/>
                </a:solidFill>
                <a:latin typeface="Literata"/>
                <a:ea typeface="Literata"/>
                <a:cs typeface="Literata"/>
                <a:sym typeface="Literata"/>
              </a:rPr>
              <a:t>”Залазак једне звезде која припада Месечевим станицама на западу у зору и истовремени излазак звезде у опозицији на истоку.”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37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057354"/>
            <a:ext cx="1738015" cy="1229646"/>
          </a:xfrm>
          <a:custGeom>
            <a:avLst/>
            <a:gdLst/>
            <a:ahLst/>
            <a:cxnLst/>
            <a:rect r="r" b="b" t="t" l="l"/>
            <a:pathLst>
              <a:path h="1229646" w="1738015">
                <a:moveTo>
                  <a:pt x="0" y="0"/>
                </a:moveTo>
                <a:lnTo>
                  <a:pt x="1738015" y="0"/>
                </a:lnTo>
                <a:lnTo>
                  <a:pt x="1738015" y="1229646"/>
                </a:lnTo>
                <a:lnTo>
                  <a:pt x="0" y="12296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44384" y="6224716"/>
            <a:ext cx="6549699" cy="5182449"/>
          </a:xfrm>
          <a:custGeom>
            <a:avLst/>
            <a:gdLst/>
            <a:ahLst/>
            <a:cxnLst/>
            <a:rect r="r" b="b" t="t" l="l"/>
            <a:pathLst>
              <a:path h="5182449" w="6549699">
                <a:moveTo>
                  <a:pt x="0" y="0"/>
                </a:moveTo>
                <a:lnTo>
                  <a:pt x="6549698" y="0"/>
                </a:lnTo>
                <a:lnTo>
                  <a:pt x="6549698" y="5182449"/>
                </a:lnTo>
                <a:lnTo>
                  <a:pt x="0" y="5182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169905"/>
            <a:ext cx="5159624" cy="4114800"/>
          </a:xfrm>
          <a:custGeom>
            <a:avLst/>
            <a:gdLst/>
            <a:ahLst/>
            <a:cxnLst/>
            <a:rect r="r" b="b" t="t" l="l"/>
            <a:pathLst>
              <a:path h="4114800" w="5159624">
                <a:moveTo>
                  <a:pt x="0" y="0"/>
                </a:moveTo>
                <a:lnTo>
                  <a:pt x="5159624" y="0"/>
                </a:lnTo>
                <a:lnTo>
                  <a:pt x="51596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493990" y="0"/>
            <a:ext cx="4354286" cy="4114800"/>
          </a:xfrm>
          <a:custGeom>
            <a:avLst/>
            <a:gdLst/>
            <a:ahLst/>
            <a:cxnLst/>
            <a:rect r="r" b="b" t="t" l="l"/>
            <a:pathLst>
              <a:path h="4114800" w="4354286">
                <a:moveTo>
                  <a:pt x="0" y="0"/>
                </a:moveTo>
                <a:lnTo>
                  <a:pt x="4354286" y="0"/>
                </a:lnTo>
                <a:lnTo>
                  <a:pt x="43542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9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16333" y="7953497"/>
            <a:ext cx="643365" cy="640022"/>
          </a:xfrm>
          <a:custGeom>
            <a:avLst/>
            <a:gdLst/>
            <a:ahLst/>
            <a:cxnLst/>
            <a:rect r="r" b="b" t="t" l="l"/>
            <a:pathLst>
              <a:path h="640022" w="643365">
                <a:moveTo>
                  <a:pt x="0" y="0"/>
                </a:moveTo>
                <a:lnTo>
                  <a:pt x="643364" y="0"/>
                </a:lnTo>
                <a:lnTo>
                  <a:pt x="643364" y="640022"/>
                </a:lnTo>
                <a:lnTo>
                  <a:pt x="0" y="6400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98000"/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53794" y="1252013"/>
            <a:ext cx="14980411" cy="975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9" b="true">
                <a:solidFill>
                  <a:srgbClr val="F8D893"/>
                </a:solidFill>
                <a:latin typeface="Literata Bold"/>
                <a:ea typeface="Literata Bold"/>
                <a:cs typeface="Literata Bold"/>
                <a:sym typeface="Literata Bold"/>
              </a:rPr>
              <a:t>Кишоносне звезде и Месечеве станице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579812" y="2748730"/>
            <a:ext cx="4119897" cy="6509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50170" indent="-425085" lvl="1">
              <a:lnSpc>
                <a:spcPts val="5512"/>
              </a:lnSpc>
              <a:buFont typeface="Arial"/>
              <a:buChar char="•"/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aš-Šaraṭān </a:t>
            </a:r>
          </a:p>
          <a:p>
            <a:pPr algn="l" marL="850170" indent="-425085" lvl="1">
              <a:lnSpc>
                <a:spcPts val="5512"/>
              </a:lnSpc>
              <a:buFont typeface="Arial"/>
              <a:buChar char="•"/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al-Buṭayn </a:t>
            </a:r>
          </a:p>
          <a:p>
            <a:pPr algn="l" marL="850170" indent="-425085" lvl="1">
              <a:lnSpc>
                <a:spcPts val="5512"/>
              </a:lnSpc>
              <a:buFont typeface="Arial"/>
              <a:buChar char="•"/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aṯ-Ṯurayyā</a:t>
            </a:r>
          </a:p>
          <a:p>
            <a:pPr algn="l" marL="850170" indent="-425085" lvl="1">
              <a:lnSpc>
                <a:spcPts val="5512"/>
              </a:lnSpc>
              <a:buFont typeface="Arial"/>
              <a:buChar char="•"/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ad-Dabarān </a:t>
            </a:r>
          </a:p>
          <a:p>
            <a:pPr algn="l" marL="850170" indent="-425085" lvl="1">
              <a:lnSpc>
                <a:spcPts val="5512"/>
              </a:lnSpc>
              <a:buFont typeface="Arial"/>
              <a:buChar char="•"/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al-Haq‘a </a:t>
            </a:r>
          </a:p>
          <a:p>
            <a:pPr algn="l" marL="850170" indent="-425085" lvl="1">
              <a:lnSpc>
                <a:spcPts val="5512"/>
              </a:lnSpc>
              <a:buFont typeface="Arial"/>
              <a:buChar char="•"/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al-Han‘a </a:t>
            </a:r>
          </a:p>
          <a:p>
            <a:pPr algn="l" marL="850170" indent="-425085" lvl="1">
              <a:lnSpc>
                <a:spcPts val="5512"/>
              </a:lnSpc>
              <a:buFont typeface="Arial"/>
              <a:buChar char="•"/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aḏ-Ḏirā‘ </a:t>
            </a:r>
          </a:p>
          <a:p>
            <a:pPr algn="l" marL="850170" indent="-425085" lvl="1">
              <a:lnSpc>
                <a:spcPts val="5512"/>
              </a:lnSpc>
              <a:buFont typeface="Arial"/>
              <a:buChar char="•"/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an-Naṯra</a:t>
            </a:r>
          </a:p>
          <a:p>
            <a:pPr algn="l" marL="850170" indent="-425085" lvl="1">
              <a:lnSpc>
                <a:spcPts val="5512"/>
              </a:lnSpc>
              <a:buFont typeface="Arial"/>
              <a:buChar char="•"/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aṭ-Ṭarf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316541" y="2748730"/>
            <a:ext cx="3654917" cy="6509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50170" indent="-425085" lvl="1">
              <a:lnSpc>
                <a:spcPts val="5512"/>
              </a:lnSpc>
              <a:buFont typeface="Arial"/>
              <a:buChar char="•"/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al-Ğabha </a:t>
            </a:r>
          </a:p>
          <a:p>
            <a:pPr algn="just" marL="850170" indent="-425085" lvl="1">
              <a:lnSpc>
                <a:spcPts val="5512"/>
              </a:lnSpc>
              <a:buFont typeface="Arial"/>
              <a:buChar char="•"/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az-Z</a:t>
            </a: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ubra</a:t>
            </a:r>
          </a:p>
          <a:p>
            <a:pPr algn="just" marL="850170" indent="-425085" lvl="1">
              <a:lnSpc>
                <a:spcPts val="5512"/>
              </a:lnSpc>
              <a:buFont typeface="Arial"/>
              <a:buChar char="•"/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aṣ-Ṣarfa</a:t>
            </a:r>
          </a:p>
          <a:p>
            <a:pPr algn="just" marL="850170" indent="-425085" lvl="1">
              <a:lnSpc>
                <a:spcPts val="5512"/>
              </a:lnSpc>
              <a:buFont typeface="Arial"/>
              <a:buChar char="•"/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al-‘Awwā’</a:t>
            </a:r>
          </a:p>
          <a:p>
            <a:pPr algn="just" marL="850170" indent="-425085" lvl="1">
              <a:lnSpc>
                <a:spcPts val="5512"/>
              </a:lnSpc>
              <a:buFont typeface="Arial"/>
              <a:buChar char="•"/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as-Simāk</a:t>
            </a:r>
          </a:p>
          <a:p>
            <a:pPr algn="just" marL="850170" indent="-425085" lvl="1">
              <a:lnSpc>
                <a:spcPts val="5512"/>
              </a:lnSpc>
              <a:buFont typeface="Arial"/>
              <a:buChar char="•"/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al-Ġafr</a:t>
            </a:r>
          </a:p>
          <a:p>
            <a:pPr algn="just" marL="850170" indent="-425085" lvl="1">
              <a:lnSpc>
                <a:spcPts val="5512"/>
              </a:lnSpc>
              <a:buFont typeface="Arial"/>
              <a:buChar char="•"/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az-Zubānān</a:t>
            </a:r>
          </a:p>
          <a:p>
            <a:pPr algn="just" marL="850170" indent="-425085" lvl="1">
              <a:lnSpc>
                <a:spcPts val="5512"/>
              </a:lnSpc>
              <a:buFont typeface="Arial"/>
              <a:buChar char="•"/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al-’Iklīl</a:t>
            </a:r>
          </a:p>
          <a:p>
            <a:pPr algn="just" marL="850170" indent="-425085" lvl="1">
              <a:lnSpc>
                <a:spcPts val="5512"/>
              </a:lnSpc>
              <a:buFont typeface="Arial"/>
              <a:buChar char="•"/>
            </a:pPr>
            <a:r>
              <a:rPr lang="en-US" sz="39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al-Qalb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495334" y="2748730"/>
            <a:ext cx="4413113" cy="6509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63965" indent="-381983" lvl="1">
              <a:lnSpc>
                <a:spcPts val="4953"/>
              </a:lnSpc>
              <a:buFont typeface="Arial"/>
              <a:buChar char="•"/>
            </a:pPr>
            <a:r>
              <a:rPr lang="en-US" sz="3538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aš-Šawla</a:t>
            </a:r>
          </a:p>
          <a:p>
            <a:pPr algn="l" marL="763965" indent="-381983" lvl="1">
              <a:lnSpc>
                <a:spcPts val="4953"/>
              </a:lnSpc>
              <a:buFont typeface="Arial"/>
              <a:buChar char="•"/>
            </a:pPr>
            <a:r>
              <a:rPr lang="en-US" sz="3538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an-Na‘ā’im</a:t>
            </a:r>
          </a:p>
          <a:p>
            <a:pPr algn="l" marL="763965" indent="-381983" lvl="1">
              <a:lnSpc>
                <a:spcPts val="4953"/>
              </a:lnSpc>
              <a:buFont typeface="Arial"/>
              <a:buChar char="•"/>
            </a:pPr>
            <a:r>
              <a:rPr lang="en-US" sz="3538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al-Balda</a:t>
            </a:r>
          </a:p>
          <a:p>
            <a:pPr algn="l" marL="763965" indent="-381983" lvl="1">
              <a:lnSpc>
                <a:spcPts val="4953"/>
              </a:lnSpc>
              <a:buFont typeface="Arial"/>
              <a:buChar char="•"/>
            </a:pPr>
            <a:r>
              <a:rPr lang="en-US" sz="3538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Sa‘d aḏ-ḏābiḥ</a:t>
            </a:r>
          </a:p>
          <a:p>
            <a:pPr algn="l" marL="763965" indent="-381983" lvl="1">
              <a:lnSpc>
                <a:spcPts val="4953"/>
              </a:lnSpc>
              <a:buFont typeface="Arial"/>
              <a:buChar char="•"/>
            </a:pPr>
            <a:r>
              <a:rPr lang="en-US" sz="3538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 Sa‘d b</a:t>
            </a:r>
            <a:r>
              <a:rPr lang="en-US" sz="3538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ula‘</a:t>
            </a:r>
          </a:p>
          <a:p>
            <a:pPr algn="l" marL="763965" indent="-381983" lvl="1">
              <a:lnSpc>
                <a:spcPts val="4953"/>
              </a:lnSpc>
              <a:buFont typeface="Arial"/>
              <a:buChar char="•"/>
            </a:pPr>
            <a:r>
              <a:rPr lang="en-US" sz="3538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Sa‘d as-su‘ūd</a:t>
            </a:r>
          </a:p>
          <a:p>
            <a:pPr algn="l" marL="763965" indent="-381983" lvl="1">
              <a:lnSpc>
                <a:spcPts val="4953"/>
              </a:lnSpc>
              <a:buFont typeface="Arial"/>
              <a:buChar char="•"/>
            </a:pPr>
            <a:r>
              <a:rPr lang="en-US" sz="3538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Sa‘d al-’aḫbiya</a:t>
            </a:r>
          </a:p>
          <a:p>
            <a:pPr algn="l" marL="763965" indent="-381983" lvl="1">
              <a:lnSpc>
                <a:spcPts val="4953"/>
              </a:lnSpc>
              <a:buFont typeface="Arial"/>
              <a:buChar char="•"/>
            </a:pPr>
            <a:r>
              <a:rPr lang="en-US" sz="3538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al-Farġ al-’awwal</a:t>
            </a:r>
          </a:p>
          <a:p>
            <a:pPr algn="l" marL="763965" indent="-381983" lvl="1">
              <a:lnSpc>
                <a:spcPts val="4953"/>
              </a:lnSpc>
              <a:buFont typeface="Arial"/>
              <a:buChar char="•"/>
            </a:pPr>
            <a:r>
              <a:rPr lang="en-US" sz="3538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al-Farġ aṯ-ṯānī </a:t>
            </a:r>
          </a:p>
          <a:p>
            <a:pPr algn="l" marL="763965" indent="-381983" lvl="1">
              <a:lnSpc>
                <a:spcPts val="4953"/>
              </a:lnSpc>
              <a:buFont typeface="Arial"/>
              <a:buChar char="•"/>
            </a:pPr>
            <a:r>
              <a:rPr lang="en-US" sz="3538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Baṭn al-ḥūt.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37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057354"/>
            <a:ext cx="1738015" cy="1229646"/>
          </a:xfrm>
          <a:custGeom>
            <a:avLst/>
            <a:gdLst/>
            <a:ahLst/>
            <a:cxnLst/>
            <a:rect r="r" b="b" t="t" l="l"/>
            <a:pathLst>
              <a:path h="1229646" w="1738015">
                <a:moveTo>
                  <a:pt x="0" y="0"/>
                </a:moveTo>
                <a:lnTo>
                  <a:pt x="1738015" y="0"/>
                </a:lnTo>
                <a:lnTo>
                  <a:pt x="1738015" y="1229646"/>
                </a:lnTo>
                <a:lnTo>
                  <a:pt x="0" y="12296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44384" y="6224716"/>
            <a:ext cx="6549699" cy="5182449"/>
          </a:xfrm>
          <a:custGeom>
            <a:avLst/>
            <a:gdLst/>
            <a:ahLst/>
            <a:cxnLst/>
            <a:rect r="r" b="b" t="t" l="l"/>
            <a:pathLst>
              <a:path h="5182449" w="6549699">
                <a:moveTo>
                  <a:pt x="0" y="0"/>
                </a:moveTo>
                <a:lnTo>
                  <a:pt x="6549698" y="0"/>
                </a:lnTo>
                <a:lnTo>
                  <a:pt x="6549698" y="5182449"/>
                </a:lnTo>
                <a:lnTo>
                  <a:pt x="0" y="5182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169905"/>
            <a:ext cx="5159624" cy="4114800"/>
          </a:xfrm>
          <a:custGeom>
            <a:avLst/>
            <a:gdLst/>
            <a:ahLst/>
            <a:cxnLst/>
            <a:rect r="r" b="b" t="t" l="l"/>
            <a:pathLst>
              <a:path h="4114800" w="5159624">
                <a:moveTo>
                  <a:pt x="0" y="0"/>
                </a:moveTo>
                <a:lnTo>
                  <a:pt x="5159624" y="0"/>
                </a:lnTo>
                <a:lnTo>
                  <a:pt x="51596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493990" y="0"/>
            <a:ext cx="4354286" cy="4114800"/>
          </a:xfrm>
          <a:custGeom>
            <a:avLst/>
            <a:gdLst/>
            <a:ahLst/>
            <a:cxnLst/>
            <a:rect r="r" b="b" t="t" l="l"/>
            <a:pathLst>
              <a:path h="4114800" w="4354286">
                <a:moveTo>
                  <a:pt x="0" y="0"/>
                </a:moveTo>
                <a:lnTo>
                  <a:pt x="4354286" y="0"/>
                </a:lnTo>
                <a:lnTo>
                  <a:pt x="43542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9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16333" y="7953497"/>
            <a:ext cx="643365" cy="640022"/>
          </a:xfrm>
          <a:custGeom>
            <a:avLst/>
            <a:gdLst/>
            <a:ahLst/>
            <a:cxnLst/>
            <a:rect r="r" b="b" t="t" l="l"/>
            <a:pathLst>
              <a:path h="640022" w="643365">
                <a:moveTo>
                  <a:pt x="0" y="0"/>
                </a:moveTo>
                <a:lnTo>
                  <a:pt x="643364" y="0"/>
                </a:lnTo>
                <a:lnTo>
                  <a:pt x="643364" y="640022"/>
                </a:lnTo>
                <a:lnTo>
                  <a:pt x="0" y="6400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98000"/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55805" y="2401794"/>
            <a:ext cx="15603495" cy="4249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2520" indent="-386260" lvl="1">
              <a:lnSpc>
                <a:spcPts val="5009"/>
              </a:lnSpc>
              <a:buFont typeface="Arial"/>
              <a:buChar char="•"/>
            </a:pPr>
            <a:r>
              <a:rPr lang="en-US" sz="3578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 У а</a:t>
            </a:r>
            <a:r>
              <a:rPr lang="en-US" sz="3578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рапским делима након IX века, записан  је њихов положај на небу, какво се време очекује с изласком/заласком, шта се дешава у живом свету, како све то утиче човека, нуђени су савети шта ваља или не ваља пити, јести и упражњавати у њихово време. </a:t>
            </a:r>
          </a:p>
          <a:p>
            <a:pPr algn="l">
              <a:lnSpc>
                <a:spcPts val="6969"/>
              </a:lnSpc>
            </a:pPr>
          </a:p>
          <a:p>
            <a:pPr algn="l">
              <a:lnSpc>
                <a:spcPts val="6969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3160791" y="5589309"/>
            <a:ext cx="12510341" cy="4358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44476" indent="-522238" lvl="1">
              <a:lnSpc>
                <a:spcPts val="6772"/>
              </a:lnSpc>
              <a:buFont typeface="Arial"/>
              <a:buChar char="•"/>
            </a:pPr>
            <a:r>
              <a:rPr lang="en-US" sz="48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Колико</a:t>
            </a:r>
            <a:r>
              <a:rPr lang="en-US" sz="48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 је заиста народна пракса?</a:t>
            </a:r>
          </a:p>
          <a:p>
            <a:pPr algn="l" marL="1044476" indent="-522238" lvl="1">
              <a:lnSpc>
                <a:spcPts val="6772"/>
              </a:lnSpc>
              <a:buFont typeface="Arial"/>
              <a:buChar char="•"/>
            </a:pPr>
            <a:r>
              <a:rPr lang="en-US" sz="48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Књижевни жанр и календар</a:t>
            </a:r>
          </a:p>
          <a:p>
            <a:pPr algn="l" marL="1044476" indent="-522238" lvl="1">
              <a:lnSpc>
                <a:spcPts val="6772"/>
              </a:lnSpc>
              <a:buFont typeface="Arial"/>
              <a:buChar char="•"/>
            </a:pPr>
            <a:r>
              <a:rPr lang="en-US" sz="4837">
                <a:solidFill>
                  <a:srgbClr val="FFFFFF"/>
                </a:solidFill>
                <a:latin typeface="Literata"/>
                <a:ea typeface="Literata"/>
                <a:cs typeface="Literata"/>
                <a:sym typeface="Literata"/>
              </a:rPr>
              <a:t>Преузимање података без провере</a:t>
            </a:r>
          </a:p>
          <a:p>
            <a:pPr algn="ctr">
              <a:lnSpc>
                <a:spcPts val="6772"/>
              </a:lnSpc>
            </a:pPr>
          </a:p>
          <a:p>
            <a:pPr algn="ctr">
              <a:lnSpc>
                <a:spcPts val="6772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DAGlYSfxuBw</dc:identifier>
  <dcterms:modified xsi:type="dcterms:W3CDTF">2011-08-01T06:04:30Z</dcterms:modified>
  <cp:revision>1</cp:revision>
  <dc:title>Ramadan Quiz</dc:title>
</cp:coreProperties>
</file>