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87" r:id="rId3"/>
    <p:sldId id="288" r:id="rId4"/>
    <p:sldId id="258" r:id="rId5"/>
    <p:sldId id="259" r:id="rId6"/>
    <p:sldId id="260" r:id="rId7"/>
    <p:sldId id="261" r:id="rId8"/>
    <p:sldId id="262" r:id="rId9"/>
    <p:sldId id="263" r:id="rId10"/>
    <p:sldId id="264" r:id="rId11"/>
    <p:sldId id="265" r:id="rId12"/>
    <p:sldId id="266" r:id="rId13"/>
    <p:sldId id="281" r:id="rId14"/>
    <p:sldId id="267" r:id="rId15"/>
    <p:sldId id="268" r:id="rId16"/>
    <p:sldId id="289" r:id="rId17"/>
    <p:sldId id="290" r:id="rId18"/>
    <p:sldId id="291" r:id="rId19"/>
    <p:sldId id="269" r:id="rId20"/>
    <p:sldId id="292" r:id="rId21"/>
    <p:sldId id="293" r:id="rId22"/>
    <p:sldId id="280" r:id="rId23"/>
    <p:sldId id="276" r:id="rId24"/>
    <p:sldId id="277" r:id="rId25"/>
    <p:sldId id="29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E56C3-ACD3-4EC2-A3D3-51A317546ABE}" type="datetimeFigureOut">
              <a:rPr lang="en-US" smtClean="0"/>
              <a:t>4/15/2025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88940-E476-4C31-81BA-24ED60E89541}" type="slidenum">
              <a:rPr lang="en-US" smtClean="0"/>
              <a:t>‹#›</a:t>
            </a:fld>
            <a:endParaRPr lang="en-US"/>
          </a:p>
        </p:txBody>
      </p:sp>
    </p:spTree>
    <p:extLst>
      <p:ext uri="{BB962C8B-B14F-4D97-AF65-F5344CB8AC3E}">
        <p14:creationId xmlns:p14="http://schemas.microsoft.com/office/powerpoint/2010/main" val="417858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BA" dirty="0" smtClean="0"/>
              <a:t>128</a:t>
            </a:r>
            <a:r>
              <a:rPr lang="sr-Cyrl-BA" baseline="0" dirty="0" smtClean="0"/>
              <a:t> х 3 = 384    783 – 384 = 399</a:t>
            </a:r>
            <a:endParaRPr lang="en-US" dirty="0"/>
          </a:p>
        </p:txBody>
      </p:sp>
      <p:sp>
        <p:nvSpPr>
          <p:cNvPr id="4" name="Slide Number Placeholder 3"/>
          <p:cNvSpPr>
            <a:spLocks noGrp="1"/>
          </p:cNvSpPr>
          <p:nvPr>
            <p:ph type="sldNum" sz="quarter" idx="10"/>
          </p:nvPr>
        </p:nvSpPr>
        <p:spPr/>
        <p:txBody>
          <a:bodyPr/>
          <a:lstStyle/>
          <a:p>
            <a:fld id="{76D88940-E476-4C31-81BA-24ED60E89541}" type="slidenum">
              <a:rPr lang="en-US" smtClean="0"/>
              <a:t>13</a:t>
            </a:fld>
            <a:endParaRPr lang="en-US"/>
          </a:p>
        </p:txBody>
      </p:sp>
    </p:spTree>
    <p:extLst>
      <p:ext uri="{BB962C8B-B14F-4D97-AF65-F5344CB8AC3E}">
        <p14:creationId xmlns:p14="http://schemas.microsoft.com/office/powerpoint/2010/main" val="349838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88940-E476-4C31-81BA-24ED60E89541}" type="slidenum">
              <a:rPr lang="en-US" smtClean="0"/>
              <a:t>18</a:t>
            </a:fld>
            <a:endParaRPr lang="en-US"/>
          </a:p>
        </p:txBody>
      </p:sp>
    </p:spTree>
    <p:extLst>
      <p:ext uri="{BB962C8B-B14F-4D97-AF65-F5344CB8AC3E}">
        <p14:creationId xmlns:p14="http://schemas.microsoft.com/office/powerpoint/2010/main" val="398975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D3BC7263-8CAC-4FBB-A7FF-4413782BFE0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BC7263-8CAC-4FBB-A7FF-4413782BFE0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BC7263-8CAC-4FBB-A7FF-4413782BFE0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F4FDED-AC32-40B2-B848-2695DE659DF6}" type="datetimeFigureOut">
              <a:rPr lang="en-US" smtClean="0"/>
              <a:pPr/>
              <a:t>4/15/2025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BC7263-8CAC-4FBB-A7FF-4413782BFE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AF4FDED-AC32-40B2-B848-2695DE659DF6}" type="datetimeFigureOut">
              <a:rPr lang="en-US" smtClean="0"/>
              <a:pPr/>
              <a:t>4/15/2025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3BC7263-8CAC-4FBB-A7FF-4413782BFE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AF4FDED-AC32-40B2-B848-2695DE659DF6}" type="datetimeFigureOut">
              <a:rPr lang="en-US" smtClean="0"/>
              <a:pPr/>
              <a:t>4/15/2025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3BC7263-8CAC-4FBB-A7FF-4413782BFE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35096"/>
            <a:ext cx="8153400" cy="1975104"/>
          </a:xfrm>
        </p:spPr>
        <p:txBody>
          <a:bodyPr/>
          <a:lstStyle/>
          <a:p>
            <a:pPr algn="ctr"/>
            <a:r>
              <a:rPr lang="sr-Cyrl-BA" sz="4800" dirty="0" smtClean="0">
                <a:solidFill>
                  <a:srgbClr val="FFFF00"/>
                </a:solidFill>
                <a:effectLst/>
                <a:latin typeface="Times New Roman" pitchFamily="18" charset="0"/>
                <a:cs typeface="Times New Roman" pitchFamily="18" charset="0"/>
              </a:rPr>
              <a:t>У потрази за </a:t>
            </a:r>
            <a:br>
              <a:rPr lang="sr-Cyrl-BA" sz="4800" dirty="0" smtClean="0">
                <a:solidFill>
                  <a:srgbClr val="FFFF00"/>
                </a:solidFill>
                <a:effectLst/>
                <a:latin typeface="Times New Roman" pitchFamily="18" charset="0"/>
                <a:cs typeface="Times New Roman" pitchFamily="18" charset="0"/>
              </a:rPr>
            </a:br>
            <a:r>
              <a:rPr lang="sr-Cyrl-BA" sz="4800" dirty="0" smtClean="0">
                <a:solidFill>
                  <a:srgbClr val="FFFF00"/>
                </a:solidFill>
                <a:effectLst/>
                <a:latin typeface="Times New Roman" pitchFamily="18" charset="0"/>
                <a:cs typeface="Times New Roman" pitchFamily="18" charset="0"/>
              </a:rPr>
              <a:t>хармонијом</a:t>
            </a:r>
            <a:r>
              <a:rPr lang="en-US" sz="4400" dirty="0">
                <a:effectLst/>
              </a:rPr>
              <a:t/>
            </a:r>
            <a:br>
              <a:rPr lang="en-US" sz="4400" dirty="0">
                <a:effectLst/>
              </a:rPr>
            </a:br>
            <a:endParaRPr lang="sr-Latn-RS" sz="4400" noProof="1">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a:xfrm>
            <a:off x="838200" y="1219200"/>
            <a:ext cx="7772400" cy="1508760"/>
          </a:xfrm>
        </p:spPr>
        <p:txBody>
          <a:bodyPr>
            <a:normAutofit/>
          </a:bodyPr>
          <a:lstStyle/>
          <a:p>
            <a:pPr algn="ctr"/>
            <a:r>
              <a:rPr lang="sr-Cyrl-BA" sz="2400" dirty="0" smtClean="0">
                <a:latin typeface="Times New Roman" pitchFamily="18" charset="0"/>
                <a:cs typeface="Times New Roman" pitchFamily="18" charset="0"/>
              </a:rPr>
              <a:t>Александра Бајић</a:t>
            </a:r>
          </a:p>
          <a:p>
            <a:pPr algn="ctr"/>
            <a:r>
              <a:rPr lang="sr-Cyrl-BA" sz="2400" dirty="0" smtClean="0">
                <a:latin typeface="Times New Roman" pitchFamily="18" charset="0"/>
                <a:cs typeface="Times New Roman" pitchFamily="18" charset="0"/>
              </a:rPr>
              <a:t>Милан С. Димитријевић</a:t>
            </a:r>
            <a:endParaRPr lang="sr-Latn-R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4572000" cy="6309420"/>
          </a:xfrm>
          <a:prstGeom prst="rect">
            <a:avLst/>
          </a:prstGeom>
          <a:noFill/>
        </p:spPr>
        <p:txBody>
          <a:bodyPr wrap="square" rtlCol="0">
            <a:spAutoFit/>
          </a:bodyPr>
          <a:lstStyle/>
          <a:p>
            <a:r>
              <a:rPr lang="sr-Cyrl-BA" sz="2400" dirty="0" smtClean="0">
                <a:solidFill>
                  <a:srgbClr val="FFFF00"/>
                </a:solidFill>
                <a:latin typeface="Times New Roman" pitchFamily="18" charset="0"/>
                <a:cs typeface="Times New Roman" pitchFamily="18" charset="0"/>
              </a:rPr>
              <a:t>Наравно да јесу:</a:t>
            </a:r>
          </a:p>
          <a:p>
            <a:endParaRPr lang="sr-Cyrl-BA" sz="2400" dirty="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Асирци су је звали </a:t>
            </a:r>
            <a:r>
              <a:rPr lang="sr-Cyrl-BA" sz="2800" b="1" dirty="0" smtClean="0">
                <a:solidFill>
                  <a:srgbClr val="FFFF00"/>
                </a:solidFill>
                <a:latin typeface="Times New Roman" pitchFamily="18" charset="0"/>
                <a:cs typeface="Times New Roman" pitchFamily="18" charset="0"/>
              </a:rPr>
              <a:t>Инана</a:t>
            </a:r>
          </a:p>
          <a:p>
            <a:endParaRPr lang="sr-Cyrl-BA" sz="2400" dirty="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Вавилонци и Акађани су је звали </a:t>
            </a:r>
            <a:r>
              <a:rPr lang="sr-Cyrl-BA" sz="2800" b="1" dirty="0" smtClean="0">
                <a:solidFill>
                  <a:srgbClr val="FFFF00"/>
                </a:solidFill>
                <a:latin typeface="Times New Roman" pitchFamily="18" charset="0"/>
                <a:cs typeface="Times New Roman" pitchFamily="18" charset="0"/>
              </a:rPr>
              <a:t>Иштар</a:t>
            </a:r>
          </a:p>
          <a:p>
            <a:endParaRPr lang="sr-Cyrl-BA" sz="2400" dirty="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Феничани су је звали </a:t>
            </a:r>
            <a:r>
              <a:rPr lang="sr-Cyrl-BA" sz="2800" b="1" dirty="0" smtClean="0">
                <a:solidFill>
                  <a:srgbClr val="FFFF00"/>
                </a:solidFill>
                <a:latin typeface="Times New Roman" pitchFamily="18" charset="0"/>
                <a:cs typeface="Times New Roman" pitchFamily="18" charset="0"/>
              </a:rPr>
              <a:t>Астарте</a:t>
            </a:r>
          </a:p>
          <a:p>
            <a:endParaRPr lang="sr-Cyrl-BA" sz="2400" dirty="0">
              <a:solidFill>
                <a:srgbClr val="FFFF00"/>
              </a:solidFill>
              <a:latin typeface="Times New Roman" pitchFamily="18" charset="0"/>
              <a:cs typeface="Times New Roman" pitchFamily="18" charset="0"/>
            </a:endParaRPr>
          </a:p>
          <a:p>
            <a:endParaRPr lang="sr-Cyrl-BA" sz="2400" dirty="0" smtClean="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То су различита имена за </a:t>
            </a:r>
          </a:p>
          <a:p>
            <a:r>
              <a:rPr lang="sr-Cyrl-BA" sz="2400" dirty="0" smtClean="0">
                <a:solidFill>
                  <a:srgbClr val="FFFF00"/>
                </a:solidFill>
                <a:latin typeface="Times New Roman" pitchFamily="18" charset="0"/>
                <a:cs typeface="Times New Roman" pitchFamily="18" charset="0"/>
              </a:rPr>
              <a:t>Богињу </a:t>
            </a:r>
            <a:r>
              <a:rPr lang="sr-Cyrl-BA" sz="2800" b="1" dirty="0" smtClean="0">
                <a:solidFill>
                  <a:srgbClr val="FFFF00"/>
                </a:solidFill>
                <a:latin typeface="Times New Roman" pitchFamily="18" charset="0"/>
                <a:cs typeface="Times New Roman" pitchFamily="18" charset="0"/>
              </a:rPr>
              <a:t>љубави и рата</a:t>
            </a:r>
          </a:p>
          <a:p>
            <a:r>
              <a:rPr lang="sr-Cyrl-BA" sz="2400" dirty="0" smtClean="0">
                <a:solidFill>
                  <a:srgbClr val="FFFF00"/>
                </a:solidFill>
                <a:latin typeface="Times New Roman" pitchFamily="18" charset="0"/>
                <a:cs typeface="Times New Roman" pitchFamily="18" charset="0"/>
              </a:rPr>
              <a:t>Божанску персонификацију планете </a:t>
            </a:r>
            <a:r>
              <a:rPr lang="sr-Cyrl-BA" sz="2400" b="1" dirty="0" smtClean="0">
                <a:solidFill>
                  <a:srgbClr val="FFFF00"/>
                </a:solidFill>
                <a:latin typeface="Times New Roman" pitchFamily="18" charset="0"/>
                <a:cs typeface="Times New Roman" pitchFamily="18" charset="0"/>
              </a:rPr>
              <a:t>Ве</a:t>
            </a:r>
            <a:r>
              <a:rPr lang="sr-Cyrl-BA" sz="2800" b="1" dirty="0" smtClean="0">
                <a:solidFill>
                  <a:srgbClr val="FFFF00"/>
                </a:solidFill>
                <a:latin typeface="Times New Roman" pitchFamily="18" charset="0"/>
                <a:cs typeface="Times New Roman" pitchFamily="18" charset="0"/>
              </a:rPr>
              <a:t>нере</a:t>
            </a:r>
          </a:p>
          <a:p>
            <a:r>
              <a:rPr lang="sr-Cyrl-BA" sz="2400" dirty="0" smtClean="0">
                <a:solidFill>
                  <a:srgbClr val="FFFF00"/>
                </a:solidFill>
                <a:latin typeface="Times New Roman" pitchFamily="18" charset="0"/>
                <a:cs typeface="Times New Roman" pitchFamily="18" charset="0"/>
              </a:rPr>
              <a:t>(</a:t>
            </a:r>
            <a:r>
              <a:rPr lang="sr-Cyrl-BA" sz="2400" i="1" dirty="0" smtClean="0">
                <a:solidFill>
                  <a:srgbClr val="FFFF00"/>
                </a:solidFill>
                <a:latin typeface="Times New Roman" pitchFamily="18" charset="0"/>
                <a:cs typeface="Times New Roman" pitchFamily="18" charset="0"/>
              </a:rPr>
              <a:t>Енума Ану Енлил </a:t>
            </a:r>
            <a:r>
              <a:rPr lang="sr-Cyrl-BA" sz="2400" dirty="0" smtClean="0">
                <a:solidFill>
                  <a:srgbClr val="FFFF00"/>
                </a:solidFill>
                <a:latin typeface="Times New Roman" pitchFamily="18" charset="0"/>
                <a:cs typeface="Times New Roman" pitchFamily="18" charset="0"/>
              </a:rPr>
              <a:t>– таблица 61</a:t>
            </a:r>
            <a:r>
              <a:rPr lang="sr-Cyrl-BA" sz="2400" dirty="0" smtClean="0"/>
              <a:t>)</a:t>
            </a:r>
          </a:p>
          <a:p>
            <a:endParaRPr lang="sr-Cyrl-BA" sz="2400" dirty="0"/>
          </a:p>
        </p:txBody>
      </p:sp>
      <p:pic>
        <p:nvPicPr>
          <p:cNvPr id="8" name="Picture 7" descr="C:\Users\DELL\Desktop\Ishtar_on_an_Akkadian_se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09600"/>
            <a:ext cx="4191000" cy="4963918"/>
          </a:xfrm>
          <a:prstGeom prst="rect">
            <a:avLst/>
          </a:prstGeom>
          <a:noFill/>
          <a:ln>
            <a:noFill/>
          </a:ln>
        </p:spPr>
      </p:pic>
      <p:sp>
        <p:nvSpPr>
          <p:cNvPr id="6" name="TextBox 5"/>
          <p:cNvSpPr txBox="1"/>
          <p:nvPr/>
        </p:nvSpPr>
        <p:spPr>
          <a:xfrm>
            <a:off x="4800600" y="5691790"/>
            <a:ext cx="4191000" cy="1200329"/>
          </a:xfrm>
          <a:prstGeom prst="rect">
            <a:avLst/>
          </a:prstGeom>
          <a:noFill/>
        </p:spPr>
        <p:txBody>
          <a:bodyPr wrap="square" rtlCol="0">
            <a:spAutoFit/>
          </a:bodyPr>
          <a:lstStyle/>
          <a:p>
            <a:pPr algn="ctr"/>
            <a:r>
              <a:rPr lang="sr-Cyrl-BA" sz="2400" dirty="0">
                <a:solidFill>
                  <a:srgbClr val="FFFF00"/>
                </a:solidFill>
                <a:latin typeface="Times New Roman" pitchFamily="18" charset="0"/>
                <a:cs typeface="Times New Roman" pitchFamily="18" charset="0"/>
              </a:rPr>
              <a:t>Симболи богиње </a:t>
            </a:r>
            <a:r>
              <a:rPr lang="sr-Cyrl-BA" sz="2400" dirty="0" smtClean="0">
                <a:solidFill>
                  <a:srgbClr val="FFFF00"/>
                </a:solidFill>
                <a:latin typeface="Times New Roman" pitchFamily="18" charset="0"/>
                <a:cs typeface="Times New Roman" pitchFamily="18" charset="0"/>
              </a:rPr>
              <a:t>су:     </a:t>
            </a:r>
            <a:r>
              <a:rPr lang="sr-Cyrl-BA" sz="2400" dirty="0">
                <a:solidFill>
                  <a:srgbClr val="FFFF00"/>
                </a:solidFill>
                <a:latin typeface="Times New Roman" pitchFamily="18" charset="0"/>
                <a:cs typeface="Times New Roman" pitchFamily="18" charset="0"/>
              </a:rPr>
              <a:t>ЛАВ  и </a:t>
            </a:r>
            <a:r>
              <a:rPr lang="sr-Cyrl-BA" sz="2400" dirty="0" smtClean="0">
                <a:solidFill>
                  <a:srgbClr val="FFFF00"/>
                </a:solidFill>
                <a:latin typeface="Times New Roman" pitchFamily="18" charset="0"/>
                <a:cs typeface="Times New Roman" pitchFamily="18" charset="0"/>
              </a:rPr>
              <a:t/>
            </a:r>
            <a:br>
              <a:rPr lang="sr-Cyrl-BA" sz="2400" dirty="0" smtClean="0">
                <a:solidFill>
                  <a:srgbClr val="FFFF00"/>
                </a:solidFill>
                <a:latin typeface="Times New Roman" pitchFamily="18" charset="0"/>
                <a:cs typeface="Times New Roman" pitchFamily="18" charset="0"/>
              </a:rPr>
            </a:br>
            <a:r>
              <a:rPr lang="sr-Cyrl-BA" sz="2400" dirty="0" smtClean="0">
                <a:solidFill>
                  <a:srgbClr val="FFFF00"/>
                </a:solidFill>
                <a:latin typeface="Times New Roman" pitchFamily="18" charset="0"/>
                <a:cs typeface="Times New Roman" pitchFamily="18" charset="0"/>
              </a:rPr>
              <a:t>ЗВЕЗДА </a:t>
            </a:r>
            <a:r>
              <a:rPr lang="sr-Cyrl-BA" sz="2400" dirty="0">
                <a:solidFill>
                  <a:srgbClr val="FFFF00"/>
                </a:solidFill>
                <a:latin typeface="Times New Roman" pitchFamily="18" charset="0"/>
                <a:cs typeface="Times New Roman" pitchFamily="18" charset="0"/>
              </a:rPr>
              <a:t>СА </a:t>
            </a:r>
            <a:r>
              <a:rPr lang="sr-Cyrl-BA" sz="2400" b="1" dirty="0" smtClean="0">
                <a:solidFill>
                  <a:srgbClr val="FFFF00"/>
                </a:solidFill>
                <a:latin typeface="Times New Roman" pitchFamily="18" charset="0"/>
                <a:cs typeface="Times New Roman" pitchFamily="18" charset="0"/>
              </a:rPr>
              <a:t>ОСАМ (8)</a:t>
            </a:r>
            <a:r>
              <a:rPr lang="sr-Cyrl-BA" sz="2400" dirty="0" smtClean="0">
                <a:solidFill>
                  <a:srgbClr val="FFFF00"/>
                </a:solidFill>
                <a:latin typeface="Times New Roman" pitchFamily="18" charset="0"/>
                <a:cs typeface="Times New Roman" pitchFamily="18" charset="0"/>
              </a:rPr>
              <a:t> </a:t>
            </a:r>
            <a:r>
              <a:rPr lang="sr-Cyrl-BA" sz="2400" dirty="0">
                <a:solidFill>
                  <a:srgbClr val="FFFF00"/>
                </a:solidFill>
                <a:latin typeface="Times New Roman" pitchFamily="18" charset="0"/>
                <a:cs typeface="Times New Roman" pitchFamily="18" charset="0"/>
              </a:rPr>
              <a:t>ЗРАКА</a:t>
            </a:r>
            <a:endParaRPr lang="en-US"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915400" cy="6124754"/>
          </a:xfrm>
          <a:prstGeom prst="rect">
            <a:avLst/>
          </a:prstGeom>
          <a:noFill/>
        </p:spPr>
        <p:txBody>
          <a:bodyPr wrap="square" rtlCol="0">
            <a:spAutoFit/>
          </a:bodyPr>
          <a:lstStyle/>
          <a:p>
            <a:r>
              <a:rPr lang="sr-Cyrl-BA" sz="2800" dirty="0" smtClean="0">
                <a:latin typeface="Times New Roman" pitchFamily="18" charset="0"/>
                <a:cs typeface="Times New Roman" pitchFamily="18" charset="0"/>
              </a:rPr>
              <a:t>Извори сазнања о Инани (или Иштар илиАстарте)</a:t>
            </a:r>
          </a:p>
          <a:p>
            <a:endParaRPr lang="sr-Cyrl-BA" sz="2800" dirty="0">
              <a:latin typeface="Times New Roman" pitchFamily="18" charset="0"/>
              <a:cs typeface="Times New Roman" pitchFamily="18" charset="0"/>
            </a:endParaRPr>
          </a:p>
          <a:p>
            <a:r>
              <a:rPr lang="sr-Cyrl-BA" sz="2800" dirty="0" smtClean="0">
                <a:latin typeface="Times New Roman" pitchFamily="18" charset="0"/>
                <a:cs typeface="Times New Roman" pitchFamily="18" charset="0"/>
              </a:rPr>
              <a:t>1. </a:t>
            </a:r>
            <a:r>
              <a:rPr lang="sr-Cyrl-BA" sz="2800" i="1" dirty="0" smtClean="0">
                <a:latin typeface="Times New Roman" pitchFamily="18" charset="0"/>
                <a:cs typeface="Times New Roman" pitchFamily="18" charset="0"/>
              </a:rPr>
              <a:t>Еп о Гилгамешу </a:t>
            </a:r>
            <a:r>
              <a:rPr lang="sr-Cyrl-BA" sz="2800" dirty="0" smtClean="0">
                <a:latin typeface="Times New Roman" pitchFamily="18" charset="0"/>
                <a:cs typeface="Times New Roman" pitchFamily="18" charset="0"/>
              </a:rPr>
              <a:t>– Она шаље небеског </a:t>
            </a:r>
            <a:r>
              <a:rPr lang="sr-Cyrl-BA" sz="2800" dirty="0" smtClean="0">
                <a:solidFill>
                  <a:srgbClr val="FFFF00"/>
                </a:solidFill>
                <a:latin typeface="Times New Roman" pitchFamily="18" charset="0"/>
                <a:cs typeface="Times New Roman" pitchFamily="18" charset="0"/>
              </a:rPr>
              <a:t>Бика</a:t>
            </a:r>
          </a:p>
          <a:p>
            <a:r>
              <a:rPr lang="sr-Cyrl-BA" sz="2800" dirty="0">
                <a:latin typeface="Times New Roman" pitchFamily="18" charset="0"/>
                <a:cs typeface="Times New Roman" pitchFamily="18" charset="0"/>
              </a:rPr>
              <a:t> </a:t>
            </a:r>
            <a:r>
              <a:rPr lang="sr-Cyrl-BA" sz="2800" dirty="0" smtClean="0">
                <a:latin typeface="Times New Roman" pitchFamily="18" charset="0"/>
                <a:cs typeface="Times New Roman" pitchFamily="18" charset="0"/>
              </a:rPr>
              <a:t>                                   Њен планински прелаз чувају</a:t>
            </a:r>
          </a:p>
          <a:p>
            <a:r>
              <a:rPr lang="sr-Cyrl-BA" sz="2800" dirty="0">
                <a:latin typeface="Times New Roman" pitchFamily="18" charset="0"/>
                <a:cs typeface="Times New Roman" pitchFamily="18" charset="0"/>
              </a:rPr>
              <a:t> </a:t>
            </a:r>
            <a:r>
              <a:rPr lang="sr-Cyrl-BA" sz="2800" dirty="0" smtClean="0">
                <a:latin typeface="Times New Roman" pitchFamily="18" charset="0"/>
                <a:cs typeface="Times New Roman" pitchFamily="18" charset="0"/>
              </a:rPr>
              <a:t>                                   </a:t>
            </a:r>
            <a:r>
              <a:rPr lang="sr-Cyrl-BA" sz="2800" dirty="0" smtClean="0">
                <a:solidFill>
                  <a:srgbClr val="FFFF00"/>
                </a:solidFill>
                <a:latin typeface="Times New Roman" pitchFamily="18" charset="0"/>
                <a:cs typeface="Times New Roman" pitchFamily="18" charset="0"/>
              </a:rPr>
              <a:t>шкорпије</a:t>
            </a:r>
          </a:p>
          <a:p>
            <a:r>
              <a:rPr lang="sr-Cyrl-BA" sz="2800" dirty="0" smtClean="0">
                <a:latin typeface="Times New Roman" pitchFamily="18" charset="0"/>
                <a:cs typeface="Times New Roman" pitchFamily="18" charset="0"/>
              </a:rPr>
              <a:t>2. </a:t>
            </a:r>
            <a:r>
              <a:rPr lang="sr-Cyrl-BA" sz="2800" i="1" dirty="0" smtClean="0">
                <a:latin typeface="Times New Roman" pitchFamily="18" charset="0"/>
                <a:cs typeface="Times New Roman" pitchFamily="18" charset="0"/>
              </a:rPr>
              <a:t>Силазак Инане у свет мртвих </a:t>
            </a:r>
            <a:r>
              <a:rPr lang="sr-Cyrl-BA" sz="2800" dirty="0" smtClean="0">
                <a:latin typeface="Times New Roman" pitchFamily="18" charset="0"/>
                <a:cs typeface="Times New Roman" pitchFamily="18" charset="0"/>
              </a:rPr>
              <a:t>– одакле је спашава </a:t>
            </a:r>
          </a:p>
          <a:p>
            <a:r>
              <a:rPr lang="sr-Cyrl-BA" sz="2800" dirty="0">
                <a:latin typeface="Times New Roman" pitchFamily="18" charset="0"/>
                <a:cs typeface="Times New Roman" pitchFamily="18" charset="0"/>
              </a:rPr>
              <a:t> </a:t>
            </a:r>
            <a:r>
              <a:rPr lang="sr-Cyrl-BA" sz="2800" dirty="0" smtClean="0">
                <a:latin typeface="Times New Roman" pitchFamily="18" charset="0"/>
                <a:cs typeface="Times New Roman" pitchFamily="18" charset="0"/>
              </a:rPr>
              <a:t>                                   Енки, бог вода, коме припада </a:t>
            </a:r>
          </a:p>
          <a:p>
            <a:r>
              <a:rPr lang="sr-Cyrl-BA" sz="2800" dirty="0">
                <a:latin typeface="Times New Roman" pitchFamily="18" charset="0"/>
                <a:cs typeface="Times New Roman" pitchFamily="18" charset="0"/>
              </a:rPr>
              <a:t> </a:t>
            </a:r>
            <a:r>
              <a:rPr lang="sr-Cyrl-BA" sz="2800" dirty="0" smtClean="0">
                <a:latin typeface="Times New Roman" pitchFamily="18" charset="0"/>
                <a:cs typeface="Times New Roman" pitchFamily="18" charset="0"/>
              </a:rPr>
              <a:t>                                   сазвежђе </a:t>
            </a:r>
            <a:r>
              <a:rPr lang="sr-Cyrl-BA" sz="2800" dirty="0" smtClean="0">
                <a:solidFill>
                  <a:srgbClr val="FFFF00"/>
                </a:solidFill>
                <a:latin typeface="Times New Roman" pitchFamily="18" charset="0"/>
                <a:cs typeface="Times New Roman" pitchFamily="18" charset="0"/>
              </a:rPr>
              <a:t>Јарац</a:t>
            </a:r>
            <a:r>
              <a:rPr lang="sr-Cyrl-BA" sz="2800" dirty="0" smtClean="0">
                <a:latin typeface="Times New Roman" pitchFamily="18" charset="0"/>
                <a:cs typeface="Times New Roman" pitchFamily="18" charset="0"/>
              </a:rPr>
              <a:t> (са рибљим   репом)                              </a:t>
            </a:r>
            <a:endParaRPr lang="sr-Cyrl-BA" sz="2800" dirty="0">
              <a:latin typeface="Times New Roman" pitchFamily="18" charset="0"/>
              <a:cs typeface="Times New Roman" pitchFamily="18" charset="0"/>
            </a:endParaRPr>
          </a:p>
          <a:p>
            <a:endParaRPr lang="sr-Cyrl-BA" sz="2800" dirty="0" smtClean="0">
              <a:latin typeface="Times New Roman" pitchFamily="18" charset="0"/>
              <a:cs typeface="Times New Roman" pitchFamily="18" charset="0"/>
            </a:endParaRPr>
          </a:p>
          <a:p>
            <a:r>
              <a:rPr lang="sr-Cyrl-BA" sz="2800" dirty="0" smtClean="0">
                <a:latin typeface="Times New Roman" pitchFamily="18" charset="0"/>
                <a:cs typeface="Times New Roman" pitchFamily="18" charset="0"/>
              </a:rPr>
              <a:t>3. </a:t>
            </a:r>
            <a:r>
              <a:rPr lang="sr-Cyrl-BA" sz="2800" i="1" dirty="0" smtClean="0">
                <a:latin typeface="Times New Roman" pitchFamily="18" charset="0"/>
                <a:cs typeface="Times New Roman" pitchFamily="18" charset="0"/>
              </a:rPr>
              <a:t>Енума Ану </a:t>
            </a:r>
            <a:r>
              <a:rPr lang="sr-Cyrl-BA" sz="2800" i="1" dirty="0" smtClean="0">
                <a:latin typeface="Times New Roman" pitchFamily="18" charset="0"/>
                <a:cs typeface="Times New Roman" pitchFamily="18" charset="0"/>
              </a:rPr>
              <a:t>Енлил </a:t>
            </a:r>
            <a:r>
              <a:rPr lang="sr-Cyrl-BA" sz="2800" dirty="0" smtClean="0">
                <a:latin typeface="Times New Roman" pitchFamily="18" charset="0"/>
                <a:cs typeface="Times New Roman" pitchFamily="18" charset="0"/>
              </a:rPr>
              <a:t>– таблица бр. 61 :</a:t>
            </a:r>
            <a:br>
              <a:rPr lang="sr-Cyrl-BA" sz="2800" dirty="0" smtClean="0">
                <a:latin typeface="Times New Roman" pitchFamily="18" charset="0"/>
                <a:cs typeface="Times New Roman" pitchFamily="18" charset="0"/>
              </a:rPr>
            </a:br>
            <a:r>
              <a:rPr lang="sr-Cyrl-BA" sz="2800" dirty="0" smtClean="0">
                <a:latin typeface="Times New Roman" pitchFamily="18" charset="0"/>
                <a:cs typeface="Times New Roman" pitchFamily="18" charset="0"/>
              </a:rPr>
              <a:t>Инана је божанска персонификација планете </a:t>
            </a:r>
            <a:r>
              <a:rPr lang="sr-Cyrl-BA" sz="2800" dirty="0" smtClean="0">
                <a:solidFill>
                  <a:srgbClr val="FFFF00"/>
                </a:solidFill>
                <a:latin typeface="Times New Roman" pitchFamily="18" charset="0"/>
                <a:cs typeface="Times New Roman" pitchFamily="18" charset="0"/>
              </a:rPr>
              <a:t>ВЕНЕРЕ</a:t>
            </a:r>
          </a:p>
          <a:p>
            <a:endParaRPr lang="sr-Cyrl-BA" sz="2800" dirty="0">
              <a:latin typeface="Times New Roman" pitchFamily="18" charset="0"/>
              <a:cs typeface="Times New Roman" pitchFamily="18" charset="0"/>
            </a:endParaRPr>
          </a:p>
          <a:p>
            <a:r>
              <a:rPr lang="sr-Cyrl-BA" sz="2800" dirty="0" smtClean="0">
                <a:latin typeface="Times New Roman" pitchFamily="18" charset="0"/>
                <a:cs typeface="Times New Roman" pitchFamily="18" charset="0"/>
              </a:rPr>
              <a:t>Дакле, имамо све то, као и </a:t>
            </a:r>
            <a:r>
              <a:rPr lang="sr-Cyrl-BA" sz="2800" dirty="0" smtClean="0">
                <a:solidFill>
                  <a:srgbClr val="FFFF00"/>
                </a:solidFill>
                <a:latin typeface="Times New Roman" pitchFamily="18" charset="0"/>
                <a:cs typeface="Times New Roman" pitchFamily="18" charset="0"/>
              </a:rPr>
              <a:t>број 8 </a:t>
            </a:r>
            <a:r>
              <a:rPr lang="sr-Cyrl-BA" sz="2800" dirty="0" smtClean="0">
                <a:latin typeface="Times New Roman" pitchFamily="18" charset="0"/>
                <a:cs typeface="Times New Roman" pitchFamily="18" charset="0"/>
              </a:rPr>
              <a:t>(осмокраку звезду)</a:t>
            </a:r>
          </a:p>
          <a:p>
            <a:r>
              <a:rPr lang="sr-Cyrl-BA" sz="2800" dirty="0" smtClean="0">
                <a:latin typeface="Times New Roman" pitchFamily="18" charset="0"/>
                <a:cs typeface="Times New Roman" pitchFamily="18" charset="0"/>
              </a:rPr>
              <a:t>Исти број се понавља и у миту о Кадму и Хармонији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39200" cy="7540526"/>
          </a:xfrm>
          <a:prstGeom prst="rect">
            <a:avLst/>
          </a:prstGeom>
          <a:noFill/>
        </p:spPr>
        <p:txBody>
          <a:bodyPr wrap="square" rtlCol="0">
            <a:spAutoFit/>
          </a:bodyPr>
          <a:lstStyle/>
          <a:p>
            <a:r>
              <a:rPr lang="sr-Cyrl-BA" sz="2800" dirty="0" smtClean="0">
                <a:latin typeface="Times New Roman" pitchFamily="18" charset="0"/>
                <a:cs typeface="Times New Roman" pitchFamily="18" charset="0"/>
              </a:rPr>
              <a:t>Можемо ли да повежемо планету Венеру и број 8?</a:t>
            </a:r>
          </a:p>
          <a:p>
            <a:endParaRPr lang="sr-Cyrl-BA" sz="2800" dirty="0">
              <a:latin typeface="Times New Roman" pitchFamily="18" charset="0"/>
              <a:cs typeface="Times New Roman" pitchFamily="18" charset="0"/>
            </a:endParaRPr>
          </a:p>
          <a:p>
            <a:pPr marL="514350" indent="-514350">
              <a:buFont typeface="+mj-lt"/>
              <a:buAutoNum type="arabicPeriod"/>
            </a:pPr>
            <a:r>
              <a:rPr lang="sr-Cyrl-BA" sz="2400" dirty="0" smtClean="0">
                <a:latin typeface="Times New Roman" pitchFamily="18" charset="0"/>
                <a:cs typeface="Times New Roman" pitchFamily="18" charset="0"/>
              </a:rPr>
              <a:t>Венери је потребно  224.7 дана да комплетира своје кружење око Сунца. У 8 година има </a:t>
            </a:r>
            <a:r>
              <a:rPr lang="sr-Cyrl-BA" sz="2400" b="1" dirty="0" smtClean="0">
                <a:latin typeface="Times New Roman" pitchFamily="18" charset="0"/>
                <a:cs typeface="Times New Roman" pitchFamily="18" charset="0"/>
              </a:rPr>
              <a:t>13</a:t>
            </a:r>
            <a:r>
              <a:rPr lang="sr-Cyrl-BA" sz="2400" dirty="0" smtClean="0">
                <a:latin typeface="Times New Roman" pitchFamily="18" charset="0"/>
                <a:cs typeface="Times New Roman" pitchFamily="18" charset="0"/>
              </a:rPr>
              <a:t> таквих циклуса. (број је прецизан до треће децимале)</a:t>
            </a:r>
          </a:p>
          <a:p>
            <a:pPr marL="514350" indent="-514350">
              <a:buFont typeface="+mj-lt"/>
              <a:buAutoNum type="arabicPeriod"/>
            </a:pPr>
            <a:endParaRPr lang="sr-Cyrl-BA" sz="2800" dirty="0" smtClean="0">
              <a:latin typeface="Times New Roman" pitchFamily="18" charset="0"/>
              <a:cs typeface="Times New Roman" pitchFamily="18" charset="0"/>
            </a:endParaRPr>
          </a:p>
          <a:p>
            <a:pPr marL="514350" indent="-514350">
              <a:buAutoNum type="arabicPeriod" startAt="2"/>
            </a:pPr>
            <a:r>
              <a:rPr lang="sr-Cyrl-BA" sz="2800" dirty="0" smtClean="0">
                <a:solidFill>
                  <a:srgbClr val="FFFF00"/>
                </a:solidFill>
                <a:latin typeface="Times New Roman" pitchFamily="18" charset="0"/>
                <a:cs typeface="Times New Roman" pitchFamily="18" charset="0"/>
              </a:rPr>
              <a:t>Венери је потребно 548 дана да комплетира свој појавни циклус, као Јутарња „звезда“ и као Вечерњача. У осам година има ПЕТ таквих циклуса. Прецизније речено, има пет доњих конјункција Венере и Сунца</a:t>
            </a:r>
            <a:r>
              <a:rPr lang="sr-Cyrl-BA" sz="2800" dirty="0" smtClean="0">
                <a:solidFill>
                  <a:srgbClr val="FFFF00"/>
                </a:solidFill>
                <a:latin typeface="Times New Roman" pitchFamily="18" charset="0"/>
                <a:cs typeface="Times New Roman" pitchFamily="18" charset="0"/>
              </a:rPr>
              <a:t>. Венера описује </a:t>
            </a:r>
            <a:r>
              <a:rPr lang="sr-Cyrl-BA" sz="2800" b="1" dirty="0" smtClean="0">
                <a:solidFill>
                  <a:srgbClr val="FFFF00"/>
                </a:solidFill>
                <a:latin typeface="Times New Roman" pitchFamily="18" charset="0"/>
                <a:cs typeface="Times New Roman" pitchFamily="18" charset="0"/>
              </a:rPr>
              <a:t>пентаграм</a:t>
            </a:r>
            <a:endParaRPr lang="sr-Cyrl-BA" sz="2800" b="1" dirty="0" smtClean="0">
              <a:solidFill>
                <a:srgbClr val="FFFF00"/>
              </a:solidFill>
              <a:latin typeface="Times New Roman" pitchFamily="18" charset="0"/>
              <a:cs typeface="Times New Roman" pitchFamily="18" charset="0"/>
            </a:endParaRPr>
          </a:p>
          <a:p>
            <a:pPr marL="514350" indent="-514350">
              <a:buAutoNum type="arabicPeriod" startAt="2"/>
            </a:pPr>
            <a:endParaRPr lang="sr-Cyrl-BA" sz="2800" dirty="0">
              <a:latin typeface="Times New Roman" pitchFamily="18" charset="0"/>
              <a:cs typeface="Times New Roman" pitchFamily="18" charset="0"/>
            </a:endParaRPr>
          </a:p>
          <a:p>
            <a:pPr marL="514350" indent="-514350">
              <a:buAutoNum type="arabicPeriod" startAt="2"/>
            </a:pPr>
            <a:r>
              <a:rPr lang="sr-Cyrl-BA" sz="2400" dirty="0" smtClean="0">
                <a:latin typeface="Times New Roman" pitchFamily="18" charset="0"/>
                <a:cs typeface="Times New Roman" pitchFamily="18" charset="0"/>
              </a:rPr>
              <a:t>Венери треба 243 дана да се нађе окружена са истом групом звезда. Таквих циклуса има </a:t>
            </a:r>
            <a:r>
              <a:rPr lang="sr-Cyrl-BA" sz="2400" b="1" dirty="0" smtClean="0">
                <a:latin typeface="Times New Roman" pitchFamily="18" charset="0"/>
                <a:cs typeface="Times New Roman" pitchFamily="18" charset="0"/>
              </a:rPr>
              <a:t>12</a:t>
            </a:r>
            <a:r>
              <a:rPr lang="sr-Cyrl-BA" sz="2400" dirty="0" smtClean="0">
                <a:latin typeface="Times New Roman" pitchFamily="18" charset="0"/>
                <a:cs typeface="Times New Roman" pitchFamily="18" charset="0"/>
              </a:rPr>
              <a:t> у осам </a:t>
            </a:r>
            <a:r>
              <a:rPr lang="sr-Cyrl-BA" sz="2400" dirty="0" smtClean="0">
                <a:latin typeface="Times New Roman" pitchFamily="18" charset="0"/>
                <a:cs typeface="Times New Roman" pitchFamily="18" charset="0"/>
              </a:rPr>
              <a:t>година</a:t>
            </a:r>
          </a:p>
          <a:p>
            <a:r>
              <a:rPr lang="sr-Cyrl-BA" sz="2800" dirty="0" smtClean="0">
                <a:latin typeface="Times New Roman" pitchFamily="18" charset="0"/>
                <a:cs typeface="Times New Roman" pitchFamily="18" charset="0"/>
              </a:rPr>
              <a:t>Осам година је заједнички именитељ Венериних циклуса</a:t>
            </a:r>
            <a:endParaRPr lang="sr-Cyrl-BA" sz="2800" dirty="0" smtClean="0">
              <a:latin typeface="Times New Roman" pitchFamily="18" charset="0"/>
              <a:cs typeface="Times New Roman" pitchFamily="18" charset="0"/>
            </a:endParaRPr>
          </a:p>
          <a:p>
            <a:pPr marL="514350" indent="-514350">
              <a:buAutoNum type="arabicPeriod" startAt="2"/>
            </a:pPr>
            <a:endParaRPr lang="sr-Cyrl-BA" sz="2800" dirty="0">
              <a:latin typeface="Times New Roman" pitchFamily="18" charset="0"/>
              <a:cs typeface="Times New Roman" pitchFamily="18" charset="0"/>
            </a:endParaRPr>
          </a:p>
          <a:p>
            <a:pPr marL="514350" indent="-514350">
              <a:buAutoNum type="arabicPeriod" startAt="2"/>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6150"/>
            <a:ext cx="8229600" cy="1077218"/>
          </a:xfrm>
          <a:prstGeom prst="rect">
            <a:avLst/>
          </a:prstGeom>
          <a:noFill/>
        </p:spPr>
        <p:txBody>
          <a:bodyPr wrap="square" rtlCol="0">
            <a:spAutoFit/>
          </a:bodyPr>
          <a:lstStyle/>
          <a:p>
            <a:pPr algn="ctr"/>
            <a:r>
              <a:rPr lang="sr-Cyrl-BA" sz="3200" dirty="0" smtClean="0">
                <a:latin typeface="Times New Roman" pitchFamily="18" charset="0"/>
                <a:cs typeface="Times New Roman" pitchFamily="18" charset="0"/>
              </a:rPr>
              <a:t>Венерин пентаграм (783-655 старе ере)</a:t>
            </a:r>
          </a:p>
          <a:p>
            <a:pPr algn="ctr"/>
            <a:endParaRPr lang="en-US" sz="3200" dirty="0">
              <a:latin typeface="Times New Roman" pitchFamily="18" charset="0"/>
              <a:cs typeface="Times New Roman" pitchFamily="18" charset="0"/>
            </a:endParaRPr>
          </a:p>
        </p:txBody>
      </p:sp>
      <p:pic>
        <p:nvPicPr>
          <p:cNvPr id="5" name="Picture 4" descr="C:\Users\DELL\Desktop\Pentagram of Venus.gif"/>
          <p:cNvPicPr/>
          <p:nvPr/>
        </p:nvPicPr>
        <p:blipFill>
          <a:blip r:embed="rId3">
            <a:extLst>
              <a:ext uri="{28A0092B-C50C-407E-A947-70E740481C1C}">
                <a14:useLocalDpi xmlns:a14="http://schemas.microsoft.com/office/drawing/2010/main" val="0"/>
              </a:ext>
            </a:extLst>
          </a:blip>
          <a:srcRect/>
          <a:stretch>
            <a:fillRect/>
          </a:stretch>
        </p:blipFill>
        <p:spPr bwMode="auto">
          <a:xfrm>
            <a:off x="732430" y="685800"/>
            <a:ext cx="7924800" cy="6096000"/>
          </a:xfrm>
          <a:prstGeom prst="rect">
            <a:avLst/>
          </a:prstGeom>
          <a:noFill/>
          <a:ln>
            <a:noFill/>
          </a:ln>
        </p:spPr>
      </p:pic>
      <p:sp>
        <p:nvSpPr>
          <p:cNvPr id="3" name="TextBox 2"/>
          <p:cNvSpPr txBox="1"/>
          <p:nvPr/>
        </p:nvSpPr>
        <p:spPr>
          <a:xfrm>
            <a:off x="4114800" y="870466"/>
            <a:ext cx="1295400" cy="369332"/>
          </a:xfrm>
          <a:prstGeom prst="rect">
            <a:avLst/>
          </a:prstGeom>
          <a:noFill/>
          <a:ln w="38100">
            <a:solidFill>
              <a:srgbClr val="FF0000"/>
            </a:solidFill>
          </a:ln>
        </p:spPr>
        <p:txBody>
          <a:bodyPr wrap="square" rtlCol="0">
            <a:spAutoFit/>
          </a:bodyPr>
          <a:lstStyle/>
          <a:p>
            <a:endParaRPr lang="en-US" dirty="0"/>
          </a:p>
        </p:txBody>
      </p:sp>
      <p:sp>
        <p:nvSpPr>
          <p:cNvPr id="6" name="TextBox 5"/>
          <p:cNvSpPr txBox="1"/>
          <p:nvPr/>
        </p:nvSpPr>
        <p:spPr>
          <a:xfrm>
            <a:off x="7162800" y="3549134"/>
            <a:ext cx="1295400" cy="369332"/>
          </a:xfrm>
          <a:prstGeom prst="rect">
            <a:avLst/>
          </a:prstGeom>
          <a:noFill/>
          <a:ln w="38100">
            <a:solidFill>
              <a:srgbClr val="FF0000"/>
            </a:solidFill>
          </a:ln>
        </p:spPr>
        <p:txBody>
          <a:bodyPr wrap="square" rtlCol="0">
            <a:spAutoFit/>
          </a:bodyPr>
          <a:lstStyle/>
          <a:p>
            <a:endParaRPr lang="en-US" dirty="0"/>
          </a:p>
        </p:txBody>
      </p:sp>
      <p:sp>
        <p:nvSpPr>
          <p:cNvPr id="7" name="TextBox 6"/>
          <p:cNvSpPr txBox="1"/>
          <p:nvPr/>
        </p:nvSpPr>
        <p:spPr>
          <a:xfrm>
            <a:off x="4155743" y="6248400"/>
            <a:ext cx="1295400" cy="369332"/>
          </a:xfrm>
          <a:prstGeom prst="rect">
            <a:avLst/>
          </a:prstGeom>
          <a:noFill/>
          <a:ln w="38100">
            <a:solidFill>
              <a:srgbClr val="FF0000"/>
            </a:solidFill>
          </a:ln>
        </p:spPr>
        <p:txBody>
          <a:bodyPr wrap="square" rtlCol="0">
            <a:spAutoFit/>
          </a:bodyPr>
          <a:lstStyle/>
          <a:p>
            <a:endParaRPr lang="en-US" dirty="0"/>
          </a:p>
        </p:txBody>
      </p:sp>
      <p:sp>
        <p:nvSpPr>
          <p:cNvPr id="8" name="TextBox 7"/>
          <p:cNvSpPr txBox="1"/>
          <p:nvPr/>
        </p:nvSpPr>
        <p:spPr>
          <a:xfrm>
            <a:off x="1295400" y="4648200"/>
            <a:ext cx="1295400" cy="369332"/>
          </a:xfrm>
          <a:prstGeom prst="rect">
            <a:avLst/>
          </a:prstGeom>
          <a:noFill/>
          <a:ln w="38100">
            <a:solidFill>
              <a:srgbClr val="FF0000"/>
            </a:solidFill>
          </a:ln>
        </p:spPr>
        <p:txBody>
          <a:bodyPr wrap="square" rtlCol="0">
            <a:spAutoFit/>
          </a:bodyPr>
          <a:lstStyle/>
          <a:p>
            <a:endParaRPr lang="en-US" dirty="0"/>
          </a:p>
        </p:txBody>
      </p:sp>
      <p:sp>
        <p:nvSpPr>
          <p:cNvPr id="9" name="TextBox 8"/>
          <p:cNvSpPr txBox="1"/>
          <p:nvPr/>
        </p:nvSpPr>
        <p:spPr>
          <a:xfrm>
            <a:off x="838200" y="2133600"/>
            <a:ext cx="1752600" cy="369332"/>
          </a:xfrm>
          <a:prstGeom prst="rect">
            <a:avLst/>
          </a:prstGeom>
          <a:noFill/>
          <a:ln w="38100">
            <a:solidFill>
              <a:srgbClr val="FF0000"/>
            </a:solidFill>
          </a:ln>
        </p:spPr>
        <p:txBody>
          <a:bodyPr wrap="square" rtlCol="0">
            <a:spAutoFit/>
          </a:bodyPr>
          <a:lstStyle/>
          <a:p>
            <a:endParaRPr lang="en-US" dirty="0"/>
          </a:p>
        </p:txBody>
      </p:sp>
      <p:sp>
        <p:nvSpPr>
          <p:cNvPr id="10" name="TextBox 9"/>
          <p:cNvSpPr txBox="1"/>
          <p:nvPr/>
        </p:nvSpPr>
        <p:spPr>
          <a:xfrm>
            <a:off x="5638800" y="6248400"/>
            <a:ext cx="3018430" cy="369332"/>
          </a:xfrm>
          <a:prstGeom prst="rect">
            <a:avLst/>
          </a:prstGeom>
          <a:noFill/>
        </p:spPr>
        <p:txBody>
          <a:bodyPr wrap="square" rtlCol="0">
            <a:spAutoFit/>
          </a:bodyPr>
          <a:lstStyle/>
          <a:p>
            <a:r>
              <a:rPr lang="sr-Cyrl-BA" dirty="0" smtClean="0"/>
              <a:t>1</a:t>
            </a:r>
            <a:endParaRPr lang="en-US" dirty="0"/>
          </a:p>
        </p:txBody>
      </p:sp>
    </p:spTree>
    <p:extLst>
      <p:ext uri="{BB962C8B-B14F-4D97-AF65-F5344CB8AC3E}">
        <p14:creationId xmlns:p14="http://schemas.microsoft.com/office/powerpoint/2010/main" val="418313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763000" cy="2062103"/>
          </a:xfrm>
          <a:prstGeom prst="rect">
            <a:avLst/>
          </a:prstGeom>
          <a:noFill/>
        </p:spPr>
        <p:txBody>
          <a:bodyPr wrap="square" rtlCol="0">
            <a:spAutoFit/>
          </a:bodyPr>
          <a:lstStyle/>
          <a:p>
            <a:r>
              <a:rPr lang="sr-Cyrl-BA" sz="2800" dirty="0" smtClean="0">
                <a:latin typeface="Times New Roman" pitchFamily="18" charset="0"/>
                <a:cs typeface="Times New Roman" pitchFamily="18" charset="0"/>
              </a:rPr>
              <a:t>Да  ли су културе Месопотамије познавале ПЕНТАГРАМ?</a:t>
            </a:r>
          </a:p>
          <a:p>
            <a:endParaRPr lang="sr-Cyrl-BA" dirty="0"/>
          </a:p>
          <a:p>
            <a:endParaRPr lang="sr-Cyrl-BA" dirty="0" smtClean="0"/>
          </a:p>
          <a:p>
            <a:endParaRPr lang="sr-Cyrl-BA" dirty="0"/>
          </a:p>
          <a:p>
            <a:endParaRPr lang="en-US" dirty="0"/>
          </a:p>
        </p:txBody>
      </p:sp>
      <p:pic>
        <p:nvPicPr>
          <p:cNvPr id="8" name="Picture 7" descr="C:\Users\DELL\Desktop\Pentagram, Mesopotamia.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83451"/>
            <a:ext cx="6934200" cy="4495800"/>
          </a:xfrm>
          <a:prstGeom prst="rect">
            <a:avLst/>
          </a:prstGeom>
          <a:noFill/>
          <a:ln>
            <a:noFill/>
          </a:ln>
        </p:spPr>
      </p:pic>
      <p:sp>
        <p:nvSpPr>
          <p:cNvPr id="6" name="TextBox 5"/>
          <p:cNvSpPr txBox="1"/>
          <p:nvPr/>
        </p:nvSpPr>
        <p:spPr>
          <a:xfrm>
            <a:off x="304800" y="5486400"/>
            <a:ext cx="8534400" cy="1200329"/>
          </a:xfrm>
          <a:prstGeom prst="rect">
            <a:avLst/>
          </a:prstGeom>
          <a:noFill/>
        </p:spPr>
        <p:txBody>
          <a:bodyPr wrap="square" rtlCol="0">
            <a:spAutoFit/>
          </a:bodyPr>
          <a:lstStyle/>
          <a:p>
            <a:pPr algn="ctr"/>
            <a:endParaRPr lang="sr-Cyrl-BA" sz="2400" dirty="0" smtClean="0">
              <a:latin typeface="Times New Roman" pitchFamily="18" charset="0"/>
              <a:cs typeface="Times New Roman" pitchFamily="18" charset="0"/>
            </a:endParaRPr>
          </a:p>
          <a:p>
            <a:pPr algn="ctr"/>
            <a:r>
              <a:rPr lang="sr-Cyrl-BA" sz="2400" dirty="0" smtClean="0">
                <a:latin typeface="Times New Roman" pitchFamily="18" charset="0"/>
                <a:cs typeface="Times New Roman" pitchFamily="18" charset="0"/>
              </a:rPr>
              <a:t>Најстарији пентаграм на свету: Плочица из града  Џемдет Наср, из трећег миленијума старе ере</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458200" cy="369332"/>
          </a:xfrm>
          <a:prstGeom prst="rect">
            <a:avLst/>
          </a:prstGeom>
          <a:noFill/>
        </p:spPr>
        <p:txBody>
          <a:bodyPr wrap="square" rtlCol="0">
            <a:spAutoFit/>
          </a:bodyPr>
          <a:lstStyle/>
          <a:p>
            <a:endParaRPr lang="en-US" dirty="0"/>
          </a:p>
        </p:txBody>
      </p:sp>
      <p:sp>
        <p:nvSpPr>
          <p:cNvPr id="4" name="TextBox 3"/>
          <p:cNvSpPr txBox="1"/>
          <p:nvPr/>
        </p:nvSpPr>
        <p:spPr>
          <a:xfrm>
            <a:off x="685800" y="0"/>
            <a:ext cx="7772400" cy="1292662"/>
          </a:xfrm>
          <a:prstGeom prst="rect">
            <a:avLst/>
          </a:prstGeom>
          <a:noFill/>
        </p:spPr>
        <p:txBody>
          <a:bodyPr wrap="square" rtlCol="0">
            <a:spAutoFit/>
          </a:bodyPr>
          <a:lstStyle/>
          <a:p>
            <a:r>
              <a:rPr lang="sr-Cyrl-BA" sz="2400" dirty="0" smtClean="0">
                <a:solidFill>
                  <a:srgbClr val="FFFF00"/>
                </a:solidFill>
                <a:latin typeface="Times New Roman" pitchFamily="18" charset="0"/>
                <a:cs typeface="Times New Roman" pitchFamily="18" charset="0"/>
              </a:rPr>
              <a:t>Да ли су стари Грци  познавали  ПЕНТАГРАМ?</a:t>
            </a:r>
          </a:p>
          <a:p>
            <a:endParaRPr lang="sr-Cyrl-BA" dirty="0"/>
          </a:p>
          <a:p>
            <a:endParaRPr lang="sr-Cyrl-BA" dirty="0" smtClean="0"/>
          </a:p>
          <a:p>
            <a:endParaRPr lang="en-US" dirty="0"/>
          </a:p>
        </p:txBody>
      </p:sp>
      <p:pic>
        <p:nvPicPr>
          <p:cNvPr id="10" name="Picture 9" descr="C:\Users\DELL\Desktop\Ancient-Greek-Coins-Thrace-Cherronesos-Pentagram-Hemidrachm_1567181449_5835.jpg"/>
          <p:cNvPicPr/>
          <p:nvPr/>
        </p:nvPicPr>
        <p:blipFill>
          <a:blip r:embed="rId2">
            <a:extLst>
              <a:ext uri="{28A0092B-C50C-407E-A947-70E740481C1C}">
                <a14:useLocalDpi xmlns:a14="http://schemas.microsoft.com/office/drawing/2010/main" val="0"/>
              </a:ext>
            </a:extLst>
          </a:blip>
          <a:srcRect/>
          <a:stretch>
            <a:fillRect/>
          </a:stretch>
        </p:blipFill>
        <p:spPr bwMode="auto">
          <a:xfrm>
            <a:off x="249072" y="752564"/>
            <a:ext cx="4208628" cy="2143036"/>
          </a:xfrm>
          <a:prstGeom prst="rect">
            <a:avLst/>
          </a:prstGeom>
          <a:noFill/>
          <a:ln>
            <a:noFill/>
          </a:ln>
        </p:spPr>
      </p:pic>
      <p:pic>
        <p:nvPicPr>
          <p:cNvPr id="11" name="Picture 10" descr="C:\Users\DELL\Desktop\Coin Pentagram 2.jpg"/>
          <p:cNvPicPr/>
          <p:nvPr/>
        </p:nvPicPr>
        <p:blipFill rotWithShape="1">
          <a:blip r:embed="rId3">
            <a:extLst>
              <a:ext uri="{28A0092B-C50C-407E-A947-70E740481C1C}">
                <a14:useLocalDpi xmlns:a14="http://schemas.microsoft.com/office/drawing/2010/main" val="0"/>
              </a:ext>
            </a:extLst>
          </a:blip>
          <a:srcRect t="24951" b="25933"/>
          <a:stretch/>
        </p:blipFill>
        <p:spPr bwMode="auto">
          <a:xfrm>
            <a:off x="253621" y="3559790"/>
            <a:ext cx="4204079" cy="215520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4572000" y="1223917"/>
            <a:ext cx="4419600" cy="1200329"/>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Хемидрахма из Трачког Херсона</a:t>
            </a:r>
          </a:p>
          <a:p>
            <a:r>
              <a:rPr lang="sr-Cyrl-BA" sz="2400" dirty="0" smtClean="0">
                <a:latin typeface="Times New Roman" pitchFamily="18" charset="0"/>
                <a:cs typeface="Times New Roman" pitchFamily="18" charset="0"/>
              </a:rPr>
              <a:t>(око  400 године старе ере)</a:t>
            </a:r>
            <a:endParaRPr lang="en-US" sz="2400" dirty="0">
              <a:latin typeface="Times New Roman" pitchFamily="18" charset="0"/>
              <a:cs typeface="Times New Roman" pitchFamily="18" charset="0"/>
            </a:endParaRPr>
          </a:p>
        </p:txBody>
      </p:sp>
      <p:sp>
        <p:nvSpPr>
          <p:cNvPr id="5" name="TextBox 4"/>
          <p:cNvSpPr txBox="1"/>
          <p:nvPr/>
        </p:nvSpPr>
        <p:spPr>
          <a:xfrm>
            <a:off x="4572000" y="4221895"/>
            <a:ext cx="4267200" cy="830997"/>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Номос из Веле (Луканија),  300-280 година старе ере</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229600" cy="5262979"/>
          </a:xfrm>
          <a:prstGeom prst="rect">
            <a:avLst/>
          </a:prstGeom>
          <a:noFill/>
        </p:spPr>
        <p:txBody>
          <a:bodyPr wrap="square" rtlCol="0">
            <a:spAutoFit/>
          </a:bodyPr>
          <a:lstStyle/>
          <a:p>
            <a:r>
              <a:rPr lang="sr-Cyrl-BA" sz="2800" dirty="0" smtClean="0">
                <a:latin typeface="Times New Roman" pitchFamily="18" charset="0"/>
                <a:cs typeface="Times New Roman" pitchFamily="18" charset="0"/>
              </a:rPr>
              <a:t>Инана је јасно повезана са планетом Венером</a:t>
            </a:r>
          </a:p>
          <a:p>
            <a:endParaRPr lang="sr-Cyrl-BA" sz="2800" dirty="0">
              <a:latin typeface="Times New Roman" pitchFamily="18" charset="0"/>
              <a:cs typeface="Times New Roman" pitchFamily="18" charset="0"/>
            </a:endParaRPr>
          </a:p>
          <a:p>
            <a:r>
              <a:rPr lang="sr-Cyrl-BA" sz="2800" dirty="0" smtClean="0">
                <a:latin typeface="Times New Roman" pitchFamily="18" charset="0"/>
                <a:cs typeface="Times New Roman" pitchFamily="18" charset="0"/>
              </a:rPr>
              <a:t>Веза Афродите и планете  Венере је мање јасна – Ипак, Римљани су назвали планету Венеру по својој  богињи, која одговара грчкој Афродити</a:t>
            </a:r>
          </a:p>
          <a:p>
            <a:endParaRPr lang="sr-Cyrl-BA" sz="2800" dirty="0">
              <a:latin typeface="Times New Roman" pitchFamily="18" charset="0"/>
              <a:cs typeface="Times New Roman" pitchFamily="18" charset="0"/>
            </a:endParaRPr>
          </a:p>
          <a:p>
            <a:r>
              <a:rPr lang="sr-Cyrl-BA" sz="2800" dirty="0" smtClean="0">
                <a:latin typeface="Times New Roman" pitchFamily="18" charset="0"/>
                <a:cs typeface="Times New Roman" pitchFamily="18" charset="0"/>
              </a:rPr>
              <a:t>Ако је Хармонија наследила један аспекст своје мајке Афродите, да ли она </a:t>
            </a:r>
            <a:r>
              <a:rPr lang="sr-Cyrl-BA" sz="2800" dirty="0" smtClean="0">
                <a:solidFill>
                  <a:srgbClr val="FFFF00"/>
                </a:solidFill>
                <a:latin typeface="Times New Roman" pitchFamily="18" charset="0"/>
                <a:cs typeface="Times New Roman" pitchFamily="18" charset="0"/>
              </a:rPr>
              <a:t>Уранија</a:t>
            </a:r>
            <a:r>
              <a:rPr lang="sr-Cyrl-BA" sz="2800" dirty="0" smtClean="0">
                <a:latin typeface="Times New Roman" pitchFamily="18" charset="0"/>
                <a:cs typeface="Times New Roman" pitchFamily="18" charset="0"/>
              </a:rPr>
              <a:t> („небеска“) као што каже Питагора или је </a:t>
            </a:r>
            <a:r>
              <a:rPr lang="sr-Cyrl-BA" sz="2800" dirty="0" smtClean="0">
                <a:solidFill>
                  <a:srgbClr val="FFFF00"/>
                </a:solidFill>
                <a:latin typeface="Times New Roman" pitchFamily="18" charset="0"/>
                <a:cs typeface="Times New Roman" pitchFamily="18" charset="0"/>
              </a:rPr>
              <a:t>Апотрофија</a:t>
            </a:r>
            <a:r>
              <a:rPr lang="sr-Cyrl-BA" sz="2800" dirty="0" smtClean="0">
                <a:latin typeface="Times New Roman" pitchFamily="18" charset="0"/>
                <a:cs typeface="Times New Roman" pitchFamily="18" charset="0"/>
              </a:rPr>
              <a:t> („Она која  изгони зле  силе“)?</a:t>
            </a:r>
          </a:p>
          <a:p>
            <a:endParaRPr lang="sr-Cyrl-BA" sz="2800" dirty="0">
              <a:latin typeface="Times New Roman" pitchFamily="18" charset="0"/>
              <a:cs typeface="Times New Roman" pitchFamily="18" charset="0"/>
            </a:endParaRPr>
          </a:p>
          <a:p>
            <a:r>
              <a:rPr lang="sr-Cyrl-BA" sz="2800" dirty="0" smtClean="0">
                <a:latin typeface="Times New Roman" pitchFamily="18" charset="0"/>
                <a:cs typeface="Times New Roman" pitchFamily="18" charset="0"/>
              </a:rPr>
              <a:t>Зато треба детаљније да погледамо Хармонију...</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5310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5/55/Polynices_Eriphyle_Louvre_G442.jpg/220px-Polynices_Eriphyle_Louvre_G442.jpg"/>
          <p:cNvPicPr/>
          <p:nvPr/>
        </p:nvPicPr>
        <p:blipFill>
          <a:blip r:embed="rId2">
            <a:extLst>
              <a:ext uri="{28A0092B-C50C-407E-A947-70E740481C1C}">
                <a14:useLocalDpi xmlns:a14="http://schemas.microsoft.com/office/drawing/2010/main" val="0"/>
              </a:ext>
            </a:extLst>
          </a:blip>
          <a:srcRect/>
          <a:stretch>
            <a:fillRect/>
          </a:stretch>
        </p:blipFill>
        <p:spPr bwMode="auto">
          <a:xfrm>
            <a:off x="533401" y="843887"/>
            <a:ext cx="4114799" cy="4267200"/>
          </a:xfrm>
          <a:prstGeom prst="rect">
            <a:avLst/>
          </a:prstGeom>
          <a:noFill/>
          <a:ln>
            <a:noFill/>
          </a:ln>
        </p:spPr>
      </p:pic>
      <p:sp>
        <p:nvSpPr>
          <p:cNvPr id="3" name="TextBox 2"/>
          <p:cNvSpPr txBox="1"/>
          <p:nvPr/>
        </p:nvSpPr>
        <p:spPr>
          <a:xfrm>
            <a:off x="152400" y="152400"/>
            <a:ext cx="8991600" cy="523220"/>
          </a:xfrm>
          <a:prstGeom prst="rect">
            <a:avLst/>
          </a:prstGeom>
          <a:noFill/>
        </p:spPr>
        <p:txBody>
          <a:bodyPr wrap="square" rtlCol="0">
            <a:spAutoFit/>
          </a:bodyPr>
          <a:lstStyle/>
          <a:p>
            <a:pPr algn="ctr"/>
            <a:r>
              <a:rPr lang="sr-Cyrl-BA" sz="2800" dirty="0" smtClean="0">
                <a:latin typeface="Times New Roman" pitchFamily="18" charset="0"/>
                <a:cs typeface="Times New Roman" pitchFamily="18" charset="0"/>
              </a:rPr>
              <a:t>Хармонија и њена огрлица</a:t>
            </a:r>
            <a:endParaRPr lang="en-US" sz="2800" dirty="0">
              <a:latin typeface="Times New Roman" pitchFamily="18" charset="0"/>
              <a:cs typeface="Times New Roman" pitchFamily="18" charset="0"/>
            </a:endParaRPr>
          </a:p>
        </p:txBody>
      </p:sp>
      <p:sp>
        <p:nvSpPr>
          <p:cNvPr id="4" name="TextBox 3"/>
          <p:cNvSpPr txBox="1"/>
          <p:nvPr/>
        </p:nvSpPr>
        <p:spPr>
          <a:xfrm>
            <a:off x="0" y="5257800"/>
            <a:ext cx="5029200" cy="830997"/>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Бокал за вино, 450-440 год старе ере</a:t>
            </a:r>
          </a:p>
          <a:p>
            <a:pPr algn="ctr"/>
            <a:r>
              <a:rPr lang="sr-Cyrl-BA" sz="2400" dirty="0" smtClean="0">
                <a:latin typeface="Times New Roman" pitchFamily="18" charset="0"/>
                <a:cs typeface="Times New Roman" pitchFamily="18" charset="0"/>
              </a:rPr>
              <a:t>Полиник и Ерифила</a:t>
            </a:r>
            <a:endParaRPr lang="en-US" sz="2400" dirty="0">
              <a:latin typeface="Times New Roman" pitchFamily="18" charset="0"/>
              <a:cs typeface="Times New Roman" pitchFamily="18" charset="0"/>
            </a:endParaRPr>
          </a:p>
        </p:txBody>
      </p:sp>
      <p:sp>
        <p:nvSpPr>
          <p:cNvPr id="5" name="TextBox 4"/>
          <p:cNvSpPr txBox="1"/>
          <p:nvPr/>
        </p:nvSpPr>
        <p:spPr>
          <a:xfrm>
            <a:off x="4876800" y="843887"/>
            <a:ext cx="4114800" cy="5940088"/>
          </a:xfrm>
          <a:prstGeom prst="rect">
            <a:avLst/>
          </a:prstGeom>
          <a:noFill/>
        </p:spPr>
        <p:txBody>
          <a:bodyPr wrap="square" rtlCol="0">
            <a:spAutoFit/>
          </a:bodyPr>
          <a:lstStyle/>
          <a:p>
            <a:r>
              <a:rPr lang="sr-Cyrl-BA" sz="2000" dirty="0" smtClean="0">
                <a:latin typeface="Times New Roman" pitchFamily="18" charset="0"/>
                <a:cs typeface="Times New Roman" pitchFamily="18" charset="0"/>
              </a:rPr>
              <a:t>Кадмо и Хармонија су имали петоро </a:t>
            </a:r>
            <a:r>
              <a:rPr lang="sr-Cyrl-BA" sz="2000" dirty="0" smtClean="0">
                <a:latin typeface="Times New Roman" pitchFamily="18" charset="0"/>
                <a:cs typeface="Times New Roman" pitchFamily="18" charset="0"/>
              </a:rPr>
              <a:t>деце у Теби:</a:t>
            </a:r>
            <a:endParaRPr lang="sr-Cyrl-BA" sz="2000" dirty="0" smtClean="0">
              <a:latin typeface="Times New Roman" pitchFamily="18" charset="0"/>
              <a:cs typeface="Times New Roman" pitchFamily="18" charset="0"/>
            </a:endParaRPr>
          </a:p>
          <a:p>
            <a:endParaRPr lang="sr-Cyrl-BA" sz="2000" dirty="0">
              <a:latin typeface="Times New Roman" pitchFamily="18" charset="0"/>
              <a:cs typeface="Times New Roman" pitchFamily="18" charset="0"/>
            </a:endParaRPr>
          </a:p>
          <a:p>
            <a:pPr marL="342900" indent="-342900">
              <a:buAutoNum type="arabicPeriod"/>
            </a:pPr>
            <a:r>
              <a:rPr lang="sr-Cyrl-BA" sz="2000" dirty="0" smtClean="0">
                <a:solidFill>
                  <a:srgbClr val="FFFF00"/>
                </a:solidFill>
                <a:latin typeface="Times New Roman" pitchFamily="18" charset="0"/>
                <a:cs typeface="Times New Roman" pitchFamily="18" charset="0"/>
              </a:rPr>
              <a:t>Семела</a:t>
            </a:r>
          </a:p>
          <a:p>
            <a:pPr marL="342900" indent="-342900">
              <a:buAutoNum type="arabicPeriod"/>
            </a:pPr>
            <a:r>
              <a:rPr lang="sr-Cyrl-BA" sz="2000" dirty="0" smtClean="0">
                <a:solidFill>
                  <a:srgbClr val="FFFF00"/>
                </a:solidFill>
                <a:latin typeface="Times New Roman" pitchFamily="18" charset="0"/>
                <a:cs typeface="Times New Roman" pitchFamily="18" charset="0"/>
              </a:rPr>
              <a:t>Ино</a:t>
            </a:r>
          </a:p>
          <a:p>
            <a:pPr marL="342900" indent="-342900">
              <a:buAutoNum type="arabicPeriod"/>
            </a:pPr>
            <a:r>
              <a:rPr lang="sr-Cyrl-BA" sz="2000" dirty="0" smtClean="0">
                <a:solidFill>
                  <a:srgbClr val="FFFF00"/>
                </a:solidFill>
                <a:latin typeface="Times New Roman" pitchFamily="18" charset="0"/>
                <a:cs typeface="Times New Roman" pitchFamily="18" charset="0"/>
              </a:rPr>
              <a:t>Агаве</a:t>
            </a:r>
          </a:p>
          <a:p>
            <a:pPr marL="342900" indent="-342900">
              <a:buAutoNum type="arabicPeriod"/>
            </a:pPr>
            <a:r>
              <a:rPr lang="sr-Cyrl-BA" sz="2000" dirty="0" smtClean="0">
                <a:solidFill>
                  <a:srgbClr val="FFFF00"/>
                </a:solidFill>
                <a:latin typeface="Times New Roman" pitchFamily="18" charset="0"/>
                <a:cs typeface="Times New Roman" pitchFamily="18" charset="0"/>
              </a:rPr>
              <a:t>Аутоное</a:t>
            </a:r>
          </a:p>
          <a:p>
            <a:pPr marL="342900" indent="-342900">
              <a:buAutoNum type="arabicPeriod"/>
            </a:pPr>
            <a:r>
              <a:rPr lang="sr-Cyrl-BA" sz="2000" dirty="0" smtClean="0">
                <a:solidFill>
                  <a:srgbClr val="FFFF00"/>
                </a:solidFill>
                <a:latin typeface="Times New Roman" pitchFamily="18" charset="0"/>
                <a:cs typeface="Times New Roman" pitchFamily="18" charset="0"/>
              </a:rPr>
              <a:t>Полиник  (опет тај број 5)</a:t>
            </a:r>
          </a:p>
          <a:p>
            <a:pPr marL="342900" indent="-342900">
              <a:buAutoNum type="arabicPeriod"/>
            </a:pPr>
            <a:endParaRPr lang="sr-Cyrl-BA" sz="2000" dirty="0">
              <a:latin typeface="Times New Roman" pitchFamily="18" charset="0"/>
              <a:cs typeface="Times New Roman" pitchFamily="18" charset="0"/>
            </a:endParaRPr>
          </a:p>
          <a:p>
            <a:r>
              <a:rPr lang="sr-Cyrl-BA" sz="2000" dirty="0" smtClean="0">
                <a:latin typeface="Times New Roman" pitchFamily="18" charset="0"/>
                <a:cs typeface="Times New Roman" pitchFamily="18" charset="0"/>
              </a:rPr>
              <a:t>Сви су неко време имали у поседу огрлицу своје мајке и све их је пратила несрећа</a:t>
            </a:r>
          </a:p>
          <a:p>
            <a:endParaRPr lang="sr-Cyrl-BA" sz="2000" dirty="0">
              <a:latin typeface="Times New Roman" pitchFamily="18" charset="0"/>
              <a:cs typeface="Times New Roman" pitchFamily="18" charset="0"/>
            </a:endParaRPr>
          </a:p>
          <a:p>
            <a:r>
              <a:rPr lang="sr-Cyrl-BA" sz="2000" dirty="0" smtClean="0">
                <a:latin typeface="Times New Roman" pitchFamily="18" charset="0"/>
                <a:cs typeface="Times New Roman" pitchFamily="18" charset="0"/>
              </a:rPr>
              <a:t>Ерифилини </a:t>
            </a:r>
            <a:r>
              <a:rPr lang="sr-Cyrl-BA" sz="2000" dirty="0" smtClean="0">
                <a:latin typeface="Times New Roman" pitchFamily="18" charset="0"/>
                <a:cs typeface="Times New Roman" pitchFamily="18" charset="0"/>
              </a:rPr>
              <a:t>потомци су је завештали Атинином храму у Делфима.Одатле ју је украо Фаилус и поклонио је свој љубавници, која је убрзо заједно са огрлицом изгорела у пожару</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6710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23220"/>
          </a:xfrm>
          <a:prstGeom prst="rect">
            <a:avLst/>
          </a:prstGeom>
          <a:noFill/>
        </p:spPr>
        <p:txBody>
          <a:bodyPr wrap="square" rtlCol="0">
            <a:spAutoFit/>
          </a:bodyPr>
          <a:lstStyle/>
          <a:p>
            <a:pPr algn="ctr"/>
            <a:r>
              <a:rPr lang="sr-Cyrl-BA" sz="2800" dirty="0" smtClean="0">
                <a:solidFill>
                  <a:srgbClr val="FFFF00"/>
                </a:solidFill>
                <a:latin typeface="Times New Roman" pitchFamily="18" charset="0"/>
                <a:cs typeface="Times New Roman" pitchFamily="18" charset="0"/>
              </a:rPr>
              <a:t>Склониште, светилиште, амајлија (апотропеон)</a:t>
            </a:r>
            <a:endParaRPr lang="en-US" sz="2800" dirty="0">
              <a:solidFill>
                <a:srgbClr val="FFFF00"/>
              </a:solidFill>
              <a:latin typeface="Times New Roman" pitchFamily="18" charset="0"/>
              <a:cs typeface="Times New Roman" pitchFamily="18" charset="0"/>
            </a:endParaRPr>
          </a:p>
        </p:txBody>
      </p:sp>
      <p:pic>
        <p:nvPicPr>
          <p:cNvPr id="1026" name="Picture 2" descr="human-microco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3458718" cy="3357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648200"/>
            <a:ext cx="8839200" cy="1938992"/>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Од времена антике, преко средњег века и алхемије, све до данашњих езотеријских друштава....</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Веза са планетом Венером (Уранија) је заборављена али „Она која прогони зле силе“, дакле </a:t>
            </a:r>
            <a:r>
              <a:rPr lang="sr-Cyrl-BA" sz="2400" b="1" dirty="0" smtClean="0">
                <a:solidFill>
                  <a:srgbClr val="FFFF00"/>
                </a:solidFill>
                <a:latin typeface="Times New Roman" pitchFamily="18" charset="0"/>
                <a:cs typeface="Times New Roman" pitchFamily="18" charset="0"/>
              </a:rPr>
              <a:t>Апотрофија</a:t>
            </a:r>
            <a:r>
              <a:rPr lang="sr-Cyrl-BA" sz="2400" dirty="0" smtClean="0">
                <a:latin typeface="Times New Roman" pitchFamily="18" charset="0"/>
                <a:cs typeface="Times New Roman" pitchFamily="18" charset="0"/>
              </a:rPr>
              <a:t>  - није заборављена...</a:t>
            </a:r>
            <a:endParaRPr lang="en-US" sz="2400" dirty="0">
              <a:latin typeface="Times New Roman" pitchFamily="18" charset="0"/>
              <a:cs typeface="Times New Roman" pitchFamily="18" charset="0"/>
            </a:endParaRPr>
          </a:p>
        </p:txBody>
      </p:sp>
      <p:sp>
        <p:nvSpPr>
          <p:cNvPr id="4" name="TextBox 3"/>
          <p:cNvSpPr txBox="1"/>
          <p:nvPr/>
        </p:nvSpPr>
        <p:spPr>
          <a:xfrm>
            <a:off x="3810000" y="1066800"/>
            <a:ext cx="5029200" cy="3231654"/>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Нова времена доносе нова тумачења:</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За хришћане – </a:t>
            </a:r>
            <a:r>
              <a:rPr lang="sr-Cyrl-BA" sz="2400" dirty="0" smtClean="0">
                <a:solidFill>
                  <a:srgbClr val="FFFF00"/>
                </a:solidFill>
                <a:latin typeface="Times New Roman" pitchFamily="18" charset="0"/>
                <a:cs typeface="Times New Roman" pitchFamily="18" charset="0"/>
              </a:rPr>
              <a:t>пет Христових рана</a:t>
            </a:r>
            <a:endParaRPr lang="sr-Latn-BA" sz="2400" dirty="0" smtClean="0">
              <a:solidFill>
                <a:srgbClr val="FFFF00"/>
              </a:solidFill>
              <a:latin typeface="Times New Roman" pitchFamily="18" charset="0"/>
              <a:cs typeface="Times New Roman" pitchFamily="18" charset="0"/>
            </a:endParaRPr>
          </a:p>
          <a:p>
            <a:endParaRPr lang="sr-Latn-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За алхемичаре – </a:t>
            </a:r>
            <a:r>
              <a:rPr lang="sr-Cyrl-BA" sz="2400" dirty="0" smtClean="0">
                <a:solidFill>
                  <a:srgbClr val="FFFF00"/>
                </a:solidFill>
                <a:latin typeface="Times New Roman" pitchFamily="18" charset="0"/>
                <a:cs typeface="Times New Roman" pitchFamily="18" charset="0"/>
              </a:rPr>
              <a:t>пет елемената </a:t>
            </a:r>
            <a:r>
              <a:rPr lang="sr-Cyrl-BA" sz="2400" dirty="0" smtClean="0">
                <a:latin typeface="Times New Roman" pitchFamily="18" charset="0"/>
                <a:cs typeface="Times New Roman" pitchFamily="18" charset="0"/>
              </a:rPr>
              <a:t>или </a:t>
            </a:r>
          </a:p>
          <a:p>
            <a:r>
              <a:rPr lang="sr-Cyrl-BA" sz="2400" dirty="0">
                <a:latin typeface="Times New Roman" pitchFamily="18" charset="0"/>
                <a:cs typeface="Times New Roman" pitchFamily="18" charset="0"/>
              </a:rPr>
              <a:t> </a:t>
            </a:r>
            <a:r>
              <a:rPr lang="sr-Cyrl-BA" sz="2400" dirty="0" smtClean="0">
                <a:latin typeface="Times New Roman" pitchFamily="18" charset="0"/>
                <a:cs typeface="Times New Roman" pitchFamily="18" charset="0"/>
              </a:rPr>
              <a:t>                           </a:t>
            </a:r>
            <a:r>
              <a:rPr lang="sr-Cyrl-BA" sz="2400" dirty="0" smtClean="0">
                <a:solidFill>
                  <a:srgbClr val="FFFF00"/>
                </a:solidFill>
                <a:latin typeface="Times New Roman" pitchFamily="18" charset="0"/>
                <a:cs typeface="Times New Roman" pitchFamily="18" charset="0"/>
              </a:rPr>
              <a:t>склониште од зла...</a:t>
            </a:r>
          </a:p>
          <a:p>
            <a:r>
              <a:rPr lang="sr-Cyrl-BA" sz="2400" dirty="0" smtClean="0">
                <a:latin typeface="Times New Roman" pitchFamily="18" charset="0"/>
                <a:cs typeface="Times New Roman" pitchFamily="18" charset="0"/>
              </a:rPr>
              <a:t>За обичан свет - </a:t>
            </a:r>
            <a:r>
              <a:rPr lang="sr-Cyrl-BA" sz="2400" dirty="0" smtClean="0">
                <a:solidFill>
                  <a:srgbClr val="FFFF00"/>
                </a:solidFill>
                <a:latin typeface="Times New Roman" pitchFamily="18" charset="0"/>
                <a:cs typeface="Times New Roman" pitchFamily="18" charset="0"/>
              </a:rPr>
              <a:t>амајлија</a:t>
            </a:r>
          </a:p>
          <a:p>
            <a:endParaRPr lang="sr-Cyrl-BA" dirty="0"/>
          </a:p>
          <a:p>
            <a:endParaRPr lang="en-US" dirty="0"/>
          </a:p>
        </p:txBody>
      </p:sp>
    </p:spTree>
    <p:extLst>
      <p:ext uri="{BB962C8B-B14F-4D97-AF65-F5344CB8AC3E}">
        <p14:creationId xmlns:p14="http://schemas.microsoft.com/office/powerpoint/2010/main" val="350034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923330"/>
          </a:xfrm>
          <a:prstGeom prst="rect">
            <a:avLst/>
          </a:prstGeom>
          <a:noFill/>
        </p:spPr>
        <p:txBody>
          <a:bodyPr wrap="square" rtlCol="0">
            <a:spAutoFit/>
          </a:bodyPr>
          <a:lstStyle/>
          <a:p>
            <a:endParaRPr lang="sr-Latn-RS" dirty="0" smtClean="0"/>
          </a:p>
          <a:p>
            <a:endParaRPr lang="sr-Latn-RS" dirty="0"/>
          </a:p>
          <a:p>
            <a:endParaRPr lang="en-US" dirty="0"/>
          </a:p>
        </p:txBody>
      </p:sp>
      <p:sp>
        <p:nvSpPr>
          <p:cNvPr id="4" name="TextBox 3"/>
          <p:cNvSpPr txBox="1"/>
          <p:nvPr/>
        </p:nvSpPr>
        <p:spPr>
          <a:xfrm>
            <a:off x="387824" y="76200"/>
            <a:ext cx="8458200" cy="4308872"/>
          </a:xfrm>
          <a:prstGeom prst="rect">
            <a:avLst/>
          </a:prstGeom>
          <a:noFill/>
        </p:spPr>
        <p:txBody>
          <a:bodyPr wrap="square" rtlCol="0">
            <a:spAutoFit/>
          </a:bodyPr>
          <a:lstStyle/>
          <a:p>
            <a:pPr algn="ctr"/>
            <a:endParaRPr lang="sr-Cyrl-BA" sz="3200" b="1" dirty="0">
              <a:latin typeface="Times New Roman" pitchFamily="18" charset="0"/>
              <a:cs typeface="Times New Roman" pitchFamily="18" charset="0"/>
            </a:endParaRPr>
          </a:p>
          <a:p>
            <a:pPr algn="ctr"/>
            <a:endParaRPr lang="sr-Cyrl-BA" sz="3200" b="1" dirty="0" smtClean="0">
              <a:latin typeface="Times New Roman" pitchFamily="18" charset="0"/>
              <a:cs typeface="Times New Roman" pitchFamily="18" charset="0"/>
            </a:endParaRPr>
          </a:p>
          <a:p>
            <a:pPr algn="ctr"/>
            <a:endParaRPr lang="sr-Cyrl-BA" sz="3200" b="1" dirty="0">
              <a:latin typeface="Times New Roman" pitchFamily="18" charset="0"/>
              <a:cs typeface="Times New Roman" pitchFamily="18" charset="0"/>
            </a:endParaRPr>
          </a:p>
          <a:p>
            <a:pPr algn="ctr"/>
            <a:endParaRPr lang="sr-Cyrl-BA" sz="3200" b="1" dirty="0" smtClean="0">
              <a:latin typeface="Times New Roman" pitchFamily="18" charset="0"/>
              <a:cs typeface="Times New Roman" pitchFamily="18" charset="0"/>
            </a:endParaRPr>
          </a:p>
          <a:p>
            <a:pPr algn="ctr"/>
            <a:endParaRPr lang="sr-Cyrl-BA" sz="3200" b="1" dirty="0">
              <a:latin typeface="Times New Roman" pitchFamily="18" charset="0"/>
              <a:cs typeface="Times New Roman" pitchFamily="18" charset="0"/>
            </a:endParaRPr>
          </a:p>
          <a:p>
            <a:pPr algn="ctr"/>
            <a:endParaRPr lang="sr-Cyrl-BA" sz="3200" b="1" dirty="0" smtClean="0">
              <a:latin typeface="Times New Roman" pitchFamily="18" charset="0"/>
              <a:cs typeface="Times New Roman" pitchFamily="18" charset="0"/>
            </a:endParaRPr>
          </a:p>
          <a:p>
            <a:pPr algn="ctr"/>
            <a:endParaRPr lang="sr-Cyrl-BA"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endParaRPr lang="en-US" dirty="0"/>
          </a:p>
        </p:txBody>
      </p:sp>
      <p:pic>
        <p:nvPicPr>
          <p:cNvPr id="6" name="Picture 5" descr="Gothic cloister at Lisbon Cathedral of Saint Mary Major Roman Catholic - Satanic pentagram"/>
          <p:cNvPicPr/>
          <p:nvPr/>
        </p:nvPicPr>
        <p:blipFill rotWithShape="1">
          <a:blip r:embed="rId2" cstate="print">
            <a:extLst>
              <a:ext uri="{28A0092B-C50C-407E-A947-70E740481C1C}">
                <a14:useLocalDpi xmlns:a14="http://schemas.microsoft.com/office/drawing/2010/main" val="0"/>
              </a:ext>
            </a:extLst>
          </a:blip>
          <a:srcRect b="9116"/>
          <a:stretch/>
        </p:blipFill>
        <p:spPr bwMode="auto">
          <a:xfrm>
            <a:off x="1219200" y="990600"/>
            <a:ext cx="6934200" cy="502920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28600" y="6019800"/>
            <a:ext cx="8617424" cy="461665"/>
          </a:xfrm>
          <a:prstGeom prst="rect">
            <a:avLst/>
          </a:prstGeom>
          <a:noFill/>
        </p:spPr>
        <p:txBody>
          <a:bodyPr wrap="square" rtlCol="0">
            <a:spAutoFit/>
          </a:bodyPr>
          <a:lstStyle/>
          <a:p>
            <a:pPr algn="ctr"/>
            <a:r>
              <a:rPr lang="sr-Cyrl-BA" sz="2400" dirty="0" smtClean="0">
                <a:latin typeface="Times New Roman" pitchFamily="18" charset="0"/>
                <a:cs typeface="Times New Roman" pitchFamily="18" charset="0"/>
              </a:rPr>
              <a:t>Розета са катедрале у Лисабону (1147.  год нове ере)</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686800" cy="5386090"/>
          </a:xfrm>
          <a:prstGeom prst="rect">
            <a:avLst/>
          </a:prstGeom>
          <a:noFill/>
        </p:spPr>
        <p:txBody>
          <a:bodyPr wrap="square" rtlCol="0">
            <a:spAutoFit/>
          </a:bodyPr>
          <a:lstStyle/>
          <a:p>
            <a:r>
              <a:rPr lang="sr-Cyrl-BA" sz="3200" dirty="0" smtClean="0">
                <a:solidFill>
                  <a:srgbClr val="FFFF00"/>
                </a:solidFill>
                <a:latin typeface="Times New Roman" pitchFamily="18" charset="0"/>
                <a:cs typeface="Times New Roman" pitchFamily="18" charset="0"/>
              </a:rPr>
              <a:t>Хармонија је ИДЕАЛ.</a:t>
            </a:r>
          </a:p>
          <a:p>
            <a:endParaRPr lang="sr-Cyrl-BA" sz="32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То је грчка реч, која означава пријатан СКЛАД елемената неког скупа. </a:t>
            </a:r>
          </a:p>
          <a:p>
            <a:endParaRPr lang="sr-Cyrl-BA" sz="28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Може  да се односи на </a:t>
            </a:r>
          </a:p>
          <a:p>
            <a:r>
              <a:rPr lang="sr-Cyrl-BA" sz="2800" dirty="0" smtClean="0">
                <a:solidFill>
                  <a:srgbClr val="FFFF00"/>
                </a:solidFill>
                <a:latin typeface="Times New Roman" pitchFamily="18" charset="0"/>
                <a:cs typeface="Times New Roman" pitchFamily="18" charset="0"/>
              </a:rPr>
              <a:t>- Склад у односима групе људи; </a:t>
            </a:r>
          </a:p>
          <a:p>
            <a:r>
              <a:rPr lang="sr-Cyrl-BA" sz="2800" dirty="0" smtClean="0">
                <a:solidFill>
                  <a:srgbClr val="FFFF00"/>
                </a:solidFill>
                <a:latin typeface="Times New Roman" pitchFamily="18" charset="0"/>
                <a:cs typeface="Times New Roman" pitchFamily="18" charset="0"/>
              </a:rPr>
              <a:t>- на склад тонова и ритмова, који  чине музику; </a:t>
            </a:r>
          </a:p>
          <a:p>
            <a:r>
              <a:rPr lang="sr-Cyrl-BA" sz="2800" dirty="0" smtClean="0">
                <a:solidFill>
                  <a:srgbClr val="FFFF00"/>
                </a:solidFill>
                <a:latin typeface="Times New Roman" pitchFamily="18" charset="0"/>
                <a:cs typeface="Times New Roman" pitchFamily="18" charset="0"/>
              </a:rPr>
              <a:t>- на склад боја и облика, пропорција и који чине    ликовно уметничко дело;</a:t>
            </a:r>
          </a:p>
          <a:p>
            <a:r>
              <a:rPr lang="sr-Cyrl-BA" sz="2800" dirty="0" smtClean="0">
                <a:solidFill>
                  <a:srgbClr val="FFFF00"/>
                </a:solidFill>
                <a:latin typeface="Times New Roman" pitchFamily="18" charset="0"/>
                <a:cs typeface="Times New Roman" pitchFamily="18" charset="0"/>
              </a:rPr>
              <a:t>- Хармонија сфера – складно кретање небеских тела (термин дугујемо </a:t>
            </a:r>
            <a:r>
              <a:rPr lang="sr-Cyrl-BA" sz="2800" b="1" dirty="0" smtClean="0">
                <a:solidFill>
                  <a:srgbClr val="FFFF00"/>
                </a:solidFill>
                <a:latin typeface="Times New Roman" pitchFamily="18" charset="0"/>
                <a:cs typeface="Times New Roman" pitchFamily="18" charset="0"/>
              </a:rPr>
              <a:t>Питагори са Самоса</a:t>
            </a:r>
            <a:r>
              <a:rPr lang="sr-Cyrl-BA" sz="2800" dirty="0" smtClean="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158342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4" y="202863"/>
            <a:ext cx="9137176" cy="5878532"/>
          </a:xfrm>
          <a:prstGeom prst="rect">
            <a:avLst/>
          </a:prstGeom>
          <a:noFill/>
        </p:spPr>
        <p:txBody>
          <a:bodyPr wrap="square" rtlCol="0">
            <a:spAutoFit/>
          </a:bodyPr>
          <a:lstStyle/>
          <a:p>
            <a:pPr algn="ctr"/>
            <a:r>
              <a:rPr lang="sr-Cyrl-BA" sz="3200" dirty="0" smtClean="0">
                <a:latin typeface="Times New Roman" pitchFamily="18" charset="0"/>
                <a:cs typeface="Times New Roman" pitchFamily="18" charset="0"/>
              </a:rPr>
              <a:t>Поново према науци:  </a:t>
            </a:r>
            <a:r>
              <a:rPr lang="sr-Cyrl-BA" sz="3200" dirty="0" smtClean="0">
                <a:solidFill>
                  <a:srgbClr val="FFFF00"/>
                </a:solidFill>
                <a:latin typeface="Times New Roman" pitchFamily="18" charset="0"/>
                <a:cs typeface="Times New Roman" pitchFamily="18" charset="0"/>
              </a:rPr>
              <a:t>Хармонија душе</a:t>
            </a:r>
          </a:p>
          <a:p>
            <a:pPr algn="ctr"/>
            <a:endParaRPr lang="sr-Cyrl-BA" sz="3200" dirty="0">
              <a:solidFill>
                <a:srgbClr val="FFFF00"/>
              </a:solidFill>
              <a:latin typeface="Times New Roman" pitchFamily="18" charset="0"/>
              <a:cs typeface="Times New Roman" pitchFamily="18" charset="0"/>
            </a:endParaRPr>
          </a:p>
          <a:p>
            <a:pPr marL="342900" indent="-342900">
              <a:buFont typeface="Arial" pitchFamily="34" charset="0"/>
              <a:buChar char="•"/>
            </a:pPr>
            <a:r>
              <a:rPr lang="sr-Cyrl-BA" sz="2400" dirty="0" smtClean="0">
                <a:solidFill>
                  <a:srgbClr val="FFFF00"/>
                </a:solidFill>
                <a:latin typeface="Times New Roman" pitchFamily="18" charset="0"/>
                <a:cs typeface="Times New Roman" pitchFamily="18" charset="0"/>
              </a:rPr>
              <a:t>Јунгово учење о колективно несвесном, као урођеној спремности свих припадника људске врсте за типско мишљење и деловање.</a:t>
            </a:r>
          </a:p>
          <a:p>
            <a:pPr marL="342900" indent="-342900">
              <a:buFont typeface="Arial" pitchFamily="34" charset="0"/>
              <a:buChar char="•"/>
            </a:pPr>
            <a:r>
              <a:rPr lang="sr-Cyrl-BA" sz="2400" dirty="0" smtClean="0">
                <a:solidFill>
                  <a:srgbClr val="FFFF00"/>
                </a:solidFill>
                <a:latin typeface="Times New Roman" pitchFamily="18" charset="0"/>
                <a:cs typeface="Times New Roman" pitchFamily="18" charset="0"/>
              </a:rPr>
              <a:t>Колективно несвесно се манифестује кроз снове и креативну имагинацију, изражава се симболима.</a:t>
            </a:r>
          </a:p>
          <a:p>
            <a:endParaRPr lang="sr-Cyrl-BA" sz="2400" dirty="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Аспекти душе: Его, Персона, Сенка, Анима (Анимус), Постоји и обједињухући, централни фактор, СЕЛФ или СОПСТВО</a:t>
            </a:r>
          </a:p>
          <a:p>
            <a:endParaRPr lang="sr-Cyrl-BA" sz="2400" dirty="0">
              <a:solidFill>
                <a:srgbClr val="FFFF00"/>
              </a:solidFill>
              <a:latin typeface="Times New Roman" pitchFamily="18" charset="0"/>
              <a:cs typeface="Times New Roman" pitchFamily="18" charset="0"/>
            </a:endParaRPr>
          </a:p>
          <a:p>
            <a:pPr marL="342900" indent="-342900">
              <a:buFont typeface="Arial" pitchFamily="34" charset="0"/>
              <a:buChar char="•"/>
            </a:pPr>
            <a:r>
              <a:rPr lang="sr-Cyrl-BA" sz="2400" dirty="0" smtClean="0">
                <a:solidFill>
                  <a:srgbClr val="FFFF00"/>
                </a:solidFill>
                <a:latin typeface="Times New Roman" pitchFamily="18" charset="0"/>
                <a:cs typeface="Times New Roman" pitchFamily="18" charset="0"/>
              </a:rPr>
              <a:t>Када су аспекти душе у хармонији – настаје раст и напредак </a:t>
            </a:r>
          </a:p>
          <a:p>
            <a:pPr marL="342900" indent="-342900">
              <a:buFont typeface="Arial" pitchFamily="34" charset="0"/>
              <a:buChar char="•"/>
            </a:pPr>
            <a:r>
              <a:rPr lang="sr-Cyrl-BA" sz="2400" dirty="0" smtClean="0">
                <a:solidFill>
                  <a:srgbClr val="FFFF00"/>
                </a:solidFill>
                <a:latin typeface="Times New Roman" pitchFamily="18" charset="0"/>
                <a:cs typeface="Times New Roman" pitchFamily="18" charset="0"/>
              </a:rPr>
              <a:t>Када су аспекти душе у конфликту – настаје застој, који прети настанком душевног поремећаја </a:t>
            </a:r>
          </a:p>
          <a:p>
            <a:pPr marL="342900" indent="-342900">
              <a:buFont typeface="Arial" pitchFamily="34" charset="0"/>
              <a:buChar char="•"/>
            </a:pPr>
            <a:endParaRPr lang="sr-Cyrl-BA" sz="2400" dirty="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У овом другом случају, људи траже помоћ психолога или психијатра</a:t>
            </a:r>
          </a:p>
        </p:txBody>
      </p:sp>
    </p:spTree>
    <p:extLst>
      <p:ext uri="{BB962C8B-B14F-4D97-AF65-F5344CB8AC3E}">
        <p14:creationId xmlns:p14="http://schemas.microsoft.com/office/powerpoint/2010/main" val="121323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370975"/>
          </a:xfrm>
          <a:prstGeom prst="rect">
            <a:avLst/>
          </a:prstGeom>
          <a:noFill/>
        </p:spPr>
        <p:txBody>
          <a:bodyPr wrap="square" rtlCol="0">
            <a:spAutoFit/>
          </a:bodyPr>
          <a:lstStyle/>
          <a:p>
            <a:pPr algn="ctr"/>
            <a:r>
              <a:rPr lang="sr-Cyrl-BA" sz="2400" dirty="0" smtClean="0">
                <a:latin typeface="Times New Roman" pitchFamily="18" charset="0"/>
                <a:cs typeface="Times New Roman" pitchFamily="18" charset="0"/>
              </a:rPr>
              <a:t>Психотерапијски процес</a:t>
            </a:r>
          </a:p>
          <a:p>
            <a:pPr algn="ctr"/>
            <a:endParaRPr lang="sr-Cyrl-BA" sz="2400" dirty="0">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Прва фаза</a:t>
            </a:r>
            <a:r>
              <a:rPr lang="sr-Cyrl-BA" sz="2400" dirty="0" smtClean="0">
                <a:latin typeface="Times New Roman" pitchFamily="18" charset="0"/>
                <a:cs typeface="Times New Roman" pitchFamily="18" charset="0"/>
              </a:rPr>
              <a:t>: -  идентификација аспеката душе (најчешће кроз снове)</a:t>
            </a:r>
          </a:p>
          <a:p>
            <a:endParaRPr lang="sr-Cyrl-BA" sz="2400" dirty="0">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Друга фаза</a:t>
            </a:r>
            <a:r>
              <a:rPr lang="sr-Cyrl-BA" sz="2400" dirty="0" smtClean="0">
                <a:latin typeface="Times New Roman" pitchFamily="18" charset="0"/>
                <a:cs typeface="Times New Roman" pitchFamily="18" charset="0"/>
              </a:rPr>
              <a:t>; - идентиикација интрапсихичког конфликта (кроз снове и кроз креативну имагинацију.</a:t>
            </a:r>
          </a:p>
          <a:p>
            <a:endParaRPr lang="sr-Cyrl-BA" sz="2400" dirty="0" smtClean="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У тоју друге фазе, Јунг је од својих пацијената тражио да свој интрапсихички конфликт прикажу визуелно – кроз симболе</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Запазио је да готово сви пацијенти цртају кружне или  квадратне формације, подељене на поља , која репрезентују различите аспекте личности, најчешће у радијалној симетрији...</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Ти цртежи пацијената су Јунга подсећали на МАНДАЛЕ,  будистичке и хиндуистичке религијске представе, али, када је погледао боље, нашао је сличне и у монотеистичким религијама...</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8950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839200" cy="4524315"/>
          </a:xfrm>
          <a:prstGeom prst="rect">
            <a:avLst/>
          </a:prstGeom>
          <a:noFill/>
        </p:spPr>
        <p:txBody>
          <a:bodyPr wrap="square" rtlCol="0">
            <a:spAutoFit/>
          </a:bodyPr>
          <a:lstStyle/>
          <a:p>
            <a:pPr algn="ctr"/>
            <a:endParaRPr lang="sr-Cyrl-BA" sz="2400" dirty="0">
              <a:latin typeface="Times New Roman" pitchFamily="18" charset="0"/>
              <a:cs typeface="Times New Roman" pitchFamily="18" charset="0"/>
            </a:endParaRPr>
          </a:p>
          <a:p>
            <a:pPr algn="ctr"/>
            <a:endParaRPr lang="sr-Cyrl-BA" sz="2400" dirty="0" smtClean="0">
              <a:latin typeface="Times New Roman" pitchFamily="18" charset="0"/>
              <a:cs typeface="Times New Roman" pitchFamily="18" charset="0"/>
            </a:endParaRPr>
          </a:p>
          <a:p>
            <a:pPr algn="ctr"/>
            <a:endParaRPr lang="sr-Cyrl-BA" sz="2400" dirty="0">
              <a:latin typeface="Times New Roman" pitchFamily="18" charset="0"/>
              <a:cs typeface="Times New Roman" pitchFamily="18" charset="0"/>
            </a:endParaRPr>
          </a:p>
          <a:p>
            <a:pPr algn="ctr"/>
            <a:endParaRPr lang="sr-Cyrl-BA" sz="2400" dirty="0" smtClean="0">
              <a:latin typeface="Times New Roman" pitchFamily="18" charset="0"/>
              <a:cs typeface="Times New Roman" pitchFamily="18" charset="0"/>
            </a:endParaRPr>
          </a:p>
          <a:p>
            <a:pPr algn="ctr"/>
            <a:endParaRPr lang="sr-Cyrl-BA" sz="2400" dirty="0">
              <a:latin typeface="Times New Roman" pitchFamily="18" charset="0"/>
              <a:cs typeface="Times New Roman" pitchFamily="18" charset="0"/>
            </a:endParaRPr>
          </a:p>
          <a:p>
            <a:pPr algn="ctr"/>
            <a:endParaRPr lang="sr-Cyrl-BA" sz="2400" dirty="0" smtClean="0">
              <a:latin typeface="Times New Roman" pitchFamily="18" charset="0"/>
              <a:cs typeface="Times New Roman" pitchFamily="18" charset="0"/>
            </a:endParaRPr>
          </a:p>
          <a:p>
            <a:pPr algn="ctr"/>
            <a:endParaRPr lang="sr-Cyrl-BA" sz="2400" dirty="0">
              <a:latin typeface="Times New Roman" pitchFamily="18" charset="0"/>
              <a:cs typeface="Times New Roman" pitchFamily="18" charset="0"/>
            </a:endParaRPr>
          </a:p>
          <a:p>
            <a:pPr algn="ctr"/>
            <a:endParaRPr lang="sr-Cyrl-BA" sz="2400" dirty="0" smtClean="0">
              <a:latin typeface="Times New Roman" pitchFamily="18" charset="0"/>
              <a:cs typeface="Times New Roman" pitchFamily="18" charset="0"/>
            </a:endParaRPr>
          </a:p>
          <a:p>
            <a:pPr algn="ctr"/>
            <a:endParaRPr lang="sr-Cyrl-BA" sz="2400" dirty="0">
              <a:latin typeface="Times New Roman" pitchFamily="18" charset="0"/>
              <a:cs typeface="Times New Roman" pitchFamily="18" charset="0"/>
            </a:endParaRPr>
          </a:p>
          <a:p>
            <a:pPr algn="ctr"/>
            <a:endParaRPr lang="sr-Cyrl-BA" sz="2400" dirty="0" smtClean="0">
              <a:latin typeface="Times New Roman" pitchFamily="18" charset="0"/>
              <a:cs typeface="Times New Roman" pitchFamily="18" charset="0"/>
            </a:endParaRPr>
          </a:p>
          <a:p>
            <a:pPr algn="ctr"/>
            <a:endParaRPr lang="sr-Cyrl-BA" sz="2400" dirty="0">
              <a:latin typeface="Times New Roman" pitchFamily="18" charset="0"/>
              <a:cs typeface="Times New Roman" pitchFamily="18" charset="0"/>
            </a:endParaRPr>
          </a:p>
          <a:p>
            <a:pPr algn="ctr"/>
            <a:endParaRPr lang="sr-Cyrl-BA" sz="2400" dirty="0" smtClean="0">
              <a:latin typeface="Times New Roman" pitchFamily="18" charset="0"/>
              <a:cs typeface="Times New Roman" pitchFamily="18" charset="0"/>
            </a:endParaRPr>
          </a:p>
        </p:txBody>
      </p:sp>
      <p:pic>
        <p:nvPicPr>
          <p:cNvPr id="7" name="Picture 6" descr="C:\Users\DELL\Desktop\Jung mandala 2.jpg"/>
          <p:cNvPicPr/>
          <p:nvPr/>
        </p:nvPicPr>
        <p:blipFill rotWithShape="1">
          <a:blip r:embed="rId2">
            <a:extLst>
              <a:ext uri="{28A0092B-C50C-407E-A947-70E740481C1C}">
                <a14:useLocalDpi xmlns:a14="http://schemas.microsoft.com/office/drawing/2010/main" val="0"/>
              </a:ext>
            </a:extLst>
          </a:blip>
          <a:srcRect l="2503"/>
          <a:stretch/>
        </p:blipFill>
        <p:spPr bwMode="auto">
          <a:xfrm>
            <a:off x="152400" y="228600"/>
            <a:ext cx="4829033" cy="4524315"/>
          </a:xfrm>
          <a:prstGeom prst="rect">
            <a:avLst/>
          </a:prstGeom>
          <a:noFill/>
          <a:ln>
            <a:noFill/>
          </a:ln>
        </p:spPr>
      </p:pic>
      <p:sp>
        <p:nvSpPr>
          <p:cNvPr id="4" name="TextBox 3"/>
          <p:cNvSpPr txBox="1"/>
          <p:nvPr/>
        </p:nvSpPr>
        <p:spPr>
          <a:xfrm>
            <a:off x="304800" y="4953000"/>
            <a:ext cx="8610600" cy="1569660"/>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Мандалу не насликала Јунгова пацијенткиња средњих година, која је желела још једно дете али није успевала да га зачне. Када је схватила свој интрапсихички конфликт, усмерила је своју енергију ка остварљивијим циљевима</a:t>
            </a:r>
            <a:endParaRPr lang="en-US" sz="2400" dirty="0">
              <a:latin typeface="Times New Roman" pitchFamily="18" charset="0"/>
              <a:cs typeface="Times New Roman" pitchFamily="18" charset="0"/>
            </a:endParaRPr>
          </a:p>
        </p:txBody>
      </p:sp>
      <p:sp>
        <p:nvSpPr>
          <p:cNvPr id="5" name="TextBox 4"/>
          <p:cNvSpPr txBox="1"/>
          <p:nvPr/>
        </p:nvSpPr>
        <p:spPr>
          <a:xfrm>
            <a:off x="4981433" y="228600"/>
            <a:ext cx="3933967" cy="4401205"/>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Петочлане мандале  </a:t>
            </a:r>
            <a:r>
              <a:rPr lang="sr-Cyrl-BA" sz="2400" dirty="0" smtClean="0">
                <a:solidFill>
                  <a:srgbClr val="FFFF00"/>
                </a:solidFill>
                <a:latin typeface="Times New Roman" pitchFamily="18" charset="0"/>
                <a:cs typeface="Times New Roman" pitchFamily="18" charset="0"/>
              </a:rPr>
              <a:t>22%</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Сликале су их </a:t>
            </a:r>
            <a:r>
              <a:rPr lang="sr-Cyrl-BA" sz="2400" dirty="0" smtClean="0">
                <a:solidFill>
                  <a:srgbClr val="FFFF00"/>
                </a:solidFill>
                <a:latin typeface="Times New Roman" pitchFamily="18" charset="0"/>
                <a:cs typeface="Times New Roman" pitchFamily="18" charset="0"/>
              </a:rPr>
              <a:t>ЖЕНЕ</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Ова је у неколико посебна:</a:t>
            </a:r>
          </a:p>
          <a:p>
            <a:r>
              <a:rPr lang="sr-Cyrl-BA" sz="2400" dirty="0" smtClean="0">
                <a:latin typeface="Times New Roman" pitchFamily="18" charset="0"/>
                <a:cs typeface="Times New Roman" pitchFamily="18" charset="0"/>
              </a:rPr>
              <a:t>У најужем кругу – </a:t>
            </a:r>
            <a:r>
              <a:rPr lang="sr-Cyrl-BA" sz="3200" b="1" dirty="0" smtClean="0">
                <a:solidFill>
                  <a:srgbClr val="FFFF00"/>
                </a:solidFill>
                <a:latin typeface="Times New Roman" pitchFamily="18" charset="0"/>
                <a:cs typeface="Times New Roman" pitchFamily="18" charset="0"/>
              </a:rPr>
              <a:t>5</a:t>
            </a:r>
            <a:r>
              <a:rPr lang="sr-Cyrl-BA" sz="2400" dirty="0" smtClean="0">
                <a:solidFill>
                  <a:srgbClr val="FFFF00"/>
                </a:solidFill>
                <a:latin typeface="Times New Roman" pitchFamily="18" charset="0"/>
                <a:cs typeface="Times New Roman" pitchFamily="18" charset="0"/>
              </a:rPr>
              <a:t> </a:t>
            </a:r>
            <a:r>
              <a:rPr lang="sr-Cyrl-BA" sz="2400" dirty="0" smtClean="0">
                <a:latin typeface="Times New Roman" pitchFamily="18" charset="0"/>
                <a:cs typeface="Times New Roman" pitchFamily="18" charset="0"/>
              </a:rPr>
              <a:t>елемената</a:t>
            </a:r>
          </a:p>
          <a:p>
            <a:r>
              <a:rPr lang="sr-Cyrl-BA" sz="2400" dirty="0" smtClean="0">
                <a:latin typeface="Times New Roman" pitchFamily="18" charset="0"/>
                <a:cs typeface="Times New Roman" pitchFamily="18" charset="0"/>
              </a:rPr>
              <a:t>У следећем – </a:t>
            </a:r>
            <a:r>
              <a:rPr lang="sr-Cyrl-BA" sz="3200" b="1" dirty="0" smtClean="0">
                <a:solidFill>
                  <a:srgbClr val="FFFF00"/>
                </a:solidFill>
                <a:latin typeface="Times New Roman" pitchFamily="18" charset="0"/>
                <a:cs typeface="Times New Roman" pitchFamily="18" charset="0"/>
              </a:rPr>
              <a:t>8</a:t>
            </a:r>
            <a:r>
              <a:rPr lang="sr-Cyrl-BA" sz="2400" dirty="0" smtClean="0">
                <a:latin typeface="Times New Roman" pitchFamily="18" charset="0"/>
                <a:cs typeface="Times New Roman" pitchFamily="18" charset="0"/>
              </a:rPr>
              <a:t> елемената</a:t>
            </a:r>
          </a:p>
          <a:p>
            <a:r>
              <a:rPr lang="sr-Cyrl-BA" sz="2400" dirty="0" smtClean="0">
                <a:latin typeface="Times New Roman" pitchFamily="18" charset="0"/>
                <a:cs typeface="Times New Roman" pitchFamily="18" charset="0"/>
              </a:rPr>
              <a:t>У најширем – још четири</a:t>
            </a:r>
          </a:p>
          <a:p>
            <a:endParaRPr lang="sr-Cyrl-BA" sz="2400" dirty="0"/>
          </a:p>
          <a:p>
            <a:r>
              <a:rPr lang="sr-Cyrl-BA" sz="2400" dirty="0" smtClean="0">
                <a:solidFill>
                  <a:srgbClr val="FFFF00"/>
                </a:solidFill>
                <a:latin typeface="Times New Roman" pitchFamily="18" charset="0"/>
                <a:cs typeface="Times New Roman" pitchFamily="18" charset="0"/>
              </a:rPr>
              <a:t>Оба Венерина броја...</a:t>
            </a:r>
            <a:endParaRPr lang="sr-Cyrl-BA"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52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esktop\Mandala, pentagram, Jung.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4114800" cy="4130040"/>
          </a:xfrm>
          <a:prstGeom prst="rect">
            <a:avLst/>
          </a:prstGeom>
          <a:noFill/>
          <a:ln>
            <a:noFill/>
          </a:ln>
        </p:spPr>
      </p:pic>
      <p:sp>
        <p:nvSpPr>
          <p:cNvPr id="2" name="TextBox 1"/>
          <p:cNvSpPr txBox="1"/>
          <p:nvPr/>
        </p:nvSpPr>
        <p:spPr>
          <a:xfrm>
            <a:off x="4800600" y="533400"/>
            <a:ext cx="4191000" cy="4154984"/>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Ову мандалу је Јунг означио као  „изразито неуротичну“</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Пацијенткињу је означио као младу,</a:t>
            </a:r>
          </a:p>
          <a:p>
            <a:r>
              <a:rPr lang="sr-Cyrl-BA" sz="2400" dirty="0" smtClean="0">
                <a:latin typeface="Times New Roman" pitchFamily="18" charset="0"/>
                <a:cs typeface="Times New Roman" pitchFamily="18" charset="0"/>
              </a:rPr>
              <a:t> „изразито интуитивну“ овобу</a:t>
            </a:r>
          </a:p>
          <a:p>
            <a:r>
              <a:rPr lang="sr-Cyrl-BA" sz="2400" dirty="0" smtClean="0">
                <a:latin typeface="Times New Roman" pitchFamily="18" charset="0"/>
                <a:cs typeface="Times New Roman" pitchFamily="18" charset="0"/>
              </a:rPr>
              <a:t>„са проблемима у емотивној сфери</a:t>
            </a:r>
            <a:r>
              <a:rPr lang="sr-Cyrl-BA" sz="2400" dirty="0" smtClean="0">
                <a:latin typeface="Times New Roman" pitchFamily="18" charset="0"/>
                <a:cs typeface="Times New Roman" pitchFamily="18" charset="0"/>
              </a:rPr>
              <a:t>“</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Петокрака звезда</a:t>
            </a:r>
          </a:p>
          <a:p>
            <a:r>
              <a:rPr lang="sr-Cyrl-BA" sz="2400" dirty="0" smtClean="0">
                <a:latin typeface="Times New Roman" pitchFamily="18" charset="0"/>
                <a:cs typeface="Times New Roman" pitchFamily="18" charset="0"/>
              </a:rPr>
              <a:t>Пет таласа</a:t>
            </a:r>
            <a:endParaRPr lang="en-US" sz="2400" dirty="0">
              <a:latin typeface="Times New Roman" pitchFamily="18" charset="0"/>
              <a:cs typeface="Times New Roman" pitchFamily="18" charset="0"/>
            </a:endParaRPr>
          </a:p>
        </p:txBody>
      </p:sp>
      <p:sp>
        <p:nvSpPr>
          <p:cNvPr id="3" name="TextBox 2"/>
          <p:cNvSpPr txBox="1"/>
          <p:nvPr/>
        </p:nvSpPr>
        <p:spPr>
          <a:xfrm>
            <a:off x="228600" y="4876800"/>
            <a:ext cx="8763000" cy="1200329"/>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Мандалу је нацртала млада жена, која је интуитивно осетила да је њен проблем у сфери „</a:t>
            </a:r>
            <a:r>
              <a:rPr lang="sr-Cyrl-BA" sz="2400" dirty="0" smtClean="0">
                <a:solidFill>
                  <a:srgbClr val="FFFF00"/>
                </a:solidFill>
                <a:latin typeface="Times New Roman" pitchFamily="18" charset="0"/>
                <a:cs typeface="Times New Roman" pitchFamily="18" charset="0"/>
              </a:rPr>
              <a:t>срца и осећања</a:t>
            </a:r>
            <a:r>
              <a:rPr lang="sr-Cyrl-BA" sz="2400" dirty="0" smtClean="0">
                <a:latin typeface="Times New Roman" pitchFamily="18" charset="0"/>
                <a:cs typeface="Times New Roman" pitchFamily="18" charset="0"/>
              </a:rPr>
              <a:t>“, дакле у сфери божанских компетенција Афродите и Инане</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7551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91600" cy="3908762"/>
          </a:xfrm>
          <a:prstGeom prst="rect">
            <a:avLst/>
          </a:prstGeom>
          <a:noFill/>
        </p:spPr>
        <p:txBody>
          <a:bodyPr wrap="square" rtlCol="0">
            <a:spAutoFit/>
          </a:bodyPr>
          <a:lstStyle/>
          <a:p>
            <a:pPr algn="ctr"/>
            <a:endParaRPr lang="sr-Cyrl-BA" sz="3200" b="1" dirty="0">
              <a:latin typeface="Times New Roman" pitchFamily="18" charset="0"/>
              <a:cs typeface="Times New Roman" pitchFamily="18" charset="0"/>
            </a:endParaRPr>
          </a:p>
          <a:p>
            <a:pPr algn="ctr"/>
            <a:endParaRPr lang="sr-Cyrl-BA" sz="3200" b="1" dirty="0" smtClean="0">
              <a:latin typeface="Times New Roman" pitchFamily="18" charset="0"/>
              <a:cs typeface="Times New Roman" pitchFamily="18" charset="0"/>
            </a:endParaRPr>
          </a:p>
          <a:p>
            <a:pPr algn="ctr"/>
            <a:endParaRPr lang="sr-Cyrl-BA" sz="3200" b="1" dirty="0">
              <a:latin typeface="Times New Roman" pitchFamily="18" charset="0"/>
              <a:cs typeface="Times New Roman" pitchFamily="18" charset="0"/>
            </a:endParaRPr>
          </a:p>
          <a:p>
            <a:pPr algn="ctr"/>
            <a:endParaRPr lang="sr-Cyrl-BA" sz="3200" b="1" dirty="0" smtClean="0">
              <a:latin typeface="Times New Roman" pitchFamily="18" charset="0"/>
              <a:cs typeface="Times New Roman" pitchFamily="18" charset="0"/>
            </a:endParaRPr>
          </a:p>
          <a:p>
            <a:pPr algn="ctr"/>
            <a:endParaRPr lang="sr-Cyrl-BA" sz="3200" b="1" dirty="0">
              <a:latin typeface="Times New Roman" pitchFamily="18" charset="0"/>
              <a:cs typeface="Times New Roman" pitchFamily="18" charset="0"/>
            </a:endParaRPr>
          </a:p>
          <a:p>
            <a:pPr algn="ctr"/>
            <a:endParaRPr lang="sr-Cyrl-BA" sz="3200" b="1" dirty="0" smtClean="0">
              <a:latin typeface="Times New Roman" pitchFamily="18" charset="0"/>
              <a:cs typeface="Times New Roman" pitchFamily="18" charset="0"/>
            </a:endParaRPr>
          </a:p>
          <a:p>
            <a:pPr algn="ctr"/>
            <a:endParaRPr lang="sr-Cyrl-BA" sz="3200" b="1" dirty="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p:txBody>
      </p:sp>
      <p:pic>
        <p:nvPicPr>
          <p:cNvPr id="4" name="Picture 3" descr="C:\Users\DELL\Desktop\Lisbon cathedral 2.jpg"/>
          <p:cNvPicPr/>
          <p:nvPr/>
        </p:nvPicPr>
        <p:blipFill rotWithShape="1">
          <a:blip r:embed="rId2">
            <a:extLst>
              <a:ext uri="{28A0092B-C50C-407E-A947-70E740481C1C}">
                <a14:useLocalDpi xmlns:a14="http://schemas.microsoft.com/office/drawing/2010/main" val="0"/>
              </a:ext>
            </a:extLst>
          </a:blip>
          <a:srcRect l="3719" r="4379"/>
          <a:stretch/>
        </p:blipFill>
        <p:spPr bwMode="auto">
          <a:xfrm>
            <a:off x="477672" y="536811"/>
            <a:ext cx="4271749" cy="3947160"/>
          </a:xfrm>
          <a:prstGeom prst="rect">
            <a:avLst/>
          </a:prstGeom>
          <a:noFill/>
          <a:ln>
            <a:noFill/>
          </a:ln>
        </p:spPr>
      </p:pic>
      <p:sp>
        <p:nvSpPr>
          <p:cNvPr id="3" name="TextBox 2"/>
          <p:cNvSpPr txBox="1"/>
          <p:nvPr/>
        </p:nvSpPr>
        <p:spPr>
          <a:xfrm>
            <a:off x="5029200" y="457200"/>
            <a:ext cx="3962400" cy="3139321"/>
          </a:xfrm>
          <a:prstGeom prst="rect">
            <a:avLst/>
          </a:prstGeom>
          <a:noFill/>
        </p:spPr>
        <p:txBody>
          <a:bodyPr wrap="square" rtlCol="0">
            <a:spAutoFit/>
          </a:bodyPr>
          <a:lstStyle/>
          <a:p>
            <a:r>
              <a:rPr lang="sr-Cyrl-BA" sz="2400" dirty="0" smtClean="0">
                <a:latin typeface="Times New Roman" pitchFamily="18" charset="0"/>
                <a:cs typeface="Times New Roman" pitchFamily="18" charset="0"/>
              </a:rPr>
              <a:t>Осмочлана мандала  34%</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Цртали су их и ЖЕНЕ и МУШКАРЦИ</a:t>
            </a:r>
          </a:p>
          <a:p>
            <a:endParaRPr lang="sr-Cyrl-BA" sz="2400" dirty="0">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22% </a:t>
            </a:r>
            <a:r>
              <a:rPr lang="sr-Latn-BA" sz="2400" dirty="0" smtClean="0">
                <a:solidFill>
                  <a:srgbClr val="FFFF00"/>
                </a:solidFill>
                <a:latin typeface="Times New Roman" pitchFamily="18" charset="0"/>
                <a:cs typeface="Times New Roman" pitchFamily="18" charset="0"/>
              </a:rPr>
              <a:t> + 34% = 56%</a:t>
            </a:r>
          </a:p>
          <a:p>
            <a:endParaRPr lang="sr-Latn-BA" dirty="0"/>
          </a:p>
          <a:p>
            <a:endParaRPr lang="sr-Latn-BA" dirty="0" smtClean="0"/>
          </a:p>
          <a:p>
            <a:endParaRPr lang="en-US" dirty="0"/>
          </a:p>
        </p:txBody>
      </p:sp>
      <p:sp>
        <p:nvSpPr>
          <p:cNvPr id="5" name="TextBox 4"/>
          <p:cNvSpPr txBox="1"/>
          <p:nvPr/>
        </p:nvSpPr>
        <p:spPr>
          <a:xfrm>
            <a:off x="228600" y="4648200"/>
            <a:ext cx="4648200" cy="830997"/>
          </a:xfrm>
          <a:prstGeom prst="rect">
            <a:avLst/>
          </a:prstGeom>
          <a:noFill/>
        </p:spPr>
        <p:txBody>
          <a:bodyPr wrap="square" rtlCol="0">
            <a:spAutoFit/>
          </a:bodyPr>
          <a:lstStyle/>
          <a:p>
            <a:pPr algn="ctr"/>
            <a:r>
              <a:rPr lang="sr-Cyrl-BA" sz="2400" dirty="0" smtClean="0">
                <a:latin typeface="Times New Roman" pitchFamily="18" charset="0"/>
                <a:cs typeface="Times New Roman" pitchFamily="18" charset="0"/>
              </a:rPr>
              <a:t>Осмочлана мандала са оне исте катедрале у Лисабону</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68901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6494085"/>
          </a:xfrm>
          <a:prstGeom prst="rect">
            <a:avLst/>
          </a:prstGeom>
          <a:noFill/>
        </p:spPr>
        <p:txBody>
          <a:bodyPr wrap="square" rtlCol="0">
            <a:spAutoFit/>
          </a:bodyPr>
          <a:lstStyle/>
          <a:p>
            <a:r>
              <a:rPr lang="sr-Cyrl-BA" sz="3200" dirty="0" smtClean="0">
                <a:solidFill>
                  <a:srgbClr val="FFFF00"/>
                </a:solidFill>
                <a:latin typeface="Times New Roman" pitchFamily="18" charset="0"/>
                <a:cs typeface="Times New Roman" pitchFamily="18" charset="0"/>
              </a:rPr>
              <a:t>Закључци</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Тражили смо Хармонију кроз симболе – нисмо је нашли</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Ипак смо јој се приближили:</a:t>
            </a:r>
          </a:p>
          <a:p>
            <a:r>
              <a:rPr lang="sr-Cyrl-BA" sz="2400" dirty="0" smtClean="0">
                <a:latin typeface="Times New Roman" pitchFamily="18" charset="0"/>
                <a:cs typeface="Times New Roman" pitchFamily="18" charset="0"/>
              </a:rPr>
              <a:t>ЉУБАВ је њен основни састојак</a:t>
            </a:r>
          </a:p>
          <a:p>
            <a:endParaRPr lang="sr-Cyrl-BA" sz="2400" dirty="0">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Љубав</a:t>
            </a:r>
            <a:r>
              <a:rPr lang="sr-Cyrl-BA" sz="2400" dirty="0" smtClean="0">
                <a:latin typeface="Times New Roman" pitchFamily="18" charset="0"/>
                <a:cs typeface="Times New Roman" pitchFamily="18" charset="0"/>
              </a:rPr>
              <a:t> ће ублажити сукобљене интересе и одагнати зле силе</a:t>
            </a:r>
          </a:p>
          <a:p>
            <a:endParaRPr lang="sr-Cyrl-BA" sz="2400" dirty="0">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Ако тражимо Хармонију – наћићемо је </a:t>
            </a:r>
            <a:r>
              <a:rPr lang="sr-Cyrl-BA" sz="2400" dirty="0" smtClean="0">
                <a:solidFill>
                  <a:srgbClr val="FFFF00"/>
                </a:solidFill>
                <a:latin typeface="Times New Roman" pitchFamily="18" charset="0"/>
                <a:cs typeface="Times New Roman" pitchFamily="18" charset="0"/>
              </a:rPr>
              <a:t>само у малим заједницама</a:t>
            </a:r>
          </a:p>
          <a:p>
            <a:endParaRPr lang="sr-Cyrl-BA" sz="2400" dirty="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Видели смо како један симбол настеје у науци (астрономија), како се шири у религију (и магију) па се враћа науци...</a:t>
            </a:r>
          </a:p>
          <a:p>
            <a:endParaRPr lang="sr-Cyrl-BA" sz="2400" dirty="0">
              <a:solidFill>
                <a:srgbClr val="FFFF00"/>
              </a:solidFill>
              <a:latin typeface="Times New Roman" pitchFamily="18" charset="0"/>
              <a:cs typeface="Times New Roman" pitchFamily="18" charset="0"/>
            </a:endParaRPr>
          </a:p>
          <a:p>
            <a:r>
              <a:rPr lang="sr-Cyrl-BA" sz="2400" dirty="0" smtClean="0">
                <a:latin typeface="Times New Roman" pitchFamily="18" charset="0"/>
                <a:cs typeface="Times New Roman" pitchFamily="18" charset="0"/>
              </a:rPr>
              <a:t>Дилема: </a:t>
            </a:r>
            <a:r>
              <a:rPr lang="sr-Cyrl-BA" sz="2400" dirty="0" smtClean="0">
                <a:solidFill>
                  <a:srgbClr val="FFFF00"/>
                </a:solidFill>
                <a:latin typeface="Times New Roman" pitchFamily="18" charset="0"/>
                <a:cs typeface="Times New Roman" pitchFamily="18" charset="0"/>
              </a:rPr>
              <a:t>1. </a:t>
            </a:r>
            <a:r>
              <a:rPr lang="sr-Cyrl-BA" sz="2400" b="1" dirty="0" smtClean="0">
                <a:solidFill>
                  <a:srgbClr val="FFFF00"/>
                </a:solidFill>
                <a:latin typeface="Times New Roman" pitchFamily="18" charset="0"/>
                <a:cs typeface="Times New Roman" pitchFamily="18" charset="0"/>
              </a:rPr>
              <a:t>ТРАЖИТИ ДАЉЕ </a:t>
            </a:r>
            <a:r>
              <a:rPr lang="sr-Cyrl-BA" sz="2400" dirty="0" smtClean="0">
                <a:solidFill>
                  <a:srgbClr val="FFFF00"/>
                </a:solidFill>
                <a:latin typeface="Times New Roman" pitchFamily="18" charset="0"/>
                <a:cs typeface="Times New Roman" pitchFamily="18" charset="0"/>
              </a:rPr>
              <a:t>или </a:t>
            </a:r>
          </a:p>
          <a:p>
            <a:r>
              <a:rPr lang="sr-Cyrl-BA" sz="2400" dirty="0">
                <a:solidFill>
                  <a:srgbClr val="FFFF00"/>
                </a:solidFill>
                <a:latin typeface="Times New Roman" pitchFamily="18" charset="0"/>
                <a:cs typeface="Times New Roman" pitchFamily="18" charset="0"/>
              </a:rPr>
              <a:t> </a:t>
            </a:r>
            <a:r>
              <a:rPr lang="sr-Cyrl-BA" sz="2400" dirty="0" smtClean="0">
                <a:solidFill>
                  <a:srgbClr val="FFFF00"/>
                </a:solidFill>
                <a:latin typeface="Times New Roman" pitchFamily="18" charset="0"/>
                <a:cs typeface="Times New Roman" pitchFamily="18" charset="0"/>
              </a:rPr>
              <a:t>              2. </a:t>
            </a:r>
            <a:r>
              <a:rPr lang="sr-Cyrl-BA" sz="2400" b="1" dirty="0" smtClean="0">
                <a:solidFill>
                  <a:srgbClr val="FFFF00"/>
                </a:solidFill>
                <a:latin typeface="Times New Roman" pitchFamily="18" charset="0"/>
                <a:cs typeface="Times New Roman" pitchFamily="18" charset="0"/>
              </a:rPr>
              <a:t>ОПРЕЗНО</a:t>
            </a:r>
            <a:r>
              <a:rPr lang="sr-Cyrl-BA" sz="2400" dirty="0" smtClean="0">
                <a:solidFill>
                  <a:srgbClr val="FFFF00"/>
                </a:solidFill>
                <a:latin typeface="Times New Roman" pitchFamily="18" charset="0"/>
                <a:cs typeface="Times New Roman" pitchFamily="18" charset="0"/>
              </a:rPr>
              <a:t> са симболима</a:t>
            </a:r>
            <a:endParaRPr lang="en-US"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7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4154984"/>
          </a:xfrm>
          <a:prstGeom prst="rect">
            <a:avLst/>
          </a:prstGeom>
          <a:noFill/>
        </p:spPr>
        <p:txBody>
          <a:bodyPr wrap="square" rtlCol="0">
            <a:spAutoFit/>
          </a:bodyPr>
          <a:lstStyle/>
          <a:p>
            <a:pPr algn="ctr"/>
            <a:r>
              <a:rPr lang="sr-Cyrl-BA" sz="6000" dirty="0" smtClean="0">
                <a:solidFill>
                  <a:srgbClr val="FFFF00"/>
                </a:solidFill>
                <a:latin typeface="Times New Roman" pitchFamily="18" charset="0"/>
                <a:cs typeface="Times New Roman" pitchFamily="18" charset="0"/>
              </a:rPr>
              <a:t>ХВАЛА НА ПАЖЊИ</a:t>
            </a:r>
            <a:r>
              <a:rPr lang="sr-Latn-RS" sz="6000" dirty="0" smtClean="0">
                <a:solidFill>
                  <a:srgbClr val="FFFF00"/>
                </a:solidFill>
                <a:latin typeface="Times New Roman" pitchFamily="18" charset="0"/>
                <a:cs typeface="Times New Roman" pitchFamily="18" charset="0"/>
              </a:rPr>
              <a:t>!</a:t>
            </a:r>
          </a:p>
          <a:p>
            <a:pPr algn="ctr"/>
            <a:endParaRPr lang="sr-Latn-RS" dirty="0">
              <a:solidFill>
                <a:srgbClr val="FFFF00"/>
              </a:solidFill>
            </a:endParaRPr>
          </a:p>
          <a:p>
            <a:pPr algn="ctr"/>
            <a:endParaRPr lang="sr-Latn-RS" dirty="0" smtClean="0">
              <a:solidFill>
                <a:srgbClr val="FFFF00"/>
              </a:solidFill>
            </a:endParaRPr>
          </a:p>
          <a:p>
            <a:pPr algn="ctr"/>
            <a:endParaRPr lang="sr-Cyrl-BA" sz="3200" dirty="0" smtClean="0">
              <a:solidFill>
                <a:srgbClr val="FFC000"/>
              </a:solidFill>
              <a:latin typeface="Times New Roman" pitchFamily="18" charset="0"/>
              <a:cs typeface="Times New Roman" pitchFamily="18" charset="0"/>
            </a:endParaRPr>
          </a:p>
          <a:p>
            <a:pPr algn="ctr"/>
            <a:endParaRPr lang="sr-Cyrl-BA" sz="3200" dirty="0">
              <a:solidFill>
                <a:srgbClr val="FFC000"/>
              </a:solidFill>
              <a:latin typeface="Times New Roman" pitchFamily="18" charset="0"/>
              <a:cs typeface="Times New Roman" pitchFamily="18" charset="0"/>
            </a:endParaRPr>
          </a:p>
          <a:p>
            <a:pPr algn="ctr"/>
            <a:r>
              <a:rPr lang="sr-Cyrl-BA" sz="3200" dirty="0" smtClean="0">
                <a:solidFill>
                  <a:srgbClr val="FFC000"/>
                </a:solidFill>
                <a:latin typeface="Times New Roman" pitchFamily="18" charset="0"/>
                <a:cs typeface="Times New Roman" pitchFamily="18" charset="0"/>
              </a:rPr>
              <a:t>Друштво „Влашићи“, Београд</a:t>
            </a:r>
            <a:endParaRPr lang="sr-Latn-RS" sz="3200" dirty="0">
              <a:solidFill>
                <a:srgbClr val="FFC000"/>
              </a:solidFill>
              <a:latin typeface="Times New Roman" pitchFamily="18" charset="0"/>
              <a:cs typeface="Times New Roman" pitchFamily="18" charset="0"/>
            </a:endParaRPr>
          </a:p>
          <a:p>
            <a:pPr algn="ctr"/>
            <a:endParaRPr lang="sr-Cyrl-BA" sz="3600" dirty="0" smtClean="0">
              <a:solidFill>
                <a:srgbClr val="FF0000"/>
              </a:solidFill>
              <a:latin typeface="Times New Roman" pitchFamily="18" charset="0"/>
              <a:cs typeface="Times New Roman" pitchFamily="18" charset="0"/>
            </a:endParaRPr>
          </a:p>
          <a:p>
            <a:pPr algn="ctr"/>
            <a:r>
              <a:rPr lang="sr-Latn-RS" sz="3600" dirty="0" smtClean="0">
                <a:solidFill>
                  <a:srgbClr val="FF0000"/>
                </a:solidFill>
                <a:latin typeface="Times New Roman" pitchFamily="18" charset="0"/>
                <a:cs typeface="Times New Roman" pitchFamily="18" charset="0"/>
              </a:rPr>
              <a:t>vlasici.org.rs</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236" y="381000"/>
            <a:ext cx="8458200" cy="6186309"/>
          </a:xfrm>
          <a:prstGeom prst="rect">
            <a:avLst/>
          </a:prstGeom>
          <a:noFill/>
        </p:spPr>
        <p:txBody>
          <a:bodyPr wrap="square" rtlCol="0">
            <a:spAutoFit/>
          </a:bodyPr>
          <a:lstStyle/>
          <a:p>
            <a:r>
              <a:rPr lang="sr-Cyrl-BA" sz="2800" dirty="0" smtClean="0">
                <a:solidFill>
                  <a:srgbClr val="FFFF00"/>
                </a:solidFill>
                <a:latin typeface="Times New Roman" pitchFamily="18" charset="0"/>
                <a:cs typeface="Times New Roman" pitchFamily="18" charset="0"/>
              </a:rPr>
              <a:t>У овом раду, покушаћемо да се приближимо Хармонији пратећи </a:t>
            </a:r>
            <a:r>
              <a:rPr lang="sr-Cyrl-BA" sz="3200" b="1" dirty="0" smtClean="0">
                <a:solidFill>
                  <a:srgbClr val="FFFF00"/>
                </a:solidFill>
                <a:latin typeface="Times New Roman" pitchFamily="18" charset="0"/>
                <a:cs typeface="Times New Roman" pitchFamily="18" charset="0"/>
              </a:rPr>
              <a:t>СИМБОЛЕ.</a:t>
            </a:r>
          </a:p>
          <a:p>
            <a:endParaRPr lang="sr-Cyrl-BA" sz="28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Симболи постоје зато што се не може свака истина изразити речима.</a:t>
            </a:r>
          </a:p>
          <a:p>
            <a:endParaRPr lang="sr-Cyrl-BA" sz="28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Симболи имају ту особину да су универзални, т.ј. превазилазе границе култура  и религија. Сви људи их интуитивно схватају на сличан начин. Јунг је ту особину симбола назвао ИКОНОТРОПИЈА.</a:t>
            </a:r>
          </a:p>
          <a:p>
            <a:endParaRPr lang="sr-Cyrl-BA" sz="28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Сваки симбол , по правилу, има више </a:t>
            </a:r>
            <a:r>
              <a:rPr lang="sr-Cyrl-BA" sz="2800" dirty="0" smtClean="0">
                <a:solidFill>
                  <a:srgbClr val="FFFF00"/>
                </a:solidFill>
                <a:latin typeface="Times New Roman" pitchFamily="18" charset="0"/>
                <a:cs typeface="Times New Roman" pitchFamily="18" charset="0"/>
              </a:rPr>
              <a:t>међусобно </a:t>
            </a:r>
            <a:r>
              <a:rPr lang="sr-Cyrl-BA" sz="2800" dirty="0" smtClean="0">
                <a:solidFill>
                  <a:srgbClr val="FFFF00"/>
                </a:solidFill>
                <a:latin typeface="Times New Roman" pitchFamily="18" charset="0"/>
                <a:cs typeface="Times New Roman" pitchFamily="18" charset="0"/>
              </a:rPr>
              <a:t>повезаних значења</a:t>
            </a:r>
          </a:p>
          <a:p>
            <a:endParaRPr lang="sr-Cyrl-BA" sz="2800" dirty="0">
              <a:latin typeface="Times New Roman" pitchFamily="18" charset="0"/>
              <a:cs typeface="Times New Roman" pitchFamily="18" charset="0"/>
            </a:endParaRPr>
          </a:p>
        </p:txBody>
      </p:sp>
    </p:spTree>
    <p:extLst>
      <p:ext uri="{BB962C8B-B14F-4D97-AF65-F5344CB8AC3E}">
        <p14:creationId xmlns:p14="http://schemas.microsoft.com/office/powerpoint/2010/main" val="214417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5693866"/>
          </a:xfrm>
          <a:prstGeom prst="rect">
            <a:avLst/>
          </a:prstGeom>
          <a:noFill/>
        </p:spPr>
        <p:txBody>
          <a:bodyPr wrap="square" rtlCol="0">
            <a:spAutoFit/>
          </a:bodyPr>
          <a:lstStyle/>
          <a:p>
            <a:pPr marL="342900" indent="-342900" algn="just">
              <a:buFont typeface="Arial" pitchFamily="34" charset="0"/>
              <a:buChar char="•"/>
            </a:pPr>
            <a:r>
              <a:rPr lang="sr-Cyrl-BA" sz="2800" noProof="1" smtClean="0">
                <a:latin typeface="Times New Roman" pitchFamily="18" charset="0"/>
                <a:cs typeface="Times New Roman" pitchFamily="18" charset="0"/>
              </a:rPr>
              <a:t>Као многи идеали, Хармонија има своју божанску персонификацију, истоимену грчку богињу</a:t>
            </a:r>
          </a:p>
          <a:p>
            <a:pPr marL="342900" indent="-342900" algn="just">
              <a:buFont typeface="Arial" pitchFamily="34" charset="0"/>
              <a:buChar char="•"/>
            </a:pPr>
            <a:endParaRPr lang="sr-Cyrl-BA" sz="2800" noProof="1">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Arial" pitchFamily="34" charset="0"/>
              <a:buChar char="•"/>
            </a:pPr>
            <a:r>
              <a:rPr lang="sr-Cyrl-BA" sz="2800" noProof="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Према Хесиодовој </a:t>
            </a:r>
            <a:r>
              <a:rPr lang="sr-Cyrl-BA" sz="2800" i="1" noProof="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Теогонији</a:t>
            </a:r>
            <a:r>
              <a:rPr lang="sr-Cyrl-BA" sz="2800" noProof="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ХАРМОНИЈА је нелегитимна кћерка Ареса, бога рата и Афродите, богиње љубави.</a:t>
            </a:r>
          </a:p>
          <a:p>
            <a:pPr marL="342900" indent="-342900" algn="just">
              <a:buFont typeface="Arial" pitchFamily="34" charset="0"/>
              <a:buChar char="•"/>
            </a:pPr>
            <a:r>
              <a:rPr lang="sr-Cyrl-BA" sz="2800" noProof="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Исти пар је имао још двоје деце: старији син је био Фобос (Страх) а млађи Даимос (Ужас).</a:t>
            </a:r>
          </a:p>
          <a:p>
            <a:pPr marL="342900" indent="-342900" algn="just">
              <a:buFont typeface="Arial" pitchFamily="34" charset="0"/>
              <a:buChar char="•"/>
            </a:pPr>
            <a:r>
              <a:rPr lang="sr-Cyrl-BA" sz="2800" noProof="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Вољом богова, Хармонија се удала за  Кадмоа, оснивача града Тебе у Беотији. Свадби су присуствовали сви богови, а Хармонија је добила божанске дарове: огрлицу несреће и чаробну хаљину.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8915400" cy="7355860"/>
          </a:xfrm>
          <a:prstGeom prst="rect">
            <a:avLst/>
          </a:prstGeom>
          <a:noFill/>
        </p:spPr>
        <p:txBody>
          <a:bodyPr wrap="square" rtlCol="0">
            <a:spAutoFit/>
          </a:bodyPr>
          <a:lstStyle/>
          <a:p>
            <a:r>
              <a:rPr lang="sr-Cyrl-BA" sz="2800" dirty="0" smtClean="0">
                <a:latin typeface="Times New Roman" pitchFamily="18" charset="0"/>
                <a:cs typeface="Times New Roman" pitchFamily="18" charset="0"/>
              </a:rPr>
              <a:t>-    Пар је имао петоро деце у Теби, најпознатија је Семела, Дионисова мајка.</a:t>
            </a:r>
          </a:p>
          <a:p>
            <a:pPr marL="457200" indent="-457200">
              <a:buFontTx/>
              <a:buChar char="-"/>
            </a:pPr>
            <a:r>
              <a:rPr lang="sr-Cyrl-BA" sz="2800" dirty="0" smtClean="0">
                <a:latin typeface="Times New Roman" pitchFamily="18" charset="0"/>
                <a:cs typeface="Times New Roman" pitchFamily="18" charset="0"/>
              </a:rPr>
              <a:t>У својим познијим годинама, Кадмо  и Хармонија су напустили Тебу и отишли међу Енхелејце (Илире). Ту су - добили још једног сина – Илирија, родоначелника и владара Илира.</a:t>
            </a:r>
          </a:p>
          <a:p>
            <a:pPr marL="457200" indent="-457200">
              <a:buFontTx/>
              <a:buChar char="-"/>
            </a:pPr>
            <a:r>
              <a:rPr lang="sr-Cyrl-BA" sz="2800" dirty="0" smtClean="0">
                <a:latin typeface="Times New Roman" pitchFamily="18" charset="0"/>
                <a:cs typeface="Times New Roman" pitchFamily="18" charset="0"/>
              </a:rPr>
              <a:t>Кадмо и Хармонија су се на крају живота претворили у ЗМИЈЕ.</a:t>
            </a:r>
          </a:p>
          <a:p>
            <a:pPr marL="457200" indent="-457200">
              <a:buFontTx/>
              <a:buChar char="-"/>
            </a:pPr>
            <a:endParaRPr lang="sr-Cyrl-BA" sz="2800" dirty="0">
              <a:latin typeface="Times New Roman" pitchFamily="18" charset="0"/>
              <a:cs typeface="Times New Roman" pitchFamily="18" charset="0"/>
            </a:endParaRPr>
          </a:p>
          <a:p>
            <a:pPr marL="457200" indent="-457200">
              <a:buFontTx/>
              <a:buChar char="-"/>
            </a:pPr>
            <a:endParaRPr lang="sr-Cyrl-BA" sz="2800" dirty="0" smtClean="0">
              <a:latin typeface="Times New Roman" pitchFamily="18" charset="0"/>
              <a:cs typeface="Times New Roman" pitchFamily="18" charset="0"/>
            </a:endParaRPr>
          </a:p>
          <a:p>
            <a:pPr marL="457200" indent="-457200">
              <a:buFontTx/>
              <a:buChar char="-"/>
            </a:pPr>
            <a:r>
              <a:rPr lang="sr-Cyrl-BA" sz="2800" dirty="0" smtClean="0">
                <a:latin typeface="Times New Roman" pitchFamily="18" charset="0"/>
                <a:cs typeface="Times New Roman" pitchFamily="18" charset="0"/>
              </a:rPr>
              <a:t>Укратко, постаје јасно: Хармонија је чедо страшних супротности: њени родитељи би се могли схватити као ЕРОС и ТАНАТОС лично, према учењу Сигмунда Фројда.</a:t>
            </a:r>
          </a:p>
          <a:p>
            <a:pPr marL="457200" indent="-457200">
              <a:buFontTx/>
              <a:buChar char="-"/>
            </a:pPr>
            <a:endParaRPr lang="sr-Cyrl-BA" sz="2800" dirty="0">
              <a:latin typeface="Times New Roman" pitchFamily="18" charset="0"/>
              <a:cs typeface="Times New Roman" pitchFamily="18" charset="0"/>
            </a:endParaRPr>
          </a:p>
          <a:p>
            <a:pPr marL="457200" indent="-457200">
              <a:buFontTx/>
              <a:buChar char="-"/>
            </a:pPr>
            <a:endParaRPr lang="en-US" sz="2800" dirty="0">
              <a:latin typeface="Times New Roman" pitchFamily="18" charset="0"/>
              <a:cs typeface="Times New Roman" pitchFamily="18" charset="0"/>
            </a:endParaRPr>
          </a:p>
          <a:p>
            <a:pPr algn="ctr"/>
            <a:endParaRPr lang="sr-Latn-BA"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esktop\Untitled.jpg"/>
          <p:cNvPicPr/>
          <p:nvPr/>
        </p:nvPicPr>
        <p:blipFill>
          <a:blip r:embed="rId2">
            <a:extLst>
              <a:ext uri="{28A0092B-C50C-407E-A947-70E740481C1C}">
                <a14:useLocalDpi xmlns:a14="http://schemas.microsoft.com/office/drawing/2010/main" val="0"/>
              </a:ext>
            </a:extLst>
          </a:blip>
          <a:srcRect/>
          <a:stretch>
            <a:fillRect/>
          </a:stretch>
        </p:blipFill>
        <p:spPr bwMode="auto">
          <a:xfrm>
            <a:off x="706840" y="751820"/>
            <a:ext cx="7696200" cy="5181600"/>
          </a:xfrm>
          <a:prstGeom prst="rect">
            <a:avLst/>
          </a:prstGeom>
          <a:noFill/>
          <a:ln>
            <a:noFill/>
          </a:ln>
        </p:spPr>
      </p:pic>
      <p:sp>
        <p:nvSpPr>
          <p:cNvPr id="2" name="TextBox 1"/>
          <p:cNvSpPr txBox="1"/>
          <p:nvPr/>
        </p:nvSpPr>
        <p:spPr>
          <a:xfrm>
            <a:off x="93260" y="23884"/>
            <a:ext cx="8763000" cy="954107"/>
          </a:xfrm>
          <a:prstGeom prst="rect">
            <a:avLst/>
          </a:prstGeom>
          <a:noFill/>
        </p:spPr>
        <p:txBody>
          <a:bodyPr wrap="square" rtlCol="0">
            <a:spAutoFit/>
          </a:bodyPr>
          <a:lstStyle/>
          <a:p>
            <a:pPr algn="ctr"/>
            <a:r>
              <a:rPr lang="sr-Cyrl-BA" sz="2800" dirty="0" smtClean="0">
                <a:solidFill>
                  <a:srgbClr val="FFFF00"/>
                </a:solidFill>
                <a:latin typeface="Times New Roman" pitchFamily="18" charset="0"/>
                <a:cs typeface="Times New Roman" pitchFamily="18" charset="0"/>
              </a:rPr>
              <a:t>Супруг Хармоније  - Кадмо, Феничанин, син Бела и Телефасе, брат </a:t>
            </a:r>
            <a:r>
              <a:rPr lang="sr-Cyrl-BA" sz="2800" b="1" dirty="0" smtClean="0">
                <a:solidFill>
                  <a:srgbClr val="FFFF00"/>
                </a:solidFill>
                <a:latin typeface="Times New Roman" pitchFamily="18" charset="0"/>
                <a:cs typeface="Times New Roman" pitchFamily="18" charset="0"/>
              </a:rPr>
              <a:t>Европе</a:t>
            </a:r>
            <a:endParaRPr lang="en-US" sz="2800" b="1" dirty="0">
              <a:solidFill>
                <a:srgbClr val="FFFF00"/>
              </a:solidFill>
              <a:latin typeface="Times New Roman" pitchFamily="18" charset="0"/>
              <a:cs typeface="Times New Roman" pitchFamily="18" charset="0"/>
            </a:endParaRPr>
          </a:p>
        </p:txBody>
      </p:sp>
      <p:sp>
        <p:nvSpPr>
          <p:cNvPr id="5" name="TextBox 4"/>
          <p:cNvSpPr txBox="1"/>
          <p:nvPr/>
        </p:nvSpPr>
        <p:spPr>
          <a:xfrm>
            <a:off x="118281" y="5933420"/>
            <a:ext cx="8873319" cy="954107"/>
          </a:xfrm>
          <a:prstGeom prst="rect">
            <a:avLst/>
          </a:prstGeom>
          <a:noFill/>
        </p:spPr>
        <p:txBody>
          <a:bodyPr wrap="square" rtlCol="0">
            <a:spAutoFit/>
          </a:bodyPr>
          <a:lstStyle/>
          <a:p>
            <a:pPr algn="ctr"/>
            <a:r>
              <a:rPr lang="sr-Cyrl-BA" sz="2800" dirty="0" smtClean="0">
                <a:latin typeface="Times New Roman" pitchFamily="18" charset="0"/>
                <a:cs typeface="Times New Roman" pitchFamily="18" charset="0"/>
              </a:rPr>
              <a:t>Киликс из Лаконије (6 век старе ере)   </a:t>
            </a:r>
            <a:br>
              <a:rPr lang="sr-Cyrl-BA" sz="2800" dirty="0" smtClean="0">
                <a:latin typeface="Times New Roman" pitchFamily="18" charset="0"/>
                <a:cs typeface="Times New Roman" pitchFamily="18" charset="0"/>
              </a:rPr>
            </a:br>
            <a:r>
              <a:rPr lang="sr-Cyrl-BA" sz="2800" dirty="0" smtClean="0">
                <a:latin typeface="Times New Roman" pitchFamily="18" charset="0"/>
                <a:cs typeface="Times New Roman" pitchFamily="18" charset="0"/>
              </a:rPr>
              <a:t>КАДМО УБИЈА АРЕСОВОГ ИСМЕНИЈСКОГ ЗМАЈА</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47800"/>
            <a:ext cx="8534400" cy="3539430"/>
          </a:xfrm>
          <a:prstGeom prst="rect">
            <a:avLst/>
          </a:prstGeom>
          <a:noFill/>
        </p:spPr>
        <p:txBody>
          <a:bodyPr wrap="square" rtlCol="0">
            <a:spAutoFit/>
          </a:bodyPr>
          <a:lstStyle/>
          <a:p>
            <a:r>
              <a:rPr lang="sr-Cyrl-BA" sz="2800" dirty="0" smtClean="0">
                <a:solidFill>
                  <a:srgbClr val="FFFF00"/>
                </a:solidFill>
                <a:latin typeface="Times New Roman" pitchFamily="18" charset="0"/>
                <a:cs typeface="Times New Roman" pitchFamily="18" charset="0"/>
              </a:rPr>
              <a:t>Након убиства Исменијског змаја, Кадмо је био осуђен да служи Ареса </a:t>
            </a:r>
            <a:r>
              <a:rPr lang="sr-Cyrl-BA" sz="2800" b="1" dirty="0" smtClean="0">
                <a:solidFill>
                  <a:srgbClr val="FFFF00"/>
                </a:solidFill>
                <a:latin typeface="Times New Roman" pitchFamily="18" charset="0"/>
                <a:cs typeface="Times New Roman" pitchFamily="18" charset="0"/>
              </a:rPr>
              <a:t>ОСАМ (8) ГОДИНА.</a:t>
            </a:r>
          </a:p>
          <a:p>
            <a:endParaRPr lang="sr-Cyrl-BA" sz="28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Број треба запамтити, јер ћемо га често сретати...</a:t>
            </a:r>
          </a:p>
          <a:p>
            <a:endParaRPr lang="sr-Cyrl-BA" sz="2800" dirty="0">
              <a:solidFill>
                <a:srgbClr val="FFFF00"/>
              </a:solidFill>
              <a:latin typeface="Times New Roman" pitchFamily="18" charset="0"/>
              <a:cs typeface="Times New Roman" pitchFamily="18" charset="0"/>
            </a:endParaRPr>
          </a:p>
          <a:p>
            <a:r>
              <a:rPr lang="sr-Cyrl-BA" sz="2800" dirty="0" smtClean="0">
                <a:solidFill>
                  <a:srgbClr val="FFFF00"/>
                </a:solidFill>
                <a:latin typeface="Times New Roman" pitchFamily="18" charset="0"/>
                <a:cs typeface="Times New Roman" pitchFamily="18" charset="0"/>
              </a:rPr>
              <a:t>Осам година је период, који су антички Грци називали „велика година“ а који је захватао два олимпијска циклуса од по четири године</a:t>
            </a:r>
            <a:endParaRPr lang="en-US" sz="28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1845"/>
            <a:ext cx="8382000" cy="6124754"/>
          </a:xfrm>
          <a:prstGeom prst="rect">
            <a:avLst/>
          </a:prstGeom>
          <a:noFill/>
        </p:spPr>
        <p:txBody>
          <a:bodyPr wrap="square" rtlCol="0">
            <a:spAutoFit/>
          </a:bodyPr>
          <a:lstStyle/>
          <a:p>
            <a:pPr algn="just"/>
            <a:endParaRPr lang="sr-Cyrl-BA" sz="2800" noProof="1" smtClean="0">
              <a:latin typeface="Times New Roman" pitchFamily="18" charset="0"/>
              <a:cs typeface="Times New Roman" pitchFamily="18" charset="0"/>
            </a:endParaRPr>
          </a:p>
          <a:p>
            <a:pPr algn="just"/>
            <a:r>
              <a:rPr lang="sr-Cyrl-BA" sz="2800" noProof="1" smtClean="0">
                <a:latin typeface="Times New Roman" pitchFamily="18" charset="0"/>
                <a:cs typeface="Times New Roman" pitchFamily="18" charset="0"/>
              </a:rPr>
              <a:t>У митологији, деца богова су увек мање моћна од својих родитеља.</a:t>
            </a:r>
          </a:p>
          <a:p>
            <a:pPr algn="just"/>
            <a:endParaRPr lang="sr-Cyrl-BA" sz="2800" noProof="1">
              <a:latin typeface="Times New Roman" pitchFamily="18" charset="0"/>
              <a:cs typeface="Times New Roman" pitchFamily="18" charset="0"/>
            </a:endParaRPr>
          </a:p>
          <a:p>
            <a:pPr algn="just"/>
            <a:r>
              <a:rPr lang="sr-Cyrl-BA" sz="2800" noProof="1">
                <a:latin typeface="Times New Roman" pitchFamily="18" charset="0"/>
                <a:cs typeface="Times New Roman" pitchFamily="18" charset="0"/>
              </a:rPr>
              <a:t>П</a:t>
            </a:r>
            <a:r>
              <a:rPr lang="sr-Cyrl-BA" sz="2800" noProof="1" smtClean="0">
                <a:latin typeface="Times New Roman" pitchFamily="18" charset="0"/>
                <a:cs typeface="Times New Roman" pitchFamily="18" charset="0"/>
              </a:rPr>
              <a:t>о правилу, КЋЕРКА је  један од аспеката своје мајке. Зато, треба добро погледати Хармонијину мајку...</a:t>
            </a:r>
          </a:p>
          <a:p>
            <a:pPr algn="just"/>
            <a:endParaRPr lang="sr-Cyrl-BA" sz="2800" noProof="1">
              <a:latin typeface="Times New Roman" pitchFamily="18" charset="0"/>
              <a:cs typeface="Times New Roman" pitchFamily="18" charset="0"/>
            </a:endParaRPr>
          </a:p>
          <a:p>
            <a:pPr algn="just"/>
            <a:r>
              <a:rPr lang="sr-Cyrl-BA" sz="2800" noProof="1" smtClean="0">
                <a:latin typeface="Times New Roman" pitchFamily="18" charset="0"/>
                <a:cs typeface="Times New Roman" pitchFamily="18" charset="0"/>
              </a:rPr>
              <a:t>Аспекти (титуле) Афродите:</a:t>
            </a:r>
          </a:p>
          <a:p>
            <a:pPr algn="just"/>
            <a:endParaRPr lang="sr-Cyrl-BA" sz="2800" noProof="1">
              <a:latin typeface="Times New Roman" pitchFamily="18" charset="0"/>
              <a:cs typeface="Times New Roman" pitchFamily="18" charset="0"/>
            </a:endParaRPr>
          </a:p>
          <a:p>
            <a:pPr algn="just"/>
            <a:r>
              <a:rPr lang="sr-Cyrl-BA" sz="2800" b="1" noProof="1" smtClean="0">
                <a:solidFill>
                  <a:srgbClr val="FFFF00"/>
                </a:solidFill>
                <a:latin typeface="Times New Roman" pitchFamily="18" charset="0"/>
                <a:cs typeface="Times New Roman" pitchFamily="18" charset="0"/>
              </a:rPr>
              <a:t>Уранија</a:t>
            </a:r>
            <a:r>
              <a:rPr lang="sr-Cyrl-BA" sz="2800" noProof="1" smtClean="0">
                <a:latin typeface="Times New Roman" pitchFamily="18" charset="0"/>
                <a:cs typeface="Times New Roman" pitchFamily="18" charset="0"/>
              </a:rPr>
              <a:t> – „Небеска“</a:t>
            </a:r>
          </a:p>
          <a:p>
            <a:pPr algn="just"/>
            <a:r>
              <a:rPr lang="sr-Cyrl-BA" sz="2800" noProof="1" smtClean="0">
                <a:solidFill>
                  <a:srgbClr val="FFFF00"/>
                </a:solidFill>
                <a:latin typeface="Times New Roman" pitchFamily="18" charset="0"/>
                <a:cs typeface="Times New Roman" pitchFamily="18" charset="0"/>
              </a:rPr>
              <a:t>Еуплоја</a:t>
            </a:r>
            <a:r>
              <a:rPr lang="sr-Cyrl-BA" sz="2800" noProof="1" smtClean="0">
                <a:latin typeface="Times New Roman" pitchFamily="18" charset="0"/>
                <a:cs typeface="Times New Roman" pitchFamily="18" charset="0"/>
              </a:rPr>
              <a:t> – „заштитница пловидбе и морнара“</a:t>
            </a:r>
          </a:p>
          <a:p>
            <a:pPr algn="just"/>
            <a:r>
              <a:rPr lang="sr-Cyrl-BA" sz="2800" b="1" noProof="1" smtClean="0">
                <a:solidFill>
                  <a:srgbClr val="FFFF00"/>
                </a:solidFill>
                <a:latin typeface="Times New Roman" pitchFamily="18" charset="0"/>
                <a:cs typeface="Times New Roman" pitchFamily="18" charset="0"/>
              </a:rPr>
              <a:t>Апотрофија</a:t>
            </a:r>
            <a:r>
              <a:rPr lang="sr-Cyrl-BA" sz="2800" noProof="1" smtClean="0">
                <a:latin typeface="Times New Roman" pitchFamily="18" charset="0"/>
                <a:cs typeface="Times New Roman" pitchFamily="18" charset="0"/>
              </a:rPr>
              <a:t> – „она која растерује зле силе“</a:t>
            </a:r>
          </a:p>
          <a:p>
            <a:pPr algn="just"/>
            <a:r>
              <a:rPr lang="sr-Cyrl-BA" sz="2800" noProof="1" smtClean="0">
                <a:solidFill>
                  <a:srgbClr val="FFFF00"/>
                </a:solidFill>
                <a:latin typeface="Times New Roman" pitchFamily="18" charset="0"/>
                <a:cs typeface="Times New Roman" pitchFamily="18" charset="0"/>
              </a:rPr>
              <a:t>Китереа</a:t>
            </a:r>
            <a:r>
              <a:rPr lang="sr-Cyrl-BA" sz="2800" noProof="1" smtClean="0">
                <a:latin typeface="Times New Roman" pitchFamily="18" charset="0"/>
                <a:cs typeface="Times New Roman" pitchFamily="18" charset="0"/>
              </a:rPr>
              <a:t> – „она са острва Китера“ </a:t>
            </a:r>
            <a:endParaRPr lang="sr-Cyrl-BA" sz="2800" noProof="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381000"/>
            <a:ext cx="5562600" cy="523220"/>
          </a:xfrm>
          <a:prstGeom prst="rect">
            <a:avLst/>
          </a:prstGeom>
          <a:noFill/>
        </p:spPr>
        <p:txBody>
          <a:bodyPr wrap="square" rtlCol="0">
            <a:spAutoFit/>
          </a:bodyPr>
          <a:lstStyle/>
          <a:p>
            <a:pPr algn="ctr"/>
            <a:r>
              <a:rPr lang="sr-Cyrl-BA" sz="2800" b="1" dirty="0" smtClean="0">
                <a:solidFill>
                  <a:srgbClr val="FFFF00"/>
                </a:solidFill>
                <a:latin typeface="Times New Roman" pitchFamily="18" charset="0"/>
                <a:cs typeface="Times New Roman" pitchFamily="18" charset="0"/>
              </a:rPr>
              <a:t>Порекло са истока</a:t>
            </a:r>
            <a:endParaRPr lang="en-US" sz="2800" b="1" dirty="0">
              <a:solidFill>
                <a:srgbClr val="FFFF00"/>
              </a:solidFill>
              <a:latin typeface="Times New Roman" pitchFamily="18" charset="0"/>
              <a:cs typeface="Times New Roman" pitchFamily="18" charset="0"/>
            </a:endParaRPr>
          </a:p>
        </p:txBody>
      </p:sp>
      <p:pic>
        <p:nvPicPr>
          <p:cNvPr id="1026" name="Picture 2" descr="C:\Users\DELL\Desktop\Aphrod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0" y="641473"/>
            <a:ext cx="2736486" cy="5462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976313"/>
            <a:ext cx="5486400" cy="4893647"/>
          </a:xfrm>
          <a:prstGeom prst="rect">
            <a:avLst/>
          </a:prstGeom>
          <a:noFill/>
        </p:spPr>
        <p:txBody>
          <a:bodyPr wrap="square" rtlCol="0">
            <a:spAutoFit/>
          </a:bodyPr>
          <a:lstStyle/>
          <a:p>
            <a:pPr algn="just"/>
            <a:r>
              <a:rPr lang="sr-Cyrl-BA" sz="2400" dirty="0" smtClean="0">
                <a:solidFill>
                  <a:srgbClr val="FFFF00"/>
                </a:solidFill>
                <a:latin typeface="Times New Roman" pitchFamily="18" charset="0"/>
                <a:cs typeface="Times New Roman" pitchFamily="18" charset="0"/>
              </a:rPr>
              <a:t>„Изнад Керамикоса (у Атини) налази се светилиште Афродите Ураније. Први људи, који су установили њен култ  су били  </a:t>
            </a:r>
            <a:r>
              <a:rPr lang="sr-Cyrl-BA" sz="2400" b="1" dirty="0" smtClean="0">
                <a:solidFill>
                  <a:srgbClr val="FFFF00"/>
                </a:solidFill>
                <a:latin typeface="Times New Roman" pitchFamily="18" charset="0"/>
                <a:cs typeface="Times New Roman" pitchFamily="18" charset="0"/>
              </a:rPr>
              <a:t>Асирци</a:t>
            </a:r>
            <a:r>
              <a:rPr lang="sr-Cyrl-BA" sz="2400" dirty="0" smtClean="0">
                <a:solidFill>
                  <a:srgbClr val="FFFF00"/>
                </a:solidFill>
                <a:latin typeface="Times New Roman" pitchFamily="18" charset="0"/>
                <a:cs typeface="Times New Roman" pitchFamily="18" charset="0"/>
              </a:rPr>
              <a:t>, а после Асираца Пафљани са Кипра и </a:t>
            </a:r>
            <a:r>
              <a:rPr lang="sr-Cyrl-BA" sz="2400" b="1" dirty="0" smtClean="0">
                <a:solidFill>
                  <a:srgbClr val="FFFF00"/>
                </a:solidFill>
                <a:latin typeface="Times New Roman" pitchFamily="18" charset="0"/>
                <a:cs typeface="Times New Roman" pitchFamily="18" charset="0"/>
              </a:rPr>
              <a:t>Феничани</a:t>
            </a:r>
            <a:r>
              <a:rPr lang="sr-Cyrl-BA" sz="2400" dirty="0" smtClean="0">
                <a:solidFill>
                  <a:srgbClr val="FFFF00"/>
                </a:solidFill>
                <a:latin typeface="Times New Roman" pitchFamily="18" charset="0"/>
                <a:cs typeface="Times New Roman" pitchFamily="18" charset="0"/>
              </a:rPr>
              <a:t>, који живе у Аскалону у Палестини. Феничани су научили становнике Китере како да је обожавају....“</a:t>
            </a:r>
          </a:p>
          <a:p>
            <a:r>
              <a:rPr lang="sr-Cyrl-BA" sz="2400" dirty="0">
                <a:solidFill>
                  <a:srgbClr val="FFFF00"/>
                </a:solidFill>
                <a:latin typeface="Times New Roman" pitchFamily="18" charset="0"/>
                <a:cs typeface="Times New Roman" pitchFamily="18" charset="0"/>
              </a:rPr>
              <a:t> </a:t>
            </a:r>
            <a:r>
              <a:rPr lang="sr-Cyrl-BA" sz="2400" dirty="0" smtClean="0">
                <a:solidFill>
                  <a:srgbClr val="FFFF00"/>
                </a:solidFill>
                <a:latin typeface="Times New Roman" pitchFamily="18" charset="0"/>
                <a:cs typeface="Times New Roman" pitchFamily="18" charset="0"/>
              </a:rPr>
              <a:t>             Паусанија, </a:t>
            </a:r>
            <a:r>
              <a:rPr lang="sr-Cyrl-BA" sz="2400" i="1" dirty="0" smtClean="0">
                <a:solidFill>
                  <a:srgbClr val="FFFF00"/>
                </a:solidFill>
                <a:latin typeface="Times New Roman" pitchFamily="18" charset="0"/>
                <a:cs typeface="Times New Roman" pitchFamily="18" charset="0"/>
              </a:rPr>
              <a:t>Опис Хеладе</a:t>
            </a:r>
            <a:r>
              <a:rPr lang="sr-Cyrl-BA" sz="2400" dirty="0" smtClean="0">
                <a:solidFill>
                  <a:srgbClr val="FFFF00"/>
                </a:solidFill>
                <a:latin typeface="Times New Roman" pitchFamily="18" charset="0"/>
                <a:cs typeface="Times New Roman" pitchFamily="18" charset="0"/>
              </a:rPr>
              <a:t>, 1, 14, 6</a:t>
            </a:r>
          </a:p>
          <a:p>
            <a:endParaRPr lang="sr-Cyrl-BA" sz="2400" dirty="0">
              <a:solidFill>
                <a:srgbClr val="FFFF00"/>
              </a:solidFill>
              <a:latin typeface="Times New Roman" pitchFamily="18" charset="0"/>
              <a:cs typeface="Times New Roman" pitchFamily="18" charset="0"/>
            </a:endParaRPr>
          </a:p>
          <a:p>
            <a:endParaRPr lang="sr-Cyrl-BA" sz="2400" dirty="0" smtClean="0">
              <a:solidFill>
                <a:srgbClr val="FFFF00"/>
              </a:solidFill>
              <a:latin typeface="Times New Roman" pitchFamily="18" charset="0"/>
              <a:cs typeface="Times New Roman" pitchFamily="18" charset="0"/>
            </a:endParaRPr>
          </a:p>
          <a:p>
            <a:r>
              <a:rPr lang="sr-Cyrl-BA" sz="2400" dirty="0" smtClean="0">
                <a:solidFill>
                  <a:srgbClr val="FFFF00"/>
                </a:solidFill>
                <a:latin typeface="Times New Roman" pitchFamily="18" charset="0"/>
                <a:cs typeface="Times New Roman" pitchFamily="18" charset="0"/>
              </a:rPr>
              <a:t>Јесу ли Асирци и Феничани познавали сличну богињу?</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5202</TotalTime>
  <Words>1520</Words>
  <Application>Microsoft Office PowerPoint</Application>
  <PresentationFormat>On-screen Show (4:3)</PresentationFormat>
  <Paragraphs>234</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У потрази за  хармонијом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HERAKLOV ŠTIT (kosmogonijski mit ili mala lekcija iz astronomije)</dc:title>
  <dc:creator>Master Sanja</dc:creator>
  <cp:lastModifiedBy>DELL</cp:lastModifiedBy>
  <cp:revision>158</cp:revision>
  <dcterms:created xsi:type="dcterms:W3CDTF">2019-04-19T18:39:36Z</dcterms:created>
  <dcterms:modified xsi:type="dcterms:W3CDTF">2025-04-15T20:09:20Z</dcterms:modified>
</cp:coreProperties>
</file>