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3" r:id="rId13"/>
    <p:sldId id="271" r:id="rId14"/>
    <p:sldId id="272" r:id="rId15"/>
    <p:sldId id="270" r:id="rId16"/>
    <p:sldId id="269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676"/>
    <a:srgbClr val="5E8DD1"/>
    <a:srgbClr val="FFC312"/>
    <a:srgbClr val="3E8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D3F9-1D83-4227-8DD2-80ACA23BD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51680-1110-4E10-B504-739DE4470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43A43-47F4-41A9-8BDB-75AC7A5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0FA4C-1DF7-4B7C-B9FC-CFC03AC6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1014A-64B9-487F-AD46-A1D91A6F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3D5E5-A625-4EB4-BDE5-7D02193B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5F018-4AC1-4F05-AE0A-6E6FF1E48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558C2-3611-4D1B-86F2-66B54CD3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8CD6-B67A-4FC9-9206-1657721C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75261-D8DE-4F0D-AF03-AA5F558E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99B5E-5712-4791-B13D-619E37605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685A5-516A-4E0C-9B9D-18458274C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767D-07E4-495D-A435-6937DE00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08132-A84F-4824-978E-403F6335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6487-1D4D-4119-B6AF-0079DDC5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E098F-58FA-485F-B808-ACA4BA8D0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D347D-EB6C-4492-B686-2A024D5D2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7B0DA-860F-4FD5-8E57-7F47B6F8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3D3E0-D6EF-4E88-84D5-AD6EADF9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4C614-BC90-46C2-9D2A-4F3FC611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F9846-A0BD-4130-BE90-E4A42F54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B94A3-8B4B-4683-B9BB-DAB0750D3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2D512-24EB-4253-85D5-01726F5F6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3C7D4-27C2-48C1-A9CD-4E59D7F6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C0E3-5A33-4F54-B197-FC89F3C8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CCE7-B498-4C9E-85A1-FF446865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94B81-D722-41A2-BA6E-5271C8A14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D411-265E-48E3-B759-03510796F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70424-B879-4393-9D4E-AFD46E3DB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2F670-BFB2-4D81-8A75-A83DEEF6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CA979-35B7-49CB-93A0-C835AF71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C53D-CD98-41D4-9E2C-5FEF822D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34CF1-6849-4805-BA45-AFDBCEC09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D32C9-1CE4-4DE3-B45E-97A68B338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39A16-B494-4E86-87FA-D0F288860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31D9F-DA41-436D-89A8-005AF8355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33A3-4586-4900-B932-F0440CDF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B8F03-F55D-47E8-A7A4-8F0EEBD2B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93433-8498-4DF2-B27B-207A78A4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0FFB-0783-40AC-9FBA-8B1A643A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FF3D-63A5-408E-B1B7-AF778B35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806690-A45E-473E-9B4F-F6A0B2A0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77162-F376-4825-8861-68704D93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23EC3-6BF4-4776-AD62-20CD9709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D0C85-256C-4CC7-82F9-FA9223EE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2B88E-7EE3-4CD6-8CAB-CB095D9FA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FB7D-4847-4C33-A9EA-43053264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CC21-F337-4099-B480-71FD6752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2B2B8-314E-40B8-8E82-403984AE4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74497-EEBD-43D6-8162-5DBFDAD2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3A30F-10E8-4F88-85A1-B90EB4F3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6F06F-19B8-4279-B989-EEAF63F7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0D38B-9248-4FBB-9C77-8E70A05D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43CAB-A4F0-4D26-ABDF-D7F8876CD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45D8E-91D0-4C61-A7A5-0767FE2C7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BD200-4783-41DA-8375-5E5340AA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E4899-05FF-4A2F-9B5D-63447AEE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5ED73-B14F-40E9-9238-3F8EC885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E7E11A-81CB-4725-A123-82D465F9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5523F-A0B9-4B56-82EA-3E2117F5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27F8C-19EE-409B-9E43-D6953EEA2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DDB81-4EAA-4D14-8566-E92FF226E820}" type="datetimeFigureOut">
              <a:rPr lang="en-US" smtClean="0"/>
              <a:t>23.04.25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7ECF-E2B1-499D-B5A5-BCEC1BC4E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F7434-5A77-462F-9713-4067834BD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908A-C02F-4D7B-AA63-D66BBCD67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0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32C9-6D1B-4FDB-A89D-A8E824D87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850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r-Cyrl-RS" sz="8000" dirty="0"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Дан за астрономију на „Учен</a:t>
            </a:r>
            <a:r>
              <a:rPr lang="en-US" sz="8000" dirty="0"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IQ</a:t>
            </a:r>
            <a:r>
              <a:rPr lang="sr-Latn-RS" sz="8000" dirty="0"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STE(A)M“</a:t>
            </a:r>
            <a:br>
              <a:rPr lang="en-US" sz="8000" dirty="0"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sr-Cyrl-RS" sz="8000" dirty="0"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 у Свилајнцу</a:t>
            </a:r>
            <a:endParaRPr lang="en-US" sz="8000" dirty="0"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7EB9A04-E999-44FE-B7B9-EAA6D0573272}"/>
              </a:ext>
            </a:extLst>
          </p:cNvPr>
          <p:cNvSpPr txBox="1">
            <a:spLocks/>
          </p:cNvSpPr>
          <p:nvPr/>
        </p:nvSpPr>
        <p:spPr>
          <a:xfrm>
            <a:off x="8143875" y="4808537"/>
            <a:ext cx="2524125" cy="927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r-Cyrl-RS" dirty="0">
                <a:solidFill>
                  <a:srgbClr val="224676"/>
                </a:solidFill>
                <a:latin typeface="+mj-lt"/>
              </a:rPr>
              <a:t>Тања Олеар Гојић</a:t>
            </a:r>
          </a:p>
          <a:p>
            <a:pPr algn="r"/>
            <a:r>
              <a:rPr lang="sr-Cyrl-RS" dirty="0">
                <a:solidFill>
                  <a:srgbClr val="224676"/>
                </a:solidFill>
                <a:latin typeface="+mj-lt"/>
              </a:rPr>
              <a:t>Ненад Пантић</a:t>
            </a:r>
            <a:endParaRPr lang="en-US" dirty="0">
              <a:solidFill>
                <a:srgbClr val="224676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980E0-F45C-4B12-AD6D-CA8656E8E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10261" r="26617" b="18142"/>
          <a:stretch/>
        </p:blipFill>
        <p:spPr>
          <a:xfrm>
            <a:off x="5092117" y="4631903"/>
            <a:ext cx="1786856" cy="16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камп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860EC0D-6AC9-4829-AB83-8D0F4A8F6D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9335276-F655-4A7B-B6F0-C85115BD37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9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CF9C64-7559-429B-B330-0E3B98533E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B15264-04BB-4C98-8150-F6192DFD6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9D3A94F-CD7E-4481-A3B5-EC708C1433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796416-0531-4C12-A901-BB7780267F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2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B9DBED-B3E9-4A83-88FF-1138C2E3B4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D8FF68-052E-4EFB-ABE9-E69FE8ADA0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7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B05BD8-3807-4507-BF2C-3B887E1E22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6CA3F5-0123-4C8D-9280-9C9D264807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4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51DAC0-24A8-40CB-8F83-9C439D748F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498" t="8851" r="34579" b="5954"/>
          <a:stretch/>
        </p:blipFill>
        <p:spPr>
          <a:xfrm>
            <a:off x="1995777" y="1825625"/>
            <a:ext cx="2802725" cy="434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BA4085-223C-4902-8B1A-6AD255DDC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45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966ABA0B-6A60-4387-8EB1-C434BF1628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87" y="1825625"/>
            <a:ext cx="3264626" cy="435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996504B-A519-4FD8-8785-E470A8A522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87" y="1825625"/>
            <a:ext cx="3264626" cy="435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E7E1259-59D1-49E1-BE81-147DF917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7E1259-59D1-49E1-BE81-147DF917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564E0B-FD31-4354-A988-373F02B991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E9F02C-D471-4E7B-B200-030BB17DBB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1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7E1259-59D1-49E1-BE81-147DF917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16E913E-9EB2-4EDB-B018-648690E3FF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6D3DA31-C218-4EC7-9379-8DC60DA5A6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1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7E1259-59D1-49E1-BE81-147DF917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Астрономија на 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 STE(A)M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камповима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0E8581-AA44-407C-99D7-A357042381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7D0EECB-AC61-414D-A2B6-E7BA64DEDA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63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УГ „Учен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4B11-6621-401D-B1E0-805C01647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73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7E1259-59D1-49E1-BE81-147DF917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ХВАЛА НА ПАЖЊИ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511D43-7BEB-41B4-98C5-1EF217BC046A}"/>
              </a:ext>
            </a:extLst>
          </p:cNvPr>
          <p:cNvSpPr txBox="1">
            <a:spLocks/>
          </p:cNvSpPr>
          <p:nvPr/>
        </p:nvSpPr>
        <p:spPr>
          <a:xfrm>
            <a:off x="2151529" y="4091781"/>
            <a:ext cx="7888942" cy="153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Cyrl-RS" sz="2000" dirty="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Тања Олеар Гојић - </a:t>
            </a:r>
            <a:r>
              <a:rPr lang="sr-Latn-RS" sz="2000" dirty="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tanja.olear.gojic</a:t>
            </a:r>
            <a:r>
              <a:rPr lang="en-US" sz="2000" dirty="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@mensa.rs</a:t>
            </a:r>
            <a:endParaRPr lang="sr-Cyrl-RS" sz="2000" dirty="0">
              <a:solidFill>
                <a:srgbClr val="22467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l"/>
            <a:r>
              <a:rPr lang="sr-Cyrl-RS" sz="1400" dirty="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педагошки саветник ОШ „Драган Лукић“</a:t>
            </a:r>
          </a:p>
          <a:p>
            <a:pPr algn="l"/>
            <a:r>
              <a:rPr lang="sr-Cyrl-RS" sz="2000" dirty="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Ненад Пантић</a:t>
            </a:r>
            <a:r>
              <a:rPr lang="en-US" sz="2000" dirty="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– </a:t>
            </a:r>
            <a:r>
              <a:rPr lang="en-US" sz="2000" err="1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nenadp</a:t>
            </a:r>
            <a:r>
              <a:rPr lang="en-US" sz="200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@savasumanovic.edu.rs</a:t>
            </a:r>
            <a:endParaRPr lang="sr-Cyrl-RS" sz="2000" dirty="0">
              <a:solidFill>
                <a:srgbClr val="22467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l"/>
            <a:r>
              <a:rPr lang="sr-Cyrl-RS" sz="1400" dirty="0">
                <a:solidFill>
                  <a:srgbClr val="22467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педагошки саветник ОШ „Сава Шумановић“</a:t>
            </a:r>
            <a:endParaRPr lang="en-US" sz="2000" dirty="0">
              <a:solidFill>
                <a:srgbClr val="22467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975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Шта је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4B11-6621-401D-B1E0-805C01647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STE(A)M</a:t>
            </a:r>
            <a:r>
              <a:rPr lang="ru-RU" dirty="0"/>
              <a:t> је акроним који означава науку, технологију, инжењерство и математику, а додатно слово А представља и уметност. </a:t>
            </a:r>
          </a:p>
          <a:p>
            <a:pPr marL="0" indent="0">
              <a:buNone/>
            </a:pPr>
            <a:r>
              <a:rPr lang="en-US" dirty="0"/>
              <a:t>				S	science</a:t>
            </a:r>
          </a:p>
          <a:p>
            <a:pPr marL="0" indent="0">
              <a:buNone/>
            </a:pPr>
            <a:r>
              <a:rPr lang="en-US" dirty="0"/>
              <a:t>				T	technology</a:t>
            </a:r>
          </a:p>
          <a:p>
            <a:pPr marL="0" indent="0">
              <a:buNone/>
            </a:pPr>
            <a:r>
              <a:rPr lang="en-US" dirty="0"/>
              <a:t>				E	engineering</a:t>
            </a:r>
          </a:p>
          <a:p>
            <a:pPr marL="0" indent="0">
              <a:buNone/>
            </a:pPr>
            <a:r>
              <a:rPr lang="en-US" dirty="0"/>
              <a:t>				A	art</a:t>
            </a:r>
          </a:p>
          <a:p>
            <a:pPr marL="0" indent="0">
              <a:buNone/>
            </a:pPr>
            <a:r>
              <a:rPr lang="en-US" dirty="0"/>
              <a:t>				M	mathematics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Зашто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4B11-6621-401D-B1E0-805C0164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49295"/>
          </a:xfrm>
        </p:spPr>
        <p:txBody>
          <a:bodyPr>
            <a:normAutofit/>
          </a:bodyPr>
          <a:lstStyle/>
          <a:p>
            <a:r>
              <a:rPr lang="ru-RU" dirty="0"/>
              <a:t>Развијају се најважније вештине за 21. век као што су критичко мишљење, креативност, сарадња и комуникација. </a:t>
            </a:r>
          </a:p>
          <a:p>
            <a:r>
              <a:rPr lang="ru-RU" dirty="0"/>
              <a:t>Фокус је на радозналости, истраживању и игрању кроз чега се учи критичком мишљењу и решавању проблема. </a:t>
            </a:r>
          </a:p>
          <a:p>
            <a:r>
              <a:rPr lang="ru-RU" dirty="0"/>
              <a:t>Подстиче на креативност, иновативни и предузетнички дух где се сазнања из </a:t>
            </a:r>
            <a:r>
              <a:rPr lang="ru-RU" b="1" dirty="0"/>
              <a:t>STE(A)M</a:t>
            </a:r>
            <a:r>
              <a:rPr lang="ru-RU" dirty="0"/>
              <a:t> дисциплина користе за уметничко изражавање и иновације.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свету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-а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4B11-6621-401D-B1E0-805C0164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49295"/>
          </a:xfrm>
        </p:spPr>
        <p:txBody>
          <a:bodyPr>
            <a:normAutofit/>
          </a:bodyPr>
          <a:lstStyle/>
          <a:p>
            <a:r>
              <a:rPr lang="ru-RU" dirty="0"/>
              <a:t>Школска средина не може да испрати трендове.</a:t>
            </a:r>
          </a:p>
          <a:p>
            <a:r>
              <a:rPr lang="ru-RU" dirty="0"/>
              <a:t>Чланови Удружење </a:t>
            </a:r>
            <a:r>
              <a:rPr lang="sr-Cyrl-RS" dirty="0"/>
              <a:t>грађана „</a:t>
            </a:r>
            <a:r>
              <a:rPr lang="ru-RU" dirty="0"/>
              <a:t>Учен</a:t>
            </a:r>
            <a:r>
              <a:rPr lang="en-US" dirty="0"/>
              <a:t>IQ</a:t>
            </a:r>
            <a:r>
              <a:rPr lang="sr-Cyrl-RS" dirty="0"/>
              <a:t>“</a:t>
            </a:r>
            <a:r>
              <a:rPr lang="ru-RU" dirty="0"/>
              <a:t> су осмислили програм рада у оквиру </a:t>
            </a:r>
            <a:r>
              <a:rPr lang="ru-RU" b="1" dirty="0"/>
              <a:t>Учен</a:t>
            </a:r>
            <a:r>
              <a:rPr lang="en-US" b="1" dirty="0"/>
              <a:t>IQ</a:t>
            </a:r>
            <a:r>
              <a:rPr lang="ru-RU" b="1" dirty="0"/>
              <a:t> </a:t>
            </a:r>
            <a:r>
              <a:rPr lang="en-US" b="1" dirty="0"/>
              <a:t>STEAM</a:t>
            </a:r>
            <a:r>
              <a:rPr lang="ru-RU" b="1" dirty="0"/>
              <a:t> клуба</a:t>
            </a:r>
            <a:r>
              <a:rPr lang="ru-RU" dirty="0"/>
              <a:t> да деци пруже могућности да се упознају са различитим технологијама и науком на занимљив начин и стимулишу њихове потенцијале. </a:t>
            </a:r>
          </a:p>
          <a:p>
            <a:r>
              <a:rPr lang="ru-RU" dirty="0"/>
              <a:t>У току рада јасно се издвајају даровити и траже додатни менторски рад.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4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свету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-а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4B11-6621-401D-B1E0-805C0164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49295"/>
          </a:xfrm>
        </p:spPr>
        <p:txBody>
          <a:bodyPr>
            <a:normAutofit/>
          </a:bodyPr>
          <a:lstStyle/>
          <a:p>
            <a:r>
              <a:rPr lang="ru-RU" dirty="0"/>
              <a:t>Поучени искуством стеченим на Европском Менсином кампу за младе у Чешкој </a:t>
            </a:r>
            <a:r>
              <a:rPr lang="sr-Cyrl-RS" dirty="0"/>
              <a:t>чланови удружења </a:t>
            </a:r>
            <a:r>
              <a:rPr lang="ru-RU" dirty="0"/>
              <a:t>УГ </a:t>
            </a:r>
            <a:r>
              <a:rPr lang="sr-Latn-RS" dirty="0"/>
              <a:t>„</a:t>
            </a:r>
            <a:r>
              <a:rPr lang="ru-RU" dirty="0"/>
              <a:t>Учен</a:t>
            </a:r>
            <a:r>
              <a:rPr lang="sr-Latn-RS" dirty="0"/>
              <a:t>IQ“</a:t>
            </a:r>
            <a:r>
              <a:rPr lang="ru-RU" dirty="0"/>
              <a:t> су осмислили свој камп за ученике од 1-4. разреда основних школа.</a:t>
            </a:r>
          </a:p>
          <a:p>
            <a:r>
              <a:rPr lang="ru-RU" dirty="0"/>
              <a:t>Камп је успешно реализован у Свилајнцу.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камп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4B11-6621-401D-B1E0-805C0164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53472" cy="4044823"/>
          </a:xfrm>
        </p:spPr>
        <p:txBody>
          <a:bodyPr>
            <a:normAutofit/>
          </a:bodyPr>
          <a:lstStyle/>
          <a:p>
            <a:r>
              <a:rPr lang="ru-RU" dirty="0"/>
              <a:t>STE(A)M камп су осмислили и реализовали наставници који су дугогодишњи практичари и награђивани на пољу рада са децом. </a:t>
            </a:r>
          </a:p>
          <a:p>
            <a:r>
              <a:rPr lang="ru-RU" dirty="0"/>
              <a:t>Током трајања кампа ученици су кроз различите радионице имали прилику да раде на развијању:</a:t>
            </a:r>
          </a:p>
          <a:p>
            <a:pPr lvl="1"/>
            <a:r>
              <a:rPr lang="ru-RU" dirty="0"/>
              <a:t>алгоритамског начина размишљања, роботици, билогији, физици, хемији, математици, музици... </a:t>
            </a:r>
          </a:p>
          <a:p>
            <a:pPr lvl="1"/>
            <a:r>
              <a:rPr lang="ru-RU" dirty="0"/>
              <a:t>али и да се баве спортом и рекреацијом.</a:t>
            </a:r>
          </a:p>
        </p:txBody>
      </p:sp>
    </p:spTree>
    <p:extLst>
      <p:ext uri="{BB962C8B-B14F-4D97-AF65-F5344CB8AC3E}">
        <p14:creationId xmlns:p14="http://schemas.microsoft.com/office/powerpoint/2010/main" val="28729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камп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4B11-6621-401D-B1E0-805C0164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4823"/>
          </a:xfrm>
        </p:spPr>
        <p:txBody>
          <a:bodyPr>
            <a:normAutofit lnSpcReduction="10000"/>
          </a:bodyPr>
          <a:lstStyle/>
          <a:p>
            <a:r>
              <a:rPr lang="sr-Cyrl-RS" dirty="0"/>
              <a:t>Кампови су реализован почетком јула 2023. и 2024. године у Свилајнцу. </a:t>
            </a:r>
          </a:p>
          <a:p>
            <a:r>
              <a:rPr lang="sr-Cyrl-RS" dirty="0"/>
              <a:t>Полазници су били смештени у ученичком дому Средње „Пољопривредно-ветеринарске школе са домом ученика“ која има одличне услове за смештај деце и реализацију спортских кампова.</a:t>
            </a:r>
          </a:p>
          <a:p>
            <a:r>
              <a:rPr lang="sr-Cyrl-RS" dirty="0"/>
              <a:t>Радионице су биле реализоване у „Природњачком центру“, на отовреном и у амфитеатру у оквиру дома. Амфитеатар је преуређен за потребе </a:t>
            </a:r>
            <a:r>
              <a:rPr lang="en-US" dirty="0"/>
              <a:t>STEAM </a:t>
            </a:r>
            <a:r>
              <a:rPr lang="sr-Cyrl-RS" dirty="0"/>
              <a:t>кампа и био је својеврстан 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   </a:t>
            </a:r>
            <a:r>
              <a:rPr lang="sr-Cyrl-RS" b="1" dirty="0"/>
              <a:t>Мејкерс</a:t>
            </a:r>
            <a:r>
              <a:rPr lang="en-US" b="1" dirty="0"/>
              <a:t> </a:t>
            </a:r>
            <a:r>
              <a:rPr lang="sr-Cyrl-RS" b="1" dirty="0"/>
              <a:t>лаб.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961A-D129-4097-80C5-57D359E2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IQ</a:t>
            </a:r>
            <a:r>
              <a:rPr lang="sr-Latn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(А)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sr-Cyrl-RS" dirty="0">
                <a:ln>
                  <a:solidFill>
                    <a:schemeClr val="tx1"/>
                  </a:solidFill>
                </a:ln>
                <a:solidFill>
                  <a:srgbClr val="2246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камп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2246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E3A9B15-032E-4942-A77F-3882D19601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2B88FA-E3BA-47DC-AD95-5264251326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1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602</Words>
  <Application>Microsoft Office PowerPoint</Application>
  <PresentationFormat>Widescreen</PresentationFormat>
  <Paragraphs>48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</vt:lpstr>
      <vt:lpstr>Office Theme</vt:lpstr>
      <vt:lpstr>Дан за астрономију на „УченIQ STE(A)M“ камповима у Свилајнцу</vt:lpstr>
      <vt:lpstr>УГ „УченIQ“</vt:lpstr>
      <vt:lpstr>Шта је STE(А)M?</vt:lpstr>
      <vt:lpstr>Зашто STE(А)M?</vt:lpstr>
      <vt:lpstr>„УченIQ“ у свету STE(А)M-а</vt:lpstr>
      <vt:lpstr>„УченIQ“ у свету STE(А)M-а</vt:lpstr>
      <vt:lpstr>УченIQ STE(А)M камп</vt:lpstr>
      <vt:lpstr>УченIQ STE(А)M камп</vt:lpstr>
      <vt:lpstr>УченIQ STE(А)M камп</vt:lpstr>
      <vt:lpstr>УченIQ STE(А)M камп</vt:lpstr>
      <vt:lpstr>Астрономија на  „УченIQ STE(A)M“ камповима</vt:lpstr>
      <vt:lpstr>Астрономија на  „УченIQ STE(A)M“ камповима</vt:lpstr>
      <vt:lpstr>Астрономија на  „УченIQ STE(A)M“ камповима</vt:lpstr>
      <vt:lpstr>Астрономија на  „УченIQ STE(A)M“ камповима</vt:lpstr>
      <vt:lpstr>Астрономија на  „УченIQ STE(A)M“ камповима</vt:lpstr>
      <vt:lpstr>Астрономија на  „УченIQ STE(A)M“ камповима</vt:lpstr>
      <vt:lpstr>Астрономија на  „УченIQ STE(A)M“ камповима</vt:lpstr>
      <vt:lpstr>Астрономија на  „УченIQ STE(A)M“ камповима</vt:lpstr>
      <vt:lpstr>Астрономија на  „УченIQ STE(A)M“ камповима</vt:lpstr>
      <vt:lpstr>ХВАЛА НА ПАЖЊИ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кампови и клубови</dc:title>
  <dc:creator>Pantic</dc:creator>
  <cp:lastModifiedBy>Pantic</cp:lastModifiedBy>
  <cp:revision>20</cp:revision>
  <dcterms:created xsi:type="dcterms:W3CDTF">2023-09-26T21:31:12Z</dcterms:created>
  <dcterms:modified xsi:type="dcterms:W3CDTF">2025-04-23T20:50:14Z</dcterms:modified>
</cp:coreProperties>
</file>