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typeface="Canva Sans Bold" charset="1" panose="020B0803030501040103"/>
      <p:regular r:id="rId23"/>
    </p:embeddedFont>
    <p:embeddedFont>
      <p:font typeface="Open Sans Bold" charset="1" panose="020B0806030504020204"/>
      <p:regular r:id="rId24"/>
    </p:embeddedFont>
    <p:embeddedFont>
      <p:font typeface="Open Sans" charset="1" panose="020B0606030504020204"/>
      <p:regular r:id="rId25"/>
    </p:embeddedFont>
    <p:embeddedFont>
      <p:font typeface="Funtastic" charset="1" panose="000000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Relationship Id="rId3" Target="../media/image3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svg" Type="http://schemas.openxmlformats.org/officeDocument/2006/relationships/image"/><Relationship Id="rId2" Target="../media/image1.png" Type="http://schemas.openxmlformats.org/officeDocument/2006/relationships/image"/><Relationship Id="rId3" Target="../media/image38.png" Type="http://schemas.openxmlformats.org/officeDocument/2006/relationships/image"/><Relationship Id="rId4" Target="../media/image39.svg" Type="http://schemas.openxmlformats.org/officeDocument/2006/relationships/image"/><Relationship Id="rId5" Target="../media/image3.png" Type="http://schemas.openxmlformats.org/officeDocument/2006/relationships/image"/><Relationship Id="rId6" Target="../media/image40.png" Type="http://schemas.openxmlformats.org/officeDocument/2006/relationships/image"/><Relationship Id="rId7" Target="../media/image33.png" Type="http://schemas.openxmlformats.org/officeDocument/2006/relationships/image"/><Relationship Id="rId8" Target="../media/image41.png" Type="http://schemas.openxmlformats.org/officeDocument/2006/relationships/image"/><Relationship Id="rId9" Target="../media/image42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4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svg" Type="http://schemas.openxmlformats.org/officeDocument/2006/relationships/image"/><Relationship Id="rId2" Target="../media/image1.png" Type="http://schemas.openxmlformats.org/officeDocument/2006/relationships/image"/><Relationship Id="rId3" Target="../media/image38.png" Type="http://schemas.openxmlformats.org/officeDocument/2006/relationships/image"/><Relationship Id="rId4" Target="../media/image39.svg" Type="http://schemas.openxmlformats.org/officeDocument/2006/relationships/image"/><Relationship Id="rId5" Target="../media/image3.png" Type="http://schemas.openxmlformats.org/officeDocument/2006/relationships/image"/><Relationship Id="rId6" Target="../media/image40.png" Type="http://schemas.openxmlformats.org/officeDocument/2006/relationships/image"/><Relationship Id="rId7" Target="../media/image33.png" Type="http://schemas.openxmlformats.org/officeDocument/2006/relationships/image"/><Relationship Id="rId8" Target="../media/image41.png" Type="http://schemas.openxmlformats.org/officeDocument/2006/relationships/image"/><Relationship Id="rId9" Target="../media/image42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11" Target="../media/image48.png" Type="http://schemas.openxmlformats.org/officeDocument/2006/relationships/image"/><Relationship Id="rId2" Target="../media/image1.pn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Relationship Id="rId5" Target="../media/image3.png" Type="http://schemas.openxmlformats.org/officeDocument/2006/relationships/image"/><Relationship Id="rId6" Target="../media/image47.pn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49.png" Type="http://schemas.openxmlformats.org/officeDocument/2006/relationships/image"/><Relationship Id="rId9" Target="../media/image4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11" Target="../media/image48.png" Type="http://schemas.openxmlformats.org/officeDocument/2006/relationships/image"/><Relationship Id="rId12" Target="../media/image51.png" Type="http://schemas.openxmlformats.org/officeDocument/2006/relationships/image"/><Relationship Id="rId2" Target="../media/image50.png" Type="http://schemas.openxmlformats.org/officeDocument/2006/relationships/image"/><Relationship Id="rId3" Target="../media/image1.png" Type="http://schemas.openxmlformats.org/officeDocument/2006/relationships/image"/><Relationship Id="rId4" Target="../media/image45.png" Type="http://schemas.openxmlformats.org/officeDocument/2006/relationships/image"/><Relationship Id="rId5" Target="../media/image46.svg" Type="http://schemas.openxmlformats.org/officeDocument/2006/relationships/image"/><Relationship Id="rId6" Target="../media/image3.png" Type="http://schemas.openxmlformats.org/officeDocument/2006/relationships/image"/><Relationship Id="rId7" Target="../media/image25.png" Type="http://schemas.openxmlformats.org/officeDocument/2006/relationships/image"/><Relationship Id="rId8" Target="../media/image26.sv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sv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0.png" Type="http://schemas.openxmlformats.org/officeDocument/2006/relationships/image"/><Relationship Id="rId5" Target="../media/image49.png" Type="http://schemas.openxmlformats.org/officeDocument/2006/relationships/image"/><Relationship Id="rId6" Target="../media/image47.png" Type="http://schemas.openxmlformats.org/officeDocument/2006/relationships/image"/><Relationship Id="rId7" Target="../media/image52.png" Type="http://schemas.openxmlformats.org/officeDocument/2006/relationships/image"/><Relationship Id="rId8" Target="../media/image53.svg" Type="http://schemas.openxmlformats.org/officeDocument/2006/relationships/image"/><Relationship Id="rId9" Target="../media/image5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8.pn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png" Type="http://schemas.openxmlformats.org/officeDocument/2006/relationships/image"/><Relationship Id="rId8" Target="../media/image14.svg" Type="http://schemas.openxmlformats.org/officeDocument/2006/relationships/image"/><Relationship Id="rId9" Target="../media/image1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Relationship Id="rId8" Target="../media/image22.png" Type="http://schemas.openxmlformats.org/officeDocument/2006/relationships/image"/><Relationship Id="rId9" Target="../media/image23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24.pn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Relationship Id="rId7" Target="../media/image27.png" Type="http://schemas.openxmlformats.org/officeDocument/2006/relationships/image"/><Relationship Id="rId8" Target="../media/image28.svg" Type="http://schemas.openxmlformats.org/officeDocument/2006/relationships/image"/><Relationship Id="rId9" Target="../media/image2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2.svg" Type="http://schemas.openxmlformats.org/officeDocument/2006/relationships/image"/><Relationship Id="rId4" Target="../media/image33.png" Type="http://schemas.openxmlformats.org/officeDocument/2006/relationships/image"/><Relationship Id="rId5" Target="../media/image34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2B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403434" y="0"/>
            <a:ext cx="13738898" cy="10287000"/>
          </a:xfrm>
          <a:custGeom>
            <a:avLst/>
            <a:gdLst/>
            <a:ahLst/>
            <a:cxnLst/>
            <a:rect r="r" b="b" t="t" l="l"/>
            <a:pathLst>
              <a:path h="10287000" w="13738898">
                <a:moveTo>
                  <a:pt x="0" y="0"/>
                </a:moveTo>
                <a:lnTo>
                  <a:pt x="13738898" y="0"/>
                </a:lnTo>
                <a:lnTo>
                  <a:pt x="137388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35464" y="0"/>
            <a:ext cx="13738898" cy="10287000"/>
          </a:xfrm>
          <a:custGeom>
            <a:avLst/>
            <a:gdLst/>
            <a:ahLst/>
            <a:cxnLst/>
            <a:rect r="r" b="b" t="t" l="l"/>
            <a:pathLst>
              <a:path h="10287000" w="13738898">
                <a:moveTo>
                  <a:pt x="0" y="0"/>
                </a:moveTo>
                <a:lnTo>
                  <a:pt x="13738898" y="0"/>
                </a:lnTo>
                <a:lnTo>
                  <a:pt x="137388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877148" y="-575007"/>
            <a:ext cx="5401962" cy="3207415"/>
          </a:xfrm>
          <a:custGeom>
            <a:avLst/>
            <a:gdLst/>
            <a:ahLst/>
            <a:cxnLst/>
            <a:rect r="r" b="b" t="t" l="l"/>
            <a:pathLst>
              <a:path h="3207415" w="5401962">
                <a:moveTo>
                  <a:pt x="0" y="0"/>
                </a:moveTo>
                <a:lnTo>
                  <a:pt x="5401962" y="0"/>
                </a:lnTo>
                <a:lnTo>
                  <a:pt x="5401962" y="3207414"/>
                </a:lnTo>
                <a:lnTo>
                  <a:pt x="0" y="320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828858" y="7200090"/>
            <a:ext cx="12472362" cy="6173819"/>
          </a:xfrm>
          <a:custGeom>
            <a:avLst/>
            <a:gdLst/>
            <a:ahLst/>
            <a:cxnLst/>
            <a:rect r="r" b="b" t="t" l="l"/>
            <a:pathLst>
              <a:path h="6173819" w="12472362">
                <a:moveTo>
                  <a:pt x="0" y="0"/>
                </a:moveTo>
                <a:lnTo>
                  <a:pt x="12472363" y="0"/>
                </a:lnTo>
                <a:lnTo>
                  <a:pt x="12472363" y="6173820"/>
                </a:lnTo>
                <a:lnTo>
                  <a:pt x="0" y="61738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335583" y="6639122"/>
            <a:ext cx="12472362" cy="6173819"/>
          </a:xfrm>
          <a:custGeom>
            <a:avLst/>
            <a:gdLst/>
            <a:ahLst/>
            <a:cxnLst/>
            <a:rect r="r" b="b" t="t" l="l"/>
            <a:pathLst>
              <a:path h="6173819" w="12472362">
                <a:moveTo>
                  <a:pt x="0" y="0"/>
                </a:moveTo>
                <a:lnTo>
                  <a:pt x="12472362" y="0"/>
                </a:lnTo>
                <a:lnTo>
                  <a:pt x="12472362" y="6173819"/>
                </a:lnTo>
                <a:lnTo>
                  <a:pt x="0" y="61738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739125" y="3922019"/>
            <a:ext cx="11083367" cy="8229600"/>
          </a:xfrm>
          <a:custGeom>
            <a:avLst/>
            <a:gdLst/>
            <a:ahLst/>
            <a:cxnLst/>
            <a:rect r="r" b="b" t="t" l="l"/>
            <a:pathLst>
              <a:path h="8229600" w="11083367">
                <a:moveTo>
                  <a:pt x="0" y="0"/>
                </a:moveTo>
                <a:lnTo>
                  <a:pt x="11083367" y="0"/>
                </a:lnTo>
                <a:lnTo>
                  <a:pt x="1108336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883679" y="1028700"/>
            <a:ext cx="4141510" cy="4657587"/>
          </a:xfrm>
          <a:custGeom>
            <a:avLst/>
            <a:gdLst/>
            <a:ahLst/>
            <a:cxnLst/>
            <a:rect r="r" b="b" t="t" l="l"/>
            <a:pathLst>
              <a:path h="4657587" w="4141510">
                <a:moveTo>
                  <a:pt x="0" y="0"/>
                </a:moveTo>
                <a:lnTo>
                  <a:pt x="4141511" y="0"/>
                </a:lnTo>
                <a:lnTo>
                  <a:pt x="4141511" y="4657587"/>
                </a:lnTo>
                <a:lnTo>
                  <a:pt x="0" y="46575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358614">
            <a:off x="-643442" y="19784"/>
            <a:ext cx="3344283" cy="1270828"/>
          </a:xfrm>
          <a:custGeom>
            <a:avLst/>
            <a:gdLst/>
            <a:ahLst/>
            <a:cxnLst/>
            <a:rect r="r" b="b" t="t" l="l"/>
            <a:pathLst>
              <a:path h="1270828" w="3344283">
                <a:moveTo>
                  <a:pt x="0" y="0"/>
                </a:moveTo>
                <a:lnTo>
                  <a:pt x="3344284" y="0"/>
                </a:lnTo>
                <a:lnTo>
                  <a:pt x="3344284" y="1270827"/>
                </a:lnTo>
                <a:lnTo>
                  <a:pt x="0" y="12708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112100" y="5383256"/>
            <a:ext cx="3527752" cy="3527752"/>
          </a:xfrm>
          <a:custGeom>
            <a:avLst/>
            <a:gdLst/>
            <a:ahLst/>
            <a:cxnLst/>
            <a:rect r="r" b="b" t="t" l="l"/>
            <a:pathLst>
              <a:path h="3527752" w="3527752">
                <a:moveTo>
                  <a:pt x="0" y="0"/>
                </a:moveTo>
                <a:lnTo>
                  <a:pt x="3527752" y="0"/>
                </a:lnTo>
                <a:lnTo>
                  <a:pt x="3527752" y="3527753"/>
                </a:lnTo>
                <a:lnTo>
                  <a:pt x="0" y="35277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956448" y="8036819"/>
            <a:ext cx="2272101" cy="1881299"/>
          </a:xfrm>
          <a:custGeom>
            <a:avLst/>
            <a:gdLst/>
            <a:ahLst/>
            <a:cxnLst/>
            <a:rect r="r" b="b" t="t" l="l"/>
            <a:pathLst>
              <a:path h="1881299" w="2272101">
                <a:moveTo>
                  <a:pt x="0" y="0"/>
                </a:moveTo>
                <a:lnTo>
                  <a:pt x="2272101" y="0"/>
                </a:lnTo>
                <a:lnTo>
                  <a:pt x="2272101" y="1881300"/>
                </a:lnTo>
                <a:lnTo>
                  <a:pt x="0" y="18813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06362" y="2508582"/>
            <a:ext cx="10622187" cy="18306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59"/>
              </a:lnSpc>
            </a:pPr>
            <a:r>
              <a:rPr lang="en-US" sz="6756" b="true">
                <a:solidFill>
                  <a:srgbClr val="FAFCF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Пчелице  у свемиру</a:t>
            </a:r>
          </a:p>
          <a:p>
            <a:pPr algn="ctr">
              <a:lnSpc>
                <a:spcPts val="5040"/>
              </a:lnSpc>
            </a:pPr>
            <a:r>
              <a:rPr lang="en-US" sz="3600" b="true">
                <a:solidFill>
                  <a:srgbClr val="FAFCF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роботика и кодирање за најмлађе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1580" y="8853859"/>
            <a:ext cx="6511487" cy="1310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08"/>
              </a:lnSpc>
            </a:pPr>
            <a:r>
              <a:rPr lang="en-US" sz="2506" b="true">
                <a:solidFill>
                  <a:srgbClr val="192B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Ивана Павковић, ОШ ,,Јован Дучић”</a:t>
            </a:r>
          </a:p>
          <a:p>
            <a:pPr algn="l">
              <a:lnSpc>
                <a:spcPts val="3508"/>
              </a:lnSpc>
            </a:pPr>
            <a:r>
              <a:rPr lang="en-US" sz="2506" b="true">
                <a:solidFill>
                  <a:srgbClr val="192B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Тања Олеар Гојић, ОШ ,,Драган Лукић”</a:t>
            </a:r>
          </a:p>
          <a:p>
            <a:pPr algn="l">
              <a:lnSpc>
                <a:spcPts val="3508"/>
              </a:lnSpc>
            </a:pPr>
            <a:r>
              <a:rPr lang="en-US" sz="2506" b="true">
                <a:solidFill>
                  <a:srgbClr val="192B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Мирјана Тишма, ,,ОШ ,,Драган Лукић”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2B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063337" y="0"/>
            <a:ext cx="12987139" cy="16233924"/>
          </a:xfrm>
          <a:custGeom>
            <a:avLst/>
            <a:gdLst/>
            <a:ahLst/>
            <a:cxnLst/>
            <a:rect r="r" b="b" t="t" l="l"/>
            <a:pathLst>
              <a:path h="16233924" w="12987139">
                <a:moveTo>
                  <a:pt x="0" y="0"/>
                </a:moveTo>
                <a:lnTo>
                  <a:pt x="12987140" y="0"/>
                </a:lnTo>
                <a:lnTo>
                  <a:pt x="12987140" y="16233924"/>
                </a:lnTo>
                <a:lnTo>
                  <a:pt x="0" y="162339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23803" y="0"/>
            <a:ext cx="11132846" cy="13916058"/>
          </a:xfrm>
          <a:custGeom>
            <a:avLst/>
            <a:gdLst/>
            <a:ahLst/>
            <a:cxnLst/>
            <a:rect r="r" b="b" t="t" l="l"/>
            <a:pathLst>
              <a:path h="13916058" w="11132846">
                <a:moveTo>
                  <a:pt x="0" y="0"/>
                </a:moveTo>
                <a:lnTo>
                  <a:pt x="11132846" y="0"/>
                </a:lnTo>
                <a:lnTo>
                  <a:pt x="11132846" y="13916058"/>
                </a:lnTo>
                <a:lnTo>
                  <a:pt x="0" y="139160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2B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403434" y="0"/>
            <a:ext cx="13738898" cy="10287000"/>
          </a:xfrm>
          <a:custGeom>
            <a:avLst/>
            <a:gdLst/>
            <a:ahLst/>
            <a:cxnLst/>
            <a:rect r="r" b="b" t="t" l="l"/>
            <a:pathLst>
              <a:path h="10287000" w="13738898">
                <a:moveTo>
                  <a:pt x="0" y="0"/>
                </a:moveTo>
                <a:lnTo>
                  <a:pt x="13738898" y="0"/>
                </a:lnTo>
                <a:lnTo>
                  <a:pt x="137388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35464" y="0"/>
            <a:ext cx="13738898" cy="10287000"/>
          </a:xfrm>
          <a:custGeom>
            <a:avLst/>
            <a:gdLst/>
            <a:ahLst/>
            <a:cxnLst/>
            <a:rect r="r" b="b" t="t" l="l"/>
            <a:pathLst>
              <a:path h="10287000" w="13738898">
                <a:moveTo>
                  <a:pt x="0" y="0"/>
                </a:moveTo>
                <a:lnTo>
                  <a:pt x="13738898" y="0"/>
                </a:lnTo>
                <a:lnTo>
                  <a:pt x="137388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107901" y="3131828"/>
            <a:ext cx="8903320" cy="8959315"/>
          </a:xfrm>
          <a:custGeom>
            <a:avLst/>
            <a:gdLst/>
            <a:ahLst/>
            <a:cxnLst/>
            <a:rect r="r" b="b" t="t" l="l"/>
            <a:pathLst>
              <a:path h="8959315" w="8903320">
                <a:moveTo>
                  <a:pt x="0" y="0"/>
                </a:moveTo>
                <a:lnTo>
                  <a:pt x="8903319" y="0"/>
                </a:lnTo>
                <a:lnTo>
                  <a:pt x="8903319" y="8959315"/>
                </a:lnTo>
                <a:lnTo>
                  <a:pt x="0" y="8959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128280" y="6533904"/>
            <a:ext cx="12472362" cy="6173819"/>
          </a:xfrm>
          <a:custGeom>
            <a:avLst/>
            <a:gdLst/>
            <a:ahLst/>
            <a:cxnLst/>
            <a:rect r="r" b="b" t="t" l="l"/>
            <a:pathLst>
              <a:path h="6173819" w="12472362">
                <a:moveTo>
                  <a:pt x="0" y="0"/>
                </a:moveTo>
                <a:lnTo>
                  <a:pt x="12472362" y="0"/>
                </a:lnTo>
                <a:lnTo>
                  <a:pt x="12472362" y="6173819"/>
                </a:lnTo>
                <a:lnTo>
                  <a:pt x="0" y="6173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59561" y="6533904"/>
            <a:ext cx="12472362" cy="6173819"/>
          </a:xfrm>
          <a:custGeom>
            <a:avLst/>
            <a:gdLst/>
            <a:ahLst/>
            <a:cxnLst/>
            <a:rect r="r" b="b" t="t" l="l"/>
            <a:pathLst>
              <a:path h="6173819" w="12472362">
                <a:moveTo>
                  <a:pt x="0" y="0"/>
                </a:moveTo>
                <a:lnTo>
                  <a:pt x="12472362" y="0"/>
                </a:lnTo>
                <a:lnTo>
                  <a:pt x="12472362" y="6173819"/>
                </a:lnTo>
                <a:lnTo>
                  <a:pt x="0" y="6173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003928" y="6280951"/>
            <a:ext cx="12280144" cy="3193564"/>
            <a:chOff x="0" y="0"/>
            <a:chExt cx="3924686" cy="102065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924686" cy="1020651"/>
            </a:xfrm>
            <a:custGeom>
              <a:avLst/>
              <a:gdLst/>
              <a:ahLst/>
              <a:cxnLst/>
              <a:rect r="r" b="b" t="t" l="l"/>
              <a:pathLst>
                <a:path h="1020651" w="3924686">
                  <a:moveTo>
                    <a:pt x="30261" y="0"/>
                  </a:moveTo>
                  <a:lnTo>
                    <a:pt x="3894425" y="0"/>
                  </a:lnTo>
                  <a:cubicBezTo>
                    <a:pt x="3902451" y="0"/>
                    <a:pt x="3910148" y="3188"/>
                    <a:pt x="3915823" y="8863"/>
                  </a:cubicBezTo>
                  <a:cubicBezTo>
                    <a:pt x="3921498" y="14538"/>
                    <a:pt x="3924686" y="22235"/>
                    <a:pt x="3924686" y="30261"/>
                  </a:cubicBezTo>
                  <a:lnTo>
                    <a:pt x="3924686" y="990389"/>
                  </a:lnTo>
                  <a:cubicBezTo>
                    <a:pt x="3924686" y="998415"/>
                    <a:pt x="3921498" y="1006112"/>
                    <a:pt x="3915823" y="1011787"/>
                  </a:cubicBezTo>
                  <a:cubicBezTo>
                    <a:pt x="3910148" y="1017462"/>
                    <a:pt x="3902451" y="1020651"/>
                    <a:pt x="3894425" y="1020651"/>
                  </a:cubicBezTo>
                  <a:lnTo>
                    <a:pt x="30261" y="1020651"/>
                  </a:lnTo>
                  <a:cubicBezTo>
                    <a:pt x="22235" y="1020651"/>
                    <a:pt x="14538" y="1017462"/>
                    <a:pt x="8863" y="1011787"/>
                  </a:cubicBezTo>
                  <a:cubicBezTo>
                    <a:pt x="3188" y="1006112"/>
                    <a:pt x="0" y="998415"/>
                    <a:pt x="0" y="990389"/>
                  </a:cubicBezTo>
                  <a:lnTo>
                    <a:pt x="0" y="30261"/>
                  </a:lnTo>
                  <a:cubicBezTo>
                    <a:pt x="0" y="22235"/>
                    <a:pt x="3188" y="14538"/>
                    <a:pt x="8863" y="8863"/>
                  </a:cubicBezTo>
                  <a:cubicBezTo>
                    <a:pt x="14538" y="3188"/>
                    <a:pt x="22235" y="0"/>
                    <a:pt x="30261" y="0"/>
                  </a:cubicBezTo>
                  <a:close/>
                </a:path>
              </a:pathLst>
            </a:custGeom>
            <a:solidFill>
              <a:srgbClr val="EB9443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3924686" cy="10778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3563789" y="6769624"/>
            <a:ext cx="11231952" cy="2216217"/>
            <a:chOff x="0" y="0"/>
            <a:chExt cx="3589689" cy="70829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89689" cy="708294"/>
            </a:xfrm>
            <a:custGeom>
              <a:avLst/>
              <a:gdLst/>
              <a:ahLst/>
              <a:cxnLst/>
              <a:rect r="r" b="b" t="t" l="l"/>
              <a:pathLst>
                <a:path h="708294" w="3589689">
                  <a:moveTo>
                    <a:pt x="33085" y="0"/>
                  </a:moveTo>
                  <a:lnTo>
                    <a:pt x="3556603" y="0"/>
                  </a:lnTo>
                  <a:cubicBezTo>
                    <a:pt x="3574876" y="0"/>
                    <a:pt x="3589689" y="14813"/>
                    <a:pt x="3589689" y="33085"/>
                  </a:cubicBezTo>
                  <a:lnTo>
                    <a:pt x="3589689" y="675209"/>
                  </a:lnTo>
                  <a:cubicBezTo>
                    <a:pt x="3589689" y="693481"/>
                    <a:pt x="3574876" y="708294"/>
                    <a:pt x="3556603" y="708294"/>
                  </a:cubicBezTo>
                  <a:lnTo>
                    <a:pt x="33085" y="708294"/>
                  </a:lnTo>
                  <a:cubicBezTo>
                    <a:pt x="14813" y="708294"/>
                    <a:pt x="0" y="693481"/>
                    <a:pt x="0" y="675209"/>
                  </a:cubicBezTo>
                  <a:lnTo>
                    <a:pt x="0" y="33085"/>
                  </a:lnTo>
                  <a:cubicBezTo>
                    <a:pt x="0" y="14813"/>
                    <a:pt x="14813" y="0"/>
                    <a:pt x="3308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3589689" cy="7654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3454375" y="2663164"/>
            <a:ext cx="6596943" cy="3279713"/>
          </a:xfrm>
          <a:custGeom>
            <a:avLst/>
            <a:gdLst/>
            <a:ahLst/>
            <a:cxnLst/>
            <a:rect r="r" b="b" t="t" l="l"/>
            <a:pathLst>
              <a:path h="3279713" w="6596943">
                <a:moveTo>
                  <a:pt x="0" y="0"/>
                </a:moveTo>
                <a:lnTo>
                  <a:pt x="6596944" y="0"/>
                </a:lnTo>
                <a:lnTo>
                  <a:pt x="6596944" y="3279713"/>
                </a:lnTo>
                <a:lnTo>
                  <a:pt x="0" y="3279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514946" y="2663164"/>
            <a:ext cx="5200917" cy="2744528"/>
          </a:xfrm>
          <a:custGeom>
            <a:avLst/>
            <a:gdLst/>
            <a:ahLst/>
            <a:cxnLst/>
            <a:rect r="r" b="b" t="t" l="l"/>
            <a:pathLst>
              <a:path h="2744528" w="5200917">
                <a:moveTo>
                  <a:pt x="0" y="0"/>
                </a:moveTo>
                <a:lnTo>
                  <a:pt x="5200917" y="0"/>
                </a:lnTo>
                <a:lnTo>
                  <a:pt x="5200917" y="2744529"/>
                </a:lnTo>
                <a:lnTo>
                  <a:pt x="0" y="27445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8888215">
            <a:off x="-1061067" y="-48887"/>
            <a:ext cx="4179533" cy="1367847"/>
          </a:xfrm>
          <a:custGeom>
            <a:avLst/>
            <a:gdLst/>
            <a:ahLst/>
            <a:cxnLst/>
            <a:rect r="r" b="b" t="t" l="l"/>
            <a:pathLst>
              <a:path h="1367847" w="4179533">
                <a:moveTo>
                  <a:pt x="0" y="0"/>
                </a:moveTo>
                <a:lnTo>
                  <a:pt x="4179534" y="0"/>
                </a:lnTo>
                <a:lnTo>
                  <a:pt x="4179534" y="1367847"/>
                </a:lnTo>
                <a:lnTo>
                  <a:pt x="0" y="13678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9273426">
            <a:off x="15169533" y="-48887"/>
            <a:ext cx="4179533" cy="1367847"/>
          </a:xfrm>
          <a:custGeom>
            <a:avLst/>
            <a:gdLst/>
            <a:ahLst/>
            <a:cxnLst/>
            <a:rect r="r" b="b" t="t" l="l"/>
            <a:pathLst>
              <a:path h="1367847" w="4179533">
                <a:moveTo>
                  <a:pt x="0" y="0"/>
                </a:moveTo>
                <a:lnTo>
                  <a:pt x="4179534" y="0"/>
                </a:lnTo>
                <a:lnTo>
                  <a:pt x="4179534" y="1367847"/>
                </a:lnTo>
                <a:lnTo>
                  <a:pt x="0" y="13678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917680" y="1803241"/>
            <a:ext cx="974113" cy="974113"/>
          </a:xfrm>
          <a:custGeom>
            <a:avLst/>
            <a:gdLst/>
            <a:ahLst/>
            <a:cxnLst/>
            <a:rect r="r" b="b" t="t" l="l"/>
            <a:pathLst>
              <a:path h="974113" w="974113">
                <a:moveTo>
                  <a:pt x="0" y="0"/>
                </a:moveTo>
                <a:lnTo>
                  <a:pt x="974113" y="0"/>
                </a:lnTo>
                <a:lnTo>
                  <a:pt x="974113" y="974114"/>
                </a:lnTo>
                <a:lnTo>
                  <a:pt x="0" y="974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6404671" y="6859192"/>
            <a:ext cx="11231952" cy="1889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A53527"/>
                </a:solidFill>
                <a:latin typeface="Open Sans"/>
                <a:ea typeface="Open Sans"/>
                <a:cs typeface="Open Sans"/>
                <a:sym typeface="Open Sans"/>
              </a:rPr>
              <a:t>- 264 ученика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A53527"/>
                </a:solidFill>
                <a:latin typeface="Open Sans"/>
                <a:ea typeface="Open Sans"/>
                <a:cs typeface="Open Sans"/>
                <a:sym typeface="Open Sans"/>
              </a:rPr>
              <a:t>- 11 одељења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A53527"/>
                </a:solidFill>
                <a:latin typeface="Open Sans"/>
                <a:ea typeface="Open Sans"/>
                <a:cs typeface="Open Sans"/>
                <a:sym typeface="Open Sans"/>
              </a:rPr>
              <a:t>- 11 наставника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107901" y="6899515"/>
            <a:ext cx="4069080" cy="1889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OШ ,,Јован Дучић”</a:t>
            </a: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ОШ ,,20.октобар”</a:t>
            </a:r>
          </a:p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ОШ ,,Лаза Костић”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2B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5060" y="-135060"/>
            <a:ext cx="10422060" cy="10422060"/>
          </a:xfrm>
          <a:custGeom>
            <a:avLst/>
            <a:gdLst/>
            <a:ahLst/>
            <a:cxnLst/>
            <a:rect r="r" b="b" t="t" l="l"/>
            <a:pathLst>
              <a:path h="10422060" w="10422060">
                <a:moveTo>
                  <a:pt x="0" y="0"/>
                </a:moveTo>
                <a:lnTo>
                  <a:pt x="10422060" y="0"/>
                </a:lnTo>
                <a:lnTo>
                  <a:pt x="10422060" y="10422060"/>
                </a:lnTo>
                <a:lnTo>
                  <a:pt x="0" y="104220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2B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403434" y="0"/>
            <a:ext cx="13738898" cy="10287000"/>
          </a:xfrm>
          <a:custGeom>
            <a:avLst/>
            <a:gdLst/>
            <a:ahLst/>
            <a:cxnLst/>
            <a:rect r="r" b="b" t="t" l="l"/>
            <a:pathLst>
              <a:path h="10287000" w="13738898">
                <a:moveTo>
                  <a:pt x="0" y="0"/>
                </a:moveTo>
                <a:lnTo>
                  <a:pt x="13738898" y="0"/>
                </a:lnTo>
                <a:lnTo>
                  <a:pt x="137388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35464" y="0"/>
            <a:ext cx="13738898" cy="10287000"/>
          </a:xfrm>
          <a:custGeom>
            <a:avLst/>
            <a:gdLst/>
            <a:ahLst/>
            <a:cxnLst/>
            <a:rect r="r" b="b" t="t" l="l"/>
            <a:pathLst>
              <a:path h="10287000" w="13738898">
                <a:moveTo>
                  <a:pt x="0" y="0"/>
                </a:moveTo>
                <a:lnTo>
                  <a:pt x="13738898" y="0"/>
                </a:lnTo>
                <a:lnTo>
                  <a:pt x="137388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107901" y="3131828"/>
            <a:ext cx="8903320" cy="8959315"/>
          </a:xfrm>
          <a:custGeom>
            <a:avLst/>
            <a:gdLst/>
            <a:ahLst/>
            <a:cxnLst/>
            <a:rect r="r" b="b" t="t" l="l"/>
            <a:pathLst>
              <a:path h="8959315" w="8903320">
                <a:moveTo>
                  <a:pt x="0" y="0"/>
                </a:moveTo>
                <a:lnTo>
                  <a:pt x="8903319" y="0"/>
                </a:lnTo>
                <a:lnTo>
                  <a:pt x="8903319" y="8959315"/>
                </a:lnTo>
                <a:lnTo>
                  <a:pt x="0" y="8959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2128280" y="6533904"/>
            <a:ext cx="12472362" cy="6173819"/>
          </a:xfrm>
          <a:custGeom>
            <a:avLst/>
            <a:gdLst/>
            <a:ahLst/>
            <a:cxnLst/>
            <a:rect r="r" b="b" t="t" l="l"/>
            <a:pathLst>
              <a:path h="6173819" w="12472362">
                <a:moveTo>
                  <a:pt x="0" y="0"/>
                </a:moveTo>
                <a:lnTo>
                  <a:pt x="12472362" y="0"/>
                </a:lnTo>
                <a:lnTo>
                  <a:pt x="12472362" y="6173819"/>
                </a:lnTo>
                <a:lnTo>
                  <a:pt x="0" y="6173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559561" y="6533904"/>
            <a:ext cx="12472362" cy="6173819"/>
          </a:xfrm>
          <a:custGeom>
            <a:avLst/>
            <a:gdLst/>
            <a:ahLst/>
            <a:cxnLst/>
            <a:rect r="r" b="b" t="t" l="l"/>
            <a:pathLst>
              <a:path h="6173819" w="12472362">
                <a:moveTo>
                  <a:pt x="0" y="0"/>
                </a:moveTo>
                <a:lnTo>
                  <a:pt x="12472362" y="0"/>
                </a:lnTo>
                <a:lnTo>
                  <a:pt x="12472362" y="6173819"/>
                </a:lnTo>
                <a:lnTo>
                  <a:pt x="0" y="6173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164601" y="6260536"/>
            <a:ext cx="13585726" cy="3666274"/>
            <a:chOff x="0" y="0"/>
            <a:chExt cx="4341946" cy="117172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341945" cy="1171727"/>
            </a:xfrm>
            <a:custGeom>
              <a:avLst/>
              <a:gdLst/>
              <a:ahLst/>
              <a:cxnLst/>
              <a:rect r="r" b="b" t="t" l="l"/>
              <a:pathLst>
                <a:path h="1171727" w="4341945">
                  <a:moveTo>
                    <a:pt x="27353" y="0"/>
                  </a:moveTo>
                  <a:lnTo>
                    <a:pt x="4314592" y="0"/>
                  </a:lnTo>
                  <a:cubicBezTo>
                    <a:pt x="4321847" y="0"/>
                    <a:pt x="4328804" y="2882"/>
                    <a:pt x="4333934" y="8012"/>
                  </a:cubicBezTo>
                  <a:cubicBezTo>
                    <a:pt x="4339063" y="13141"/>
                    <a:pt x="4341945" y="20099"/>
                    <a:pt x="4341945" y="27353"/>
                  </a:cubicBezTo>
                  <a:lnTo>
                    <a:pt x="4341945" y="1144374"/>
                  </a:lnTo>
                  <a:cubicBezTo>
                    <a:pt x="4341945" y="1151628"/>
                    <a:pt x="4339063" y="1158586"/>
                    <a:pt x="4333934" y="1163716"/>
                  </a:cubicBezTo>
                  <a:cubicBezTo>
                    <a:pt x="4328804" y="1168845"/>
                    <a:pt x="4321847" y="1171727"/>
                    <a:pt x="4314592" y="1171727"/>
                  </a:cubicBezTo>
                  <a:lnTo>
                    <a:pt x="27353" y="1171727"/>
                  </a:lnTo>
                  <a:cubicBezTo>
                    <a:pt x="20099" y="1171727"/>
                    <a:pt x="13141" y="1168845"/>
                    <a:pt x="8012" y="1163716"/>
                  </a:cubicBezTo>
                  <a:cubicBezTo>
                    <a:pt x="2882" y="1158586"/>
                    <a:pt x="0" y="1151628"/>
                    <a:pt x="0" y="1144374"/>
                  </a:cubicBezTo>
                  <a:lnTo>
                    <a:pt x="0" y="27353"/>
                  </a:lnTo>
                  <a:cubicBezTo>
                    <a:pt x="0" y="20099"/>
                    <a:pt x="2882" y="13141"/>
                    <a:pt x="8012" y="8012"/>
                  </a:cubicBezTo>
                  <a:cubicBezTo>
                    <a:pt x="13141" y="2882"/>
                    <a:pt x="20099" y="0"/>
                    <a:pt x="27353" y="0"/>
                  </a:cubicBezTo>
                  <a:close/>
                </a:path>
              </a:pathLst>
            </a:custGeom>
            <a:solidFill>
              <a:srgbClr val="EB9443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4341946" cy="12288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3164601" y="6769624"/>
            <a:ext cx="13040312" cy="2863988"/>
            <a:chOff x="0" y="0"/>
            <a:chExt cx="4167633" cy="91531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167633" cy="915320"/>
            </a:xfrm>
            <a:custGeom>
              <a:avLst/>
              <a:gdLst/>
              <a:ahLst/>
              <a:cxnLst/>
              <a:rect r="r" b="b" t="t" l="l"/>
              <a:pathLst>
                <a:path h="915320" w="4167633">
                  <a:moveTo>
                    <a:pt x="28497" y="0"/>
                  </a:moveTo>
                  <a:lnTo>
                    <a:pt x="4139136" y="0"/>
                  </a:lnTo>
                  <a:cubicBezTo>
                    <a:pt x="4154875" y="0"/>
                    <a:pt x="4167633" y="12759"/>
                    <a:pt x="4167633" y="28497"/>
                  </a:cubicBezTo>
                  <a:lnTo>
                    <a:pt x="4167633" y="886822"/>
                  </a:lnTo>
                  <a:cubicBezTo>
                    <a:pt x="4167633" y="894380"/>
                    <a:pt x="4164631" y="901629"/>
                    <a:pt x="4159286" y="906973"/>
                  </a:cubicBezTo>
                  <a:cubicBezTo>
                    <a:pt x="4153942" y="912317"/>
                    <a:pt x="4146694" y="915320"/>
                    <a:pt x="4139136" y="915320"/>
                  </a:cubicBezTo>
                  <a:lnTo>
                    <a:pt x="28497" y="915320"/>
                  </a:lnTo>
                  <a:cubicBezTo>
                    <a:pt x="20939" y="915320"/>
                    <a:pt x="13691" y="912317"/>
                    <a:pt x="8347" y="906973"/>
                  </a:cubicBezTo>
                  <a:cubicBezTo>
                    <a:pt x="3002" y="901629"/>
                    <a:pt x="0" y="894380"/>
                    <a:pt x="0" y="886822"/>
                  </a:cubicBezTo>
                  <a:lnTo>
                    <a:pt x="0" y="28497"/>
                  </a:lnTo>
                  <a:cubicBezTo>
                    <a:pt x="0" y="20939"/>
                    <a:pt x="3002" y="13691"/>
                    <a:pt x="8347" y="8347"/>
                  </a:cubicBezTo>
                  <a:cubicBezTo>
                    <a:pt x="13691" y="3002"/>
                    <a:pt x="20939" y="0"/>
                    <a:pt x="2849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4167633" cy="9724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13454375" y="2663164"/>
            <a:ext cx="6596943" cy="3279713"/>
          </a:xfrm>
          <a:custGeom>
            <a:avLst/>
            <a:gdLst/>
            <a:ahLst/>
            <a:cxnLst/>
            <a:rect r="r" b="b" t="t" l="l"/>
            <a:pathLst>
              <a:path h="3279713" w="6596943">
                <a:moveTo>
                  <a:pt x="0" y="0"/>
                </a:moveTo>
                <a:lnTo>
                  <a:pt x="6596944" y="0"/>
                </a:lnTo>
                <a:lnTo>
                  <a:pt x="6596944" y="3279713"/>
                </a:lnTo>
                <a:lnTo>
                  <a:pt x="0" y="3279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-514946" y="2663164"/>
            <a:ext cx="5200917" cy="2744528"/>
          </a:xfrm>
          <a:custGeom>
            <a:avLst/>
            <a:gdLst/>
            <a:ahLst/>
            <a:cxnLst/>
            <a:rect r="r" b="b" t="t" l="l"/>
            <a:pathLst>
              <a:path h="2744528" w="5200917">
                <a:moveTo>
                  <a:pt x="0" y="0"/>
                </a:moveTo>
                <a:lnTo>
                  <a:pt x="5200917" y="0"/>
                </a:lnTo>
                <a:lnTo>
                  <a:pt x="5200917" y="2744529"/>
                </a:lnTo>
                <a:lnTo>
                  <a:pt x="0" y="27445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8888215">
            <a:off x="-1061067" y="-48887"/>
            <a:ext cx="4179533" cy="1367847"/>
          </a:xfrm>
          <a:custGeom>
            <a:avLst/>
            <a:gdLst/>
            <a:ahLst/>
            <a:cxnLst/>
            <a:rect r="r" b="b" t="t" l="l"/>
            <a:pathLst>
              <a:path h="1367847" w="4179533">
                <a:moveTo>
                  <a:pt x="0" y="0"/>
                </a:moveTo>
                <a:lnTo>
                  <a:pt x="4179534" y="0"/>
                </a:lnTo>
                <a:lnTo>
                  <a:pt x="4179534" y="1367847"/>
                </a:lnTo>
                <a:lnTo>
                  <a:pt x="0" y="13678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9273426">
            <a:off x="15169533" y="-48887"/>
            <a:ext cx="4179533" cy="1367847"/>
          </a:xfrm>
          <a:custGeom>
            <a:avLst/>
            <a:gdLst/>
            <a:ahLst/>
            <a:cxnLst/>
            <a:rect r="r" b="b" t="t" l="l"/>
            <a:pathLst>
              <a:path h="1367847" w="4179533">
                <a:moveTo>
                  <a:pt x="0" y="0"/>
                </a:moveTo>
                <a:lnTo>
                  <a:pt x="4179534" y="0"/>
                </a:lnTo>
                <a:lnTo>
                  <a:pt x="4179534" y="1367847"/>
                </a:lnTo>
                <a:lnTo>
                  <a:pt x="0" y="13678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917680" y="1803241"/>
            <a:ext cx="974113" cy="974113"/>
          </a:xfrm>
          <a:custGeom>
            <a:avLst/>
            <a:gdLst/>
            <a:ahLst/>
            <a:cxnLst/>
            <a:rect r="r" b="b" t="t" l="l"/>
            <a:pathLst>
              <a:path h="974113" w="974113">
                <a:moveTo>
                  <a:pt x="0" y="0"/>
                </a:moveTo>
                <a:lnTo>
                  <a:pt x="974113" y="0"/>
                </a:lnTo>
                <a:lnTo>
                  <a:pt x="974113" y="974114"/>
                </a:lnTo>
                <a:lnTo>
                  <a:pt x="0" y="9741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662050" y="7554336"/>
            <a:ext cx="10963900" cy="2302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08962" indent="-354481" lvl="1">
              <a:lnSpc>
                <a:spcPts val="4597"/>
              </a:lnSpc>
              <a:buFont typeface="Arial"/>
              <a:buChar char="•"/>
            </a:pPr>
            <a:r>
              <a:rPr lang="en-US" sz="3283">
                <a:solidFill>
                  <a:srgbClr val="A53527"/>
                </a:solidFill>
                <a:latin typeface="Open Sans"/>
                <a:ea typeface="Open Sans"/>
                <a:cs typeface="Open Sans"/>
                <a:sym typeface="Open Sans"/>
              </a:rPr>
              <a:t>Још 180 ученика (сада већ 460 ученика укупно).</a:t>
            </a:r>
          </a:p>
          <a:p>
            <a:pPr algn="l" marL="708962" indent="-354481" lvl="1">
              <a:lnSpc>
                <a:spcPts val="4597"/>
              </a:lnSpc>
              <a:buFont typeface="Arial"/>
              <a:buChar char="•"/>
            </a:pPr>
            <a:r>
              <a:rPr lang="en-US" sz="3283">
                <a:solidFill>
                  <a:srgbClr val="A53527"/>
                </a:solidFill>
                <a:latin typeface="Open Sans"/>
                <a:ea typeface="Open Sans"/>
                <a:cs typeface="Open Sans"/>
                <a:sym typeface="Open Sans"/>
              </a:rPr>
              <a:t>Још 6 одељења (сада већ 17 одељења укупно).</a:t>
            </a:r>
          </a:p>
          <a:p>
            <a:pPr algn="l" marL="708962" indent="-354481" lvl="1">
              <a:lnSpc>
                <a:spcPts val="4597"/>
              </a:lnSpc>
              <a:buFont typeface="Arial"/>
              <a:buChar char="•"/>
            </a:pPr>
            <a:r>
              <a:rPr lang="en-US" sz="3283">
                <a:solidFill>
                  <a:srgbClr val="A53527"/>
                </a:solidFill>
                <a:latin typeface="Open Sans"/>
                <a:ea typeface="Open Sans"/>
                <a:cs typeface="Open Sans"/>
                <a:sym typeface="Open Sans"/>
              </a:rPr>
              <a:t>Још 10 наставника (сада већ 21 учитеља укупно).</a:t>
            </a:r>
          </a:p>
          <a:p>
            <a:pPr algn="ctr">
              <a:lnSpc>
                <a:spcPts val="4597"/>
              </a:lnSpc>
              <a:spcBef>
                <a:spcPct val="0"/>
              </a:spcBef>
            </a:pPr>
          </a:p>
        </p:txBody>
      </p:sp>
      <p:sp>
        <p:nvSpPr>
          <p:cNvPr name="TextBox 19" id="19"/>
          <p:cNvSpPr txBox="true"/>
          <p:nvPr/>
        </p:nvSpPr>
        <p:spPr>
          <a:xfrm rot="0">
            <a:off x="6941820" y="6702949"/>
            <a:ext cx="4404360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OШ ,,Драган Лукић”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2B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403434" y="0"/>
            <a:ext cx="13738898" cy="10287000"/>
          </a:xfrm>
          <a:custGeom>
            <a:avLst/>
            <a:gdLst/>
            <a:ahLst/>
            <a:cxnLst/>
            <a:rect r="r" b="b" t="t" l="l"/>
            <a:pathLst>
              <a:path h="10287000" w="13738898">
                <a:moveTo>
                  <a:pt x="0" y="0"/>
                </a:moveTo>
                <a:lnTo>
                  <a:pt x="13738898" y="0"/>
                </a:lnTo>
                <a:lnTo>
                  <a:pt x="137388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35464" y="0"/>
            <a:ext cx="13738898" cy="10287000"/>
          </a:xfrm>
          <a:custGeom>
            <a:avLst/>
            <a:gdLst/>
            <a:ahLst/>
            <a:cxnLst/>
            <a:rect r="r" b="b" t="t" l="l"/>
            <a:pathLst>
              <a:path h="10287000" w="13738898">
                <a:moveTo>
                  <a:pt x="0" y="0"/>
                </a:moveTo>
                <a:lnTo>
                  <a:pt x="13738898" y="0"/>
                </a:lnTo>
                <a:lnTo>
                  <a:pt x="137388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017558" y="-1511868"/>
            <a:ext cx="7463950" cy="7492045"/>
          </a:xfrm>
          <a:custGeom>
            <a:avLst/>
            <a:gdLst/>
            <a:ahLst/>
            <a:cxnLst/>
            <a:rect r="r" b="b" t="t" l="l"/>
            <a:pathLst>
              <a:path h="7492045" w="7463950">
                <a:moveTo>
                  <a:pt x="0" y="0"/>
                </a:moveTo>
                <a:lnTo>
                  <a:pt x="7463951" y="0"/>
                </a:lnTo>
                <a:lnTo>
                  <a:pt x="7463951" y="7492045"/>
                </a:lnTo>
                <a:lnTo>
                  <a:pt x="0" y="74920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324845" y="6290136"/>
            <a:ext cx="12472362" cy="6173819"/>
          </a:xfrm>
          <a:custGeom>
            <a:avLst/>
            <a:gdLst/>
            <a:ahLst/>
            <a:cxnLst/>
            <a:rect r="r" b="b" t="t" l="l"/>
            <a:pathLst>
              <a:path h="6173819" w="12472362">
                <a:moveTo>
                  <a:pt x="0" y="0"/>
                </a:moveTo>
                <a:lnTo>
                  <a:pt x="12472362" y="0"/>
                </a:lnTo>
                <a:lnTo>
                  <a:pt x="12472362" y="6173820"/>
                </a:lnTo>
                <a:lnTo>
                  <a:pt x="0" y="6173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523411" y="6290136"/>
            <a:ext cx="12472362" cy="6173819"/>
          </a:xfrm>
          <a:custGeom>
            <a:avLst/>
            <a:gdLst/>
            <a:ahLst/>
            <a:cxnLst/>
            <a:rect r="r" b="b" t="t" l="l"/>
            <a:pathLst>
              <a:path h="6173819" w="12472362">
                <a:moveTo>
                  <a:pt x="0" y="0"/>
                </a:moveTo>
                <a:lnTo>
                  <a:pt x="12472362" y="0"/>
                </a:lnTo>
                <a:lnTo>
                  <a:pt x="12472362" y="6173820"/>
                </a:lnTo>
                <a:lnTo>
                  <a:pt x="0" y="6173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010432" y="1885402"/>
            <a:ext cx="9137086" cy="7155142"/>
            <a:chOff x="0" y="0"/>
            <a:chExt cx="2920177" cy="228675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920177" cy="2286756"/>
            </a:xfrm>
            <a:custGeom>
              <a:avLst/>
              <a:gdLst/>
              <a:ahLst/>
              <a:cxnLst/>
              <a:rect r="r" b="b" t="t" l="l"/>
              <a:pathLst>
                <a:path h="2286756" w="2920177">
                  <a:moveTo>
                    <a:pt x="40671" y="0"/>
                  </a:moveTo>
                  <a:lnTo>
                    <a:pt x="2879506" y="0"/>
                  </a:lnTo>
                  <a:cubicBezTo>
                    <a:pt x="2901968" y="0"/>
                    <a:pt x="2920177" y="18209"/>
                    <a:pt x="2920177" y="40671"/>
                  </a:cubicBezTo>
                  <a:lnTo>
                    <a:pt x="2920177" y="2246085"/>
                  </a:lnTo>
                  <a:cubicBezTo>
                    <a:pt x="2920177" y="2256872"/>
                    <a:pt x="2915892" y="2267216"/>
                    <a:pt x="2908265" y="2274844"/>
                  </a:cubicBezTo>
                  <a:cubicBezTo>
                    <a:pt x="2900638" y="2282471"/>
                    <a:pt x="2890293" y="2286756"/>
                    <a:pt x="2879506" y="2286756"/>
                  </a:cubicBezTo>
                  <a:lnTo>
                    <a:pt x="40671" y="2286756"/>
                  </a:lnTo>
                  <a:cubicBezTo>
                    <a:pt x="18209" y="2286756"/>
                    <a:pt x="0" y="2268547"/>
                    <a:pt x="0" y="2246085"/>
                  </a:cubicBezTo>
                  <a:lnTo>
                    <a:pt x="0" y="40671"/>
                  </a:lnTo>
                  <a:cubicBezTo>
                    <a:pt x="0" y="18209"/>
                    <a:pt x="18209" y="0"/>
                    <a:pt x="40671" y="0"/>
                  </a:cubicBezTo>
                  <a:close/>
                </a:path>
              </a:pathLst>
            </a:custGeom>
            <a:solidFill>
              <a:srgbClr val="FF5AE5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2920177" cy="234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2480952" y="2295487"/>
            <a:ext cx="8196044" cy="6334971"/>
            <a:chOff x="0" y="0"/>
            <a:chExt cx="2619424" cy="202463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619424" cy="2024632"/>
            </a:xfrm>
            <a:custGeom>
              <a:avLst/>
              <a:gdLst/>
              <a:ahLst/>
              <a:cxnLst/>
              <a:rect r="r" b="b" t="t" l="l"/>
              <a:pathLst>
                <a:path h="2024632" w="2619424">
                  <a:moveTo>
                    <a:pt x="45340" y="0"/>
                  </a:moveTo>
                  <a:lnTo>
                    <a:pt x="2574084" y="0"/>
                  </a:lnTo>
                  <a:cubicBezTo>
                    <a:pt x="2599124" y="0"/>
                    <a:pt x="2619424" y="20300"/>
                    <a:pt x="2619424" y="45340"/>
                  </a:cubicBezTo>
                  <a:lnTo>
                    <a:pt x="2619424" y="1979292"/>
                  </a:lnTo>
                  <a:cubicBezTo>
                    <a:pt x="2619424" y="1991317"/>
                    <a:pt x="2614647" y="2002849"/>
                    <a:pt x="2606144" y="2011353"/>
                  </a:cubicBezTo>
                  <a:cubicBezTo>
                    <a:pt x="2597641" y="2019856"/>
                    <a:pt x="2586109" y="2024632"/>
                    <a:pt x="2574084" y="2024632"/>
                  </a:cubicBezTo>
                  <a:lnTo>
                    <a:pt x="45340" y="2024632"/>
                  </a:lnTo>
                  <a:cubicBezTo>
                    <a:pt x="20300" y="2024632"/>
                    <a:pt x="0" y="2004333"/>
                    <a:pt x="0" y="1979292"/>
                  </a:cubicBezTo>
                  <a:lnTo>
                    <a:pt x="0" y="45340"/>
                  </a:lnTo>
                  <a:cubicBezTo>
                    <a:pt x="0" y="33315"/>
                    <a:pt x="4777" y="21783"/>
                    <a:pt x="13280" y="13280"/>
                  </a:cubicBezTo>
                  <a:cubicBezTo>
                    <a:pt x="21783" y="4777"/>
                    <a:pt x="33315" y="0"/>
                    <a:pt x="4534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57150"/>
              <a:ext cx="2619424" cy="20817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-276172">
            <a:off x="12017558" y="2234154"/>
            <a:ext cx="3516843" cy="7201727"/>
          </a:xfrm>
          <a:custGeom>
            <a:avLst/>
            <a:gdLst/>
            <a:ahLst/>
            <a:cxnLst/>
            <a:rect r="r" b="b" t="t" l="l"/>
            <a:pathLst>
              <a:path h="7201727" w="3516843">
                <a:moveTo>
                  <a:pt x="0" y="0"/>
                </a:moveTo>
                <a:lnTo>
                  <a:pt x="3516844" y="0"/>
                </a:lnTo>
                <a:lnTo>
                  <a:pt x="3516844" y="7201727"/>
                </a:lnTo>
                <a:lnTo>
                  <a:pt x="0" y="72017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095974" y="2570230"/>
            <a:ext cx="6966000" cy="6356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7234" indent="-388617" lvl="1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192B4B"/>
                </a:solidFill>
                <a:latin typeface="Open Sans"/>
                <a:ea typeface="Open Sans"/>
                <a:cs typeface="Open Sans"/>
                <a:sym typeface="Open Sans"/>
              </a:rPr>
              <a:t>Практичан рад</a:t>
            </a:r>
          </a:p>
          <a:p>
            <a:pPr algn="l" marL="777234" indent="-388617" lvl="1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192B4B"/>
                </a:solidFill>
                <a:latin typeface="Open Sans"/>
                <a:ea typeface="Open Sans"/>
                <a:cs typeface="Open Sans"/>
                <a:sym typeface="Open Sans"/>
              </a:rPr>
              <a:t>Критичко мишљење</a:t>
            </a:r>
          </a:p>
          <a:p>
            <a:pPr algn="l" marL="777234" indent="-388617" lvl="1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192B4B"/>
                </a:solidFill>
                <a:latin typeface="Open Sans"/>
                <a:ea typeface="Open Sans"/>
                <a:cs typeface="Open Sans"/>
                <a:sym typeface="Open Sans"/>
              </a:rPr>
              <a:t>Способност решавања проблема</a:t>
            </a:r>
          </a:p>
          <a:p>
            <a:pPr algn="l" marL="777234" indent="-388617" lvl="1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192B4B"/>
                </a:solidFill>
                <a:latin typeface="Open Sans"/>
                <a:ea typeface="Open Sans"/>
                <a:cs typeface="Open Sans"/>
                <a:sym typeface="Open Sans"/>
              </a:rPr>
              <a:t>Колаборација</a:t>
            </a:r>
          </a:p>
          <a:p>
            <a:pPr algn="l" marL="777234" indent="-388617" lvl="1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192B4B"/>
                </a:solidFill>
                <a:latin typeface="Open Sans"/>
                <a:ea typeface="Open Sans"/>
                <a:cs typeface="Open Sans"/>
                <a:sym typeface="Open Sans"/>
              </a:rPr>
              <a:t>Комуникативност</a:t>
            </a:r>
          </a:p>
          <a:p>
            <a:pPr algn="l" marL="777234" indent="-388617" lvl="1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192B4B"/>
                </a:solidFill>
                <a:latin typeface="Open Sans"/>
                <a:ea typeface="Open Sans"/>
                <a:cs typeface="Open Sans"/>
                <a:sym typeface="Open Sans"/>
              </a:rPr>
              <a:t>Креативност</a:t>
            </a:r>
          </a:p>
          <a:p>
            <a:pPr algn="l" marL="777234" indent="-388617" lvl="1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192B4B"/>
                </a:solidFill>
                <a:latin typeface="Open Sans"/>
                <a:ea typeface="Open Sans"/>
                <a:cs typeface="Open Sans"/>
                <a:sym typeface="Open Sans"/>
              </a:rPr>
              <a:t>Мотивација</a:t>
            </a:r>
          </a:p>
          <a:p>
            <a:pPr algn="l" marL="777234" indent="-388617" lvl="1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192B4B"/>
                </a:solidFill>
                <a:latin typeface="Open Sans"/>
                <a:ea typeface="Open Sans"/>
                <a:cs typeface="Open Sans"/>
                <a:sym typeface="Open Sans"/>
              </a:rPr>
              <a:t>Ангажовање</a:t>
            </a:r>
          </a:p>
          <a:p>
            <a:pPr algn="ctr">
              <a:lnSpc>
                <a:spcPts val="5039"/>
              </a:lnSpc>
            </a:pP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1408484" y="1028700"/>
            <a:ext cx="1218149" cy="1218149"/>
          </a:xfrm>
          <a:custGeom>
            <a:avLst/>
            <a:gdLst/>
            <a:ahLst/>
            <a:cxnLst/>
            <a:rect r="r" b="b" t="t" l="l"/>
            <a:pathLst>
              <a:path h="1218149" w="1218149">
                <a:moveTo>
                  <a:pt x="0" y="0"/>
                </a:moveTo>
                <a:lnTo>
                  <a:pt x="1218149" y="0"/>
                </a:lnTo>
                <a:lnTo>
                  <a:pt x="1218149" y="1218149"/>
                </a:lnTo>
                <a:lnTo>
                  <a:pt x="0" y="12181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358614">
            <a:off x="-643442" y="19784"/>
            <a:ext cx="3344283" cy="1270828"/>
          </a:xfrm>
          <a:custGeom>
            <a:avLst/>
            <a:gdLst/>
            <a:ahLst/>
            <a:cxnLst/>
            <a:rect r="r" b="b" t="t" l="l"/>
            <a:pathLst>
              <a:path h="1270828" w="3344283">
                <a:moveTo>
                  <a:pt x="0" y="0"/>
                </a:moveTo>
                <a:lnTo>
                  <a:pt x="3344284" y="0"/>
                </a:lnTo>
                <a:lnTo>
                  <a:pt x="3344284" y="1270827"/>
                </a:lnTo>
                <a:lnTo>
                  <a:pt x="0" y="12708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1349754">
            <a:off x="7866340" y="6323106"/>
            <a:ext cx="2237535" cy="2237535"/>
          </a:xfrm>
          <a:custGeom>
            <a:avLst/>
            <a:gdLst/>
            <a:ahLst/>
            <a:cxnLst/>
            <a:rect r="r" b="b" t="t" l="l"/>
            <a:pathLst>
              <a:path h="2237535" w="2237535">
                <a:moveTo>
                  <a:pt x="0" y="0"/>
                </a:moveTo>
                <a:lnTo>
                  <a:pt x="2237535" y="0"/>
                </a:lnTo>
                <a:lnTo>
                  <a:pt x="2237535" y="2237535"/>
                </a:lnTo>
                <a:lnTo>
                  <a:pt x="0" y="223753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2B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403434" y="0"/>
            <a:ext cx="13738898" cy="10287000"/>
          </a:xfrm>
          <a:custGeom>
            <a:avLst/>
            <a:gdLst/>
            <a:ahLst/>
            <a:cxnLst/>
            <a:rect r="r" b="b" t="t" l="l"/>
            <a:pathLst>
              <a:path h="10287000" w="13738898">
                <a:moveTo>
                  <a:pt x="0" y="0"/>
                </a:moveTo>
                <a:lnTo>
                  <a:pt x="13738898" y="0"/>
                </a:lnTo>
                <a:lnTo>
                  <a:pt x="137388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35464" y="0"/>
            <a:ext cx="13738898" cy="10287000"/>
          </a:xfrm>
          <a:custGeom>
            <a:avLst/>
            <a:gdLst/>
            <a:ahLst/>
            <a:cxnLst/>
            <a:rect r="r" b="b" t="t" l="l"/>
            <a:pathLst>
              <a:path h="10287000" w="13738898">
                <a:moveTo>
                  <a:pt x="0" y="0"/>
                </a:moveTo>
                <a:lnTo>
                  <a:pt x="13738898" y="0"/>
                </a:lnTo>
                <a:lnTo>
                  <a:pt x="137388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324845" y="6290136"/>
            <a:ext cx="12472362" cy="6173819"/>
          </a:xfrm>
          <a:custGeom>
            <a:avLst/>
            <a:gdLst/>
            <a:ahLst/>
            <a:cxnLst/>
            <a:rect r="r" b="b" t="t" l="l"/>
            <a:pathLst>
              <a:path h="6173819" w="12472362">
                <a:moveTo>
                  <a:pt x="0" y="0"/>
                </a:moveTo>
                <a:lnTo>
                  <a:pt x="12472362" y="0"/>
                </a:lnTo>
                <a:lnTo>
                  <a:pt x="12472362" y="6173820"/>
                </a:lnTo>
                <a:lnTo>
                  <a:pt x="0" y="61738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523411" y="6290136"/>
            <a:ext cx="12472362" cy="6173819"/>
          </a:xfrm>
          <a:custGeom>
            <a:avLst/>
            <a:gdLst/>
            <a:ahLst/>
            <a:cxnLst/>
            <a:rect r="r" b="b" t="t" l="l"/>
            <a:pathLst>
              <a:path h="6173819" w="12472362">
                <a:moveTo>
                  <a:pt x="0" y="0"/>
                </a:moveTo>
                <a:lnTo>
                  <a:pt x="12472362" y="0"/>
                </a:lnTo>
                <a:lnTo>
                  <a:pt x="12472362" y="6173820"/>
                </a:lnTo>
                <a:lnTo>
                  <a:pt x="0" y="61738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911336" y="370940"/>
            <a:ext cx="12108151" cy="7994672"/>
            <a:chOff x="0" y="0"/>
            <a:chExt cx="4263924" cy="281534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263924" cy="2815349"/>
            </a:xfrm>
            <a:custGeom>
              <a:avLst/>
              <a:gdLst/>
              <a:ahLst/>
              <a:cxnLst/>
              <a:rect r="r" b="b" t="t" l="l"/>
              <a:pathLst>
                <a:path h="2815349" w="4263924">
                  <a:moveTo>
                    <a:pt x="30691" y="0"/>
                  </a:moveTo>
                  <a:lnTo>
                    <a:pt x="4233233" y="0"/>
                  </a:lnTo>
                  <a:cubicBezTo>
                    <a:pt x="4241373" y="0"/>
                    <a:pt x="4249179" y="3234"/>
                    <a:pt x="4254935" y="8989"/>
                  </a:cubicBezTo>
                  <a:cubicBezTo>
                    <a:pt x="4260691" y="14745"/>
                    <a:pt x="4263924" y="22551"/>
                    <a:pt x="4263924" y="30691"/>
                  </a:cubicBezTo>
                  <a:lnTo>
                    <a:pt x="4263924" y="2784658"/>
                  </a:lnTo>
                  <a:cubicBezTo>
                    <a:pt x="4263924" y="2801608"/>
                    <a:pt x="4250183" y="2815349"/>
                    <a:pt x="4233233" y="2815349"/>
                  </a:cubicBezTo>
                  <a:lnTo>
                    <a:pt x="30691" y="2815349"/>
                  </a:lnTo>
                  <a:cubicBezTo>
                    <a:pt x="22551" y="2815349"/>
                    <a:pt x="14745" y="2812116"/>
                    <a:pt x="8989" y="2806360"/>
                  </a:cubicBezTo>
                  <a:cubicBezTo>
                    <a:pt x="3234" y="2800604"/>
                    <a:pt x="0" y="2792798"/>
                    <a:pt x="0" y="2784658"/>
                  </a:cubicBezTo>
                  <a:lnTo>
                    <a:pt x="0" y="30691"/>
                  </a:lnTo>
                  <a:cubicBezTo>
                    <a:pt x="0" y="22551"/>
                    <a:pt x="3234" y="14745"/>
                    <a:pt x="8989" y="8989"/>
                  </a:cubicBezTo>
                  <a:cubicBezTo>
                    <a:pt x="14745" y="3234"/>
                    <a:pt x="22551" y="0"/>
                    <a:pt x="30691" y="0"/>
                  </a:cubicBezTo>
                  <a:close/>
                </a:path>
              </a:pathLst>
            </a:custGeom>
            <a:solidFill>
              <a:srgbClr val="FFC25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4263924" cy="287249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5145597" y="635037"/>
            <a:ext cx="11445095" cy="7161567"/>
            <a:chOff x="0" y="0"/>
            <a:chExt cx="4030427" cy="252196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030427" cy="2521969"/>
            </a:xfrm>
            <a:custGeom>
              <a:avLst/>
              <a:gdLst/>
              <a:ahLst/>
              <a:cxnLst/>
              <a:rect r="r" b="b" t="t" l="l"/>
              <a:pathLst>
                <a:path h="2521969" w="4030427">
                  <a:moveTo>
                    <a:pt x="32469" y="0"/>
                  </a:moveTo>
                  <a:lnTo>
                    <a:pt x="3997958" y="0"/>
                  </a:lnTo>
                  <a:cubicBezTo>
                    <a:pt x="4006569" y="0"/>
                    <a:pt x="4014828" y="3421"/>
                    <a:pt x="4020917" y="9510"/>
                  </a:cubicBezTo>
                  <a:cubicBezTo>
                    <a:pt x="4027006" y="15599"/>
                    <a:pt x="4030427" y="23858"/>
                    <a:pt x="4030427" y="32469"/>
                  </a:cubicBezTo>
                  <a:lnTo>
                    <a:pt x="4030427" y="2489499"/>
                  </a:lnTo>
                  <a:cubicBezTo>
                    <a:pt x="4030427" y="2498111"/>
                    <a:pt x="4027006" y="2506369"/>
                    <a:pt x="4020917" y="2512459"/>
                  </a:cubicBezTo>
                  <a:cubicBezTo>
                    <a:pt x="4014828" y="2518548"/>
                    <a:pt x="4006569" y="2521969"/>
                    <a:pt x="3997958" y="2521969"/>
                  </a:cubicBezTo>
                  <a:lnTo>
                    <a:pt x="32469" y="2521969"/>
                  </a:lnTo>
                  <a:cubicBezTo>
                    <a:pt x="23858" y="2521969"/>
                    <a:pt x="15599" y="2518548"/>
                    <a:pt x="9510" y="2512459"/>
                  </a:cubicBezTo>
                  <a:cubicBezTo>
                    <a:pt x="3421" y="2506369"/>
                    <a:pt x="0" y="2498111"/>
                    <a:pt x="0" y="2489499"/>
                  </a:cubicBezTo>
                  <a:lnTo>
                    <a:pt x="0" y="32469"/>
                  </a:lnTo>
                  <a:cubicBezTo>
                    <a:pt x="0" y="23858"/>
                    <a:pt x="3421" y="15599"/>
                    <a:pt x="9510" y="9510"/>
                  </a:cubicBezTo>
                  <a:cubicBezTo>
                    <a:pt x="15599" y="3421"/>
                    <a:pt x="23858" y="0"/>
                    <a:pt x="3246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4030427" cy="25791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6721527" y="-519021"/>
            <a:ext cx="2085286" cy="2085286"/>
          </a:xfrm>
          <a:custGeom>
            <a:avLst/>
            <a:gdLst/>
            <a:ahLst/>
            <a:cxnLst/>
            <a:rect r="r" b="b" t="t" l="l"/>
            <a:pathLst>
              <a:path h="2085286" w="2085286">
                <a:moveTo>
                  <a:pt x="0" y="0"/>
                </a:moveTo>
                <a:lnTo>
                  <a:pt x="2085286" y="0"/>
                </a:lnTo>
                <a:lnTo>
                  <a:pt x="2085286" y="2085286"/>
                </a:lnTo>
                <a:lnTo>
                  <a:pt x="0" y="20852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8888215">
            <a:off x="-1061067" y="-48887"/>
            <a:ext cx="4179533" cy="1367847"/>
          </a:xfrm>
          <a:custGeom>
            <a:avLst/>
            <a:gdLst/>
            <a:ahLst/>
            <a:cxnLst/>
            <a:rect r="r" b="b" t="t" l="l"/>
            <a:pathLst>
              <a:path h="1367847" w="4179533">
                <a:moveTo>
                  <a:pt x="0" y="0"/>
                </a:moveTo>
                <a:lnTo>
                  <a:pt x="4179534" y="0"/>
                </a:lnTo>
                <a:lnTo>
                  <a:pt x="4179534" y="1367847"/>
                </a:lnTo>
                <a:lnTo>
                  <a:pt x="0" y="13678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215697">
            <a:off x="786791" y="1119778"/>
            <a:ext cx="2968112" cy="2009096"/>
          </a:xfrm>
          <a:custGeom>
            <a:avLst/>
            <a:gdLst/>
            <a:ahLst/>
            <a:cxnLst/>
            <a:rect r="r" b="b" t="t" l="l"/>
            <a:pathLst>
              <a:path h="2009096" w="2968112">
                <a:moveTo>
                  <a:pt x="0" y="0"/>
                </a:moveTo>
                <a:lnTo>
                  <a:pt x="2968112" y="0"/>
                </a:lnTo>
                <a:lnTo>
                  <a:pt x="2968112" y="2009096"/>
                </a:lnTo>
                <a:lnTo>
                  <a:pt x="0" y="20090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1349754">
            <a:off x="342929" y="8139533"/>
            <a:ext cx="2237535" cy="2237535"/>
          </a:xfrm>
          <a:custGeom>
            <a:avLst/>
            <a:gdLst/>
            <a:ahLst/>
            <a:cxnLst/>
            <a:rect r="r" b="b" t="t" l="l"/>
            <a:pathLst>
              <a:path h="2237535" w="2237535">
                <a:moveTo>
                  <a:pt x="0" y="0"/>
                </a:moveTo>
                <a:lnTo>
                  <a:pt x="2237535" y="0"/>
                </a:lnTo>
                <a:lnTo>
                  <a:pt x="2237535" y="2237534"/>
                </a:lnTo>
                <a:lnTo>
                  <a:pt x="0" y="22375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5417932" y="971550"/>
            <a:ext cx="10900426" cy="6157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480"/>
              </a:lnSpc>
            </a:pPr>
            <a:r>
              <a:rPr lang="en-US" sz="3200" b="true">
                <a:solidFill>
                  <a:srgbClr val="192B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Исходи које смо остварили након ових активности су:</a:t>
            </a:r>
          </a:p>
          <a:p>
            <a:pPr algn="just">
              <a:lnSpc>
                <a:spcPts val="4480"/>
              </a:lnSpc>
            </a:pPr>
            <a:r>
              <a:rPr lang="en-US" sz="3200">
                <a:solidFill>
                  <a:srgbClr val="192B4B"/>
                </a:solidFill>
                <a:latin typeface="Open Sans"/>
                <a:ea typeface="Open Sans"/>
                <a:cs typeface="Open Sans"/>
                <a:sym typeface="Open Sans"/>
              </a:rPr>
              <a:t>–Усвајање знања о планетама у Сунчевом систему;</a:t>
            </a:r>
          </a:p>
          <a:p>
            <a:pPr algn="just">
              <a:lnSpc>
                <a:spcPts val="4480"/>
              </a:lnSpc>
            </a:pPr>
            <a:r>
              <a:rPr lang="en-US" sz="3200">
                <a:solidFill>
                  <a:srgbClr val="192B4B"/>
                </a:solidFill>
                <a:latin typeface="Open Sans"/>
                <a:ea typeface="Open Sans"/>
                <a:cs typeface="Open Sans"/>
                <a:sym typeface="Open Sans"/>
              </a:rPr>
              <a:t>–Развијање говорне културе ученика (описивање планета, сунчевог система)</a:t>
            </a:r>
          </a:p>
          <a:p>
            <a:pPr algn="just">
              <a:lnSpc>
                <a:spcPts val="4480"/>
              </a:lnSpc>
            </a:pPr>
            <a:r>
              <a:rPr lang="en-US" sz="3200">
                <a:solidFill>
                  <a:srgbClr val="192B4B"/>
                </a:solidFill>
                <a:latin typeface="Open Sans"/>
                <a:ea typeface="Open Sans"/>
                <a:cs typeface="Open Sans"/>
                <a:sym typeface="Open Sans"/>
              </a:rPr>
              <a:t>– Развијање маште и креативности;</a:t>
            </a:r>
          </a:p>
          <a:p>
            <a:pPr algn="just">
              <a:lnSpc>
                <a:spcPts val="4480"/>
              </a:lnSpc>
            </a:pPr>
            <a:r>
              <a:rPr lang="en-US" sz="3200">
                <a:solidFill>
                  <a:srgbClr val="192B4B"/>
                </a:solidFill>
                <a:latin typeface="Open Sans"/>
                <a:ea typeface="Open Sans"/>
                <a:cs typeface="Open Sans"/>
                <a:sym typeface="Open Sans"/>
              </a:rPr>
              <a:t>-Анализирање једноставног познатог поступка који садржи понављања одређених радњи и његово представљање алгоритамски;</a:t>
            </a:r>
          </a:p>
          <a:p>
            <a:pPr algn="just">
              <a:lnSpc>
                <a:spcPts val="4480"/>
              </a:lnSpc>
            </a:pPr>
            <a:r>
              <a:rPr lang="en-US" sz="3200">
                <a:solidFill>
                  <a:srgbClr val="192B4B"/>
                </a:solidFill>
                <a:latin typeface="Open Sans"/>
                <a:ea typeface="Open Sans"/>
                <a:cs typeface="Open Sans"/>
                <a:sym typeface="Open Sans"/>
              </a:rPr>
              <a:t>-Креирање одговарајућег алгоритма у визуелном програмском језику, уочавање  и исправљање грешке;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-1349754">
            <a:off x="2696203" y="8258279"/>
            <a:ext cx="2237535" cy="2237535"/>
          </a:xfrm>
          <a:custGeom>
            <a:avLst/>
            <a:gdLst/>
            <a:ahLst/>
            <a:cxnLst/>
            <a:rect r="r" b="b" t="t" l="l"/>
            <a:pathLst>
              <a:path h="2237535" w="2237535">
                <a:moveTo>
                  <a:pt x="0" y="0"/>
                </a:moveTo>
                <a:lnTo>
                  <a:pt x="2237535" y="0"/>
                </a:lnTo>
                <a:lnTo>
                  <a:pt x="2237535" y="2237534"/>
                </a:lnTo>
                <a:lnTo>
                  <a:pt x="0" y="22375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1349754">
            <a:off x="5010661" y="8258279"/>
            <a:ext cx="2237535" cy="2237535"/>
          </a:xfrm>
          <a:custGeom>
            <a:avLst/>
            <a:gdLst/>
            <a:ahLst/>
            <a:cxnLst/>
            <a:rect r="r" b="b" t="t" l="l"/>
            <a:pathLst>
              <a:path h="2237535" w="2237535">
                <a:moveTo>
                  <a:pt x="0" y="0"/>
                </a:moveTo>
                <a:lnTo>
                  <a:pt x="2237535" y="0"/>
                </a:lnTo>
                <a:lnTo>
                  <a:pt x="2237535" y="2237534"/>
                </a:lnTo>
                <a:lnTo>
                  <a:pt x="0" y="22375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1349754">
            <a:off x="7447772" y="8258279"/>
            <a:ext cx="2237535" cy="2237535"/>
          </a:xfrm>
          <a:custGeom>
            <a:avLst/>
            <a:gdLst/>
            <a:ahLst/>
            <a:cxnLst/>
            <a:rect r="r" b="b" t="t" l="l"/>
            <a:pathLst>
              <a:path h="2237535" w="2237535">
                <a:moveTo>
                  <a:pt x="0" y="0"/>
                </a:moveTo>
                <a:lnTo>
                  <a:pt x="2237534" y="0"/>
                </a:lnTo>
                <a:lnTo>
                  <a:pt x="2237534" y="2237534"/>
                </a:lnTo>
                <a:lnTo>
                  <a:pt x="0" y="22375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349754">
            <a:off x="9677130" y="8139533"/>
            <a:ext cx="2237535" cy="2237535"/>
          </a:xfrm>
          <a:custGeom>
            <a:avLst/>
            <a:gdLst/>
            <a:ahLst/>
            <a:cxnLst/>
            <a:rect r="r" b="b" t="t" l="l"/>
            <a:pathLst>
              <a:path h="2237535" w="2237535">
                <a:moveTo>
                  <a:pt x="0" y="0"/>
                </a:moveTo>
                <a:lnTo>
                  <a:pt x="2237534" y="0"/>
                </a:lnTo>
                <a:lnTo>
                  <a:pt x="2237534" y="2237534"/>
                </a:lnTo>
                <a:lnTo>
                  <a:pt x="0" y="22375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1349754">
            <a:off x="11900453" y="8139533"/>
            <a:ext cx="2237535" cy="2237535"/>
          </a:xfrm>
          <a:custGeom>
            <a:avLst/>
            <a:gdLst/>
            <a:ahLst/>
            <a:cxnLst/>
            <a:rect r="r" b="b" t="t" l="l"/>
            <a:pathLst>
              <a:path h="2237535" w="2237535">
                <a:moveTo>
                  <a:pt x="0" y="0"/>
                </a:moveTo>
                <a:lnTo>
                  <a:pt x="2237535" y="0"/>
                </a:lnTo>
                <a:lnTo>
                  <a:pt x="2237535" y="2237534"/>
                </a:lnTo>
                <a:lnTo>
                  <a:pt x="0" y="22375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1349754">
            <a:off x="14123777" y="8139533"/>
            <a:ext cx="2237535" cy="2237535"/>
          </a:xfrm>
          <a:custGeom>
            <a:avLst/>
            <a:gdLst/>
            <a:ahLst/>
            <a:cxnLst/>
            <a:rect r="r" b="b" t="t" l="l"/>
            <a:pathLst>
              <a:path h="2237535" w="2237535">
                <a:moveTo>
                  <a:pt x="0" y="0"/>
                </a:moveTo>
                <a:lnTo>
                  <a:pt x="2237534" y="0"/>
                </a:lnTo>
                <a:lnTo>
                  <a:pt x="2237534" y="2237534"/>
                </a:lnTo>
                <a:lnTo>
                  <a:pt x="0" y="22375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2B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049601">
            <a:off x="16817209" y="6012915"/>
            <a:ext cx="1947524" cy="1428508"/>
          </a:xfrm>
          <a:custGeom>
            <a:avLst/>
            <a:gdLst/>
            <a:ahLst/>
            <a:cxnLst/>
            <a:rect r="r" b="b" t="t" l="l"/>
            <a:pathLst>
              <a:path h="1428508" w="1947524">
                <a:moveTo>
                  <a:pt x="0" y="0"/>
                </a:moveTo>
                <a:lnTo>
                  <a:pt x="1947524" y="0"/>
                </a:lnTo>
                <a:lnTo>
                  <a:pt x="1947524" y="1428508"/>
                </a:lnTo>
                <a:lnTo>
                  <a:pt x="0" y="14285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403434" y="0"/>
            <a:ext cx="13738898" cy="10287000"/>
          </a:xfrm>
          <a:custGeom>
            <a:avLst/>
            <a:gdLst/>
            <a:ahLst/>
            <a:cxnLst/>
            <a:rect r="r" b="b" t="t" l="l"/>
            <a:pathLst>
              <a:path h="10287000" w="13738898">
                <a:moveTo>
                  <a:pt x="0" y="0"/>
                </a:moveTo>
                <a:lnTo>
                  <a:pt x="13738898" y="0"/>
                </a:lnTo>
                <a:lnTo>
                  <a:pt x="137388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335464" y="0"/>
            <a:ext cx="13738898" cy="10287000"/>
          </a:xfrm>
          <a:custGeom>
            <a:avLst/>
            <a:gdLst/>
            <a:ahLst/>
            <a:cxnLst/>
            <a:rect r="r" b="b" t="t" l="l"/>
            <a:pathLst>
              <a:path h="10287000" w="13738898">
                <a:moveTo>
                  <a:pt x="0" y="0"/>
                </a:moveTo>
                <a:lnTo>
                  <a:pt x="13738898" y="0"/>
                </a:lnTo>
                <a:lnTo>
                  <a:pt x="137388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017558" y="-1511868"/>
            <a:ext cx="7463950" cy="7492045"/>
          </a:xfrm>
          <a:custGeom>
            <a:avLst/>
            <a:gdLst/>
            <a:ahLst/>
            <a:cxnLst/>
            <a:rect r="r" b="b" t="t" l="l"/>
            <a:pathLst>
              <a:path h="7492045" w="7463950">
                <a:moveTo>
                  <a:pt x="0" y="0"/>
                </a:moveTo>
                <a:lnTo>
                  <a:pt x="7463951" y="0"/>
                </a:lnTo>
                <a:lnTo>
                  <a:pt x="7463951" y="7492045"/>
                </a:lnTo>
                <a:lnTo>
                  <a:pt x="0" y="74920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324845" y="6290136"/>
            <a:ext cx="12472362" cy="6173819"/>
          </a:xfrm>
          <a:custGeom>
            <a:avLst/>
            <a:gdLst/>
            <a:ahLst/>
            <a:cxnLst/>
            <a:rect r="r" b="b" t="t" l="l"/>
            <a:pathLst>
              <a:path h="6173819" w="12472362">
                <a:moveTo>
                  <a:pt x="0" y="0"/>
                </a:moveTo>
                <a:lnTo>
                  <a:pt x="12472362" y="0"/>
                </a:lnTo>
                <a:lnTo>
                  <a:pt x="12472362" y="6173820"/>
                </a:lnTo>
                <a:lnTo>
                  <a:pt x="0" y="6173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523411" y="6290136"/>
            <a:ext cx="12472362" cy="6173819"/>
          </a:xfrm>
          <a:custGeom>
            <a:avLst/>
            <a:gdLst/>
            <a:ahLst/>
            <a:cxnLst/>
            <a:rect r="r" b="b" t="t" l="l"/>
            <a:pathLst>
              <a:path h="6173819" w="12472362">
                <a:moveTo>
                  <a:pt x="0" y="0"/>
                </a:moveTo>
                <a:lnTo>
                  <a:pt x="12472362" y="0"/>
                </a:lnTo>
                <a:lnTo>
                  <a:pt x="12472362" y="6173820"/>
                </a:lnTo>
                <a:lnTo>
                  <a:pt x="0" y="6173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2049601">
            <a:off x="11898315" y="3770287"/>
            <a:ext cx="2323807" cy="1704511"/>
          </a:xfrm>
          <a:custGeom>
            <a:avLst/>
            <a:gdLst/>
            <a:ahLst/>
            <a:cxnLst/>
            <a:rect r="r" b="b" t="t" l="l"/>
            <a:pathLst>
              <a:path h="1704511" w="2323807">
                <a:moveTo>
                  <a:pt x="0" y="0"/>
                </a:moveTo>
                <a:lnTo>
                  <a:pt x="2323807" y="0"/>
                </a:lnTo>
                <a:lnTo>
                  <a:pt x="2323807" y="1704511"/>
                </a:lnTo>
                <a:lnTo>
                  <a:pt x="0" y="17045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010432" y="1885402"/>
            <a:ext cx="9137086" cy="7155142"/>
            <a:chOff x="0" y="0"/>
            <a:chExt cx="2920177" cy="228675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920177" cy="2286756"/>
            </a:xfrm>
            <a:custGeom>
              <a:avLst/>
              <a:gdLst/>
              <a:ahLst/>
              <a:cxnLst/>
              <a:rect r="r" b="b" t="t" l="l"/>
              <a:pathLst>
                <a:path h="2286756" w="2920177">
                  <a:moveTo>
                    <a:pt x="40671" y="0"/>
                  </a:moveTo>
                  <a:lnTo>
                    <a:pt x="2879506" y="0"/>
                  </a:lnTo>
                  <a:cubicBezTo>
                    <a:pt x="2901968" y="0"/>
                    <a:pt x="2920177" y="18209"/>
                    <a:pt x="2920177" y="40671"/>
                  </a:cubicBezTo>
                  <a:lnTo>
                    <a:pt x="2920177" y="2246085"/>
                  </a:lnTo>
                  <a:cubicBezTo>
                    <a:pt x="2920177" y="2256872"/>
                    <a:pt x="2915892" y="2267216"/>
                    <a:pt x="2908265" y="2274844"/>
                  </a:cubicBezTo>
                  <a:cubicBezTo>
                    <a:pt x="2900638" y="2282471"/>
                    <a:pt x="2890293" y="2286756"/>
                    <a:pt x="2879506" y="2286756"/>
                  </a:cubicBezTo>
                  <a:lnTo>
                    <a:pt x="40671" y="2286756"/>
                  </a:lnTo>
                  <a:cubicBezTo>
                    <a:pt x="18209" y="2286756"/>
                    <a:pt x="0" y="2268547"/>
                    <a:pt x="0" y="2246085"/>
                  </a:cubicBezTo>
                  <a:lnTo>
                    <a:pt x="0" y="40671"/>
                  </a:lnTo>
                  <a:cubicBezTo>
                    <a:pt x="0" y="18209"/>
                    <a:pt x="18209" y="0"/>
                    <a:pt x="40671" y="0"/>
                  </a:cubicBezTo>
                  <a:close/>
                </a:path>
              </a:pathLst>
            </a:custGeom>
            <a:solidFill>
              <a:srgbClr val="FF5AE5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2920177" cy="234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2480952" y="2295487"/>
            <a:ext cx="8196044" cy="6334971"/>
            <a:chOff x="0" y="0"/>
            <a:chExt cx="2619424" cy="202463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619424" cy="2024632"/>
            </a:xfrm>
            <a:custGeom>
              <a:avLst/>
              <a:gdLst/>
              <a:ahLst/>
              <a:cxnLst/>
              <a:rect r="r" b="b" t="t" l="l"/>
              <a:pathLst>
                <a:path h="2024632" w="2619424">
                  <a:moveTo>
                    <a:pt x="45340" y="0"/>
                  </a:moveTo>
                  <a:lnTo>
                    <a:pt x="2574084" y="0"/>
                  </a:lnTo>
                  <a:cubicBezTo>
                    <a:pt x="2599124" y="0"/>
                    <a:pt x="2619424" y="20300"/>
                    <a:pt x="2619424" y="45340"/>
                  </a:cubicBezTo>
                  <a:lnTo>
                    <a:pt x="2619424" y="1979292"/>
                  </a:lnTo>
                  <a:cubicBezTo>
                    <a:pt x="2619424" y="1991317"/>
                    <a:pt x="2614647" y="2002849"/>
                    <a:pt x="2606144" y="2011353"/>
                  </a:cubicBezTo>
                  <a:cubicBezTo>
                    <a:pt x="2597641" y="2019856"/>
                    <a:pt x="2586109" y="2024632"/>
                    <a:pt x="2574084" y="2024632"/>
                  </a:cubicBezTo>
                  <a:lnTo>
                    <a:pt x="45340" y="2024632"/>
                  </a:lnTo>
                  <a:cubicBezTo>
                    <a:pt x="20300" y="2024632"/>
                    <a:pt x="0" y="2004333"/>
                    <a:pt x="0" y="1979292"/>
                  </a:cubicBezTo>
                  <a:lnTo>
                    <a:pt x="0" y="45340"/>
                  </a:lnTo>
                  <a:cubicBezTo>
                    <a:pt x="0" y="33315"/>
                    <a:pt x="4777" y="21783"/>
                    <a:pt x="13280" y="13280"/>
                  </a:cubicBezTo>
                  <a:cubicBezTo>
                    <a:pt x="21783" y="4777"/>
                    <a:pt x="33315" y="0"/>
                    <a:pt x="4534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57150"/>
              <a:ext cx="2619424" cy="208178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1408484" y="1028700"/>
            <a:ext cx="1218149" cy="1218149"/>
          </a:xfrm>
          <a:custGeom>
            <a:avLst/>
            <a:gdLst/>
            <a:ahLst/>
            <a:cxnLst/>
            <a:rect r="r" b="b" t="t" l="l"/>
            <a:pathLst>
              <a:path h="1218149" w="1218149">
                <a:moveTo>
                  <a:pt x="0" y="0"/>
                </a:moveTo>
                <a:lnTo>
                  <a:pt x="1218149" y="0"/>
                </a:lnTo>
                <a:lnTo>
                  <a:pt x="1218149" y="1218149"/>
                </a:lnTo>
                <a:lnTo>
                  <a:pt x="0" y="12181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358614">
            <a:off x="-643442" y="19784"/>
            <a:ext cx="3344283" cy="1270828"/>
          </a:xfrm>
          <a:custGeom>
            <a:avLst/>
            <a:gdLst/>
            <a:ahLst/>
            <a:cxnLst/>
            <a:rect r="r" b="b" t="t" l="l"/>
            <a:pathLst>
              <a:path h="1270828" w="3344283">
                <a:moveTo>
                  <a:pt x="0" y="0"/>
                </a:moveTo>
                <a:lnTo>
                  <a:pt x="3344284" y="0"/>
                </a:lnTo>
                <a:lnTo>
                  <a:pt x="3344284" y="1270827"/>
                </a:lnTo>
                <a:lnTo>
                  <a:pt x="0" y="12708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-1349754">
            <a:off x="7866340" y="6323106"/>
            <a:ext cx="2237535" cy="2237535"/>
          </a:xfrm>
          <a:custGeom>
            <a:avLst/>
            <a:gdLst/>
            <a:ahLst/>
            <a:cxnLst/>
            <a:rect r="r" b="b" t="t" l="l"/>
            <a:pathLst>
              <a:path h="2237535" w="2237535">
                <a:moveTo>
                  <a:pt x="0" y="0"/>
                </a:moveTo>
                <a:lnTo>
                  <a:pt x="2237535" y="0"/>
                </a:lnTo>
                <a:lnTo>
                  <a:pt x="2237535" y="2237535"/>
                </a:lnTo>
                <a:lnTo>
                  <a:pt x="0" y="223753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1620228" y="2295487"/>
            <a:ext cx="6311903" cy="6587766"/>
          </a:xfrm>
          <a:custGeom>
            <a:avLst/>
            <a:gdLst/>
            <a:ahLst/>
            <a:cxnLst/>
            <a:rect r="r" b="b" t="t" l="l"/>
            <a:pathLst>
              <a:path h="6587766" w="6311903">
                <a:moveTo>
                  <a:pt x="0" y="0"/>
                </a:moveTo>
                <a:lnTo>
                  <a:pt x="6311903" y="0"/>
                </a:lnTo>
                <a:lnTo>
                  <a:pt x="6311903" y="6587766"/>
                </a:lnTo>
                <a:lnTo>
                  <a:pt x="0" y="65877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3095974" y="2570230"/>
            <a:ext cx="6966000" cy="6134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b="true">
                <a:solidFill>
                  <a:srgbClr val="192B4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Одрживост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2369464" y="3116966"/>
            <a:ext cx="6966000" cy="5080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7234" indent="-388617" lvl="1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192B4B"/>
                </a:solidFill>
                <a:latin typeface="Open Sans"/>
                <a:ea typeface="Open Sans"/>
                <a:cs typeface="Open Sans"/>
                <a:sym typeface="Open Sans"/>
              </a:rPr>
              <a:t>Редовна настава</a:t>
            </a:r>
          </a:p>
          <a:p>
            <a:pPr algn="l" marL="777234" indent="-388617" lvl="1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192B4B"/>
                </a:solidFill>
                <a:latin typeface="Open Sans"/>
                <a:ea typeface="Open Sans"/>
                <a:cs typeface="Open Sans"/>
                <a:sym typeface="Open Sans"/>
              </a:rPr>
              <a:t>Експериментаријум, ТЦ Ушће</a:t>
            </a:r>
          </a:p>
          <a:p>
            <a:pPr algn="l" marL="777234" indent="-388617" lvl="1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192B4B"/>
                </a:solidFill>
                <a:latin typeface="Open Sans"/>
                <a:ea typeface="Open Sans"/>
                <a:cs typeface="Open Sans"/>
                <a:sym typeface="Open Sans"/>
              </a:rPr>
              <a:t>Фестивал науке, ОШ ,,22. октобар”, Сурчин</a:t>
            </a:r>
          </a:p>
          <a:p>
            <a:pPr algn="l" marL="777234" indent="-388617" lvl="1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192B4B"/>
                </a:solidFill>
                <a:latin typeface="Open Sans"/>
                <a:ea typeface="Open Sans"/>
                <a:cs typeface="Open Sans"/>
                <a:sym typeface="Open Sans"/>
              </a:rPr>
              <a:t>Научни пикник</a:t>
            </a:r>
          </a:p>
          <a:p>
            <a:pPr algn="l" marL="777234" indent="-388617" lvl="1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192B4B"/>
                </a:solidFill>
                <a:latin typeface="Open Sans"/>
                <a:ea typeface="Open Sans"/>
                <a:cs typeface="Open Sans"/>
                <a:sym typeface="Open Sans"/>
              </a:rPr>
              <a:t>Различите радионице</a:t>
            </a:r>
          </a:p>
          <a:p>
            <a:pPr algn="l">
              <a:lnSpc>
                <a:spcPts val="5039"/>
              </a:lnSpc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2B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403434" y="0"/>
            <a:ext cx="13738898" cy="10287000"/>
          </a:xfrm>
          <a:custGeom>
            <a:avLst/>
            <a:gdLst/>
            <a:ahLst/>
            <a:cxnLst/>
            <a:rect r="r" b="b" t="t" l="l"/>
            <a:pathLst>
              <a:path h="10287000" w="13738898">
                <a:moveTo>
                  <a:pt x="0" y="0"/>
                </a:moveTo>
                <a:lnTo>
                  <a:pt x="13738898" y="0"/>
                </a:lnTo>
                <a:lnTo>
                  <a:pt x="137388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35464" y="0"/>
            <a:ext cx="13738898" cy="10287000"/>
          </a:xfrm>
          <a:custGeom>
            <a:avLst/>
            <a:gdLst/>
            <a:ahLst/>
            <a:cxnLst/>
            <a:rect r="r" b="b" t="t" l="l"/>
            <a:pathLst>
              <a:path h="10287000" w="13738898">
                <a:moveTo>
                  <a:pt x="0" y="0"/>
                </a:moveTo>
                <a:lnTo>
                  <a:pt x="13738898" y="0"/>
                </a:lnTo>
                <a:lnTo>
                  <a:pt x="137388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324845" y="6290136"/>
            <a:ext cx="12472362" cy="6173819"/>
          </a:xfrm>
          <a:custGeom>
            <a:avLst/>
            <a:gdLst/>
            <a:ahLst/>
            <a:cxnLst/>
            <a:rect r="r" b="b" t="t" l="l"/>
            <a:pathLst>
              <a:path h="6173819" w="12472362">
                <a:moveTo>
                  <a:pt x="0" y="0"/>
                </a:moveTo>
                <a:lnTo>
                  <a:pt x="12472362" y="0"/>
                </a:lnTo>
                <a:lnTo>
                  <a:pt x="12472362" y="6173820"/>
                </a:lnTo>
                <a:lnTo>
                  <a:pt x="0" y="61738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523411" y="6290136"/>
            <a:ext cx="12472362" cy="6173819"/>
          </a:xfrm>
          <a:custGeom>
            <a:avLst/>
            <a:gdLst/>
            <a:ahLst/>
            <a:cxnLst/>
            <a:rect r="r" b="b" t="t" l="l"/>
            <a:pathLst>
              <a:path h="6173819" w="12472362">
                <a:moveTo>
                  <a:pt x="0" y="0"/>
                </a:moveTo>
                <a:lnTo>
                  <a:pt x="12472362" y="0"/>
                </a:lnTo>
                <a:lnTo>
                  <a:pt x="12472362" y="6173820"/>
                </a:lnTo>
                <a:lnTo>
                  <a:pt x="0" y="61738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030657" y="6146079"/>
            <a:ext cx="7340185" cy="3649220"/>
          </a:xfrm>
          <a:custGeom>
            <a:avLst/>
            <a:gdLst/>
            <a:ahLst/>
            <a:cxnLst/>
            <a:rect r="r" b="b" t="t" l="l"/>
            <a:pathLst>
              <a:path h="3649220" w="7340185">
                <a:moveTo>
                  <a:pt x="0" y="0"/>
                </a:moveTo>
                <a:lnTo>
                  <a:pt x="7340185" y="0"/>
                </a:lnTo>
                <a:lnTo>
                  <a:pt x="7340185" y="3649220"/>
                </a:lnTo>
                <a:lnTo>
                  <a:pt x="0" y="36492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144000" y="1614023"/>
            <a:ext cx="5664867" cy="3834512"/>
          </a:xfrm>
          <a:custGeom>
            <a:avLst/>
            <a:gdLst/>
            <a:ahLst/>
            <a:cxnLst/>
            <a:rect r="r" b="b" t="t" l="l"/>
            <a:pathLst>
              <a:path h="3834512" w="5664867">
                <a:moveTo>
                  <a:pt x="0" y="0"/>
                </a:moveTo>
                <a:lnTo>
                  <a:pt x="5664867" y="0"/>
                </a:lnTo>
                <a:lnTo>
                  <a:pt x="5664867" y="3834513"/>
                </a:lnTo>
                <a:lnTo>
                  <a:pt x="0" y="38345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477320">
            <a:off x="15500878" y="778646"/>
            <a:ext cx="3516843" cy="7201727"/>
          </a:xfrm>
          <a:custGeom>
            <a:avLst/>
            <a:gdLst/>
            <a:ahLst/>
            <a:cxnLst/>
            <a:rect r="r" b="b" t="t" l="l"/>
            <a:pathLst>
              <a:path h="7201727" w="3516843">
                <a:moveTo>
                  <a:pt x="0" y="0"/>
                </a:moveTo>
                <a:lnTo>
                  <a:pt x="3516844" y="0"/>
                </a:lnTo>
                <a:lnTo>
                  <a:pt x="3516844" y="7201727"/>
                </a:lnTo>
                <a:lnTo>
                  <a:pt x="0" y="72017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351500" y="1166561"/>
            <a:ext cx="8250962" cy="26460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123"/>
              </a:lnSpc>
            </a:pPr>
            <a:r>
              <a:rPr lang="en-US" sz="17837">
                <a:solidFill>
                  <a:srgbClr val="FAFCFD"/>
                </a:solidFill>
                <a:latin typeface="Funtastic"/>
                <a:ea typeface="Funtastic"/>
                <a:cs typeface="Funtastic"/>
                <a:sym typeface="Funtastic"/>
              </a:rPr>
              <a:t>ХВАЛА!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6776933" y="5163274"/>
            <a:ext cx="2253724" cy="2253724"/>
          </a:xfrm>
          <a:custGeom>
            <a:avLst/>
            <a:gdLst/>
            <a:ahLst/>
            <a:cxnLst/>
            <a:rect r="r" b="b" t="t" l="l"/>
            <a:pathLst>
              <a:path h="2253724" w="2253724">
                <a:moveTo>
                  <a:pt x="0" y="0"/>
                </a:moveTo>
                <a:lnTo>
                  <a:pt x="2253724" y="0"/>
                </a:lnTo>
                <a:lnTo>
                  <a:pt x="2253724" y="2253724"/>
                </a:lnTo>
                <a:lnTo>
                  <a:pt x="0" y="2253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8888215">
            <a:off x="-1064595" y="43362"/>
            <a:ext cx="3859895" cy="1263238"/>
          </a:xfrm>
          <a:custGeom>
            <a:avLst/>
            <a:gdLst/>
            <a:ahLst/>
            <a:cxnLst/>
            <a:rect r="r" b="b" t="t" l="l"/>
            <a:pathLst>
              <a:path h="1263238" w="3859895">
                <a:moveTo>
                  <a:pt x="0" y="0"/>
                </a:moveTo>
                <a:lnTo>
                  <a:pt x="3859895" y="0"/>
                </a:lnTo>
                <a:lnTo>
                  <a:pt x="3859895" y="1263238"/>
                </a:lnTo>
                <a:lnTo>
                  <a:pt x="0" y="12632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208846" y="4324892"/>
            <a:ext cx="8250962" cy="402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72"/>
              </a:lnSpc>
            </a:pPr>
            <a:r>
              <a:rPr lang="en-US" sz="3200" b="true">
                <a:solidFill>
                  <a:srgbClr val="FAFC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ИМА ЛИ ПИТАЊА?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952996" y="7571529"/>
            <a:ext cx="3916680" cy="2223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Ima li pitanja?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uceniqrs@gmail.com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uceniq.edu.rs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2B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403434" y="0"/>
            <a:ext cx="13738898" cy="10287000"/>
          </a:xfrm>
          <a:custGeom>
            <a:avLst/>
            <a:gdLst/>
            <a:ahLst/>
            <a:cxnLst/>
            <a:rect r="r" b="b" t="t" l="l"/>
            <a:pathLst>
              <a:path h="10287000" w="13738898">
                <a:moveTo>
                  <a:pt x="0" y="0"/>
                </a:moveTo>
                <a:lnTo>
                  <a:pt x="13738898" y="0"/>
                </a:lnTo>
                <a:lnTo>
                  <a:pt x="137388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35464" y="0"/>
            <a:ext cx="13738898" cy="10287000"/>
          </a:xfrm>
          <a:custGeom>
            <a:avLst/>
            <a:gdLst/>
            <a:ahLst/>
            <a:cxnLst/>
            <a:rect r="r" b="b" t="t" l="l"/>
            <a:pathLst>
              <a:path h="10287000" w="13738898">
                <a:moveTo>
                  <a:pt x="0" y="0"/>
                </a:moveTo>
                <a:lnTo>
                  <a:pt x="13738898" y="0"/>
                </a:lnTo>
                <a:lnTo>
                  <a:pt x="137388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0155732" y="113643"/>
            <a:ext cx="24551151" cy="12152820"/>
          </a:xfrm>
          <a:custGeom>
            <a:avLst/>
            <a:gdLst/>
            <a:ahLst/>
            <a:cxnLst/>
            <a:rect r="r" b="b" t="t" l="l"/>
            <a:pathLst>
              <a:path h="12152820" w="24551151">
                <a:moveTo>
                  <a:pt x="0" y="0"/>
                </a:moveTo>
                <a:lnTo>
                  <a:pt x="24551151" y="0"/>
                </a:lnTo>
                <a:lnTo>
                  <a:pt x="24551151" y="12152820"/>
                </a:lnTo>
                <a:lnTo>
                  <a:pt x="0" y="121528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771885" y="2348779"/>
            <a:ext cx="20628426" cy="10211071"/>
          </a:xfrm>
          <a:custGeom>
            <a:avLst/>
            <a:gdLst/>
            <a:ahLst/>
            <a:cxnLst/>
            <a:rect r="r" b="b" t="t" l="l"/>
            <a:pathLst>
              <a:path h="10211071" w="20628426">
                <a:moveTo>
                  <a:pt x="0" y="0"/>
                </a:moveTo>
                <a:lnTo>
                  <a:pt x="20628426" y="0"/>
                </a:lnTo>
                <a:lnTo>
                  <a:pt x="20628426" y="10211071"/>
                </a:lnTo>
                <a:lnTo>
                  <a:pt x="0" y="102110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418123">
            <a:off x="15526741" y="246221"/>
            <a:ext cx="1718176" cy="2341317"/>
          </a:xfrm>
          <a:custGeom>
            <a:avLst/>
            <a:gdLst/>
            <a:ahLst/>
            <a:cxnLst/>
            <a:rect r="r" b="b" t="t" l="l"/>
            <a:pathLst>
              <a:path h="2341317" w="1718176">
                <a:moveTo>
                  <a:pt x="0" y="0"/>
                </a:moveTo>
                <a:lnTo>
                  <a:pt x="1718175" y="0"/>
                </a:lnTo>
                <a:lnTo>
                  <a:pt x="1718175" y="2341317"/>
                </a:lnTo>
                <a:lnTo>
                  <a:pt x="0" y="23413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873026" y="909499"/>
            <a:ext cx="1439280" cy="1439280"/>
          </a:xfrm>
          <a:custGeom>
            <a:avLst/>
            <a:gdLst/>
            <a:ahLst/>
            <a:cxnLst/>
            <a:rect r="r" b="b" t="t" l="l"/>
            <a:pathLst>
              <a:path h="1439280" w="1439280">
                <a:moveTo>
                  <a:pt x="0" y="0"/>
                </a:moveTo>
                <a:lnTo>
                  <a:pt x="1439280" y="0"/>
                </a:lnTo>
                <a:lnTo>
                  <a:pt x="1439280" y="1439280"/>
                </a:lnTo>
                <a:lnTo>
                  <a:pt x="0" y="1439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238134">
            <a:off x="-585455" y="-236802"/>
            <a:ext cx="3252096" cy="1513703"/>
          </a:xfrm>
          <a:custGeom>
            <a:avLst/>
            <a:gdLst/>
            <a:ahLst/>
            <a:cxnLst/>
            <a:rect r="r" b="b" t="t" l="l"/>
            <a:pathLst>
              <a:path h="1513703" w="3252096">
                <a:moveTo>
                  <a:pt x="0" y="0"/>
                </a:moveTo>
                <a:lnTo>
                  <a:pt x="3252095" y="0"/>
                </a:lnTo>
                <a:lnTo>
                  <a:pt x="3252095" y="1513703"/>
                </a:lnTo>
                <a:lnTo>
                  <a:pt x="0" y="15137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555876" y="8088896"/>
            <a:ext cx="5086310" cy="2198104"/>
          </a:xfrm>
          <a:custGeom>
            <a:avLst/>
            <a:gdLst/>
            <a:ahLst/>
            <a:cxnLst/>
            <a:rect r="r" b="b" t="t" l="l"/>
            <a:pathLst>
              <a:path h="2198104" w="5086310">
                <a:moveTo>
                  <a:pt x="0" y="0"/>
                </a:moveTo>
                <a:lnTo>
                  <a:pt x="5086310" y="0"/>
                </a:lnTo>
                <a:lnTo>
                  <a:pt x="5086310" y="2198104"/>
                </a:lnTo>
                <a:lnTo>
                  <a:pt x="0" y="21981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2259114">
            <a:off x="727296" y="253082"/>
            <a:ext cx="5567570" cy="5161353"/>
          </a:xfrm>
          <a:custGeom>
            <a:avLst/>
            <a:gdLst/>
            <a:ahLst/>
            <a:cxnLst/>
            <a:rect r="r" b="b" t="t" l="l"/>
            <a:pathLst>
              <a:path h="5161353" w="5567570">
                <a:moveTo>
                  <a:pt x="0" y="0"/>
                </a:moveTo>
                <a:lnTo>
                  <a:pt x="5567570" y="0"/>
                </a:lnTo>
                <a:lnTo>
                  <a:pt x="5567570" y="5161353"/>
                </a:lnTo>
                <a:lnTo>
                  <a:pt x="0" y="516135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16330" y="4647030"/>
            <a:ext cx="16942970" cy="28879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У оквиру  сарадње Удружења УченIQ  и школа у којима смо радили и са којима смо сарађивали, 2023. године б</a:t>
            </a:r>
            <a:r>
              <a:rPr lang="en-US" sz="3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или смо део сјајне европске иницијативе Meet and Code поводом обележавања  Европске недеље програмирања (EU Code Week), а са циљем популаризације почетног програмирања што већем броју деце.</a:t>
            </a:r>
          </a:p>
          <a:p>
            <a:pPr algn="ctr">
              <a:lnSpc>
                <a:spcPts val="4620"/>
              </a:lnSpc>
              <a:spcBef>
                <a:spcPct val="0"/>
              </a:spcBef>
            </a:pPr>
            <a:r>
              <a:rPr lang="en-US" sz="3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За тај конкурс смо одабрали тему везану за Свемир- Свемирске пчелице.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268596" y="8089581"/>
            <a:ext cx="2197419" cy="2197419"/>
          </a:xfrm>
          <a:custGeom>
            <a:avLst/>
            <a:gdLst/>
            <a:ahLst/>
            <a:cxnLst/>
            <a:rect r="r" b="b" t="t" l="l"/>
            <a:pathLst>
              <a:path h="2197419" w="2197419">
                <a:moveTo>
                  <a:pt x="0" y="0"/>
                </a:moveTo>
                <a:lnTo>
                  <a:pt x="2197419" y="0"/>
                </a:lnTo>
                <a:lnTo>
                  <a:pt x="2197419" y="2197419"/>
                </a:lnTo>
                <a:lnTo>
                  <a:pt x="0" y="219741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412372" y="8159591"/>
            <a:ext cx="2197419" cy="2197419"/>
          </a:xfrm>
          <a:custGeom>
            <a:avLst/>
            <a:gdLst/>
            <a:ahLst/>
            <a:cxnLst/>
            <a:rect r="r" b="b" t="t" l="l"/>
            <a:pathLst>
              <a:path h="2197419" w="2197419">
                <a:moveTo>
                  <a:pt x="0" y="0"/>
                </a:moveTo>
                <a:lnTo>
                  <a:pt x="2197419" y="0"/>
                </a:lnTo>
                <a:lnTo>
                  <a:pt x="2197419" y="2197418"/>
                </a:lnTo>
                <a:lnTo>
                  <a:pt x="0" y="21974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4556147" y="8229600"/>
            <a:ext cx="2197419" cy="2197419"/>
          </a:xfrm>
          <a:custGeom>
            <a:avLst/>
            <a:gdLst/>
            <a:ahLst/>
            <a:cxnLst/>
            <a:rect r="r" b="b" t="t" l="l"/>
            <a:pathLst>
              <a:path h="2197419" w="2197419">
                <a:moveTo>
                  <a:pt x="0" y="0"/>
                </a:moveTo>
                <a:lnTo>
                  <a:pt x="2197419" y="0"/>
                </a:lnTo>
                <a:lnTo>
                  <a:pt x="2197419" y="2197419"/>
                </a:lnTo>
                <a:lnTo>
                  <a:pt x="0" y="219741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699923" y="8299609"/>
            <a:ext cx="2197419" cy="2197419"/>
          </a:xfrm>
          <a:custGeom>
            <a:avLst/>
            <a:gdLst/>
            <a:ahLst/>
            <a:cxnLst/>
            <a:rect r="r" b="b" t="t" l="l"/>
            <a:pathLst>
              <a:path h="2197419" w="2197419">
                <a:moveTo>
                  <a:pt x="0" y="0"/>
                </a:moveTo>
                <a:lnTo>
                  <a:pt x="2197419" y="0"/>
                </a:lnTo>
                <a:lnTo>
                  <a:pt x="2197419" y="2197419"/>
                </a:lnTo>
                <a:lnTo>
                  <a:pt x="0" y="219741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FC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486157" y="691618"/>
            <a:ext cx="11315685" cy="88370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6"/>
              </a:lnSpc>
              <a:spcBef>
                <a:spcPct val="0"/>
              </a:spcBef>
            </a:pPr>
            <a:r>
              <a:rPr lang="en-US" sz="360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Европска недеља кодирања (EU Code Week) је покренута 2013. године од стране Young Advisors, групе саветника бившег ЕУ комесара за дигиталну агенду, Neelie Kroes, а подржана је од стране Европске комисије. </a:t>
            </a:r>
          </a:p>
          <a:p>
            <a:pPr algn="ctr">
              <a:lnSpc>
                <a:spcPts val="5046"/>
              </a:lnSpc>
              <a:spcBef>
                <a:spcPct val="0"/>
              </a:spcBef>
            </a:pPr>
            <a:r>
              <a:rPr lang="en-US" sz="3604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Meet and Code има за циљ да упозна децу и младе људе узраста од 8 до 24 година са светом технологије и програмирања. Meet and Code промовише науку и технологију кроз догађаје свих врста током Европске недеље кодирања (EU Code Week) – са до 300 € донираног новца по догађају. Meet and Code догађаји се обично реализују у периоду од 1. септембра до 31. октобра.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2700000">
            <a:off x="12416429" y="875928"/>
            <a:ext cx="9206892" cy="8535144"/>
          </a:xfrm>
          <a:custGeom>
            <a:avLst/>
            <a:gdLst/>
            <a:ahLst/>
            <a:cxnLst/>
            <a:rect r="r" b="b" t="t" l="l"/>
            <a:pathLst>
              <a:path h="8535144" w="9206892">
                <a:moveTo>
                  <a:pt x="0" y="0"/>
                </a:moveTo>
                <a:lnTo>
                  <a:pt x="9206892" y="0"/>
                </a:lnTo>
                <a:lnTo>
                  <a:pt x="9206892" y="8535144"/>
                </a:lnTo>
                <a:lnTo>
                  <a:pt x="0" y="85351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740764">
            <a:off x="-2578428" y="735360"/>
            <a:ext cx="8601983" cy="7974370"/>
          </a:xfrm>
          <a:custGeom>
            <a:avLst/>
            <a:gdLst/>
            <a:ahLst/>
            <a:cxnLst/>
            <a:rect r="r" b="b" t="t" l="l"/>
            <a:pathLst>
              <a:path h="7974370" w="8601983">
                <a:moveTo>
                  <a:pt x="0" y="0"/>
                </a:moveTo>
                <a:lnTo>
                  <a:pt x="8601983" y="0"/>
                </a:lnTo>
                <a:lnTo>
                  <a:pt x="8601983" y="7974370"/>
                </a:lnTo>
                <a:lnTo>
                  <a:pt x="0" y="79743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35464" y="0"/>
            <a:ext cx="13738898" cy="10287000"/>
          </a:xfrm>
          <a:custGeom>
            <a:avLst/>
            <a:gdLst/>
            <a:ahLst/>
            <a:cxnLst/>
            <a:rect r="r" b="b" t="t" l="l"/>
            <a:pathLst>
              <a:path h="10287000" w="13738898">
                <a:moveTo>
                  <a:pt x="0" y="0"/>
                </a:moveTo>
                <a:lnTo>
                  <a:pt x="13738898" y="0"/>
                </a:lnTo>
                <a:lnTo>
                  <a:pt x="137388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0268282" y="2348779"/>
            <a:ext cx="24551151" cy="12152820"/>
          </a:xfrm>
          <a:custGeom>
            <a:avLst/>
            <a:gdLst/>
            <a:ahLst/>
            <a:cxnLst/>
            <a:rect r="r" b="b" t="t" l="l"/>
            <a:pathLst>
              <a:path h="12152820" w="24551151">
                <a:moveTo>
                  <a:pt x="0" y="0"/>
                </a:moveTo>
                <a:lnTo>
                  <a:pt x="24551151" y="0"/>
                </a:lnTo>
                <a:lnTo>
                  <a:pt x="24551151" y="12152820"/>
                </a:lnTo>
                <a:lnTo>
                  <a:pt x="0" y="121528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312126" y="2055391"/>
            <a:ext cx="20628426" cy="10211071"/>
          </a:xfrm>
          <a:custGeom>
            <a:avLst/>
            <a:gdLst/>
            <a:ahLst/>
            <a:cxnLst/>
            <a:rect r="r" b="b" t="t" l="l"/>
            <a:pathLst>
              <a:path h="10211071" w="20628426">
                <a:moveTo>
                  <a:pt x="0" y="0"/>
                </a:moveTo>
                <a:lnTo>
                  <a:pt x="20628426" y="0"/>
                </a:lnTo>
                <a:lnTo>
                  <a:pt x="20628426" y="10211072"/>
                </a:lnTo>
                <a:lnTo>
                  <a:pt x="0" y="102110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418123">
            <a:off x="15526741" y="246221"/>
            <a:ext cx="1718176" cy="2341317"/>
          </a:xfrm>
          <a:custGeom>
            <a:avLst/>
            <a:gdLst/>
            <a:ahLst/>
            <a:cxnLst/>
            <a:rect r="r" b="b" t="t" l="l"/>
            <a:pathLst>
              <a:path h="2341317" w="1718176">
                <a:moveTo>
                  <a:pt x="0" y="0"/>
                </a:moveTo>
                <a:lnTo>
                  <a:pt x="1718175" y="0"/>
                </a:lnTo>
                <a:lnTo>
                  <a:pt x="1718175" y="2341317"/>
                </a:lnTo>
                <a:lnTo>
                  <a:pt x="0" y="23413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873026" y="909499"/>
            <a:ext cx="1439280" cy="1439280"/>
          </a:xfrm>
          <a:custGeom>
            <a:avLst/>
            <a:gdLst/>
            <a:ahLst/>
            <a:cxnLst/>
            <a:rect r="r" b="b" t="t" l="l"/>
            <a:pathLst>
              <a:path h="1439280" w="1439280">
                <a:moveTo>
                  <a:pt x="0" y="0"/>
                </a:moveTo>
                <a:lnTo>
                  <a:pt x="1439280" y="0"/>
                </a:lnTo>
                <a:lnTo>
                  <a:pt x="1439280" y="1439280"/>
                </a:lnTo>
                <a:lnTo>
                  <a:pt x="0" y="1439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238134">
            <a:off x="-585455" y="-236802"/>
            <a:ext cx="3252096" cy="1513703"/>
          </a:xfrm>
          <a:custGeom>
            <a:avLst/>
            <a:gdLst/>
            <a:ahLst/>
            <a:cxnLst/>
            <a:rect r="r" b="b" t="t" l="l"/>
            <a:pathLst>
              <a:path h="1513703" w="3252096">
                <a:moveTo>
                  <a:pt x="0" y="0"/>
                </a:moveTo>
                <a:lnTo>
                  <a:pt x="3252095" y="0"/>
                </a:lnTo>
                <a:lnTo>
                  <a:pt x="3252095" y="1513703"/>
                </a:lnTo>
                <a:lnTo>
                  <a:pt x="0" y="15137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022267" y="0"/>
            <a:ext cx="10265733" cy="10287000"/>
          </a:xfrm>
          <a:custGeom>
            <a:avLst/>
            <a:gdLst/>
            <a:ahLst/>
            <a:cxnLst/>
            <a:rect r="r" b="b" t="t" l="l"/>
            <a:pathLst>
              <a:path h="10287000" w="10265733">
                <a:moveTo>
                  <a:pt x="0" y="0"/>
                </a:moveTo>
                <a:lnTo>
                  <a:pt x="10265733" y="0"/>
                </a:lnTo>
                <a:lnTo>
                  <a:pt x="1026573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789" r="-1788" b="-789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13951" y="3309468"/>
            <a:ext cx="6865620" cy="1837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Пројекат </a:t>
            </a:r>
          </a:p>
          <a:p>
            <a:pPr algn="ctr">
              <a:lnSpc>
                <a:spcPts val="7419"/>
              </a:lnSpc>
            </a:pPr>
            <a:r>
              <a:rPr lang="en-US" sz="52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Пчелице у свемиру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2B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403434" y="0"/>
            <a:ext cx="13738898" cy="10287000"/>
          </a:xfrm>
          <a:custGeom>
            <a:avLst/>
            <a:gdLst/>
            <a:ahLst/>
            <a:cxnLst/>
            <a:rect r="r" b="b" t="t" l="l"/>
            <a:pathLst>
              <a:path h="10287000" w="13738898">
                <a:moveTo>
                  <a:pt x="0" y="0"/>
                </a:moveTo>
                <a:lnTo>
                  <a:pt x="13738898" y="0"/>
                </a:lnTo>
                <a:lnTo>
                  <a:pt x="137388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35464" y="0"/>
            <a:ext cx="13738898" cy="10287000"/>
          </a:xfrm>
          <a:custGeom>
            <a:avLst/>
            <a:gdLst/>
            <a:ahLst/>
            <a:cxnLst/>
            <a:rect r="r" b="b" t="t" l="l"/>
            <a:pathLst>
              <a:path h="10287000" w="13738898">
                <a:moveTo>
                  <a:pt x="0" y="0"/>
                </a:moveTo>
                <a:lnTo>
                  <a:pt x="13738898" y="0"/>
                </a:lnTo>
                <a:lnTo>
                  <a:pt x="137388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773849" y="6092643"/>
            <a:ext cx="12472362" cy="6173819"/>
          </a:xfrm>
          <a:custGeom>
            <a:avLst/>
            <a:gdLst/>
            <a:ahLst/>
            <a:cxnLst/>
            <a:rect r="r" b="b" t="t" l="l"/>
            <a:pathLst>
              <a:path h="6173819" w="12472362">
                <a:moveTo>
                  <a:pt x="0" y="0"/>
                </a:moveTo>
                <a:lnTo>
                  <a:pt x="12472362" y="0"/>
                </a:lnTo>
                <a:lnTo>
                  <a:pt x="12472362" y="6173820"/>
                </a:lnTo>
                <a:lnTo>
                  <a:pt x="0" y="61738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317423" y="5688901"/>
            <a:ext cx="12472362" cy="6173819"/>
          </a:xfrm>
          <a:custGeom>
            <a:avLst/>
            <a:gdLst/>
            <a:ahLst/>
            <a:cxnLst/>
            <a:rect r="r" b="b" t="t" l="l"/>
            <a:pathLst>
              <a:path h="6173819" w="12472362">
                <a:moveTo>
                  <a:pt x="0" y="0"/>
                </a:moveTo>
                <a:lnTo>
                  <a:pt x="12472362" y="0"/>
                </a:lnTo>
                <a:lnTo>
                  <a:pt x="12472362" y="6173819"/>
                </a:lnTo>
                <a:lnTo>
                  <a:pt x="0" y="61738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867991" y="1344551"/>
            <a:ext cx="8137452" cy="6764307"/>
            <a:chOff x="0" y="0"/>
            <a:chExt cx="2600698" cy="216184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600698" cy="2161846"/>
            </a:xfrm>
            <a:custGeom>
              <a:avLst/>
              <a:gdLst/>
              <a:ahLst/>
              <a:cxnLst/>
              <a:rect r="r" b="b" t="t" l="l"/>
              <a:pathLst>
                <a:path h="2161846" w="2600698">
                  <a:moveTo>
                    <a:pt x="45667" y="0"/>
                  </a:moveTo>
                  <a:lnTo>
                    <a:pt x="2555031" y="0"/>
                  </a:lnTo>
                  <a:cubicBezTo>
                    <a:pt x="2567143" y="0"/>
                    <a:pt x="2578758" y="4811"/>
                    <a:pt x="2587322" y="13376"/>
                  </a:cubicBezTo>
                  <a:cubicBezTo>
                    <a:pt x="2595887" y="21940"/>
                    <a:pt x="2600698" y="33555"/>
                    <a:pt x="2600698" y="45667"/>
                  </a:cubicBezTo>
                  <a:lnTo>
                    <a:pt x="2600698" y="2116179"/>
                  </a:lnTo>
                  <a:cubicBezTo>
                    <a:pt x="2600698" y="2128291"/>
                    <a:pt x="2595887" y="2139907"/>
                    <a:pt x="2587322" y="2148471"/>
                  </a:cubicBezTo>
                  <a:cubicBezTo>
                    <a:pt x="2578758" y="2157035"/>
                    <a:pt x="2567143" y="2161846"/>
                    <a:pt x="2555031" y="2161846"/>
                  </a:cubicBezTo>
                  <a:lnTo>
                    <a:pt x="45667" y="2161846"/>
                  </a:lnTo>
                  <a:cubicBezTo>
                    <a:pt x="33555" y="2161846"/>
                    <a:pt x="21940" y="2157035"/>
                    <a:pt x="13376" y="2148471"/>
                  </a:cubicBezTo>
                  <a:cubicBezTo>
                    <a:pt x="4811" y="2139907"/>
                    <a:pt x="0" y="2128291"/>
                    <a:pt x="0" y="2116179"/>
                  </a:cubicBezTo>
                  <a:lnTo>
                    <a:pt x="0" y="45667"/>
                  </a:lnTo>
                  <a:cubicBezTo>
                    <a:pt x="0" y="33555"/>
                    <a:pt x="4811" y="21940"/>
                    <a:pt x="13376" y="13376"/>
                  </a:cubicBezTo>
                  <a:cubicBezTo>
                    <a:pt x="21940" y="4811"/>
                    <a:pt x="33555" y="0"/>
                    <a:pt x="45667" y="0"/>
                  </a:cubicBezTo>
                  <a:close/>
                </a:path>
              </a:pathLst>
            </a:custGeom>
            <a:solidFill>
              <a:srgbClr val="9CCDED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2600698" cy="22189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28700" y="1654224"/>
            <a:ext cx="7698939" cy="5975913"/>
            <a:chOff x="0" y="0"/>
            <a:chExt cx="2460551" cy="190987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60551" cy="1909879"/>
            </a:xfrm>
            <a:custGeom>
              <a:avLst/>
              <a:gdLst/>
              <a:ahLst/>
              <a:cxnLst/>
              <a:rect r="r" b="b" t="t" l="l"/>
              <a:pathLst>
                <a:path h="1909879" w="2460551">
                  <a:moveTo>
                    <a:pt x="48268" y="0"/>
                  </a:moveTo>
                  <a:lnTo>
                    <a:pt x="2412283" y="0"/>
                  </a:lnTo>
                  <a:cubicBezTo>
                    <a:pt x="2425085" y="0"/>
                    <a:pt x="2437362" y="5085"/>
                    <a:pt x="2446414" y="14137"/>
                  </a:cubicBezTo>
                  <a:cubicBezTo>
                    <a:pt x="2455466" y="23189"/>
                    <a:pt x="2460551" y="35467"/>
                    <a:pt x="2460551" y="48268"/>
                  </a:cubicBezTo>
                  <a:lnTo>
                    <a:pt x="2460551" y="1861611"/>
                  </a:lnTo>
                  <a:cubicBezTo>
                    <a:pt x="2460551" y="1874412"/>
                    <a:pt x="2455466" y="1886689"/>
                    <a:pt x="2446414" y="1895741"/>
                  </a:cubicBezTo>
                  <a:cubicBezTo>
                    <a:pt x="2437362" y="1904793"/>
                    <a:pt x="2425085" y="1909879"/>
                    <a:pt x="2412283" y="1909879"/>
                  </a:cubicBezTo>
                  <a:lnTo>
                    <a:pt x="48268" y="1909879"/>
                  </a:lnTo>
                  <a:cubicBezTo>
                    <a:pt x="35467" y="1909879"/>
                    <a:pt x="23189" y="1904793"/>
                    <a:pt x="14137" y="1895741"/>
                  </a:cubicBezTo>
                  <a:cubicBezTo>
                    <a:pt x="5085" y="1886689"/>
                    <a:pt x="0" y="1874412"/>
                    <a:pt x="0" y="1861611"/>
                  </a:cubicBezTo>
                  <a:lnTo>
                    <a:pt x="0" y="48268"/>
                  </a:lnTo>
                  <a:cubicBezTo>
                    <a:pt x="0" y="35467"/>
                    <a:pt x="5085" y="23189"/>
                    <a:pt x="14137" y="14137"/>
                  </a:cubicBezTo>
                  <a:cubicBezTo>
                    <a:pt x="23189" y="5085"/>
                    <a:pt x="35467" y="0"/>
                    <a:pt x="4826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2460551" cy="19670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0256889" y="1654224"/>
            <a:ext cx="6593431" cy="6717655"/>
          </a:xfrm>
          <a:custGeom>
            <a:avLst/>
            <a:gdLst/>
            <a:ahLst/>
            <a:cxnLst/>
            <a:rect r="r" b="b" t="t" l="l"/>
            <a:pathLst>
              <a:path h="6717655" w="6593431">
                <a:moveTo>
                  <a:pt x="0" y="0"/>
                </a:moveTo>
                <a:lnTo>
                  <a:pt x="6593431" y="0"/>
                </a:lnTo>
                <a:lnTo>
                  <a:pt x="6593431" y="6717654"/>
                </a:lnTo>
                <a:lnTo>
                  <a:pt x="0" y="67176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445981">
            <a:off x="14897338" y="1028700"/>
            <a:ext cx="2615151" cy="2580741"/>
          </a:xfrm>
          <a:custGeom>
            <a:avLst/>
            <a:gdLst/>
            <a:ahLst/>
            <a:cxnLst/>
            <a:rect r="r" b="b" t="t" l="l"/>
            <a:pathLst>
              <a:path h="2580741" w="2615151">
                <a:moveTo>
                  <a:pt x="0" y="0"/>
                </a:moveTo>
                <a:lnTo>
                  <a:pt x="2615150" y="0"/>
                </a:lnTo>
                <a:lnTo>
                  <a:pt x="2615150" y="2580741"/>
                </a:lnTo>
                <a:lnTo>
                  <a:pt x="0" y="25807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8888215">
            <a:off x="-1061067" y="-48887"/>
            <a:ext cx="4179533" cy="1367847"/>
          </a:xfrm>
          <a:custGeom>
            <a:avLst/>
            <a:gdLst/>
            <a:ahLst/>
            <a:cxnLst/>
            <a:rect r="r" b="b" t="t" l="l"/>
            <a:pathLst>
              <a:path h="1367847" w="4179533">
                <a:moveTo>
                  <a:pt x="0" y="0"/>
                </a:moveTo>
                <a:lnTo>
                  <a:pt x="4179534" y="0"/>
                </a:lnTo>
                <a:lnTo>
                  <a:pt x="4179534" y="1367847"/>
                </a:lnTo>
                <a:lnTo>
                  <a:pt x="0" y="13678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9273426">
            <a:off x="15913838" y="-48887"/>
            <a:ext cx="4179533" cy="1367847"/>
          </a:xfrm>
          <a:custGeom>
            <a:avLst/>
            <a:gdLst/>
            <a:ahLst/>
            <a:cxnLst/>
            <a:rect r="r" b="b" t="t" l="l"/>
            <a:pathLst>
              <a:path h="1367847" w="4179533">
                <a:moveTo>
                  <a:pt x="0" y="0"/>
                </a:moveTo>
                <a:lnTo>
                  <a:pt x="4179533" y="0"/>
                </a:lnTo>
                <a:lnTo>
                  <a:pt x="4179533" y="1367847"/>
                </a:lnTo>
                <a:lnTo>
                  <a:pt x="0" y="13678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256889" y="934584"/>
            <a:ext cx="1215833" cy="1215833"/>
          </a:xfrm>
          <a:custGeom>
            <a:avLst/>
            <a:gdLst/>
            <a:ahLst/>
            <a:cxnLst/>
            <a:rect r="r" b="b" t="t" l="l"/>
            <a:pathLst>
              <a:path h="1215833" w="1215833">
                <a:moveTo>
                  <a:pt x="0" y="0"/>
                </a:moveTo>
                <a:lnTo>
                  <a:pt x="1215833" y="0"/>
                </a:lnTo>
                <a:lnTo>
                  <a:pt x="1215833" y="1215832"/>
                </a:lnTo>
                <a:lnTo>
                  <a:pt x="0" y="12158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867991" y="2406683"/>
            <a:ext cx="7767281" cy="3580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Интегративан приступ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Светска</a:t>
            </a: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недеља свемира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Европска недеља програмирања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велики број деце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велики број наставника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више школа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2B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403434" y="0"/>
            <a:ext cx="13738898" cy="10287000"/>
          </a:xfrm>
          <a:custGeom>
            <a:avLst/>
            <a:gdLst/>
            <a:ahLst/>
            <a:cxnLst/>
            <a:rect r="r" b="b" t="t" l="l"/>
            <a:pathLst>
              <a:path h="10287000" w="13738898">
                <a:moveTo>
                  <a:pt x="0" y="0"/>
                </a:moveTo>
                <a:lnTo>
                  <a:pt x="13738898" y="0"/>
                </a:lnTo>
                <a:lnTo>
                  <a:pt x="137388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35464" y="0"/>
            <a:ext cx="13738898" cy="10287000"/>
          </a:xfrm>
          <a:custGeom>
            <a:avLst/>
            <a:gdLst/>
            <a:ahLst/>
            <a:cxnLst/>
            <a:rect r="r" b="b" t="t" l="l"/>
            <a:pathLst>
              <a:path h="10287000" w="13738898">
                <a:moveTo>
                  <a:pt x="0" y="0"/>
                </a:moveTo>
                <a:lnTo>
                  <a:pt x="13738898" y="0"/>
                </a:lnTo>
                <a:lnTo>
                  <a:pt x="137388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021459" y="1097068"/>
            <a:ext cx="12472362" cy="6173819"/>
          </a:xfrm>
          <a:custGeom>
            <a:avLst/>
            <a:gdLst/>
            <a:ahLst/>
            <a:cxnLst/>
            <a:rect r="r" b="b" t="t" l="l"/>
            <a:pathLst>
              <a:path h="6173819" w="12472362">
                <a:moveTo>
                  <a:pt x="0" y="0"/>
                </a:moveTo>
                <a:lnTo>
                  <a:pt x="12472362" y="0"/>
                </a:lnTo>
                <a:lnTo>
                  <a:pt x="12472362" y="6173819"/>
                </a:lnTo>
                <a:lnTo>
                  <a:pt x="0" y="61738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833407" y="2282228"/>
            <a:ext cx="20156198" cy="9977318"/>
          </a:xfrm>
          <a:custGeom>
            <a:avLst/>
            <a:gdLst/>
            <a:ahLst/>
            <a:cxnLst/>
            <a:rect r="r" b="b" t="t" l="l"/>
            <a:pathLst>
              <a:path h="9977318" w="20156198">
                <a:moveTo>
                  <a:pt x="0" y="0"/>
                </a:moveTo>
                <a:lnTo>
                  <a:pt x="20156197" y="0"/>
                </a:lnTo>
                <a:lnTo>
                  <a:pt x="20156197" y="9977318"/>
                </a:lnTo>
                <a:lnTo>
                  <a:pt x="0" y="99773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77208" y="655197"/>
            <a:ext cx="9137086" cy="3823656"/>
            <a:chOff x="0" y="0"/>
            <a:chExt cx="2920177" cy="122202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920177" cy="1222026"/>
            </a:xfrm>
            <a:custGeom>
              <a:avLst/>
              <a:gdLst/>
              <a:ahLst/>
              <a:cxnLst/>
              <a:rect r="r" b="b" t="t" l="l"/>
              <a:pathLst>
                <a:path h="1222026" w="2920177">
                  <a:moveTo>
                    <a:pt x="40671" y="0"/>
                  </a:moveTo>
                  <a:lnTo>
                    <a:pt x="2879506" y="0"/>
                  </a:lnTo>
                  <a:cubicBezTo>
                    <a:pt x="2901968" y="0"/>
                    <a:pt x="2920177" y="18209"/>
                    <a:pt x="2920177" y="40671"/>
                  </a:cubicBezTo>
                  <a:lnTo>
                    <a:pt x="2920177" y="1181355"/>
                  </a:lnTo>
                  <a:cubicBezTo>
                    <a:pt x="2920177" y="1203817"/>
                    <a:pt x="2901968" y="1222026"/>
                    <a:pt x="2879506" y="1222026"/>
                  </a:cubicBezTo>
                  <a:lnTo>
                    <a:pt x="40671" y="1222026"/>
                  </a:lnTo>
                  <a:cubicBezTo>
                    <a:pt x="29884" y="1222026"/>
                    <a:pt x="19539" y="1217741"/>
                    <a:pt x="11912" y="1210114"/>
                  </a:cubicBezTo>
                  <a:cubicBezTo>
                    <a:pt x="4285" y="1202486"/>
                    <a:pt x="0" y="1192141"/>
                    <a:pt x="0" y="1181355"/>
                  </a:cubicBezTo>
                  <a:lnTo>
                    <a:pt x="0" y="40671"/>
                  </a:lnTo>
                  <a:cubicBezTo>
                    <a:pt x="0" y="18209"/>
                    <a:pt x="18209" y="0"/>
                    <a:pt x="40671" y="0"/>
                  </a:cubicBezTo>
                  <a:close/>
                </a:path>
              </a:pathLst>
            </a:custGeom>
            <a:solidFill>
              <a:srgbClr val="FFC25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2920177" cy="1279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28700" y="1028700"/>
            <a:ext cx="8196044" cy="2958466"/>
            <a:chOff x="0" y="0"/>
            <a:chExt cx="2619424" cy="94551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619424" cy="945514"/>
            </a:xfrm>
            <a:custGeom>
              <a:avLst/>
              <a:gdLst/>
              <a:ahLst/>
              <a:cxnLst/>
              <a:rect r="r" b="b" t="t" l="l"/>
              <a:pathLst>
                <a:path h="945514" w="2619424">
                  <a:moveTo>
                    <a:pt x="45340" y="0"/>
                  </a:moveTo>
                  <a:lnTo>
                    <a:pt x="2574084" y="0"/>
                  </a:lnTo>
                  <a:cubicBezTo>
                    <a:pt x="2599124" y="0"/>
                    <a:pt x="2619424" y="20300"/>
                    <a:pt x="2619424" y="45340"/>
                  </a:cubicBezTo>
                  <a:lnTo>
                    <a:pt x="2619424" y="900174"/>
                  </a:lnTo>
                  <a:cubicBezTo>
                    <a:pt x="2619424" y="912199"/>
                    <a:pt x="2614647" y="923731"/>
                    <a:pt x="2606144" y="932234"/>
                  </a:cubicBezTo>
                  <a:cubicBezTo>
                    <a:pt x="2597641" y="940737"/>
                    <a:pt x="2586109" y="945514"/>
                    <a:pt x="2574084" y="945514"/>
                  </a:cubicBezTo>
                  <a:lnTo>
                    <a:pt x="45340" y="945514"/>
                  </a:lnTo>
                  <a:cubicBezTo>
                    <a:pt x="33315" y="945514"/>
                    <a:pt x="21783" y="940737"/>
                    <a:pt x="13280" y="932234"/>
                  </a:cubicBezTo>
                  <a:cubicBezTo>
                    <a:pt x="4777" y="923731"/>
                    <a:pt x="0" y="912199"/>
                    <a:pt x="0" y="900174"/>
                  </a:cubicBezTo>
                  <a:lnTo>
                    <a:pt x="0" y="45340"/>
                  </a:lnTo>
                  <a:cubicBezTo>
                    <a:pt x="0" y="33315"/>
                    <a:pt x="4777" y="21783"/>
                    <a:pt x="13280" y="13280"/>
                  </a:cubicBezTo>
                  <a:cubicBezTo>
                    <a:pt x="21783" y="4777"/>
                    <a:pt x="33315" y="0"/>
                    <a:pt x="4534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2619424" cy="10026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true" flipV="false" rot="-1533207">
            <a:off x="11172634" y="241550"/>
            <a:ext cx="8319318" cy="3267476"/>
          </a:xfrm>
          <a:custGeom>
            <a:avLst/>
            <a:gdLst/>
            <a:ahLst/>
            <a:cxnLst/>
            <a:rect r="r" b="b" t="t" l="l"/>
            <a:pathLst>
              <a:path h="3267476" w="8319318">
                <a:moveTo>
                  <a:pt x="8319318" y="0"/>
                </a:moveTo>
                <a:lnTo>
                  <a:pt x="0" y="0"/>
                </a:lnTo>
                <a:lnTo>
                  <a:pt x="0" y="3267476"/>
                </a:lnTo>
                <a:lnTo>
                  <a:pt x="8319318" y="3267476"/>
                </a:lnTo>
                <a:lnTo>
                  <a:pt x="8319318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204913" y="3447305"/>
            <a:ext cx="1443844" cy="1443844"/>
          </a:xfrm>
          <a:custGeom>
            <a:avLst/>
            <a:gdLst/>
            <a:ahLst/>
            <a:cxnLst/>
            <a:rect r="r" b="b" t="t" l="l"/>
            <a:pathLst>
              <a:path h="1443844" w="1443844">
                <a:moveTo>
                  <a:pt x="0" y="0"/>
                </a:moveTo>
                <a:lnTo>
                  <a:pt x="1443844" y="0"/>
                </a:lnTo>
                <a:lnTo>
                  <a:pt x="1443844" y="1443843"/>
                </a:lnTo>
                <a:lnTo>
                  <a:pt x="0" y="1443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358614">
            <a:off x="-643442" y="19784"/>
            <a:ext cx="3344283" cy="1270828"/>
          </a:xfrm>
          <a:custGeom>
            <a:avLst/>
            <a:gdLst/>
            <a:ahLst/>
            <a:cxnLst/>
            <a:rect r="r" b="b" t="t" l="l"/>
            <a:pathLst>
              <a:path h="1270828" w="3344283">
                <a:moveTo>
                  <a:pt x="0" y="0"/>
                </a:moveTo>
                <a:lnTo>
                  <a:pt x="3344284" y="0"/>
                </a:lnTo>
                <a:lnTo>
                  <a:pt x="3344284" y="1270827"/>
                </a:lnTo>
                <a:lnTo>
                  <a:pt x="0" y="12708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-3660388" y="4667802"/>
            <a:ext cx="14535188" cy="7194918"/>
          </a:xfrm>
          <a:custGeom>
            <a:avLst/>
            <a:gdLst/>
            <a:ahLst/>
            <a:cxnLst/>
            <a:rect r="r" b="b" t="t" l="l"/>
            <a:pathLst>
              <a:path h="7194918" w="14535188">
                <a:moveTo>
                  <a:pt x="0" y="0"/>
                </a:moveTo>
                <a:lnTo>
                  <a:pt x="14535189" y="0"/>
                </a:lnTo>
                <a:lnTo>
                  <a:pt x="14535189" y="7194918"/>
                </a:lnTo>
                <a:lnTo>
                  <a:pt x="0" y="7194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477208" y="4891148"/>
            <a:ext cx="8283949" cy="4670076"/>
          </a:xfrm>
          <a:custGeom>
            <a:avLst/>
            <a:gdLst/>
            <a:ahLst/>
            <a:cxnLst/>
            <a:rect r="r" b="b" t="t" l="l"/>
            <a:pathLst>
              <a:path h="4670076" w="8283949">
                <a:moveTo>
                  <a:pt x="0" y="0"/>
                </a:moveTo>
                <a:lnTo>
                  <a:pt x="8283949" y="0"/>
                </a:lnTo>
                <a:lnTo>
                  <a:pt x="8283949" y="4670077"/>
                </a:lnTo>
                <a:lnTo>
                  <a:pt x="0" y="46700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9224744" y="5131502"/>
            <a:ext cx="9137086" cy="3823656"/>
            <a:chOff x="0" y="0"/>
            <a:chExt cx="2920177" cy="122202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920177" cy="1222026"/>
            </a:xfrm>
            <a:custGeom>
              <a:avLst/>
              <a:gdLst/>
              <a:ahLst/>
              <a:cxnLst/>
              <a:rect r="r" b="b" t="t" l="l"/>
              <a:pathLst>
                <a:path h="1222026" w="2920177">
                  <a:moveTo>
                    <a:pt x="40671" y="0"/>
                  </a:moveTo>
                  <a:lnTo>
                    <a:pt x="2879506" y="0"/>
                  </a:lnTo>
                  <a:cubicBezTo>
                    <a:pt x="2901968" y="0"/>
                    <a:pt x="2920177" y="18209"/>
                    <a:pt x="2920177" y="40671"/>
                  </a:cubicBezTo>
                  <a:lnTo>
                    <a:pt x="2920177" y="1181355"/>
                  </a:lnTo>
                  <a:cubicBezTo>
                    <a:pt x="2920177" y="1203817"/>
                    <a:pt x="2901968" y="1222026"/>
                    <a:pt x="2879506" y="1222026"/>
                  </a:cubicBezTo>
                  <a:lnTo>
                    <a:pt x="40671" y="1222026"/>
                  </a:lnTo>
                  <a:cubicBezTo>
                    <a:pt x="29884" y="1222026"/>
                    <a:pt x="19539" y="1217741"/>
                    <a:pt x="11912" y="1210114"/>
                  </a:cubicBezTo>
                  <a:cubicBezTo>
                    <a:pt x="4285" y="1202486"/>
                    <a:pt x="0" y="1192141"/>
                    <a:pt x="0" y="1181355"/>
                  </a:cubicBezTo>
                  <a:lnTo>
                    <a:pt x="0" y="40671"/>
                  </a:lnTo>
                  <a:cubicBezTo>
                    <a:pt x="0" y="18209"/>
                    <a:pt x="18209" y="0"/>
                    <a:pt x="40671" y="0"/>
                  </a:cubicBezTo>
                  <a:close/>
                </a:path>
              </a:pathLst>
            </a:custGeom>
            <a:solidFill>
              <a:srgbClr val="FFC25A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2920177" cy="127917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3096047" y="1884363"/>
            <a:ext cx="3474720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Прича  </a:t>
            </a:r>
          </a:p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Сунчев систем 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9695265" y="5564098"/>
            <a:ext cx="8196044" cy="2958466"/>
            <a:chOff x="0" y="0"/>
            <a:chExt cx="2619424" cy="945514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619424" cy="945514"/>
            </a:xfrm>
            <a:custGeom>
              <a:avLst/>
              <a:gdLst/>
              <a:ahLst/>
              <a:cxnLst/>
              <a:rect r="r" b="b" t="t" l="l"/>
              <a:pathLst>
                <a:path h="945514" w="2619424">
                  <a:moveTo>
                    <a:pt x="45340" y="0"/>
                  </a:moveTo>
                  <a:lnTo>
                    <a:pt x="2574084" y="0"/>
                  </a:lnTo>
                  <a:cubicBezTo>
                    <a:pt x="2599124" y="0"/>
                    <a:pt x="2619424" y="20300"/>
                    <a:pt x="2619424" y="45340"/>
                  </a:cubicBezTo>
                  <a:lnTo>
                    <a:pt x="2619424" y="900174"/>
                  </a:lnTo>
                  <a:cubicBezTo>
                    <a:pt x="2619424" y="912199"/>
                    <a:pt x="2614647" y="923731"/>
                    <a:pt x="2606144" y="932234"/>
                  </a:cubicBezTo>
                  <a:cubicBezTo>
                    <a:pt x="2597641" y="940737"/>
                    <a:pt x="2586109" y="945514"/>
                    <a:pt x="2574084" y="945514"/>
                  </a:cubicBezTo>
                  <a:lnTo>
                    <a:pt x="45340" y="945514"/>
                  </a:lnTo>
                  <a:cubicBezTo>
                    <a:pt x="33315" y="945514"/>
                    <a:pt x="21783" y="940737"/>
                    <a:pt x="13280" y="932234"/>
                  </a:cubicBezTo>
                  <a:cubicBezTo>
                    <a:pt x="4777" y="923731"/>
                    <a:pt x="0" y="912199"/>
                    <a:pt x="0" y="900174"/>
                  </a:cubicBezTo>
                  <a:lnTo>
                    <a:pt x="0" y="45340"/>
                  </a:lnTo>
                  <a:cubicBezTo>
                    <a:pt x="0" y="33315"/>
                    <a:pt x="4777" y="21783"/>
                    <a:pt x="13280" y="13280"/>
                  </a:cubicBezTo>
                  <a:cubicBezTo>
                    <a:pt x="21783" y="4777"/>
                    <a:pt x="33315" y="0"/>
                    <a:pt x="4534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57150"/>
              <a:ext cx="2619424" cy="10026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11829316" y="6090422"/>
            <a:ext cx="3512820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Радионица </a:t>
            </a:r>
          </a:p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Месечеве мене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3642592">
            <a:off x="1934075" y="-476484"/>
            <a:ext cx="9237117" cy="14167207"/>
          </a:xfrm>
          <a:custGeom>
            <a:avLst/>
            <a:gdLst/>
            <a:ahLst/>
            <a:cxnLst/>
            <a:rect r="r" b="b" t="t" l="l"/>
            <a:pathLst>
              <a:path h="14167207" w="9237117">
                <a:moveTo>
                  <a:pt x="0" y="0"/>
                </a:moveTo>
                <a:lnTo>
                  <a:pt x="9237117" y="0"/>
                </a:lnTo>
                <a:lnTo>
                  <a:pt x="9237117" y="14167207"/>
                </a:lnTo>
                <a:lnTo>
                  <a:pt x="0" y="141672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912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507816" y="179294"/>
            <a:ext cx="7561383" cy="3283415"/>
            <a:chOff x="0" y="0"/>
            <a:chExt cx="2416589" cy="10493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16589" cy="1049367"/>
            </a:xfrm>
            <a:custGeom>
              <a:avLst/>
              <a:gdLst/>
              <a:ahLst/>
              <a:cxnLst/>
              <a:rect r="r" b="b" t="t" l="l"/>
              <a:pathLst>
                <a:path h="1049367" w="2416589">
                  <a:moveTo>
                    <a:pt x="49146" y="0"/>
                  </a:moveTo>
                  <a:lnTo>
                    <a:pt x="2367443" y="0"/>
                  </a:lnTo>
                  <a:cubicBezTo>
                    <a:pt x="2394585" y="0"/>
                    <a:pt x="2416589" y="22003"/>
                    <a:pt x="2416589" y="49146"/>
                  </a:cubicBezTo>
                  <a:lnTo>
                    <a:pt x="2416589" y="1000221"/>
                  </a:lnTo>
                  <a:cubicBezTo>
                    <a:pt x="2416589" y="1013255"/>
                    <a:pt x="2411411" y="1025756"/>
                    <a:pt x="2402194" y="1034972"/>
                  </a:cubicBezTo>
                  <a:cubicBezTo>
                    <a:pt x="2392978" y="1044189"/>
                    <a:pt x="2380477" y="1049367"/>
                    <a:pt x="2367443" y="1049367"/>
                  </a:cubicBezTo>
                  <a:lnTo>
                    <a:pt x="49146" y="1049367"/>
                  </a:lnTo>
                  <a:cubicBezTo>
                    <a:pt x="22003" y="1049367"/>
                    <a:pt x="0" y="1027363"/>
                    <a:pt x="0" y="1000221"/>
                  </a:cubicBezTo>
                  <a:lnTo>
                    <a:pt x="0" y="49146"/>
                  </a:lnTo>
                  <a:cubicBezTo>
                    <a:pt x="0" y="22003"/>
                    <a:pt x="22003" y="0"/>
                    <a:pt x="49146" y="0"/>
                  </a:cubicBezTo>
                  <a:close/>
                </a:path>
              </a:pathLst>
            </a:custGeom>
            <a:solidFill>
              <a:srgbClr val="FFC25A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2416589" cy="11065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1090887" y="623144"/>
            <a:ext cx="6575321" cy="2395715"/>
            <a:chOff x="0" y="0"/>
            <a:chExt cx="2101447" cy="76566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01447" cy="765661"/>
            </a:xfrm>
            <a:custGeom>
              <a:avLst/>
              <a:gdLst/>
              <a:ahLst/>
              <a:cxnLst/>
              <a:rect r="r" b="b" t="t" l="l"/>
              <a:pathLst>
                <a:path h="765661" w="2101447">
                  <a:moveTo>
                    <a:pt x="56516" y="0"/>
                  </a:moveTo>
                  <a:lnTo>
                    <a:pt x="2044931" y="0"/>
                  </a:lnTo>
                  <a:cubicBezTo>
                    <a:pt x="2059920" y="0"/>
                    <a:pt x="2074295" y="5954"/>
                    <a:pt x="2084894" y="16553"/>
                  </a:cubicBezTo>
                  <a:cubicBezTo>
                    <a:pt x="2095493" y="27152"/>
                    <a:pt x="2101447" y="41527"/>
                    <a:pt x="2101447" y="56516"/>
                  </a:cubicBezTo>
                  <a:lnTo>
                    <a:pt x="2101447" y="709145"/>
                  </a:lnTo>
                  <a:cubicBezTo>
                    <a:pt x="2101447" y="740358"/>
                    <a:pt x="2076144" y="765661"/>
                    <a:pt x="2044931" y="765661"/>
                  </a:cubicBezTo>
                  <a:lnTo>
                    <a:pt x="56516" y="765661"/>
                  </a:lnTo>
                  <a:cubicBezTo>
                    <a:pt x="25303" y="765661"/>
                    <a:pt x="0" y="740358"/>
                    <a:pt x="0" y="709145"/>
                  </a:cubicBezTo>
                  <a:lnTo>
                    <a:pt x="0" y="56516"/>
                  </a:lnTo>
                  <a:cubicBezTo>
                    <a:pt x="0" y="25303"/>
                    <a:pt x="25303" y="0"/>
                    <a:pt x="5651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2101447" cy="8228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2299519" y="1096099"/>
            <a:ext cx="3730691" cy="1419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82"/>
              </a:lnSpc>
            </a:pPr>
            <a:r>
              <a:rPr lang="en-US" sz="413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Обележивачи </a:t>
            </a:r>
          </a:p>
          <a:p>
            <a:pPr algn="ctr">
              <a:lnSpc>
                <a:spcPts val="5782"/>
              </a:lnSpc>
            </a:pPr>
            <a:r>
              <a:rPr lang="en-US" sz="413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страница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2B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741552">
            <a:off x="819852" y="361426"/>
            <a:ext cx="1952997" cy="1789433"/>
          </a:xfrm>
          <a:custGeom>
            <a:avLst/>
            <a:gdLst/>
            <a:ahLst/>
            <a:cxnLst/>
            <a:rect r="r" b="b" t="t" l="l"/>
            <a:pathLst>
              <a:path h="1789433" w="1952997">
                <a:moveTo>
                  <a:pt x="0" y="0"/>
                </a:moveTo>
                <a:lnTo>
                  <a:pt x="1952997" y="0"/>
                </a:lnTo>
                <a:lnTo>
                  <a:pt x="1952997" y="1789433"/>
                </a:lnTo>
                <a:lnTo>
                  <a:pt x="0" y="17894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639020" y="627561"/>
            <a:ext cx="2382340" cy="1257163"/>
          </a:xfrm>
          <a:custGeom>
            <a:avLst/>
            <a:gdLst/>
            <a:ahLst/>
            <a:cxnLst/>
            <a:rect r="r" b="b" t="t" l="l"/>
            <a:pathLst>
              <a:path h="1257163" w="2382340">
                <a:moveTo>
                  <a:pt x="0" y="0"/>
                </a:moveTo>
                <a:lnTo>
                  <a:pt x="2382340" y="0"/>
                </a:lnTo>
                <a:lnTo>
                  <a:pt x="2382340" y="1257163"/>
                </a:lnTo>
                <a:lnTo>
                  <a:pt x="0" y="12571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254918" y="1672180"/>
            <a:ext cx="13778164" cy="7767440"/>
          </a:xfrm>
          <a:custGeom>
            <a:avLst/>
            <a:gdLst/>
            <a:ahLst/>
            <a:cxnLst/>
            <a:rect r="r" b="b" t="t" l="l"/>
            <a:pathLst>
              <a:path h="7767440" w="13778164">
                <a:moveTo>
                  <a:pt x="0" y="0"/>
                </a:moveTo>
                <a:lnTo>
                  <a:pt x="13778164" y="0"/>
                </a:lnTo>
                <a:lnTo>
                  <a:pt x="13778164" y="7767440"/>
                </a:lnTo>
                <a:lnTo>
                  <a:pt x="0" y="7767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92B4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92431" y="109121"/>
            <a:ext cx="7551569" cy="10068758"/>
          </a:xfrm>
          <a:custGeom>
            <a:avLst/>
            <a:gdLst/>
            <a:ahLst/>
            <a:cxnLst/>
            <a:rect r="r" b="b" t="t" l="l"/>
            <a:pathLst>
              <a:path h="10068758" w="7551569">
                <a:moveTo>
                  <a:pt x="0" y="0"/>
                </a:moveTo>
                <a:lnTo>
                  <a:pt x="7551569" y="0"/>
                </a:lnTo>
                <a:lnTo>
                  <a:pt x="7551569" y="10068758"/>
                </a:lnTo>
                <a:lnTo>
                  <a:pt x="0" y="100687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437799" y="3963035"/>
            <a:ext cx="7437120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FAFCF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Картице са задацима и сличице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DAGle2yda84</dc:identifier>
  <dcterms:modified xsi:type="dcterms:W3CDTF">2011-08-01T06:04:30Z</dcterms:modified>
  <cp:revision>1</cp:revision>
  <dc:title>Пчелице у свемиру - роботикаи кодирање за најмлађе</dc:title>
</cp:coreProperties>
</file>