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2257699-6FB9-4738-A6AC-7CB837F7E55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4/27/2025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B979D79-74B3-4696-A032-4F926174BB2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15693A7-4D45-41B1-B768-5CDDE7727C4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4/27/2025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CDE480D-502A-4D6D-90E8-5473439E366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pic>
        <p:nvPicPr>
          <p:cNvPr id="84" name="Picture 3_1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4540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533520" y="1066680"/>
            <a:ext cx="8152920" cy="26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400" b="1" strike="noStrike" cap="all" spc="-1">
                <a:solidFill>
                  <a:srgbClr val="000000"/>
                </a:solidFill>
                <a:latin typeface="Arial Narrow"/>
              </a:rPr>
              <a:t>РАЧУНАЊЕ МАГНЕТНОГ ПОЉА РОДИТЕЉСКОГ ТЕЛА METЕOРОИДА </a:t>
            </a:r>
            <a:r>
              <a:rPr lang="sr-RS" sz="3400" b="1" strike="noStrike" cap="all" spc="-1">
                <a:solidFill>
                  <a:srgbClr val="000000"/>
                </a:solidFill>
                <a:latin typeface="Arial Narrow"/>
              </a:rPr>
              <a:t>ХОБ</a:t>
            </a:r>
            <a:r>
              <a:rPr lang="en-US" sz="3400" b="1" strike="noStrike" cap="all" spc="-1">
                <a:solidFill>
                  <a:srgbClr val="000000"/>
                </a:solidFill>
                <a:latin typeface="Arial Narrow"/>
              </a:rPr>
              <a:t>А ПРИМЕНОМ САВИЋ-КАШАНИН ТЕОРИЈЕ </a:t>
            </a:r>
            <a:r>
              <a:rPr lang="sr-RS" sz="3400" b="1" strike="noStrike" cap="all" spc="-1">
                <a:solidFill>
                  <a:srgbClr val="000000"/>
                </a:solidFill>
                <a:latin typeface="Arial Narrow"/>
              </a:rPr>
              <a:t>У ПРОГРАМУ ПАЈТОН (ʺ</a:t>
            </a:r>
            <a:r>
              <a:rPr lang="en-US" sz="3400" b="1" strike="noStrike" cap="all" spc="-1">
                <a:solidFill>
                  <a:srgbClr val="000000"/>
                </a:solidFill>
                <a:latin typeface="Arial Narrow"/>
              </a:rPr>
              <a:t>PYTHON</a:t>
            </a:r>
            <a:r>
              <a:rPr lang="sr-RS" sz="3400" b="1" strike="noStrike" cap="all" spc="-1">
                <a:solidFill>
                  <a:srgbClr val="000000"/>
                </a:solidFill>
                <a:latin typeface="Arial Narrow"/>
              </a:rPr>
              <a:t>ʺ)</a:t>
            </a:r>
            <a:r>
              <a:t/>
            </a:r>
            <a:br/>
            <a:endParaRPr lang="en-US" sz="3400" b="0" strike="noStrike" spc="-1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304920" y="4191120"/>
            <a:ext cx="8610120" cy="17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000" b="1" strike="noStrike" cap="all" spc="-1">
                <a:latin typeface="Arial Narrow"/>
              </a:rPr>
              <a:t>ВИОЛЕТА Н. НИКОЛИЋ</a:t>
            </a:r>
            <a:r>
              <a:rPr lang="en-US" sz="3000" b="1" strike="noStrike" cap="all" spc="-1" baseline="30000">
                <a:latin typeface="Arial Narrow"/>
              </a:rPr>
              <a:t>1</a:t>
            </a:r>
            <a:r>
              <a:rPr lang="en-US" sz="3000" b="1" strike="noStrike" cap="all" spc="-1">
                <a:latin typeface="Arial Narrow"/>
              </a:rPr>
              <a:t>, JOSE F. M. L. MARIANO</a:t>
            </a:r>
            <a:r>
              <a:rPr lang="en-US" sz="3000" b="1" strike="noStrike" cap="all" spc="-1" baseline="30000">
                <a:latin typeface="Arial Narrow"/>
              </a:rPr>
              <a:t>2,3</a:t>
            </a:r>
            <a:endParaRPr lang="en-US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500" b="1" i="1" strike="noStrike" spc="-1" baseline="30000">
                <a:latin typeface="Arial Narrow"/>
              </a:rPr>
              <a:t>1</a:t>
            </a:r>
            <a:r>
              <a:rPr lang="en-US" sz="1500" b="1" i="1" strike="noStrike" spc="-1">
                <a:latin typeface="Arial Narrow"/>
              </a:rPr>
              <a:t>Универзитет у Београду, Институт Нуклеарних Наука "Винча" — институт од националног значаја за Републику Србију, Лабораторија за теоријску физику и физику кондензоване материје</a:t>
            </a: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500" b="1" i="1" strike="noStrike" spc="-1" baseline="30000">
                <a:solidFill>
                  <a:srgbClr val="222222"/>
                </a:solidFill>
                <a:latin typeface="Arial Narrow"/>
                <a:ea typeface="DengXian"/>
              </a:rPr>
              <a:t>2</a:t>
            </a:r>
            <a:r>
              <a:rPr lang="sr-Latn-RS" sz="1500" b="1" i="1" strike="noStrike" spc="-1">
                <a:solidFill>
                  <a:srgbClr val="222222"/>
                </a:solidFill>
                <a:latin typeface="Arial Narrow"/>
                <a:ea typeface="DengXian"/>
              </a:rPr>
              <a:t>FCT, Campus de Gambelas, University of Algarve, Faro, 8005-139, Portugal</a:t>
            </a: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500" b="1" i="1" strike="noStrike" spc="-1" baseline="30000">
                <a:solidFill>
                  <a:srgbClr val="222222"/>
                </a:solidFill>
                <a:latin typeface="Arial Narrow"/>
                <a:ea typeface="DengXian"/>
              </a:rPr>
              <a:t>3</a:t>
            </a:r>
            <a:r>
              <a:rPr lang="sr-Latn-RS" sz="1500" b="1" i="1" strike="noStrike" spc="-1">
                <a:solidFill>
                  <a:srgbClr val="222222"/>
                </a:solidFill>
                <a:latin typeface="Arial Narrow"/>
                <a:ea typeface="DengXian"/>
              </a:rPr>
              <a:t>Center of Physics and Engineering of Advanced Materials (CeFEMA), IST, University of Lisbo, Av. Roviscno Pais, Roviscno Pais, Lisbo, 1096-001, Portugal</a:t>
            </a: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609480" y="1938960"/>
            <a:ext cx="8229240" cy="434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Dynamic formatting using format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Object-oriented programming (OOP)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Exec() method            syntax of exec(): exec (objects, globals, locals)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Def greet()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0" y="333360"/>
            <a:ext cx="9143640" cy="11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рачунање критичне густине 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6"/>
          <p:cNvSpPr/>
          <p:nvPr/>
        </p:nvSpPr>
        <p:spPr>
          <a:xfrm>
            <a:off x="3581280" y="4114800"/>
            <a:ext cx="837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BE4B48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Content Placeholder 3_1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0" y="22860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рачунање критичне густине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4" name="Picture 5_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000" y="1714680"/>
            <a:ext cx="8981640" cy="27810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9_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43000" y="4663800"/>
            <a:ext cx="7233840" cy="127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0" y="42156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рачунање критичне густине 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93400" y="2500200"/>
            <a:ext cx="6959520" cy="2300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609480" y="1905120"/>
            <a:ext cx="8229240" cy="481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Dynamic formatting using format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Object-oriented programming (OOP)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_ _str_ _ and _ _repr_ _ methods shortland !r and !s using format()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Exec() method            syntax of exec(): exec (objects, globals, locals)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0" y="380880"/>
            <a:ext cx="9143640" cy="11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рачунање радијуса акције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6"/>
          <p:cNvSpPr/>
          <p:nvPr/>
        </p:nvSpPr>
        <p:spPr>
          <a:xfrm>
            <a:off x="3581280" y="5562720"/>
            <a:ext cx="761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BE4B48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0" y="42156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рачунање радијуса акције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2360" y="2743200"/>
            <a:ext cx="8254080" cy="147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0" y="306000"/>
            <a:ext cx="914364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одређивање фазе у којој је завршена јонизација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5"/>
          <p:cNvSpPr/>
          <p:nvPr/>
        </p:nvSpPr>
        <p:spPr>
          <a:xfrm>
            <a:off x="609480" y="1938960"/>
            <a:ext cx="8229240" cy="434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Dynamic formatting using format</a:t>
            </a: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Object-oriented programming (OOP)</a:t>
            </a: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Exec() method            syntax of exec(): exec (objects, globals, locals)</a:t>
            </a: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_ _str_ _ and _ _repr_ _shortland !r and !s using format()</a:t>
            </a: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Creation of multiple objects of Python class</a:t>
            </a: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Pow method</a:t>
            </a: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Cube root method</a:t>
            </a:r>
            <a:endParaRPr lang="en-US" sz="3100" b="0" strike="noStrike" spc="-1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3581280" y="3200400"/>
            <a:ext cx="837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BE4B48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0" y="49752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одређивање фазе у којој је завршена јонизација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7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2646360"/>
            <a:ext cx="9143640" cy="93456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23960" y="4322880"/>
            <a:ext cx="5919480" cy="934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0" y="22860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приказ електронске конфигурације атома гвожђа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5"/>
          <p:cNvSpPr/>
          <p:nvPr/>
        </p:nvSpPr>
        <p:spPr>
          <a:xfrm>
            <a:off x="609480" y="1862640"/>
            <a:ext cx="8229240" cy="434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Dynamic formatting using format</a:t>
            </a: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Object-oriented programming (OOP)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Usage of lambda (anonimous) function;          syntax of lambda() = lambda argument(s) : expression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Filter() function; filter() syntax =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 filter(function, iterable)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0" y="42156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приказ електронске конфигурације атома гвожђа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0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320" y="2209680"/>
            <a:ext cx="8991360" cy="213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0" y="34524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јонизација </a:t>
            </a:r>
            <a:r>
              <a:rPr lang="en-US" sz="3600" b="1" strike="noStrike" spc="-1">
                <a:solidFill>
                  <a:srgbClr val="000000"/>
                </a:solidFill>
                <a:latin typeface="Arial Narrow"/>
              </a:rPr>
              <a:t>N</a:t>
            </a: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 - љуске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"/>
          <p:cNvSpPr/>
          <p:nvPr/>
        </p:nvSpPr>
        <p:spPr>
          <a:xfrm>
            <a:off x="609480" y="2210400"/>
            <a:ext cx="8229240" cy="150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Exec() method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If – else loop</a:t>
            </a:r>
            <a:endParaRPr lang="en-US" sz="3100" b="0" strike="noStrike" spc="-1">
              <a:latin typeface="Arial"/>
            </a:endParaRPr>
          </a:p>
        </p:txBody>
      </p:sp>
      <p:pic>
        <p:nvPicPr>
          <p:cNvPr id="197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4267080"/>
            <a:ext cx="9143640" cy="76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609480" y="15228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az-Cyrl-AZ" sz="4400" b="1" strike="noStrike" spc="-1">
                <a:latin typeface="Arial Narrow"/>
              </a:rPr>
              <a:t>Преглед презентације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228600" y="1295280"/>
            <a:ext cx="8305560" cy="467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2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en-US" sz="3100" b="0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az-Cyrl-AZ" sz="3100" b="1" strike="noStrike" spc="-1">
                <a:solidFill>
                  <a:srgbClr val="000000"/>
                </a:solidFill>
                <a:latin typeface="Arial Narrow"/>
              </a:rPr>
              <a:t>М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етео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ри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т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Хоб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а</a:t>
            </a:r>
            <a:endParaRPr lang="en-US" sz="31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2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az-Cyrl-AZ" sz="3100" b="1" strike="noStrike" spc="-1">
                <a:solidFill>
                  <a:srgbClr val="000000"/>
                </a:solidFill>
                <a:latin typeface="Arial Narrow"/>
              </a:rPr>
              <a:t>Мотивација</a:t>
            </a:r>
            <a:endParaRPr lang="en-US" sz="31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2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3100" b="1" strike="noStrike" spc="-1">
                <a:solidFill>
                  <a:srgbClr val="000000"/>
                </a:solidFill>
                <a:latin typeface="Arial Narrow"/>
              </a:rPr>
              <a:t>Примена СК теорије за одређивање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3100" b="1" strike="noStrike" spc="-1">
                <a:solidFill>
                  <a:srgbClr val="000000"/>
                </a:solidFill>
                <a:latin typeface="Arial Narrow"/>
              </a:rPr>
              <a:t>јачине 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</a:t>
            </a:r>
            <a:endParaRPr lang="en-US" sz="31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21"/>
              </a:spcBef>
              <a:tabLst>
                <a:tab pos="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</a:t>
            </a:r>
            <a:r>
              <a:rPr lang="ru-RU" sz="3100" b="1" strike="noStrike" spc="-1">
                <a:solidFill>
                  <a:srgbClr val="000000"/>
                </a:solidFill>
                <a:latin typeface="Arial Narrow"/>
              </a:rPr>
              <a:t>магнетног поља родитељског тела м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етео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роидa </a:t>
            </a:r>
            <a:endParaRPr lang="en-US" sz="31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21"/>
              </a:spcBef>
              <a:tabLst>
                <a:tab pos="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Хоб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а</a:t>
            </a:r>
            <a:endParaRPr lang="en-US" sz="31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2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ru-RU" sz="3100" b="1" strike="noStrike" spc="-1">
                <a:solidFill>
                  <a:srgbClr val="000000"/>
                </a:solidFill>
                <a:latin typeface="Arial Narrow"/>
              </a:rPr>
              <a:t> П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рограмски код у програму Пајтон (ʺ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Pythonʺ)</a:t>
            </a:r>
            <a:endParaRPr lang="en-US" sz="31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2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 Диску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c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и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ja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1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0" y="22860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табеларни приказ података (без употребе Pandas)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5"/>
          <p:cNvSpPr/>
          <p:nvPr/>
        </p:nvSpPr>
        <p:spPr>
          <a:xfrm>
            <a:off x="685800" y="2025000"/>
            <a:ext cx="8229240" cy="103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Enumerate() function; enumerate() syntax = enumerate(iterable, start=0)</a:t>
            </a:r>
            <a:endParaRPr lang="en-US" sz="3100" b="0" strike="noStrike" spc="-1">
              <a:latin typeface="Arial"/>
            </a:endParaRPr>
          </a:p>
        </p:txBody>
      </p:sp>
      <p:pic>
        <p:nvPicPr>
          <p:cNvPr id="204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3145320"/>
            <a:ext cx="9143640" cy="317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6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0" y="22860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Display_info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5"/>
          <p:cNvSpPr/>
          <p:nvPr/>
        </p:nvSpPr>
        <p:spPr>
          <a:xfrm>
            <a:off x="685800" y="2273400"/>
            <a:ext cx="8229240" cy="5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Keyword argument (Display_info)</a:t>
            </a:r>
            <a:endParaRPr lang="en-US" sz="3100" b="0" strike="noStrike" spc="-1">
              <a:latin typeface="Arial"/>
            </a:endParaRPr>
          </a:p>
        </p:txBody>
      </p:sp>
      <p:pic>
        <p:nvPicPr>
          <p:cNvPr id="211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43000" y="3223800"/>
            <a:ext cx="7173720" cy="1614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0" y="228600"/>
            <a:ext cx="91436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z-Cyrl-AZ" sz="3600" b="1" strike="noStrike" spc="-1">
                <a:solidFill>
                  <a:srgbClr val="000000"/>
                </a:solidFill>
                <a:latin typeface="Arial Narrow"/>
              </a:rPr>
              <a:t>Дискусија израчунатог резултата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104400" y="1874880"/>
            <a:ext cx="8886960" cy="3920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33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   </a:t>
            </a:r>
            <a:r>
              <a:rPr lang="az-Cyrl-AZ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У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купни магнетни момент родитељског тела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          </a:t>
            </a:r>
            <a:r>
              <a:rPr lang="az-Cyrl-AZ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метеороида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 Хоба: L</a:t>
            </a:r>
            <a:r>
              <a:rPr lang="en-US" sz="3100" b="1" strike="noStrike" spc="-1" baseline="-25000">
                <a:solidFill>
                  <a:srgbClr val="000000"/>
                </a:solidFill>
                <a:latin typeface="Arial Narrow"/>
                <a:ea typeface="SimSun"/>
              </a:rPr>
              <a:t>total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 = 1,05 * 10</a:t>
            </a:r>
            <a:r>
              <a:rPr lang="en-US" sz="31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12 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erg/Gauss 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685800" indent="-6854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45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  </a:t>
            </a:r>
            <a:r>
              <a:rPr lang="az-Cyrl-AZ" sz="45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П</a:t>
            </a:r>
            <a:r>
              <a:rPr lang="ru-RU" sz="45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ретпоставимо важење релације: </a:t>
            </a:r>
            <a:r>
              <a:rPr lang="el-GR" sz="45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δ</a:t>
            </a:r>
            <a:r>
              <a:rPr lang="en-US" sz="45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 = L/2</a:t>
            </a:r>
            <a:r>
              <a:rPr lang="el-GR" sz="45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μ</a:t>
            </a:r>
            <a:r>
              <a:rPr lang="en-US" sz="45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 </a:t>
            </a:r>
            <a:endParaRPr lang="en-US" sz="4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5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 </a:t>
            </a:r>
            <a:r>
              <a:rPr lang="en-US" sz="4500" b="1" strike="noStrike" spc="-1">
                <a:solidFill>
                  <a:srgbClr val="000000"/>
                </a:solidFill>
                <a:latin typeface="Arial Narrow"/>
                <a:ea typeface="SimSun"/>
              </a:rPr>
              <a:t>  </a:t>
            </a:r>
            <a:r>
              <a:rPr lang="en-US" sz="40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(</a:t>
            </a:r>
            <a:r>
              <a:rPr lang="ru-RU" sz="40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карактеристика постојећих небеских тела </a:t>
            </a:r>
            <a:r>
              <a:rPr lang="en-US" sz="40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(</a:t>
            </a:r>
            <a:r>
              <a:rPr lang="ru-RU" sz="40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звезд</a:t>
            </a:r>
            <a:r>
              <a:rPr lang="en-US" sz="40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e, </a:t>
            </a:r>
            <a:r>
              <a:rPr lang="ru-RU" sz="40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планет</a:t>
            </a:r>
            <a:r>
              <a:rPr lang="en-US" sz="40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e))</a:t>
            </a:r>
            <a:endParaRPr lang="en-US" sz="4000" b="0" strike="noStrike" spc="-1">
              <a:latin typeface="Arial"/>
            </a:endParaRPr>
          </a:p>
          <a:p>
            <a:pPr marL="685800" indent="-6854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P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астојање између магнетних полова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 (</a:t>
            </a:r>
            <a:r>
              <a:rPr lang="el-GR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δ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)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        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родитељског тела метеороида Хоба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: </a:t>
            </a:r>
            <a:r>
              <a:rPr lang="el-GR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δ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 </a:t>
            </a:r>
            <a:r>
              <a:rPr lang="el-GR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≤ 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SimSun"/>
              </a:rPr>
              <a:t>500 km 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8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76320" y="1019160"/>
            <a:ext cx="8915040" cy="493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SzPct val="100000"/>
              <a:buBlip>
                <a:blip r:embed="rId4"/>
              </a:buBlip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Arial Narrow"/>
              </a:rPr>
              <a:t>Програмски код написан у Пајтону је израчунао </a:t>
            </a:r>
            <a:r>
              <a:rPr lang="en-US" sz="2800" b="1" strike="noStrike" spc="-1">
                <a:solidFill>
                  <a:srgbClr val="000000"/>
                </a:solidFill>
                <a:latin typeface="Arial Narrow"/>
              </a:rPr>
              <a:t>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 Narrow"/>
              </a:rPr>
              <a:t>     </a:t>
            </a:r>
            <a:r>
              <a:rPr lang="ru-RU" sz="2800" b="1" strike="noStrike" spc="-1">
                <a:solidFill>
                  <a:srgbClr val="000000"/>
                </a:solidFill>
                <a:latin typeface="Arial Narrow"/>
              </a:rPr>
              <a:t>вредност магнетног момента родитељског тела </a:t>
            </a:r>
            <a:r>
              <a:rPr lang="en-US" sz="2800" b="1" strike="noStrike" spc="-1">
                <a:solidFill>
                  <a:srgbClr val="000000"/>
                </a:solidFill>
                <a:latin typeface="Arial Narrow"/>
              </a:rPr>
              <a:t> 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 Narrow"/>
              </a:rPr>
              <a:t>     </a:t>
            </a:r>
            <a:r>
              <a:rPr lang="ru-RU" sz="2800" b="1" strike="noStrike" spc="-1">
                <a:solidFill>
                  <a:srgbClr val="000000"/>
                </a:solidFill>
                <a:latin typeface="Arial Narrow"/>
              </a:rPr>
              <a:t>метеороида Хоба, применом СК теорије (</a:t>
            </a: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L</a:t>
            </a:r>
            <a:r>
              <a:rPr lang="en-US" sz="2800" b="1" strike="noStrike" spc="-1" baseline="-25000">
                <a:solidFill>
                  <a:srgbClr val="000000"/>
                </a:solidFill>
                <a:latin typeface="Arial Narrow"/>
                <a:ea typeface="SimSun"/>
              </a:rPr>
              <a:t>total</a:t>
            </a: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 = 1,05 * 10</a:t>
            </a:r>
            <a:r>
              <a:rPr lang="en-US" sz="28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12 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baseline="30000">
                <a:solidFill>
                  <a:srgbClr val="000000"/>
                </a:solidFill>
                <a:latin typeface="Arial Narrow"/>
                <a:ea typeface="SimSun"/>
              </a:rPr>
              <a:t>        </a:t>
            </a: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erg/Gauss</a:t>
            </a:r>
            <a:r>
              <a:rPr lang="ru-RU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)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SzPct val="100014"/>
              <a:buBlip>
                <a:blip r:embed="rId5"/>
              </a:buBlip>
            </a:pP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Израчунато је растојање магнетних полова родитељског </a:t>
            </a: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    </a:t>
            </a:r>
            <a:r>
              <a:rPr lang="ru-RU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тела</a:t>
            </a: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 (</a:t>
            </a:r>
            <a:r>
              <a:rPr lang="el-GR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δ</a:t>
            </a: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 </a:t>
            </a:r>
            <a:r>
              <a:rPr lang="el-GR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≤ </a:t>
            </a: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500 km)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SzPct val="100014"/>
              <a:buBlip>
                <a:blip r:embed="rId5"/>
              </a:buBlip>
            </a:pP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Предложено је објашњење хемијског састава метеорита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    </a:t>
            </a:r>
            <a:r>
              <a:rPr lang="ru-RU" sz="2800" b="1" strike="noStrike" spc="-1">
                <a:solidFill>
                  <a:srgbClr val="000000"/>
                </a:solidFill>
                <a:latin typeface="Arial Narrow"/>
                <a:ea typeface="SimSun"/>
              </a:rPr>
              <a:t>Хоба, засновано на израчунатим подацима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457200" y="7632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az-Cyrl-AZ" sz="4400" b="1" strike="noStrike" spc="-1">
                <a:solidFill>
                  <a:srgbClr val="6600CC"/>
                </a:solidFill>
                <a:latin typeface="Arial Narrow"/>
              </a:rPr>
              <a:t>Закључци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3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24" name="CustomShape 2"/>
          <p:cNvSpPr/>
          <p:nvPr/>
        </p:nvSpPr>
        <p:spPr>
          <a:xfrm rot="21283200">
            <a:off x="105120" y="424800"/>
            <a:ext cx="9010080" cy="5999400"/>
          </a:xfrm>
          <a:prstGeom prst="ellipse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a:blipFill>
          <a:ln w="635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</a:ln>
          <a:effectLst>
            <a:outerShdw blurRad="38100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3"/>
          <p:cNvSpPr/>
          <p:nvPr/>
        </p:nvSpPr>
        <p:spPr>
          <a:xfrm rot="21125400">
            <a:off x="77760" y="5222520"/>
            <a:ext cx="2594520" cy="13100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z-Cyrl-AZ" sz="4800" b="1" strike="noStrike" spc="-1">
                <a:solidFill>
                  <a:srgbClr val="FFFFFF"/>
                </a:solidFill>
                <a:latin typeface="Arial Narrow"/>
              </a:rPr>
              <a:t>Хвала на пажњи!</a:t>
            </a:r>
            <a:endParaRPr lang="en-US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533520" y="7632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az-Cyrl-AZ" sz="4400" b="1" strike="noStrike" spc="-1">
                <a:solidFill>
                  <a:srgbClr val="000000"/>
                </a:solidFill>
                <a:latin typeface="Arial Narrow"/>
              </a:rPr>
              <a:t>М</a:t>
            </a:r>
            <a:r>
              <a:rPr lang="sr-RS" sz="4400" b="1" strike="noStrike" spc="-1">
                <a:solidFill>
                  <a:srgbClr val="000000"/>
                </a:solidFill>
                <a:latin typeface="Arial Narrow"/>
              </a:rPr>
              <a:t>етео</a:t>
            </a:r>
            <a:r>
              <a:rPr lang="en-US" sz="4400" b="1" strike="noStrike" spc="-1">
                <a:solidFill>
                  <a:srgbClr val="000000"/>
                </a:solidFill>
                <a:latin typeface="Arial Narrow"/>
              </a:rPr>
              <a:t>ри</a:t>
            </a:r>
            <a:r>
              <a:rPr lang="sr-RS" sz="4400" b="1" strike="noStrike" spc="-1">
                <a:solidFill>
                  <a:srgbClr val="000000"/>
                </a:solidFill>
                <a:latin typeface="Arial Narrow"/>
              </a:rPr>
              <a:t>т</a:t>
            </a:r>
            <a:r>
              <a:rPr lang="en-US" sz="44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sr-RS" sz="4400" b="1" strike="noStrike" spc="-1">
                <a:solidFill>
                  <a:srgbClr val="000000"/>
                </a:solidFill>
                <a:latin typeface="Arial Narrow"/>
              </a:rPr>
              <a:t>Хоб</a:t>
            </a:r>
            <a:r>
              <a:rPr lang="en-US" sz="4400" b="1" strike="noStrike" spc="-1">
                <a:solidFill>
                  <a:srgbClr val="000000"/>
                </a:solidFill>
                <a:latin typeface="Arial Narrow"/>
              </a:rPr>
              <a:t>а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96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0" y="1490760"/>
            <a:ext cx="4132080" cy="437652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4648320" y="1029240"/>
            <a:ext cx="4424040" cy="539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SzPct val="100025"/>
              <a:buBlip>
                <a:blip r:embed="rId5"/>
              </a:buBlip>
            </a:pPr>
            <a:r>
              <a:rPr lang="en-US" sz="3300" b="1" strike="noStrike" spc="-1">
                <a:solidFill>
                  <a:srgbClr val="000000"/>
                </a:solidFill>
                <a:latin typeface="Arial Narrow"/>
              </a:rPr>
              <a:t>    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C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пуштен на територију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афричког континента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 (19</a:t>
            </a:r>
            <a:r>
              <a:rPr lang="sr-RS" sz="3100" b="1" strike="noStrike" spc="-1">
                <a:solidFill>
                  <a:srgbClr val="000000"/>
                </a:solidFill>
                <a:latin typeface="Roboto Mono Light"/>
                <a:ea typeface="Roboto Mono Light"/>
              </a:rPr>
              <a:t>°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35’ S; 1</a:t>
            </a:r>
            <a:r>
              <a:rPr lang="en-US" sz="3100" b="1" strike="noStrike" spc="-1">
                <a:solidFill>
                  <a:srgbClr val="000000"/>
                </a:solidFill>
                <a:latin typeface="Arial"/>
              </a:rPr>
              <a:t>7</a:t>
            </a:r>
            <a:r>
              <a:rPr lang="en-US" sz="3100" b="1" strike="noStrike" spc="-1">
                <a:solidFill>
                  <a:srgbClr val="000000"/>
                </a:solidFill>
                <a:latin typeface="Arial"/>
                <a:ea typeface="Arial"/>
              </a:rPr>
              <a:t>°</a:t>
            </a:r>
            <a:r>
              <a:rPr lang="en-US" sz="31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56’E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),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1920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.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-е године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SzPct val="100000"/>
              <a:buBlip>
                <a:blip r:embed="rId6"/>
              </a:buBlip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m = 66 t</a:t>
            </a:r>
            <a:endParaRPr lang="en-US" sz="31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SzPct val="100000"/>
              <a:buBlip>
                <a:blip r:embed="rId6"/>
              </a:buBlip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хемијски састав: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 82,4 wt%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гвожђ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e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 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 16,76 wt%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ник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a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л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0" y="304920"/>
            <a:ext cx="91436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az-Cyrl-AZ" sz="4400" b="1" strike="noStrike" spc="-1">
                <a:solidFill>
                  <a:srgbClr val="000000"/>
                </a:solidFill>
                <a:latin typeface="Arial Narrow"/>
              </a:rPr>
              <a:t>Мотивациј</a:t>
            </a:r>
            <a:r>
              <a:rPr lang="en-US" sz="4400" b="1" strike="noStrike" spc="-1">
                <a:solidFill>
                  <a:srgbClr val="000000"/>
                </a:solidFill>
                <a:latin typeface="Arial Narrow"/>
              </a:rPr>
              <a:t>a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119520" y="1523880"/>
            <a:ext cx="9246600" cy="417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SzPct val="100025"/>
              <a:buBlip>
                <a:blip r:embed="rId4"/>
              </a:buBlip>
            </a:pPr>
            <a:r>
              <a:rPr lang="en-US" sz="3300" b="1" strike="noStrike" spc="-1">
                <a:solidFill>
                  <a:srgbClr val="000000"/>
                </a:solidFill>
                <a:latin typeface="Arial Narrow"/>
              </a:rPr>
              <a:t>     </a:t>
            </a:r>
            <a:r>
              <a:rPr lang="ru-RU" sz="3100" b="1" strike="noStrike" spc="-1">
                <a:solidFill>
                  <a:srgbClr val="000000"/>
                </a:solidFill>
                <a:latin typeface="Arial Narrow"/>
              </a:rPr>
              <a:t>Дубљи увид у разумевање услова формирања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    </a:t>
            </a:r>
            <a:r>
              <a:rPr lang="ru-RU" sz="3100" b="1" strike="noStrike" spc="-1">
                <a:solidFill>
                  <a:srgbClr val="000000"/>
                </a:solidFill>
                <a:latin typeface="Arial Narrow"/>
              </a:rPr>
              <a:t>различитих небеских тела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SzPct val="100000"/>
              <a:buBlip>
                <a:blip r:embed="rId5"/>
              </a:buBlip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</a:t>
            </a:r>
            <a:r>
              <a:rPr lang="ru-RU" sz="3100" b="1" strike="noStrike" spc="-1">
                <a:solidFill>
                  <a:srgbClr val="000000"/>
                </a:solidFill>
                <a:latin typeface="Arial Narrow"/>
              </a:rPr>
              <a:t>Добијање нових информација о родитељским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     </a:t>
            </a:r>
            <a:r>
              <a:rPr lang="ru-RU" sz="3100" b="1" strike="noStrike" spc="-1">
                <a:solidFill>
                  <a:srgbClr val="000000"/>
                </a:solidFill>
                <a:latin typeface="Arial Narrow"/>
              </a:rPr>
              <a:t>телима метеороида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</a:t>
            </a:r>
            <a:endParaRPr lang="en-US" sz="31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SzPct val="100000"/>
              <a:buBlip>
                <a:blip r:embed="rId5"/>
              </a:buBlip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</a:t>
            </a:r>
            <a:r>
              <a:rPr lang="ru-RU" sz="3100" b="1" strike="noStrike" spc="-1">
                <a:solidFill>
                  <a:srgbClr val="000000"/>
                </a:solidFill>
                <a:latin typeface="Arial Narrow"/>
              </a:rPr>
              <a:t>Боље разумевање оригиналног порекла метеороида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 rot="19690200" flipH="1">
            <a:off x="528840" y="4344120"/>
            <a:ext cx="684360" cy="13712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030A0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Content Placeholder 3_2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0" y="304920"/>
            <a:ext cx="91436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400" b="1" strike="noStrike" spc="-1">
                <a:latin typeface="Arial Narrow"/>
              </a:rPr>
              <a:t>СК теориј</a:t>
            </a:r>
            <a:r>
              <a:rPr lang="en-US" sz="4400" b="1" strike="noStrike" spc="-1">
                <a:latin typeface="Arial Narrow"/>
              </a:rPr>
              <a:t>a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8" name="TextShape 4"/>
          <p:cNvSpPr txBox="1"/>
          <p:nvPr/>
        </p:nvSpPr>
        <p:spPr>
          <a:xfrm>
            <a:off x="228600" y="1447560"/>
            <a:ext cx="8915400" cy="4601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az-Cyrl-AZ" sz="3100" b="1" strike="noStrike" spc="-1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az-Cyrl-AZ" sz="3100" b="1" strike="noStrike" spc="-1">
                <a:solidFill>
                  <a:srgbClr val="000000"/>
                </a:solidFill>
                <a:latin typeface="Arial Narrow"/>
              </a:rPr>
              <a:t>Почетне премисе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: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- родитељско тело се састоји од гвожђа и никла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WenQuanYi Micro Hei"/>
              </a:rPr>
              <a:t>(82,4 wt% гвожђа и 16,76 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wt% никла)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- родитељско тело се састоји од језгра и омотача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WenQuanYi Micro Hei"/>
              </a:rPr>
              <a:t>- маса родитељског тела &gt; 1,6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* 10</a:t>
            </a:r>
            <a:r>
              <a:rPr lang="en-US" sz="3100" b="1" strike="noStrike" spc="-1" baseline="30000">
                <a:solidFill>
                  <a:srgbClr val="000000"/>
                </a:solidFill>
                <a:latin typeface="Arial Narrow"/>
              </a:rPr>
              <a:t>25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g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- облик родитељског тела је сферан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Content Placeholder 3_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0" y="304920"/>
            <a:ext cx="91436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400" b="1" strike="noStrike" spc="-1">
                <a:latin typeface="Arial Narrow"/>
              </a:rPr>
              <a:t>СК теориј</a:t>
            </a:r>
            <a:r>
              <a:rPr lang="en-US" sz="4400" b="1" strike="noStrike" spc="-1">
                <a:latin typeface="Arial Narrow"/>
              </a:rPr>
              <a:t>a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3" name="TextShape 4"/>
          <p:cNvSpPr txBox="1"/>
          <p:nvPr/>
        </p:nvSpPr>
        <p:spPr>
          <a:xfrm>
            <a:off x="228600" y="1915560"/>
            <a:ext cx="8915400" cy="324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WenQuanYi Micro Hei"/>
              </a:rPr>
              <a:t>- Примена СК теорије подразумева рачунање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WenQuanYi Micro Hei"/>
              </a:rPr>
              <a:t>  доприноса разматраних елемената (гвожђа и никла),   укупној вредности магнетног момента родитељског  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WenQuanYi Micro Hei"/>
              </a:rPr>
              <a:t>  тела: </a:t>
            </a:r>
            <a:r>
              <a:rPr lang="sr-RS" sz="3100" b="1" strike="noStrike" spc="-1">
                <a:solidFill>
                  <a:srgbClr val="000000"/>
                </a:solidFill>
                <a:latin typeface="Arial Narrow"/>
              </a:rPr>
              <a:t>Ltotal = L(Fe) + L(Ni)</a:t>
            </a: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 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WenQuanYi Micro Hei"/>
              </a:rPr>
              <a:t>- Допринос магнетног момента се одређује кроз низ 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  <a:ea typeface="WenQuanYi Micro Hei"/>
              </a:rPr>
              <a:t>  рачунских корака</a:t>
            </a:r>
            <a:endParaRPr lang="en-US" sz="3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380880" y="2263320"/>
            <a:ext cx="8229240" cy="386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“Datetime” class and “datetime” module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Args and kwargs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Multiple decorators chained in Python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3100" b="1" strike="noStrike" spc="-1">
                <a:solidFill>
                  <a:srgbClr val="000000"/>
                </a:solidFill>
                <a:latin typeface="Arial Narrow"/>
              </a:rPr>
              <a:t>Usage of symbol @ </a:t>
            </a:r>
            <a:endParaRPr lang="en-US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100" b="0" strike="noStrike" spc="-1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0" y="380880"/>
            <a:ext cx="91436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уводни део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0" y="421560"/>
            <a:ext cx="9143640" cy="117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уводни део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6200" y="2230560"/>
            <a:ext cx="8795160" cy="302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Content Placeholder 3" descr="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0" y="6303960"/>
            <a:ext cx="9143640" cy="547200"/>
          </a:xfrm>
          <a:prstGeom prst="rect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az-Cyrl-AZ" sz="3000" b="1" strike="noStrike" spc="-1">
                <a:solidFill>
                  <a:srgbClr val="000000"/>
                </a:solidFill>
                <a:latin typeface="Arial Narrow"/>
              </a:rPr>
              <a:t>Контакт</a:t>
            </a:r>
            <a:r>
              <a:rPr lang="en-US" sz="3000" b="1" strike="noStrike" spc="-1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sz="3000" b="0" strike="noStrike" spc="-1">
                <a:solidFill>
                  <a:srgbClr val="000000"/>
                </a:solidFill>
                <a:latin typeface="Arial Narrow"/>
              </a:rPr>
              <a:t>violeta@vinca.rs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0" y="76320"/>
            <a:ext cx="9143640" cy="114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r-RS" sz="3600" b="1" strike="noStrike" spc="-1">
                <a:solidFill>
                  <a:srgbClr val="000000"/>
                </a:solidFill>
                <a:latin typeface="Arial Narrow"/>
              </a:rPr>
              <a:t>Дискусија: Писање програмског кода у Пајтону, уводни део</a:t>
            </a:r>
            <a:r>
              <a:rPr lang="ru-RU" sz="3600" b="1" strike="noStrike" spc="-1">
                <a:solidFill>
                  <a:srgbClr val="000000"/>
                </a:solidFill>
                <a:latin typeface="Arial Narrow"/>
              </a:rPr>
              <a:t> 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1400" y="1371600"/>
            <a:ext cx="8693640" cy="478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911</Words>
  <Application>Microsoft Office PowerPoint</Application>
  <PresentationFormat>On-screen Show (4:3)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SimSun</vt:lpstr>
      <vt:lpstr>Arial</vt:lpstr>
      <vt:lpstr>Arial Narrow</vt:lpstr>
      <vt:lpstr>Calibri</vt:lpstr>
      <vt:lpstr>Courier New</vt:lpstr>
      <vt:lpstr>DejaVu Sans</vt:lpstr>
      <vt:lpstr>DengXian</vt:lpstr>
      <vt:lpstr>Roboto Mono Light</vt:lpstr>
      <vt:lpstr>Symbol</vt:lpstr>
      <vt:lpstr>Times New Roman</vt:lpstr>
      <vt:lpstr>WenQuanYi Micro Hei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Violeta</dc:creator>
  <dc:description/>
  <cp:lastModifiedBy>Јован Алексић</cp:lastModifiedBy>
  <cp:revision>128</cp:revision>
  <dcterms:created xsi:type="dcterms:W3CDTF">2025-01-09T07:41:56Z</dcterms:created>
  <dcterms:modified xsi:type="dcterms:W3CDTF">2025-04-27T07:48:25Z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29</vt:i4>
  </property>
</Properties>
</file>