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7" r:id="rId3"/>
    <p:sldId id="272" r:id="rId4"/>
    <p:sldId id="271" r:id="rId5"/>
    <p:sldId id="270" r:id="rId6"/>
    <p:sldId id="269" r:id="rId7"/>
    <p:sldId id="268" r:id="rId8"/>
    <p:sldId id="267" r:id="rId9"/>
    <p:sldId id="273" r:id="rId10"/>
    <p:sldId id="266" r:id="rId11"/>
    <p:sldId id="265" r:id="rId12"/>
    <p:sldId id="264" r:id="rId13"/>
    <p:sldId id="261" r:id="rId14"/>
    <p:sldId id="274" r:id="rId15"/>
    <p:sldId id="262" r:id="rId16"/>
    <p:sldId id="263" r:id="rId17"/>
    <p:sldId id="258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371B03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530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153FD-36C6-4B17-BF29-E1FE88A8EE19}" type="datetimeFigureOut">
              <a:rPr lang="en-US" smtClean="0"/>
              <a:pPr/>
              <a:t>2/22/2025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37E9B-8AB7-4C54-958A-61AB58DC2F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153FD-36C6-4B17-BF29-E1FE88A8EE19}" type="datetimeFigureOut">
              <a:rPr lang="en-US" smtClean="0"/>
              <a:pPr/>
              <a:t>2/22/2025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37E9B-8AB7-4C54-958A-61AB58DC2F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153FD-36C6-4B17-BF29-E1FE88A8EE19}" type="datetimeFigureOut">
              <a:rPr lang="en-US" smtClean="0"/>
              <a:pPr/>
              <a:t>2/22/2025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37E9B-8AB7-4C54-958A-61AB58DC2F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153FD-36C6-4B17-BF29-E1FE88A8EE19}" type="datetimeFigureOut">
              <a:rPr lang="en-US" smtClean="0"/>
              <a:pPr/>
              <a:t>2/22/2025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37E9B-8AB7-4C54-958A-61AB58DC2F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153FD-36C6-4B17-BF29-E1FE88A8EE19}" type="datetimeFigureOut">
              <a:rPr lang="en-US" smtClean="0"/>
              <a:pPr/>
              <a:t>2/22/2025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37E9B-8AB7-4C54-958A-61AB58DC2F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153FD-36C6-4B17-BF29-E1FE88A8EE19}" type="datetimeFigureOut">
              <a:rPr lang="en-US" smtClean="0"/>
              <a:pPr/>
              <a:t>2/22/2025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37E9B-8AB7-4C54-958A-61AB58DC2F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153FD-36C6-4B17-BF29-E1FE88A8EE19}" type="datetimeFigureOut">
              <a:rPr lang="en-US" smtClean="0"/>
              <a:pPr/>
              <a:t>2/22/2025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37E9B-8AB7-4C54-958A-61AB58DC2F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153FD-36C6-4B17-BF29-E1FE88A8EE19}" type="datetimeFigureOut">
              <a:rPr lang="en-US" smtClean="0"/>
              <a:pPr/>
              <a:t>2/22/2025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37E9B-8AB7-4C54-958A-61AB58DC2F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153FD-36C6-4B17-BF29-E1FE88A8EE19}" type="datetimeFigureOut">
              <a:rPr lang="en-US" smtClean="0"/>
              <a:pPr/>
              <a:t>2/22/2025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37E9B-8AB7-4C54-958A-61AB58DC2F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153FD-36C6-4B17-BF29-E1FE88A8EE19}" type="datetimeFigureOut">
              <a:rPr lang="en-US" smtClean="0"/>
              <a:pPr/>
              <a:t>2/22/2025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37E9B-8AB7-4C54-958A-61AB58DC2F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153FD-36C6-4B17-BF29-E1FE88A8EE19}" type="datetimeFigureOut">
              <a:rPr lang="en-US" smtClean="0"/>
              <a:pPr/>
              <a:t>2/22/2025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37E9B-8AB7-4C54-958A-61AB58DC2F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5153FD-36C6-4B17-BF29-E1FE88A8EE19}" type="datetimeFigureOut">
              <a:rPr lang="en-US" smtClean="0"/>
              <a:pPr/>
              <a:t>2/22/2025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C37E9B-8AB7-4C54-958A-61AB58DC2FC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gif"/><Relationship Id="rId5" Type="http://schemas.openxmlformats.org/officeDocument/2006/relationships/image" Target="../media/image11.gif"/><Relationship Id="rId4" Type="http://schemas.openxmlformats.org/officeDocument/2006/relationships/image" Target="../media/image10.gi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gi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gif"/><Relationship Id="rId4" Type="http://schemas.openxmlformats.org/officeDocument/2006/relationships/image" Target="../media/image14.gi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gif"/><Relationship Id="rId4" Type="http://schemas.openxmlformats.org/officeDocument/2006/relationships/image" Target="../media/image16.gi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gi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gif"/><Relationship Id="rId4" Type="http://schemas.openxmlformats.org/officeDocument/2006/relationships/image" Target="../media/image5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N_modif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42" y="0"/>
            <a:ext cx="9134758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81000" y="1447800"/>
            <a:ext cx="8153400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algn="ctr"/>
            <a:r>
              <a:rPr lang="sr-Cyrl-RS" sz="3400" b="1" cap="all" dirty="0">
                <a:latin typeface="Arial Narrow" pitchFamily="34" charset="0"/>
              </a:rPr>
              <a:t>предикција географске латитуде приземљивања гвоздених метеорита на простор балканског полуострва</a:t>
            </a:r>
            <a:endParaRPr lang="en-US" sz="3400" b="1" dirty="0">
              <a:latin typeface="Arial Narrow" pitchFamily="34" charset="0"/>
            </a:endParaRP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9D10BCA1-2F0E-49F3-90C0-A619A0F26AC6}"/>
              </a:ext>
            </a:extLst>
          </p:cNvPr>
          <p:cNvSpPr txBox="1">
            <a:spLocks/>
          </p:cNvSpPr>
          <p:nvPr/>
        </p:nvSpPr>
        <p:spPr>
          <a:xfrm>
            <a:off x="304800" y="4343400"/>
            <a:ext cx="8610600" cy="1752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000" b="1" i="0" u="none" strike="noStrike" kern="1200" cap="all" spc="0" normalizeH="0" baseline="0" noProof="0" dirty="0">
                <a:ln>
                  <a:noFill/>
                </a:ln>
                <a:effectLst/>
                <a:uLnTx/>
                <a:uFillTx/>
                <a:latin typeface="Arial Narrow" pitchFamily="34" charset="0"/>
              </a:rPr>
              <a:t>ВИОЛЕТА Н. НИКОЛИЋ</a:t>
            </a:r>
            <a:r>
              <a:rPr kumimoji="0" lang="en-US" sz="3000" b="1" i="0" u="none" strike="noStrike" kern="1200" cap="all" spc="0" normalizeH="0" baseline="30000" noProof="0" dirty="0">
                <a:ln>
                  <a:noFill/>
                </a:ln>
                <a:effectLst/>
                <a:uLnTx/>
                <a:uFillTx/>
                <a:latin typeface="Arial Narrow" pitchFamily="34" charset="0"/>
              </a:rPr>
              <a:t>1</a:t>
            </a:r>
            <a:r>
              <a:rPr kumimoji="0" lang="en-US" sz="3000" b="1" i="0" u="none" strike="noStrike" kern="1200" cap="all" spc="0" normalizeH="0" baseline="0" noProof="0" dirty="0">
                <a:ln>
                  <a:noFill/>
                </a:ln>
                <a:effectLst/>
                <a:uLnTx/>
                <a:uFillTx/>
                <a:latin typeface="Arial Narrow" pitchFamily="34" charset="0"/>
              </a:rPr>
              <a:t>, JOSE F. M. L. MARIANO</a:t>
            </a:r>
            <a:r>
              <a:rPr kumimoji="0" lang="en-US" sz="3000" b="1" i="0" u="none" strike="noStrike" kern="1200" cap="all" spc="0" normalizeH="0" baseline="30000" noProof="0" dirty="0">
                <a:ln>
                  <a:noFill/>
                </a:ln>
                <a:effectLst/>
                <a:uLnTx/>
                <a:uFillTx/>
                <a:latin typeface="Arial Narrow" pitchFamily="34" charset="0"/>
              </a:rPr>
              <a:t>2,3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000" b="1" i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 Narrow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500" b="1" i="1" u="none" strike="noStrike" kern="1200" cap="none" spc="0" normalizeH="0" baseline="30000" noProof="0" dirty="0">
                <a:ln>
                  <a:noFill/>
                </a:ln>
                <a:effectLst/>
                <a:uLnTx/>
                <a:uFillTx/>
                <a:latin typeface="Arial Narrow" pitchFamily="34" charset="0"/>
              </a:rPr>
              <a:t>1</a:t>
            </a:r>
            <a:r>
              <a:rPr kumimoji="0" lang="en-US" sz="15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 Narrow" pitchFamily="34" charset="0"/>
              </a:rPr>
              <a:t>Универзитет у </a:t>
            </a:r>
            <a:r>
              <a:rPr kumimoji="0" lang="en-US" sz="1500" b="1" i="1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 Narrow" pitchFamily="34" charset="0"/>
              </a:rPr>
              <a:t>Београду</a:t>
            </a:r>
            <a:r>
              <a:rPr kumimoji="0" lang="en-US" sz="15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 Narrow" pitchFamily="34" charset="0"/>
              </a:rPr>
              <a:t>, </a:t>
            </a:r>
            <a:r>
              <a:rPr kumimoji="0" lang="en-US" sz="1500" b="1" i="1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 Narrow" pitchFamily="34" charset="0"/>
              </a:rPr>
              <a:t>Институт</a:t>
            </a:r>
            <a:r>
              <a:rPr kumimoji="0" lang="en-US" sz="15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 Narrow" pitchFamily="34" charset="0"/>
              </a:rPr>
              <a:t> </a:t>
            </a:r>
            <a:r>
              <a:rPr kumimoji="0" lang="en-US" sz="1500" b="1" i="1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 Narrow" pitchFamily="34" charset="0"/>
              </a:rPr>
              <a:t>Нуклеарних</a:t>
            </a:r>
            <a:r>
              <a:rPr kumimoji="0" lang="en-US" sz="15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 Narrow" pitchFamily="34" charset="0"/>
              </a:rPr>
              <a:t> </a:t>
            </a:r>
            <a:r>
              <a:rPr kumimoji="0" lang="en-US" sz="1500" b="1" i="1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 Narrow" pitchFamily="34" charset="0"/>
              </a:rPr>
              <a:t>Наука</a:t>
            </a:r>
            <a:r>
              <a:rPr kumimoji="0" lang="en-US" sz="15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 Narrow" pitchFamily="34" charset="0"/>
              </a:rPr>
              <a:t> "</a:t>
            </a:r>
            <a:r>
              <a:rPr kumimoji="0" lang="en-US" sz="1500" b="1" i="1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 Narrow" pitchFamily="34" charset="0"/>
              </a:rPr>
              <a:t>Винча</a:t>
            </a:r>
            <a:r>
              <a:rPr kumimoji="0" lang="en-US" sz="15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 Narrow" pitchFamily="34" charset="0"/>
              </a:rPr>
              <a:t>" — </a:t>
            </a:r>
            <a:r>
              <a:rPr kumimoji="0" lang="en-US" sz="1500" b="1" i="1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 Narrow" pitchFamily="34" charset="0"/>
              </a:rPr>
              <a:t>институт</a:t>
            </a:r>
            <a:r>
              <a:rPr kumimoji="0" lang="en-US" sz="15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 Narrow" pitchFamily="34" charset="0"/>
              </a:rPr>
              <a:t> </a:t>
            </a:r>
            <a:r>
              <a:rPr kumimoji="0" lang="en-US" sz="1500" b="1" i="1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 Narrow" pitchFamily="34" charset="0"/>
              </a:rPr>
              <a:t>од</a:t>
            </a:r>
            <a:r>
              <a:rPr kumimoji="0" lang="en-US" sz="15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 Narrow" pitchFamily="34" charset="0"/>
              </a:rPr>
              <a:t> </a:t>
            </a:r>
            <a:r>
              <a:rPr kumimoji="0" lang="en-US" sz="1500" b="1" i="1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 Narrow" pitchFamily="34" charset="0"/>
              </a:rPr>
              <a:t>националног</a:t>
            </a:r>
            <a:r>
              <a:rPr kumimoji="0" lang="en-US" sz="15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 Narrow" pitchFamily="34" charset="0"/>
              </a:rPr>
              <a:t> </a:t>
            </a:r>
            <a:r>
              <a:rPr kumimoji="0" lang="en-US" sz="1500" b="1" i="1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 Narrow" pitchFamily="34" charset="0"/>
              </a:rPr>
              <a:t>значаја</a:t>
            </a:r>
            <a:r>
              <a:rPr kumimoji="0" lang="en-US" sz="15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 Narrow" pitchFamily="34" charset="0"/>
              </a:rPr>
              <a:t> </a:t>
            </a:r>
            <a:r>
              <a:rPr kumimoji="0" lang="en-US" sz="1500" b="1" i="1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 Narrow" pitchFamily="34" charset="0"/>
              </a:rPr>
              <a:t>за</a:t>
            </a:r>
            <a:r>
              <a:rPr kumimoji="0" lang="en-US" sz="15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 Narrow" pitchFamily="34" charset="0"/>
              </a:rPr>
              <a:t> </a:t>
            </a:r>
            <a:r>
              <a:rPr kumimoji="0" lang="en-US" sz="1500" b="1" i="1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 Narrow" pitchFamily="34" charset="0"/>
              </a:rPr>
              <a:t>Републику</a:t>
            </a:r>
            <a:r>
              <a:rPr kumimoji="0" lang="en-US" sz="15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 Narrow" pitchFamily="34" charset="0"/>
              </a:rPr>
              <a:t> </a:t>
            </a:r>
            <a:r>
              <a:rPr kumimoji="0" lang="en-US" sz="1500" b="1" i="1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 Narrow" pitchFamily="34" charset="0"/>
              </a:rPr>
              <a:t>Србију</a:t>
            </a:r>
            <a:r>
              <a:rPr kumimoji="0" lang="en-US" sz="15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 Narrow" pitchFamily="34" charset="0"/>
              </a:rPr>
              <a:t>, </a:t>
            </a:r>
            <a:r>
              <a:rPr kumimoji="0" lang="en-US" sz="1500" b="1" i="1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 Narrow" pitchFamily="34" charset="0"/>
              </a:rPr>
              <a:t>Лабораторија</a:t>
            </a:r>
            <a:r>
              <a:rPr kumimoji="0" lang="en-US" sz="15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 Narrow" pitchFamily="34" charset="0"/>
              </a:rPr>
              <a:t> </a:t>
            </a:r>
            <a:r>
              <a:rPr kumimoji="0" lang="en-US" sz="1500" b="1" i="1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 Narrow" pitchFamily="34" charset="0"/>
              </a:rPr>
              <a:t>за</a:t>
            </a:r>
            <a:r>
              <a:rPr kumimoji="0" lang="en-US" sz="15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 Narrow" pitchFamily="34" charset="0"/>
              </a:rPr>
              <a:t> </a:t>
            </a:r>
            <a:r>
              <a:rPr kumimoji="0" lang="en-US" sz="1500" b="1" i="1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 Narrow" pitchFamily="34" charset="0"/>
              </a:rPr>
              <a:t>теоријску</a:t>
            </a:r>
            <a:r>
              <a:rPr kumimoji="0" lang="en-US" sz="15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 Narrow" pitchFamily="34" charset="0"/>
              </a:rPr>
              <a:t> </a:t>
            </a:r>
            <a:r>
              <a:rPr kumimoji="0" lang="en-US" sz="1500" b="1" i="1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 Narrow" pitchFamily="34" charset="0"/>
              </a:rPr>
              <a:t>физику</a:t>
            </a:r>
            <a:r>
              <a:rPr kumimoji="0" lang="en-US" sz="15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 Narrow" pitchFamily="34" charset="0"/>
              </a:rPr>
              <a:t> и </a:t>
            </a:r>
            <a:r>
              <a:rPr kumimoji="0" lang="en-US" sz="1500" b="1" i="1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 Narrow" pitchFamily="34" charset="0"/>
              </a:rPr>
              <a:t>физику</a:t>
            </a:r>
            <a:r>
              <a:rPr kumimoji="0" lang="en-US" sz="15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 Narrow" pitchFamily="34" charset="0"/>
              </a:rPr>
              <a:t> </a:t>
            </a:r>
            <a:r>
              <a:rPr kumimoji="0" lang="en-US" sz="1500" b="1" i="1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 Narrow" pitchFamily="34" charset="0"/>
              </a:rPr>
              <a:t>кондензоване</a:t>
            </a:r>
            <a:r>
              <a:rPr kumimoji="0" lang="en-US" sz="15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 Narrow" pitchFamily="34" charset="0"/>
              </a:rPr>
              <a:t> </a:t>
            </a:r>
            <a:r>
              <a:rPr kumimoji="0" lang="en-US" sz="1500" b="1" i="1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 Narrow" pitchFamily="34" charset="0"/>
              </a:rPr>
              <a:t>материје</a:t>
            </a:r>
            <a:endParaRPr kumimoji="0" lang="en-US" sz="1500" b="1" i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 Narrow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n-US" sz="1500" i="1" dirty="0">
              <a:latin typeface="Arial Narrow" pitchFamily="34" charset="0"/>
            </a:endParaRPr>
          </a:p>
          <a:p>
            <a:pPr algn="ctr">
              <a:defRPr/>
            </a:pPr>
            <a:r>
              <a:rPr lang="en-US" sz="1500" b="1" i="1" kern="100" baseline="30000" dirty="0">
                <a:solidFill>
                  <a:srgbClr val="222222"/>
                </a:solidFill>
                <a:effectLst/>
                <a:latin typeface="Arial Narrow" panose="020B0606020202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sr-Latn-RS" sz="1500" b="1" i="1" kern="100" dirty="0">
                <a:solidFill>
                  <a:srgbClr val="222222"/>
                </a:solidFill>
                <a:effectLst/>
                <a:latin typeface="Arial Narrow" panose="020B0606020202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FCT, </a:t>
            </a:r>
            <a:r>
              <a:rPr lang="sr-Latn-RS" sz="1500" b="1" i="1" kern="100" dirty="0" err="1">
                <a:solidFill>
                  <a:srgbClr val="222222"/>
                </a:solidFill>
                <a:effectLst/>
                <a:latin typeface="Arial Narrow" panose="020B0606020202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Campus</a:t>
            </a:r>
            <a:r>
              <a:rPr lang="sr-Latn-RS" sz="1500" b="1" i="1" kern="100" dirty="0">
                <a:solidFill>
                  <a:srgbClr val="222222"/>
                </a:solidFill>
                <a:effectLst/>
                <a:latin typeface="Arial Narrow" panose="020B0606020202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 de </a:t>
            </a:r>
            <a:r>
              <a:rPr lang="sr-Latn-RS" sz="1500" b="1" i="1" kern="100" dirty="0" err="1">
                <a:solidFill>
                  <a:srgbClr val="222222"/>
                </a:solidFill>
                <a:effectLst/>
                <a:latin typeface="Arial Narrow" panose="020B0606020202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Gambelas</a:t>
            </a:r>
            <a:r>
              <a:rPr lang="sr-Latn-RS" sz="1500" b="1" i="1" kern="100" dirty="0">
                <a:solidFill>
                  <a:srgbClr val="222222"/>
                </a:solidFill>
                <a:effectLst/>
                <a:latin typeface="Arial Narrow" panose="020B0606020202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sr-Latn-RS" sz="1500" b="1" i="1" kern="100" dirty="0" err="1">
                <a:solidFill>
                  <a:srgbClr val="222222"/>
                </a:solidFill>
                <a:effectLst/>
                <a:latin typeface="Arial Narrow" panose="020B0606020202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University</a:t>
            </a:r>
            <a:r>
              <a:rPr lang="sr-Latn-RS" sz="1500" b="1" i="1" kern="100" dirty="0">
                <a:solidFill>
                  <a:srgbClr val="222222"/>
                </a:solidFill>
                <a:effectLst/>
                <a:latin typeface="Arial Narrow" panose="020B0606020202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sr-Latn-RS" sz="1500" b="1" i="1" kern="100" dirty="0" err="1">
                <a:solidFill>
                  <a:srgbClr val="222222"/>
                </a:solidFill>
                <a:effectLst/>
                <a:latin typeface="Arial Narrow" panose="020B0606020202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of</a:t>
            </a:r>
            <a:r>
              <a:rPr lang="sr-Latn-RS" sz="1500" b="1" i="1" kern="100" dirty="0">
                <a:solidFill>
                  <a:srgbClr val="222222"/>
                </a:solidFill>
                <a:effectLst/>
                <a:latin typeface="Arial Narrow" panose="020B0606020202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sr-Latn-RS" sz="1500" b="1" i="1" kern="100" dirty="0" err="1">
                <a:solidFill>
                  <a:srgbClr val="222222"/>
                </a:solidFill>
                <a:effectLst/>
                <a:latin typeface="Arial Narrow" panose="020B0606020202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Algarve</a:t>
            </a:r>
            <a:r>
              <a:rPr lang="sr-Latn-RS" sz="1500" b="1" i="1" kern="100" dirty="0">
                <a:solidFill>
                  <a:srgbClr val="222222"/>
                </a:solidFill>
                <a:effectLst/>
                <a:latin typeface="Arial Narrow" panose="020B0606020202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sr-Latn-RS" sz="1500" b="1" i="1" kern="100" dirty="0" err="1">
                <a:solidFill>
                  <a:srgbClr val="222222"/>
                </a:solidFill>
                <a:effectLst/>
                <a:latin typeface="Arial Narrow" panose="020B0606020202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Faro</a:t>
            </a:r>
            <a:r>
              <a:rPr lang="sr-Latn-RS" sz="1500" b="1" i="1" kern="100" dirty="0">
                <a:solidFill>
                  <a:srgbClr val="222222"/>
                </a:solidFill>
                <a:effectLst/>
                <a:latin typeface="Arial Narrow" panose="020B0606020202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, 8005-139, Portugal</a:t>
            </a:r>
            <a:endParaRPr lang="en-US" sz="1500" b="1" i="1" kern="100" dirty="0">
              <a:solidFill>
                <a:srgbClr val="222222"/>
              </a:solidFill>
              <a:effectLst/>
              <a:latin typeface="Arial Narrow" panose="020B0606020202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defRPr/>
            </a:pPr>
            <a:endParaRPr lang="en-US" sz="1500" b="1" i="1" kern="100" dirty="0">
              <a:solidFill>
                <a:srgbClr val="222222"/>
              </a:solidFill>
              <a:latin typeface="Arial Narrow" panose="020B0606020202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en-US" sz="1500" b="1" i="1" kern="100" baseline="30000" dirty="0">
                <a:solidFill>
                  <a:srgbClr val="222222"/>
                </a:solidFill>
                <a:effectLst/>
                <a:latin typeface="Arial Narrow" panose="020B0606020202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3</a:t>
            </a:r>
            <a:r>
              <a:rPr lang="sr-Latn-RS" sz="1500" b="1" i="1" kern="100" dirty="0">
                <a:solidFill>
                  <a:srgbClr val="222222"/>
                </a:solidFill>
                <a:effectLst/>
                <a:latin typeface="Arial Narrow" panose="020B0606020202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Center </a:t>
            </a:r>
            <a:r>
              <a:rPr lang="sr-Latn-RS" sz="1500" b="1" i="1" kern="100" dirty="0" err="1">
                <a:solidFill>
                  <a:srgbClr val="222222"/>
                </a:solidFill>
                <a:effectLst/>
                <a:latin typeface="Arial Narrow" panose="020B0606020202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of</a:t>
            </a:r>
            <a:r>
              <a:rPr lang="sr-Latn-RS" sz="1500" b="1" i="1" kern="100" dirty="0">
                <a:solidFill>
                  <a:srgbClr val="222222"/>
                </a:solidFill>
                <a:effectLst/>
                <a:latin typeface="Arial Narrow" panose="020B0606020202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sr-Latn-RS" sz="1500" b="1" i="1" kern="100" dirty="0" err="1">
                <a:solidFill>
                  <a:srgbClr val="222222"/>
                </a:solidFill>
                <a:effectLst/>
                <a:latin typeface="Arial Narrow" panose="020B0606020202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Physics</a:t>
            </a:r>
            <a:r>
              <a:rPr lang="sr-Latn-RS" sz="1500" b="1" i="1" kern="100" dirty="0">
                <a:solidFill>
                  <a:srgbClr val="222222"/>
                </a:solidFill>
                <a:effectLst/>
                <a:latin typeface="Arial Narrow" panose="020B0606020202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sr-Latn-RS" sz="1500" b="1" i="1" kern="100" dirty="0" err="1">
                <a:solidFill>
                  <a:srgbClr val="222222"/>
                </a:solidFill>
                <a:effectLst/>
                <a:latin typeface="Arial Narrow" panose="020B0606020202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and</a:t>
            </a:r>
            <a:r>
              <a:rPr lang="sr-Latn-RS" sz="1500" b="1" i="1" kern="100" dirty="0">
                <a:solidFill>
                  <a:srgbClr val="222222"/>
                </a:solidFill>
                <a:effectLst/>
                <a:latin typeface="Arial Narrow" panose="020B0606020202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sr-Latn-RS" sz="1500" b="1" i="1" kern="100" dirty="0" err="1">
                <a:solidFill>
                  <a:srgbClr val="222222"/>
                </a:solidFill>
                <a:effectLst/>
                <a:latin typeface="Arial Narrow" panose="020B0606020202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Engineering</a:t>
            </a:r>
            <a:r>
              <a:rPr lang="sr-Latn-RS" sz="1500" b="1" i="1" kern="100" dirty="0">
                <a:solidFill>
                  <a:srgbClr val="222222"/>
                </a:solidFill>
                <a:effectLst/>
                <a:latin typeface="Arial Narrow" panose="020B0606020202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sr-Latn-RS" sz="1500" b="1" i="1" kern="100" dirty="0" err="1">
                <a:solidFill>
                  <a:srgbClr val="222222"/>
                </a:solidFill>
                <a:effectLst/>
                <a:latin typeface="Arial Narrow" panose="020B0606020202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of</a:t>
            </a:r>
            <a:r>
              <a:rPr lang="sr-Latn-RS" sz="1500" b="1" i="1" kern="100" dirty="0">
                <a:solidFill>
                  <a:srgbClr val="222222"/>
                </a:solidFill>
                <a:effectLst/>
                <a:latin typeface="Arial Narrow" panose="020B0606020202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sr-Latn-RS" sz="1500" b="1" i="1" kern="100" dirty="0" err="1">
                <a:solidFill>
                  <a:srgbClr val="222222"/>
                </a:solidFill>
                <a:effectLst/>
                <a:latin typeface="Arial Narrow" panose="020B0606020202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Advanced</a:t>
            </a:r>
            <a:r>
              <a:rPr lang="sr-Latn-RS" sz="1500" b="1" i="1" kern="100" dirty="0">
                <a:solidFill>
                  <a:srgbClr val="222222"/>
                </a:solidFill>
                <a:effectLst/>
                <a:latin typeface="Arial Narrow" panose="020B0606020202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sr-Latn-RS" sz="1500" b="1" i="1" kern="100" dirty="0" err="1">
                <a:solidFill>
                  <a:srgbClr val="222222"/>
                </a:solidFill>
                <a:effectLst/>
                <a:latin typeface="Arial Narrow" panose="020B0606020202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Materials</a:t>
            </a:r>
            <a:r>
              <a:rPr lang="sr-Latn-RS" sz="1500" b="1" i="1" kern="100" dirty="0">
                <a:solidFill>
                  <a:srgbClr val="222222"/>
                </a:solidFill>
                <a:effectLst/>
                <a:latin typeface="Arial Narrow" panose="020B0606020202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 (</a:t>
            </a:r>
            <a:r>
              <a:rPr lang="sr-Latn-RS" sz="1500" b="1" i="1" kern="100" dirty="0" err="1">
                <a:solidFill>
                  <a:srgbClr val="222222"/>
                </a:solidFill>
                <a:effectLst/>
                <a:latin typeface="Arial Narrow" panose="020B0606020202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CeFEMA</a:t>
            </a:r>
            <a:r>
              <a:rPr lang="sr-Latn-RS" sz="1500" b="1" i="1" kern="100" dirty="0">
                <a:solidFill>
                  <a:srgbClr val="222222"/>
                </a:solidFill>
                <a:effectLst/>
                <a:latin typeface="Arial Narrow" panose="020B0606020202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), IST, </a:t>
            </a:r>
            <a:r>
              <a:rPr lang="sr-Latn-RS" sz="1500" b="1" i="1" kern="100" dirty="0" err="1">
                <a:solidFill>
                  <a:srgbClr val="222222"/>
                </a:solidFill>
                <a:effectLst/>
                <a:latin typeface="Arial Narrow" panose="020B0606020202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University</a:t>
            </a:r>
            <a:r>
              <a:rPr lang="sr-Latn-RS" sz="1500" b="1" i="1" kern="100" dirty="0">
                <a:solidFill>
                  <a:srgbClr val="222222"/>
                </a:solidFill>
                <a:effectLst/>
                <a:latin typeface="Arial Narrow" panose="020B0606020202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sr-Latn-RS" sz="1500" b="1" i="1" kern="100" dirty="0" err="1">
                <a:solidFill>
                  <a:srgbClr val="222222"/>
                </a:solidFill>
                <a:effectLst/>
                <a:latin typeface="Arial Narrow" panose="020B0606020202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of</a:t>
            </a:r>
            <a:r>
              <a:rPr lang="sr-Latn-RS" sz="1500" b="1" i="1" kern="100" dirty="0">
                <a:solidFill>
                  <a:srgbClr val="222222"/>
                </a:solidFill>
                <a:effectLst/>
                <a:latin typeface="Arial Narrow" panose="020B0606020202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sr-Latn-RS" sz="1500" b="1" i="1" kern="100" dirty="0" err="1">
                <a:solidFill>
                  <a:srgbClr val="222222"/>
                </a:solidFill>
                <a:effectLst/>
                <a:latin typeface="Arial Narrow" panose="020B0606020202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Lisbo</a:t>
            </a:r>
            <a:r>
              <a:rPr lang="sr-Latn-RS" sz="1500" b="1" i="1" kern="100" dirty="0">
                <a:solidFill>
                  <a:srgbClr val="222222"/>
                </a:solidFill>
                <a:effectLst/>
                <a:latin typeface="Arial Narrow" panose="020B0606020202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, Av. </a:t>
            </a:r>
            <a:r>
              <a:rPr lang="sr-Latn-RS" sz="1500" b="1" i="1" kern="100" dirty="0" err="1">
                <a:solidFill>
                  <a:srgbClr val="222222"/>
                </a:solidFill>
                <a:effectLst/>
                <a:latin typeface="Arial Narrow" panose="020B0606020202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Roviscno</a:t>
            </a:r>
            <a:r>
              <a:rPr lang="sr-Latn-RS" sz="1500" b="1" i="1" kern="100" dirty="0">
                <a:solidFill>
                  <a:srgbClr val="222222"/>
                </a:solidFill>
                <a:effectLst/>
                <a:latin typeface="Arial Narrow" panose="020B0606020202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sr-Latn-RS" sz="1500" b="1" i="1" kern="100" dirty="0" err="1">
                <a:solidFill>
                  <a:srgbClr val="222222"/>
                </a:solidFill>
                <a:effectLst/>
                <a:latin typeface="Arial Narrow" panose="020B0606020202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Pais</a:t>
            </a:r>
            <a:r>
              <a:rPr lang="sr-Latn-RS" sz="1500" b="1" i="1" kern="100" dirty="0">
                <a:solidFill>
                  <a:srgbClr val="222222"/>
                </a:solidFill>
                <a:effectLst/>
                <a:latin typeface="Arial Narrow" panose="020B0606020202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sr-Latn-RS" sz="1500" b="1" i="1" kern="100" dirty="0" err="1">
                <a:solidFill>
                  <a:srgbClr val="222222"/>
                </a:solidFill>
                <a:effectLst/>
                <a:latin typeface="Arial Narrow" panose="020B0606020202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Roviscno</a:t>
            </a:r>
            <a:r>
              <a:rPr lang="sr-Latn-RS" sz="1500" b="1" i="1" kern="100" dirty="0">
                <a:solidFill>
                  <a:srgbClr val="222222"/>
                </a:solidFill>
                <a:effectLst/>
                <a:latin typeface="Arial Narrow" panose="020B0606020202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sr-Latn-RS" sz="1500" b="1" i="1" kern="100" dirty="0" err="1">
                <a:solidFill>
                  <a:srgbClr val="222222"/>
                </a:solidFill>
                <a:effectLst/>
                <a:latin typeface="Arial Narrow" panose="020B0606020202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Pais</a:t>
            </a:r>
            <a:r>
              <a:rPr lang="sr-Latn-RS" sz="1500" b="1" i="1" kern="100" dirty="0">
                <a:solidFill>
                  <a:srgbClr val="222222"/>
                </a:solidFill>
                <a:effectLst/>
                <a:latin typeface="Arial Narrow" panose="020B0606020202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sr-Latn-RS" sz="1500" b="1" i="1" kern="100" dirty="0" err="1">
                <a:solidFill>
                  <a:srgbClr val="222222"/>
                </a:solidFill>
                <a:effectLst/>
                <a:latin typeface="Arial Narrow" panose="020B0606020202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Lisbo</a:t>
            </a:r>
            <a:r>
              <a:rPr lang="sr-Latn-RS" sz="1500" b="1" i="1" kern="100" dirty="0">
                <a:solidFill>
                  <a:srgbClr val="222222"/>
                </a:solidFill>
                <a:effectLst/>
                <a:latin typeface="Arial Narrow" panose="020B0606020202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, 1096-001, Portugal</a:t>
            </a:r>
            <a:endParaRPr lang="sr-Latn-RS" sz="1500" b="1" kern="100" dirty="0">
              <a:effectLst/>
              <a:latin typeface="Arial Narrow" panose="020B0606020202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defRPr/>
            </a:pPr>
            <a:endParaRPr lang="sr-Latn-RS" sz="1500" b="1" kern="100" dirty="0">
              <a:effectLst/>
              <a:latin typeface="Arial Narrow" panose="020B0606020202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17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N_modif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0" y="6304002"/>
            <a:ext cx="9144000" cy="553998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az-Cyrl-AZ" sz="3000" b="1" dirty="0">
                <a:latin typeface="Arial Narrow" pitchFamily="34" charset="0"/>
              </a:rPr>
              <a:t>Контакт</a:t>
            </a:r>
            <a:r>
              <a:rPr lang="en-US" sz="3000" b="1" dirty="0">
                <a:latin typeface="Arial Narrow" pitchFamily="34" charset="0"/>
              </a:rPr>
              <a:t>: </a:t>
            </a:r>
            <a:r>
              <a:rPr lang="en-US" sz="3000" dirty="0">
                <a:latin typeface="Arial Narrow" pitchFamily="34" charset="0"/>
              </a:rPr>
              <a:t>violeta@vinca.rs</a:t>
            </a:r>
          </a:p>
        </p:txBody>
      </p:sp>
      <p:sp>
        <p:nvSpPr>
          <p:cNvPr id="7" name="Rectangle 6"/>
          <p:cNvSpPr/>
          <p:nvPr/>
        </p:nvSpPr>
        <p:spPr>
          <a:xfrm>
            <a:off x="-76200" y="270808"/>
            <a:ext cx="9144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latin typeface="Arial Narrow" pitchFamily="34" charset="0"/>
              </a:rPr>
              <a:t>Примена модела на метеорит Хоба, приземљен на географске координате: </a:t>
            </a:r>
            <a:endParaRPr lang="en-US" sz="4000" b="1" dirty="0">
              <a:latin typeface="Arial Narrow" pitchFamily="34" charset="0"/>
            </a:endParaRPr>
          </a:p>
          <a:p>
            <a:pPr algn="ctr"/>
            <a:r>
              <a:rPr lang="en-US" sz="4000" b="1" dirty="0">
                <a:latin typeface="Arial Narrow" pitchFamily="34" charset="0"/>
              </a:rPr>
              <a:t>19</a:t>
            </a:r>
            <a:r>
              <a:rPr lang="en-US" sz="4000" b="1" dirty="0">
                <a:latin typeface="Arial"/>
                <a:cs typeface="Arial"/>
              </a:rPr>
              <a:t>̊</a:t>
            </a:r>
            <a:r>
              <a:rPr lang="en-US" sz="4000" b="1" dirty="0">
                <a:latin typeface="Arial Narrow" pitchFamily="34" charset="0"/>
              </a:rPr>
              <a:t> 35’ S; 17</a:t>
            </a:r>
            <a:r>
              <a:rPr lang="en-US" sz="4000" b="1" dirty="0">
                <a:latin typeface="Arial"/>
                <a:cs typeface="Arial"/>
              </a:rPr>
              <a:t>̊</a:t>
            </a:r>
            <a:r>
              <a:rPr lang="en-US" sz="4000" b="1" dirty="0">
                <a:latin typeface="Arial Narrow" pitchFamily="34" charset="0"/>
              </a:rPr>
              <a:t> 56’E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08714" y="2385060"/>
            <a:ext cx="8125686" cy="39395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Blip>
                <a:blip r:embed="rId4"/>
              </a:buBlip>
            </a:pPr>
            <a:r>
              <a:rPr lang="en-US" sz="3300" b="1" dirty="0">
                <a:latin typeface="Arial Narrow" pitchFamily="34" charset="0"/>
              </a:rPr>
              <a:t> </a:t>
            </a:r>
            <a:r>
              <a:rPr lang="ru-RU" sz="3100" b="1" dirty="0">
                <a:latin typeface="Arial Narrow" pitchFamily="34" charset="0"/>
              </a:rPr>
              <a:t>Објашњење географске лонгитуде</a:t>
            </a:r>
            <a:r>
              <a:rPr lang="en-US" sz="3100" b="1" dirty="0">
                <a:latin typeface="Arial Narrow" pitchFamily="34" charset="0"/>
              </a:rPr>
              <a:t> (17</a:t>
            </a:r>
            <a:r>
              <a:rPr lang="en-US" sz="3100" b="1" dirty="0">
                <a:latin typeface="Arial"/>
                <a:cs typeface="Arial"/>
              </a:rPr>
              <a:t>̊</a:t>
            </a:r>
            <a:r>
              <a:rPr lang="en-US" sz="3100" b="1" dirty="0">
                <a:latin typeface="Arial Narrow" pitchFamily="34" charset="0"/>
              </a:rPr>
              <a:t> 56’E)</a:t>
            </a:r>
            <a:r>
              <a:rPr lang="ru-RU" sz="3100" b="1" dirty="0">
                <a:latin typeface="Arial Narrow" pitchFamily="34" charset="0"/>
              </a:rPr>
              <a:t>: </a:t>
            </a:r>
            <a:endParaRPr lang="en-US" sz="3100" b="1" dirty="0">
              <a:latin typeface="Arial Narrow" pitchFamily="34" charset="0"/>
            </a:endParaRPr>
          </a:p>
          <a:p>
            <a:r>
              <a:rPr lang="en-US" sz="3100" b="1" dirty="0">
                <a:latin typeface="Arial Narrow" pitchFamily="34" charset="0"/>
              </a:rPr>
              <a:t>     </a:t>
            </a:r>
            <a:r>
              <a:rPr lang="ru-RU" sz="3100" b="1" dirty="0">
                <a:latin typeface="Arial Narrow" pitchFamily="34" charset="0"/>
              </a:rPr>
              <a:t>пета премиса модела</a:t>
            </a:r>
            <a:endParaRPr lang="en-US" sz="3100" b="1" dirty="0">
              <a:latin typeface="Arial Narrow" pitchFamily="34" charset="0"/>
            </a:endParaRPr>
          </a:p>
          <a:p>
            <a:r>
              <a:rPr lang="en-US" sz="3100" b="1" dirty="0">
                <a:latin typeface="Arial Narrow" pitchFamily="34" charset="0"/>
              </a:rPr>
              <a:t> </a:t>
            </a:r>
          </a:p>
          <a:p>
            <a:pPr>
              <a:buBlip>
                <a:blip r:embed="rId4"/>
              </a:buBlip>
            </a:pPr>
            <a:r>
              <a:rPr lang="en-US" sz="3100" b="1" dirty="0">
                <a:latin typeface="Arial Narrow" pitchFamily="34" charset="0"/>
              </a:rPr>
              <a:t> </a:t>
            </a:r>
            <a:r>
              <a:rPr lang="ru-RU" sz="3100" b="1" dirty="0">
                <a:latin typeface="Arial Narrow" pitchFamily="34" charset="0"/>
              </a:rPr>
              <a:t>Објашњење географске латитуде: </a:t>
            </a:r>
            <a:endParaRPr lang="en-US" sz="3100" b="1" dirty="0">
              <a:latin typeface="Arial Narrow" pitchFamily="34" charset="0"/>
            </a:endParaRPr>
          </a:p>
          <a:p>
            <a:r>
              <a:rPr lang="en-US" sz="3100" b="1" dirty="0">
                <a:latin typeface="Arial Narrow" pitchFamily="34" charset="0"/>
              </a:rPr>
              <a:t>     </a:t>
            </a:r>
            <a:r>
              <a:rPr lang="az-Cyrl-AZ" sz="3100" b="1" dirty="0">
                <a:latin typeface="Arial Narrow" pitchFamily="34" charset="0"/>
              </a:rPr>
              <a:t>друг</a:t>
            </a:r>
            <a:r>
              <a:rPr lang="ru-RU" sz="3100" b="1" dirty="0">
                <a:latin typeface="Arial Narrow" pitchFamily="34" charset="0"/>
              </a:rPr>
              <a:t>а премиса модела</a:t>
            </a:r>
            <a:r>
              <a:rPr lang="en-US" sz="3100" b="1" dirty="0">
                <a:latin typeface="Arial Narrow" pitchFamily="34" charset="0"/>
              </a:rPr>
              <a:t> </a:t>
            </a:r>
          </a:p>
          <a:p>
            <a:endParaRPr lang="en-US" sz="3100" b="1" dirty="0">
              <a:latin typeface="Arial Narrow" pitchFamily="34" charset="0"/>
            </a:endParaRPr>
          </a:p>
          <a:p>
            <a:r>
              <a:rPr lang="en-US" sz="3100" b="1" dirty="0">
                <a:latin typeface="Arial Narrow" pitchFamily="34" charset="0"/>
              </a:rPr>
              <a:t>             </a:t>
            </a:r>
            <a:r>
              <a:rPr lang="sr-Cyrl-RS" sz="3100" b="1" dirty="0">
                <a:latin typeface="Arial Narrow" pitchFamily="34" charset="0"/>
              </a:rPr>
              <a:t>метеорит масе Хоба (</a:t>
            </a:r>
            <a:r>
              <a:rPr lang="en-US" sz="3100" b="1" dirty="0">
                <a:latin typeface="Arial Narrow" pitchFamily="34" charset="0"/>
              </a:rPr>
              <a:t>66*10</a:t>
            </a:r>
            <a:r>
              <a:rPr lang="en-US" sz="3100" b="1" baseline="30000" dirty="0">
                <a:latin typeface="Arial Narrow" pitchFamily="34" charset="0"/>
              </a:rPr>
              <a:t>3</a:t>
            </a:r>
            <a:r>
              <a:rPr lang="en-US" sz="3100" b="1" dirty="0">
                <a:latin typeface="Arial Narrow" pitchFamily="34" charset="0"/>
              </a:rPr>
              <a:t> kg</a:t>
            </a:r>
            <a:r>
              <a:rPr lang="sr-Cyrl-RS" sz="3100" b="1" dirty="0">
                <a:latin typeface="Arial Narrow" pitchFamily="34" charset="0"/>
              </a:rPr>
              <a:t>) бива </a:t>
            </a:r>
            <a:endParaRPr lang="en-US" sz="3100" b="1" dirty="0">
              <a:latin typeface="Arial Narrow" pitchFamily="34" charset="0"/>
            </a:endParaRPr>
          </a:p>
          <a:p>
            <a:r>
              <a:rPr lang="en-US" sz="3100" b="1" dirty="0">
                <a:latin typeface="Arial Narrow" pitchFamily="34" charset="0"/>
              </a:rPr>
              <a:t>             o</a:t>
            </a:r>
            <a:r>
              <a:rPr lang="sr-Cyrl-RS" sz="3100" b="1" dirty="0">
                <a:latin typeface="Arial Narrow" pitchFamily="34" charset="0"/>
              </a:rPr>
              <a:t>тклоњен од тачке </a:t>
            </a:r>
            <a:r>
              <a:rPr lang="en-US" sz="3100" b="1" dirty="0">
                <a:latin typeface="Arial Narrow" pitchFamily="34" charset="0"/>
              </a:rPr>
              <a:t>(0</a:t>
            </a:r>
            <a:r>
              <a:rPr lang="en-US" sz="3100" b="1" dirty="0">
                <a:latin typeface="Arial Narrow" pitchFamily="34" charset="0"/>
                <a:cs typeface="Arial"/>
              </a:rPr>
              <a:t>̊</a:t>
            </a:r>
            <a:r>
              <a:rPr lang="en-US" sz="3100" b="1" dirty="0">
                <a:latin typeface="Arial Narrow" pitchFamily="34" charset="0"/>
              </a:rPr>
              <a:t>, 0</a:t>
            </a:r>
            <a:r>
              <a:rPr lang="en-US" sz="3100" b="1" dirty="0">
                <a:latin typeface="Arial Narrow" pitchFamily="34" charset="0"/>
                <a:cs typeface="Arial"/>
              </a:rPr>
              <a:t>̊</a:t>
            </a:r>
            <a:r>
              <a:rPr lang="en-US" sz="3100" b="1" dirty="0">
                <a:latin typeface="Arial Narrow" pitchFamily="34" charset="0"/>
              </a:rPr>
              <a:t>)</a:t>
            </a:r>
            <a:r>
              <a:rPr lang="sr-Cyrl-RS" sz="3100" b="1" dirty="0">
                <a:latin typeface="Arial Narrow" pitchFamily="34" charset="0"/>
              </a:rPr>
              <a:t>, за тачно</a:t>
            </a:r>
            <a:r>
              <a:rPr lang="en-US" sz="3100" b="1" dirty="0">
                <a:latin typeface="Arial Narrow" pitchFamily="34" charset="0"/>
              </a:rPr>
              <a:t> 19</a:t>
            </a:r>
            <a:r>
              <a:rPr lang="en-US" sz="3100" b="1" dirty="0">
                <a:latin typeface="Arial Narrow" pitchFamily="34" charset="0"/>
                <a:cs typeface="Arial"/>
              </a:rPr>
              <a:t>̊</a:t>
            </a:r>
            <a:r>
              <a:rPr lang="en-US" sz="3100" b="1" dirty="0">
                <a:latin typeface="Arial Narrow" pitchFamily="34" charset="0"/>
              </a:rPr>
              <a:t> 35’ S</a:t>
            </a:r>
          </a:p>
        </p:txBody>
      </p:sp>
      <p:sp>
        <p:nvSpPr>
          <p:cNvPr id="19" name="Curved Up Arrow 18"/>
          <p:cNvSpPr/>
          <p:nvPr/>
        </p:nvSpPr>
        <p:spPr>
          <a:xfrm rot="3617972">
            <a:off x="680333" y="5085907"/>
            <a:ext cx="930756" cy="606436"/>
          </a:xfrm>
          <a:prstGeom prst="curvedUpArrow">
            <a:avLst/>
          </a:prstGeom>
          <a:solidFill>
            <a:srgbClr val="FF00FF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N_modif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0" y="6304002"/>
            <a:ext cx="9144000" cy="553998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az-Cyrl-AZ" sz="3000" b="1" dirty="0">
                <a:latin typeface="Arial Narrow" pitchFamily="34" charset="0"/>
              </a:rPr>
              <a:t>Контакт</a:t>
            </a:r>
            <a:r>
              <a:rPr lang="en-US" sz="3000" b="1" dirty="0">
                <a:latin typeface="Arial Narrow" pitchFamily="34" charset="0"/>
              </a:rPr>
              <a:t>: </a:t>
            </a:r>
            <a:r>
              <a:rPr lang="en-US" sz="3000" dirty="0">
                <a:latin typeface="Arial Narrow" pitchFamily="34" charset="0"/>
              </a:rPr>
              <a:t>violeta@vinca.rs</a:t>
            </a:r>
          </a:p>
        </p:txBody>
      </p:sp>
      <p:sp>
        <p:nvSpPr>
          <p:cNvPr id="7" name="Rectangle 6"/>
          <p:cNvSpPr/>
          <p:nvPr/>
        </p:nvSpPr>
        <p:spPr>
          <a:xfrm>
            <a:off x="-76200" y="276761"/>
            <a:ext cx="9144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latin typeface="Arial Narrow" pitchFamily="34" charset="0"/>
              </a:rPr>
              <a:t>Провера модела на примеру гвоздених метеорита, приземљених на Балкан</a:t>
            </a:r>
            <a:endParaRPr lang="en-US" sz="4000" b="1" dirty="0">
              <a:latin typeface="Arial Narrow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" y="2032605"/>
            <a:ext cx="8763000" cy="41395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Blip>
                <a:blip r:embed="rId4"/>
              </a:buBlip>
            </a:pPr>
            <a:r>
              <a:rPr lang="en-US" sz="3300" b="1" dirty="0">
                <a:latin typeface="Arial Narrow" pitchFamily="34" charset="0"/>
              </a:rPr>
              <a:t> </a:t>
            </a:r>
            <a:r>
              <a:rPr lang="az-Cyrl-AZ" sz="3300" b="1" dirty="0">
                <a:latin typeface="Arial Narrow" pitchFamily="34" charset="0"/>
              </a:rPr>
              <a:t>Помоћна премиса: </a:t>
            </a:r>
            <a:r>
              <a:rPr lang="sr-Cyrl-RS" sz="3300" b="1" dirty="0">
                <a:latin typeface="Arial Narrow" pitchFamily="34" charset="0"/>
              </a:rPr>
              <a:t>отклон од </a:t>
            </a:r>
            <a:r>
              <a:rPr lang="en-US" sz="3600" b="1" dirty="0">
                <a:latin typeface="Arial Narrow" pitchFamily="34" charset="0"/>
              </a:rPr>
              <a:t>(0</a:t>
            </a:r>
            <a:r>
              <a:rPr lang="en-US" sz="3600" b="1" dirty="0">
                <a:latin typeface="Arial Narrow" pitchFamily="34" charset="0"/>
                <a:cs typeface="Arial"/>
              </a:rPr>
              <a:t>̊</a:t>
            </a:r>
            <a:r>
              <a:rPr lang="en-US" sz="3600" b="1" dirty="0">
                <a:latin typeface="Arial Narrow" pitchFamily="34" charset="0"/>
              </a:rPr>
              <a:t>, 0</a:t>
            </a:r>
            <a:r>
              <a:rPr lang="en-US" sz="3600" b="1" dirty="0">
                <a:latin typeface="Arial Narrow" pitchFamily="34" charset="0"/>
                <a:cs typeface="Arial"/>
              </a:rPr>
              <a:t>̊</a:t>
            </a:r>
            <a:r>
              <a:rPr lang="en-US" sz="3600" b="1" dirty="0">
                <a:latin typeface="Arial Narrow" pitchFamily="34" charset="0"/>
              </a:rPr>
              <a:t>)</a:t>
            </a:r>
            <a:r>
              <a:rPr lang="en-US" sz="3300" b="1" dirty="0">
                <a:latin typeface="Arial Narrow" pitchFamily="34" charset="0"/>
              </a:rPr>
              <a:t> </a:t>
            </a:r>
            <a:r>
              <a:rPr lang="sr-Cyrl-RS" sz="3300" b="1" dirty="0">
                <a:latin typeface="Arial Narrow" pitchFamily="34" charset="0"/>
              </a:rPr>
              <a:t>опада за </a:t>
            </a:r>
            <a:r>
              <a:rPr lang="en-US" sz="3300" b="1" dirty="0">
                <a:latin typeface="Arial Narrow" pitchFamily="34" charset="0"/>
              </a:rPr>
              <a:t>  </a:t>
            </a:r>
          </a:p>
          <a:p>
            <a:r>
              <a:rPr lang="en-US" sz="3300" b="1" dirty="0">
                <a:latin typeface="Arial Narrow" pitchFamily="34" charset="0"/>
              </a:rPr>
              <a:t>     1000 kg </a:t>
            </a:r>
            <a:r>
              <a:rPr lang="sr-Cyrl-RS" sz="3300" b="1" dirty="0">
                <a:latin typeface="Arial Narrow" pitchFamily="34" charset="0"/>
              </a:rPr>
              <a:t>по</a:t>
            </a:r>
            <a:r>
              <a:rPr lang="en-US" sz="3300" b="1" dirty="0">
                <a:latin typeface="Arial Narrow" pitchFamily="34" charset="0"/>
              </a:rPr>
              <a:t> 1</a:t>
            </a:r>
            <a:r>
              <a:rPr lang="en-US" sz="3300" b="1" dirty="0">
                <a:latin typeface="Arial"/>
                <a:cs typeface="Arial"/>
              </a:rPr>
              <a:t>̊</a:t>
            </a:r>
            <a:r>
              <a:rPr lang="sr-Cyrl-RS" sz="3300" b="1" dirty="0">
                <a:latin typeface="Arial Narrow" pitchFamily="34" charset="0"/>
              </a:rPr>
              <a:t> латитуде</a:t>
            </a:r>
            <a:r>
              <a:rPr lang="en-US" sz="3300" b="1" dirty="0">
                <a:latin typeface="Arial Narrow" pitchFamily="34" charset="0"/>
              </a:rPr>
              <a:t>  </a:t>
            </a:r>
            <a:r>
              <a:rPr lang="en-US" sz="3300" b="1" dirty="0">
                <a:latin typeface="Arial"/>
                <a:cs typeface="Arial"/>
              </a:rPr>
              <a:t>→</a:t>
            </a:r>
          </a:p>
          <a:p>
            <a:pPr>
              <a:buBlip>
                <a:blip r:embed="rId5"/>
              </a:buBlip>
            </a:pPr>
            <a:r>
              <a:rPr lang="en-US" sz="3300" b="1" dirty="0">
                <a:latin typeface="Arial Narrow" pitchFamily="34" charset="0"/>
              </a:rPr>
              <a:t> </a:t>
            </a:r>
            <a:r>
              <a:rPr lang="sr-Cyrl-RS" sz="3300" b="1" dirty="0">
                <a:latin typeface="Arial Narrow" pitchFamily="34" charset="0"/>
              </a:rPr>
              <a:t>метеорит масе</a:t>
            </a:r>
            <a:r>
              <a:rPr lang="en-US" sz="3300" b="1" dirty="0">
                <a:latin typeface="Arial Narrow" pitchFamily="34" charset="0"/>
              </a:rPr>
              <a:t> 66 kg (</a:t>
            </a:r>
            <a:r>
              <a:rPr lang="az-Cyrl-AZ" sz="3300" b="1" dirty="0">
                <a:latin typeface="Arial Narrow" pitchFamily="34" charset="0"/>
              </a:rPr>
              <a:t>ред величине метеорита </a:t>
            </a:r>
            <a:endParaRPr lang="en-US" sz="3300" b="1" dirty="0">
              <a:latin typeface="Arial Narrow" pitchFamily="34" charset="0"/>
            </a:endParaRPr>
          </a:p>
          <a:p>
            <a:r>
              <a:rPr lang="en-US" sz="3300" b="1" dirty="0">
                <a:latin typeface="Arial Narrow" pitchFamily="34" charset="0"/>
              </a:rPr>
              <a:t>    </a:t>
            </a:r>
            <a:r>
              <a:rPr lang="az-Cyrl-AZ" sz="3300" b="1" dirty="0">
                <a:latin typeface="Arial Narrow" pitchFamily="34" charset="0"/>
              </a:rPr>
              <a:t>Храшчина</a:t>
            </a:r>
            <a:r>
              <a:rPr lang="en-US" sz="3300" b="1" dirty="0">
                <a:latin typeface="Arial Narrow" pitchFamily="34" charset="0"/>
              </a:rPr>
              <a:t>) </a:t>
            </a:r>
            <a:r>
              <a:rPr lang="ru-RU" sz="3300" b="1" dirty="0">
                <a:latin typeface="Arial Narrow" pitchFamily="34" charset="0"/>
              </a:rPr>
              <a:t>пада најдаље 66</a:t>
            </a:r>
            <a:r>
              <a:rPr lang="ru-RU" sz="3300" b="1" dirty="0">
                <a:latin typeface="Arial"/>
                <a:cs typeface="Arial"/>
              </a:rPr>
              <a:t>̊</a:t>
            </a:r>
            <a:r>
              <a:rPr lang="ru-RU" sz="3300" b="1" dirty="0">
                <a:latin typeface="Arial Narrow" pitchFamily="34" charset="0"/>
              </a:rPr>
              <a:t> удаљен од </a:t>
            </a:r>
            <a:r>
              <a:rPr lang="en-US" sz="3200" b="1" dirty="0">
                <a:latin typeface="Arial Narrow" pitchFamily="34" charset="0"/>
              </a:rPr>
              <a:t>(0</a:t>
            </a:r>
            <a:r>
              <a:rPr lang="en-US" sz="3200" b="1" dirty="0">
                <a:latin typeface="Arial Narrow" pitchFamily="34" charset="0"/>
                <a:cs typeface="Arial"/>
              </a:rPr>
              <a:t>̊</a:t>
            </a:r>
            <a:r>
              <a:rPr lang="en-US" sz="3200" b="1" dirty="0">
                <a:latin typeface="Arial Narrow" pitchFamily="34" charset="0"/>
              </a:rPr>
              <a:t>, 0</a:t>
            </a:r>
            <a:r>
              <a:rPr lang="en-US" sz="3200" b="1" dirty="0">
                <a:latin typeface="Arial Narrow" pitchFamily="34" charset="0"/>
                <a:cs typeface="Arial"/>
              </a:rPr>
              <a:t>̊</a:t>
            </a:r>
            <a:r>
              <a:rPr lang="en-US" sz="3200" b="1" dirty="0">
                <a:latin typeface="Arial Narrow" pitchFamily="34" charset="0"/>
              </a:rPr>
              <a:t>) </a:t>
            </a:r>
          </a:p>
          <a:p>
            <a:endParaRPr lang="en-US" sz="3200" b="1" dirty="0">
              <a:latin typeface="Arial Narrow" pitchFamily="34" charset="0"/>
            </a:endParaRPr>
          </a:p>
          <a:p>
            <a:pPr>
              <a:buBlip>
                <a:blip r:embed="rId6"/>
              </a:buBlip>
            </a:pPr>
            <a:r>
              <a:rPr lang="en-US" sz="3200" b="1" dirty="0">
                <a:latin typeface="Arial Narrow" pitchFamily="34" charset="0"/>
              </a:rPr>
              <a:t> </a:t>
            </a:r>
            <a:r>
              <a:rPr lang="ru-RU" sz="3200" b="1" dirty="0">
                <a:latin typeface="Arial Narrow" pitchFamily="34" charset="0"/>
              </a:rPr>
              <a:t>66</a:t>
            </a:r>
            <a:r>
              <a:rPr lang="ru-RU" sz="3200" b="1" dirty="0">
                <a:latin typeface="Arial"/>
                <a:cs typeface="Arial"/>
              </a:rPr>
              <a:t>̊</a:t>
            </a:r>
            <a:r>
              <a:rPr lang="ru-RU" sz="3200" b="1" dirty="0">
                <a:latin typeface="Arial Narrow" pitchFamily="34" charset="0"/>
              </a:rPr>
              <a:t> </a:t>
            </a:r>
            <a:r>
              <a:rPr lang="en-US" sz="3200" b="1" dirty="0">
                <a:latin typeface="Arial Narrow" pitchFamily="34" charset="0"/>
              </a:rPr>
              <a:t>N</a:t>
            </a:r>
            <a:r>
              <a:rPr lang="ru-RU" sz="3200" b="1" dirty="0">
                <a:latin typeface="Arial Narrow" pitchFamily="34" charset="0"/>
              </a:rPr>
              <a:t> - горња граница (пета премиса подразумева </a:t>
            </a:r>
            <a:r>
              <a:rPr lang="en-US" sz="3200" b="1" dirty="0">
                <a:latin typeface="Arial Narrow" pitchFamily="34" charset="0"/>
              </a:rPr>
              <a:t> </a:t>
            </a:r>
          </a:p>
          <a:p>
            <a:r>
              <a:rPr lang="en-US" sz="3200" b="1" dirty="0">
                <a:latin typeface="Arial Narrow" pitchFamily="34" charset="0"/>
              </a:rPr>
              <a:t>    </a:t>
            </a:r>
            <a:r>
              <a:rPr lang="ru-RU" sz="3200" b="1" dirty="0">
                <a:latin typeface="Arial Narrow" pitchFamily="34" charset="0"/>
              </a:rPr>
              <a:t>да је метеорит привучен северном полу ако</a:t>
            </a:r>
            <a:r>
              <a:rPr lang="en-US" sz="3200" b="1" dirty="0">
                <a:latin typeface="Arial Narrow" pitchFamily="34" charset="0"/>
              </a:rPr>
              <a:t>      </a:t>
            </a:r>
          </a:p>
          <a:p>
            <a:r>
              <a:rPr lang="en-US" sz="3200" b="1" dirty="0">
                <a:latin typeface="Arial Narrow" pitchFamily="34" charset="0"/>
              </a:rPr>
              <a:t>    </a:t>
            </a:r>
            <a:r>
              <a:rPr lang="ru-RU" sz="3200" b="1" dirty="0">
                <a:latin typeface="Arial Narrow" pitchFamily="34" charset="0"/>
              </a:rPr>
              <a:t>пада у области &gt; 70</a:t>
            </a:r>
            <a:r>
              <a:rPr lang="ru-RU" sz="3200" b="1" dirty="0">
                <a:latin typeface="Arial"/>
                <a:cs typeface="Arial"/>
              </a:rPr>
              <a:t>̊</a:t>
            </a:r>
            <a:r>
              <a:rPr lang="ru-RU" sz="3200" b="1" dirty="0">
                <a:latin typeface="Arial Narrow" pitchFamily="34" charset="0"/>
              </a:rPr>
              <a:t> </a:t>
            </a:r>
            <a:r>
              <a:rPr lang="en-US" sz="3200" b="1" dirty="0">
                <a:latin typeface="Arial Narrow" pitchFamily="34" charset="0"/>
              </a:rPr>
              <a:t>N</a:t>
            </a:r>
            <a:r>
              <a:rPr lang="ru-RU" sz="3200" b="1" dirty="0">
                <a:latin typeface="Arial Narrow" pitchFamily="34" charset="0"/>
              </a:rPr>
              <a:t>)</a:t>
            </a:r>
            <a:r>
              <a:rPr lang="en-US" sz="3200" b="1" dirty="0">
                <a:latin typeface="Arial Narrow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N_modif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0" y="6304002"/>
            <a:ext cx="9144000" cy="553998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az-Cyrl-AZ" sz="3000" b="1" dirty="0">
                <a:latin typeface="Arial Narrow" pitchFamily="34" charset="0"/>
              </a:rPr>
              <a:t>Контакт</a:t>
            </a:r>
            <a:r>
              <a:rPr lang="en-US" sz="3000" b="1" dirty="0">
                <a:latin typeface="Arial Narrow" pitchFamily="34" charset="0"/>
              </a:rPr>
              <a:t>: </a:t>
            </a:r>
            <a:r>
              <a:rPr lang="en-US" sz="3000" dirty="0">
                <a:latin typeface="Arial Narrow" pitchFamily="34" charset="0"/>
              </a:rPr>
              <a:t>violeta@vinca.rs</a:t>
            </a:r>
          </a:p>
        </p:txBody>
      </p:sp>
      <p:sp>
        <p:nvSpPr>
          <p:cNvPr id="6" name="Rectangle 5"/>
          <p:cNvSpPr/>
          <p:nvPr/>
        </p:nvSpPr>
        <p:spPr>
          <a:xfrm>
            <a:off x="-76200" y="124361"/>
            <a:ext cx="9144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latin typeface="Arial Narrow" pitchFamily="34" charset="0"/>
              </a:rPr>
              <a:t>Провера модела на примеру метеорита Храшчин</a:t>
            </a:r>
            <a:r>
              <a:rPr lang="en-US" sz="4000" b="1" dirty="0">
                <a:latin typeface="Arial Narrow" pitchFamily="34" charset="0"/>
              </a:rPr>
              <a:t>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0" y="1752600"/>
            <a:ext cx="9391674" cy="42934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Blip>
                <a:blip r:embed="rId4"/>
              </a:buBlip>
            </a:pPr>
            <a:r>
              <a:rPr lang="en-US" sz="2100" b="1" dirty="0">
                <a:latin typeface="Arial Narrow" pitchFamily="34" charset="0"/>
              </a:rPr>
              <a:t>  </a:t>
            </a:r>
            <a:r>
              <a:rPr lang="ru-RU" sz="2100" b="1" dirty="0">
                <a:latin typeface="Arial Narrow" pitchFamily="34" charset="0"/>
              </a:rPr>
              <a:t>Одређивање значаја 66-ог степена произилази из прве премисе модела </a:t>
            </a:r>
            <a:endParaRPr lang="en-US" sz="2100" b="1" dirty="0">
              <a:latin typeface="Arial Narrow" pitchFamily="34" charset="0"/>
            </a:endParaRPr>
          </a:p>
          <a:p>
            <a:r>
              <a:rPr lang="en-US" sz="2100" b="1" dirty="0">
                <a:latin typeface="Arial Narrow" pitchFamily="34" charset="0"/>
              </a:rPr>
              <a:t>     </a:t>
            </a:r>
            <a:r>
              <a:rPr lang="ru-RU" sz="2100" b="1" dirty="0">
                <a:latin typeface="Arial Narrow" pitchFamily="34" charset="0"/>
              </a:rPr>
              <a:t>(утицај гравитационе силе)</a:t>
            </a:r>
            <a:endParaRPr lang="en-US" sz="2100" b="1" dirty="0">
              <a:latin typeface="Arial Narrow" pitchFamily="34" charset="0"/>
            </a:endParaRPr>
          </a:p>
          <a:p>
            <a:endParaRPr lang="ru-RU" sz="2100" b="1" dirty="0">
              <a:latin typeface="Arial Narrow" pitchFamily="34" charset="0"/>
            </a:endParaRPr>
          </a:p>
          <a:p>
            <a:pPr>
              <a:buBlip>
                <a:blip r:embed="rId4"/>
              </a:buBlip>
            </a:pPr>
            <a:r>
              <a:rPr lang="en-US" sz="2100" b="1" dirty="0">
                <a:latin typeface="Arial Narrow" pitchFamily="34" charset="0"/>
              </a:rPr>
              <a:t>  </a:t>
            </a:r>
            <a:r>
              <a:rPr lang="ru-RU" sz="2100" b="1" dirty="0">
                <a:latin typeface="Arial Narrow" pitchFamily="34" charset="0"/>
              </a:rPr>
              <a:t>Друга премиса модела захтева отклон од 66</a:t>
            </a:r>
            <a:r>
              <a:rPr lang="ru-RU" sz="2100" b="1" dirty="0">
                <a:latin typeface="Arial"/>
                <a:cs typeface="Arial"/>
              </a:rPr>
              <a:t>̊</a:t>
            </a:r>
            <a:r>
              <a:rPr lang="ru-RU" sz="2100" b="1" dirty="0">
                <a:latin typeface="Arial Narrow" pitchFamily="34" charset="0"/>
              </a:rPr>
              <a:t>-ог степена за </a:t>
            </a:r>
            <a:r>
              <a:rPr lang="en-US" sz="2100" b="1" dirty="0">
                <a:latin typeface="Arial Narrow" pitchFamily="34" charset="0"/>
              </a:rPr>
              <a:t>19</a:t>
            </a:r>
            <a:r>
              <a:rPr lang="en-US" sz="2100" b="1" dirty="0">
                <a:latin typeface="Arial Narrow" pitchFamily="34" charset="0"/>
                <a:cs typeface="Arial"/>
              </a:rPr>
              <a:t>̊</a:t>
            </a:r>
            <a:r>
              <a:rPr lang="en-US" sz="2100" b="1" dirty="0">
                <a:latin typeface="Arial Narrow" pitchFamily="34" charset="0"/>
              </a:rPr>
              <a:t> 35’ S</a:t>
            </a:r>
            <a:r>
              <a:rPr lang="ru-RU" sz="2100" b="1" dirty="0">
                <a:latin typeface="Arial Narrow" pitchFamily="34" charset="0"/>
              </a:rPr>
              <a:t> , коригујући </a:t>
            </a:r>
            <a:endParaRPr lang="en-US" sz="2100" b="1" dirty="0">
              <a:latin typeface="Arial Narrow" pitchFamily="34" charset="0"/>
            </a:endParaRPr>
          </a:p>
          <a:p>
            <a:r>
              <a:rPr lang="en-US" sz="2100" b="1" dirty="0">
                <a:latin typeface="Arial Narrow" pitchFamily="34" charset="0"/>
              </a:rPr>
              <a:t>     </a:t>
            </a:r>
            <a:r>
              <a:rPr lang="az-Cyrl-AZ" sz="2100" b="1" dirty="0">
                <a:latin typeface="Arial Narrow" pitchFamily="34" charset="0"/>
              </a:rPr>
              <a:t>тако </a:t>
            </a:r>
            <a:r>
              <a:rPr lang="ru-RU" sz="2100" b="1" dirty="0">
                <a:latin typeface="Arial Narrow" pitchFamily="34" charset="0"/>
              </a:rPr>
              <a:t>очекивану вредност латитуде на коју пада метеорит масе Храшчин</a:t>
            </a:r>
            <a:r>
              <a:rPr lang="en-US" sz="2100" b="1" dirty="0">
                <a:latin typeface="Arial Narrow" pitchFamily="34" charset="0"/>
              </a:rPr>
              <a:t>e</a:t>
            </a:r>
            <a:r>
              <a:rPr lang="ru-RU" sz="2100" b="1" dirty="0">
                <a:latin typeface="Arial Narrow" pitchFamily="34" charset="0"/>
              </a:rPr>
              <a:t> за </a:t>
            </a:r>
            <a:endParaRPr lang="en-US" sz="2100" b="1" dirty="0">
              <a:latin typeface="Arial Narrow" pitchFamily="34" charset="0"/>
            </a:endParaRPr>
          </a:p>
          <a:p>
            <a:r>
              <a:rPr lang="en-US" sz="2100" b="1" dirty="0">
                <a:latin typeface="Arial Narrow" pitchFamily="34" charset="0"/>
              </a:rPr>
              <a:t>     </a:t>
            </a:r>
            <a:r>
              <a:rPr lang="ru-RU" sz="2100" b="1" dirty="0">
                <a:latin typeface="Arial Narrow" pitchFamily="34" charset="0"/>
              </a:rPr>
              <a:t>вредност:</a:t>
            </a:r>
            <a:r>
              <a:rPr lang="en-US" sz="2100" b="1" dirty="0">
                <a:latin typeface="Arial Narrow" pitchFamily="34" charset="0"/>
              </a:rPr>
              <a:t> 66 N/S -/+ 19</a:t>
            </a:r>
            <a:r>
              <a:rPr lang="en-US" sz="2100" b="1" dirty="0">
                <a:latin typeface="Arial Narrow" pitchFamily="34" charset="0"/>
                <a:cs typeface="Arial"/>
              </a:rPr>
              <a:t>̊</a:t>
            </a:r>
            <a:r>
              <a:rPr lang="en-US" sz="2100" b="1" dirty="0">
                <a:latin typeface="Arial Narrow" pitchFamily="34" charset="0"/>
              </a:rPr>
              <a:t> 35’ S</a:t>
            </a:r>
            <a:r>
              <a:rPr lang="ru-RU" sz="2100" b="1" dirty="0">
                <a:latin typeface="Arial Narrow" pitchFamily="34" charset="0"/>
              </a:rPr>
              <a:t> </a:t>
            </a:r>
            <a:r>
              <a:rPr lang="en-US" sz="2100" b="1" dirty="0">
                <a:latin typeface="Arial Narrow" pitchFamily="34" charset="0"/>
              </a:rPr>
              <a:t>= 46</a:t>
            </a:r>
            <a:r>
              <a:rPr lang="en-US" sz="2100" b="1" dirty="0">
                <a:latin typeface="Arial Narrow" pitchFamily="34" charset="0"/>
                <a:cs typeface="Arial"/>
              </a:rPr>
              <a:t>̊</a:t>
            </a:r>
            <a:r>
              <a:rPr lang="en-US" sz="2100" b="1" dirty="0">
                <a:latin typeface="Arial Narrow" pitchFamily="34" charset="0"/>
              </a:rPr>
              <a:t> 65’ N</a:t>
            </a:r>
            <a:r>
              <a:rPr lang="ru-RU" sz="2100" b="1" dirty="0">
                <a:latin typeface="Arial Narrow" pitchFamily="34" charset="0"/>
              </a:rPr>
              <a:t> </a:t>
            </a:r>
            <a:r>
              <a:rPr lang="en-US" sz="2100" b="1" dirty="0">
                <a:latin typeface="Arial Narrow" pitchFamily="34" charset="0"/>
              </a:rPr>
              <a:t>/ 85</a:t>
            </a:r>
            <a:r>
              <a:rPr lang="en-US" sz="2100" b="1" dirty="0">
                <a:latin typeface="Arial"/>
                <a:cs typeface="Arial"/>
              </a:rPr>
              <a:t>̊ </a:t>
            </a:r>
            <a:r>
              <a:rPr lang="en-US" sz="2100" b="1" dirty="0">
                <a:latin typeface="Arial Narrow" pitchFamily="34" charset="0"/>
              </a:rPr>
              <a:t>35’ S </a:t>
            </a:r>
          </a:p>
          <a:p>
            <a:r>
              <a:rPr lang="en-US" sz="2100" b="1" dirty="0">
                <a:latin typeface="Arial Narrow" pitchFamily="34" charset="0"/>
              </a:rPr>
              <a:t> </a:t>
            </a:r>
          </a:p>
          <a:p>
            <a:pPr>
              <a:buBlip>
                <a:blip r:embed="rId4"/>
              </a:buBlip>
            </a:pPr>
            <a:r>
              <a:rPr lang="en-US" sz="2100" b="1" dirty="0">
                <a:latin typeface="Arial Narrow" pitchFamily="34" charset="0"/>
              </a:rPr>
              <a:t>  85</a:t>
            </a:r>
            <a:r>
              <a:rPr lang="en-US" sz="2100" b="1" dirty="0">
                <a:latin typeface="Arial"/>
                <a:cs typeface="Arial"/>
              </a:rPr>
              <a:t>̊ </a:t>
            </a:r>
            <a:r>
              <a:rPr lang="en-US" sz="2100" b="1" dirty="0">
                <a:latin typeface="Arial Narrow" pitchFamily="34" charset="0"/>
              </a:rPr>
              <a:t>35’ S </a:t>
            </a:r>
            <a:r>
              <a:rPr lang="ru-RU" sz="2100" b="1" dirty="0">
                <a:latin typeface="Arial Narrow" pitchFamily="34" charset="0"/>
              </a:rPr>
              <a:t>вредност је искључена на основу пете премисе (област од </a:t>
            </a:r>
            <a:r>
              <a:rPr lang="en-US" sz="2100" b="1" dirty="0">
                <a:latin typeface="Arial Narrow" pitchFamily="34" charset="0"/>
              </a:rPr>
              <a:t>85</a:t>
            </a:r>
            <a:r>
              <a:rPr lang="en-US" sz="2100" b="1" dirty="0">
                <a:latin typeface="Arial"/>
                <a:cs typeface="Arial"/>
              </a:rPr>
              <a:t>̊ </a:t>
            </a:r>
            <a:r>
              <a:rPr lang="en-US" sz="2100" b="1" dirty="0">
                <a:latin typeface="Arial Narrow" pitchFamily="34" charset="0"/>
              </a:rPr>
              <a:t>35’ S </a:t>
            </a:r>
            <a:r>
              <a:rPr lang="ru-RU" sz="2100" b="1" dirty="0">
                <a:latin typeface="Arial Narrow" pitchFamily="34" charset="0"/>
              </a:rPr>
              <a:t>се </a:t>
            </a:r>
            <a:endParaRPr lang="en-US" sz="2100" b="1" dirty="0">
              <a:latin typeface="Arial Narrow" pitchFamily="34" charset="0"/>
            </a:endParaRPr>
          </a:p>
          <a:p>
            <a:r>
              <a:rPr lang="en-US" sz="2100" b="1" dirty="0">
                <a:latin typeface="Arial Narrow" pitchFamily="34" charset="0"/>
              </a:rPr>
              <a:t>     </a:t>
            </a:r>
            <a:r>
              <a:rPr lang="ru-RU" sz="2100" b="1" dirty="0">
                <a:latin typeface="Arial Narrow" pitchFamily="34" charset="0"/>
              </a:rPr>
              <a:t>приближава јаком утицају геомагнетног привлачења)</a:t>
            </a:r>
            <a:endParaRPr lang="en-US" sz="2100" b="1" dirty="0">
              <a:latin typeface="Arial Narrow" pitchFamily="34" charset="0"/>
            </a:endParaRPr>
          </a:p>
          <a:p>
            <a:endParaRPr lang="en-US" sz="2100" b="1" dirty="0">
              <a:latin typeface="Arial Narrow" pitchFamily="34" charset="0"/>
            </a:endParaRPr>
          </a:p>
          <a:p>
            <a:pPr>
              <a:buBlip>
                <a:blip r:embed="rId4"/>
              </a:buBlip>
            </a:pPr>
            <a:r>
              <a:rPr lang="en-US" sz="2100" b="1" dirty="0">
                <a:latin typeface="Arial Narrow" pitchFamily="34" charset="0"/>
              </a:rPr>
              <a:t>   </a:t>
            </a:r>
            <a:r>
              <a:rPr lang="ru-RU" sz="2100" b="1" dirty="0">
                <a:latin typeface="Arial Narrow" pitchFamily="34" charset="0"/>
              </a:rPr>
              <a:t>На основу наведеног, очекује се да ће метеорит реда величине Храшчине </a:t>
            </a:r>
            <a:endParaRPr lang="en-US" sz="2100" b="1" dirty="0">
              <a:latin typeface="Arial Narrow" pitchFamily="34" charset="0"/>
            </a:endParaRPr>
          </a:p>
          <a:p>
            <a:r>
              <a:rPr lang="en-US" sz="2100" b="1" dirty="0">
                <a:latin typeface="Arial Narrow" pitchFamily="34" charset="0"/>
              </a:rPr>
              <a:t>      </a:t>
            </a:r>
            <a:r>
              <a:rPr lang="ru-RU" sz="2100" b="1" dirty="0">
                <a:latin typeface="Arial Narrow" pitchFamily="34" charset="0"/>
              </a:rPr>
              <a:t>слетети на координату латитуде:</a:t>
            </a:r>
            <a:r>
              <a:rPr lang="en-US" sz="2100" b="1" dirty="0">
                <a:latin typeface="Arial Narrow" pitchFamily="34" charset="0"/>
              </a:rPr>
              <a:t> 46</a:t>
            </a:r>
            <a:r>
              <a:rPr lang="en-US" sz="2100" b="1" dirty="0">
                <a:latin typeface="Arial Narrow" pitchFamily="34" charset="0"/>
                <a:cs typeface="Arial"/>
              </a:rPr>
              <a:t>̊</a:t>
            </a:r>
            <a:r>
              <a:rPr lang="en-US" sz="2100" b="1" dirty="0">
                <a:latin typeface="Arial Narrow" pitchFamily="34" charset="0"/>
              </a:rPr>
              <a:t> 65’ N</a:t>
            </a:r>
            <a:r>
              <a:rPr lang="ru-RU" sz="2100" b="1" dirty="0">
                <a:latin typeface="Arial Narrow" pitchFamily="34" charset="0"/>
              </a:rPr>
              <a:t> </a:t>
            </a:r>
            <a:r>
              <a:rPr lang="en-US" sz="2100" b="1" dirty="0">
                <a:latin typeface="Arial Narrow" pitchFamily="34" charset="0"/>
              </a:rPr>
              <a:t> (</a:t>
            </a:r>
            <a:r>
              <a:rPr lang="ru-RU" sz="2100" b="1" dirty="0">
                <a:latin typeface="Arial Narrow" pitchFamily="34" charset="0"/>
              </a:rPr>
              <a:t>метеорит је пронађен на латитуди </a:t>
            </a:r>
            <a:endParaRPr lang="en-US" sz="2100" b="1" dirty="0">
              <a:latin typeface="Arial Narrow" pitchFamily="34" charset="0"/>
            </a:endParaRPr>
          </a:p>
          <a:p>
            <a:r>
              <a:rPr lang="en-US" sz="2100" b="1" dirty="0">
                <a:latin typeface="Arial Narrow" pitchFamily="34" charset="0"/>
              </a:rPr>
              <a:t>      46</a:t>
            </a:r>
            <a:r>
              <a:rPr lang="en-US" sz="2100" b="1" dirty="0">
                <a:latin typeface="Arial Narrow" pitchFamily="34" charset="0"/>
                <a:cs typeface="Arial"/>
              </a:rPr>
              <a:t>̊</a:t>
            </a:r>
            <a:r>
              <a:rPr lang="en-US" sz="2100" b="1" dirty="0">
                <a:latin typeface="Arial Narrow" pitchFamily="34" charset="0"/>
              </a:rPr>
              <a:t> 60’ N</a:t>
            </a:r>
            <a:r>
              <a:rPr lang="ru-RU" sz="2100" b="1" dirty="0">
                <a:latin typeface="Arial Narrow" pitchFamily="34" charset="0"/>
              </a:rPr>
              <a:t>,</a:t>
            </a:r>
            <a:r>
              <a:rPr lang="en-US" sz="2100" b="1" dirty="0">
                <a:latin typeface="Arial Narrow" pitchFamily="34" charset="0"/>
              </a:rPr>
              <a:t> </a:t>
            </a:r>
            <a:r>
              <a:rPr lang="ru-RU" sz="2100" b="1" dirty="0">
                <a:latin typeface="Arial Narrow" pitchFamily="34" charset="0"/>
              </a:rPr>
              <a:t>што показује добро слагање</a:t>
            </a:r>
            <a:r>
              <a:rPr lang="en-US" sz="2100" b="1" dirty="0">
                <a:latin typeface="Arial Narrow" pitchFamily="34" charset="0"/>
              </a:rPr>
              <a:t> </a:t>
            </a:r>
            <a:r>
              <a:rPr lang="ru-RU" sz="2100" b="1" dirty="0">
                <a:latin typeface="Arial Narrow" pitchFamily="34" charset="0"/>
              </a:rPr>
              <a:t>са вредношћу, предвиђеном моделом</a:t>
            </a:r>
            <a:r>
              <a:rPr lang="en-US" sz="2100" b="1" dirty="0">
                <a:latin typeface="Arial Narrow" pitchFamily="34" charset="0"/>
              </a:rPr>
              <a:t>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N_modif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0" y="6304002"/>
            <a:ext cx="9144000" cy="553998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az-Cyrl-AZ" sz="3000" b="1" dirty="0">
                <a:latin typeface="Arial Narrow" pitchFamily="34" charset="0"/>
              </a:rPr>
              <a:t>Контакт</a:t>
            </a:r>
            <a:r>
              <a:rPr lang="en-US" sz="3000" b="1" dirty="0">
                <a:latin typeface="Arial Narrow" pitchFamily="34" charset="0"/>
              </a:rPr>
              <a:t>: </a:t>
            </a:r>
            <a:r>
              <a:rPr lang="en-US" sz="3000" dirty="0">
                <a:latin typeface="Arial Narrow" pitchFamily="34" charset="0"/>
              </a:rPr>
              <a:t>violeta@vinca.rs</a:t>
            </a:r>
          </a:p>
        </p:txBody>
      </p:sp>
      <p:sp>
        <p:nvSpPr>
          <p:cNvPr id="6" name="Rectangle 5"/>
          <p:cNvSpPr/>
          <p:nvPr/>
        </p:nvSpPr>
        <p:spPr>
          <a:xfrm>
            <a:off x="76200" y="352961"/>
            <a:ext cx="9144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latin typeface="Arial Narrow" pitchFamily="34" charset="0"/>
              </a:rPr>
              <a:t>Провера модела на примеру</a:t>
            </a:r>
            <a:r>
              <a:rPr lang="en-US" sz="4000" b="1" dirty="0">
                <a:latin typeface="Arial Narrow" pitchFamily="34" charset="0"/>
              </a:rPr>
              <a:t> </a:t>
            </a:r>
            <a:r>
              <a:rPr lang="az-Cyrl-AZ" sz="4000" b="1" dirty="0">
                <a:latin typeface="Arial Narrow" pitchFamily="34" charset="0"/>
              </a:rPr>
              <a:t>осталих</a:t>
            </a:r>
            <a:r>
              <a:rPr lang="ru-RU" sz="4000" b="1" dirty="0">
                <a:latin typeface="Arial Narrow" pitchFamily="34" charset="0"/>
              </a:rPr>
              <a:t> метеорита приземљених на тло Балкана</a:t>
            </a:r>
            <a:endParaRPr lang="en-US" sz="4000" b="1" dirty="0">
              <a:latin typeface="Arial Narrow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81000" y="2220248"/>
            <a:ext cx="8534400" cy="36471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Blip>
                <a:blip r:embed="rId4"/>
              </a:buBlip>
            </a:pPr>
            <a:r>
              <a:rPr lang="en-US" sz="2100" b="1" dirty="0">
                <a:latin typeface="Arial Narrow" pitchFamily="34" charset="0"/>
              </a:rPr>
              <a:t>  </a:t>
            </a:r>
            <a:r>
              <a:rPr lang="ru-RU" sz="2100" b="1" dirty="0">
                <a:latin typeface="Arial Narrow" pitchFamily="34" charset="0"/>
              </a:rPr>
              <a:t>Сви испитивани метеорити су се приземљили на латитудама мањим од </a:t>
            </a:r>
            <a:r>
              <a:rPr lang="en-US" sz="2100" b="1" dirty="0">
                <a:latin typeface="Arial Narrow" pitchFamily="34" charset="0"/>
              </a:rPr>
              <a:t>  </a:t>
            </a:r>
          </a:p>
          <a:p>
            <a:r>
              <a:rPr lang="en-US" sz="2100" b="1" dirty="0">
                <a:latin typeface="Arial Narrow" pitchFamily="34" charset="0"/>
              </a:rPr>
              <a:t>      46</a:t>
            </a:r>
            <a:r>
              <a:rPr lang="en-US" sz="2100" b="1" dirty="0">
                <a:latin typeface="Arial Narrow" pitchFamily="34" charset="0"/>
                <a:cs typeface="Arial"/>
              </a:rPr>
              <a:t>̊</a:t>
            </a:r>
            <a:r>
              <a:rPr lang="en-US" sz="2100" b="1" dirty="0">
                <a:latin typeface="Arial Narrow" pitchFamily="34" charset="0"/>
              </a:rPr>
              <a:t> 65’ N</a:t>
            </a:r>
            <a:r>
              <a:rPr lang="ru-RU" sz="2100" b="1" dirty="0">
                <a:latin typeface="Arial Narrow" pitchFamily="34" charset="0"/>
              </a:rPr>
              <a:t>, што је у складу са њиховим масама и претпоставкама модела</a:t>
            </a:r>
            <a:endParaRPr lang="en-US" sz="2100" b="1" dirty="0">
              <a:latin typeface="Arial Narrow" pitchFamily="34" charset="0"/>
            </a:endParaRPr>
          </a:p>
          <a:p>
            <a:endParaRPr lang="en-US" sz="2100" b="1" dirty="0">
              <a:latin typeface="Arial Narrow" pitchFamily="34" charset="0"/>
            </a:endParaRPr>
          </a:p>
          <a:p>
            <a:pPr>
              <a:buBlip>
                <a:blip r:embed="rId5"/>
              </a:buBlip>
            </a:pPr>
            <a:r>
              <a:rPr lang="en-US" sz="2100" b="1" dirty="0">
                <a:latin typeface="Arial Narrow" pitchFamily="34" charset="0"/>
              </a:rPr>
              <a:t>  </a:t>
            </a:r>
            <a:r>
              <a:rPr lang="ru-RU" sz="2100" b="1" dirty="0">
                <a:latin typeface="Arial Narrow" pitchFamily="34" charset="0"/>
              </a:rPr>
              <a:t>Према масама метеорита, сви метеорити показују потпуно слагање са </a:t>
            </a:r>
            <a:r>
              <a:rPr lang="en-US" sz="2100" b="1" dirty="0">
                <a:latin typeface="Arial Narrow" pitchFamily="34" charset="0"/>
              </a:rPr>
              <a:t> </a:t>
            </a:r>
          </a:p>
          <a:p>
            <a:r>
              <a:rPr lang="en-US" sz="2100" b="1" dirty="0">
                <a:latin typeface="Arial Narrow" pitchFamily="34" charset="0"/>
              </a:rPr>
              <a:t>     </a:t>
            </a:r>
            <a:r>
              <a:rPr lang="ru-RU" sz="2100" b="1" dirty="0">
                <a:latin typeface="Arial Narrow" pitchFamily="34" charset="0"/>
              </a:rPr>
              <a:t>предикцијама модела</a:t>
            </a:r>
            <a:r>
              <a:rPr lang="en-US" sz="2100" b="1" dirty="0">
                <a:latin typeface="Arial Narrow" pitchFamily="34" charset="0"/>
              </a:rPr>
              <a:t>, </a:t>
            </a:r>
            <a:r>
              <a:rPr lang="ru-RU" sz="2100" b="1" dirty="0">
                <a:latin typeface="Arial Narrow" pitchFamily="34" charset="0"/>
              </a:rPr>
              <a:t>у</a:t>
            </a:r>
            <a:r>
              <a:rPr lang="en-US" sz="2100" b="1" dirty="0">
                <a:latin typeface="Arial Narrow" pitchFamily="34" charset="0"/>
              </a:rPr>
              <a:t> </a:t>
            </a:r>
            <a:r>
              <a:rPr lang="ru-RU" sz="2100" b="1" dirty="0">
                <a:latin typeface="Arial Narrow" pitchFamily="34" charset="0"/>
              </a:rPr>
              <a:t>грубим цртама</a:t>
            </a:r>
            <a:endParaRPr lang="en-US" sz="2100" b="1" dirty="0">
              <a:latin typeface="Arial Narrow" pitchFamily="34" charset="0"/>
            </a:endParaRPr>
          </a:p>
          <a:p>
            <a:endParaRPr lang="en-US" sz="2100" b="1" dirty="0">
              <a:latin typeface="Arial Narrow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sz="2100" b="1" dirty="0">
                <a:latin typeface="Arial Narrow" pitchFamily="34" charset="0"/>
              </a:rPr>
              <a:t> </a:t>
            </a:r>
            <a:r>
              <a:rPr lang="ru-RU" sz="2100" b="1" dirty="0">
                <a:latin typeface="Arial Narrow" pitchFamily="34" charset="0"/>
              </a:rPr>
              <a:t>Расподела метеорита по латитудама (узимајући у обзир </a:t>
            </a:r>
            <a:r>
              <a:rPr lang="az-Cyrl-AZ" sz="2100" b="1" dirty="0">
                <a:latin typeface="Arial Narrow" pitchFamily="34" charset="0"/>
              </a:rPr>
              <a:t>масу,</a:t>
            </a:r>
            <a:r>
              <a:rPr lang="en-US" sz="2100" b="1" dirty="0">
                <a:latin typeface="Arial Narrow" pitchFamily="34" charset="0"/>
              </a:rPr>
              <a:t> </a:t>
            </a:r>
            <a:r>
              <a:rPr lang="ru-RU" sz="2100" b="1" dirty="0">
                <a:latin typeface="Arial Narrow" pitchFamily="34" charset="0"/>
              </a:rPr>
              <a:t>као једини </a:t>
            </a:r>
            <a:endParaRPr lang="en-US" sz="2100" b="1" dirty="0">
              <a:latin typeface="Arial Narrow" pitchFamily="34" charset="0"/>
            </a:endParaRPr>
          </a:p>
          <a:p>
            <a:r>
              <a:rPr lang="en-US" sz="2100" b="1" dirty="0">
                <a:latin typeface="Arial Narrow" pitchFamily="34" charset="0"/>
              </a:rPr>
              <a:t>    </a:t>
            </a:r>
            <a:r>
              <a:rPr lang="ru-RU" sz="2100" b="1" dirty="0">
                <a:latin typeface="Arial Narrow" pitchFamily="34" charset="0"/>
              </a:rPr>
              <a:t>параметар) се може дискутовати само у</a:t>
            </a:r>
            <a:r>
              <a:rPr lang="en-US" sz="2100" b="1" dirty="0">
                <a:latin typeface="Arial Narrow" pitchFamily="34" charset="0"/>
              </a:rPr>
              <a:t> </a:t>
            </a:r>
            <a:r>
              <a:rPr lang="ru-RU" sz="2100" b="1" dirty="0">
                <a:latin typeface="Arial Narrow" pitchFamily="34" charset="0"/>
              </a:rPr>
              <a:t>грубо у случају Балканских </a:t>
            </a:r>
            <a:endParaRPr lang="en-US" sz="2100" b="1" dirty="0">
              <a:latin typeface="Arial Narrow" pitchFamily="34" charset="0"/>
            </a:endParaRPr>
          </a:p>
          <a:p>
            <a:r>
              <a:rPr lang="en-US" sz="2100" b="1" dirty="0">
                <a:latin typeface="Arial Narrow" pitchFamily="34" charset="0"/>
              </a:rPr>
              <a:t>    </a:t>
            </a:r>
            <a:r>
              <a:rPr lang="ru-RU" sz="2100" b="1" dirty="0">
                <a:latin typeface="Arial Narrow" pitchFamily="34" charset="0"/>
              </a:rPr>
              <a:t>метеорита, због тога што разлике у њиховим масама варирају за до</a:t>
            </a:r>
            <a:r>
              <a:rPr lang="en-US" sz="2100" b="1" dirty="0">
                <a:latin typeface="Arial Narrow" pitchFamily="34" charset="0"/>
              </a:rPr>
              <a:t> </a:t>
            </a:r>
            <a:r>
              <a:rPr lang="ru-RU" sz="2100" b="1" dirty="0">
                <a:latin typeface="Arial Narrow" pitchFamily="34" charset="0"/>
              </a:rPr>
              <a:t>10</a:t>
            </a:r>
            <a:r>
              <a:rPr lang="en-US" sz="2100" b="1" baseline="30000" dirty="0">
                <a:latin typeface="Arial Narrow" pitchFamily="34" charset="0"/>
              </a:rPr>
              <a:t>2</a:t>
            </a:r>
            <a:r>
              <a:rPr lang="ru-RU" sz="2100" b="1" dirty="0">
                <a:latin typeface="Arial Narrow" pitchFamily="34" charset="0"/>
              </a:rPr>
              <a:t> </a:t>
            </a:r>
            <a:r>
              <a:rPr lang="en-US" sz="2100" b="1" dirty="0">
                <a:latin typeface="Arial Narrow" pitchFamily="34" charset="0"/>
              </a:rPr>
              <a:t> </a:t>
            </a:r>
          </a:p>
          <a:p>
            <a:r>
              <a:rPr lang="en-US" sz="2100" b="1" dirty="0">
                <a:latin typeface="Arial Narrow" pitchFamily="34" charset="0"/>
              </a:rPr>
              <a:t>    kg</a:t>
            </a:r>
            <a:r>
              <a:rPr lang="ru-RU" sz="2100" b="1" dirty="0">
                <a:latin typeface="Arial Narrow" pitchFamily="34" charset="0"/>
              </a:rPr>
              <a:t>, а модел дискутује опадање масе од 10</a:t>
            </a:r>
            <a:r>
              <a:rPr lang="en-US" sz="2100" b="1" baseline="30000" dirty="0">
                <a:latin typeface="Arial Narrow" pitchFamily="34" charset="0"/>
              </a:rPr>
              <a:t>3</a:t>
            </a:r>
            <a:r>
              <a:rPr lang="en-US" sz="2100" b="1" dirty="0">
                <a:latin typeface="Arial Narrow" pitchFamily="34" charset="0"/>
              </a:rPr>
              <a:t>kg</a:t>
            </a:r>
            <a:r>
              <a:rPr lang="ru-RU" sz="2100" b="1" dirty="0">
                <a:latin typeface="Arial Narrow" pitchFamily="34" charset="0"/>
              </a:rPr>
              <a:t> за</a:t>
            </a:r>
            <a:r>
              <a:rPr lang="en-US" sz="2100" b="1" dirty="0">
                <a:latin typeface="Arial Narrow" pitchFamily="34" charset="0"/>
              </a:rPr>
              <a:t> </a:t>
            </a:r>
            <a:r>
              <a:rPr lang="ru-RU" sz="2100" b="1" dirty="0">
                <a:latin typeface="Arial Narrow" pitchFamily="34" charset="0"/>
              </a:rPr>
              <a:t>1</a:t>
            </a:r>
            <a:r>
              <a:rPr lang="ru-RU" sz="2100" b="1" dirty="0">
                <a:latin typeface="Arial"/>
                <a:cs typeface="Arial"/>
              </a:rPr>
              <a:t>̊</a:t>
            </a:r>
            <a:r>
              <a:rPr lang="ru-RU" sz="2100" b="1" dirty="0">
                <a:latin typeface="Arial Narrow" pitchFamily="34" charset="0"/>
              </a:rPr>
              <a:t> по латитуди</a:t>
            </a:r>
            <a:r>
              <a:rPr lang="en-US" sz="2100" b="1" dirty="0">
                <a:latin typeface="Arial Narrow" pitchFamily="34" charset="0"/>
              </a:rPr>
              <a:t>; </a:t>
            </a:r>
            <a:r>
              <a:rPr lang="ru-RU" sz="2100" b="1" dirty="0">
                <a:latin typeface="Arial Narrow" pitchFamily="34" charset="0"/>
              </a:rPr>
              <a:t>модел је </a:t>
            </a:r>
            <a:r>
              <a:rPr lang="en-US" sz="2100" b="1" dirty="0">
                <a:latin typeface="Arial Narrow" pitchFamily="34" charset="0"/>
              </a:rPr>
              <a:t>  </a:t>
            </a:r>
          </a:p>
          <a:p>
            <a:r>
              <a:rPr lang="en-US" sz="2100" b="1" dirty="0">
                <a:latin typeface="Arial Narrow" pitchFamily="34" charset="0"/>
              </a:rPr>
              <a:t>    </a:t>
            </a:r>
            <a:r>
              <a:rPr lang="ru-RU" sz="2100" b="1" dirty="0">
                <a:latin typeface="Arial Narrow" pitchFamily="34" charset="0"/>
              </a:rPr>
              <a:t>груб,</a:t>
            </a:r>
            <a:r>
              <a:rPr lang="en-US" sz="2100" b="1" dirty="0">
                <a:latin typeface="Arial Narrow" pitchFamily="34" charset="0"/>
              </a:rPr>
              <a:t> </a:t>
            </a:r>
            <a:r>
              <a:rPr lang="az-Cyrl-AZ" sz="2100" b="1" dirty="0">
                <a:latin typeface="Arial Narrow" pitchFamily="34" charset="0"/>
              </a:rPr>
              <a:t>док су</a:t>
            </a:r>
            <a:r>
              <a:rPr lang="ru-RU" sz="2100" b="1" dirty="0">
                <a:latin typeface="Arial Narrow" pitchFamily="34" charset="0"/>
              </a:rPr>
              <a:t> варијације латитуде слетања фине</a:t>
            </a:r>
            <a:endParaRPr lang="en-US" sz="21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N_modif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0" y="6304002"/>
            <a:ext cx="9144000" cy="553998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az-Cyrl-AZ" sz="3000" b="1" dirty="0">
                <a:latin typeface="Arial Narrow" pitchFamily="34" charset="0"/>
              </a:rPr>
              <a:t>Контакт</a:t>
            </a:r>
            <a:r>
              <a:rPr lang="en-US" sz="3000" b="1" dirty="0">
                <a:latin typeface="Arial Narrow" pitchFamily="34" charset="0"/>
              </a:rPr>
              <a:t>: </a:t>
            </a:r>
            <a:r>
              <a:rPr lang="en-US" sz="3000" dirty="0">
                <a:latin typeface="Arial Narrow" pitchFamily="34" charset="0"/>
              </a:rPr>
              <a:t>violeta@vinca.rs</a:t>
            </a:r>
          </a:p>
        </p:txBody>
      </p:sp>
      <p:sp>
        <p:nvSpPr>
          <p:cNvPr id="6" name="Rectangle 5"/>
          <p:cNvSpPr/>
          <p:nvPr/>
        </p:nvSpPr>
        <p:spPr>
          <a:xfrm>
            <a:off x="-76200" y="276761"/>
            <a:ext cx="9144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latin typeface="Arial Narrow" pitchFamily="34" charset="0"/>
              </a:rPr>
              <a:t>Провера модела на примеру</a:t>
            </a:r>
            <a:r>
              <a:rPr lang="en-US" sz="4000" b="1" dirty="0">
                <a:latin typeface="Arial Narrow" pitchFamily="34" charset="0"/>
              </a:rPr>
              <a:t> </a:t>
            </a:r>
            <a:r>
              <a:rPr lang="az-Cyrl-AZ" sz="4000" b="1" dirty="0">
                <a:latin typeface="Arial Narrow" pitchFamily="34" charset="0"/>
              </a:rPr>
              <a:t>осталих</a:t>
            </a:r>
            <a:r>
              <a:rPr lang="ru-RU" sz="4000" b="1" dirty="0">
                <a:latin typeface="Arial Narrow" pitchFamily="34" charset="0"/>
              </a:rPr>
              <a:t> метеорита приземљених на тло Балкана</a:t>
            </a:r>
            <a:endParaRPr lang="en-US" sz="4000" b="1" dirty="0">
              <a:latin typeface="Arial Narrow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 flipH="1">
            <a:off x="304798" y="2031117"/>
            <a:ext cx="8382001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Blip>
                <a:blip r:embed="rId4"/>
              </a:buBlip>
            </a:pPr>
            <a:r>
              <a:rPr lang="en-US" sz="2100" b="1" dirty="0">
                <a:latin typeface="Arial Narrow" pitchFamily="34" charset="0"/>
              </a:rPr>
              <a:t>  </a:t>
            </a:r>
            <a:r>
              <a:rPr lang="ru-RU" sz="2100" b="1" dirty="0">
                <a:latin typeface="Arial Narrow" pitchFamily="34" charset="0"/>
              </a:rPr>
              <a:t>Према моделу, очекивало би се да метеорити веће масе слећу на </a:t>
            </a:r>
            <a:r>
              <a:rPr lang="en-US" sz="2100" b="1" dirty="0">
                <a:latin typeface="Arial Narrow" pitchFamily="34" charset="0"/>
              </a:rPr>
              <a:t>  </a:t>
            </a:r>
          </a:p>
          <a:p>
            <a:r>
              <a:rPr lang="en-US" sz="2100" b="1" dirty="0">
                <a:latin typeface="Arial Narrow" pitchFamily="34" charset="0"/>
              </a:rPr>
              <a:t>     </a:t>
            </a:r>
            <a:r>
              <a:rPr lang="ru-RU" sz="2100" b="1" dirty="0">
                <a:latin typeface="Arial Narrow" pitchFamily="34" charset="0"/>
              </a:rPr>
              <a:t>латитуде ближе тачки</a:t>
            </a:r>
            <a:r>
              <a:rPr lang="en-US" sz="2100" b="1" dirty="0">
                <a:latin typeface="Arial Narrow" pitchFamily="34" charset="0"/>
              </a:rPr>
              <a:t> (0</a:t>
            </a:r>
            <a:r>
              <a:rPr lang="en-US" sz="2100" b="1" dirty="0">
                <a:latin typeface="Arial Narrow" pitchFamily="34" charset="0"/>
                <a:cs typeface="Arial"/>
              </a:rPr>
              <a:t>̊</a:t>
            </a:r>
            <a:r>
              <a:rPr lang="en-US" sz="2100" b="1" dirty="0">
                <a:latin typeface="Arial Narrow" pitchFamily="34" charset="0"/>
              </a:rPr>
              <a:t>, 0</a:t>
            </a:r>
            <a:r>
              <a:rPr lang="en-US" sz="2100" b="1" dirty="0">
                <a:latin typeface="Arial Narrow" pitchFamily="34" charset="0"/>
                <a:cs typeface="Arial"/>
              </a:rPr>
              <a:t>̊</a:t>
            </a:r>
            <a:r>
              <a:rPr lang="en-US" sz="2100" b="1" dirty="0">
                <a:latin typeface="Arial Narrow" pitchFamily="34" charset="0"/>
              </a:rPr>
              <a:t>)  </a:t>
            </a:r>
          </a:p>
          <a:p>
            <a:endParaRPr lang="en-US" sz="2100" b="1" dirty="0">
              <a:latin typeface="Arial Narrow" pitchFamily="34" charset="0"/>
            </a:endParaRPr>
          </a:p>
          <a:p>
            <a:pPr>
              <a:buBlip>
                <a:blip r:embed="rId5"/>
              </a:buBlip>
            </a:pPr>
            <a:r>
              <a:rPr lang="en-US" sz="2100" b="1" dirty="0">
                <a:latin typeface="Arial Narrow" pitchFamily="34" charset="0"/>
              </a:rPr>
              <a:t>  </a:t>
            </a:r>
            <a:r>
              <a:rPr lang="ru-RU" sz="2100" b="1" dirty="0">
                <a:latin typeface="Arial Narrow" pitchFamily="34" charset="0"/>
              </a:rPr>
              <a:t>Метеорит Димитровград слеће на латитуди, најближој</a:t>
            </a:r>
            <a:r>
              <a:rPr lang="en-US" sz="2100" b="1" dirty="0">
                <a:latin typeface="Arial Narrow" pitchFamily="34" charset="0"/>
              </a:rPr>
              <a:t> </a:t>
            </a:r>
            <a:r>
              <a:rPr lang="ru-RU" sz="2100" b="1" dirty="0">
                <a:latin typeface="Arial Narrow" pitchFamily="34" charset="0"/>
              </a:rPr>
              <a:t>тачки</a:t>
            </a:r>
            <a:r>
              <a:rPr lang="en-US" sz="2100" b="1" dirty="0">
                <a:latin typeface="Arial Narrow" pitchFamily="34" charset="0"/>
              </a:rPr>
              <a:t> (0</a:t>
            </a:r>
            <a:r>
              <a:rPr lang="en-US" sz="2100" b="1" dirty="0">
                <a:latin typeface="Arial Narrow" pitchFamily="34" charset="0"/>
                <a:cs typeface="Arial"/>
              </a:rPr>
              <a:t>̊</a:t>
            </a:r>
            <a:r>
              <a:rPr lang="en-US" sz="2100" b="1" dirty="0">
                <a:latin typeface="Arial Narrow" pitchFamily="34" charset="0"/>
              </a:rPr>
              <a:t>, 0</a:t>
            </a:r>
            <a:r>
              <a:rPr lang="en-US" sz="2100" b="1" dirty="0">
                <a:latin typeface="Arial Narrow" pitchFamily="34" charset="0"/>
                <a:cs typeface="Arial"/>
              </a:rPr>
              <a:t>̊</a:t>
            </a:r>
            <a:r>
              <a:rPr lang="en-US" sz="2100" b="1" dirty="0">
                <a:latin typeface="Arial Narrow" pitchFamily="34" charset="0"/>
              </a:rPr>
              <a:t>)</a:t>
            </a:r>
            <a:r>
              <a:rPr lang="ru-RU" sz="2100" b="1" dirty="0">
                <a:latin typeface="Arial Narrow" pitchFamily="34" charset="0"/>
              </a:rPr>
              <a:t>, али </a:t>
            </a:r>
            <a:r>
              <a:rPr lang="en-US" sz="2100" b="1" dirty="0">
                <a:latin typeface="Arial Narrow" pitchFamily="34" charset="0"/>
              </a:rPr>
              <a:t> </a:t>
            </a:r>
          </a:p>
          <a:p>
            <a:r>
              <a:rPr lang="en-US" sz="2100" b="1" dirty="0">
                <a:latin typeface="Arial Narrow" pitchFamily="34" charset="0"/>
              </a:rPr>
              <a:t>     </a:t>
            </a:r>
            <a:r>
              <a:rPr lang="ru-RU" sz="2100" b="1" dirty="0">
                <a:latin typeface="Arial Narrow" pitchFamily="34" charset="0"/>
              </a:rPr>
              <a:t>има највећу масу, што потврђује исправност премиса модела</a:t>
            </a:r>
            <a:endParaRPr lang="en-US" sz="2100" b="1" dirty="0">
              <a:latin typeface="Arial Narrow" pitchFamily="34" charset="0"/>
            </a:endParaRPr>
          </a:p>
          <a:p>
            <a:endParaRPr lang="en-US" sz="2100" b="1" dirty="0">
              <a:latin typeface="Arial Narrow" pitchFamily="34" charset="0"/>
            </a:endParaRPr>
          </a:p>
          <a:p>
            <a:pPr>
              <a:buBlip>
                <a:blip r:embed="rId5"/>
              </a:buBlip>
            </a:pPr>
            <a:r>
              <a:rPr lang="en-US" sz="2100" b="1" dirty="0">
                <a:latin typeface="Arial Narrow" pitchFamily="34" charset="0"/>
              </a:rPr>
              <a:t>  </a:t>
            </a:r>
            <a:r>
              <a:rPr lang="ru-RU" sz="2100" b="1" dirty="0">
                <a:latin typeface="Arial Narrow" pitchFamily="34" charset="0"/>
              </a:rPr>
              <a:t>Ако су разлике у масама</a:t>
            </a:r>
            <a:r>
              <a:rPr lang="en-US" sz="2100" b="1" dirty="0">
                <a:latin typeface="Arial Narrow" pitchFamily="34" charset="0"/>
              </a:rPr>
              <a:t> </a:t>
            </a:r>
            <a:r>
              <a:rPr lang="ru-RU" sz="2100" b="1" dirty="0">
                <a:latin typeface="Arial Narrow" pitchFamily="34" charset="0"/>
              </a:rPr>
              <a:t>метеорит</a:t>
            </a:r>
            <a:r>
              <a:rPr lang="en-US" sz="2100" b="1" dirty="0">
                <a:latin typeface="Arial Narrow" pitchFamily="34" charset="0"/>
              </a:rPr>
              <a:t>a </a:t>
            </a:r>
            <a:r>
              <a:rPr lang="ru-RU" sz="2100" b="1" dirty="0">
                <a:latin typeface="Arial Narrow" pitchFamily="34" charset="0"/>
              </a:rPr>
              <a:t>веома мале, очекује се да слећу на </a:t>
            </a:r>
            <a:r>
              <a:rPr lang="en-US" sz="2100" b="1" dirty="0">
                <a:latin typeface="Arial Narrow" pitchFamily="34" charset="0"/>
              </a:rPr>
              <a:t> </a:t>
            </a:r>
          </a:p>
          <a:p>
            <a:r>
              <a:rPr lang="en-US" sz="2100" b="1" dirty="0">
                <a:latin typeface="Arial Narrow" pitchFamily="34" charset="0"/>
              </a:rPr>
              <a:t>     </a:t>
            </a:r>
            <a:r>
              <a:rPr lang="ru-RU" sz="2100" b="1" dirty="0">
                <a:latin typeface="Arial Narrow" pitchFamily="34" charset="0"/>
              </a:rPr>
              <a:t>сличним латитудама</a:t>
            </a:r>
            <a:r>
              <a:rPr lang="en-US" sz="2100" b="1" dirty="0">
                <a:latin typeface="Arial Narrow" pitchFamily="34" charset="0"/>
              </a:rPr>
              <a:t> -</a:t>
            </a:r>
            <a:r>
              <a:rPr lang="ru-RU" sz="2100" b="1" dirty="0">
                <a:latin typeface="Arial Narrow" pitchFamily="34" charset="0"/>
              </a:rPr>
              <a:t> заиста,</a:t>
            </a:r>
            <a:r>
              <a:rPr lang="en-US" sz="2100" b="1" dirty="0">
                <a:latin typeface="Arial Narrow" pitchFamily="34" charset="0"/>
              </a:rPr>
              <a:t> </a:t>
            </a:r>
            <a:r>
              <a:rPr lang="az-Cyrl-AZ" sz="2100" b="1" dirty="0">
                <a:latin typeface="Arial Narrow" pitchFamily="34" charset="0"/>
              </a:rPr>
              <a:t>масе </a:t>
            </a:r>
            <a:r>
              <a:rPr lang="ru-RU" sz="2100" b="1" dirty="0">
                <a:latin typeface="Arial Narrow" pitchFamily="34" charset="0"/>
              </a:rPr>
              <a:t>метеорит</a:t>
            </a:r>
            <a:r>
              <a:rPr lang="en-US" sz="2100" b="1" dirty="0">
                <a:latin typeface="Arial Narrow" pitchFamily="34" charset="0"/>
              </a:rPr>
              <a:t>a </a:t>
            </a:r>
            <a:r>
              <a:rPr lang="en-US" sz="2100" b="1" dirty="0">
                <a:latin typeface="Arial Narrow" pitchFamily="34" charset="0"/>
                <a:ea typeface="Times New Roman"/>
              </a:rPr>
              <a:t>Nagy-</a:t>
            </a:r>
            <a:r>
              <a:rPr lang="en-US" sz="2100" b="1" dirty="0" err="1">
                <a:latin typeface="Arial Narrow" pitchFamily="34" charset="0"/>
                <a:ea typeface="Times New Roman"/>
              </a:rPr>
              <a:t>Vázsony</a:t>
            </a:r>
            <a:r>
              <a:rPr lang="en-US" sz="2100" b="1" dirty="0">
                <a:latin typeface="Arial Narrow" pitchFamily="34" charset="0"/>
                <a:ea typeface="Times New Roman"/>
              </a:rPr>
              <a:t> </a:t>
            </a:r>
            <a:r>
              <a:rPr lang="az-Cyrl-AZ" sz="2100" b="1" dirty="0">
                <a:latin typeface="Arial Narrow" pitchFamily="34" charset="0"/>
                <a:ea typeface="Times New Roman"/>
              </a:rPr>
              <a:t>и Авче</a:t>
            </a:r>
            <a:r>
              <a:rPr lang="en-US" sz="2100" b="1" dirty="0">
                <a:latin typeface="Arial Narrow" pitchFamily="34" charset="0"/>
                <a:ea typeface="Times New Roman"/>
              </a:rPr>
              <a:t> </a:t>
            </a:r>
            <a:r>
              <a:rPr lang="az-Cyrl-AZ" sz="2100" b="1" dirty="0">
                <a:latin typeface="Arial Narrow" pitchFamily="34" charset="0"/>
                <a:ea typeface="Times New Roman"/>
              </a:rPr>
              <a:t>су </a:t>
            </a:r>
            <a:r>
              <a:rPr lang="en-US" sz="2100" b="1" dirty="0">
                <a:latin typeface="Arial Narrow" pitchFamily="34" charset="0"/>
                <a:ea typeface="Times New Roman"/>
              </a:rPr>
              <a:t> </a:t>
            </a:r>
          </a:p>
          <a:p>
            <a:r>
              <a:rPr lang="en-US" sz="2100" b="1" dirty="0">
                <a:latin typeface="Arial Narrow" pitchFamily="34" charset="0"/>
                <a:ea typeface="Times New Roman"/>
              </a:rPr>
              <a:t>     </a:t>
            </a:r>
            <a:r>
              <a:rPr lang="az-Cyrl-AZ" sz="2100" b="1" dirty="0">
                <a:latin typeface="Arial Narrow" pitchFamily="34" charset="0"/>
                <a:ea typeface="Times New Roman"/>
              </a:rPr>
              <a:t>скоро идентичне</a:t>
            </a:r>
            <a:r>
              <a:rPr lang="en-US" sz="2100" b="1" dirty="0">
                <a:latin typeface="Arial Narrow" pitchFamily="34" charset="0"/>
                <a:ea typeface="Times New Roman"/>
              </a:rPr>
              <a:t>, </a:t>
            </a:r>
            <a:r>
              <a:rPr lang="ru-RU" sz="2100" b="1" dirty="0">
                <a:latin typeface="Arial Narrow" pitchFamily="34" charset="0"/>
                <a:ea typeface="Times New Roman"/>
              </a:rPr>
              <a:t>и</a:t>
            </a:r>
            <a:r>
              <a:rPr lang="en-US" sz="2100" b="1" dirty="0">
                <a:latin typeface="Arial Narrow" pitchFamily="34" charset="0"/>
                <a:ea typeface="Times New Roman"/>
              </a:rPr>
              <a:t> </a:t>
            </a:r>
            <a:r>
              <a:rPr lang="ru-RU" sz="2100" b="1" dirty="0">
                <a:latin typeface="Arial Narrow" pitchFamily="34" charset="0"/>
              </a:rPr>
              <a:t>слећу на скоро идентичној латитуди</a:t>
            </a:r>
            <a:endParaRPr lang="en-US" sz="21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N_modif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0" y="6304002"/>
            <a:ext cx="9144000" cy="553998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az-Cyrl-AZ" sz="3000" b="1" dirty="0">
                <a:latin typeface="Arial Narrow" pitchFamily="34" charset="0"/>
              </a:rPr>
              <a:t>Контакт</a:t>
            </a:r>
            <a:r>
              <a:rPr lang="en-US" sz="3000" b="1" dirty="0">
                <a:latin typeface="Arial Narrow" pitchFamily="34" charset="0"/>
              </a:rPr>
              <a:t>: </a:t>
            </a:r>
            <a:r>
              <a:rPr lang="en-US" sz="3000" dirty="0">
                <a:latin typeface="Arial Narrow" pitchFamily="34" charset="0"/>
              </a:rPr>
              <a:t>violeta@vinca.rs</a:t>
            </a:r>
          </a:p>
        </p:txBody>
      </p:sp>
      <p:sp>
        <p:nvSpPr>
          <p:cNvPr id="7" name="Rectangle 6"/>
          <p:cNvSpPr/>
          <p:nvPr/>
        </p:nvSpPr>
        <p:spPr>
          <a:xfrm>
            <a:off x="-76200" y="511314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latin typeface="Arial Narrow" pitchFamily="34" charset="0"/>
              </a:rPr>
              <a:t>Девијације од модела</a:t>
            </a:r>
            <a:endParaRPr lang="en-US" sz="4000" b="1" dirty="0">
              <a:latin typeface="Arial Narrow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57200" y="1707952"/>
            <a:ext cx="7848600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Blip>
                <a:blip r:embed="rId4"/>
              </a:buBlip>
            </a:pPr>
            <a:r>
              <a:rPr lang="en-US" sz="2100" b="1">
                <a:latin typeface="Arial Narrow" pitchFamily="34" charset="0"/>
                <a:ea typeface="Times New Roman"/>
              </a:rPr>
              <a:t>  </a:t>
            </a:r>
            <a:r>
              <a:rPr lang="az-Cyrl-AZ" sz="2100" b="1">
                <a:latin typeface="Arial Narrow" pitchFamily="34" charset="0"/>
                <a:ea typeface="Times New Roman"/>
              </a:rPr>
              <a:t>Латитуде</a:t>
            </a:r>
            <a:r>
              <a:rPr lang="en-US" sz="2100" b="1" dirty="0">
                <a:latin typeface="Arial Narrow" pitchFamily="34" charset="0"/>
                <a:ea typeface="Times New Roman"/>
              </a:rPr>
              <a:t> </a:t>
            </a:r>
            <a:r>
              <a:rPr lang="ru-RU" sz="2100" b="1" dirty="0">
                <a:latin typeface="Arial Narrow" pitchFamily="34" charset="0"/>
                <a:ea typeface="Times New Roman"/>
              </a:rPr>
              <a:t>слетања</a:t>
            </a:r>
            <a:r>
              <a:rPr lang="en-US" sz="2100" b="1" dirty="0">
                <a:latin typeface="Arial Narrow" pitchFamily="34" charset="0"/>
                <a:ea typeface="Times New Roman"/>
              </a:rPr>
              <a:t> </a:t>
            </a:r>
            <a:r>
              <a:rPr lang="ru-RU" sz="2100" b="1" dirty="0">
                <a:latin typeface="Arial Narrow" pitchFamily="34" charset="0"/>
              </a:rPr>
              <a:t>метеорит</a:t>
            </a:r>
            <a:r>
              <a:rPr lang="en-US" sz="2100" b="1" dirty="0">
                <a:latin typeface="Arial Narrow" pitchFamily="34" charset="0"/>
              </a:rPr>
              <a:t>a </a:t>
            </a:r>
            <a:r>
              <a:rPr lang="en-US" sz="2100" b="1" dirty="0">
                <a:latin typeface="Arial Narrow" pitchFamily="34" charset="0"/>
                <a:ea typeface="Times New Roman"/>
              </a:rPr>
              <a:t>Nagy-</a:t>
            </a:r>
            <a:r>
              <a:rPr lang="en-US" sz="2100" b="1" dirty="0" err="1">
                <a:latin typeface="Arial Narrow" pitchFamily="34" charset="0"/>
                <a:ea typeface="Times New Roman"/>
              </a:rPr>
              <a:t>Vázsony</a:t>
            </a:r>
            <a:r>
              <a:rPr lang="en-US" sz="2100" b="1" dirty="0">
                <a:latin typeface="Arial Narrow" pitchFamily="34" charset="0"/>
                <a:ea typeface="Times New Roman"/>
              </a:rPr>
              <a:t> </a:t>
            </a:r>
            <a:r>
              <a:rPr lang="az-Cyrl-AZ" sz="2100" b="1" dirty="0">
                <a:latin typeface="Arial Narrow" pitchFamily="34" charset="0"/>
                <a:ea typeface="Times New Roman"/>
              </a:rPr>
              <a:t>и Авче</a:t>
            </a:r>
            <a:r>
              <a:rPr lang="en-US" sz="2100" b="1" dirty="0">
                <a:latin typeface="Arial Narrow" pitchFamily="34" charset="0"/>
                <a:ea typeface="Times New Roman"/>
              </a:rPr>
              <a:t> </a:t>
            </a:r>
            <a:r>
              <a:rPr lang="az-Cyrl-AZ" sz="2100" b="1" dirty="0">
                <a:latin typeface="Arial Narrow" pitchFamily="34" charset="0"/>
                <a:ea typeface="Times New Roman"/>
              </a:rPr>
              <a:t>су </a:t>
            </a:r>
            <a:r>
              <a:rPr lang="ru-RU" sz="2100" b="1" dirty="0">
                <a:latin typeface="Arial Narrow" pitchFamily="34" charset="0"/>
                <a:ea typeface="Times New Roman"/>
              </a:rPr>
              <a:t>веома </a:t>
            </a:r>
            <a:r>
              <a:rPr lang="en-US" sz="2100" b="1" dirty="0">
                <a:latin typeface="Arial Narrow" pitchFamily="34" charset="0"/>
                <a:ea typeface="Times New Roman"/>
              </a:rPr>
              <a:t> </a:t>
            </a:r>
          </a:p>
          <a:p>
            <a:r>
              <a:rPr lang="en-US" sz="2100" b="1" dirty="0">
                <a:latin typeface="Arial Narrow" pitchFamily="34" charset="0"/>
                <a:ea typeface="Times New Roman"/>
              </a:rPr>
              <a:t>     </a:t>
            </a:r>
            <a:r>
              <a:rPr lang="ru-RU" sz="2100" b="1" dirty="0">
                <a:latin typeface="Arial Narrow" pitchFamily="34" charset="0"/>
                <a:ea typeface="Times New Roman"/>
              </a:rPr>
              <a:t>блиске латитуди слетања метеорита </a:t>
            </a:r>
            <a:r>
              <a:rPr lang="ru-RU" sz="2100" b="1" dirty="0">
                <a:latin typeface="Arial Narrow" pitchFamily="34" charset="0"/>
              </a:rPr>
              <a:t>Храшчин</a:t>
            </a:r>
            <a:r>
              <a:rPr lang="en-US" sz="2100" b="1" dirty="0">
                <a:latin typeface="Arial Narrow" pitchFamily="34" charset="0"/>
              </a:rPr>
              <a:t>a, </a:t>
            </a:r>
            <a:r>
              <a:rPr lang="ru-RU" sz="2100" b="1" dirty="0">
                <a:latin typeface="Arial Narrow" pitchFamily="34" charset="0"/>
              </a:rPr>
              <a:t>иако им се масе </a:t>
            </a:r>
            <a:endParaRPr lang="en-US" sz="2100" b="1" dirty="0">
              <a:latin typeface="Arial Narrow" pitchFamily="34" charset="0"/>
            </a:endParaRPr>
          </a:p>
          <a:p>
            <a:r>
              <a:rPr lang="en-US" sz="2100" b="1" dirty="0">
                <a:latin typeface="Arial Narrow" pitchFamily="34" charset="0"/>
              </a:rPr>
              <a:t>     </a:t>
            </a:r>
            <a:r>
              <a:rPr lang="ru-RU" sz="2100" b="1" dirty="0">
                <a:latin typeface="Arial Narrow" pitchFamily="34" charset="0"/>
              </a:rPr>
              <a:t>приметно разликују</a:t>
            </a:r>
            <a:r>
              <a:rPr lang="en-US" sz="2100" b="1" dirty="0">
                <a:latin typeface="Arial Narrow" pitchFamily="34" charset="0"/>
              </a:rPr>
              <a:t> </a:t>
            </a:r>
            <a:r>
              <a:rPr lang="en-US" sz="2100" b="1" dirty="0">
                <a:latin typeface="Arial Narrow" pitchFamily="34" charset="0"/>
                <a:ea typeface="Times New Roman"/>
              </a:rPr>
              <a:t>(</a:t>
            </a:r>
            <a:r>
              <a:rPr lang="ru-RU" sz="2100" b="1" dirty="0">
                <a:latin typeface="Arial Narrow" pitchFamily="34" charset="0"/>
                <a:ea typeface="Times New Roman"/>
              </a:rPr>
              <a:t>ту се уочава девијација од модела</a:t>
            </a:r>
            <a:r>
              <a:rPr lang="en-US" sz="2100" b="1" dirty="0">
                <a:latin typeface="Arial Narrow" pitchFamily="34" charset="0"/>
                <a:ea typeface="Times New Roman"/>
              </a:rPr>
              <a:t>,   </a:t>
            </a:r>
          </a:p>
          <a:p>
            <a:r>
              <a:rPr lang="en-US" sz="2100" b="1" dirty="0">
                <a:latin typeface="Arial Narrow" pitchFamily="34" charset="0"/>
              </a:rPr>
              <a:t>     </a:t>
            </a:r>
            <a:r>
              <a:rPr lang="ru-RU" sz="2100" b="1" dirty="0">
                <a:latin typeface="Arial Narrow" pitchFamily="34" charset="0"/>
              </a:rPr>
              <a:t>очекивало би се да</a:t>
            </a:r>
            <a:r>
              <a:rPr lang="en-US" sz="2100" b="1" dirty="0">
                <a:latin typeface="Arial Narrow" pitchFamily="34" charset="0"/>
              </a:rPr>
              <a:t> </a:t>
            </a:r>
            <a:r>
              <a:rPr lang="ru-RU" sz="2100" b="1" dirty="0">
                <a:latin typeface="Arial Narrow" pitchFamily="34" charset="0"/>
              </a:rPr>
              <a:t>метеорити</a:t>
            </a:r>
            <a:r>
              <a:rPr lang="en-US" sz="2100" b="1" dirty="0">
                <a:latin typeface="Arial Narrow" pitchFamily="34" charset="0"/>
              </a:rPr>
              <a:t> </a:t>
            </a:r>
            <a:r>
              <a:rPr lang="en-US" sz="2100" b="1" dirty="0">
                <a:latin typeface="Arial Narrow" pitchFamily="34" charset="0"/>
                <a:ea typeface="Times New Roman"/>
              </a:rPr>
              <a:t>Nagy-</a:t>
            </a:r>
            <a:r>
              <a:rPr lang="en-US" sz="2100" b="1" dirty="0" err="1">
                <a:latin typeface="Arial Narrow" pitchFamily="34" charset="0"/>
                <a:ea typeface="Times New Roman"/>
              </a:rPr>
              <a:t>Vázsony</a:t>
            </a:r>
            <a:r>
              <a:rPr lang="en-US" sz="2100" b="1" dirty="0">
                <a:latin typeface="Arial Narrow" pitchFamily="34" charset="0"/>
                <a:ea typeface="Times New Roman"/>
              </a:rPr>
              <a:t> </a:t>
            </a:r>
            <a:r>
              <a:rPr lang="az-Cyrl-AZ" sz="2100" b="1" dirty="0">
                <a:latin typeface="Arial Narrow" pitchFamily="34" charset="0"/>
                <a:ea typeface="Times New Roman"/>
              </a:rPr>
              <a:t>и Авче</a:t>
            </a:r>
            <a:r>
              <a:rPr lang="en-US" sz="2100" b="1" dirty="0">
                <a:latin typeface="Arial Narrow" pitchFamily="34" charset="0"/>
                <a:ea typeface="Times New Roman"/>
              </a:rPr>
              <a:t> </a:t>
            </a:r>
            <a:r>
              <a:rPr lang="ru-RU" sz="2100" b="1" dirty="0">
                <a:latin typeface="Arial Narrow" pitchFamily="34" charset="0"/>
              </a:rPr>
              <a:t>слећу на </a:t>
            </a:r>
            <a:r>
              <a:rPr lang="en-US" sz="2100" b="1" dirty="0">
                <a:latin typeface="Arial Narrow" pitchFamily="34" charset="0"/>
              </a:rPr>
              <a:t> </a:t>
            </a:r>
          </a:p>
          <a:p>
            <a:r>
              <a:rPr lang="en-US" sz="2100" b="1" dirty="0">
                <a:latin typeface="Arial Narrow" pitchFamily="34" charset="0"/>
              </a:rPr>
              <a:t>     </a:t>
            </a:r>
            <a:r>
              <a:rPr lang="ru-RU" sz="2100" b="1" dirty="0">
                <a:latin typeface="Arial Narrow" pitchFamily="34" charset="0"/>
              </a:rPr>
              <a:t>латитудама између </a:t>
            </a:r>
            <a:r>
              <a:rPr lang="en-US" sz="2100" b="1" dirty="0">
                <a:latin typeface="Arial Narrow" pitchFamily="34" charset="0"/>
                <a:ea typeface="Times New Roman"/>
              </a:rPr>
              <a:t>46° 60' N </a:t>
            </a:r>
            <a:r>
              <a:rPr lang="ru-RU" sz="2100" b="1" dirty="0">
                <a:latin typeface="Arial Narrow" pitchFamily="34" charset="0"/>
              </a:rPr>
              <a:t>и </a:t>
            </a:r>
            <a:r>
              <a:rPr lang="en-US" sz="2100" b="1" dirty="0">
                <a:latin typeface="Arial Narrow" pitchFamily="34" charset="0"/>
                <a:ea typeface="Times New Roman"/>
              </a:rPr>
              <a:t>46° 65' N, </a:t>
            </a:r>
            <a:r>
              <a:rPr lang="ru-RU" sz="2100" b="1" dirty="0">
                <a:latin typeface="Arial Narrow" pitchFamily="34" charset="0"/>
                <a:ea typeface="Times New Roman"/>
              </a:rPr>
              <a:t>не тачно на истој латитуди </a:t>
            </a:r>
            <a:r>
              <a:rPr lang="en-US" sz="2100" b="1" dirty="0">
                <a:latin typeface="Arial Narrow" pitchFamily="34" charset="0"/>
                <a:ea typeface="Times New Roman"/>
              </a:rPr>
              <a:t> </a:t>
            </a:r>
          </a:p>
          <a:p>
            <a:r>
              <a:rPr lang="en-US" sz="2100" b="1" dirty="0">
                <a:latin typeface="Arial Narrow" pitchFamily="34" charset="0"/>
                <a:ea typeface="Times New Roman"/>
              </a:rPr>
              <a:t>     </a:t>
            </a:r>
            <a:r>
              <a:rPr lang="ru-RU" sz="2100" b="1" dirty="0">
                <a:latin typeface="Arial Narrow" pitchFamily="34" charset="0"/>
                <a:ea typeface="Times New Roman"/>
              </a:rPr>
              <a:t>као метеорит </a:t>
            </a:r>
            <a:r>
              <a:rPr lang="ru-RU" sz="2100" b="1" dirty="0">
                <a:latin typeface="Arial Narrow" pitchFamily="34" charset="0"/>
              </a:rPr>
              <a:t>Храшчин</a:t>
            </a:r>
            <a:r>
              <a:rPr lang="en-US" sz="2100" b="1" dirty="0">
                <a:latin typeface="Arial Narrow" pitchFamily="34" charset="0"/>
              </a:rPr>
              <a:t>a</a:t>
            </a:r>
            <a:r>
              <a:rPr lang="en-US" sz="2100" b="1" dirty="0">
                <a:latin typeface="Arial Narrow" pitchFamily="34" charset="0"/>
                <a:ea typeface="Times New Roman"/>
              </a:rPr>
              <a:t>)</a:t>
            </a:r>
            <a:endParaRPr lang="en-US" sz="2100" b="1" dirty="0">
              <a:latin typeface="Arial Narrow" pitchFamily="34" charset="0"/>
            </a:endParaRPr>
          </a:p>
          <a:p>
            <a:endParaRPr lang="en-US" sz="2100" b="1" dirty="0">
              <a:latin typeface="Arial Narrow" pitchFamily="34" charset="0"/>
            </a:endParaRPr>
          </a:p>
          <a:p>
            <a:pPr>
              <a:buBlip>
                <a:blip r:embed="rId4"/>
              </a:buBlip>
            </a:pPr>
            <a:r>
              <a:rPr lang="en-US" sz="2100" b="1" dirty="0">
                <a:latin typeface="Arial Narrow" pitchFamily="34" charset="0"/>
              </a:rPr>
              <a:t>  </a:t>
            </a:r>
            <a:r>
              <a:rPr lang="ru-RU" sz="2100" b="1" dirty="0">
                <a:latin typeface="Arial Narrow" pitchFamily="34" charset="0"/>
              </a:rPr>
              <a:t>Највећу девијацију од моделоване латитуде показује метеорит </a:t>
            </a:r>
            <a:endParaRPr lang="en-US" sz="2100" b="1" dirty="0">
              <a:latin typeface="Arial Narrow" pitchFamily="34" charset="0"/>
            </a:endParaRPr>
          </a:p>
          <a:p>
            <a:r>
              <a:rPr lang="en-US" sz="2100" b="1" dirty="0">
                <a:latin typeface="Arial Narrow" pitchFamily="34" charset="0"/>
              </a:rPr>
              <a:t>     </a:t>
            </a:r>
            <a:r>
              <a:rPr lang="ru-RU" sz="2100" b="1" dirty="0">
                <a:latin typeface="Arial Narrow" pitchFamily="34" charset="0"/>
              </a:rPr>
              <a:t>Озрен, чија је маса истог реда величине као метеорити</a:t>
            </a:r>
            <a:r>
              <a:rPr lang="en-US" sz="2100" b="1" dirty="0">
                <a:latin typeface="Arial Narrow" pitchFamily="34" charset="0"/>
              </a:rPr>
              <a:t> </a:t>
            </a:r>
            <a:r>
              <a:rPr lang="en-US" sz="2100" b="1" dirty="0">
                <a:latin typeface="Arial Narrow" pitchFamily="34" charset="0"/>
                <a:ea typeface="Times New Roman"/>
              </a:rPr>
              <a:t>Nagy- </a:t>
            </a:r>
          </a:p>
          <a:p>
            <a:r>
              <a:rPr lang="en-US" sz="2100" b="1" dirty="0">
                <a:latin typeface="Arial Narrow" pitchFamily="34" charset="0"/>
                <a:ea typeface="Times New Roman"/>
              </a:rPr>
              <a:t>     </a:t>
            </a:r>
            <a:r>
              <a:rPr lang="en-US" sz="2100" b="1" dirty="0" err="1">
                <a:latin typeface="Arial Narrow" pitchFamily="34" charset="0"/>
                <a:ea typeface="Times New Roman"/>
              </a:rPr>
              <a:t>Vázsony</a:t>
            </a:r>
            <a:r>
              <a:rPr lang="en-US" sz="2100" b="1" dirty="0">
                <a:latin typeface="Arial Narrow" pitchFamily="34" charset="0"/>
                <a:ea typeface="Times New Roman"/>
              </a:rPr>
              <a:t> </a:t>
            </a:r>
            <a:r>
              <a:rPr lang="az-Cyrl-AZ" sz="2100" b="1" dirty="0">
                <a:latin typeface="Arial Narrow" pitchFamily="34" charset="0"/>
                <a:ea typeface="Times New Roman"/>
              </a:rPr>
              <a:t>и Авче</a:t>
            </a:r>
            <a:r>
              <a:rPr lang="en-US" sz="2100" b="1" dirty="0">
                <a:latin typeface="Arial Narrow" pitchFamily="34" charset="0"/>
                <a:ea typeface="Times New Roman"/>
              </a:rPr>
              <a:t>, </a:t>
            </a:r>
            <a:r>
              <a:rPr lang="ru-RU" sz="2100" b="1" dirty="0">
                <a:latin typeface="Arial Narrow" pitchFamily="34" charset="0"/>
                <a:ea typeface="Times New Roman"/>
              </a:rPr>
              <a:t>али слеће на латитуди за 2</a:t>
            </a:r>
            <a:r>
              <a:rPr lang="ru-RU" sz="2100" b="1" dirty="0">
                <a:latin typeface="Arial Narrow" pitchFamily="34" charset="0"/>
                <a:ea typeface="Times New Roman"/>
                <a:cs typeface="Arial"/>
              </a:rPr>
              <a:t>̊</a:t>
            </a:r>
            <a:r>
              <a:rPr lang="ru-RU" sz="2100" b="1" dirty="0">
                <a:latin typeface="Arial Narrow" pitchFamily="34" charset="0"/>
                <a:ea typeface="Times New Roman"/>
              </a:rPr>
              <a:t> мањој, од латитуде </a:t>
            </a:r>
            <a:r>
              <a:rPr lang="en-US" sz="2100" b="1" dirty="0">
                <a:latin typeface="Arial Narrow" pitchFamily="34" charset="0"/>
                <a:ea typeface="Times New Roman"/>
              </a:rPr>
              <a:t> </a:t>
            </a:r>
          </a:p>
          <a:p>
            <a:r>
              <a:rPr lang="en-US" sz="2100" b="1" dirty="0">
                <a:latin typeface="Arial Narrow" pitchFamily="34" charset="0"/>
                <a:ea typeface="Times New Roman"/>
              </a:rPr>
              <a:t>     </a:t>
            </a:r>
            <a:r>
              <a:rPr lang="ru-RU" sz="2100" b="1" dirty="0">
                <a:latin typeface="Arial Narrow" pitchFamily="34" charset="0"/>
                <a:ea typeface="Times New Roman"/>
              </a:rPr>
              <a:t>слетања</a:t>
            </a:r>
            <a:r>
              <a:rPr lang="en-US" sz="2100" b="1" dirty="0">
                <a:latin typeface="Arial Narrow" pitchFamily="34" charset="0"/>
                <a:ea typeface="Times New Roman"/>
              </a:rPr>
              <a:t> </a:t>
            </a:r>
            <a:r>
              <a:rPr lang="ru-RU" sz="2100" b="1" dirty="0">
                <a:latin typeface="Arial Narrow" pitchFamily="34" charset="0"/>
                <a:ea typeface="Times New Roman"/>
              </a:rPr>
              <a:t>поменутих метеорита</a:t>
            </a:r>
            <a:endParaRPr lang="en-US" sz="2100" b="1" dirty="0">
              <a:latin typeface="Arial Narrow" pitchFamily="34" charset="0"/>
              <a:ea typeface="Times New Roman"/>
            </a:endParaRPr>
          </a:p>
          <a:p>
            <a:endParaRPr lang="en-US" sz="2100" b="1" dirty="0">
              <a:latin typeface="Arial Narrow" pitchFamily="34" charset="0"/>
              <a:ea typeface="Times New Roman"/>
            </a:endParaRPr>
          </a:p>
          <a:p>
            <a:pPr>
              <a:buBlip>
                <a:blip r:embed="rId4"/>
              </a:buBlip>
            </a:pPr>
            <a:r>
              <a:rPr lang="en-US" sz="2100" b="1" dirty="0">
                <a:latin typeface="Arial Narrow" pitchFamily="34" charset="0"/>
                <a:ea typeface="Times New Roman"/>
              </a:rPr>
              <a:t>  </a:t>
            </a:r>
            <a:r>
              <a:rPr lang="ru-RU" sz="2100" b="1" dirty="0">
                <a:latin typeface="Arial Narrow" pitchFamily="34" charset="0"/>
                <a:ea typeface="Times New Roman"/>
              </a:rPr>
              <a:t>Уочена девијација од модела се објашњава четвртом премисом </a:t>
            </a:r>
            <a:r>
              <a:rPr lang="en-US" sz="2100" b="1" dirty="0">
                <a:latin typeface="Arial Narrow" pitchFamily="34" charset="0"/>
                <a:ea typeface="Times New Roman"/>
              </a:rPr>
              <a:t> </a:t>
            </a:r>
          </a:p>
          <a:p>
            <a:r>
              <a:rPr lang="en-US" sz="2100" b="1" dirty="0">
                <a:latin typeface="Arial Narrow" pitchFamily="34" charset="0"/>
                <a:ea typeface="Times New Roman"/>
              </a:rPr>
              <a:t>     </a:t>
            </a:r>
            <a:r>
              <a:rPr lang="ru-RU" sz="2100" b="1" dirty="0">
                <a:latin typeface="Arial Narrow" pitchFamily="34" charset="0"/>
                <a:ea typeface="Times New Roman"/>
              </a:rPr>
              <a:t>модела</a:t>
            </a:r>
            <a:endParaRPr lang="en-US" sz="2100" b="1" dirty="0">
              <a:latin typeface="Arial Narrow" pitchFamily="34" charset="0"/>
              <a:ea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N_modif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0" y="6304002"/>
            <a:ext cx="9144000" cy="553998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az-Cyrl-AZ" sz="3000" b="1" dirty="0">
                <a:latin typeface="Arial Narrow" pitchFamily="34" charset="0"/>
              </a:rPr>
              <a:t>Контакт</a:t>
            </a:r>
            <a:r>
              <a:rPr lang="en-US" sz="3000" b="1" dirty="0">
                <a:latin typeface="Arial Narrow" pitchFamily="34" charset="0"/>
              </a:rPr>
              <a:t>: </a:t>
            </a:r>
            <a:r>
              <a:rPr lang="en-US" sz="3000" dirty="0">
                <a:latin typeface="Arial Narrow" pitchFamily="34" charset="0"/>
              </a:rPr>
              <a:t>violeta@vinca.rs</a:t>
            </a: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57200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</a:pPr>
            <a:r>
              <a:rPr lang="az-Cyrl-AZ" sz="4400" b="1" dirty="0">
                <a:solidFill>
                  <a:srgbClr val="6600CC"/>
                </a:solidFill>
                <a:latin typeface="Arial Narrow" pitchFamily="34" charset="0"/>
                <a:ea typeface="+mj-ea"/>
                <a:cs typeface="+mj-cs"/>
              </a:rPr>
              <a:t>Закључ</a:t>
            </a:r>
            <a:r>
              <a:rPr lang="en-US" sz="4400" b="1" dirty="0">
                <a:solidFill>
                  <a:srgbClr val="6600CC"/>
                </a:solidFill>
                <a:latin typeface="Arial Narrow" pitchFamily="34" charset="0"/>
                <a:ea typeface="+mj-ea"/>
                <a:cs typeface="+mj-cs"/>
              </a:rPr>
              <a:t>a</a:t>
            </a:r>
            <a:r>
              <a:rPr lang="az-Cyrl-AZ" sz="4400" b="1" dirty="0">
                <a:solidFill>
                  <a:srgbClr val="6600CC"/>
                </a:solidFill>
                <a:latin typeface="Arial Narrow" pitchFamily="34" charset="0"/>
              </a:rPr>
              <a:t>к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6600CC"/>
              </a:solidFill>
              <a:effectLst/>
              <a:uLnTx/>
              <a:uFillTx/>
              <a:latin typeface="Arial Narrow" pitchFamily="34" charset="0"/>
              <a:ea typeface="+mj-ea"/>
              <a:cs typeface="+mj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6200" y="1137821"/>
            <a:ext cx="89916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US" sz="2100" b="1" dirty="0">
                <a:latin typeface="Arial Narrow" pitchFamily="34" charset="0"/>
              </a:rPr>
              <a:t>  </a:t>
            </a:r>
            <a:r>
              <a:rPr lang="ru-RU" sz="2100" b="1" dirty="0">
                <a:latin typeface="Arial Narrow" pitchFamily="34" charset="0"/>
              </a:rPr>
              <a:t>Постављен је модел који омогућује предикцију латитуде слетања </a:t>
            </a:r>
            <a:r>
              <a:rPr lang="en-US" sz="2100" b="1" dirty="0">
                <a:latin typeface="Arial Narrow" pitchFamily="34" charset="0"/>
              </a:rPr>
              <a:t> </a:t>
            </a:r>
          </a:p>
          <a:p>
            <a:r>
              <a:rPr lang="en-US" sz="2100" b="1" dirty="0">
                <a:latin typeface="Arial Narrow" pitchFamily="34" charset="0"/>
              </a:rPr>
              <a:t>      </a:t>
            </a:r>
            <a:r>
              <a:rPr lang="ru-RU" sz="2100" b="1" dirty="0">
                <a:latin typeface="Arial Narrow" pitchFamily="34" charset="0"/>
              </a:rPr>
              <a:t>метеорита</a:t>
            </a:r>
            <a:endParaRPr lang="en-US" sz="2100" b="1" dirty="0">
              <a:latin typeface="Arial Narrow" pitchFamily="34" charset="0"/>
            </a:endParaRPr>
          </a:p>
          <a:p>
            <a:endParaRPr lang="en-US" sz="2100" b="1" dirty="0">
              <a:latin typeface="Arial Narrow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sz="2100" b="1" dirty="0">
                <a:latin typeface="Arial Narrow" pitchFamily="34" charset="0"/>
              </a:rPr>
              <a:t>  </a:t>
            </a:r>
            <a:r>
              <a:rPr lang="ru-RU" sz="2100" b="1" dirty="0">
                <a:latin typeface="Arial Narrow" pitchFamily="34" charset="0"/>
              </a:rPr>
              <a:t>Модел је проверен на примеру метеорита који слећу на Балканско </a:t>
            </a:r>
            <a:endParaRPr lang="en-US" sz="2100" b="1" dirty="0">
              <a:latin typeface="Arial Narrow" pitchFamily="34" charset="0"/>
            </a:endParaRPr>
          </a:p>
          <a:p>
            <a:r>
              <a:rPr lang="en-US" sz="2100" b="1" dirty="0">
                <a:latin typeface="Arial Narrow" pitchFamily="34" charset="0"/>
              </a:rPr>
              <a:t>      </a:t>
            </a:r>
            <a:r>
              <a:rPr lang="ru-RU" sz="2100" b="1" dirty="0">
                <a:latin typeface="Arial Narrow" pitchFamily="34" charset="0"/>
              </a:rPr>
              <a:t>полуострво</a:t>
            </a:r>
            <a:endParaRPr lang="en-US" sz="2100" b="1" dirty="0">
              <a:latin typeface="Arial Narrow" pitchFamily="34" charset="0"/>
            </a:endParaRPr>
          </a:p>
          <a:p>
            <a:endParaRPr lang="en-US" sz="2100" b="1" dirty="0">
              <a:latin typeface="Arial Narrow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sz="2100" b="1" dirty="0">
                <a:latin typeface="Arial Narrow" pitchFamily="34" charset="0"/>
              </a:rPr>
              <a:t>  </a:t>
            </a:r>
            <a:r>
              <a:rPr lang="ru-RU" sz="2100" b="1" dirty="0">
                <a:latin typeface="Arial Narrow" pitchFamily="34" charset="0"/>
              </a:rPr>
              <a:t>Очекиване вредности латитуде слетања су показале добро </a:t>
            </a:r>
            <a:r>
              <a:rPr lang="en-US" sz="2100" b="1" dirty="0">
                <a:latin typeface="Arial Narrow" pitchFamily="34" charset="0"/>
              </a:rPr>
              <a:t>  </a:t>
            </a:r>
          </a:p>
          <a:p>
            <a:r>
              <a:rPr lang="en-US" sz="2100" b="1" dirty="0">
                <a:latin typeface="Arial Narrow" pitchFamily="34" charset="0"/>
              </a:rPr>
              <a:t>      </a:t>
            </a:r>
            <a:r>
              <a:rPr lang="ru-RU" sz="2100" b="1" dirty="0">
                <a:latin typeface="Arial Narrow" pitchFamily="34" charset="0"/>
              </a:rPr>
              <a:t>слагање са латитудама на којима су пронађени метеорити</a:t>
            </a:r>
            <a:endParaRPr lang="en-US" sz="2100" b="1" dirty="0">
              <a:latin typeface="Arial Narrow" pitchFamily="34" charset="0"/>
            </a:endParaRPr>
          </a:p>
          <a:p>
            <a:endParaRPr lang="en-US" sz="2100" b="1" dirty="0">
              <a:latin typeface="Arial Narrow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sz="2100" b="1" dirty="0">
                <a:latin typeface="Arial Narrow" pitchFamily="34" charset="0"/>
              </a:rPr>
              <a:t>  </a:t>
            </a:r>
            <a:r>
              <a:rPr lang="ru-RU" sz="2100" b="1" dirty="0">
                <a:latin typeface="Arial Narrow" pitchFamily="34" charset="0"/>
              </a:rPr>
              <a:t>Уочене девијације од модела се објашњавају четвртом премисом </a:t>
            </a:r>
            <a:endParaRPr lang="en-US" sz="2100" b="1" dirty="0">
              <a:latin typeface="Arial Narrow" pitchFamily="34" charset="0"/>
            </a:endParaRPr>
          </a:p>
          <a:p>
            <a:r>
              <a:rPr lang="en-US" sz="2100" b="1" dirty="0">
                <a:latin typeface="Arial Narrow" pitchFamily="34" charset="0"/>
              </a:rPr>
              <a:t>     </a:t>
            </a:r>
            <a:r>
              <a:rPr lang="ru-RU" sz="2100" b="1" dirty="0">
                <a:latin typeface="Arial Narrow" pitchFamily="34" charset="0"/>
              </a:rPr>
              <a:t>модела</a:t>
            </a:r>
            <a:endParaRPr lang="en-US" sz="2100" b="1" dirty="0">
              <a:latin typeface="Arial Narrow" pitchFamily="34" charset="0"/>
            </a:endParaRPr>
          </a:p>
          <a:p>
            <a:endParaRPr lang="en-US" sz="2100" b="1" dirty="0">
              <a:latin typeface="Arial Narrow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sz="2100" b="1" dirty="0">
                <a:latin typeface="Arial Narrow" pitchFamily="34" charset="0"/>
              </a:rPr>
              <a:t>  </a:t>
            </a:r>
            <a:r>
              <a:rPr lang="ru-RU" sz="2100" b="1" dirty="0">
                <a:latin typeface="Arial Narrow" pitchFamily="34" charset="0"/>
              </a:rPr>
              <a:t>Модел </a:t>
            </a:r>
            <a:r>
              <a:rPr lang="en-US" sz="2100" b="1" dirty="0">
                <a:latin typeface="Arial Narrow" pitchFamily="34" charset="0"/>
              </a:rPr>
              <a:t>-</a:t>
            </a:r>
            <a:r>
              <a:rPr lang="ru-RU" sz="2100" b="1" dirty="0">
                <a:latin typeface="Arial Narrow" pitchFamily="34" charset="0"/>
              </a:rPr>
              <a:t> основа за писање програма за израчунавање географске </a:t>
            </a:r>
            <a:endParaRPr lang="en-US" sz="2100" b="1" dirty="0">
              <a:latin typeface="Arial Narrow" pitchFamily="34" charset="0"/>
            </a:endParaRPr>
          </a:p>
          <a:p>
            <a:r>
              <a:rPr lang="en-US" sz="2100" b="1" dirty="0">
                <a:latin typeface="Arial Narrow" pitchFamily="34" charset="0"/>
              </a:rPr>
              <a:t>      </a:t>
            </a:r>
            <a:r>
              <a:rPr lang="ru-RU" sz="2100" b="1" dirty="0">
                <a:latin typeface="Arial Narrow" pitchFamily="34" charset="0"/>
              </a:rPr>
              <a:t>латитуде слетања метеорита, на основу улазних података (масе, </a:t>
            </a:r>
            <a:endParaRPr lang="en-US" sz="2100" b="1" dirty="0">
              <a:latin typeface="Arial Narrow" pitchFamily="34" charset="0"/>
            </a:endParaRPr>
          </a:p>
          <a:p>
            <a:r>
              <a:rPr lang="en-US" sz="2100" b="1" dirty="0">
                <a:latin typeface="Arial Narrow" pitchFamily="34" charset="0"/>
              </a:rPr>
              <a:t>      </a:t>
            </a:r>
            <a:r>
              <a:rPr lang="ru-RU" sz="2100" b="1" dirty="0">
                <a:latin typeface="Arial Narrow" pitchFamily="34" charset="0"/>
              </a:rPr>
              <a:t>брзине, и услова уласка у Земљину атмосферу (координате и </a:t>
            </a:r>
            <a:r>
              <a:rPr lang="en-US" sz="2100" b="1" dirty="0">
                <a:latin typeface="Arial Narrow" pitchFamily="34" charset="0"/>
              </a:rPr>
              <a:t>  </a:t>
            </a:r>
          </a:p>
          <a:p>
            <a:r>
              <a:rPr lang="en-US" sz="2100" b="1" dirty="0">
                <a:latin typeface="Arial Narrow" pitchFamily="34" charset="0"/>
              </a:rPr>
              <a:t>     </a:t>
            </a:r>
            <a:r>
              <a:rPr lang="ru-RU" sz="2100" b="1" dirty="0">
                <a:latin typeface="Arial Narrow" pitchFamily="34" charset="0"/>
              </a:rPr>
              <a:t>угао уласка метеорита))</a:t>
            </a:r>
            <a:endParaRPr lang="en-US" sz="21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N_modif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  <p:pic>
        <p:nvPicPr>
          <p:cNvPr id="6" name="Picture 5" descr="2hvalapres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283314">
            <a:off x="105324" y="425045"/>
            <a:ext cx="9010418" cy="5999777"/>
          </a:xfrm>
          <a:prstGeom prst="ellipse">
            <a:avLst/>
          </a:prstGeom>
          <a:ln w="63500" cap="rnd">
            <a:solidFill>
              <a:schemeClr val="tx1">
                <a:lumMod val="75000"/>
                <a:lumOff val="25000"/>
              </a:schemeClr>
            </a:solidFill>
            <a:prstDash val="sysDot"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7" name="Rounded Rectangle 6"/>
          <p:cNvSpPr/>
          <p:nvPr/>
        </p:nvSpPr>
        <p:spPr>
          <a:xfrm rot="21125203">
            <a:off x="146842" y="5353973"/>
            <a:ext cx="2594701" cy="1310498"/>
          </a:xfrm>
          <a:prstGeom prst="roundRect">
            <a:avLst/>
          </a:prstGeom>
          <a:solidFill>
            <a:srgbClr val="7030A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z-Cyrl-AZ" sz="4800" b="1" dirty="0">
                <a:latin typeface="Arial Narrow" pitchFamily="34" charset="0"/>
              </a:rPr>
              <a:t>Хвала на пажњи!</a:t>
            </a:r>
            <a:endParaRPr lang="en-US" sz="4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N_modif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0" y="6304002"/>
            <a:ext cx="9144000" cy="553998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az-Cyrl-AZ" sz="3000" b="1" dirty="0">
                <a:latin typeface="Arial Narrow" pitchFamily="34" charset="0"/>
              </a:rPr>
              <a:t>Контакт</a:t>
            </a:r>
            <a:r>
              <a:rPr lang="en-US" sz="3000" b="1" dirty="0">
                <a:latin typeface="Arial Narrow" pitchFamily="34" charset="0"/>
              </a:rPr>
              <a:t>: </a:t>
            </a:r>
            <a:r>
              <a:rPr lang="en-US" sz="3000" dirty="0">
                <a:latin typeface="Arial Narrow" pitchFamily="34" charset="0"/>
              </a:rPr>
              <a:t>violeta@vinca.rs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09600" y="3048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z-Cyrl-AZ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 Narrow" pitchFamily="34" charset="0"/>
                <a:ea typeface="+mj-ea"/>
                <a:cs typeface="+mj-cs"/>
              </a:rPr>
              <a:t>Преглед презентације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 Narrow" pitchFamily="34" charset="0"/>
              <a:ea typeface="+mj-ea"/>
              <a:cs typeface="+mj-cs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304800" y="1417637"/>
            <a:ext cx="8686800" cy="467836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lvl="0" indent="-342900">
              <a:spcBef>
                <a:spcPct val="20000"/>
              </a:spcBef>
            </a:pPr>
            <a:endParaRPr lang="en-US" sz="3100" b="1" dirty="0">
              <a:latin typeface="Arial Narrow" pitchFamily="34" charset="0"/>
            </a:endParaRPr>
          </a:p>
          <a:p>
            <a:pPr marL="342900" lvl="0" indent="-342900">
              <a:spcBef>
                <a:spcPct val="20000"/>
              </a:spcBef>
              <a:buBlip>
                <a:blip r:embed="rId4"/>
              </a:buBlip>
            </a:pPr>
            <a:r>
              <a:rPr kumimoji="0" lang="en-US" sz="31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Narrow" pitchFamily="34" charset="0"/>
              </a:rPr>
              <a:t> </a:t>
            </a:r>
            <a:r>
              <a:rPr lang="az-Cyrl-AZ" sz="3400" b="1" dirty="0">
                <a:latin typeface="Arial Narrow" pitchFamily="34" charset="0"/>
              </a:rPr>
              <a:t>Мотивација</a:t>
            </a:r>
            <a:endParaRPr lang="en-US" sz="3400" b="1" dirty="0">
              <a:latin typeface="Arial Narrow" pitchFamily="34" charset="0"/>
            </a:endParaRPr>
          </a:p>
          <a:p>
            <a:pPr marL="342900" lvl="0" indent="-342900">
              <a:spcBef>
                <a:spcPct val="20000"/>
              </a:spcBef>
              <a:buBlip>
                <a:blip r:embed="rId4"/>
              </a:buBlip>
            </a:pPr>
            <a:r>
              <a:rPr lang="az-Cyrl-AZ" sz="3400" b="1" dirty="0">
                <a:latin typeface="Arial Narrow" pitchFamily="34" charset="0"/>
              </a:rPr>
              <a:t>М</a:t>
            </a:r>
            <a:r>
              <a:rPr lang="sr-Cyrl-RS" sz="3400" b="1" dirty="0">
                <a:latin typeface="Arial Narrow" pitchFamily="34" charset="0"/>
              </a:rPr>
              <a:t>етео</a:t>
            </a:r>
            <a:r>
              <a:rPr lang="en-US" sz="3400" b="1" dirty="0" err="1">
                <a:latin typeface="Arial Narrow" pitchFamily="34" charset="0"/>
              </a:rPr>
              <a:t>ри</a:t>
            </a:r>
            <a:r>
              <a:rPr lang="sr-Cyrl-RS" sz="3400" b="1" dirty="0">
                <a:latin typeface="Arial Narrow" pitchFamily="34" charset="0"/>
              </a:rPr>
              <a:t>т</a:t>
            </a:r>
            <a:r>
              <a:rPr lang="en-US" sz="3400" b="1" dirty="0">
                <a:latin typeface="Arial Narrow" pitchFamily="34" charset="0"/>
              </a:rPr>
              <a:t> </a:t>
            </a:r>
            <a:r>
              <a:rPr lang="sr-Cyrl-RS" sz="3400" b="1" dirty="0">
                <a:latin typeface="Arial Narrow" pitchFamily="34" charset="0"/>
              </a:rPr>
              <a:t>Хоб</a:t>
            </a:r>
            <a:r>
              <a:rPr lang="en-US" sz="3400" b="1" dirty="0">
                <a:latin typeface="Arial Narrow" pitchFamily="34" charset="0"/>
              </a:rPr>
              <a:t>а</a:t>
            </a:r>
          </a:p>
          <a:p>
            <a:pPr marL="342900" lvl="0" indent="-342900">
              <a:spcBef>
                <a:spcPct val="20000"/>
              </a:spcBef>
              <a:buBlip>
                <a:blip r:embed="rId4"/>
              </a:buBlip>
            </a:pPr>
            <a:r>
              <a:rPr lang="ru-RU" sz="3400" b="1" dirty="0">
                <a:latin typeface="Arial Narrow" pitchFamily="34" charset="0"/>
              </a:rPr>
              <a:t>Метеорити, слетели на Балканско полуострво</a:t>
            </a:r>
            <a:endParaRPr lang="en-US" sz="3400" b="1" dirty="0">
              <a:latin typeface="Arial Narrow" pitchFamily="34" charset="0"/>
            </a:endParaRPr>
          </a:p>
          <a:p>
            <a:pPr marL="342900" lvl="0" indent="-342900">
              <a:spcBef>
                <a:spcPct val="20000"/>
              </a:spcBef>
              <a:buBlip>
                <a:blip r:embed="rId4"/>
              </a:buBlip>
            </a:pPr>
            <a:r>
              <a:rPr kumimoji="0" lang="en-US" sz="34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Narrow" pitchFamily="34" charset="0"/>
              </a:rPr>
              <a:t> </a:t>
            </a:r>
            <a:r>
              <a:rPr lang="ru-RU" sz="3400" b="1" dirty="0">
                <a:latin typeface="Arial Narrow" pitchFamily="34" charset="0"/>
              </a:rPr>
              <a:t>Постављање модела, који би омогућио </a:t>
            </a:r>
            <a:r>
              <a:rPr lang="en-US" sz="3400" b="1" dirty="0">
                <a:latin typeface="Arial Narrow" pitchFamily="34" charset="0"/>
              </a:rPr>
              <a:t> 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3400" b="1" dirty="0">
                <a:latin typeface="Arial Narrow" pitchFamily="34" charset="0"/>
              </a:rPr>
              <a:t>     </a:t>
            </a:r>
            <a:r>
              <a:rPr lang="ru-RU" sz="3400" b="1" dirty="0">
                <a:latin typeface="Arial Narrow" pitchFamily="34" charset="0"/>
              </a:rPr>
              <a:t>одређивање латитуде слетања гвоздених</a:t>
            </a:r>
            <a:endParaRPr lang="en-US" sz="3400" b="1" dirty="0">
              <a:latin typeface="Arial Narrow" pitchFamily="34" charset="0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en-US" sz="3400" b="1" dirty="0">
                <a:latin typeface="Arial Narrow" pitchFamily="34" charset="0"/>
              </a:rPr>
              <a:t>     </a:t>
            </a:r>
            <a:r>
              <a:rPr lang="ru-RU" sz="3400" b="1" dirty="0">
                <a:latin typeface="Arial Narrow" pitchFamily="34" charset="0"/>
              </a:rPr>
              <a:t>метеорита </a:t>
            </a:r>
            <a:endParaRPr lang="en-US" sz="3400" b="1" dirty="0">
              <a:latin typeface="Arial Narrow" pitchFamily="34" charset="0"/>
            </a:endParaRPr>
          </a:p>
          <a:p>
            <a:pPr marL="342900" lvl="0" indent="-342900">
              <a:spcBef>
                <a:spcPct val="20000"/>
              </a:spcBef>
              <a:buBlip>
                <a:blip r:embed="rId4"/>
              </a:buBlip>
            </a:pPr>
            <a:r>
              <a:rPr lang="sr-Cyrl-RS" sz="3400" b="1" dirty="0">
                <a:latin typeface="Arial Narrow" pitchFamily="34" charset="0"/>
              </a:rPr>
              <a:t>Диску</a:t>
            </a:r>
            <a:r>
              <a:rPr lang="en-US" sz="3400" b="1" dirty="0">
                <a:latin typeface="Arial Narrow" pitchFamily="34" charset="0"/>
              </a:rPr>
              <a:t>c</a:t>
            </a:r>
            <a:r>
              <a:rPr lang="sr-Cyrl-RS" sz="3400" b="1" dirty="0">
                <a:latin typeface="Arial Narrow" pitchFamily="34" charset="0"/>
              </a:rPr>
              <a:t>и</a:t>
            </a:r>
            <a:r>
              <a:rPr lang="en-US" sz="3400" b="1" dirty="0" err="1">
                <a:latin typeface="Arial Narrow" pitchFamily="34" charset="0"/>
              </a:rPr>
              <a:t>ja</a:t>
            </a:r>
            <a:r>
              <a:rPr lang="en-US" sz="3400" b="1" dirty="0">
                <a:latin typeface="Arial Narrow" pitchFamily="34" charset="0"/>
              </a:rPr>
              <a:t> </a:t>
            </a:r>
            <a:r>
              <a:rPr lang="ru-RU" sz="3400" b="1" dirty="0">
                <a:latin typeface="Arial Narrow" pitchFamily="34" charset="0"/>
              </a:rPr>
              <a:t>премиса модела, и провера валидности на примеру гвоздених метеорита, палих на тло Балканског полуострва</a:t>
            </a:r>
            <a:endParaRPr lang="en-US" sz="3400" b="1" dirty="0">
              <a:latin typeface="Arial Narrow" pitchFamily="34" charset="0"/>
            </a:endParaRPr>
          </a:p>
          <a:p>
            <a:pPr marL="342900" lvl="0" indent="-342900">
              <a:spcBef>
                <a:spcPct val="20000"/>
              </a:spcBef>
              <a:buBlip>
                <a:blip r:embed="rId5"/>
              </a:buBlip>
            </a:pP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Blip>
                <a:blip r:embed="rId5"/>
              </a:buBlip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N_modif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0" y="6304002"/>
            <a:ext cx="9144000" cy="553998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az-Cyrl-AZ" sz="3000" b="1" dirty="0">
                <a:latin typeface="Arial Narrow" pitchFamily="34" charset="0"/>
              </a:rPr>
              <a:t>Контакт</a:t>
            </a:r>
            <a:r>
              <a:rPr lang="en-US" sz="3000" b="1" dirty="0">
                <a:latin typeface="Arial Narrow" pitchFamily="34" charset="0"/>
              </a:rPr>
              <a:t>: </a:t>
            </a:r>
            <a:r>
              <a:rPr lang="en-US" sz="3000" dirty="0">
                <a:latin typeface="Arial Narrow" pitchFamily="34" charset="0"/>
              </a:rPr>
              <a:t>violeta@vinca.rs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0" y="152400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</a:pPr>
            <a:r>
              <a:rPr lang="az-Cyrl-AZ" sz="4400" b="1" dirty="0">
                <a:latin typeface="Arial Narrow" pitchFamily="34" charset="0"/>
              </a:rPr>
              <a:t>Мотивациј</a:t>
            </a:r>
            <a:r>
              <a:rPr lang="en-US" sz="4400" b="1" dirty="0">
                <a:latin typeface="Arial Narrow" pitchFamily="34" charset="0"/>
              </a:rPr>
              <a:t>a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 Narrow" pitchFamily="34" charset="0"/>
              <a:ea typeface="+mj-ea"/>
              <a:cs typeface="+mj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1219200"/>
            <a:ext cx="9327875" cy="51706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  <a:p>
            <a:pPr>
              <a:buBlip>
                <a:blip r:embed="rId4"/>
              </a:buBlip>
            </a:pPr>
            <a:r>
              <a:rPr lang="en-US" sz="3300" b="1" dirty="0">
                <a:latin typeface="Arial Narrow" pitchFamily="34" charset="0"/>
              </a:rPr>
              <a:t> </a:t>
            </a:r>
            <a:r>
              <a:rPr lang="ru-RU" sz="3100" b="1" dirty="0">
                <a:latin typeface="Arial Narrow" pitchFamily="34" charset="0"/>
              </a:rPr>
              <a:t>Дубљи увид у разумевање физичких карактеристика </a:t>
            </a:r>
            <a:endParaRPr lang="en-US" sz="3100" b="1" dirty="0">
              <a:latin typeface="Arial Narrow" pitchFamily="34" charset="0"/>
            </a:endParaRPr>
          </a:p>
          <a:p>
            <a:r>
              <a:rPr lang="en-US" sz="3100" b="1" dirty="0">
                <a:latin typeface="Arial Narrow" pitchFamily="34" charset="0"/>
              </a:rPr>
              <a:t>    </a:t>
            </a:r>
            <a:r>
              <a:rPr lang="ru-RU" sz="3100" b="1" dirty="0">
                <a:latin typeface="Arial Narrow" pitchFamily="34" charset="0"/>
              </a:rPr>
              <a:t>метеороида и метеорита </a:t>
            </a:r>
            <a:r>
              <a:rPr lang="en-US" sz="3100" b="1" dirty="0">
                <a:latin typeface="Arial Narrow" pitchFamily="34" charset="0"/>
              </a:rPr>
              <a:t>(</a:t>
            </a:r>
            <a:r>
              <a:rPr lang="ru-RU" sz="3100" b="1" dirty="0">
                <a:latin typeface="Arial Narrow" pitchFamily="34" charset="0"/>
              </a:rPr>
              <a:t>боље разумевање њихове </a:t>
            </a:r>
            <a:endParaRPr lang="en-US" sz="3100" b="1" dirty="0">
              <a:latin typeface="Arial Narrow" pitchFamily="34" charset="0"/>
            </a:endParaRPr>
          </a:p>
          <a:p>
            <a:r>
              <a:rPr lang="en-US" sz="3100" b="1" dirty="0">
                <a:latin typeface="Arial Narrow" pitchFamily="34" charset="0"/>
              </a:rPr>
              <a:t>    </a:t>
            </a:r>
            <a:r>
              <a:rPr lang="ru-RU" sz="3100" b="1" dirty="0">
                <a:latin typeface="Arial Narrow" pitchFamily="34" charset="0"/>
              </a:rPr>
              <a:t>динамике кретања</a:t>
            </a:r>
            <a:r>
              <a:rPr lang="en-US" sz="3100" b="1" dirty="0">
                <a:latin typeface="Arial Narrow" pitchFamily="34" charset="0"/>
              </a:rPr>
              <a:t>)</a:t>
            </a:r>
          </a:p>
          <a:p>
            <a:endParaRPr lang="ru-RU" sz="3100" b="1" dirty="0">
              <a:latin typeface="Arial Narrow" pitchFamily="34" charset="0"/>
            </a:endParaRPr>
          </a:p>
          <a:p>
            <a:pPr>
              <a:buBlip>
                <a:blip r:embed="rId5"/>
              </a:buBlip>
            </a:pPr>
            <a:r>
              <a:rPr lang="en-US" sz="3100" b="1" dirty="0">
                <a:latin typeface="Arial Narrow" pitchFamily="34" charset="0"/>
              </a:rPr>
              <a:t> </a:t>
            </a:r>
            <a:r>
              <a:rPr lang="ru-RU" sz="3100" b="1" dirty="0">
                <a:latin typeface="Arial Narrow" pitchFamily="34" charset="0"/>
              </a:rPr>
              <a:t>Поставка основних премиса модела, који би </a:t>
            </a:r>
            <a:endParaRPr lang="en-US" sz="3100" b="1" dirty="0">
              <a:latin typeface="Arial Narrow" pitchFamily="34" charset="0"/>
            </a:endParaRPr>
          </a:p>
          <a:p>
            <a:r>
              <a:rPr lang="en-US" sz="3100" b="1" dirty="0">
                <a:latin typeface="Arial Narrow" pitchFamily="34" charset="0"/>
              </a:rPr>
              <a:t>    </a:t>
            </a:r>
            <a:r>
              <a:rPr lang="ru-RU" sz="3100" b="1" dirty="0">
                <a:latin typeface="Arial Narrow" pitchFamily="34" charset="0"/>
              </a:rPr>
              <a:t>омогућио предикцију географске латитуде слетања </a:t>
            </a:r>
            <a:endParaRPr lang="en-US" sz="3100" b="1" dirty="0">
              <a:latin typeface="Arial Narrow" pitchFamily="34" charset="0"/>
            </a:endParaRPr>
          </a:p>
          <a:p>
            <a:r>
              <a:rPr lang="en-US" sz="3100" b="1" dirty="0">
                <a:latin typeface="Arial Narrow" pitchFamily="34" charset="0"/>
              </a:rPr>
              <a:t>    </a:t>
            </a:r>
            <a:r>
              <a:rPr lang="ru-RU" sz="3100" b="1" dirty="0">
                <a:latin typeface="Arial Narrow" pitchFamily="34" charset="0"/>
              </a:rPr>
              <a:t>метеорита</a:t>
            </a:r>
            <a:r>
              <a:rPr lang="en-US" sz="3100" b="1" dirty="0">
                <a:latin typeface="Arial Narrow" pitchFamily="34" charset="0"/>
              </a:rPr>
              <a:t> </a:t>
            </a:r>
          </a:p>
          <a:p>
            <a:endParaRPr lang="en-US" sz="3100" b="1" dirty="0">
              <a:latin typeface="Arial Narrow" pitchFamily="34" charset="0"/>
            </a:endParaRPr>
          </a:p>
          <a:p>
            <a:pPr>
              <a:buBlip>
                <a:blip r:embed="rId5"/>
              </a:buBlip>
            </a:pPr>
            <a:r>
              <a:rPr lang="en-US" sz="3100" b="1" dirty="0">
                <a:latin typeface="Arial Narrow" pitchFamily="34" charset="0"/>
              </a:rPr>
              <a:t> </a:t>
            </a:r>
            <a:r>
              <a:rPr lang="ru-RU" sz="3100" b="1" dirty="0">
                <a:latin typeface="Arial Narrow" pitchFamily="34" charset="0"/>
              </a:rPr>
              <a:t>Провера модела на примеру гвоздених метеорита, </a:t>
            </a:r>
            <a:endParaRPr lang="en-US" sz="3100" b="1" dirty="0">
              <a:latin typeface="Arial Narrow" pitchFamily="34" charset="0"/>
            </a:endParaRPr>
          </a:p>
          <a:p>
            <a:r>
              <a:rPr lang="en-US" sz="3100" b="1" dirty="0">
                <a:latin typeface="Arial Narrow" pitchFamily="34" charset="0"/>
              </a:rPr>
              <a:t>    </a:t>
            </a:r>
            <a:r>
              <a:rPr lang="ru-RU" sz="3100" b="1" dirty="0">
                <a:latin typeface="Arial Narrow" pitchFamily="34" charset="0"/>
              </a:rPr>
              <a:t>слетелих на Балканско полуострво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N_modif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0" y="6304002"/>
            <a:ext cx="9144000" cy="553998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az-Cyrl-AZ" sz="3000" b="1" dirty="0">
                <a:latin typeface="Arial Narrow" pitchFamily="34" charset="0"/>
              </a:rPr>
              <a:t>Контакт</a:t>
            </a:r>
            <a:r>
              <a:rPr lang="en-US" sz="3000" b="1" dirty="0">
                <a:latin typeface="Arial Narrow" pitchFamily="34" charset="0"/>
              </a:rPr>
              <a:t>: </a:t>
            </a:r>
            <a:r>
              <a:rPr lang="en-US" sz="3000" dirty="0">
                <a:latin typeface="Arial Narrow" pitchFamily="34" charset="0"/>
              </a:rPr>
              <a:t>violeta@vinca.rs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0" y="1029355"/>
            <a:ext cx="4424288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pPr>
              <a:buBlip>
                <a:blip r:embed="rId4"/>
              </a:buBlip>
            </a:pPr>
            <a:r>
              <a:rPr lang="en-US" sz="3300" b="1" dirty="0">
                <a:latin typeface="Arial Narrow" pitchFamily="34" charset="0"/>
              </a:rPr>
              <a:t>  </a:t>
            </a:r>
            <a:r>
              <a:rPr lang="en-US" sz="3100" b="1" dirty="0">
                <a:latin typeface="Arial Narrow" pitchFamily="34" charset="0"/>
              </a:rPr>
              <a:t>C</a:t>
            </a:r>
            <a:r>
              <a:rPr lang="sr-Cyrl-RS" sz="3100" b="1" dirty="0">
                <a:latin typeface="Arial Narrow" pitchFamily="34" charset="0"/>
              </a:rPr>
              <a:t>пуштен на територију </a:t>
            </a:r>
            <a:endParaRPr lang="en-US" sz="3100" b="1" dirty="0">
              <a:latin typeface="Arial Narrow" pitchFamily="34" charset="0"/>
            </a:endParaRPr>
          </a:p>
          <a:p>
            <a:r>
              <a:rPr lang="en-US" sz="3100" b="1" dirty="0">
                <a:latin typeface="Arial Narrow" pitchFamily="34" charset="0"/>
              </a:rPr>
              <a:t>      </a:t>
            </a:r>
            <a:r>
              <a:rPr lang="sr-Cyrl-RS" sz="3100" b="1" dirty="0">
                <a:latin typeface="Arial Narrow" pitchFamily="34" charset="0"/>
              </a:rPr>
              <a:t>афричког континента</a:t>
            </a:r>
            <a:endParaRPr lang="en-US" sz="3100" b="1" dirty="0">
              <a:latin typeface="Arial Narrow" pitchFamily="34" charset="0"/>
            </a:endParaRPr>
          </a:p>
          <a:p>
            <a:r>
              <a:rPr lang="en-US" sz="3100" b="1" dirty="0">
                <a:latin typeface="Arial Narrow" pitchFamily="34" charset="0"/>
              </a:rPr>
              <a:t>    </a:t>
            </a:r>
            <a:r>
              <a:rPr lang="sr-Cyrl-RS" sz="3100" b="1" dirty="0">
                <a:latin typeface="Arial Narrow" pitchFamily="34" charset="0"/>
              </a:rPr>
              <a:t> </a:t>
            </a:r>
            <a:r>
              <a:rPr lang="en-US" sz="3100" b="1" dirty="0">
                <a:latin typeface="Arial Narrow" pitchFamily="34" charset="0"/>
              </a:rPr>
              <a:t> </a:t>
            </a:r>
            <a:r>
              <a:rPr lang="sr-Cyrl-RS" sz="3100" b="1" dirty="0">
                <a:latin typeface="Arial Narrow" pitchFamily="34" charset="0"/>
              </a:rPr>
              <a:t>(</a:t>
            </a:r>
            <a:r>
              <a:rPr lang="en-US" sz="3100" b="1" dirty="0">
                <a:latin typeface="Arial Narrow" pitchFamily="34" charset="0"/>
              </a:rPr>
              <a:t>19</a:t>
            </a:r>
            <a:r>
              <a:rPr lang="en-US" sz="3100" b="1" dirty="0">
                <a:latin typeface="Arial"/>
                <a:cs typeface="Arial"/>
              </a:rPr>
              <a:t>̊</a:t>
            </a:r>
            <a:r>
              <a:rPr lang="en-US" sz="3100" b="1" dirty="0">
                <a:latin typeface="Arial Narrow" pitchFamily="34" charset="0"/>
              </a:rPr>
              <a:t> 35’ S; 17</a:t>
            </a:r>
            <a:r>
              <a:rPr lang="en-US" sz="3100" b="1" dirty="0">
                <a:latin typeface="Arial"/>
                <a:cs typeface="Arial"/>
              </a:rPr>
              <a:t>̊</a:t>
            </a:r>
            <a:r>
              <a:rPr lang="en-US" sz="3100" b="1" dirty="0">
                <a:latin typeface="Arial Narrow" pitchFamily="34" charset="0"/>
              </a:rPr>
              <a:t> 56’E</a:t>
            </a:r>
            <a:r>
              <a:rPr lang="sr-Cyrl-RS" sz="3100" b="1" dirty="0">
                <a:latin typeface="Arial Narrow" pitchFamily="34" charset="0"/>
              </a:rPr>
              <a:t>), </a:t>
            </a:r>
            <a:endParaRPr lang="en-US" sz="3100" b="1" dirty="0">
              <a:latin typeface="Arial Narrow" pitchFamily="34" charset="0"/>
            </a:endParaRPr>
          </a:p>
          <a:p>
            <a:r>
              <a:rPr lang="en-US" sz="3100" b="1" dirty="0">
                <a:latin typeface="Arial Narrow" pitchFamily="34" charset="0"/>
              </a:rPr>
              <a:t>      </a:t>
            </a:r>
            <a:r>
              <a:rPr lang="sr-Cyrl-RS" sz="3100" b="1" dirty="0">
                <a:latin typeface="Arial Narrow" pitchFamily="34" charset="0"/>
              </a:rPr>
              <a:t>1920</a:t>
            </a:r>
            <a:r>
              <a:rPr lang="en-US" sz="3100" b="1" dirty="0">
                <a:latin typeface="Arial Narrow" pitchFamily="34" charset="0"/>
              </a:rPr>
              <a:t>.</a:t>
            </a:r>
            <a:r>
              <a:rPr lang="sr-Cyrl-RS" sz="3100" b="1" dirty="0">
                <a:latin typeface="Arial Narrow" pitchFamily="34" charset="0"/>
              </a:rPr>
              <a:t>-е године</a:t>
            </a:r>
            <a:r>
              <a:rPr lang="en-US" sz="3100" b="1" dirty="0">
                <a:latin typeface="Arial Narrow" pitchFamily="34" charset="0"/>
              </a:rPr>
              <a:t> </a:t>
            </a:r>
          </a:p>
          <a:p>
            <a:endParaRPr lang="en-US" sz="3100" b="1" dirty="0">
              <a:latin typeface="Arial Narrow" pitchFamily="34" charset="0"/>
            </a:endParaRPr>
          </a:p>
          <a:p>
            <a:pPr>
              <a:buBlip>
                <a:blip r:embed="rId4"/>
              </a:buBlip>
            </a:pPr>
            <a:r>
              <a:rPr lang="en-US" sz="3100" b="1" dirty="0">
                <a:latin typeface="Arial Narrow" pitchFamily="34" charset="0"/>
              </a:rPr>
              <a:t>  m = 66 t</a:t>
            </a:r>
          </a:p>
          <a:p>
            <a:pPr>
              <a:buBlip>
                <a:blip r:embed="rId4"/>
              </a:buBlip>
            </a:pPr>
            <a:endParaRPr lang="en-US" sz="3100" b="1" dirty="0">
              <a:latin typeface="Arial Narrow" pitchFamily="34" charset="0"/>
            </a:endParaRPr>
          </a:p>
          <a:p>
            <a:pPr>
              <a:buBlip>
                <a:blip r:embed="rId4"/>
              </a:buBlip>
            </a:pPr>
            <a:r>
              <a:rPr lang="en-US" sz="3100" b="1" dirty="0">
                <a:latin typeface="Arial Narrow" pitchFamily="34" charset="0"/>
              </a:rPr>
              <a:t>  </a:t>
            </a:r>
            <a:r>
              <a:rPr lang="sr-Cyrl-RS" sz="3100" b="1" dirty="0">
                <a:latin typeface="Arial Narrow" pitchFamily="34" charset="0"/>
              </a:rPr>
              <a:t>хемијски састав: </a:t>
            </a:r>
            <a:endParaRPr lang="en-US" sz="3100" b="1" dirty="0">
              <a:latin typeface="Arial Narrow" pitchFamily="34" charset="0"/>
            </a:endParaRPr>
          </a:p>
          <a:p>
            <a:r>
              <a:rPr lang="en-US" sz="3100" b="1" dirty="0">
                <a:latin typeface="Arial Narrow" pitchFamily="34" charset="0"/>
              </a:rPr>
              <a:t>     82,4 wt% </a:t>
            </a:r>
            <a:r>
              <a:rPr lang="sr-Cyrl-RS" sz="3100" b="1" dirty="0">
                <a:latin typeface="Arial Narrow" pitchFamily="34" charset="0"/>
              </a:rPr>
              <a:t>гвожђ</a:t>
            </a:r>
            <a:r>
              <a:rPr lang="en-US" sz="3100" b="1" dirty="0">
                <a:latin typeface="Arial Narrow" pitchFamily="34" charset="0"/>
              </a:rPr>
              <a:t>e</a:t>
            </a:r>
            <a:r>
              <a:rPr lang="sr-Cyrl-RS" sz="3100" b="1" dirty="0">
                <a:latin typeface="Arial Narrow" pitchFamily="34" charset="0"/>
              </a:rPr>
              <a:t>  </a:t>
            </a:r>
            <a:endParaRPr lang="en-US" sz="3100" b="1" dirty="0">
              <a:latin typeface="Arial Narrow" pitchFamily="34" charset="0"/>
            </a:endParaRPr>
          </a:p>
          <a:p>
            <a:r>
              <a:rPr lang="en-US" sz="3100" b="1" dirty="0">
                <a:latin typeface="Arial Narrow" pitchFamily="34" charset="0"/>
              </a:rPr>
              <a:t>     16,76 wt% </a:t>
            </a:r>
            <a:r>
              <a:rPr lang="sr-Cyrl-RS" sz="3100" b="1" dirty="0">
                <a:latin typeface="Arial Narrow" pitchFamily="34" charset="0"/>
              </a:rPr>
              <a:t>ник</a:t>
            </a:r>
            <a:r>
              <a:rPr lang="en-US" sz="3100" b="1" dirty="0">
                <a:latin typeface="Arial Narrow" pitchFamily="34" charset="0"/>
              </a:rPr>
              <a:t>a</a:t>
            </a:r>
            <a:r>
              <a:rPr lang="sr-Cyrl-RS" sz="3100" b="1" dirty="0">
                <a:latin typeface="Arial Narrow" pitchFamily="34" charset="0"/>
              </a:rPr>
              <a:t>л</a:t>
            </a:r>
            <a:endParaRPr lang="en-US" sz="3100" b="1" dirty="0">
              <a:latin typeface="Arial Narrow" pitchFamily="34" charset="0"/>
            </a:endParaRPr>
          </a:p>
          <a:p>
            <a:endParaRPr lang="en-US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533400" y="76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</a:pPr>
            <a:r>
              <a:rPr lang="az-Cyrl-AZ" sz="4400" b="1" dirty="0">
                <a:latin typeface="Arial Narrow" pitchFamily="34" charset="0"/>
              </a:rPr>
              <a:t>М</a:t>
            </a:r>
            <a:r>
              <a:rPr lang="sr-Cyrl-RS" sz="4400" b="1" dirty="0">
                <a:latin typeface="Arial Narrow" pitchFamily="34" charset="0"/>
              </a:rPr>
              <a:t>етео</a:t>
            </a:r>
            <a:r>
              <a:rPr lang="en-US" sz="4400" b="1" dirty="0" err="1">
                <a:latin typeface="Arial Narrow" pitchFamily="34" charset="0"/>
              </a:rPr>
              <a:t>ри</a:t>
            </a:r>
            <a:r>
              <a:rPr lang="sr-Cyrl-RS" sz="4400" b="1" dirty="0">
                <a:latin typeface="Arial Narrow" pitchFamily="34" charset="0"/>
              </a:rPr>
              <a:t>т</a:t>
            </a:r>
            <a:r>
              <a:rPr lang="en-US" sz="4400" b="1" dirty="0">
                <a:latin typeface="Arial Narrow" pitchFamily="34" charset="0"/>
              </a:rPr>
              <a:t> </a:t>
            </a:r>
            <a:r>
              <a:rPr lang="sr-Cyrl-RS" sz="4400" b="1" dirty="0">
                <a:latin typeface="Arial Narrow" pitchFamily="34" charset="0"/>
              </a:rPr>
              <a:t>Хоб</a:t>
            </a:r>
            <a:r>
              <a:rPr lang="en-US" sz="4400" b="1" dirty="0">
                <a:latin typeface="Arial Narrow" pitchFamily="34" charset="0"/>
              </a:rPr>
              <a:t>а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 Narrow" pitchFamily="34" charset="0"/>
              <a:ea typeface="+mj-ea"/>
              <a:cs typeface="+mj-cs"/>
            </a:endParaRPr>
          </a:p>
        </p:txBody>
      </p:sp>
      <p:pic>
        <p:nvPicPr>
          <p:cNvPr id="8" name="Picture 7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600200"/>
            <a:ext cx="4114800" cy="37338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N_modif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0" y="6304002"/>
            <a:ext cx="9144000" cy="553998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az-Cyrl-AZ" sz="3000" b="1" dirty="0">
                <a:latin typeface="Arial Narrow" pitchFamily="34" charset="0"/>
              </a:rPr>
              <a:t>Контакт</a:t>
            </a:r>
            <a:r>
              <a:rPr lang="en-US" sz="3000" b="1" dirty="0">
                <a:latin typeface="Arial Narrow" pitchFamily="34" charset="0"/>
              </a:rPr>
              <a:t>: </a:t>
            </a:r>
            <a:r>
              <a:rPr lang="en-US" sz="3000" dirty="0">
                <a:latin typeface="Arial Narrow" pitchFamily="34" charset="0"/>
              </a:rPr>
              <a:t>violeta@vinca.rs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533400" y="3048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pPr algn="ctr">
              <a:spcBef>
                <a:spcPct val="0"/>
              </a:spcBef>
            </a:pPr>
            <a:r>
              <a:rPr lang="ru-RU" sz="4400" b="1" dirty="0">
                <a:latin typeface="Arial Narrow" pitchFamily="34" charset="0"/>
              </a:rPr>
              <a:t>Метеорити, слетели на Балканско полуострво</a:t>
            </a:r>
            <a:endParaRPr lang="en-US" sz="4400" b="1" dirty="0">
              <a:latin typeface="Arial Narrow" pitchFamily="34" charset="0"/>
            </a:endParaRPr>
          </a:p>
          <a:p>
            <a:pPr lvl="0" algn="ctr">
              <a:spcBef>
                <a:spcPct val="0"/>
              </a:spcBef>
            </a:pPr>
            <a:endParaRPr kumimoji="0" lang="en-US" sz="4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 Narrow" pitchFamily="34" charset="0"/>
              <a:ea typeface="+mj-ea"/>
              <a:cs typeface="+mj-cs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2667001" y="1219171"/>
          <a:ext cx="3810000" cy="5105429"/>
        </p:xfrm>
        <a:graphic>
          <a:graphicData uri="http://schemas.openxmlformats.org/drawingml/2006/table">
            <a:tbl>
              <a:tblPr/>
              <a:tblGrid>
                <a:gridCol w="9328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48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28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48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466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381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600" kern="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Назив државе</a:t>
                      </a:r>
                      <a:endParaRPr lang="en-US" sz="600" kern="100" dirty="0">
                        <a:latin typeface="Times New Roman"/>
                        <a:ea typeface="Times New Roman"/>
                      </a:endParaRP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600" kern="100">
                          <a:latin typeface="Times New Roman"/>
                          <a:ea typeface="Times New Roman"/>
                        </a:rPr>
                        <a:t>Укупан број пронађених метеорита</a:t>
                      </a:r>
                      <a:endParaRPr lang="en-US" sz="600" kern="100">
                        <a:latin typeface="Times New Roman"/>
                        <a:ea typeface="Times New Roman"/>
                      </a:endParaRP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600" kern="100">
                          <a:latin typeface="Times New Roman"/>
                          <a:ea typeface="Times New Roman"/>
                        </a:rPr>
                        <a:t>Назив метеорита</a:t>
                      </a:r>
                      <a:endParaRPr lang="en-US" sz="600" kern="100">
                        <a:latin typeface="Times New Roman"/>
                        <a:ea typeface="Times New Roman"/>
                      </a:endParaRP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600" kern="100">
                          <a:latin typeface="Times New Roman"/>
                          <a:ea typeface="Times New Roman"/>
                        </a:rPr>
                        <a:t>Година пада / проналаска метеорита</a:t>
                      </a:r>
                      <a:endParaRPr lang="en-US" sz="600" kern="100">
                        <a:latin typeface="Times New Roman"/>
                        <a:ea typeface="Times New Roman"/>
                      </a:endParaRP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600" kern="100">
                          <a:latin typeface="Times New Roman"/>
                          <a:ea typeface="Times New Roman"/>
                        </a:rPr>
                        <a:t>Тип метеорита</a:t>
                      </a:r>
                      <a:endParaRPr lang="en-US" sz="600" kern="100">
                        <a:latin typeface="Times New Roman"/>
                        <a:ea typeface="Times New Roman"/>
                      </a:endParaRP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345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600" kern="100">
                          <a:latin typeface="Times New Roman"/>
                          <a:ea typeface="Times New Roman"/>
                        </a:rPr>
                        <a:t>Словенија</a:t>
                      </a:r>
                      <a:endParaRPr lang="en-US" sz="600" kern="100">
                        <a:latin typeface="Times New Roman"/>
                        <a:ea typeface="Times New Roman"/>
                      </a:endParaRP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kern="10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i="1" kern="100">
                          <a:latin typeface="Times New Roman"/>
                          <a:ea typeface="Times New Roman"/>
                        </a:rPr>
                        <a:t>Avče</a:t>
                      </a:r>
                      <a:endParaRPr lang="en-US" sz="600" kern="100">
                        <a:latin typeface="Times New Roman"/>
                        <a:ea typeface="Times New Roman"/>
                      </a:endParaRP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kern="100">
                          <a:latin typeface="Times New Roman"/>
                          <a:ea typeface="Times New Roman"/>
                        </a:rPr>
                        <a:t>1908</a:t>
                      </a: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600" kern="100">
                          <a:latin typeface="Times New Roman"/>
                          <a:ea typeface="Times New Roman"/>
                        </a:rPr>
                        <a:t>Гвоздени</a:t>
                      </a:r>
                      <a:endParaRPr lang="en-US" sz="600" kern="100">
                        <a:latin typeface="Times New Roman"/>
                        <a:ea typeface="Times New Roman"/>
                      </a:endParaRP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3454">
                <a:tc rowSpan="10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600" kern="100">
                          <a:latin typeface="Times New Roman"/>
                          <a:ea typeface="Times New Roman"/>
                        </a:rPr>
                        <a:t>Мађарска</a:t>
                      </a:r>
                      <a:endParaRPr lang="en-US" sz="600" kern="100">
                        <a:latin typeface="Times New Roman"/>
                        <a:ea typeface="Times New Roman"/>
                      </a:endParaRP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10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kern="100" dirty="0">
                          <a:latin typeface="Times New Roman"/>
                          <a:ea typeface="Times New Roman"/>
                        </a:rPr>
                        <a:t>10</a:t>
                      </a: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i="1" kern="100">
                          <a:latin typeface="Times New Roman"/>
                          <a:ea typeface="Times New Roman"/>
                        </a:rPr>
                        <a:t>Mike</a:t>
                      </a:r>
                      <a:endParaRPr lang="en-US" sz="600" kern="100">
                        <a:latin typeface="Times New Roman"/>
                        <a:ea typeface="Times New Roman"/>
                      </a:endParaRP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kern="100">
                          <a:latin typeface="Times New Roman"/>
                          <a:ea typeface="Times New Roman"/>
                        </a:rPr>
                        <a:t>1944</a:t>
                      </a: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600" kern="100">
                          <a:latin typeface="Times New Roman"/>
                          <a:ea typeface="Times New Roman"/>
                        </a:rPr>
                        <a:t>Камени</a:t>
                      </a:r>
                      <a:endParaRPr lang="en-US" sz="600" kern="100">
                        <a:latin typeface="Times New Roman"/>
                        <a:ea typeface="Times New Roman"/>
                      </a:endParaRP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345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i="1" kern="100">
                          <a:latin typeface="Times New Roman"/>
                          <a:ea typeface="Times New Roman"/>
                        </a:rPr>
                        <a:t>Kisvarsány</a:t>
                      </a:r>
                      <a:endParaRPr lang="en-US" sz="600" kern="100">
                        <a:latin typeface="Times New Roman"/>
                        <a:ea typeface="Times New Roman"/>
                      </a:endParaRP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kern="100">
                          <a:latin typeface="Times New Roman"/>
                          <a:ea typeface="Times New Roman"/>
                        </a:rPr>
                        <a:t>1914</a:t>
                      </a: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600" kern="100">
                          <a:latin typeface="Times New Roman"/>
                          <a:ea typeface="Times New Roman"/>
                        </a:rPr>
                        <a:t>Камени</a:t>
                      </a:r>
                      <a:endParaRPr lang="en-US" sz="600" kern="100">
                        <a:latin typeface="Times New Roman"/>
                        <a:ea typeface="Times New Roman"/>
                      </a:endParaRP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345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i="1" kern="100">
                          <a:latin typeface="Times New Roman"/>
                          <a:ea typeface="Times New Roman"/>
                        </a:rPr>
                        <a:t>Nyirábrany</a:t>
                      </a:r>
                      <a:endParaRPr lang="en-US" sz="600" kern="100">
                        <a:latin typeface="Times New Roman"/>
                        <a:ea typeface="Times New Roman"/>
                      </a:endParaRP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kern="100">
                          <a:latin typeface="Times New Roman"/>
                          <a:ea typeface="Times New Roman"/>
                        </a:rPr>
                        <a:t>1914</a:t>
                      </a: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600" kern="100">
                          <a:latin typeface="Times New Roman"/>
                          <a:ea typeface="Times New Roman"/>
                        </a:rPr>
                        <a:t>Камени</a:t>
                      </a:r>
                      <a:endParaRPr lang="en-US" sz="600" kern="100">
                        <a:latin typeface="Times New Roman"/>
                        <a:ea typeface="Times New Roman"/>
                      </a:endParaRP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345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i="1" kern="100">
                          <a:latin typeface="Times New Roman"/>
                          <a:ea typeface="Times New Roman"/>
                        </a:rPr>
                        <a:t>Kis-Gyor</a:t>
                      </a:r>
                      <a:endParaRPr lang="en-US" sz="600" kern="100">
                        <a:latin typeface="Times New Roman"/>
                        <a:ea typeface="Times New Roman"/>
                      </a:endParaRP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kern="100">
                          <a:latin typeface="Times New Roman"/>
                          <a:ea typeface="Times New Roman"/>
                        </a:rPr>
                        <a:t>1901</a:t>
                      </a: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600" kern="100">
                          <a:latin typeface="Times New Roman"/>
                          <a:ea typeface="Times New Roman"/>
                        </a:rPr>
                        <a:t>Камени</a:t>
                      </a:r>
                      <a:endParaRPr lang="en-US" sz="600" kern="100">
                        <a:latin typeface="Times New Roman"/>
                        <a:ea typeface="Times New Roman"/>
                      </a:endParaRP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1345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i="1" kern="100">
                          <a:latin typeface="Times New Roman"/>
                          <a:ea typeface="Times New Roman"/>
                        </a:rPr>
                        <a:t>Ofehértó</a:t>
                      </a:r>
                      <a:endParaRPr lang="en-US" sz="600" kern="100">
                        <a:latin typeface="Times New Roman"/>
                        <a:ea typeface="Times New Roman"/>
                      </a:endParaRP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kern="100">
                          <a:latin typeface="Times New Roman"/>
                          <a:ea typeface="Times New Roman"/>
                        </a:rPr>
                        <a:t>1900</a:t>
                      </a: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600" kern="100">
                          <a:latin typeface="Times New Roman"/>
                          <a:ea typeface="Times New Roman"/>
                        </a:rPr>
                        <a:t>Камени</a:t>
                      </a:r>
                      <a:endParaRPr lang="en-US" sz="600" kern="100">
                        <a:latin typeface="Times New Roman"/>
                        <a:ea typeface="Times New Roman"/>
                      </a:endParaRP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1345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i="1" kern="100">
                          <a:latin typeface="Times New Roman"/>
                          <a:ea typeface="Times New Roman"/>
                        </a:rPr>
                        <a:t>Nagy-Vázsony</a:t>
                      </a:r>
                      <a:endParaRPr lang="en-US" sz="600" kern="100">
                        <a:latin typeface="Times New Roman"/>
                        <a:ea typeface="Times New Roman"/>
                      </a:endParaRP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kern="100">
                          <a:latin typeface="Times New Roman"/>
                          <a:ea typeface="Times New Roman"/>
                        </a:rPr>
                        <a:t>1890</a:t>
                      </a: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600" kern="100">
                          <a:latin typeface="Times New Roman"/>
                          <a:ea typeface="Times New Roman"/>
                        </a:rPr>
                        <a:t>Гвоздени</a:t>
                      </a:r>
                      <a:endParaRPr lang="en-US" sz="600" kern="100">
                        <a:latin typeface="Times New Roman"/>
                        <a:ea typeface="Times New Roman"/>
                      </a:endParaRP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1345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i="1" kern="100">
                          <a:latin typeface="Times New Roman"/>
                          <a:ea typeface="Times New Roman"/>
                        </a:rPr>
                        <a:t>Kaba</a:t>
                      </a:r>
                      <a:endParaRPr lang="en-US" sz="600" kern="100">
                        <a:latin typeface="Times New Roman"/>
                        <a:ea typeface="Times New Roman"/>
                      </a:endParaRP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kern="100">
                          <a:latin typeface="Times New Roman"/>
                          <a:ea typeface="Times New Roman"/>
                        </a:rPr>
                        <a:t>1857</a:t>
                      </a: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600" kern="100">
                          <a:latin typeface="Times New Roman"/>
                          <a:ea typeface="Times New Roman"/>
                        </a:rPr>
                        <a:t>Камени</a:t>
                      </a:r>
                      <a:endParaRPr lang="en-US" sz="600" kern="100">
                        <a:latin typeface="Times New Roman"/>
                        <a:ea typeface="Times New Roman"/>
                      </a:endParaRP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1345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i="1" kern="100">
                          <a:latin typeface="Times New Roman"/>
                          <a:ea typeface="Times New Roman"/>
                        </a:rPr>
                        <a:t>Mikolawa</a:t>
                      </a:r>
                      <a:endParaRPr lang="en-US" sz="600" kern="100">
                        <a:latin typeface="Times New Roman"/>
                        <a:ea typeface="Times New Roman"/>
                      </a:endParaRP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kern="100">
                          <a:latin typeface="Times New Roman"/>
                          <a:ea typeface="Times New Roman"/>
                        </a:rPr>
                        <a:t>1837</a:t>
                      </a: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600" kern="100">
                          <a:latin typeface="Times New Roman"/>
                          <a:ea typeface="Times New Roman"/>
                        </a:rPr>
                        <a:t>Камени</a:t>
                      </a:r>
                      <a:endParaRPr lang="en-US" sz="600" kern="100">
                        <a:latin typeface="Times New Roman"/>
                        <a:ea typeface="Times New Roman"/>
                      </a:endParaRP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1345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i="1" kern="100">
                          <a:latin typeface="Times New Roman"/>
                          <a:ea typeface="Times New Roman"/>
                        </a:rPr>
                        <a:t>Ofen</a:t>
                      </a:r>
                      <a:endParaRPr lang="en-US" sz="600" kern="100">
                        <a:latin typeface="Times New Roman"/>
                        <a:ea typeface="Times New Roman"/>
                      </a:endParaRP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kern="100">
                          <a:latin typeface="Times New Roman"/>
                          <a:ea typeface="Times New Roman"/>
                        </a:rPr>
                        <a:t>1842</a:t>
                      </a: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600" kern="100">
                          <a:latin typeface="Times New Roman"/>
                          <a:ea typeface="Times New Roman"/>
                        </a:rPr>
                        <a:t>Камени</a:t>
                      </a:r>
                      <a:endParaRPr lang="en-US" sz="600" kern="100">
                        <a:latin typeface="Times New Roman"/>
                        <a:ea typeface="Times New Roman"/>
                      </a:endParaRP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1345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i="1" kern="100">
                          <a:latin typeface="Times New Roman"/>
                          <a:ea typeface="Times New Roman"/>
                        </a:rPr>
                        <a:t>Miskolcz</a:t>
                      </a:r>
                      <a:endParaRPr lang="en-US" sz="600" kern="100">
                        <a:latin typeface="Times New Roman"/>
                        <a:ea typeface="Times New Roman"/>
                      </a:endParaRP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kern="100">
                          <a:latin typeface="Times New Roman"/>
                          <a:ea typeface="Times New Roman"/>
                        </a:rPr>
                        <a:t>1559</a:t>
                      </a: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600" kern="100">
                          <a:latin typeface="Times New Roman"/>
                          <a:ea typeface="Times New Roman"/>
                        </a:rPr>
                        <a:t>Камени</a:t>
                      </a:r>
                      <a:endParaRPr lang="en-US" sz="600" kern="100">
                        <a:latin typeface="Times New Roman"/>
                        <a:ea typeface="Times New Roman"/>
                      </a:endParaRP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13454">
                <a:tc rowSpan="4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600" kern="100">
                          <a:latin typeface="Times New Roman"/>
                          <a:ea typeface="Times New Roman"/>
                        </a:rPr>
                        <a:t>Хрватска</a:t>
                      </a:r>
                      <a:endParaRPr lang="en-US" sz="600" kern="100">
                        <a:latin typeface="Times New Roman"/>
                        <a:ea typeface="Times New Roman"/>
                      </a:endParaRP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kern="100"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i="1" kern="100">
                          <a:latin typeface="Times New Roman"/>
                          <a:ea typeface="Times New Roman"/>
                        </a:rPr>
                        <a:t>Dubrovnik</a:t>
                      </a:r>
                      <a:endParaRPr lang="en-US" sz="600" kern="100">
                        <a:latin typeface="Times New Roman"/>
                        <a:ea typeface="Times New Roman"/>
                      </a:endParaRP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kern="100">
                          <a:latin typeface="Times New Roman"/>
                          <a:ea typeface="Times New Roman"/>
                        </a:rPr>
                        <a:t>1951</a:t>
                      </a: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600" kern="100">
                          <a:latin typeface="Times New Roman"/>
                          <a:ea typeface="Times New Roman"/>
                        </a:rPr>
                        <a:t>Камени</a:t>
                      </a:r>
                      <a:endParaRPr lang="en-US" sz="600" kern="100">
                        <a:latin typeface="Times New Roman"/>
                        <a:ea typeface="Times New Roman"/>
                      </a:endParaRP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1345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i="1" kern="100">
                          <a:latin typeface="Times New Roman"/>
                          <a:ea typeface="Times New Roman"/>
                        </a:rPr>
                        <a:t>Slavetić</a:t>
                      </a:r>
                      <a:endParaRPr lang="en-US" sz="600" kern="100">
                        <a:latin typeface="Times New Roman"/>
                        <a:ea typeface="Times New Roman"/>
                      </a:endParaRP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kern="100">
                          <a:latin typeface="Times New Roman"/>
                          <a:ea typeface="Times New Roman"/>
                        </a:rPr>
                        <a:t>1868</a:t>
                      </a: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600" kern="100">
                          <a:latin typeface="Times New Roman"/>
                          <a:ea typeface="Times New Roman"/>
                        </a:rPr>
                        <a:t>Камени</a:t>
                      </a:r>
                      <a:endParaRPr lang="en-US" sz="600" kern="100">
                        <a:latin typeface="Times New Roman"/>
                        <a:ea typeface="Times New Roman"/>
                      </a:endParaRP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1345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i="1" kern="100">
                          <a:latin typeface="Times New Roman"/>
                          <a:ea typeface="Times New Roman"/>
                        </a:rPr>
                        <a:t>Milena</a:t>
                      </a:r>
                      <a:endParaRPr lang="en-US" sz="600" kern="100">
                        <a:latin typeface="Times New Roman"/>
                        <a:ea typeface="Times New Roman"/>
                      </a:endParaRP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kern="100">
                          <a:latin typeface="Times New Roman"/>
                          <a:ea typeface="Times New Roman"/>
                        </a:rPr>
                        <a:t>1842</a:t>
                      </a: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600" kern="100">
                          <a:latin typeface="Times New Roman"/>
                          <a:ea typeface="Times New Roman"/>
                        </a:rPr>
                        <a:t>Камени</a:t>
                      </a:r>
                      <a:endParaRPr lang="en-US" sz="600" kern="100">
                        <a:latin typeface="Times New Roman"/>
                        <a:ea typeface="Times New Roman"/>
                      </a:endParaRP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1345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i="1" kern="100">
                          <a:latin typeface="Times New Roman"/>
                          <a:ea typeface="Times New Roman"/>
                        </a:rPr>
                        <a:t>Hraščina</a:t>
                      </a:r>
                      <a:endParaRPr lang="en-US" sz="600" kern="100">
                        <a:latin typeface="Times New Roman"/>
                        <a:ea typeface="Times New Roman"/>
                      </a:endParaRP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kern="100">
                          <a:latin typeface="Times New Roman"/>
                          <a:ea typeface="Times New Roman"/>
                        </a:rPr>
                        <a:t>1751</a:t>
                      </a: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600" kern="100">
                          <a:latin typeface="Times New Roman"/>
                          <a:ea typeface="Times New Roman"/>
                        </a:rPr>
                        <a:t>Гвоздени</a:t>
                      </a:r>
                      <a:endParaRPr lang="en-US" sz="600" kern="100">
                        <a:latin typeface="Times New Roman"/>
                        <a:ea typeface="Times New Roman"/>
                      </a:endParaRP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13454">
                <a:tc row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600" kern="100">
                          <a:latin typeface="Times New Roman"/>
                          <a:ea typeface="Times New Roman"/>
                        </a:rPr>
                        <a:t>Босна и Херцеговина</a:t>
                      </a:r>
                      <a:endParaRPr lang="en-US" sz="600" kern="100">
                        <a:latin typeface="Times New Roman"/>
                        <a:ea typeface="Times New Roman"/>
                      </a:endParaRP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kern="100"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i="1" kern="100">
                          <a:latin typeface="Times New Roman"/>
                          <a:ea typeface="Times New Roman"/>
                        </a:rPr>
                        <a:t>Ozren</a:t>
                      </a:r>
                      <a:endParaRPr lang="en-US" sz="600" kern="100">
                        <a:latin typeface="Times New Roman"/>
                        <a:ea typeface="Times New Roman"/>
                      </a:endParaRP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kern="100">
                          <a:latin typeface="Times New Roman"/>
                          <a:ea typeface="Times New Roman"/>
                        </a:rPr>
                        <a:t>1952</a:t>
                      </a: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600" kern="100">
                          <a:latin typeface="Times New Roman"/>
                          <a:ea typeface="Times New Roman"/>
                        </a:rPr>
                        <a:t>Гвоздени</a:t>
                      </a:r>
                      <a:endParaRPr lang="en-US" sz="600" kern="100">
                        <a:latin typeface="Times New Roman"/>
                        <a:ea typeface="Times New Roman"/>
                      </a:endParaRP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1345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i="1" kern="100">
                          <a:latin typeface="Times New Roman"/>
                          <a:ea typeface="Times New Roman"/>
                        </a:rPr>
                        <a:t>Zavid</a:t>
                      </a:r>
                      <a:endParaRPr lang="en-US" sz="600" kern="100">
                        <a:latin typeface="Times New Roman"/>
                        <a:ea typeface="Times New Roman"/>
                      </a:endParaRP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kern="100">
                          <a:latin typeface="Times New Roman"/>
                          <a:ea typeface="Times New Roman"/>
                        </a:rPr>
                        <a:t>1897</a:t>
                      </a: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600" kern="100">
                          <a:latin typeface="Times New Roman"/>
                          <a:ea typeface="Times New Roman"/>
                        </a:rPr>
                        <a:t>Камени</a:t>
                      </a:r>
                      <a:endParaRPr lang="en-US" sz="600" kern="100">
                        <a:latin typeface="Times New Roman"/>
                        <a:ea typeface="Times New Roman"/>
                      </a:endParaRP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13454">
                <a:tc rowSpan="5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600" b="1" kern="100">
                          <a:solidFill>
                            <a:srgbClr val="D141BA"/>
                          </a:solidFill>
                          <a:latin typeface="Times New Roman"/>
                          <a:ea typeface="Times New Roman"/>
                        </a:rPr>
                        <a:t>Србија</a:t>
                      </a:r>
                      <a:endParaRPr lang="en-US" sz="600" kern="100">
                        <a:latin typeface="Times New Roman"/>
                        <a:ea typeface="Times New Roman"/>
                      </a:endParaRP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kern="100">
                          <a:latin typeface="Times New Roman"/>
                          <a:ea typeface="Times New Roman"/>
                        </a:rPr>
                        <a:t>5</a:t>
                      </a: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i="1" kern="100">
                          <a:latin typeface="Times New Roman"/>
                          <a:ea typeface="Times New Roman"/>
                        </a:rPr>
                        <a:t>Dimitrovgrad</a:t>
                      </a:r>
                      <a:endParaRPr lang="en-US" sz="600" kern="100">
                        <a:latin typeface="Times New Roman"/>
                        <a:ea typeface="Times New Roman"/>
                      </a:endParaRP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kern="100">
                          <a:latin typeface="Times New Roman"/>
                          <a:ea typeface="Times New Roman"/>
                        </a:rPr>
                        <a:t>1955</a:t>
                      </a: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600" kern="100">
                          <a:latin typeface="Times New Roman"/>
                          <a:ea typeface="Times New Roman"/>
                        </a:rPr>
                        <a:t>Гвоздени</a:t>
                      </a:r>
                      <a:endParaRPr lang="en-US" sz="600" kern="100">
                        <a:latin typeface="Times New Roman"/>
                        <a:ea typeface="Times New Roman"/>
                      </a:endParaRP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1345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i="1" kern="100">
                          <a:latin typeface="Times New Roman"/>
                          <a:ea typeface="Times New Roman"/>
                        </a:rPr>
                        <a:t>Čačak</a:t>
                      </a:r>
                      <a:endParaRPr lang="en-US" sz="600" kern="100">
                        <a:latin typeface="Times New Roman"/>
                        <a:ea typeface="Times New Roman"/>
                      </a:endParaRP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kern="100">
                          <a:latin typeface="Times New Roman"/>
                          <a:ea typeface="Times New Roman"/>
                        </a:rPr>
                        <a:t>1919</a:t>
                      </a: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600" kern="100">
                          <a:latin typeface="Times New Roman"/>
                          <a:ea typeface="Times New Roman"/>
                        </a:rPr>
                        <a:t>Камени</a:t>
                      </a:r>
                      <a:endParaRPr lang="en-US" sz="600" kern="100">
                        <a:latin typeface="Times New Roman"/>
                        <a:ea typeface="Times New Roman"/>
                      </a:endParaRP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1345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i="1" kern="100">
                          <a:latin typeface="Times New Roman"/>
                          <a:ea typeface="Times New Roman"/>
                        </a:rPr>
                        <a:t>Guča</a:t>
                      </a:r>
                      <a:endParaRPr lang="en-US" sz="600" kern="100">
                        <a:latin typeface="Times New Roman"/>
                        <a:ea typeface="Times New Roman"/>
                      </a:endParaRP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kern="100">
                          <a:latin typeface="Times New Roman"/>
                          <a:ea typeface="Times New Roman"/>
                        </a:rPr>
                        <a:t>1891</a:t>
                      </a: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600" kern="100">
                          <a:latin typeface="Times New Roman"/>
                          <a:ea typeface="Times New Roman"/>
                        </a:rPr>
                        <a:t>Камени</a:t>
                      </a:r>
                      <a:endParaRPr lang="en-US" sz="600" kern="100">
                        <a:latin typeface="Times New Roman"/>
                        <a:ea typeface="Times New Roman"/>
                      </a:endParaRP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1345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i="1" kern="100">
                          <a:latin typeface="Times New Roman"/>
                          <a:ea typeface="Times New Roman"/>
                        </a:rPr>
                        <a:t>Jelica</a:t>
                      </a:r>
                      <a:endParaRPr lang="en-US" sz="600" kern="100">
                        <a:latin typeface="Times New Roman"/>
                        <a:ea typeface="Times New Roman"/>
                      </a:endParaRP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kern="100">
                          <a:latin typeface="Times New Roman"/>
                          <a:ea typeface="Times New Roman"/>
                        </a:rPr>
                        <a:t>1889</a:t>
                      </a: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600" kern="100">
                          <a:latin typeface="Times New Roman"/>
                          <a:ea typeface="Times New Roman"/>
                        </a:rPr>
                        <a:t>Камени</a:t>
                      </a:r>
                      <a:endParaRPr lang="en-US" sz="600" kern="100">
                        <a:latin typeface="Times New Roman"/>
                        <a:ea typeface="Times New Roman"/>
                      </a:endParaRP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1345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i="1" kern="100">
                          <a:latin typeface="Times New Roman"/>
                          <a:ea typeface="Times New Roman"/>
                        </a:rPr>
                        <a:t>Soko-banja</a:t>
                      </a:r>
                      <a:endParaRPr lang="en-US" sz="600" kern="100">
                        <a:latin typeface="Times New Roman"/>
                        <a:ea typeface="Times New Roman"/>
                      </a:endParaRP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kern="100">
                          <a:latin typeface="Times New Roman"/>
                          <a:ea typeface="Times New Roman"/>
                        </a:rPr>
                        <a:t>1877</a:t>
                      </a: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600" kern="100">
                          <a:latin typeface="Times New Roman"/>
                          <a:ea typeface="Times New Roman"/>
                        </a:rPr>
                        <a:t>Камени</a:t>
                      </a:r>
                      <a:endParaRPr lang="en-US" sz="600" kern="100">
                        <a:latin typeface="Times New Roman"/>
                        <a:ea typeface="Times New Roman"/>
                      </a:endParaRP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13454">
                <a:tc rowSpan="8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600" kern="100">
                          <a:latin typeface="Times New Roman"/>
                          <a:ea typeface="Times New Roman"/>
                        </a:rPr>
                        <a:t>Румунија</a:t>
                      </a:r>
                      <a:endParaRPr lang="en-US" sz="600" kern="100">
                        <a:latin typeface="Times New Roman"/>
                        <a:ea typeface="Times New Roman"/>
                      </a:endParaRP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8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kern="100">
                          <a:latin typeface="Times New Roman"/>
                          <a:ea typeface="Times New Roman"/>
                        </a:rPr>
                        <a:t>8</a:t>
                      </a: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i="1" kern="100">
                          <a:latin typeface="Times New Roman"/>
                          <a:ea typeface="Times New Roman"/>
                        </a:rPr>
                        <a:t>Tauti</a:t>
                      </a:r>
                      <a:endParaRPr lang="en-US" sz="600" kern="100">
                        <a:latin typeface="Times New Roman"/>
                        <a:ea typeface="Times New Roman"/>
                      </a:endParaRP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kern="100">
                          <a:latin typeface="Times New Roman"/>
                          <a:ea typeface="Times New Roman"/>
                        </a:rPr>
                        <a:t>1937</a:t>
                      </a: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600" kern="100">
                          <a:latin typeface="Times New Roman"/>
                          <a:ea typeface="Times New Roman"/>
                        </a:rPr>
                        <a:t>Камени</a:t>
                      </a:r>
                      <a:endParaRPr lang="en-US" sz="600" kern="100">
                        <a:latin typeface="Times New Roman"/>
                        <a:ea typeface="Times New Roman"/>
                      </a:endParaRP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1345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i="1" kern="100">
                          <a:latin typeface="Times New Roman"/>
                          <a:ea typeface="Times New Roman"/>
                        </a:rPr>
                        <a:t>Sopot</a:t>
                      </a:r>
                      <a:endParaRPr lang="en-US" sz="600" kern="100">
                        <a:latin typeface="Times New Roman"/>
                        <a:ea typeface="Times New Roman"/>
                      </a:endParaRP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kern="100">
                          <a:latin typeface="Times New Roman"/>
                          <a:ea typeface="Times New Roman"/>
                        </a:rPr>
                        <a:t>1927</a:t>
                      </a: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600" kern="100">
                          <a:latin typeface="Times New Roman"/>
                          <a:ea typeface="Times New Roman"/>
                        </a:rPr>
                        <a:t>Камени</a:t>
                      </a:r>
                      <a:endParaRPr lang="en-US" sz="600" kern="100">
                        <a:latin typeface="Times New Roman"/>
                        <a:ea typeface="Times New Roman"/>
                      </a:endParaRP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1345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i="1" kern="100">
                          <a:latin typeface="Times New Roman"/>
                          <a:ea typeface="Times New Roman"/>
                        </a:rPr>
                        <a:t>Mocs</a:t>
                      </a:r>
                      <a:endParaRPr lang="en-US" sz="600" kern="100">
                        <a:latin typeface="Times New Roman"/>
                        <a:ea typeface="Times New Roman"/>
                      </a:endParaRP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kern="100">
                          <a:latin typeface="Times New Roman"/>
                          <a:ea typeface="Times New Roman"/>
                        </a:rPr>
                        <a:t>1882</a:t>
                      </a: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600" kern="100">
                          <a:latin typeface="Times New Roman"/>
                          <a:ea typeface="Times New Roman"/>
                        </a:rPr>
                        <a:t>Камени</a:t>
                      </a:r>
                      <a:endParaRPr lang="en-US" sz="600" kern="100">
                        <a:latin typeface="Times New Roman"/>
                        <a:ea typeface="Times New Roman"/>
                      </a:endParaRP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1345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i="1" kern="100">
                          <a:latin typeface="Times New Roman"/>
                          <a:ea typeface="Times New Roman"/>
                        </a:rPr>
                        <a:t>Zsadany</a:t>
                      </a:r>
                      <a:endParaRPr lang="en-US" sz="600" kern="100">
                        <a:latin typeface="Times New Roman"/>
                        <a:ea typeface="Times New Roman"/>
                      </a:endParaRP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kern="100">
                          <a:latin typeface="Times New Roman"/>
                          <a:ea typeface="Times New Roman"/>
                        </a:rPr>
                        <a:t>1875</a:t>
                      </a: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600" kern="100">
                          <a:latin typeface="Times New Roman"/>
                          <a:ea typeface="Times New Roman"/>
                        </a:rPr>
                        <a:t>Камени</a:t>
                      </a:r>
                      <a:endParaRPr lang="en-US" sz="600" kern="100">
                        <a:latin typeface="Times New Roman"/>
                        <a:ea typeface="Times New Roman"/>
                      </a:endParaRP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1345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i="1" kern="100">
                          <a:latin typeface="Times New Roman"/>
                          <a:ea typeface="Times New Roman"/>
                        </a:rPr>
                        <a:t>Kakowa</a:t>
                      </a:r>
                      <a:endParaRPr lang="en-US" sz="600" kern="100">
                        <a:latin typeface="Times New Roman"/>
                        <a:ea typeface="Times New Roman"/>
                      </a:endParaRP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kern="100">
                          <a:latin typeface="Times New Roman"/>
                          <a:ea typeface="Times New Roman"/>
                        </a:rPr>
                        <a:t>1858</a:t>
                      </a: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600" kern="100">
                          <a:latin typeface="Times New Roman"/>
                          <a:ea typeface="Times New Roman"/>
                        </a:rPr>
                        <a:t>Камени</a:t>
                      </a:r>
                      <a:endParaRPr lang="en-US" sz="600" kern="100">
                        <a:latin typeface="Times New Roman"/>
                        <a:ea typeface="Times New Roman"/>
                      </a:endParaRP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11345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i="1" kern="100">
                          <a:latin typeface="Times New Roman"/>
                          <a:ea typeface="Times New Roman"/>
                        </a:rPr>
                        <a:t>Ohaba</a:t>
                      </a:r>
                      <a:endParaRPr lang="en-US" sz="600" kern="100">
                        <a:latin typeface="Times New Roman"/>
                        <a:ea typeface="Times New Roman"/>
                      </a:endParaRP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kern="100">
                          <a:latin typeface="Times New Roman"/>
                          <a:ea typeface="Times New Roman"/>
                        </a:rPr>
                        <a:t>1857</a:t>
                      </a: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600" kern="100">
                          <a:latin typeface="Times New Roman"/>
                          <a:ea typeface="Times New Roman"/>
                        </a:rPr>
                        <a:t>Камени</a:t>
                      </a:r>
                      <a:endParaRPr lang="en-US" sz="600" kern="100">
                        <a:latin typeface="Times New Roman"/>
                        <a:ea typeface="Times New Roman"/>
                      </a:endParaRP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11345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i="1" kern="100">
                          <a:latin typeface="Times New Roman"/>
                          <a:ea typeface="Times New Roman"/>
                        </a:rPr>
                        <a:t>Mezö-Madaras</a:t>
                      </a:r>
                      <a:endParaRPr lang="en-US" sz="600" kern="100">
                        <a:latin typeface="Times New Roman"/>
                        <a:ea typeface="Times New Roman"/>
                      </a:endParaRP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kern="100">
                          <a:latin typeface="Times New Roman"/>
                          <a:ea typeface="Times New Roman"/>
                        </a:rPr>
                        <a:t>1852</a:t>
                      </a: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600" kern="100">
                          <a:latin typeface="Times New Roman"/>
                          <a:ea typeface="Times New Roman"/>
                        </a:rPr>
                        <a:t>Камени</a:t>
                      </a:r>
                      <a:endParaRPr lang="en-US" sz="600" kern="100">
                        <a:latin typeface="Times New Roman"/>
                        <a:ea typeface="Times New Roman"/>
                      </a:endParaRP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  <a:tr h="11345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i="1" kern="100">
                          <a:latin typeface="Times New Roman"/>
                          <a:ea typeface="Times New Roman"/>
                        </a:rPr>
                        <a:t>Tuzla</a:t>
                      </a:r>
                      <a:endParaRPr lang="en-US" sz="600" kern="100">
                        <a:latin typeface="Times New Roman"/>
                        <a:ea typeface="Times New Roman"/>
                      </a:endParaRP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kern="100">
                          <a:latin typeface="Times New Roman"/>
                          <a:ea typeface="Times New Roman"/>
                        </a:rPr>
                        <a:t>1920</a:t>
                      </a: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600" kern="100">
                          <a:latin typeface="Times New Roman"/>
                          <a:ea typeface="Times New Roman"/>
                        </a:rPr>
                        <a:t>Камени</a:t>
                      </a:r>
                      <a:endParaRPr lang="en-US" sz="600" kern="100">
                        <a:latin typeface="Times New Roman"/>
                        <a:ea typeface="Times New Roman"/>
                      </a:endParaRP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0"/>
                  </a:ext>
                </a:extLst>
              </a:tr>
              <a:tr h="113454">
                <a:tc rowSpan="5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600" kern="100">
                          <a:latin typeface="Times New Roman"/>
                          <a:ea typeface="Times New Roman"/>
                        </a:rPr>
                        <a:t>Бугарска</a:t>
                      </a:r>
                      <a:endParaRPr lang="en-US" sz="600" kern="100">
                        <a:latin typeface="Times New Roman"/>
                        <a:ea typeface="Times New Roman"/>
                      </a:endParaRP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kern="100">
                          <a:latin typeface="Times New Roman"/>
                          <a:ea typeface="Times New Roman"/>
                        </a:rPr>
                        <a:t>5</a:t>
                      </a: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i="1" kern="100">
                          <a:latin typeface="Times New Roman"/>
                          <a:ea typeface="Times New Roman"/>
                        </a:rPr>
                        <a:t>Pavel </a:t>
                      </a:r>
                      <a:endParaRPr lang="en-US" sz="600" kern="100">
                        <a:latin typeface="Times New Roman"/>
                        <a:ea typeface="Times New Roman"/>
                      </a:endParaRP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kern="100">
                          <a:latin typeface="Times New Roman"/>
                          <a:ea typeface="Times New Roman"/>
                        </a:rPr>
                        <a:t>1966</a:t>
                      </a: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600" kern="100">
                          <a:latin typeface="Times New Roman"/>
                          <a:ea typeface="Times New Roman"/>
                        </a:rPr>
                        <a:t>Камени</a:t>
                      </a:r>
                      <a:endParaRPr lang="en-US" sz="600" kern="100">
                        <a:latin typeface="Times New Roman"/>
                        <a:ea typeface="Times New Roman"/>
                      </a:endParaRP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1"/>
                  </a:ext>
                </a:extLst>
              </a:tr>
              <a:tr h="11345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i="1" kern="100">
                          <a:latin typeface="Times New Roman"/>
                          <a:ea typeface="Times New Roman"/>
                        </a:rPr>
                        <a:t>Konovo</a:t>
                      </a:r>
                      <a:endParaRPr lang="en-US" sz="600" kern="100">
                        <a:latin typeface="Times New Roman"/>
                        <a:ea typeface="Times New Roman"/>
                      </a:endParaRP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kern="100">
                          <a:latin typeface="Times New Roman"/>
                          <a:ea typeface="Times New Roman"/>
                        </a:rPr>
                        <a:t>1931</a:t>
                      </a: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600" kern="100">
                          <a:latin typeface="Times New Roman"/>
                          <a:ea typeface="Times New Roman"/>
                        </a:rPr>
                        <a:t>Камени</a:t>
                      </a:r>
                      <a:endParaRPr lang="en-US" sz="600" kern="100">
                        <a:latin typeface="Times New Roman"/>
                        <a:ea typeface="Times New Roman"/>
                      </a:endParaRP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2"/>
                  </a:ext>
                </a:extLst>
              </a:tr>
              <a:tr h="11345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i="1" kern="100">
                          <a:latin typeface="Times New Roman"/>
                          <a:ea typeface="Times New Roman"/>
                        </a:rPr>
                        <a:t>Gumoschnik</a:t>
                      </a:r>
                      <a:endParaRPr lang="en-US" sz="600" kern="100">
                        <a:latin typeface="Times New Roman"/>
                        <a:ea typeface="Times New Roman"/>
                      </a:endParaRP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kern="100">
                          <a:latin typeface="Times New Roman"/>
                          <a:ea typeface="Times New Roman"/>
                        </a:rPr>
                        <a:t>1904</a:t>
                      </a: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600" kern="100">
                          <a:latin typeface="Times New Roman"/>
                          <a:ea typeface="Times New Roman"/>
                        </a:rPr>
                        <a:t>Камени</a:t>
                      </a:r>
                      <a:endParaRPr lang="en-US" sz="600" kern="100">
                        <a:latin typeface="Times New Roman"/>
                        <a:ea typeface="Times New Roman"/>
                      </a:endParaRP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3"/>
                  </a:ext>
                </a:extLst>
              </a:tr>
              <a:tr h="11345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i="1" kern="100">
                          <a:latin typeface="Times New Roman"/>
                          <a:ea typeface="Times New Roman"/>
                        </a:rPr>
                        <a:t>Virba</a:t>
                      </a:r>
                      <a:endParaRPr lang="en-US" sz="600" kern="100">
                        <a:latin typeface="Times New Roman"/>
                        <a:ea typeface="Times New Roman"/>
                      </a:endParaRP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kern="100">
                          <a:latin typeface="Times New Roman"/>
                          <a:ea typeface="Times New Roman"/>
                        </a:rPr>
                        <a:t>1873</a:t>
                      </a: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600" kern="100">
                          <a:latin typeface="Times New Roman"/>
                          <a:ea typeface="Times New Roman"/>
                        </a:rPr>
                        <a:t>Камени</a:t>
                      </a:r>
                      <a:endParaRPr lang="en-US" sz="600" kern="100">
                        <a:latin typeface="Times New Roman"/>
                        <a:ea typeface="Times New Roman"/>
                      </a:endParaRP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4"/>
                  </a:ext>
                </a:extLst>
              </a:tr>
              <a:tr h="11345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i="1" kern="100">
                          <a:latin typeface="Times New Roman"/>
                          <a:ea typeface="Times New Roman"/>
                        </a:rPr>
                        <a:t>Rasgrad</a:t>
                      </a:r>
                      <a:endParaRPr lang="en-US" sz="600" kern="100">
                        <a:latin typeface="Times New Roman"/>
                        <a:ea typeface="Times New Roman"/>
                      </a:endParaRP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kern="100">
                          <a:latin typeface="Times New Roman"/>
                          <a:ea typeface="Times New Roman"/>
                        </a:rPr>
                        <a:t>1740</a:t>
                      </a: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600" kern="100">
                          <a:latin typeface="Times New Roman"/>
                          <a:ea typeface="Times New Roman"/>
                        </a:rPr>
                        <a:t>Камени</a:t>
                      </a:r>
                      <a:endParaRPr lang="en-US" sz="600" kern="100">
                        <a:latin typeface="Times New Roman"/>
                        <a:ea typeface="Times New Roman"/>
                      </a:endParaRP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5"/>
                  </a:ext>
                </a:extLst>
              </a:tr>
              <a:tr h="113454">
                <a:tc rowSpan="6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600" kern="100">
                          <a:latin typeface="Times New Roman"/>
                          <a:ea typeface="Times New Roman"/>
                        </a:rPr>
                        <a:t>Грчка</a:t>
                      </a:r>
                      <a:endParaRPr lang="en-US" sz="600" kern="100">
                        <a:latin typeface="Times New Roman"/>
                        <a:ea typeface="Times New Roman"/>
                      </a:endParaRP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kern="100">
                          <a:latin typeface="Times New Roman"/>
                          <a:ea typeface="Times New Roman"/>
                        </a:rPr>
                        <a:t>6</a:t>
                      </a: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i="1" kern="100">
                          <a:latin typeface="Times New Roman"/>
                          <a:ea typeface="Times New Roman"/>
                        </a:rPr>
                        <a:t>Seres</a:t>
                      </a:r>
                      <a:endParaRPr lang="en-US" sz="600" kern="100">
                        <a:latin typeface="Times New Roman"/>
                        <a:ea typeface="Times New Roman"/>
                      </a:endParaRP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kern="100">
                          <a:latin typeface="Times New Roman"/>
                          <a:ea typeface="Times New Roman"/>
                        </a:rPr>
                        <a:t>1818</a:t>
                      </a: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600" kern="100">
                          <a:latin typeface="Times New Roman"/>
                          <a:ea typeface="Times New Roman"/>
                        </a:rPr>
                        <a:t>Камени</a:t>
                      </a:r>
                      <a:endParaRPr lang="en-US" sz="600" kern="100">
                        <a:latin typeface="Times New Roman"/>
                        <a:ea typeface="Times New Roman"/>
                      </a:endParaRP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6"/>
                  </a:ext>
                </a:extLst>
              </a:tr>
              <a:tr h="11345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i="1" kern="100">
                          <a:latin typeface="Times New Roman"/>
                          <a:ea typeface="Times New Roman"/>
                        </a:rPr>
                        <a:t>Larissa</a:t>
                      </a:r>
                      <a:endParaRPr lang="en-US" sz="600" kern="100">
                        <a:latin typeface="Times New Roman"/>
                        <a:ea typeface="Times New Roman"/>
                      </a:endParaRP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kern="100">
                          <a:latin typeface="Times New Roman"/>
                          <a:ea typeface="Times New Roman"/>
                        </a:rPr>
                        <a:t>1706</a:t>
                      </a: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600" kern="100">
                          <a:latin typeface="Times New Roman"/>
                          <a:ea typeface="Times New Roman"/>
                        </a:rPr>
                        <a:t>Камени</a:t>
                      </a:r>
                      <a:endParaRPr lang="en-US" sz="600" kern="100">
                        <a:latin typeface="Times New Roman"/>
                        <a:ea typeface="Times New Roman"/>
                      </a:endParaRP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7"/>
                  </a:ext>
                </a:extLst>
              </a:tr>
              <a:tr h="11345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i="1" kern="100">
                          <a:latin typeface="Times New Roman"/>
                          <a:ea typeface="Times New Roman"/>
                        </a:rPr>
                        <a:t>Thrace</a:t>
                      </a:r>
                      <a:endParaRPr lang="en-US" sz="600" kern="100">
                        <a:latin typeface="Times New Roman"/>
                        <a:ea typeface="Times New Roman"/>
                      </a:endParaRP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kern="100">
                          <a:latin typeface="Times New Roman"/>
                          <a:ea typeface="Times New Roman"/>
                        </a:rPr>
                        <a:t>452</a:t>
                      </a: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600" kern="100">
                          <a:latin typeface="Times New Roman"/>
                          <a:ea typeface="Times New Roman"/>
                        </a:rPr>
                        <a:t>Камени</a:t>
                      </a:r>
                      <a:endParaRPr lang="en-US" sz="600" kern="100">
                        <a:latin typeface="Times New Roman"/>
                        <a:ea typeface="Times New Roman"/>
                      </a:endParaRP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8"/>
                  </a:ext>
                </a:extLst>
              </a:tr>
              <a:tr h="11345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i="1" kern="100">
                          <a:latin typeface="Times New Roman"/>
                          <a:ea typeface="Times New Roman"/>
                        </a:rPr>
                        <a:t>Aegospotami</a:t>
                      </a:r>
                      <a:endParaRPr lang="en-US" sz="600" kern="100">
                        <a:latin typeface="Times New Roman"/>
                        <a:ea typeface="Times New Roman"/>
                      </a:endParaRP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kern="100">
                          <a:latin typeface="Times New Roman"/>
                          <a:ea typeface="Times New Roman"/>
                        </a:rPr>
                        <a:t>-465</a:t>
                      </a: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600" kern="100">
                          <a:latin typeface="Times New Roman"/>
                          <a:ea typeface="Times New Roman"/>
                        </a:rPr>
                        <a:t>Камени</a:t>
                      </a:r>
                      <a:endParaRPr lang="en-US" sz="600" kern="100">
                        <a:latin typeface="Times New Roman"/>
                        <a:ea typeface="Times New Roman"/>
                      </a:endParaRP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9"/>
                  </a:ext>
                </a:extLst>
              </a:tr>
              <a:tr h="11345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i="1" kern="100">
                          <a:latin typeface="Times New Roman"/>
                          <a:ea typeface="Times New Roman"/>
                        </a:rPr>
                        <a:t>Cassandra </a:t>
                      </a:r>
                      <a:endParaRPr lang="en-US" sz="600" kern="100">
                        <a:latin typeface="Times New Roman"/>
                        <a:ea typeface="Times New Roman"/>
                      </a:endParaRP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kern="100">
                          <a:latin typeface="Times New Roman"/>
                          <a:ea typeface="Times New Roman"/>
                        </a:rPr>
                        <a:t>1871</a:t>
                      </a: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600" kern="100">
                          <a:latin typeface="Times New Roman"/>
                          <a:ea typeface="Times New Roman"/>
                        </a:rPr>
                        <a:t>Камени</a:t>
                      </a:r>
                      <a:endParaRPr lang="en-US" sz="600" kern="100">
                        <a:latin typeface="Times New Roman"/>
                        <a:ea typeface="Times New Roman"/>
                      </a:endParaRP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40"/>
                  </a:ext>
                </a:extLst>
              </a:tr>
              <a:tr h="11345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i="1" kern="100">
                          <a:latin typeface="Times New Roman"/>
                          <a:ea typeface="Times New Roman"/>
                        </a:rPr>
                        <a:t>Delphi</a:t>
                      </a:r>
                      <a:endParaRPr lang="en-US" sz="600" kern="100">
                        <a:latin typeface="Times New Roman"/>
                        <a:ea typeface="Times New Roman"/>
                      </a:endParaRP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600" kern="100">
                          <a:latin typeface="Times New Roman"/>
                          <a:ea typeface="Times New Roman"/>
                        </a:rPr>
                        <a:t>непозната</a:t>
                      </a:r>
                      <a:endParaRPr lang="en-US" sz="600" kern="100">
                        <a:latin typeface="Times New Roman"/>
                        <a:ea typeface="Times New Roman"/>
                      </a:endParaRP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600" kern="100" dirty="0">
                          <a:latin typeface="Times New Roman"/>
                          <a:ea typeface="Times New Roman"/>
                        </a:rPr>
                        <a:t>Камени</a:t>
                      </a:r>
                      <a:endParaRPr lang="en-US" sz="600" kern="100" dirty="0">
                        <a:latin typeface="Times New Roman"/>
                        <a:ea typeface="Times New Roman"/>
                      </a:endParaRPr>
                    </a:p>
                  </a:txBody>
                  <a:tcPr marL="36945" marR="3694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4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N_modif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0" y="6304002"/>
            <a:ext cx="9144000" cy="553998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az-Cyrl-AZ" sz="3000" b="1" dirty="0">
                <a:latin typeface="Arial Narrow" pitchFamily="34" charset="0"/>
              </a:rPr>
              <a:t>Контакт</a:t>
            </a:r>
            <a:r>
              <a:rPr lang="en-US" sz="3000" b="1" dirty="0">
                <a:latin typeface="Arial Narrow" pitchFamily="34" charset="0"/>
              </a:rPr>
              <a:t>: </a:t>
            </a:r>
            <a:r>
              <a:rPr lang="en-US" sz="3000" dirty="0">
                <a:latin typeface="Arial Narrow" pitchFamily="34" charset="0"/>
              </a:rPr>
              <a:t>violeta@vinca.rs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533400" y="6858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</a:pPr>
            <a:r>
              <a:rPr lang="sr-Cyrl-RS" sz="3800" b="1" dirty="0">
                <a:latin typeface="Arial Narrow" pitchFamily="34" charset="0"/>
              </a:rPr>
              <a:t>Минеролошки састав метеорита </a:t>
            </a:r>
            <a:r>
              <a:rPr lang="en-US" sz="3800" b="1" dirty="0">
                <a:latin typeface="Arial Narrow" pitchFamily="34" charset="0"/>
              </a:rPr>
              <a:t>Nagy-</a:t>
            </a:r>
            <a:r>
              <a:rPr lang="en-US" sz="3800" b="1" dirty="0" err="1">
                <a:latin typeface="Arial Narrow" pitchFamily="34" charset="0"/>
              </a:rPr>
              <a:t>Vázsony</a:t>
            </a:r>
            <a:r>
              <a:rPr lang="sr-Cyrl-RS" sz="3800" b="1" dirty="0">
                <a:latin typeface="Arial Narrow" pitchFamily="34" charset="0"/>
              </a:rPr>
              <a:t>, Авче, Димитровград, и Храшчина</a:t>
            </a:r>
            <a:endParaRPr lang="en-US" sz="3800" b="1" dirty="0">
              <a:latin typeface="Arial Narrow" pitchFamily="34" charset="0"/>
            </a:endParaRPr>
          </a:p>
          <a:p>
            <a:pPr lvl="0" algn="ctr">
              <a:spcBef>
                <a:spcPct val="0"/>
              </a:spcBef>
            </a:pPr>
            <a:endParaRPr kumimoji="0" lang="en-US" sz="41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 Narrow" pitchFamily="34" charset="0"/>
              <a:ea typeface="+mj-ea"/>
              <a:cs typeface="+mj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41423" y="4628852"/>
            <a:ext cx="7183377" cy="20005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Cyrl-RS" sz="1500" b="1" i="1" dirty="0">
                <a:latin typeface="Arial Narrow" pitchFamily="34" charset="0"/>
              </a:rPr>
              <a:t>Легенда</a:t>
            </a:r>
            <a:r>
              <a:rPr lang="sr-Cyrl-RS" sz="1500" b="1" dirty="0">
                <a:latin typeface="Arial Narrow" pitchFamily="34" charset="0"/>
              </a:rPr>
              <a:t>: Х – Храшчина, </a:t>
            </a:r>
            <a:r>
              <a:rPr lang="en-US" sz="1500" b="1" dirty="0">
                <a:latin typeface="Arial Narrow" pitchFamily="34" charset="0"/>
              </a:rPr>
              <a:t>N</a:t>
            </a:r>
            <a:r>
              <a:rPr lang="sr-Cyrl-RS" sz="1500" b="1" dirty="0">
                <a:latin typeface="Arial Narrow" pitchFamily="34" charset="0"/>
              </a:rPr>
              <a:t> - </a:t>
            </a:r>
            <a:r>
              <a:rPr lang="en-US" sz="1500" b="1" dirty="0">
                <a:latin typeface="Arial Narrow" pitchFamily="34" charset="0"/>
              </a:rPr>
              <a:t>Nagy-</a:t>
            </a:r>
            <a:r>
              <a:rPr lang="en-US" sz="1500" b="1" dirty="0" err="1">
                <a:latin typeface="Arial Narrow" pitchFamily="34" charset="0"/>
              </a:rPr>
              <a:t>Vázsony</a:t>
            </a:r>
            <a:r>
              <a:rPr lang="sr-Cyrl-RS" sz="1500" b="1" dirty="0">
                <a:latin typeface="Arial Narrow" pitchFamily="34" charset="0"/>
              </a:rPr>
              <a:t>, А – Авче, и Д – Димитровград</a:t>
            </a:r>
            <a:r>
              <a:rPr lang="en-US" sz="1500" b="1" dirty="0">
                <a:latin typeface="Arial Narrow" pitchFamily="34" charset="0"/>
              </a:rPr>
              <a:t>;</a:t>
            </a:r>
          </a:p>
          <a:p>
            <a:r>
              <a:rPr lang="en-US" sz="1500" b="1" dirty="0" err="1">
                <a:latin typeface="Arial Narrow" pitchFamily="34" charset="0"/>
              </a:rPr>
              <a:t>Tr</a:t>
            </a:r>
            <a:r>
              <a:rPr lang="sr-Cyrl-RS" sz="1500" b="1" dirty="0">
                <a:latin typeface="Arial Narrow" pitchFamily="34" charset="0"/>
              </a:rPr>
              <a:t> - Троилит (</a:t>
            </a:r>
            <a:r>
              <a:rPr lang="en-US" sz="1500" b="1" dirty="0" err="1">
                <a:latin typeface="Arial Narrow" pitchFamily="34" charset="0"/>
              </a:rPr>
              <a:t>FeS</a:t>
            </a:r>
            <a:r>
              <a:rPr lang="sr-Cyrl-RS" sz="1500" b="1" dirty="0">
                <a:latin typeface="Arial Narrow" pitchFamily="34" charset="0"/>
              </a:rPr>
              <a:t>), </a:t>
            </a:r>
            <a:r>
              <a:rPr lang="en-US" sz="1500" b="1" dirty="0" err="1">
                <a:latin typeface="Arial Narrow" pitchFamily="34" charset="0"/>
              </a:rPr>
              <a:t>Zo</a:t>
            </a:r>
            <a:r>
              <a:rPr lang="sr-Cyrl-RS" sz="1500" b="1" dirty="0">
                <a:latin typeface="Arial Narrow" pitchFamily="34" charset="0"/>
              </a:rPr>
              <a:t> - </a:t>
            </a:r>
            <a:r>
              <a:rPr lang="en-US" sz="1500" b="1" dirty="0" err="1">
                <a:latin typeface="Arial Narrow" pitchFamily="34" charset="0"/>
              </a:rPr>
              <a:t>Zolenskit</a:t>
            </a:r>
            <a:r>
              <a:rPr lang="en-US" sz="1500" b="1" dirty="0">
                <a:latin typeface="Arial Narrow" pitchFamily="34" charset="0"/>
              </a:rPr>
              <a:t> FeCr</a:t>
            </a:r>
            <a:r>
              <a:rPr lang="en-US" sz="1500" b="1" baseline="-25000" dirty="0">
                <a:latin typeface="Arial Narrow" pitchFamily="34" charset="0"/>
              </a:rPr>
              <a:t>2</a:t>
            </a:r>
            <a:r>
              <a:rPr lang="en-US" sz="1500" b="1" dirty="0">
                <a:latin typeface="Arial Narrow" pitchFamily="34" charset="0"/>
              </a:rPr>
              <a:t>S</a:t>
            </a:r>
            <a:r>
              <a:rPr lang="en-US" sz="1500" b="1" baseline="-25000" dirty="0">
                <a:latin typeface="Arial Narrow" pitchFamily="34" charset="0"/>
              </a:rPr>
              <a:t>4</a:t>
            </a:r>
            <a:r>
              <a:rPr lang="sr-Cyrl-RS" sz="1500" b="1" dirty="0">
                <a:latin typeface="Arial Narrow" pitchFamily="34" charset="0"/>
              </a:rPr>
              <a:t>, </a:t>
            </a:r>
            <a:r>
              <a:rPr lang="en-US" sz="1500" b="1" dirty="0">
                <a:latin typeface="Arial Narrow" pitchFamily="34" charset="0"/>
              </a:rPr>
              <a:t>Sc</a:t>
            </a:r>
            <a:r>
              <a:rPr lang="sr-Cyrl-RS" sz="1500" b="1" dirty="0">
                <a:latin typeface="Arial Narrow" pitchFamily="34" charset="0"/>
              </a:rPr>
              <a:t> - </a:t>
            </a:r>
            <a:r>
              <a:rPr lang="en-US" sz="1500" b="1" dirty="0" err="1">
                <a:latin typeface="Arial Narrow" pitchFamily="34" charset="0"/>
              </a:rPr>
              <a:t>Schreibersite</a:t>
            </a:r>
            <a:r>
              <a:rPr lang="en-US" sz="1500" b="1" dirty="0">
                <a:latin typeface="Arial Narrow" pitchFamily="34" charset="0"/>
              </a:rPr>
              <a:t> (Fe, Ni)</a:t>
            </a:r>
            <a:r>
              <a:rPr lang="en-US" sz="1500" b="1" baseline="-25000" dirty="0">
                <a:latin typeface="Arial Narrow" pitchFamily="34" charset="0"/>
              </a:rPr>
              <a:t>3</a:t>
            </a:r>
            <a:r>
              <a:rPr lang="en-US" sz="1500" b="1" dirty="0">
                <a:latin typeface="Arial Narrow" pitchFamily="34" charset="0"/>
              </a:rPr>
              <a:t>P</a:t>
            </a:r>
            <a:r>
              <a:rPr lang="sr-Cyrl-RS" sz="1500" b="1" dirty="0">
                <a:latin typeface="Arial Narrow" pitchFamily="34" charset="0"/>
              </a:rPr>
              <a:t>, </a:t>
            </a:r>
            <a:r>
              <a:rPr lang="en-US" sz="1500" b="1" dirty="0">
                <a:latin typeface="Arial Narrow" pitchFamily="34" charset="0"/>
              </a:rPr>
              <a:t>Co</a:t>
            </a:r>
            <a:r>
              <a:rPr lang="sr-Cyrl-RS" sz="1500" b="1" dirty="0">
                <a:latin typeface="Arial Narrow" pitchFamily="34" charset="0"/>
              </a:rPr>
              <a:t> – </a:t>
            </a:r>
            <a:r>
              <a:rPr lang="en-US" sz="1500" b="1" dirty="0" err="1">
                <a:latin typeface="Arial Narrow" pitchFamily="34" charset="0"/>
              </a:rPr>
              <a:t>Cohenite</a:t>
            </a:r>
            <a:r>
              <a:rPr lang="sr-Cyrl-RS" sz="1500" b="1" dirty="0">
                <a:latin typeface="Arial Narrow" pitchFamily="34" charset="0"/>
              </a:rPr>
              <a:t> (</a:t>
            </a:r>
            <a:r>
              <a:rPr lang="en-US" sz="1500" b="1" dirty="0">
                <a:latin typeface="Arial Narrow" pitchFamily="34" charset="0"/>
              </a:rPr>
              <a:t>Fe</a:t>
            </a:r>
            <a:r>
              <a:rPr lang="en-US" sz="1500" b="1" baseline="-25000" dirty="0">
                <a:latin typeface="Arial Narrow" pitchFamily="34" charset="0"/>
              </a:rPr>
              <a:t>3</a:t>
            </a:r>
            <a:r>
              <a:rPr lang="en-US" sz="1500" b="1" dirty="0">
                <a:latin typeface="Arial Narrow" pitchFamily="34" charset="0"/>
              </a:rPr>
              <a:t>C</a:t>
            </a:r>
            <a:r>
              <a:rPr lang="sr-Cyrl-RS" sz="1500" b="1" dirty="0">
                <a:latin typeface="Arial Narrow" pitchFamily="34" charset="0"/>
              </a:rPr>
              <a:t>), </a:t>
            </a:r>
            <a:endParaRPr lang="en-US" sz="1500" b="1" dirty="0">
              <a:latin typeface="Arial Narrow" pitchFamily="34" charset="0"/>
            </a:endParaRPr>
          </a:p>
          <a:p>
            <a:r>
              <a:rPr lang="en-US" sz="1500" b="1" dirty="0">
                <a:latin typeface="Arial Narrow" pitchFamily="34" charset="0"/>
              </a:rPr>
              <a:t>Ha</a:t>
            </a:r>
            <a:r>
              <a:rPr lang="sr-Cyrl-RS" sz="1500" b="1" dirty="0">
                <a:latin typeface="Arial Narrow" pitchFamily="34" charset="0"/>
              </a:rPr>
              <a:t> - </a:t>
            </a:r>
            <a:r>
              <a:rPr lang="en-US" sz="1500" b="1" dirty="0" err="1">
                <a:latin typeface="Arial Narrow" pitchFamily="34" charset="0"/>
              </a:rPr>
              <a:t>Haxonite</a:t>
            </a:r>
            <a:r>
              <a:rPr lang="en-US" sz="1500" b="1" dirty="0">
                <a:latin typeface="Arial Narrow" pitchFamily="34" charset="0"/>
              </a:rPr>
              <a:t> (Fe, Ni)</a:t>
            </a:r>
            <a:r>
              <a:rPr lang="en-US" sz="1500" b="1" baseline="-25000" dirty="0">
                <a:latin typeface="Arial Narrow" pitchFamily="34" charset="0"/>
              </a:rPr>
              <a:t>23</a:t>
            </a:r>
            <a:r>
              <a:rPr lang="en-US" sz="1500" b="1" dirty="0">
                <a:latin typeface="Arial Narrow" pitchFamily="34" charset="0"/>
              </a:rPr>
              <a:t>C</a:t>
            </a:r>
            <a:r>
              <a:rPr lang="en-US" sz="1500" b="1" baseline="-25000" dirty="0">
                <a:latin typeface="Arial Narrow" pitchFamily="34" charset="0"/>
              </a:rPr>
              <a:t>6</a:t>
            </a:r>
            <a:r>
              <a:rPr lang="sr-Cyrl-RS" sz="1500" b="1" dirty="0">
                <a:latin typeface="Arial Narrow" pitchFamily="34" charset="0"/>
              </a:rPr>
              <a:t>, </a:t>
            </a:r>
            <a:r>
              <a:rPr lang="en-US" sz="1500" b="1" dirty="0">
                <a:latin typeface="Arial Narrow" pitchFamily="34" charset="0"/>
              </a:rPr>
              <a:t>Ca</a:t>
            </a:r>
            <a:r>
              <a:rPr lang="sr-Cyrl-RS" sz="1500" b="1" dirty="0">
                <a:latin typeface="Arial Narrow" pitchFamily="34" charset="0"/>
              </a:rPr>
              <a:t> – </a:t>
            </a:r>
            <a:r>
              <a:rPr lang="en-US" sz="1500" b="1" dirty="0" err="1">
                <a:latin typeface="Arial Narrow" pitchFamily="34" charset="0"/>
              </a:rPr>
              <a:t>Carlsbergite</a:t>
            </a:r>
            <a:r>
              <a:rPr lang="sr-Cyrl-RS" sz="1500" b="1" dirty="0">
                <a:latin typeface="Arial Narrow" pitchFamily="34" charset="0"/>
              </a:rPr>
              <a:t> (</a:t>
            </a:r>
            <a:r>
              <a:rPr lang="en-US" sz="1500" b="1" dirty="0" err="1">
                <a:latin typeface="Arial Narrow" pitchFamily="34" charset="0"/>
              </a:rPr>
              <a:t>CrN</a:t>
            </a:r>
            <a:r>
              <a:rPr lang="sr-Cyrl-RS" sz="1500" b="1" dirty="0">
                <a:latin typeface="Arial Narrow" pitchFamily="34" charset="0"/>
              </a:rPr>
              <a:t>)</a:t>
            </a:r>
            <a:r>
              <a:rPr lang="en-US" sz="1500" b="1" dirty="0">
                <a:latin typeface="Arial Narrow" pitchFamily="34" charset="0"/>
              </a:rPr>
              <a:t>; Ss</a:t>
            </a:r>
            <a:r>
              <a:rPr lang="sr-Cyrl-RS" sz="1500" b="1" dirty="0">
                <a:latin typeface="Arial Narrow" pitchFamily="34" charset="0"/>
              </a:rPr>
              <a:t> - </a:t>
            </a:r>
            <a:r>
              <a:rPr lang="en-US" sz="1500" b="1" dirty="0">
                <a:latin typeface="Arial Narrow" pitchFamily="34" charset="0"/>
              </a:rPr>
              <a:t>Shock signs;</a:t>
            </a:r>
            <a:r>
              <a:rPr lang="sr-Cyrl-RS" sz="1500" b="1" dirty="0">
                <a:latin typeface="Arial Narrow" pitchFamily="34" charset="0"/>
              </a:rPr>
              <a:t> </a:t>
            </a:r>
            <a:endParaRPr lang="en-US" sz="1500" b="1" dirty="0">
              <a:latin typeface="Arial Narrow" pitchFamily="34" charset="0"/>
            </a:endParaRPr>
          </a:p>
          <a:p>
            <a:r>
              <a:rPr lang="en-US" sz="1500" b="1" dirty="0">
                <a:latin typeface="Arial Narrow" pitchFamily="34" charset="0"/>
              </a:rPr>
              <a:t>♠- </a:t>
            </a:r>
            <a:r>
              <a:rPr lang="sr-Cyrl-RS" sz="1500" b="1" dirty="0">
                <a:latin typeface="Arial Narrow" pitchFamily="34" charset="0"/>
              </a:rPr>
              <a:t>Отопљени троилит</a:t>
            </a:r>
            <a:r>
              <a:rPr lang="en-US" sz="1500" b="1" dirty="0">
                <a:latin typeface="Arial Narrow" pitchFamily="34" charset="0"/>
              </a:rPr>
              <a:t>, ♣- </a:t>
            </a:r>
            <a:r>
              <a:rPr lang="sr-Cyrl-RS" sz="1500" b="1" dirty="0">
                <a:latin typeface="Arial Narrow" pitchFamily="34" charset="0"/>
              </a:rPr>
              <a:t>Полегнути камацит</a:t>
            </a:r>
            <a:r>
              <a:rPr lang="en-US" sz="1500" b="1" dirty="0">
                <a:latin typeface="Arial Narrow" pitchFamily="34" charset="0"/>
              </a:rPr>
              <a:t>, ♪ - </a:t>
            </a:r>
            <a:r>
              <a:rPr lang="sr-Cyrl-RS" sz="1500" b="1" dirty="0">
                <a:latin typeface="Arial Narrow" pitchFamily="34" charset="0"/>
              </a:rPr>
              <a:t>Хромит</a:t>
            </a:r>
            <a:r>
              <a:rPr lang="en-US" sz="1500" b="1" dirty="0">
                <a:latin typeface="Arial Narrow" pitchFamily="34" charset="0"/>
              </a:rPr>
              <a:t> (FeCr</a:t>
            </a:r>
            <a:r>
              <a:rPr lang="en-US" sz="1500" b="1" baseline="-25000" dirty="0">
                <a:latin typeface="Arial Narrow" pitchFamily="34" charset="0"/>
              </a:rPr>
              <a:t>2</a:t>
            </a:r>
            <a:r>
              <a:rPr lang="en-US" sz="1500" b="1" dirty="0">
                <a:latin typeface="Arial Narrow" pitchFamily="34" charset="0"/>
              </a:rPr>
              <a:t>O</a:t>
            </a:r>
            <a:r>
              <a:rPr lang="en-US" sz="1500" b="1" baseline="-25000" dirty="0">
                <a:latin typeface="Arial Narrow" pitchFamily="34" charset="0"/>
              </a:rPr>
              <a:t>4</a:t>
            </a:r>
            <a:r>
              <a:rPr lang="en-US" sz="1500" b="1" dirty="0">
                <a:latin typeface="Arial Narrow" pitchFamily="34" charset="0"/>
              </a:rPr>
              <a:t>), ◊ - </a:t>
            </a:r>
            <a:r>
              <a:rPr lang="sr-Cyrl-RS" sz="1500" b="1" dirty="0">
                <a:latin typeface="Arial Narrow" pitchFamily="34" charset="0"/>
              </a:rPr>
              <a:t>Фосфати</a:t>
            </a:r>
            <a:r>
              <a:rPr lang="en-US" sz="1500" b="1" dirty="0">
                <a:latin typeface="Arial Narrow" pitchFamily="34" charset="0"/>
              </a:rPr>
              <a:t>,</a:t>
            </a:r>
          </a:p>
          <a:p>
            <a:r>
              <a:rPr lang="en-US" sz="1500" b="1" dirty="0">
                <a:latin typeface="Arial Narrow" pitchFamily="34" charset="0"/>
              </a:rPr>
              <a:t>♦ - </a:t>
            </a:r>
            <a:r>
              <a:rPr lang="sr-Cyrl-RS" sz="1500" b="1" dirty="0">
                <a:latin typeface="Arial Narrow" pitchFamily="34" charset="0"/>
              </a:rPr>
              <a:t>Сфалерит</a:t>
            </a:r>
            <a:r>
              <a:rPr lang="en-US" sz="1500" b="1" dirty="0">
                <a:latin typeface="Arial Narrow" pitchFamily="34" charset="0"/>
              </a:rPr>
              <a:t>(</a:t>
            </a:r>
            <a:r>
              <a:rPr lang="en-US" sz="1500" b="1" dirty="0" err="1">
                <a:latin typeface="Arial Narrow" pitchFamily="34" charset="0"/>
              </a:rPr>
              <a:t>ZnS</a:t>
            </a:r>
            <a:r>
              <a:rPr lang="en-US" sz="1500" b="1" dirty="0">
                <a:latin typeface="Arial Narrow" pitchFamily="34" charset="0"/>
              </a:rPr>
              <a:t>);</a:t>
            </a:r>
          </a:p>
          <a:p>
            <a:r>
              <a:rPr lang="az-Cyrl-AZ" sz="1500" b="1" dirty="0">
                <a:latin typeface="Arial Narrow" pitchFamily="34" charset="0"/>
              </a:rPr>
              <a:t>Ознаке бројева</a:t>
            </a:r>
            <a:r>
              <a:rPr lang="en-US" sz="1500" b="1" dirty="0">
                <a:latin typeface="Arial Narrow" pitchFamily="34" charset="0"/>
              </a:rPr>
              <a:t>:</a:t>
            </a:r>
          </a:p>
          <a:p>
            <a:r>
              <a:rPr lang="en-US" sz="1500" b="1" i="1" dirty="0">
                <a:latin typeface="Arial Narrow" pitchFamily="34" charset="0"/>
              </a:rPr>
              <a:t>0 – </a:t>
            </a:r>
            <a:r>
              <a:rPr lang="sr-Cyrl-RS" sz="1500" b="1" i="1" dirty="0">
                <a:latin typeface="Arial Narrow" pitchFamily="34" charset="0"/>
              </a:rPr>
              <a:t>нису уочени</a:t>
            </a:r>
            <a:r>
              <a:rPr lang="en-US" sz="1500" b="1" i="1" dirty="0">
                <a:latin typeface="Arial Narrow" pitchFamily="34" charset="0"/>
              </a:rPr>
              <a:t>; 1 – </a:t>
            </a:r>
            <a:r>
              <a:rPr lang="sr-Cyrl-RS" sz="1500" b="1" i="1" dirty="0">
                <a:latin typeface="Arial Narrow" pitchFamily="34" charset="0"/>
              </a:rPr>
              <a:t>слабо заступљени;</a:t>
            </a:r>
            <a:r>
              <a:rPr lang="en-US" sz="1500" b="1" i="1" dirty="0">
                <a:latin typeface="Arial Narrow" pitchFamily="34" charset="0"/>
              </a:rPr>
              <a:t> 2 – </a:t>
            </a:r>
            <a:r>
              <a:rPr lang="sr-Cyrl-RS" sz="1500" b="1" i="1" dirty="0">
                <a:latin typeface="Arial Narrow" pitchFamily="34" charset="0"/>
              </a:rPr>
              <a:t>присутни</a:t>
            </a:r>
            <a:r>
              <a:rPr lang="en-US" sz="1500" b="1" i="1" dirty="0">
                <a:latin typeface="Arial Narrow" pitchFamily="34" charset="0"/>
              </a:rPr>
              <a:t>; 3 – </a:t>
            </a:r>
            <a:r>
              <a:rPr lang="sr-Cyrl-RS" sz="1500" b="1" i="1" dirty="0">
                <a:latin typeface="Arial Narrow" pitchFamily="34" charset="0"/>
              </a:rPr>
              <a:t>широко распрострањени</a:t>
            </a:r>
            <a:endParaRPr lang="en-US" sz="1500" b="1" dirty="0">
              <a:latin typeface="Arial Narrow" pitchFamily="34" charset="0"/>
            </a:endParaRPr>
          </a:p>
          <a:p>
            <a:endParaRPr lang="en-US" sz="1900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381005" y="1905002"/>
          <a:ext cx="8305795" cy="2666998"/>
        </p:xfrm>
        <a:graphic>
          <a:graphicData uri="http://schemas.openxmlformats.org/drawingml/2006/table">
            <a:tbl>
              <a:tblPr/>
              <a:tblGrid>
                <a:gridCol w="10263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6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12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1341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5338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9086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3220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7915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8604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281636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281636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281636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281636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1185333">
                <a:tc row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900" kern="100" dirty="0">
                          <a:solidFill>
                            <a:srgbClr val="000000"/>
                          </a:solidFill>
                          <a:latin typeface="Arial Narrow" pitchFamily="34" charset="0"/>
                          <a:ea typeface="Times New Roman"/>
                        </a:rPr>
                        <a:t>Ознака метеорита</a:t>
                      </a:r>
                      <a:endParaRPr lang="en-US" sz="1900" kern="100" dirty="0">
                        <a:latin typeface="Arial Narrow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900" kern="100" dirty="0">
                          <a:latin typeface="Arial Narrow" pitchFamily="34" charset="0"/>
                          <a:ea typeface="Times New Roman"/>
                        </a:rPr>
                        <a:t>Сулфиди</a:t>
                      </a:r>
                      <a:endParaRPr lang="en-US" sz="1900" kern="100" dirty="0">
                        <a:latin typeface="Arial Narrow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900" kern="100">
                          <a:latin typeface="Arial Narrow" pitchFamily="34" charset="0"/>
                          <a:ea typeface="Times New Roman"/>
                        </a:rPr>
                        <a:t>Фосфиди</a:t>
                      </a:r>
                      <a:endParaRPr lang="en-US" sz="1900" kern="100">
                        <a:latin typeface="Arial Narrow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900" kern="100">
                          <a:latin typeface="Arial Narrow" pitchFamily="34" charset="0"/>
                          <a:ea typeface="Times New Roman"/>
                        </a:rPr>
                        <a:t>Карбиди</a:t>
                      </a:r>
                      <a:endParaRPr lang="en-US" sz="1900" kern="100">
                        <a:latin typeface="Arial Narrow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900" kern="100">
                          <a:latin typeface="Arial Narrow" pitchFamily="34" charset="0"/>
                          <a:ea typeface="Times New Roman"/>
                        </a:rPr>
                        <a:t>Графит</a:t>
                      </a:r>
                      <a:endParaRPr lang="en-US" sz="1900" kern="100">
                        <a:latin typeface="Arial Narrow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900" kern="100">
                          <a:latin typeface="Arial Narrow" pitchFamily="34" charset="0"/>
                          <a:ea typeface="Times New Roman"/>
                        </a:rPr>
                        <a:t>Нитриди</a:t>
                      </a:r>
                      <a:endParaRPr lang="en-US" sz="1900" kern="100">
                        <a:latin typeface="Arial Narrow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900" kern="100">
                          <a:latin typeface="Arial Narrow" pitchFamily="34" charset="0"/>
                          <a:ea typeface="Times New Roman"/>
                        </a:rPr>
                        <a:t>Силикати</a:t>
                      </a:r>
                      <a:endParaRPr lang="en-US" sz="1900" kern="100">
                        <a:latin typeface="Arial Narrow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100">
                          <a:latin typeface="Arial Narrow" pitchFamily="34" charset="0"/>
                          <a:ea typeface="Times New Roman"/>
                        </a:rPr>
                        <a:t>Ss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900" kern="100" dirty="0">
                          <a:latin typeface="Arial Narrow" pitchFamily="34" charset="0"/>
                          <a:ea typeface="Times New Roman"/>
                        </a:rPr>
                        <a:t>Остали</a:t>
                      </a:r>
                      <a:endParaRPr lang="en-US" sz="1900" kern="100" dirty="0">
                        <a:latin typeface="Arial Narrow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633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100">
                          <a:latin typeface="Arial Narrow" pitchFamily="34" charset="0"/>
                          <a:ea typeface="Times New Roman"/>
                        </a:rPr>
                        <a:t>Tr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100">
                          <a:latin typeface="Arial Narrow" pitchFamily="34" charset="0"/>
                          <a:ea typeface="Times New Roman"/>
                        </a:rPr>
                        <a:t>Zo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100">
                          <a:latin typeface="Arial Narrow" pitchFamily="34" charset="0"/>
                          <a:ea typeface="Times New Roman"/>
                        </a:rPr>
                        <a:t>Sc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100">
                          <a:latin typeface="Arial Narrow" pitchFamily="34" charset="0"/>
                          <a:ea typeface="Times New Roman"/>
                        </a:rPr>
                        <a:t>Co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100">
                          <a:latin typeface="Arial Narrow" pitchFamily="34" charset="0"/>
                          <a:ea typeface="Times New Roman"/>
                        </a:rPr>
                        <a:t>Ha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100">
                          <a:latin typeface="Arial Narrow" pitchFamily="34" charset="0"/>
                          <a:ea typeface="Times New Roman"/>
                        </a:rPr>
                        <a:t>Ca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100">
                          <a:latin typeface="Arial Narrow" pitchFamily="34" charset="0"/>
                          <a:ea typeface="Liberation Serif"/>
                          <a:cs typeface="Liberation Serif"/>
                        </a:rPr>
                        <a:t>♠</a:t>
                      </a:r>
                      <a:endParaRPr lang="en-US" sz="1900" kern="100">
                        <a:latin typeface="Arial Narrow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100">
                          <a:latin typeface="Arial Narrow" pitchFamily="34" charset="0"/>
                          <a:ea typeface="Liberation Serif"/>
                          <a:cs typeface="Liberation Serif"/>
                        </a:rPr>
                        <a:t>♣</a:t>
                      </a:r>
                      <a:endParaRPr lang="en-US" sz="1900" kern="100">
                        <a:latin typeface="Arial Narrow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100">
                          <a:latin typeface="Arial Narrow" pitchFamily="34" charset="0"/>
                          <a:ea typeface="Liberation Serif"/>
                          <a:cs typeface="Liberation Serif"/>
                        </a:rPr>
                        <a:t>♪</a:t>
                      </a:r>
                      <a:endParaRPr lang="en-US" sz="1900" kern="100">
                        <a:latin typeface="Arial Narrow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100">
                          <a:latin typeface="Arial Narrow" pitchFamily="34" charset="0"/>
                          <a:ea typeface="Liberation Serif"/>
                          <a:cs typeface="Liberation Serif"/>
                        </a:rPr>
                        <a:t>◊</a:t>
                      </a:r>
                      <a:endParaRPr lang="en-US" sz="1900" kern="100">
                        <a:latin typeface="Arial Narrow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100">
                          <a:latin typeface="Arial Narrow" pitchFamily="34" charset="0"/>
                          <a:ea typeface="Liberation Serif"/>
                          <a:cs typeface="Liberation Serif"/>
                        </a:rPr>
                        <a:t>♦</a:t>
                      </a:r>
                      <a:endParaRPr lang="en-US" sz="1900" kern="100">
                        <a:latin typeface="Arial Narrow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633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900" kern="100">
                          <a:solidFill>
                            <a:srgbClr val="000000"/>
                          </a:solidFill>
                          <a:latin typeface="Arial Narrow" pitchFamily="34" charset="0"/>
                          <a:ea typeface="WenQuanYi Micro Hei"/>
                          <a:cs typeface="FreeSans"/>
                        </a:rPr>
                        <a:t>Х</a:t>
                      </a:r>
                      <a:endParaRPr lang="en-US" sz="1900" kern="100">
                        <a:latin typeface="Arial Narrow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100">
                          <a:latin typeface="Arial Narrow" pitchFamily="34" charset="0"/>
                          <a:ea typeface="Times New Roman"/>
                        </a:rPr>
                        <a:t>1-2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100">
                          <a:latin typeface="Arial Narrow" pitchFamily="34" charset="0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100">
                          <a:latin typeface="Arial Narrow" pitchFamily="34" charset="0"/>
                          <a:ea typeface="Times New Roman"/>
                        </a:rPr>
                        <a:t>2-3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100">
                          <a:latin typeface="Arial Narrow" pitchFamily="34" charset="0"/>
                          <a:ea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100">
                          <a:latin typeface="Arial Narrow" pitchFamily="34" charset="0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100">
                          <a:latin typeface="Arial Narrow" pitchFamily="34" charset="0"/>
                          <a:ea typeface="Times New Roman"/>
                        </a:rPr>
                        <a:t>0-1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100">
                          <a:latin typeface="Arial Narrow" pitchFamily="34" charset="0"/>
                          <a:ea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100">
                          <a:latin typeface="Arial Narrow" pitchFamily="34" charset="0"/>
                          <a:ea typeface="Times New Roman"/>
                        </a:rPr>
                        <a:t>0-1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100">
                          <a:latin typeface="Arial Narrow" pitchFamily="34" charset="0"/>
                          <a:ea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100">
                          <a:latin typeface="Arial Narrow" pitchFamily="34" charset="0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100">
                          <a:latin typeface="Arial Narrow" pitchFamily="34" charset="0"/>
                          <a:ea typeface="Times New Roman"/>
                        </a:rPr>
                        <a:t>*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100">
                          <a:latin typeface="Arial Narrow" pitchFamily="34" charset="0"/>
                          <a:ea typeface="Times New Roman"/>
                        </a:rPr>
                        <a:t>/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100">
                          <a:latin typeface="Arial Narrow" pitchFamily="34" charset="0"/>
                          <a:ea typeface="Times New Roman"/>
                        </a:rPr>
                        <a:t>/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633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100">
                          <a:solidFill>
                            <a:srgbClr val="000000"/>
                          </a:solidFill>
                          <a:latin typeface="Arial Narrow" pitchFamily="34" charset="0"/>
                          <a:ea typeface="Times New Roman"/>
                        </a:rPr>
                        <a:t>N</a:t>
                      </a:r>
                      <a:endParaRPr lang="en-US" sz="1900" kern="100">
                        <a:latin typeface="Arial Narrow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100">
                          <a:latin typeface="Arial Narrow" pitchFamily="34" charset="0"/>
                          <a:ea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100">
                          <a:latin typeface="Arial Narrow" pitchFamily="34" charset="0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100">
                          <a:latin typeface="Arial Narrow" pitchFamily="34" charset="0"/>
                          <a:ea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100">
                          <a:latin typeface="Arial Narrow" pitchFamily="34" charset="0"/>
                          <a:ea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100">
                          <a:latin typeface="Arial Narrow" pitchFamily="34" charset="0"/>
                          <a:ea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100">
                          <a:latin typeface="Arial Narrow" pitchFamily="34" charset="0"/>
                          <a:ea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100">
                          <a:latin typeface="Arial Narrow" pitchFamily="34" charset="0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100">
                          <a:latin typeface="Arial Narrow" pitchFamily="34" charset="0"/>
                          <a:ea typeface="Times New Roman"/>
                        </a:rPr>
                        <a:t>1-3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100">
                          <a:latin typeface="Arial Narrow" pitchFamily="34" charset="0"/>
                          <a:ea typeface="Times New Roman"/>
                        </a:rPr>
                        <a:t>1/2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100">
                          <a:latin typeface="Arial Narrow" pitchFamily="34" charset="0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100">
                          <a:latin typeface="Arial Narrow" pitchFamily="34" charset="0"/>
                          <a:ea typeface="Times New Roman"/>
                        </a:rPr>
                        <a:t>+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100">
                          <a:latin typeface="Arial Narrow" pitchFamily="34" charset="0"/>
                          <a:ea typeface="Times New Roman"/>
                        </a:rPr>
                        <a:t>+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100">
                          <a:latin typeface="Arial Narrow" pitchFamily="34" charset="0"/>
                          <a:ea typeface="Times New Roman"/>
                        </a:rPr>
                        <a:t>+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633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100">
                          <a:solidFill>
                            <a:srgbClr val="000000"/>
                          </a:solidFill>
                          <a:latin typeface="Arial Narrow" pitchFamily="34" charset="0"/>
                          <a:ea typeface="Times New Roman"/>
                        </a:rPr>
                        <a:t>A</a:t>
                      </a:r>
                      <a:endParaRPr lang="en-US" sz="1900" kern="100">
                        <a:latin typeface="Arial Narrow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100">
                          <a:latin typeface="Arial Narrow" pitchFamily="34" charset="0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100">
                          <a:latin typeface="Arial Narrow" pitchFamily="34" charset="0"/>
                          <a:ea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100">
                          <a:latin typeface="Arial Narrow" pitchFamily="34" charset="0"/>
                          <a:ea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100">
                          <a:latin typeface="Arial Narrow" pitchFamily="34" charset="0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100">
                          <a:latin typeface="Arial Narrow" pitchFamily="34" charset="0"/>
                          <a:ea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100">
                          <a:latin typeface="Arial Narrow" pitchFamily="34" charset="0"/>
                          <a:ea typeface="Liberation Serif"/>
                          <a:cs typeface="Liberation Serif"/>
                        </a:rPr>
                        <a:t>▲</a:t>
                      </a:r>
                      <a:endParaRPr lang="en-US" sz="1900" kern="100">
                        <a:latin typeface="Arial Narrow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100">
                          <a:latin typeface="Arial Narrow" pitchFamily="34" charset="0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100">
                          <a:latin typeface="Arial Narrow" pitchFamily="34" charset="0"/>
                          <a:ea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100">
                          <a:latin typeface="Arial Narrow" pitchFamily="34" charset="0"/>
                          <a:ea typeface="Times New Roman"/>
                        </a:rPr>
                        <a:t>2-3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100">
                          <a:latin typeface="Arial Narrow" pitchFamily="34" charset="0"/>
                          <a:ea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100">
                          <a:latin typeface="Arial Narrow" pitchFamily="34" charset="0"/>
                          <a:ea typeface="Times New Roman"/>
                        </a:rPr>
                        <a:t>*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100">
                          <a:latin typeface="Arial Narrow" pitchFamily="34" charset="0"/>
                          <a:ea typeface="Times New Roman"/>
                        </a:rPr>
                        <a:t>/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100">
                          <a:latin typeface="Arial Narrow" pitchFamily="34" charset="0"/>
                          <a:ea typeface="Times New Roman"/>
                        </a:rPr>
                        <a:t>/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6333">
                <a:tc>
                  <a:txBody>
                    <a:bodyPr/>
                    <a:lstStyle/>
                    <a:p>
                      <a:pPr marL="0" marR="80010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900" kern="100">
                          <a:solidFill>
                            <a:srgbClr val="000000"/>
                          </a:solidFill>
                          <a:latin typeface="Arial Narrow" pitchFamily="34" charset="0"/>
                          <a:ea typeface="WenQuanYi Micro Hei"/>
                          <a:cs typeface="FreeSans"/>
                        </a:rPr>
                        <a:t>Д</a:t>
                      </a:r>
                      <a:endParaRPr lang="en-US" sz="1900" kern="100">
                        <a:latin typeface="Arial Narrow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100" dirty="0">
                          <a:latin typeface="Arial Narrow" pitchFamily="34" charset="0"/>
                          <a:ea typeface="Times New Roman"/>
                        </a:rPr>
                        <a:t>1-2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100">
                          <a:latin typeface="Arial Narrow" pitchFamily="34" charset="0"/>
                          <a:ea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100">
                          <a:latin typeface="Arial Narrow" pitchFamily="34" charset="0"/>
                          <a:ea typeface="Times New Roman"/>
                        </a:rPr>
                        <a:t>1-2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100">
                          <a:latin typeface="Arial Narrow" pitchFamily="34" charset="0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100">
                          <a:latin typeface="Arial Narrow" pitchFamily="34" charset="0"/>
                          <a:ea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100" dirty="0">
                          <a:latin typeface="Arial Narrow" pitchFamily="34" charset="0"/>
                          <a:ea typeface="Times New Roman"/>
                        </a:rPr>
                        <a:t>0-1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100">
                          <a:latin typeface="Arial Narrow" pitchFamily="34" charset="0"/>
                          <a:ea typeface="Times New Roman"/>
                        </a:rPr>
                        <a:t>3 → 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100">
                          <a:latin typeface="Arial Narrow" pitchFamily="34" charset="0"/>
                          <a:ea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100">
                          <a:latin typeface="Arial Narrow" pitchFamily="34" charset="0"/>
                          <a:ea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100">
                          <a:latin typeface="Arial Narrow" pitchFamily="34" charset="0"/>
                          <a:ea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100">
                          <a:latin typeface="Arial Narrow" pitchFamily="34" charset="0"/>
                          <a:ea typeface="Times New Roman"/>
                        </a:rPr>
                        <a:t>*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100">
                          <a:latin typeface="Arial Narrow" pitchFamily="34" charset="0"/>
                          <a:ea typeface="Times New Roman"/>
                        </a:rPr>
                        <a:t>*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100" dirty="0">
                          <a:latin typeface="Arial Narrow" pitchFamily="34" charset="0"/>
                          <a:ea typeface="Times New Roman"/>
                        </a:rPr>
                        <a:t>+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N_modif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0" y="6304002"/>
            <a:ext cx="9144000" cy="553998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az-Cyrl-AZ" sz="3000" b="1" dirty="0">
                <a:latin typeface="Arial Narrow" pitchFamily="34" charset="0"/>
              </a:rPr>
              <a:t>Контакт</a:t>
            </a:r>
            <a:r>
              <a:rPr lang="en-US" sz="3000" b="1" dirty="0">
                <a:latin typeface="Arial Narrow" pitchFamily="34" charset="0"/>
              </a:rPr>
              <a:t>: </a:t>
            </a:r>
            <a:r>
              <a:rPr lang="en-US" sz="3000" dirty="0">
                <a:latin typeface="Arial Narrow" pitchFamily="34" charset="0"/>
              </a:rPr>
              <a:t>violeta@vinca.rs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587514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az-Cyrl-AZ" sz="4000" b="1" dirty="0">
                <a:latin typeface="Arial Narrow" pitchFamily="34" charset="0"/>
              </a:rPr>
              <a:t>Хемијски састав метеорита Озрен</a:t>
            </a:r>
            <a:endParaRPr lang="en-US" sz="4000" b="1" dirty="0">
              <a:latin typeface="Arial Narrow" pitchFamily="34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52400" y="2476002"/>
          <a:ext cx="8839199" cy="724398"/>
        </p:xfrm>
        <a:graphic>
          <a:graphicData uri="http://schemas.openxmlformats.org/drawingml/2006/table">
            <a:tbl>
              <a:tblPr/>
              <a:tblGrid>
                <a:gridCol w="635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13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38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02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395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302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3021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2771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3645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31461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27717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7888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1062001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37387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1" kern="100" dirty="0">
                          <a:latin typeface="Arial Narrow" pitchFamily="34" charset="0"/>
                          <a:ea typeface="Times New Roman"/>
                        </a:rPr>
                        <a:t>Cr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1" kern="100">
                          <a:latin typeface="Arial Narrow" pitchFamily="34" charset="0"/>
                          <a:ea typeface="Times New Roman"/>
                        </a:rPr>
                        <a:t>Co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1" kern="100">
                          <a:latin typeface="Arial Narrow" pitchFamily="34" charset="0"/>
                          <a:ea typeface="Times New Roman"/>
                        </a:rPr>
                        <a:t>Ni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1" kern="100">
                          <a:latin typeface="Arial Narrow" pitchFamily="34" charset="0"/>
                          <a:ea typeface="Times New Roman"/>
                        </a:rPr>
                        <a:t>Cu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1" kern="100">
                          <a:latin typeface="Arial Narrow" pitchFamily="34" charset="0"/>
                          <a:ea typeface="Times New Roman"/>
                        </a:rPr>
                        <a:t>Ga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1" kern="100">
                          <a:latin typeface="Arial Narrow" pitchFamily="34" charset="0"/>
                          <a:ea typeface="Times New Roman"/>
                        </a:rPr>
                        <a:t>Ge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1" kern="100">
                          <a:latin typeface="Arial Narrow" pitchFamily="34" charset="0"/>
                          <a:ea typeface="Liberation Serif"/>
                          <a:cs typeface="Liberation Serif"/>
                        </a:rPr>
                        <a:t>As </a:t>
                      </a:r>
                      <a:endParaRPr lang="en-US" sz="2300" b="1" kern="100">
                        <a:latin typeface="Arial Narrow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1" kern="100">
                          <a:latin typeface="Arial Narrow" pitchFamily="34" charset="0"/>
                          <a:ea typeface="Liberation Serif"/>
                          <a:cs typeface="Liberation Serif"/>
                        </a:rPr>
                        <a:t>Sb </a:t>
                      </a:r>
                      <a:endParaRPr lang="en-US" sz="2300" b="1" kern="100">
                        <a:latin typeface="Arial Narrow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1" kern="100">
                          <a:latin typeface="Arial Narrow" pitchFamily="34" charset="0"/>
                          <a:ea typeface="Times New Roman"/>
                        </a:rPr>
                        <a:t>W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1" kern="100">
                          <a:latin typeface="Arial Narrow" pitchFamily="34" charset="0"/>
                          <a:ea typeface="Times New Roman"/>
                        </a:rPr>
                        <a:t>Re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1" kern="100">
                          <a:latin typeface="Arial Narrow" pitchFamily="34" charset="0"/>
                          <a:ea typeface="Times New Roman"/>
                        </a:rPr>
                        <a:t>Ir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1" kern="100">
                          <a:latin typeface="Arial Narrow" pitchFamily="34" charset="0"/>
                          <a:ea typeface="Times New Roman"/>
                        </a:rPr>
                        <a:t>Pt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1" kern="100">
                          <a:latin typeface="Arial Narrow" pitchFamily="34" charset="0"/>
                          <a:ea typeface="Times New Roman"/>
                        </a:rPr>
                        <a:t>Au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952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1" kern="100">
                          <a:latin typeface="Arial Narrow" pitchFamily="34" charset="0"/>
                          <a:ea typeface="Times New Roman"/>
                        </a:rPr>
                        <a:t>31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1" kern="100">
                          <a:latin typeface="Arial Narrow" pitchFamily="34" charset="0"/>
                          <a:ea typeface="Times New Roman"/>
                        </a:rPr>
                        <a:t>4</a:t>
                      </a:r>
                      <a:r>
                        <a:rPr lang="sr-Cyrl-RS" sz="2300" b="1" kern="100">
                          <a:latin typeface="Arial Narrow" pitchFamily="34" charset="0"/>
                          <a:ea typeface="Times New Roman"/>
                        </a:rPr>
                        <a:t>,</a:t>
                      </a:r>
                      <a:r>
                        <a:rPr lang="en-US" sz="2300" b="1" kern="100">
                          <a:latin typeface="Arial Narrow" pitchFamily="34" charset="0"/>
                          <a:ea typeface="Times New Roman"/>
                        </a:rPr>
                        <a:t>75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1" kern="100">
                          <a:latin typeface="Arial Narrow" pitchFamily="34" charset="0"/>
                          <a:ea typeface="Times New Roman"/>
                        </a:rPr>
                        <a:t>7</a:t>
                      </a:r>
                      <a:r>
                        <a:rPr lang="sr-Cyrl-RS" sz="2300" b="1" kern="100">
                          <a:latin typeface="Arial Narrow" pitchFamily="34" charset="0"/>
                          <a:ea typeface="Times New Roman"/>
                        </a:rPr>
                        <a:t>0,</a:t>
                      </a:r>
                      <a:r>
                        <a:rPr lang="en-US" sz="2300" b="1" kern="100">
                          <a:latin typeface="Arial Narrow" pitchFamily="34" charset="0"/>
                          <a:ea typeface="Times New Roman"/>
                        </a:rPr>
                        <a:t>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1" kern="100">
                          <a:latin typeface="Arial Narrow" pitchFamily="34" charset="0"/>
                          <a:ea typeface="Times New Roman"/>
                        </a:rPr>
                        <a:t>139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1" kern="100">
                          <a:latin typeface="Arial Narrow" pitchFamily="34" charset="0"/>
                          <a:ea typeface="Times New Roman"/>
                        </a:rPr>
                        <a:t>78</a:t>
                      </a:r>
                      <a:r>
                        <a:rPr lang="sr-Cyrl-RS" sz="2300" b="1" kern="100">
                          <a:latin typeface="Arial Narrow" pitchFamily="34" charset="0"/>
                          <a:ea typeface="Times New Roman"/>
                        </a:rPr>
                        <a:t>,</a:t>
                      </a:r>
                      <a:r>
                        <a:rPr lang="en-US" sz="2300" b="1" kern="100">
                          <a:latin typeface="Arial Narrow" pitchFamily="34" charset="0"/>
                          <a:ea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1" kern="100">
                          <a:latin typeface="Arial Narrow" pitchFamily="34" charset="0"/>
                          <a:ea typeface="Times New Roman"/>
                        </a:rPr>
                        <a:t>280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1" kern="100">
                          <a:latin typeface="Arial Narrow" pitchFamily="34" charset="0"/>
                          <a:ea typeface="Times New Roman"/>
                        </a:rPr>
                        <a:t>14</a:t>
                      </a:r>
                      <a:r>
                        <a:rPr lang="sr-Cyrl-RS" sz="2300" b="1" kern="100">
                          <a:latin typeface="Arial Narrow" pitchFamily="34" charset="0"/>
                          <a:ea typeface="Times New Roman"/>
                        </a:rPr>
                        <a:t>,</a:t>
                      </a:r>
                      <a:r>
                        <a:rPr lang="en-US" sz="2300" b="1" kern="100">
                          <a:latin typeface="Arial Narrow" pitchFamily="34" charset="0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1" kern="100">
                          <a:latin typeface="Arial Narrow" pitchFamily="34" charset="0"/>
                          <a:ea typeface="Times New Roman"/>
                        </a:rPr>
                        <a:t>280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1" kern="100">
                          <a:latin typeface="Arial Narrow" pitchFamily="34" charset="0"/>
                          <a:ea typeface="Times New Roman"/>
                        </a:rPr>
                        <a:t>1</a:t>
                      </a:r>
                      <a:r>
                        <a:rPr lang="sr-Cyrl-RS" sz="2300" b="1" kern="100">
                          <a:latin typeface="Arial Narrow" pitchFamily="34" charset="0"/>
                          <a:ea typeface="Times New Roman"/>
                        </a:rPr>
                        <a:t>,</a:t>
                      </a:r>
                      <a:r>
                        <a:rPr lang="en-US" sz="2300" b="1" kern="100">
                          <a:latin typeface="Arial Narrow" pitchFamily="34" charset="0"/>
                          <a:ea typeface="Times New Roman"/>
                        </a:rPr>
                        <a:t>02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1" kern="100">
                          <a:latin typeface="Arial Narrow" pitchFamily="34" charset="0"/>
                          <a:ea typeface="Times New Roman"/>
                        </a:rPr>
                        <a:t>204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1" kern="100">
                          <a:latin typeface="Arial Narrow" pitchFamily="34" charset="0"/>
                          <a:ea typeface="Times New Roman"/>
                        </a:rPr>
                        <a:t>2</a:t>
                      </a:r>
                      <a:r>
                        <a:rPr lang="sr-Cyrl-RS" sz="2300" b="1" kern="100">
                          <a:latin typeface="Arial Narrow" pitchFamily="34" charset="0"/>
                          <a:ea typeface="Times New Roman"/>
                        </a:rPr>
                        <a:t>,</a:t>
                      </a:r>
                      <a:r>
                        <a:rPr lang="en-US" sz="2300" b="1" kern="100">
                          <a:latin typeface="Arial Narrow" pitchFamily="34" charset="0"/>
                          <a:ea typeface="Times New Roman"/>
                        </a:rPr>
                        <a:t>59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1" kern="100">
                          <a:latin typeface="Arial Narrow" pitchFamily="34" charset="0"/>
                          <a:ea typeface="Times New Roman"/>
                        </a:rPr>
                        <a:t>4</a:t>
                      </a:r>
                      <a:r>
                        <a:rPr lang="sr-Cyrl-RS" sz="2300" b="1" kern="100">
                          <a:latin typeface="Arial Narrow" pitchFamily="34" charset="0"/>
                          <a:ea typeface="Times New Roman"/>
                        </a:rPr>
                        <a:t>,</a:t>
                      </a:r>
                      <a:r>
                        <a:rPr lang="en-US" sz="2300" b="1" kern="100">
                          <a:latin typeface="Arial Narrow" pitchFamily="34" charset="0"/>
                          <a:ea typeface="Times New Roman"/>
                        </a:rPr>
                        <a:t>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1" kern="100" dirty="0">
                          <a:latin typeface="Arial Narrow" pitchFamily="34" charset="0"/>
                          <a:ea typeface="Times New Roman"/>
                        </a:rPr>
                        <a:t>1</a:t>
                      </a:r>
                      <a:r>
                        <a:rPr lang="sr-Cyrl-RS" sz="2300" b="1" kern="100" dirty="0">
                          <a:latin typeface="Arial Narrow" pitchFamily="34" charset="0"/>
                          <a:ea typeface="Times New Roman"/>
                        </a:rPr>
                        <a:t>,</a:t>
                      </a:r>
                      <a:r>
                        <a:rPr lang="en-US" sz="2300" b="1" kern="100" dirty="0">
                          <a:latin typeface="Arial Narrow" pitchFamily="34" charset="0"/>
                          <a:ea typeface="Times New Roman"/>
                        </a:rPr>
                        <a:t>586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228601" y="3733800"/>
            <a:ext cx="8534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b="1" i="1" dirty="0">
                <a:latin typeface="Arial Narrow" pitchFamily="34" charset="0"/>
              </a:rPr>
              <a:t>Легенда</a:t>
            </a:r>
            <a:r>
              <a:rPr lang="sr-Cyrl-RS" b="1" dirty="0">
                <a:latin typeface="Arial Narrow" pitchFamily="34" charset="0"/>
              </a:rPr>
              <a:t>: Састав и удели хемијских елемената метеорита Озрен.</a:t>
            </a:r>
            <a:endParaRPr lang="en-US" b="1" dirty="0">
              <a:latin typeface="Arial Narrow" pitchFamily="34" charset="0"/>
            </a:endParaRPr>
          </a:p>
          <a:p>
            <a:r>
              <a:rPr lang="sr-Cyrl-RS" b="1" dirty="0">
                <a:latin typeface="Arial Narrow" pitchFamily="34" charset="0"/>
              </a:rPr>
              <a:t> Елементи </a:t>
            </a:r>
            <a:r>
              <a:rPr lang="en-US" b="1" dirty="0">
                <a:latin typeface="Arial Narrow" pitchFamily="34" charset="0"/>
              </a:rPr>
              <a:t>Co</a:t>
            </a:r>
            <a:r>
              <a:rPr lang="sr-Cyrl-RS" b="1" dirty="0">
                <a:latin typeface="Arial Narrow" pitchFamily="34" charset="0"/>
              </a:rPr>
              <a:t> и </a:t>
            </a:r>
            <a:r>
              <a:rPr lang="en-US" b="1" dirty="0">
                <a:latin typeface="Arial Narrow" pitchFamily="34" charset="0"/>
              </a:rPr>
              <a:t>Ni</a:t>
            </a:r>
            <a:r>
              <a:rPr lang="sr-Cyrl-RS" b="1" dirty="0">
                <a:latin typeface="Arial Narrow" pitchFamily="34" charset="0"/>
              </a:rPr>
              <a:t> су приказани у јединицама (</a:t>
            </a:r>
            <a:r>
              <a:rPr lang="en-US" b="1" dirty="0">
                <a:latin typeface="Arial Narrow" pitchFamily="34" charset="0"/>
              </a:rPr>
              <a:t>mg/g</a:t>
            </a:r>
            <a:r>
              <a:rPr lang="sr-Cyrl-RS" b="1" dirty="0">
                <a:latin typeface="Arial Narrow" pitchFamily="34" charset="0"/>
              </a:rPr>
              <a:t>);</a:t>
            </a:r>
            <a:r>
              <a:rPr lang="en-US" b="1" dirty="0" err="1">
                <a:latin typeface="Arial Narrow" pitchFamily="34" charset="0"/>
              </a:rPr>
              <a:t>Sb</a:t>
            </a:r>
            <a:r>
              <a:rPr lang="sr-Cyrl-RS" b="1" dirty="0">
                <a:latin typeface="Arial Narrow" pitchFamily="34" charset="0"/>
              </a:rPr>
              <a:t> и </a:t>
            </a:r>
            <a:r>
              <a:rPr lang="en-US" b="1" dirty="0">
                <a:latin typeface="Arial Narrow" pitchFamily="34" charset="0"/>
              </a:rPr>
              <a:t>Re</a:t>
            </a:r>
            <a:r>
              <a:rPr lang="sr-Cyrl-RS" b="1" dirty="0">
                <a:latin typeface="Arial Narrow" pitchFamily="34" charset="0"/>
              </a:rPr>
              <a:t> у јединицама</a:t>
            </a:r>
            <a:r>
              <a:rPr lang="en-US" b="1" dirty="0">
                <a:latin typeface="Arial Narrow" pitchFamily="34" charset="0"/>
              </a:rPr>
              <a:t> </a:t>
            </a:r>
            <a:r>
              <a:rPr lang="sr-Cyrl-RS" b="1" dirty="0">
                <a:latin typeface="Arial Narrow" pitchFamily="34" charset="0"/>
              </a:rPr>
              <a:t>(</a:t>
            </a:r>
            <a:r>
              <a:rPr lang="en-US" b="1" dirty="0" err="1">
                <a:latin typeface="Arial Narrow" pitchFamily="34" charset="0"/>
              </a:rPr>
              <a:t>ng</a:t>
            </a:r>
            <a:r>
              <a:rPr lang="en-US" b="1" dirty="0">
                <a:latin typeface="Arial Narrow" pitchFamily="34" charset="0"/>
              </a:rPr>
              <a:t>/g</a:t>
            </a:r>
            <a:r>
              <a:rPr lang="sr-Cyrl-RS" b="1" dirty="0">
                <a:latin typeface="Arial Narrow" pitchFamily="34" charset="0"/>
              </a:rPr>
              <a:t>), </a:t>
            </a:r>
            <a:endParaRPr lang="en-US" b="1" dirty="0">
              <a:latin typeface="Arial Narrow" pitchFamily="34" charset="0"/>
            </a:endParaRPr>
          </a:p>
          <a:p>
            <a:r>
              <a:rPr lang="en-US" b="1" dirty="0">
                <a:latin typeface="Arial Narrow" pitchFamily="34" charset="0"/>
              </a:rPr>
              <a:t> </a:t>
            </a:r>
            <a:r>
              <a:rPr lang="sr-Cyrl-RS" b="1" dirty="0">
                <a:latin typeface="Arial Narrow" pitchFamily="34" charset="0"/>
              </a:rPr>
              <a:t>док су остали елементи (</a:t>
            </a:r>
            <a:r>
              <a:rPr lang="en-US" b="1" dirty="0">
                <a:latin typeface="Arial Narrow" pitchFamily="34" charset="0"/>
              </a:rPr>
              <a:t>Cr</a:t>
            </a:r>
            <a:r>
              <a:rPr lang="sr-Cyrl-RS" b="1" dirty="0">
                <a:latin typeface="Arial Narrow" pitchFamily="34" charset="0"/>
              </a:rPr>
              <a:t>, </a:t>
            </a:r>
            <a:r>
              <a:rPr lang="en-US" b="1" dirty="0">
                <a:latin typeface="Arial Narrow" pitchFamily="34" charset="0"/>
              </a:rPr>
              <a:t>Cu</a:t>
            </a:r>
            <a:r>
              <a:rPr lang="sr-Cyrl-RS" b="1" dirty="0">
                <a:latin typeface="Arial Narrow" pitchFamily="34" charset="0"/>
              </a:rPr>
              <a:t>, </a:t>
            </a:r>
            <a:r>
              <a:rPr lang="en-US" b="1" dirty="0" err="1">
                <a:latin typeface="Arial Narrow" pitchFamily="34" charset="0"/>
              </a:rPr>
              <a:t>Ga</a:t>
            </a:r>
            <a:r>
              <a:rPr lang="sr-Cyrl-RS" b="1" dirty="0">
                <a:latin typeface="Arial Narrow" pitchFamily="34" charset="0"/>
              </a:rPr>
              <a:t>, </a:t>
            </a:r>
            <a:r>
              <a:rPr lang="en-US" b="1" dirty="0">
                <a:latin typeface="Arial Narrow" pitchFamily="34" charset="0"/>
              </a:rPr>
              <a:t>G</a:t>
            </a:r>
            <a:r>
              <a:rPr lang="sr-Cyrl-RS" b="1" dirty="0">
                <a:latin typeface="Arial Narrow" pitchFamily="34" charset="0"/>
              </a:rPr>
              <a:t>е, </a:t>
            </a:r>
            <a:r>
              <a:rPr lang="en-US" b="1" dirty="0">
                <a:latin typeface="Arial Narrow" pitchFamily="34" charset="0"/>
              </a:rPr>
              <a:t>As</a:t>
            </a:r>
            <a:r>
              <a:rPr lang="sr-Cyrl-RS" b="1" dirty="0">
                <a:latin typeface="Arial Narrow" pitchFamily="34" charset="0"/>
              </a:rPr>
              <a:t>, </a:t>
            </a:r>
            <a:r>
              <a:rPr lang="en-US" b="1" dirty="0">
                <a:latin typeface="Arial Narrow" pitchFamily="34" charset="0"/>
              </a:rPr>
              <a:t>W</a:t>
            </a:r>
            <a:r>
              <a:rPr lang="sr-Cyrl-RS" b="1" dirty="0">
                <a:latin typeface="Arial Narrow" pitchFamily="34" charset="0"/>
              </a:rPr>
              <a:t>, </a:t>
            </a:r>
            <a:r>
              <a:rPr lang="en-US" b="1" dirty="0" err="1">
                <a:latin typeface="Arial Narrow" pitchFamily="34" charset="0"/>
              </a:rPr>
              <a:t>Ir</a:t>
            </a:r>
            <a:r>
              <a:rPr lang="sr-Cyrl-RS" b="1" dirty="0">
                <a:latin typeface="Arial Narrow" pitchFamily="34" charset="0"/>
              </a:rPr>
              <a:t> и </a:t>
            </a:r>
            <a:r>
              <a:rPr lang="en-US" b="1" dirty="0">
                <a:latin typeface="Arial Narrow" pitchFamily="34" charset="0"/>
              </a:rPr>
              <a:t>Pt</a:t>
            </a:r>
            <a:r>
              <a:rPr lang="sr-Cyrl-RS" b="1" dirty="0">
                <a:latin typeface="Arial Narrow" pitchFamily="34" charset="0"/>
              </a:rPr>
              <a:t>) приказани у</a:t>
            </a:r>
            <a:r>
              <a:rPr lang="en-US" b="1" dirty="0">
                <a:latin typeface="Arial Narrow" pitchFamily="34" charset="0"/>
              </a:rPr>
              <a:t> </a:t>
            </a:r>
            <a:r>
              <a:rPr lang="sr-Cyrl-RS" b="1" dirty="0">
                <a:latin typeface="Arial Narrow" pitchFamily="34" charset="0"/>
              </a:rPr>
              <a:t>јединицама (</a:t>
            </a:r>
            <a:r>
              <a:rPr lang="en-US" b="1" dirty="0" err="1">
                <a:latin typeface="Arial Narrow" pitchFamily="34" charset="0"/>
              </a:rPr>
              <a:t>μg</a:t>
            </a:r>
            <a:r>
              <a:rPr lang="en-US" b="1" dirty="0">
                <a:latin typeface="Arial Narrow" pitchFamily="34" charset="0"/>
              </a:rPr>
              <a:t>/g</a:t>
            </a:r>
            <a:r>
              <a:rPr lang="sr-Cyrl-RS" b="1" dirty="0">
                <a:latin typeface="Arial Narrow" pitchFamily="34" charset="0"/>
              </a:rPr>
              <a:t>). Елемент гвожђе није коментарисан у оквиру табеле.</a:t>
            </a:r>
            <a:endParaRPr lang="en-US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N_modif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0" y="6304002"/>
            <a:ext cx="9144000" cy="553998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az-Cyrl-AZ" sz="3000" b="1" dirty="0">
                <a:latin typeface="Arial Narrow" pitchFamily="34" charset="0"/>
              </a:rPr>
              <a:t>Контакт</a:t>
            </a:r>
            <a:r>
              <a:rPr lang="en-US" sz="3000" b="1" dirty="0">
                <a:latin typeface="Arial Narrow" pitchFamily="34" charset="0"/>
              </a:rPr>
              <a:t>: </a:t>
            </a:r>
            <a:r>
              <a:rPr lang="en-US" sz="3000" dirty="0">
                <a:latin typeface="Arial Narrow" pitchFamily="34" charset="0"/>
              </a:rPr>
              <a:t>violeta@vinca.rs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533400" y="7620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</a:pPr>
            <a:r>
              <a:rPr lang="sr-Cyrl-RS" sz="4400" b="1" dirty="0">
                <a:latin typeface="Arial Narrow" pitchFamily="34" charset="0"/>
              </a:rPr>
              <a:t> Општи подаци о гвозденим метеоритима</a:t>
            </a:r>
            <a:endParaRPr lang="en-US" sz="4400" b="1" dirty="0">
              <a:latin typeface="Arial Narrow" pitchFamily="34" charset="0"/>
            </a:endParaRPr>
          </a:p>
          <a:p>
            <a:pPr algn="ctr">
              <a:spcBef>
                <a:spcPct val="0"/>
              </a:spcBef>
            </a:pPr>
            <a:endParaRPr lang="en-US" sz="4400" b="1" dirty="0">
              <a:latin typeface="Arial Narrow" pitchFamily="34" charset="0"/>
            </a:endParaRPr>
          </a:p>
          <a:p>
            <a:pPr lvl="0" algn="ctr">
              <a:spcBef>
                <a:spcPct val="0"/>
              </a:spcBef>
            </a:pPr>
            <a:endParaRPr kumimoji="0" lang="en-US" sz="4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 Narrow" pitchFamily="34" charset="0"/>
              <a:ea typeface="+mj-ea"/>
              <a:cs typeface="+mj-cs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609600" y="1493520"/>
          <a:ext cx="8153400" cy="4754880"/>
        </p:xfrm>
        <a:graphic>
          <a:graphicData uri="http://schemas.openxmlformats.org/drawingml/2006/table">
            <a:tbl>
              <a:tblPr/>
              <a:tblGrid>
                <a:gridCol w="14833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600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99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5200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1990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2400" b="1" dirty="0">
                          <a:latin typeface="Arial Narrow" pitchFamily="34" charset="0"/>
                          <a:ea typeface="Times New Roman"/>
                        </a:rPr>
                        <a:t>Назив метеорита</a:t>
                      </a:r>
                      <a:endParaRPr lang="en-US" sz="2400" b="1" dirty="0">
                        <a:latin typeface="Arial Narrow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2400" b="1" dirty="0">
                          <a:latin typeface="Arial Narrow" pitchFamily="34" charset="0"/>
                          <a:ea typeface="Times New Roman"/>
                        </a:rPr>
                        <a:t>Датум пада</a:t>
                      </a:r>
                      <a:endParaRPr lang="en-US" sz="2400" b="1" dirty="0">
                        <a:latin typeface="Arial Narrow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2400" b="1" dirty="0">
                          <a:latin typeface="Arial Narrow" pitchFamily="34" charset="0"/>
                          <a:ea typeface="Times New Roman"/>
                        </a:rPr>
                        <a:t>Маса метеорита</a:t>
                      </a:r>
                      <a:r>
                        <a:rPr lang="en-US" sz="2400" b="1" dirty="0">
                          <a:latin typeface="Arial Narrow" pitchFamily="34" charset="0"/>
                          <a:ea typeface="Times New Roman"/>
                        </a:rPr>
                        <a:t> [kg]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2400" b="1">
                          <a:latin typeface="Arial Narrow" pitchFamily="34" charset="0"/>
                          <a:ea typeface="Times New Roman"/>
                        </a:rPr>
                        <a:t>Географске координате, на којима је пронађен метеорит</a:t>
                      </a:r>
                      <a:endParaRPr lang="en-US" sz="2400" b="1">
                        <a:latin typeface="Arial Narrow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993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2400" b="1">
                          <a:latin typeface="Arial Narrow" pitchFamily="34" charset="0"/>
                          <a:ea typeface="Times New Roman"/>
                        </a:rPr>
                        <a:t>Димитровград</a:t>
                      </a:r>
                      <a:endParaRPr lang="en-US" sz="2400" b="1">
                        <a:latin typeface="Arial Narrow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Arial Narrow" pitchFamily="34" charset="0"/>
                          <a:ea typeface="Times New Roman"/>
                        </a:rPr>
                        <a:t>1949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Arial Narrow" pitchFamily="34" charset="0"/>
                          <a:ea typeface="Times New Roman"/>
                        </a:rPr>
                        <a:t>~ 100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Arial Narrow" pitchFamily="34" charset="0"/>
                          <a:ea typeface="Times New Roman"/>
                        </a:rPr>
                        <a:t>43 ° 20' N;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Arial Narrow" pitchFamily="34" charset="0"/>
                          <a:ea typeface="Times New Roman"/>
                        </a:rPr>
                        <a:t>22 ° 52' 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993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2400" b="1">
                          <a:latin typeface="Arial Narrow" pitchFamily="34" charset="0"/>
                          <a:ea typeface="Times New Roman"/>
                        </a:rPr>
                        <a:t>Храшчина</a:t>
                      </a:r>
                      <a:endParaRPr lang="en-US" sz="2400" b="1">
                        <a:latin typeface="Arial Narrow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latin typeface="Arial Narrow" pitchFamily="34" charset="0"/>
                          <a:ea typeface="Times New Roman"/>
                        </a:rPr>
                        <a:t>26.05.1751.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Arial Narrow" pitchFamily="34" charset="0"/>
                          <a:ea typeface="Times New Roman"/>
                        </a:rPr>
                        <a:t>~ 50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Arial Narrow" pitchFamily="34" charset="0"/>
                          <a:ea typeface="Times New Roman"/>
                        </a:rPr>
                        <a:t>46° 60' N;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Arial Narrow" pitchFamily="34" charset="0"/>
                          <a:ea typeface="Times New Roman"/>
                        </a:rPr>
                        <a:t>16° 20' 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993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2400" b="1">
                          <a:latin typeface="Arial Narrow" pitchFamily="34" charset="0"/>
                          <a:ea typeface="Times New Roman"/>
                        </a:rPr>
                        <a:t>Озрен</a:t>
                      </a:r>
                      <a:endParaRPr lang="en-US" sz="2400" b="1">
                        <a:latin typeface="Arial Narrow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latin typeface="Arial Narrow" pitchFamily="34" charset="0"/>
                          <a:ea typeface="Times New Roman"/>
                        </a:rPr>
                        <a:t>1952.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latin typeface="Arial Narrow" pitchFamily="34" charset="0"/>
                          <a:ea typeface="Times New Roman"/>
                        </a:rPr>
                        <a:t>~ 3.9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Arial Narrow" pitchFamily="34" charset="0"/>
                          <a:ea typeface="Times New Roman"/>
                        </a:rPr>
                        <a:t>44° 36' N;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Arial Narrow" pitchFamily="34" charset="0"/>
                          <a:ea typeface="Times New Roman"/>
                        </a:rPr>
                        <a:t>18° 20' 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993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Arial Narrow" pitchFamily="34" charset="0"/>
                          <a:ea typeface="Times New Roman"/>
                        </a:rPr>
                        <a:t>Nagy-</a:t>
                      </a:r>
                      <a:r>
                        <a:rPr lang="en-US" sz="2400" b="1" dirty="0" err="1">
                          <a:latin typeface="Arial Narrow" pitchFamily="34" charset="0"/>
                          <a:ea typeface="Times New Roman"/>
                        </a:rPr>
                        <a:t>Vázsony</a:t>
                      </a:r>
                      <a:endParaRPr lang="en-US" sz="2400" b="1" dirty="0">
                        <a:latin typeface="Arial Narrow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latin typeface="Arial Narrow" pitchFamily="34" charset="0"/>
                          <a:ea typeface="Times New Roman"/>
                        </a:rPr>
                        <a:t>17.01.1890.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latin typeface="Arial Narrow" pitchFamily="34" charset="0"/>
                          <a:ea typeface="Times New Roman"/>
                        </a:rPr>
                        <a:t>~ 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Arial Narrow" pitchFamily="34" charset="0"/>
                          <a:ea typeface="Times New Roman"/>
                        </a:rPr>
                        <a:t>46° 59' N;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Arial Narrow" pitchFamily="34" charset="0"/>
                          <a:ea typeface="Times New Roman"/>
                        </a:rPr>
                        <a:t>17° 42' 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7993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2400" b="1">
                          <a:latin typeface="Arial Narrow" pitchFamily="34" charset="0"/>
                          <a:ea typeface="Times New Roman"/>
                        </a:rPr>
                        <a:t>Авче</a:t>
                      </a:r>
                      <a:endParaRPr lang="en-US" sz="2400" b="1">
                        <a:latin typeface="Arial Narrow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latin typeface="Arial Narrow" pitchFamily="34" charset="0"/>
                          <a:ea typeface="Times New Roman"/>
                        </a:rPr>
                        <a:t>31.03.1908.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latin typeface="Arial Narrow" pitchFamily="34" charset="0"/>
                          <a:ea typeface="Times New Roman"/>
                        </a:rPr>
                        <a:t>~ 1.23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Arial Narrow" pitchFamily="34" charset="0"/>
                          <a:ea typeface="Times New Roman"/>
                        </a:rPr>
                        <a:t>46° 00’ N;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Arial Narrow" pitchFamily="34" charset="0"/>
                          <a:ea typeface="Times New Roman"/>
                        </a:rPr>
                        <a:t>13° 30' 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N_modif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0" y="6304002"/>
            <a:ext cx="9144000" cy="553998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az-Cyrl-AZ" sz="3000" b="1" dirty="0">
                <a:latin typeface="Arial Narrow" pitchFamily="34" charset="0"/>
              </a:rPr>
              <a:t>Контакт</a:t>
            </a:r>
            <a:r>
              <a:rPr lang="en-US" sz="3000" b="1" dirty="0">
                <a:latin typeface="Arial Narrow" pitchFamily="34" charset="0"/>
              </a:rPr>
              <a:t>: </a:t>
            </a:r>
            <a:r>
              <a:rPr lang="en-US" sz="3000" dirty="0">
                <a:latin typeface="Arial Narrow" pitchFamily="34" charset="0"/>
              </a:rPr>
              <a:t>violeta@vinca.rs</a:t>
            </a:r>
          </a:p>
        </p:txBody>
      </p:sp>
      <p:sp>
        <p:nvSpPr>
          <p:cNvPr id="6" name="Rectangle 5"/>
          <p:cNvSpPr/>
          <p:nvPr/>
        </p:nvSpPr>
        <p:spPr>
          <a:xfrm>
            <a:off x="-76200" y="76200"/>
            <a:ext cx="9144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ru-RU" sz="4000" b="1" dirty="0">
                <a:latin typeface="Arial Narrow" pitchFamily="34" charset="0"/>
              </a:rPr>
              <a:t>Поставка премиса модела (објашњење координата слетања метеорита Хоба) </a:t>
            </a:r>
            <a:endParaRPr lang="en-US" sz="4000" b="1" dirty="0">
              <a:latin typeface="Arial Narrow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6200" y="1507153"/>
            <a:ext cx="89916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arenR"/>
            </a:pPr>
            <a:r>
              <a:rPr lang="ru-RU" sz="2400" b="1" dirty="0">
                <a:latin typeface="Arial Narrow" pitchFamily="34" charset="0"/>
              </a:rPr>
              <a:t>Утицај гравитационог привлачења Земље се</a:t>
            </a:r>
            <a:r>
              <a:rPr lang="en-US" sz="2400" b="1" dirty="0">
                <a:latin typeface="Arial Narrow" pitchFamily="34" charset="0"/>
              </a:rPr>
              <a:t>  </a:t>
            </a:r>
            <a:r>
              <a:rPr lang="ru-RU" sz="2400" b="1" dirty="0">
                <a:latin typeface="Arial Narrow" pitchFamily="34" charset="0"/>
              </a:rPr>
              <a:t>огледа у привлачењу метеорита</a:t>
            </a:r>
            <a:r>
              <a:rPr lang="en-US" sz="2400" b="1" dirty="0">
                <a:latin typeface="Arial Narrow" pitchFamily="34" charset="0"/>
              </a:rPr>
              <a:t> </a:t>
            </a:r>
            <a:r>
              <a:rPr lang="ru-RU" sz="2400" b="1" dirty="0">
                <a:latin typeface="Arial Narrow" pitchFamily="34" charset="0"/>
              </a:rPr>
              <a:t>Хоба најкраћом путањом ка тачки</a:t>
            </a:r>
            <a:r>
              <a:rPr lang="en-US" sz="2400" b="1" dirty="0">
                <a:latin typeface="Arial Narrow" pitchFamily="34" charset="0"/>
              </a:rPr>
              <a:t> (0</a:t>
            </a:r>
            <a:r>
              <a:rPr lang="en-US" sz="2400" b="1" dirty="0">
                <a:latin typeface="Arial Narrow" pitchFamily="34" charset="0"/>
                <a:cs typeface="Arial"/>
              </a:rPr>
              <a:t>̊</a:t>
            </a:r>
            <a:r>
              <a:rPr lang="en-US" sz="2400" b="1" dirty="0">
                <a:latin typeface="Arial Narrow" pitchFamily="34" charset="0"/>
              </a:rPr>
              <a:t>, 0</a:t>
            </a:r>
            <a:r>
              <a:rPr lang="en-US" sz="2400" b="1" dirty="0">
                <a:latin typeface="Arial Narrow" pitchFamily="34" charset="0"/>
                <a:cs typeface="Arial"/>
              </a:rPr>
              <a:t>̊</a:t>
            </a:r>
            <a:r>
              <a:rPr lang="en-US" sz="2400" b="1" dirty="0">
                <a:latin typeface="Arial Narrow" pitchFamily="34" charset="0"/>
              </a:rPr>
              <a:t>)</a:t>
            </a:r>
          </a:p>
          <a:p>
            <a:pPr marL="514350" indent="-514350">
              <a:buFont typeface="+mj-lt"/>
              <a:buAutoNum type="arabicParenR"/>
            </a:pPr>
            <a:r>
              <a:rPr lang="ru-RU" sz="2400" b="1" dirty="0">
                <a:latin typeface="Arial Narrow" pitchFamily="34" charset="0"/>
              </a:rPr>
              <a:t>Утицај Земљине центрипеталне силе се огледа у отклону слетања метеорита на тачку</a:t>
            </a:r>
            <a:r>
              <a:rPr lang="en-US" sz="2400" b="1" dirty="0">
                <a:latin typeface="Arial Narrow" pitchFamily="34" charset="0"/>
              </a:rPr>
              <a:t> (0</a:t>
            </a:r>
            <a:r>
              <a:rPr lang="en-US" sz="2400" b="1" dirty="0">
                <a:latin typeface="Arial Narrow" pitchFamily="34" charset="0"/>
                <a:cs typeface="Arial"/>
              </a:rPr>
              <a:t>̊</a:t>
            </a:r>
            <a:r>
              <a:rPr lang="en-US" sz="2400" b="1" dirty="0">
                <a:latin typeface="Arial Narrow" pitchFamily="34" charset="0"/>
              </a:rPr>
              <a:t>, 0</a:t>
            </a:r>
            <a:r>
              <a:rPr lang="en-US" sz="2400" b="1" dirty="0">
                <a:latin typeface="Arial Narrow" pitchFamily="34" charset="0"/>
                <a:cs typeface="Arial"/>
              </a:rPr>
              <a:t>̊</a:t>
            </a:r>
            <a:r>
              <a:rPr lang="en-US" sz="2400" b="1" dirty="0">
                <a:latin typeface="Arial Narrow" pitchFamily="34" charset="0"/>
              </a:rPr>
              <a:t>)</a:t>
            </a:r>
          </a:p>
          <a:p>
            <a:pPr marL="514350" indent="-514350">
              <a:buFont typeface="+mj-lt"/>
              <a:buAutoNum type="arabicParenR"/>
            </a:pPr>
            <a:r>
              <a:rPr lang="ru-RU" sz="2400" b="1" dirty="0">
                <a:latin typeface="Arial Narrow" pitchFamily="34" charset="0"/>
              </a:rPr>
              <a:t>Метеорит Хоба представља каталогизирани метеорит, чији је пад подложан најмањем отклону од тачке</a:t>
            </a:r>
            <a:r>
              <a:rPr lang="en-US" sz="2400" b="1" dirty="0">
                <a:latin typeface="Arial Narrow" pitchFamily="34" charset="0"/>
              </a:rPr>
              <a:t> (0</a:t>
            </a:r>
            <a:r>
              <a:rPr lang="en-US" sz="2400" b="1" dirty="0">
                <a:latin typeface="Arial Narrow" pitchFamily="34" charset="0"/>
                <a:cs typeface="Arial"/>
              </a:rPr>
              <a:t>̊</a:t>
            </a:r>
            <a:r>
              <a:rPr lang="en-US" sz="2400" b="1" dirty="0">
                <a:latin typeface="Arial Narrow" pitchFamily="34" charset="0"/>
              </a:rPr>
              <a:t>, 0</a:t>
            </a:r>
            <a:r>
              <a:rPr lang="en-US" sz="2400" b="1" dirty="0">
                <a:latin typeface="Arial Narrow" pitchFamily="34" charset="0"/>
                <a:cs typeface="Arial"/>
              </a:rPr>
              <a:t>̊</a:t>
            </a:r>
            <a:r>
              <a:rPr lang="en-US" sz="2400" b="1" dirty="0">
                <a:latin typeface="Arial Narrow" pitchFamily="34" charset="0"/>
              </a:rPr>
              <a:t>)</a:t>
            </a:r>
            <a:r>
              <a:rPr lang="ru-RU" sz="2400" b="1" dirty="0">
                <a:latin typeface="Arial Narrow" pitchFamily="34" charset="0"/>
              </a:rPr>
              <a:t> (1-фрагментни метеорит</a:t>
            </a:r>
            <a:r>
              <a:rPr lang="en-US" sz="2400" b="1" dirty="0">
                <a:latin typeface="Arial Narrow" pitchFamily="34" charset="0"/>
              </a:rPr>
              <a:t>, </a:t>
            </a:r>
            <a:r>
              <a:rPr lang="ru-RU" sz="2400" b="1" dirty="0">
                <a:latin typeface="Arial Narrow" pitchFamily="34" charset="0"/>
              </a:rPr>
              <a:t>окарактерисан највећом масом)</a:t>
            </a:r>
            <a:endParaRPr lang="en-US" sz="2400" b="1" dirty="0">
              <a:latin typeface="Arial Narrow" pitchFamily="34" charset="0"/>
            </a:endParaRPr>
          </a:p>
          <a:p>
            <a:pPr marL="514350" indent="-514350">
              <a:buFont typeface="+mj-lt"/>
              <a:buAutoNum type="arabicParenR"/>
            </a:pPr>
            <a:r>
              <a:rPr lang="ru-RU" sz="2400" b="1" dirty="0">
                <a:latin typeface="Arial Narrow" pitchFamily="34" charset="0"/>
              </a:rPr>
              <a:t>Резултат надметања различитих сила (највише утицаја имају: гравитациона, центрипетална, сила аеродинамичког отпора, и силе геомагнетне интеракције) доводи до коначног дефинисања координата слетања</a:t>
            </a:r>
            <a:r>
              <a:rPr lang="sr-Cyrl-RS" sz="2400" b="1" dirty="0">
                <a:latin typeface="Arial Narrow" pitchFamily="34" charset="0"/>
              </a:rPr>
              <a:t> и до отклона метеорита од </a:t>
            </a:r>
            <a:r>
              <a:rPr lang="ru-RU" sz="2400" b="1" dirty="0">
                <a:latin typeface="Arial Narrow" pitchFamily="34" charset="0"/>
              </a:rPr>
              <a:t>тачке</a:t>
            </a:r>
            <a:r>
              <a:rPr lang="en-US" sz="2400" b="1" dirty="0">
                <a:latin typeface="Arial Narrow" pitchFamily="34" charset="0"/>
              </a:rPr>
              <a:t> (0</a:t>
            </a:r>
            <a:r>
              <a:rPr lang="en-US" sz="2400" b="1" dirty="0">
                <a:latin typeface="Arial Narrow" pitchFamily="34" charset="0"/>
                <a:cs typeface="Arial"/>
              </a:rPr>
              <a:t>̊</a:t>
            </a:r>
            <a:r>
              <a:rPr lang="en-US" sz="2400" b="1" dirty="0">
                <a:latin typeface="Arial Narrow" pitchFamily="34" charset="0"/>
              </a:rPr>
              <a:t>, 0</a:t>
            </a:r>
            <a:r>
              <a:rPr lang="en-US" sz="2400" b="1" dirty="0">
                <a:latin typeface="Arial Narrow" pitchFamily="34" charset="0"/>
                <a:cs typeface="Arial"/>
              </a:rPr>
              <a:t>̊</a:t>
            </a:r>
            <a:r>
              <a:rPr lang="en-US" sz="2400" b="1" dirty="0">
                <a:latin typeface="Arial Narrow" pitchFamily="34" charset="0"/>
              </a:rPr>
              <a:t>)</a:t>
            </a:r>
            <a:r>
              <a:rPr lang="ru-RU" sz="2400" b="1" dirty="0">
                <a:latin typeface="Arial Narrow" pitchFamily="34" charset="0"/>
              </a:rPr>
              <a:t> </a:t>
            </a:r>
            <a:endParaRPr lang="en-US" sz="2400" b="1" dirty="0">
              <a:latin typeface="Arial Narrow" pitchFamily="34" charset="0"/>
            </a:endParaRPr>
          </a:p>
          <a:p>
            <a:pPr marL="514350" indent="-514350">
              <a:buFont typeface="+mj-lt"/>
              <a:buAutoNum type="arabicParenR"/>
            </a:pPr>
            <a:r>
              <a:rPr lang="ru-RU" sz="2400" b="1" dirty="0">
                <a:latin typeface="Arial Narrow" pitchFamily="34" charset="0"/>
              </a:rPr>
              <a:t>Утицај </a:t>
            </a:r>
            <a:r>
              <a:rPr lang="sr-Cyrl-RS" sz="2400" b="1" dirty="0">
                <a:latin typeface="Arial Narrow" pitchFamily="34" charset="0"/>
              </a:rPr>
              <a:t>близине Земљиних магнетних полова</a:t>
            </a:r>
            <a:r>
              <a:rPr lang="en-US" sz="2400" b="1" dirty="0">
                <a:latin typeface="Arial Narrow" pitchFamily="34" charset="0"/>
              </a:rPr>
              <a:t> </a:t>
            </a:r>
            <a:r>
              <a:rPr lang="az-Cyrl-AZ" sz="2400" b="1" dirty="0">
                <a:latin typeface="Arial Narrow" pitchFamily="34" charset="0"/>
              </a:rPr>
              <a:t>и магнетне деклинације</a:t>
            </a:r>
            <a:endParaRPr lang="en-US" sz="24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</TotalTime>
  <Words>1838</Words>
  <Application>Microsoft Office PowerPoint</Application>
  <PresentationFormat>On-screen Show (4:3)</PresentationFormat>
  <Paragraphs>440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Arial Narrow</vt:lpstr>
      <vt:lpstr>Calibri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Violeta</dc:creator>
  <cp:lastModifiedBy>Korisnik</cp:lastModifiedBy>
  <cp:revision>94</cp:revision>
  <dcterms:created xsi:type="dcterms:W3CDTF">2025-01-09T07:41:56Z</dcterms:created>
  <dcterms:modified xsi:type="dcterms:W3CDTF">2025-02-22T16:43:02Z</dcterms:modified>
</cp:coreProperties>
</file>