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5"/>
  </p:notesMasterIdLst>
  <p:handoutMasterIdLst>
    <p:handoutMasterId r:id="rId26"/>
  </p:handoutMasterIdLst>
  <p:sldIdLst>
    <p:sldId id="256" r:id="rId2"/>
    <p:sldId id="273" r:id="rId3"/>
    <p:sldId id="271" r:id="rId4"/>
    <p:sldId id="257" r:id="rId5"/>
    <p:sldId id="258" r:id="rId6"/>
    <p:sldId id="259" r:id="rId7"/>
    <p:sldId id="261" r:id="rId8"/>
    <p:sldId id="263" r:id="rId9"/>
    <p:sldId id="262" r:id="rId10"/>
    <p:sldId id="264" r:id="rId11"/>
    <p:sldId id="272" r:id="rId12"/>
    <p:sldId id="260" r:id="rId13"/>
    <p:sldId id="265" r:id="rId14"/>
    <p:sldId id="276" r:id="rId15"/>
    <p:sldId id="270" r:id="rId16"/>
    <p:sldId id="266" r:id="rId17"/>
    <p:sldId id="268" r:id="rId18"/>
    <p:sldId id="267" r:id="rId19"/>
    <p:sldId id="277" r:id="rId20"/>
    <p:sldId id="278" r:id="rId21"/>
    <p:sldId id="269" r:id="rId22"/>
    <p:sldId id="274" r:id="rId23"/>
    <p:sldId id="275" r:id="rId24"/>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0510" autoAdjust="0"/>
  </p:normalViewPr>
  <p:slideViewPr>
    <p:cSldViewPr snapToGrid="0">
      <p:cViewPr varScale="1">
        <p:scale>
          <a:sx n="115" d="100"/>
          <a:sy n="115" d="100"/>
        </p:scale>
        <p:origin x="174"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D30F3CF4-B652-492E-9D1A-8898E6E466E9}" type="datetimeFigureOut">
              <a:rPr lang="en-US" smtClean="0"/>
              <a:t>4/24/2025</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61B40EE5-A187-49AF-AF3A-27A174FB1BE0}" type="slidenum">
              <a:rPr lang="en-US" smtClean="0"/>
              <a:t>‹#›</a:t>
            </a:fld>
            <a:endParaRPr lang="en-US"/>
          </a:p>
        </p:txBody>
      </p:sp>
    </p:spTree>
    <p:extLst>
      <p:ext uri="{BB962C8B-B14F-4D97-AF65-F5344CB8AC3E}">
        <p14:creationId xmlns:p14="http://schemas.microsoft.com/office/powerpoint/2010/main" val="3052131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8BF51659-4FCD-4EA1-AB90-18CE853B6FFF}" type="datetimeFigureOut">
              <a:rPr lang="en-US" smtClean="0"/>
              <a:t>4/24/2025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B4ACF0A-D900-4655-8EA4-D18BBB49F280}" type="slidenum">
              <a:rPr lang="en-US" smtClean="0"/>
              <a:t>‹#›</a:t>
            </a:fld>
            <a:endParaRPr lang="en-US"/>
          </a:p>
        </p:txBody>
      </p:sp>
    </p:spTree>
    <p:extLst>
      <p:ext uri="{BB962C8B-B14F-4D97-AF65-F5344CB8AC3E}">
        <p14:creationId xmlns:p14="http://schemas.microsoft.com/office/powerpoint/2010/main" val="1514045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mtClean="0"/>
              <a:t>"Хеликс" је домаћа издавачка кућа, основана 2005, чији је циљ да српском тржишту понуди светске наслове из области популарне науке. Међу бројним књигама из различитих области, посебно се истичу оне из домена физике и астрономије из пера познатих светских научника. Ове књиге покривају озбиљне научне теме, али представљене једноставниим језиком прилагођеном најширем слоју читалаца.</a:t>
            </a:r>
          </a:p>
        </p:txBody>
      </p:sp>
      <p:sp>
        <p:nvSpPr>
          <p:cNvPr id="4" name="Slide Number Placeholder 3"/>
          <p:cNvSpPr>
            <a:spLocks noGrp="1"/>
          </p:cNvSpPr>
          <p:nvPr>
            <p:ph type="sldNum" sz="quarter" idx="10"/>
          </p:nvPr>
        </p:nvSpPr>
        <p:spPr/>
        <p:txBody>
          <a:bodyPr/>
          <a:lstStyle/>
          <a:p>
            <a:fld id="{6B4ACF0A-D900-4655-8EA4-D18BBB49F280}" type="slidenum">
              <a:rPr lang="en-US" smtClean="0"/>
              <a:t>2</a:t>
            </a:fld>
            <a:endParaRPr lang="en-US"/>
          </a:p>
        </p:txBody>
      </p:sp>
    </p:spTree>
    <p:extLst>
      <p:ext uri="{BB962C8B-B14F-4D97-AF65-F5344CB8AC3E}">
        <p14:creationId xmlns:p14="http://schemas.microsoft.com/office/powerpoint/2010/main" val="231115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smtClean="0"/>
              <a:t>Постоји</a:t>
            </a:r>
            <a:r>
              <a:rPr lang="sr-Cyrl-RS" baseline="0" smtClean="0"/>
              <a:t> још Физика будућности (Лагуна).</a:t>
            </a:r>
          </a:p>
          <a:p>
            <a:endParaRPr lang="sr-Cyrl-RS" baseline="0" smtClean="0"/>
          </a:p>
          <a:p>
            <a:r>
              <a:rPr lang="sr-Cyrl-RS" baseline="0" smtClean="0"/>
              <a:t>Хиперпростор: Математика виших димензија</a:t>
            </a:r>
          </a:p>
          <a:p>
            <a:r>
              <a:rPr lang="sr-Cyrl-RS" baseline="0" smtClean="0"/>
              <a:t>Божја једначина: Обједињавање физије, Теорија свега (</a:t>
            </a:r>
            <a:r>
              <a:rPr lang="sr-Latn-RS" baseline="0" smtClean="0"/>
              <a:t>QM + </a:t>
            </a:r>
            <a:r>
              <a:rPr lang="sr-Cyrl-RS" baseline="0" smtClean="0"/>
              <a:t>ОТР)</a:t>
            </a:r>
            <a:endParaRPr lang="en-US"/>
          </a:p>
        </p:txBody>
      </p:sp>
      <p:sp>
        <p:nvSpPr>
          <p:cNvPr id="4" name="Slide Number Placeholder 3"/>
          <p:cNvSpPr>
            <a:spLocks noGrp="1"/>
          </p:cNvSpPr>
          <p:nvPr>
            <p:ph type="sldNum" sz="quarter" idx="10"/>
          </p:nvPr>
        </p:nvSpPr>
        <p:spPr/>
        <p:txBody>
          <a:bodyPr/>
          <a:lstStyle/>
          <a:p>
            <a:fld id="{6B4ACF0A-D900-4655-8EA4-D18BBB49F280}" type="slidenum">
              <a:rPr lang="en-US" smtClean="0"/>
              <a:t>17</a:t>
            </a:fld>
            <a:endParaRPr lang="en-US"/>
          </a:p>
        </p:txBody>
      </p:sp>
    </p:spTree>
    <p:extLst>
      <p:ext uri="{BB962C8B-B14F-4D97-AF65-F5344CB8AC3E}">
        <p14:creationId xmlns:p14="http://schemas.microsoft.com/office/powerpoint/2010/main" val="3904439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RS" smtClean="0"/>
              <a:t>Постоји</a:t>
            </a:r>
            <a:r>
              <a:rPr lang="sr-Cyrl-RS" baseline="0" smtClean="0"/>
              <a:t> још Физика будућности (Лагуна).</a:t>
            </a:r>
          </a:p>
        </p:txBody>
      </p:sp>
      <p:sp>
        <p:nvSpPr>
          <p:cNvPr id="4" name="Slide Number Placeholder 3"/>
          <p:cNvSpPr>
            <a:spLocks noGrp="1"/>
          </p:cNvSpPr>
          <p:nvPr>
            <p:ph type="sldNum" sz="quarter" idx="10"/>
          </p:nvPr>
        </p:nvSpPr>
        <p:spPr/>
        <p:txBody>
          <a:bodyPr/>
          <a:lstStyle/>
          <a:p>
            <a:fld id="{6B4ACF0A-D900-4655-8EA4-D18BBB49F280}" type="slidenum">
              <a:rPr lang="en-US" smtClean="0"/>
              <a:t>18</a:t>
            </a:fld>
            <a:endParaRPr lang="en-US"/>
          </a:p>
        </p:txBody>
      </p:sp>
    </p:spTree>
    <p:extLst>
      <p:ext uri="{BB962C8B-B14F-4D97-AF65-F5344CB8AC3E}">
        <p14:creationId xmlns:p14="http://schemas.microsoft.com/office/powerpoint/2010/main" val="1154515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2"/>
            <a:ext cx="12192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9" name="Title 8"/>
          <p:cNvSpPr>
            <a:spLocks noGrp="1"/>
          </p:cNvSpPr>
          <p:nvPr>
            <p:ph type="ctrTitle"/>
          </p:nvPr>
        </p:nvSpPr>
        <p:spPr>
          <a:xfrm>
            <a:off x="670560" y="1785926"/>
            <a:ext cx="10972800" cy="2167128"/>
          </a:xfrm>
        </p:spPr>
        <p:txBody>
          <a:bodyPr tIns="0" bIns="0" anchor="ctr"/>
          <a:lstStyle>
            <a:lvl1pPr algn="ct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2622573" y="3988612"/>
            <a:ext cx="6807200" cy="940586"/>
          </a:xfrm>
        </p:spPr>
        <p:txBody>
          <a:bodyPr lIns="0" tIns="0" rIns="0" bIns="0" anchor="ctr">
            <a:normAutofit/>
          </a:bodyPr>
          <a:lstStyle>
            <a:lvl1pPr marL="0" indent="0" algn="ctr">
              <a:buNone/>
              <a:defRPr sz="2800"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30" name="Date Placeholder 29"/>
          <p:cNvSpPr>
            <a:spLocks noGrp="1"/>
          </p:cNvSpPr>
          <p:nvPr>
            <p:ph type="dt" sz="half" idx="10"/>
          </p:nvPr>
        </p:nvSpPr>
        <p:spPr/>
        <p:txBody>
          <a:bodyPr/>
          <a:lstStyle/>
          <a:p>
            <a:fld id="{25262B80-24D2-4422-B1A9-932E7D810F46}" type="datetimeFigureOut">
              <a:rPr lang="en-US" smtClean="0"/>
              <a:t>4/24/2025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8D81C79-2233-45CB-8782-F357C820DF16}" type="slidenum">
              <a:rPr lang="en-US" smtClean="0"/>
              <a:t>‹#›</a:t>
            </a:fld>
            <a:endParaRPr lang="en-US"/>
          </a:p>
        </p:txBody>
      </p:sp>
    </p:spTree>
    <p:extLst>
      <p:ext uri="{BB962C8B-B14F-4D97-AF65-F5344CB8AC3E}">
        <p14:creationId xmlns:p14="http://schemas.microsoft.com/office/powerpoint/2010/main" val="31145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262B80-24D2-4422-B1A9-932E7D810F46}"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81C79-2233-45CB-8782-F357C820DF16}" type="slidenum">
              <a:rPr lang="en-US" smtClean="0"/>
              <a:t>‹#›</a:t>
            </a:fld>
            <a:endParaRPr lang="en-US"/>
          </a:p>
        </p:txBody>
      </p:sp>
    </p:spTree>
    <p:extLst>
      <p:ext uri="{BB962C8B-B14F-4D97-AF65-F5344CB8AC3E}">
        <p14:creationId xmlns:p14="http://schemas.microsoft.com/office/powerpoint/2010/main" val="3195019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262B80-24D2-4422-B1A9-932E7D810F46}"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81C79-2233-45CB-8782-F357C820DF16}" type="slidenum">
              <a:rPr lang="en-US" smtClean="0"/>
              <a:t>‹#›</a:t>
            </a:fld>
            <a:endParaRPr lang="en-US"/>
          </a:p>
        </p:txBody>
      </p:sp>
    </p:spTree>
    <p:extLst>
      <p:ext uri="{BB962C8B-B14F-4D97-AF65-F5344CB8AC3E}">
        <p14:creationId xmlns:p14="http://schemas.microsoft.com/office/powerpoint/2010/main" val="769751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262B80-24D2-4422-B1A9-932E7D810F46}" type="datetimeFigureOut">
              <a:rPr lang="en-US" smtClean="0"/>
              <a:t>4/24/2025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D81C79-2233-45CB-8782-F357C820DF16}" type="slidenum">
              <a:rPr lang="en-US" smtClean="0"/>
              <a:t>‹#›</a:t>
            </a:fld>
            <a:endParaRPr lang="en-US"/>
          </a:p>
        </p:txBody>
      </p:sp>
      <p:sp>
        <p:nvSpPr>
          <p:cNvPr id="7" name="Content Placeholder 6"/>
          <p:cNvSpPr>
            <a:spLocks noGrp="1"/>
          </p:cNvSpPr>
          <p:nvPr>
            <p:ph sz="quarter" idx="13"/>
          </p:nvPr>
        </p:nvSpPr>
        <p:spPr>
          <a:xfrm>
            <a:off x="838200" y="1820863"/>
            <a:ext cx="3420000" cy="43910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4386000" y="1810736"/>
            <a:ext cx="3420000" cy="44011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5"/>
          </p:nvPr>
        </p:nvSpPr>
        <p:spPr>
          <a:xfrm>
            <a:off x="7933800" y="1820863"/>
            <a:ext cx="3420000" cy="43910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4046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262B80-24D2-4422-B1A9-932E7D810F46}"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81C79-2233-45CB-8782-F357C820DF16}" type="slidenum">
              <a:rPr lang="en-US" smtClean="0"/>
              <a:t>‹#›</a:t>
            </a:fld>
            <a:endParaRPr lang="en-US"/>
          </a:p>
        </p:txBody>
      </p:sp>
    </p:spTree>
    <p:extLst>
      <p:ext uri="{BB962C8B-B14F-4D97-AF65-F5344CB8AC3E}">
        <p14:creationId xmlns:p14="http://schemas.microsoft.com/office/powerpoint/2010/main" val="28722303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990600"/>
            <a:ext cx="10363200" cy="1362456"/>
          </a:xfr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63084" y="2352677"/>
            <a:ext cx="103632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Edit Master text styles</a:t>
            </a:r>
          </a:p>
        </p:txBody>
      </p:sp>
      <p:sp>
        <p:nvSpPr>
          <p:cNvPr id="4" name="Date Placeholder 3"/>
          <p:cNvSpPr>
            <a:spLocks noGrp="1"/>
          </p:cNvSpPr>
          <p:nvPr>
            <p:ph type="dt" sz="half" idx="10"/>
          </p:nvPr>
        </p:nvSpPr>
        <p:spPr/>
        <p:txBody>
          <a:bodyPr/>
          <a:lstStyle/>
          <a:p>
            <a:fld id="{25262B80-24D2-4422-B1A9-932E7D810F46}"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81C79-2233-45CB-8782-F357C820DF16}" type="slidenum">
              <a:rPr lang="en-US" smtClean="0"/>
              <a:t>‹#›</a:t>
            </a:fld>
            <a:endParaRPr lang="en-US"/>
          </a:p>
        </p:txBody>
      </p:sp>
    </p:spTree>
    <p:extLst>
      <p:ext uri="{BB962C8B-B14F-4D97-AF65-F5344CB8AC3E}">
        <p14:creationId xmlns:p14="http://schemas.microsoft.com/office/powerpoint/2010/main" val="493093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2800"/>
            <a:ext cx="10972800" cy="1080000"/>
          </a:xfrm>
        </p:spPr>
        <p:txBody>
          <a:bodyPr tIns="9144" bIns="9144"/>
          <a:lstStyle/>
          <a:p>
            <a:r>
              <a:rPr lang="en-US" smtClean="0"/>
              <a:t>Click to edit Master title style</a:t>
            </a:r>
            <a:endParaRPr lang="en-US" dirty="0"/>
          </a:p>
        </p:txBody>
      </p:sp>
      <p:sp>
        <p:nvSpPr>
          <p:cNvPr id="3" name="Content Placeholder 2"/>
          <p:cNvSpPr>
            <a:spLocks noGrp="1"/>
          </p:cNvSpPr>
          <p:nvPr>
            <p:ph sz="half" idx="1"/>
          </p:nvPr>
        </p:nvSpPr>
        <p:spPr>
          <a:xfrm>
            <a:off x="609600" y="1785926"/>
            <a:ext cx="5384800" cy="4574394"/>
          </a:xfrm>
        </p:spPr>
        <p:txBody>
          <a:bodyPr/>
          <a:lstStyle>
            <a:lvl1pPr>
              <a:defRPr sz="2800"/>
            </a:lvl1pPr>
            <a:lvl2pPr>
              <a:defRPr sz="2400"/>
            </a:lvl2pPr>
            <a:lvl3pPr>
              <a:defRPr sz="2000"/>
            </a:lvl3pPr>
            <a:lvl4pPr>
              <a:defRPr sz="1800"/>
            </a:lvl4pPr>
            <a:lvl5pPr>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85926"/>
            <a:ext cx="5384800" cy="4574394"/>
          </a:xfrm>
        </p:spPr>
        <p:txBody>
          <a:bodyPr/>
          <a:lstStyle>
            <a:lvl1pPr>
              <a:defRPr sz="2800"/>
            </a:lvl1pPr>
            <a:lvl2pPr>
              <a:defRPr sz="2400"/>
            </a:lvl2pPr>
            <a:lvl3pPr>
              <a:defRPr sz="2000"/>
            </a:lvl3pPr>
            <a:lvl4pPr>
              <a:defRPr sz="1800"/>
            </a:lvl4pPr>
            <a:lvl5pPr>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262B80-24D2-4422-B1A9-932E7D810F46}"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81C79-2233-45CB-8782-F357C820DF16}" type="slidenum">
              <a:rPr lang="en-US" smtClean="0"/>
              <a:t>‹#›</a:t>
            </a:fld>
            <a:endParaRPr lang="en-US"/>
          </a:p>
        </p:txBody>
      </p:sp>
    </p:spTree>
    <p:extLst>
      <p:ext uri="{BB962C8B-B14F-4D97-AF65-F5344CB8AC3E}">
        <p14:creationId xmlns:p14="http://schemas.microsoft.com/office/powerpoint/2010/main" val="343748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32800"/>
            <a:ext cx="10972800" cy="1080000"/>
          </a:xfrm>
        </p:spPr>
        <p:txBody>
          <a:bodyPr tIns="9144" bIns="9144" anchor="t"/>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2112168"/>
            <a:ext cx="5386917"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Edit Master text styles</a:t>
            </a:r>
          </a:p>
        </p:txBody>
      </p:sp>
      <p:sp>
        <p:nvSpPr>
          <p:cNvPr id="4" name="Text Placeholder 3"/>
          <p:cNvSpPr>
            <a:spLocks noGrp="1"/>
          </p:cNvSpPr>
          <p:nvPr>
            <p:ph type="body" sz="half" idx="3"/>
          </p:nvPr>
        </p:nvSpPr>
        <p:spPr>
          <a:xfrm>
            <a:off x="6193368" y="2112168"/>
            <a:ext cx="5389033"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Edit Master text styles</a:t>
            </a:r>
          </a:p>
        </p:txBody>
      </p:sp>
      <p:sp>
        <p:nvSpPr>
          <p:cNvPr id="5" name="Content Placeholder 4"/>
          <p:cNvSpPr>
            <a:spLocks noGrp="1"/>
          </p:cNvSpPr>
          <p:nvPr>
            <p:ph sz="quarter" idx="2"/>
          </p:nvPr>
        </p:nvSpPr>
        <p:spPr>
          <a:xfrm>
            <a:off x="609600" y="2667000"/>
            <a:ext cx="5386917" cy="3657600"/>
          </a:xfrm>
        </p:spPr>
        <p:txBody>
          <a:bodyPr/>
          <a:lstStyle>
            <a:lvl1pPr>
              <a:defRPr sz="2200"/>
            </a:lvl1pPr>
            <a:lvl2pPr>
              <a:defRPr sz="2000"/>
            </a:lvl2pPr>
            <a:lvl3pPr>
              <a:defRPr sz="1800"/>
            </a:lvl3pPr>
            <a:lvl4pPr>
              <a:defRPr sz="16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193368" y="2667000"/>
            <a:ext cx="5389033" cy="3657600"/>
          </a:xfrm>
        </p:spPr>
        <p:txBody>
          <a:bodyPr/>
          <a:lstStyle>
            <a:lvl1pPr>
              <a:defRPr sz="2200"/>
            </a:lvl1pPr>
            <a:lvl2pPr>
              <a:defRPr sz="2000"/>
            </a:lvl2pPr>
            <a:lvl3pPr>
              <a:defRPr sz="1800"/>
            </a:lvl3pPr>
            <a:lvl4pPr>
              <a:defRPr sz="16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262B80-24D2-4422-B1A9-932E7D810F46}" type="datetimeFigureOut">
              <a:rPr lang="en-US" smtClean="0"/>
              <a:t>4/24/2025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D81C79-2233-45CB-8782-F357C820DF16}" type="slidenum">
              <a:rPr lang="en-US" smtClean="0"/>
              <a:t>‹#›</a:t>
            </a:fld>
            <a:endParaRPr lang="en-US"/>
          </a:p>
        </p:txBody>
      </p:sp>
    </p:spTree>
    <p:extLst>
      <p:ext uri="{BB962C8B-B14F-4D97-AF65-F5344CB8AC3E}">
        <p14:creationId xmlns:p14="http://schemas.microsoft.com/office/powerpoint/2010/main" val="1583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32800"/>
            <a:ext cx="10972800" cy="1080000"/>
          </a:xfrm>
          <a:effectLst/>
        </p:spPr>
        <p:txBody>
          <a:bodyPr tIns="9144" bIns="9144" anchor="t"/>
          <a:lstStyle>
            <a:lvl1pPr>
              <a:defRPr sz="4800" cap="none" baseline="0">
                <a:effectLst>
                  <a:outerShdw blurRad="30000" dist="30000" dir="2700000" algn="tl" rotWithShape="0">
                    <a:schemeClr val="bg2">
                      <a:shade val="45000"/>
                      <a:satMod val="150000"/>
                      <a:alpha val="90000"/>
                    </a:scheme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262B80-24D2-4422-B1A9-932E7D810F46}" type="datetimeFigureOut">
              <a:rPr lang="en-US" smtClean="0"/>
              <a:t>4/24/2025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D81C79-2233-45CB-8782-F357C820DF16}" type="slidenum">
              <a:rPr lang="en-US" smtClean="0"/>
              <a:t>‹#›</a:t>
            </a:fld>
            <a:endParaRPr lang="en-US"/>
          </a:p>
        </p:txBody>
      </p:sp>
    </p:spTree>
    <p:extLst>
      <p:ext uri="{BB962C8B-B14F-4D97-AF65-F5344CB8AC3E}">
        <p14:creationId xmlns:p14="http://schemas.microsoft.com/office/powerpoint/2010/main" val="1232719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262B80-24D2-4422-B1A9-932E7D810F46}" type="datetimeFigureOut">
              <a:rPr lang="en-US" smtClean="0"/>
              <a:t>4/24/2025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D81C79-2233-45CB-8782-F357C820DF16}" type="slidenum">
              <a:rPr lang="en-US" smtClean="0"/>
              <a:t>‹#›</a:t>
            </a:fld>
            <a:endParaRPr lang="en-US"/>
          </a:p>
        </p:txBody>
      </p:sp>
    </p:spTree>
    <p:extLst>
      <p:ext uri="{BB962C8B-B14F-4D97-AF65-F5344CB8AC3E}">
        <p14:creationId xmlns:p14="http://schemas.microsoft.com/office/powerpoint/2010/main" val="2212478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1440"/>
            <a:ext cx="10972800" cy="914400"/>
          </a:xfrm>
        </p:spPr>
        <p:txBody>
          <a:bodyPr tIns="0" bIns="0" anchor="b"/>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609600" y="1133856"/>
            <a:ext cx="34544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Edit Master text styles</a:t>
            </a:r>
          </a:p>
        </p:txBody>
      </p:sp>
      <p:sp>
        <p:nvSpPr>
          <p:cNvPr id="4" name="Content Placeholder 3"/>
          <p:cNvSpPr>
            <a:spLocks noGrp="1"/>
          </p:cNvSpPr>
          <p:nvPr>
            <p:ph sz="half" idx="1"/>
          </p:nvPr>
        </p:nvSpPr>
        <p:spPr>
          <a:xfrm>
            <a:off x="4572000" y="1133472"/>
            <a:ext cx="70104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262B80-24D2-4422-B1A9-932E7D810F46}"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81C79-2233-45CB-8782-F357C820DF16}" type="slidenum">
              <a:rPr lang="en-US" smtClean="0"/>
              <a:t>‹#›</a:t>
            </a:fld>
            <a:endParaRPr lang="en-US"/>
          </a:p>
        </p:txBody>
      </p:sp>
    </p:spTree>
    <p:extLst>
      <p:ext uri="{BB962C8B-B14F-4D97-AF65-F5344CB8AC3E}">
        <p14:creationId xmlns:p14="http://schemas.microsoft.com/office/powerpoint/2010/main" val="203467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653" y="1981200"/>
            <a:ext cx="4572000" cy="522288"/>
          </a:xfrm>
        </p:spPr>
        <p:txBody>
          <a:bodyPr tIns="0" bIns="0" anchor="b"/>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5457824" y="1066800"/>
            <a:ext cx="6096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501653" y="2543176"/>
            <a:ext cx="4572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Edit Master text styles</a:t>
            </a:r>
          </a:p>
        </p:txBody>
      </p:sp>
      <p:sp>
        <p:nvSpPr>
          <p:cNvPr id="5" name="Date Placeholder 4"/>
          <p:cNvSpPr>
            <a:spLocks noGrp="1"/>
          </p:cNvSpPr>
          <p:nvPr>
            <p:ph type="dt" sz="half" idx="10"/>
          </p:nvPr>
        </p:nvSpPr>
        <p:spPr/>
        <p:txBody>
          <a:bodyPr/>
          <a:lstStyle/>
          <a:p>
            <a:fld id="{25262B80-24D2-4422-B1A9-932E7D810F46}"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871200" y="6356351"/>
            <a:ext cx="711200" cy="365125"/>
          </a:xfrm>
        </p:spPr>
        <p:txBody>
          <a:bodyPr/>
          <a:lstStyle/>
          <a:p>
            <a:fld id="{18D81C79-2233-45CB-8782-F357C820DF16}" type="slidenum">
              <a:rPr lang="en-US" smtClean="0"/>
              <a:t>‹#›</a:t>
            </a:fld>
            <a:endParaRPr lang="en-US"/>
          </a:p>
        </p:txBody>
      </p:sp>
    </p:spTree>
    <p:extLst>
      <p:ext uri="{BB962C8B-B14F-4D97-AF65-F5344CB8AC3E}">
        <p14:creationId xmlns:p14="http://schemas.microsoft.com/office/powerpoint/2010/main" val="1912953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12192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8" name="Flowchart: Document 7"/>
          <p:cNvSpPr/>
          <p:nvPr/>
        </p:nvSpPr>
        <p:spPr>
          <a:xfrm rot="10800000">
            <a:off x="1" y="1341134"/>
            <a:ext cx="12192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9" name="Title Placeholder 8"/>
          <p:cNvSpPr>
            <a:spLocks noGrp="1"/>
          </p:cNvSpPr>
          <p:nvPr>
            <p:ph type="title"/>
          </p:nvPr>
        </p:nvSpPr>
        <p:spPr>
          <a:xfrm>
            <a:off x="609600" y="533400"/>
            <a:ext cx="10972800" cy="1080000"/>
          </a:xfrm>
          <a:prstGeom prst="rect">
            <a:avLst/>
          </a:prstGeom>
        </p:spPr>
        <p:txBody>
          <a:bodyPr vert="horz" lIns="0" tIns="9144" rIns="0" bIns="9144" anchor="t">
            <a:normAutofit/>
          </a:bodyPr>
          <a:lstStyle/>
          <a:p>
            <a:r>
              <a:rPr lang="en-US" smtClean="0"/>
              <a:t>Click to edit Master title style</a:t>
            </a:r>
            <a:endParaRPr lang="en-US" dirty="0"/>
          </a:p>
        </p:txBody>
      </p:sp>
      <p:sp>
        <p:nvSpPr>
          <p:cNvPr id="30" name="Text Placeholder 29"/>
          <p:cNvSpPr>
            <a:spLocks noGrp="1"/>
          </p:cNvSpPr>
          <p:nvPr>
            <p:ph type="body" idx="1"/>
          </p:nvPr>
        </p:nvSpPr>
        <p:spPr>
          <a:xfrm>
            <a:off x="609600" y="1714488"/>
            <a:ext cx="10972800" cy="4579949"/>
          </a:xfrm>
          <a:prstGeom prst="rect">
            <a:avLst/>
          </a:prstGeom>
        </p:spPr>
        <p:txBody>
          <a:bodyPr vert="horz" lIns="9144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2"/>
          </p:nvPr>
        </p:nvSpPr>
        <p:spPr>
          <a:xfrm>
            <a:off x="609600" y="6356351"/>
            <a:ext cx="2641600" cy="365125"/>
          </a:xfrm>
          <a:prstGeom prst="rect">
            <a:avLst/>
          </a:prstGeom>
        </p:spPr>
        <p:txBody>
          <a:bodyPr vert="horz" anchor="b"/>
          <a:lstStyle>
            <a:lvl1pPr algn="ctr">
              <a:defRPr sz="1200">
                <a:solidFill>
                  <a:schemeClr val="tx2">
                    <a:shade val="50000"/>
                  </a:schemeClr>
                </a:solidFill>
              </a:defRPr>
            </a:lvl1pPr>
          </a:lstStyle>
          <a:p>
            <a:fld id="{25262B80-24D2-4422-B1A9-932E7D810F46}" type="datetimeFigureOut">
              <a:rPr lang="en-US" smtClean="0"/>
              <a:t>4/24/2025</a:t>
            </a:fld>
            <a:endParaRPr lang="en-US"/>
          </a:p>
        </p:txBody>
      </p:sp>
      <p:sp>
        <p:nvSpPr>
          <p:cNvPr id="22" name="Footer Placeholder 21"/>
          <p:cNvSpPr>
            <a:spLocks noGrp="1"/>
          </p:cNvSpPr>
          <p:nvPr>
            <p:ph type="ftr" sz="quarter" idx="3"/>
          </p:nvPr>
        </p:nvSpPr>
        <p:spPr>
          <a:xfrm>
            <a:off x="3251200" y="6356351"/>
            <a:ext cx="3860800" cy="365125"/>
          </a:xfrm>
          <a:prstGeom prst="rect">
            <a:avLst/>
          </a:prstGeom>
        </p:spPr>
        <p:txBody>
          <a:bodyPr vert="horz" lIns="0" anchor="b"/>
          <a:lstStyle>
            <a:lvl1pPr algn="l">
              <a:defRPr sz="12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10871200" y="6356351"/>
            <a:ext cx="711200" cy="365125"/>
          </a:xfrm>
          <a:prstGeom prst="rect">
            <a:avLst/>
          </a:prstGeom>
        </p:spPr>
        <p:txBody>
          <a:bodyPr vert="horz" lIns="91440" rIns="0" anchor="b"/>
          <a:lstStyle>
            <a:lvl1pPr algn="r">
              <a:defRPr sz="1400">
                <a:solidFill>
                  <a:schemeClr val="tx2">
                    <a:shade val="50000"/>
                  </a:schemeClr>
                </a:solidFill>
              </a:defRPr>
            </a:lvl1pPr>
          </a:lstStyle>
          <a:p>
            <a:fld id="{18D81C79-2233-45CB-8782-F357C820DF16}" type="slidenum">
              <a:rPr lang="en-US" smtClean="0"/>
              <a:t>‹#›</a:t>
            </a:fld>
            <a:endParaRPr lang="en-US"/>
          </a:p>
        </p:txBody>
      </p:sp>
    </p:spTree>
    <p:extLst>
      <p:ext uri="{BB962C8B-B14F-4D97-AF65-F5344CB8AC3E}">
        <p14:creationId xmlns:p14="http://schemas.microsoft.com/office/powerpoint/2010/main" val="2385065826"/>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txStyles>
    <p:titleStyle>
      <a:lvl1pPr algn="ctr"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ru-RU" smtClean="0"/>
              <a:t>НАУЧНОПОПУЛАРНЕ КЊИГЕ ИЗДАВАЧКЕ КУЋЕ "ХЕЛИКС"</a:t>
            </a:r>
            <a:endParaRPr lang="en-US"/>
          </a:p>
        </p:txBody>
      </p:sp>
      <p:sp>
        <p:nvSpPr>
          <p:cNvPr id="3" name="Subtitle 2"/>
          <p:cNvSpPr>
            <a:spLocks noGrp="1"/>
          </p:cNvSpPr>
          <p:nvPr>
            <p:ph type="subTitle" idx="1"/>
          </p:nvPr>
        </p:nvSpPr>
        <p:spPr/>
        <p:txBody>
          <a:bodyPr/>
          <a:lstStyle/>
          <a:p>
            <a:r>
              <a:rPr lang="sr-Cyrl-RS" smtClean="0"/>
              <a:t>Јован </a:t>
            </a:r>
            <a:r>
              <a:rPr lang="sr-Cyrl-RS" smtClean="0"/>
              <a:t>Алексић</a:t>
            </a:r>
          </a:p>
          <a:p>
            <a:r>
              <a:rPr lang="sr-Latn-RS" smtClean="0"/>
              <a:t>jaleksic@aob.rs</a:t>
            </a:r>
            <a:endParaRPr lang="en-US"/>
          </a:p>
        </p:txBody>
      </p:sp>
    </p:spTree>
    <p:extLst>
      <p:ext uri="{BB962C8B-B14F-4D97-AF65-F5344CB8AC3E}">
        <p14:creationId xmlns:p14="http://schemas.microsoft.com/office/powerpoint/2010/main" val="1787306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78445" y="1897669"/>
            <a:ext cx="2847109" cy="4351713"/>
          </a:xfrm>
        </p:spPr>
      </p:pic>
      <p:sp>
        <p:nvSpPr>
          <p:cNvPr id="5" name="Content Placeholder 4"/>
          <p:cNvSpPr>
            <a:spLocks noGrp="1"/>
          </p:cNvSpPr>
          <p:nvPr>
            <p:ph sz="half" idx="2"/>
          </p:nvPr>
        </p:nvSpPr>
        <p:spPr/>
        <p:txBody>
          <a:bodyPr/>
          <a:lstStyle/>
          <a:p>
            <a:r>
              <a:rPr lang="sr-Cyrl-RS" smtClean="0"/>
              <a:t>Потрага за ванземаљском интелигенцијом</a:t>
            </a:r>
          </a:p>
          <a:p>
            <a:r>
              <a:rPr lang="sr-Cyrl-RS" smtClean="0"/>
              <a:t>Увод, историја, аргументи, философија, друштво, будућност</a:t>
            </a:r>
          </a:p>
          <a:p>
            <a:r>
              <a:rPr lang="sr-Cyrl-RS" smtClean="0"/>
              <a:t>Најважније тачке на крају сваког поглавља! </a:t>
            </a:r>
            <a:r>
              <a:rPr lang="en-US" smtClean="0"/>
              <a:t>👏</a:t>
            </a:r>
            <a:r>
              <a:rPr lang="sr-Cyrl-RS" smtClean="0"/>
              <a:t> </a:t>
            </a:r>
            <a:endParaRPr lang="en-US"/>
          </a:p>
        </p:txBody>
      </p:sp>
    </p:spTree>
    <p:extLst>
      <p:ext uri="{BB962C8B-B14F-4D97-AF65-F5344CB8AC3E}">
        <p14:creationId xmlns:p14="http://schemas.microsoft.com/office/powerpoint/2010/main" val="2014168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12" name="Content Placeholder 1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54160" y="1785938"/>
            <a:ext cx="2895680" cy="4575175"/>
          </a:xfrm>
        </p:spPr>
      </p:pic>
      <p:sp>
        <p:nvSpPr>
          <p:cNvPr id="7" name="Content Placeholder 6"/>
          <p:cNvSpPr>
            <a:spLocks noGrp="1"/>
          </p:cNvSpPr>
          <p:nvPr>
            <p:ph sz="half" idx="2"/>
          </p:nvPr>
        </p:nvSpPr>
        <p:spPr/>
        <p:txBody>
          <a:bodyPr/>
          <a:lstStyle/>
          <a:p>
            <a:r>
              <a:rPr lang="sr-Cyrl-RS" smtClean="0"/>
              <a:t>Зборник текстова</a:t>
            </a:r>
          </a:p>
          <a:p>
            <a:r>
              <a:rPr lang="sr-Cyrl-RS" smtClean="0"/>
              <a:t>25 експерата</a:t>
            </a:r>
            <a:endParaRPr lang="sr-Cyrl-RS" smtClean="0"/>
          </a:p>
          <a:p>
            <a:r>
              <a:rPr lang="sr-Cyrl-RS" smtClean="0"/>
              <a:t>Природни и друштвени</a:t>
            </a:r>
            <a:endParaRPr lang="en-US"/>
          </a:p>
        </p:txBody>
      </p:sp>
    </p:spTree>
    <p:extLst>
      <p:ext uri="{BB962C8B-B14F-4D97-AF65-F5344CB8AC3E}">
        <p14:creationId xmlns:p14="http://schemas.microsoft.com/office/powerpoint/2010/main" val="3644219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9488" y="2114241"/>
            <a:ext cx="2704312" cy="3960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281" y="2114241"/>
            <a:ext cx="2710125" cy="39600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2114241"/>
            <a:ext cx="2475000" cy="3960000"/>
          </a:xfrm>
          <a:prstGeom prst="rect">
            <a:avLst/>
          </a:prstGeom>
        </p:spPr>
      </p:pic>
    </p:spTree>
    <p:extLst>
      <p:ext uri="{BB962C8B-B14F-4D97-AF65-F5344CB8AC3E}">
        <p14:creationId xmlns:p14="http://schemas.microsoft.com/office/powerpoint/2010/main" val="928076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endParaRPr lang="en-US"/>
          </a:p>
        </p:txBody>
      </p:sp>
      <p:pic>
        <p:nvPicPr>
          <p:cNvPr id="10" name="Content Placeholder 9"/>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256249" y="1820863"/>
            <a:ext cx="2743200" cy="4391025"/>
          </a:xfrm>
        </p:spPr>
      </p:pic>
      <p:pic>
        <p:nvPicPr>
          <p:cNvPr id="11" name="Content Placeholder 10"/>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3109506" y="1820863"/>
            <a:ext cx="2876550" cy="4392612"/>
          </a:xfrm>
        </p:spPr>
      </p:pic>
      <p:pic>
        <p:nvPicPr>
          <p:cNvPr id="12" name="Content Placeholder 11"/>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6096113" y="1820863"/>
            <a:ext cx="2870200" cy="4391025"/>
          </a:xfrm>
        </p:spPr>
      </p:pic>
      <p:pic>
        <p:nvPicPr>
          <p:cNvPr id="14"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6370" y="1815382"/>
            <a:ext cx="2880000" cy="4401986"/>
          </a:xfrm>
          <a:prstGeom prst="rect">
            <a:avLst/>
          </a:prstGeom>
        </p:spPr>
      </p:pic>
    </p:spTree>
    <p:extLst>
      <p:ext uri="{BB962C8B-B14F-4D97-AF65-F5344CB8AC3E}">
        <p14:creationId xmlns:p14="http://schemas.microsoft.com/office/powerpoint/2010/main" val="3880120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06845" y="1785938"/>
            <a:ext cx="2990310" cy="4575175"/>
          </a:xfrm>
        </p:spPr>
      </p:pic>
      <p:sp>
        <p:nvSpPr>
          <p:cNvPr id="5" name="Content Placeholder 4"/>
          <p:cNvSpPr>
            <a:spLocks noGrp="1"/>
          </p:cNvSpPr>
          <p:nvPr>
            <p:ph sz="half" idx="2"/>
          </p:nvPr>
        </p:nvSpPr>
        <p:spPr/>
        <p:txBody>
          <a:bodyPr/>
          <a:lstStyle/>
          <a:p>
            <a:r>
              <a:rPr lang="sr-Cyrl-RS" smtClean="0"/>
              <a:t>Паралелни универзуми!</a:t>
            </a:r>
          </a:p>
          <a:p>
            <a:r>
              <a:rPr lang="sr-Cyrl-RS" smtClean="0"/>
              <a:t>9 различитих верзија у којима би могли да постоје</a:t>
            </a:r>
          </a:p>
          <a:p>
            <a:r>
              <a:rPr lang="sr-Cyrl-RS" smtClean="0"/>
              <a:t>Оригиналне, креативне идеје</a:t>
            </a:r>
            <a:endParaRPr lang="sr-Cyrl-RS"/>
          </a:p>
          <a:p>
            <a:r>
              <a:rPr lang="sr-Cyrl-RS" smtClean="0"/>
              <a:t>Метафоре, аналогије, </a:t>
            </a:r>
            <a:br>
              <a:rPr lang="sr-Cyrl-RS" smtClean="0"/>
            </a:br>
            <a:r>
              <a:rPr lang="sr-Cyrl-RS" smtClean="0"/>
              <a:t>свођење непознатог на познато</a:t>
            </a:r>
          </a:p>
          <a:p>
            <a:r>
              <a:rPr lang="sr-Cyrl-RS" smtClean="0"/>
              <a:t>Приче из историје науке</a:t>
            </a:r>
          </a:p>
        </p:txBody>
      </p:sp>
    </p:spTree>
    <p:extLst>
      <p:ext uri="{BB962C8B-B14F-4D97-AF65-F5344CB8AC3E}">
        <p14:creationId xmlns:p14="http://schemas.microsoft.com/office/powerpoint/2010/main" val="9303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78445" y="1897669"/>
            <a:ext cx="2847109" cy="4351713"/>
          </a:xfrm>
        </p:spPr>
      </p:pic>
      <p:sp>
        <p:nvSpPr>
          <p:cNvPr id="5" name="Content Placeholder 4"/>
          <p:cNvSpPr>
            <a:spLocks noGrp="1"/>
          </p:cNvSpPr>
          <p:nvPr>
            <p:ph sz="half" idx="2"/>
          </p:nvPr>
        </p:nvSpPr>
        <p:spPr/>
        <p:txBody>
          <a:bodyPr/>
          <a:lstStyle/>
          <a:p>
            <a:r>
              <a:rPr lang="sr-Cyrl-RS" smtClean="0"/>
              <a:t>Бесконачност </a:t>
            </a:r>
            <a:r>
              <a:rPr lang="sr-Cyrl-RS" smtClean="0"/>
              <a:t>!</a:t>
            </a:r>
          </a:p>
          <a:p>
            <a:endParaRPr lang="sr-Cyrl-RS"/>
          </a:p>
          <a:p>
            <a:r>
              <a:rPr lang="sr-Cyrl-RS" smtClean="0"/>
              <a:t>Стварање </a:t>
            </a:r>
            <a:r>
              <a:rPr lang="sr-Cyrl-RS" smtClean="0">
                <a:sym typeface="Wingdings" panose="05000000000000000000" pitchFamily="2" charset="2"/>
              </a:rPr>
              <a:t> Структура</a:t>
            </a:r>
            <a:r>
              <a:rPr lang="sr-Cyrl-RS"/>
              <a:t> </a:t>
            </a:r>
            <a:r>
              <a:rPr lang="sr-Cyrl-RS">
                <a:sym typeface="Wingdings" panose="05000000000000000000" pitchFamily="2" charset="2"/>
              </a:rPr>
              <a:t> </a:t>
            </a:r>
            <a:r>
              <a:rPr lang="sr-Cyrl-RS" smtClean="0">
                <a:sym typeface="Wingdings" panose="05000000000000000000" pitchFamily="2" charset="2"/>
              </a:rPr>
              <a:t>Живот</a:t>
            </a:r>
            <a:r>
              <a:rPr lang="sr-Cyrl-RS"/>
              <a:t> </a:t>
            </a:r>
            <a:r>
              <a:rPr lang="sr-Cyrl-RS">
                <a:sym typeface="Wingdings" panose="05000000000000000000" pitchFamily="2" charset="2"/>
              </a:rPr>
              <a:t> </a:t>
            </a:r>
            <a:r>
              <a:rPr lang="sr-Cyrl-RS" smtClean="0">
                <a:sym typeface="Wingdings" panose="05000000000000000000" pitchFamily="2" charset="2"/>
              </a:rPr>
              <a:t>Ум</a:t>
            </a:r>
            <a:r>
              <a:rPr lang="sr-Cyrl-RS"/>
              <a:t> </a:t>
            </a:r>
            <a:r>
              <a:rPr lang="sr-Cyrl-RS" smtClean="0">
                <a:sym typeface="Wingdings" panose="05000000000000000000" pitchFamily="2" charset="2"/>
              </a:rPr>
              <a:t> Машта</a:t>
            </a:r>
            <a:r>
              <a:rPr lang="sr-Cyrl-RS"/>
              <a:t> </a:t>
            </a:r>
            <a:r>
              <a:rPr lang="sr-Cyrl-RS">
                <a:sym typeface="Wingdings" panose="05000000000000000000" pitchFamily="2" charset="2"/>
              </a:rPr>
              <a:t> </a:t>
            </a:r>
            <a:r>
              <a:rPr lang="sr-Cyrl-RS" smtClean="0">
                <a:sym typeface="Wingdings" panose="05000000000000000000" pitchFamily="2" charset="2"/>
              </a:rPr>
              <a:t>Свето</a:t>
            </a:r>
            <a:r>
              <a:rPr lang="sr-Cyrl-RS"/>
              <a:t> </a:t>
            </a:r>
            <a:r>
              <a:rPr lang="sr-Cyrl-RS">
                <a:sym typeface="Wingdings" panose="05000000000000000000" pitchFamily="2" charset="2"/>
              </a:rPr>
              <a:t> </a:t>
            </a:r>
            <a:r>
              <a:rPr lang="sr-Cyrl-RS" smtClean="0">
                <a:sym typeface="Wingdings" panose="05000000000000000000" pitchFamily="2" charset="2"/>
              </a:rPr>
              <a:t>Узвишено</a:t>
            </a:r>
            <a:r>
              <a:rPr lang="sr-Cyrl-RS"/>
              <a:t> </a:t>
            </a:r>
            <a:r>
              <a:rPr lang="sr-Cyrl-RS">
                <a:sym typeface="Wingdings" panose="05000000000000000000" pitchFamily="2" charset="2"/>
              </a:rPr>
              <a:t> </a:t>
            </a:r>
            <a:r>
              <a:rPr lang="sr-Cyrl-RS" smtClean="0">
                <a:sym typeface="Wingdings" panose="05000000000000000000" pitchFamily="2" charset="2"/>
              </a:rPr>
              <a:t>Коначна мисао</a:t>
            </a:r>
            <a:endParaRPr lang="en-US"/>
          </a:p>
        </p:txBody>
      </p:sp>
    </p:spTree>
    <p:extLst>
      <p:ext uri="{BB962C8B-B14F-4D97-AF65-F5344CB8AC3E}">
        <p14:creationId xmlns:p14="http://schemas.microsoft.com/office/powerpoint/2010/main" val="2021692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71963" y="1820863"/>
            <a:ext cx="2951949" cy="4391025"/>
          </a:xfrm>
        </p:spPr>
      </p:pic>
      <p:pic>
        <p:nvPicPr>
          <p:cNvPr id="8" name="Content Placeholder 7"/>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10838" y="1811338"/>
            <a:ext cx="2970324" cy="4400550"/>
          </a:xfrm>
        </p:spPr>
      </p:pic>
      <p:pic>
        <p:nvPicPr>
          <p:cNvPr id="4" name="Content Placeholder 3"/>
          <p:cNvPicPr>
            <a:picLocks noGrp="1" noChangeAspect="1"/>
          </p:cNvPicPr>
          <p:nvPr>
            <p:ph sz="quarter" idx="15"/>
          </p:nvPr>
        </p:nvPicPr>
        <p:blipFill>
          <a:blip r:embed="rId4" cstate="print">
            <a:extLst>
              <a:ext uri="{28A0092B-C50C-407E-A947-70E740481C1C}">
                <a14:useLocalDpi xmlns:a14="http://schemas.microsoft.com/office/drawing/2010/main" val="0"/>
              </a:ext>
            </a:extLst>
          </a:blip>
          <a:stretch>
            <a:fillRect/>
          </a:stretch>
        </p:blipFill>
        <p:spPr>
          <a:xfrm>
            <a:off x="8162115" y="1820863"/>
            <a:ext cx="2963895" cy="4391025"/>
          </a:xfrm>
        </p:spPr>
      </p:pic>
    </p:spTree>
    <p:extLst>
      <p:ext uri="{BB962C8B-B14F-4D97-AF65-F5344CB8AC3E}">
        <p14:creationId xmlns:p14="http://schemas.microsoft.com/office/powerpoint/2010/main" val="3682956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3356" y="1976337"/>
            <a:ext cx="2880000" cy="44028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6293" y="1976337"/>
            <a:ext cx="2880000" cy="440526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9230" y="1976337"/>
            <a:ext cx="2880000" cy="440526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167" y="1976337"/>
            <a:ext cx="2880000" cy="4405269"/>
          </a:xfrm>
          <a:prstGeom prst="rect">
            <a:avLst/>
          </a:prstGeom>
        </p:spPr>
      </p:pic>
    </p:spTree>
    <p:extLst>
      <p:ext uri="{BB962C8B-B14F-4D97-AF65-F5344CB8AC3E}">
        <p14:creationId xmlns:p14="http://schemas.microsoft.com/office/powerpoint/2010/main" val="4137104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 name="Content Placeholder 6"/>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126461" y="1840519"/>
            <a:ext cx="2842953" cy="4351713"/>
          </a:xfrm>
        </p:spPr>
      </p:pic>
      <p:pic>
        <p:nvPicPr>
          <p:cNvPr id="8" name="Content Placeholder 7"/>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4674524" y="1835756"/>
            <a:ext cx="2842953" cy="4351713"/>
          </a:xfrm>
        </p:spPr>
      </p:pic>
      <p:pic>
        <p:nvPicPr>
          <p:cNvPr id="6" name="Content Placeholder 5"/>
          <p:cNvPicPr>
            <a:picLocks noGrp="1" noChangeAspect="1"/>
          </p:cNvPicPr>
          <p:nvPr>
            <p:ph sz="quarter" idx="15"/>
          </p:nvPr>
        </p:nvPicPr>
        <p:blipFill>
          <a:blip r:embed="rId5" cstate="print">
            <a:extLst>
              <a:ext uri="{28A0092B-C50C-407E-A947-70E740481C1C}">
                <a14:useLocalDpi xmlns:a14="http://schemas.microsoft.com/office/drawing/2010/main" val="0"/>
              </a:ext>
            </a:extLst>
          </a:blip>
          <a:stretch>
            <a:fillRect/>
          </a:stretch>
        </p:blipFill>
        <p:spPr>
          <a:xfrm>
            <a:off x="8207924" y="1820863"/>
            <a:ext cx="2872276" cy="4391025"/>
          </a:xfrm>
        </p:spPr>
      </p:pic>
    </p:spTree>
    <p:extLst>
      <p:ext uri="{BB962C8B-B14F-4D97-AF65-F5344CB8AC3E}">
        <p14:creationId xmlns:p14="http://schemas.microsoft.com/office/powerpoint/2010/main" val="2969924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11" name="Content Placeholder 10"/>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113992" y="1821815"/>
            <a:ext cx="2867891" cy="4389120"/>
          </a:xfrm>
        </p:spPr>
      </p:pic>
      <p:sp>
        <p:nvSpPr>
          <p:cNvPr id="9" name="Content Placeholder 8"/>
          <p:cNvSpPr>
            <a:spLocks noGrp="1"/>
          </p:cNvSpPr>
          <p:nvPr>
            <p:ph sz="quarter" idx="14"/>
          </p:nvPr>
        </p:nvSpPr>
        <p:spPr/>
        <p:txBody>
          <a:bodyPr/>
          <a:lstStyle/>
          <a:p>
            <a:r>
              <a:rPr lang="sr-Cyrl-RS" smtClean="0"/>
              <a:t>Визија развоја цивилизације изван Земље!</a:t>
            </a:r>
          </a:p>
          <a:p>
            <a:r>
              <a:rPr lang="sr-Cyrl-RS" smtClean="0"/>
              <a:t>Обилује темама из физике, астрономије и технологије</a:t>
            </a:r>
            <a:endParaRPr lang="en-US"/>
          </a:p>
        </p:txBody>
      </p:sp>
      <p:sp>
        <p:nvSpPr>
          <p:cNvPr id="10" name="Content Placeholder 9"/>
          <p:cNvSpPr>
            <a:spLocks noGrp="1"/>
          </p:cNvSpPr>
          <p:nvPr>
            <p:ph sz="quarter" idx="15"/>
          </p:nvPr>
        </p:nvSpPr>
        <p:spPr/>
        <p:txBody>
          <a:bodyPr>
            <a:normAutofit fontScale="55000" lnSpcReduction="20000"/>
          </a:bodyPr>
          <a:lstStyle/>
          <a:p>
            <a:r>
              <a:rPr lang="sr-Cyrl-RS"/>
              <a:t>Напуштање Земље (лет у свемир)</a:t>
            </a:r>
          </a:p>
          <a:p>
            <a:r>
              <a:rPr lang="sr-Cyrl-RS"/>
              <a:t>Месец</a:t>
            </a:r>
          </a:p>
          <a:p>
            <a:r>
              <a:rPr lang="sr-Cyrl-RS"/>
              <a:t>Астероиди</a:t>
            </a:r>
          </a:p>
          <a:p>
            <a:r>
              <a:rPr lang="sr-Cyrl-RS"/>
              <a:t>Марс</a:t>
            </a:r>
          </a:p>
          <a:p>
            <a:r>
              <a:rPr lang="sr-Cyrl-RS"/>
              <a:t>Спољашњи СС</a:t>
            </a:r>
          </a:p>
          <a:p>
            <a:endParaRPr lang="sr-Cyrl-RS"/>
          </a:p>
          <a:p>
            <a:r>
              <a:rPr lang="sr-Cyrl-RS"/>
              <a:t>Роботи, ВИ у свемиру</a:t>
            </a:r>
          </a:p>
          <a:p>
            <a:r>
              <a:rPr lang="sr-Cyrl-RS"/>
              <a:t>Путовање до звезда</a:t>
            </a:r>
          </a:p>
          <a:p>
            <a:r>
              <a:rPr lang="sr-Cyrl-RS"/>
              <a:t>Егзопланете</a:t>
            </a:r>
          </a:p>
          <a:p>
            <a:endParaRPr lang="sr-Cyrl-RS"/>
          </a:p>
          <a:p>
            <a:r>
              <a:rPr lang="sr-Cyrl-RS"/>
              <a:t>Бесмртност, биотехнологија</a:t>
            </a:r>
          </a:p>
          <a:p>
            <a:r>
              <a:rPr lang="sr-Cyrl-RS"/>
              <a:t>Трансхуманизам</a:t>
            </a:r>
          </a:p>
          <a:p>
            <a:r>
              <a:rPr lang="sr-Cyrl-RS"/>
              <a:t>Напредне цивилизације</a:t>
            </a:r>
          </a:p>
          <a:p>
            <a:r>
              <a:rPr lang="sr-Cyrl-RS"/>
              <a:t>Изван нашег </a:t>
            </a:r>
            <a:r>
              <a:rPr lang="sr-Cyrl-RS" smtClean="0"/>
              <a:t>космоса</a:t>
            </a:r>
            <a:endParaRPr lang="en-US"/>
          </a:p>
        </p:txBody>
      </p:sp>
    </p:spTree>
    <p:extLst>
      <p:ext uri="{BB962C8B-B14F-4D97-AF65-F5344CB8AC3E}">
        <p14:creationId xmlns:p14="http://schemas.microsoft.com/office/powerpoint/2010/main" val="945492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smtClean="0"/>
              <a:t>"Хеликс"</a:t>
            </a:r>
            <a:endParaRPr lang="en-US"/>
          </a:p>
        </p:txBody>
      </p:sp>
      <p:pic>
        <p:nvPicPr>
          <p:cNvPr id="7" name="Content Placeholder 6"/>
          <p:cNvPicPr>
            <a:picLocks noGrp="1" noChangeAspect="1"/>
          </p:cNvPicPr>
          <p:nvPr>
            <p:ph sz="half" idx="1"/>
          </p:nvPr>
        </p:nvPicPr>
        <p:blipFill>
          <a:blip r:embed="rId3"/>
          <a:stretch>
            <a:fillRect/>
          </a:stretch>
        </p:blipFill>
        <p:spPr>
          <a:xfrm>
            <a:off x="838200" y="1426880"/>
            <a:ext cx="4131426" cy="5317389"/>
          </a:xfrm>
          <a:prstGeom prst="rect">
            <a:avLst/>
          </a:prstGeom>
        </p:spPr>
      </p:pic>
      <p:sp>
        <p:nvSpPr>
          <p:cNvPr id="6" name="Content Placeholder 5"/>
          <p:cNvSpPr>
            <a:spLocks noGrp="1"/>
          </p:cNvSpPr>
          <p:nvPr>
            <p:ph sz="half" idx="2"/>
          </p:nvPr>
        </p:nvSpPr>
        <p:spPr/>
        <p:txBody>
          <a:bodyPr>
            <a:normAutofit lnSpcReduction="10000"/>
          </a:bodyPr>
          <a:lstStyle/>
          <a:p>
            <a:r>
              <a:rPr lang="ru-RU" smtClean="0"/>
              <a:t>Домаћа </a:t>
            </a:r>
            <a:r>
              <a:rPr lang="ru-RU"/>
              <a:t>издавачка кућа, основана </a:t>
            </a:r>
            <a:r>
              <a:rPr lang="ru-RU" smtClean="0"/>
              <a:t>2005.</a:t>
            </a:r>
          </a:p>
          <a:p>
            <a:r>
              <a:rPr lang="ru-RU" smtClean="0"/>
              <a:t>Светски наслови </a:t>
            </a:r>
            <a:r>
              <a:rPr lang="ru-RU"/>
              <a:t>из области популарне </a:t>
            </a:r>
            <a:r>
              <a:rPr lang="ru-RU" smtClean="0"/>
              <a:t>науке</a:t>
            </a:r>
          </a:p>
          <a:p>
            <a:r>
              <a:rPr lang="ru-RU" smtClean="0"/>
              <a:t>Различите </a:t>
            </a:r>
            <a:r>
              <a:rPr lang="ru-RU"/>
              <a:t>области, посебно </a:t>
            </a:r>
            <a:r>
              <a:rPr lang="ru-RU" smtClean="0"/>
              <a:t>из </a:t>
            </a:r>
            <a:r>
              <a:rPr lang="ru-RU"/>
              <a:t>домена физике и </a:t>
            </a:r>
            <a:r>
              <a:rPr lang="ru-RU" smtClean="0"/>
              <a:t>астрономије</a:t>
            </a:r>
          </a:p>
          <a:p>
            <a:r>
              <a:rPr lang="ru-RU" smtClean="0"/>
              <a:t>Озбиљне </a:t>
            </a:r>
            <a:r>
              <a:rPr lang="ru-RU"/>
              <a:t>научне теме, али представљене једноставниим </a:t>
            </a:r>
            <a:r>
              <a:rPr lang="ru-RU" smtClean="0"/>
              <a:t>језиком</a:t>
            </a:r>
            <a:endParaRPr lang="en-US"/>
          </a:p>
        </p:txBody>
      </p:sp>
    </p:spTree>
    <p:extLst>
      <p:ext uri="{BB962C8B-B14F-4D97-AF65-F5344CB8AC3E}">
        <p14:creationId xmlns:p14="http://schemas.microsoft.com/office/powerpoint/2010/main" val="3660867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80523" y="1897669"/>
            <a:ext cx="2842953" cy="4351713"/>
          </a:xfrm>
        </p:spPr>
      </p:pic>
      <p:sp>
        <p:nvSpPr>
          <p:cNvPr id="8" name="Content Placeholder 7"/>
          <p:cNvSpPr>
            <a:spLocks noGrp="1"/>
          </p:cNvSpPr>
          <p:nvPr>
            <p:ph sz="half" idx="2"/>
          </p:nvPr>
        </p:nvSpPr>
        <p:spPr/>
        <p:txBody>
          <a:bodyPr/>
          <a:lstStyle/>
          <a:p>
            <a:pPr marL="514350" indent="-514350">
              <a:buFont typeface="+mj-lt"/>
              <a:buAutoNum type="arabicPeriod"/>
            </a:pPr>
            <a:r>
              <a:rPr lang="sr-Cyrl-RS" smtClean="0"/>
              <a:t>Свест и ум</a:t>
            </a:r>
          </a:p>
          <a:p>
            <a:pPr marL="514350" indent="-514350">
              <a:buFont typeface="+mj-lt"/>
              <a:buAutoNum type="arabicPeriod"/>
            </a:pPr>
            <a:r>
              <a:rPr lang="sr-Cyrl-RS" smtClean="0"/>
              <a:t>Ум царује над материјом</a:t>
            </a:r>
          </a:p>
          <a:p>
            <a:pPr marL="514350" indent="-514350">
              <a:buFont typeface="+mj-lt"/>
              <a:buAutoNum type="arabicPeriod"/>
            </a:pPr>
            <a:r>
              <a:rPr lang="sr-Cyrl-RS" smtClean="0"/>
              <a:t>Измењена свест</a:t>
            </a:r>
            <a:endParaRPr lang="en-US"/>
          </a:p>
        </p:txBody>
      </p:sp>
    </p:spTree>
    <p:extLst>
      <p:ext uri="{BB962C8B-B14F-4D97-AF65-F5344CB8AC3E}">
        <p14:creationId xmlns:p14="http://schemas.microsoft.com/office/powerpoint/2010/main" val="2991521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3800" y="1902942"/>
            <a:ext cx="2880000" cy="44028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02942"/>
            <a:ext cx="2880000" cy="4399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6000" y="1902942"/>
            <a:ext cx="2880000" cy="4429440"/>
          </a:xfrm>
          <a:prstGeom prst="rect">
            <a:avLst/>
          </a:prstGeom>
        </p:spPr>
      </p:pic>
    </p:spTree>
    <p:extLst>
      <p:ext uri="{BB962C8B-B14F-4D97-AF65-F5344CB8AC3E}">
        <p14:creationId xmlns:p14="http://schemas.microsoft.com/office/powerpoint/2010/main" val="2892736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mtClean="0"/>
              <a:t>... и још много тога</a:t>
            </a:r>
            <a:endParaRPr lang="en-US"/>
          </a:p>
        </p:txBody>
      </p:sp>
      <p:sp>
        <p:nvSpPr>
          <p:cNvPr id="3" name="Content Placeholder 2"/>
          <p:cNvSpPr>
            <a:spLocks noGrp="1"/>
          </p:cNvSpPr>
          <p:nvPr>
            <p:ph idx="1"/>
          </p:nvPr>
        </p:nvSpPr>
        <p:spPr/>
        <p:txBody>
          <a:bodyPr/>
          <a:lstStyle/>
          <a:p>
            <a:r>
              <a:rPr lang="sr-Cyrl-RS" smtClean="0"/>
              <a:t>медицина</a:t>
            </a:r>
          </a:p>
          <a:p>
            <a:r>
              <a:rPr lang="sr-Cyrl-RS" smtClean="0"/>
              <a:t>психологија</a:t>
            </a:r>
          </a:p>
          <a:p>
            <a:r>
              <a:rPr lang="sr-Cyrl-RS" smtClean="0"/>
              <a:t>философија</a:t>
            </a:r>
          </a:p>
          <a:p>
            <a:r>
              <a:rPr lang="sr-Cyrl-RS" smtClean="0"/>
              <a:t>романи / белеристика</a:t>
            </a:r>
          </a:p>
          <a:p>
            <a:r>
              <a:rPr lang="sr-Cyrl-RS" smtClean="0"/>
              <a:t>...</a:t>
            </a:r>
            <a:endParaRPr lang="en-US"/>
          </a:p>
        </p:txBody>
      </p:sp>
    </p:spTree>
    <p:extLst>
      <p:ext uri="{BB962C8B-B14F-4D97-AF65-F5344CB8AC3E}">
        <p14:creationId xmlns:p14="http://schemas.microsoft.com/office/powerpoint/2010/main" val="1896610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4913" y="3449973"/>
            <a:ext cx="2387600" cy="3183466"/>
          </a:xfrm>
          <a:prstGeom prst="rect">
            <a:avLst/>
          </a:prstGeom>
          <a:ln w="28575">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3449973"/>
            <a:ext cx="4242058" cy="3181544"/>
          </a:xfrm>
          <a:prstGeom prst="rect">
            <a:avLst/>
          </a:prstGeom>
          <a:ln w="28575">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199" y="80910"/>
            <a:ext cx="6770313" cy="3254957"/>
          </a:xfrm>
          <a:prstGeom prst="rect">
            <a:avLst/>
          </a:prstGeom>
          <a:ln w="28575">
            <a:solidFill>
              <a:schemeClr val="tx1"/>
            </a:solidFill>
          </a:ln>
        </p:spPr>
      </p:pic>
    </p:spTree>
    <p:extLst>
      <p:ext uri="{BB962C8B-B14F-4D97-AF65-F5344CB8AC3E}">
        <p14:creationId xmlns:p14="http://schemas.microsoft.com/office/powerpoint/2010/main" val="3849685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16100" y="1897669"/>
            <a:ext cx="2971800" cy="4351713"/>
          </a:xfrm>
        </p:spPr>
      </p:pic>
      <p:sp>
        <p:nvSpPr>
          <p:cNvPr id="6" name="Content Placeholder 5"/>
          <p:cNvSpPr>
            <a:spLocks noGrp="1"/>
          </p:cNvSpPr>
          <p:nvPr>
            <p:ph sz="half" idx="2"/>
          </p:nvPr>
        </p:nvSpPr>
        <p:spPr/>
        <p:txBody>
          <a:bodyPr/>
          <a:lstStyle/>
          <a:p>
            <a:endParaRPr lang="en-US"/>
          </a:p>
        </p:txBody>
      </p:sp>
    </p:spTree>
    <p:extLst>
      <p:ext uri="{BB962C8B-B14F-4D97-AF65-F5344CB8AC3E}">
        <p14:creationId xmlns:p14="http://schemas.microsoft.com/office/powerpoint/2010/main" val="2248294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80523" y="1897669"/>
            <a:ext cx="2842953" cy="4351713"/>
          </a:xfrm>
        </p:spPr>
      </p:pic>
      <p:sp>
        <p:nvSpPr>
          <p:cNvPr id="6" name="Content Placeholder 5"/>
          <p:cNvSpPr>
            <a:spLocks noGrp="1"/>
          </p:cNvSpPr>
          <p:nvPr>
            <p:ph sz="half" idx="2"/>
          </p:nvPr>
        </p:nvSpPr>
        <p:spPr/>
        <p:txBody>
          <a:bodyPr/>
          <a:lstStyle/>
          <a:p>
            <a:r>
              <a:rPr lang="sr-Cyrl-RS" smtClean="0"/>
              <a:t>Историја науке, </a:t>
            </a:r>
            <a:r>
              <a:rPr lang="sr-Cyrl-RS" smtClean="0"/>
              <a:t>Астробиологија</a:t>
            </a:r>
            <a:endParaRPr lang="sr-Latn-RS"/>
          </a:p>
          <a:p>
            <a:r>
              <a:rPr lang="sr-Cyrl-RS" smtClean="0"/>
              <a:t>2 изворне Хајгенсове књиге</a:t>
            </a:r>
            <a:br>
              <a:rPr lang="sr-Cyrl-RS" smtClean="0"/>
            </a:br>
            <a:r>
              <a:rPr lang="sr-Cyrl-RS" smtClean="0"/>
              <a:t>+ пратећи текстови</a:t>
            </a:r>
            <a:endParaRPr lang="sr-Cyrl-RS"/>
          </a:p>
          <a:p>
            <a:endParaRPr lang="sr-Cyrl-RS" smtClean="0"/>
          </a:p>
        </p:txBody>
      </p:sp>
    </p:spTree>
    <p:extLst>
      <p:ext uri="{BB962C8B-B14F-4D97-AF65-F5344CB8AC3E}">
        <p14:creationId xmlns:p14="http://schemas.microsoft.com/office/powerpoint/2010/main" val="4118071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06845" y="1785938"/>
            <a:ext cx="2990310" cy="4575175"/>
          </a:xfrm>
        </p:spPr>
      </p:pic>
      <p:sp>
        <p:nvSpPr>
          <p:cNvPr id="4" name="Content Placeholder 3"/>
          <p:cNvSpPr>
            <a:spLocks noGrp="1"/>
          </p:cNvSpPr>
          <p:nvPr>
            <p:ph sz="half" idx="2"/>
          </p:nvPr>
        </p:nvSpPr>
        <p:spPr/>
        <p:txBody>
          <a:bodyPr/>
          <a:lstStyle/>
          <a:p>
            <a:r>
              <a:rPr lang="sr-Cyrl-RS" smtClean="0"/>
              <a:t>Физика</a:t>
            </a:r>
            <a:br>
              <a:rPr lang="sr-Cyrl-RS" smtClean="0"/>
            </a:br>
            <a:r>
              <a:rPr lang="sr-Cyrl-RS" smtClean="0"/>
              <a:t>(простор и време, маса, енергија, брзина светлости, СТР, на крају се помиње ОТР)  </a:t>
            </a:r>
            <a:endParaRPr lang="en-US"/>
          </a:p>
        </p:txBody>
      </p:sp>
    </p:spTree>
    <p:extLst>
      <p:ext uri="{BB962C8B-B14F-4D97-AF65-F5344CB8AC3E}">
        <p14:creationId xmlns:p14="http://schemas.microsoft.com/office/powerpoint/2010/main" val="3985301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80523" y="1897669"/>
            <a:ext cx="2842953" cy="4351713"/>
          </a:xfrm>
        </p:spPr>
      </p:pic>
      <p:sp>
        <p:nvSpPr>
          <p:cNvPr id="4" name="Content Placeholder 3"/>
          <p:cNvSpPr>
            <a:spLocks noGrp="1"/>
          </p:cNvSpPr>
          <p:nvPr>
            <p:ph sz="half" idx="2"/>
          </p:nvPr>
        </p:nvSpPr>
        <p:spPr/>
        <p:txBody>
          <a:bodyPr/>
          <a:lstStyle/>
          <a:p>
            <a:r>
              <a:rPr lang="sr-Cyrl-RS" smtClean="0"/>
              <a:t>ОТР , сингуларности</a:t>
            </a:r>
          </a:p>
          <a:p>
            <a:r>
              <a:rPr lang="sr-Cyrl-RS" smtClean="0"/>
              <a:t>Пенроузови дијаграми</a:t>
            </a:r>
            <a:endParaRPr lang="en-US"/>
          </a:p>
        </p:txBody>
      </p:sp>
    </p:spTree>
    <p:extLst>
      <p:ext uri="{BB962C8B-B14F-4D97-AF65-F5344CB8AC3E}">
        <p14:creationId xmlns:p14="http://schemas.microsoft.com/office/powerpoint/2010/main" val="4272356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8" name="Content Placeholder 7"/>
          <p:cNvPicPr>
            <a:picLocks noGrp="1" noChangeAspect="1"/>
          </p:cNvPicPr>
          <p:nvPr>
            <p:ph sz="half" idx="1"/>
          </p:nvPr>
        </p:nvPicPr>
        <p:blipFill>
          <a:blip r:embed="rId2">
            <a:extLst>
              <a:ext uri="{BEBA8EAE-BF5A-486C-A8C5-ECC9F3942E4B}">
                <a14:imgProps xmlns:a14="http://schemas.microsoft.com/office/drawing/2010/main">
                  <a14:imgLayer r:embed="rId3">
                    <a14:imgEffect>
                      <a14:saturation sat="150000"/>
                    </a14:imgEffect>
                    <a14:imgEffect>
                      <a14:brightnessContrast contrast="25000"/>
                    </a14:imgEffect>
                  </a14:imgLayer>
                </a14:imgProps>
              </a:ext>
              <a:ext uri="{28A0092B-C50C-407E-A947-70E740481C1C}">
                <a14:useLocalDpi xmlns:a14="http://schemas.microsoft.com/office/drawing/2010/main" val="0"/>
              </a:ext>
            </a:extLst>
          </a:blip>
          <a:stretch>
            <a:fillRect/>
          </a:stretch>
        </p:blipFill>
        <p:spPr>
          <a:xfrm>
            <a:off x="1794529" y="1785938"/>
            <a:ext cx="3014942" cy="4575175"/>
          </a:xfrm>
        </p:spPr>
      </p:pic>
      <p:sp>
        <p:nvSpPr>
          <p:cNvPr id="5" name="Content Placeholder 4"/>
          <p:cNvSpPr>
            <a:spLocks noGrp="1"/>
          </p:cNvSpPr>
          <p:nvPr>
            <p:ph sz="half" idx="2"/>
          </p:nvPr>
        </p:nvSpPr>
        <p:spPr/>
        <p:txBody>
          <a:bodyPr/>
          <a:lstStyle/>
          <a:p>
            <a:r>
              <a:rPr lang="sr-Cyrl-RS" smtClean="0"/>
              <a:t>Фермијев парадокс</a:t>
            </a:r>
          </a:p>
          <a:p>
            <a:r>
              <a:rPr lang="sr-Cyrl-RS" smtClean="0"/>
              <a:t>Увод: Ферми, парадоке, Фермијев парадокс</a:t>
            </a:r>
          </a:p>
          <a:p>
            <a:r>
              <a:rPr lang="sr-Cyrl-RS"/>
              <a:t>50 идеја за решење</a:t>
            </a:r>
          </a:p>
          <a:p>
            <a:pPr lvl="1"/>
            <a:r>
              <a:rPr lang="sr-Cyrl-RS" smtClean="0"/>
              <a:t>Овде су, али их нисмо свесни</a:t>
            </a:r>
          </a:p>
          <a:p>
            <a:pPr lvl="1"/>
            <a:r>
              <a:rPr lang="sr-Cyrl-RS" smtClean="0"/>
              <a:t>Постоје, али их нисмо опазили</a:t>
            </a:r>
          </a:p>
          <a:p>
            <a:pPr lvl="1"/>
            <a:r>
              <a:rPr lang="sr-Cyrl-RS" smtClean="0"/>
              <a:t>Не постоје</a:t>
            </a:r>
            <a:endParaRPr lang="sr-Cyrl-RS"/>
          </a:p>
          <a:p>
            <a:endParaRPr lang="sr-Cyrl-RS" smtClean="0"/>
          </a:p>
        </p:txBody>
      </p:sp>
    </p:spTree>
    <p:extLst>
      <p:ext uri="{BB962C8B-B14F-4D97-AF65-F5344CB8AC3E}">
        <p14:creationId xmlns:p14="http://schemas.microsoft.com/office/powerpoint/2010/main" val="3473916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80523" y="1897669"/>
            <a:ext cx="2842953" cy="4351713"/>
          </a:xfrm>
        </p:spPr>
      </p:pic>
      <p:sp>
        <p:nvSpPr>
          <p:cNvPr id="4" name="Content Placeholder 3"/>
          <p:cNvSpPr>
            <a:spLocks noGrp="1"/>
          </p:cNvSpPr>
          <p:nvPr>
            <p:ph sz="half" idx="2"/>
          </p:nvPr>
        </p:nvSpPr>
        <p:spPr/>
        <p:txBody>
          <a:bodyPr>
            <a:normAutofit fontScale="92500" lnSpcReduction="10000"/>
          </a:bodyPr>
          <a:lstStyle/>
          <a:p>
            <a:r>
              <a:rPr lang="sr-Cyrl-RS"/>
              <a:t>Фермијев </a:t>
            </a:r>
            <a:r>
              <a:rPr lang="sr-Cyrl-RS" smtClean="0"/>
              <a:t>парадокс</a:t>
            </a:r>
          </a:p>
          <a:p>
            <a:r>
              <a:rPr lang="sr-Cyrl-RS" smtClean="0"/>
              <a:t>36 идеја за решење</a:t>
            </a:r>
          </a:p>
          <a:p>
            <a:pPr lvl="1"/>
            <a:r>
              <a:rPr lang="sr-Cyrl-RS" smtClean="0"/>
              <a:t>Солипсистичке хипотезе</a:t>
            </a:r>
            <a:br>
              <a:rPr lang="sr-Cyrl-RS" smtClean="0"/>
            </a:br>
            <a:r>
              <a:rPr lang="sr-Cyrl-RS" smtClean="0"/>
              <a:t>(нарушавају реализам)</a:t>
            </a:r>
          </a:p>
          <a:p>
            <a:pPr lvl="1"/>
            <a:r>
              <a:rPr lang="sr-Cyrl-RS" smtClean="0"/>
              <a:t>Хипотезе ретке земље</a:t>
            </a:r>
            <a:br>
              <a:rPr lang="sr-Cyrl-RS" smtClean="0"/>
            </a:br>
            <a:r>
              <a:rPr lang="sr-Cyrl-RS" smtClean="0"/>
              <a:t>(нарушавају коперниканизам)</a:t>
            </a:r>
          </a:p>
          <a:p>
            <a:pPr lvl="1"/>
            <a:r>
              <a:rPr lang="sr-Cyrl-RS" smtClean="0"/>
              <a:t>Неокатастрофичке хипотезе</a:t>
            </a:r>
            <a:br>
              <a:rPr lang="sr-Cyrl-RS" smtClean="0"/>
            </a:br>
            <a:r>
              <a:rPr lang="sr-Cyrl-RS" smtClean="0"/>
              <a:t>(нарушавају градуализам)</a:t>
            </a:r>
          </a:p>
          <a:p>
            <a:pPr lvl="1"/>
            <a:r>
              <a:rPr lang="sr-Cyrl-RS" smtClean="0"/>
              <a:t>Логистичке хипотезе</a:t>
            </a:r>
            <a:br>
              <a:rPr lang="sr-Cyrl-RS" smtClean="0"/>
            </a:br>
            <a:r>
              <a:rPr lang="sr-Cyrl-RS" smtClean="0"/>
              <a:t>(нарушавају економске претпоставке)</a:t>
            </a:r>
            <a:endParaRPr lang="sr-Latn-RS" smtClean="0"/>
          </a:p>
          <a:p>
            <a:r>
              <a:rPr lang="sr-Cyrl-RS" smtClean="0"/>
              <a:t>Наука и философија</a:t>
            </a:r>
            <a:endParaRPr lang="sr-Cyrl-RS"/>
          </a:p>
          <a:p>
            <a:endParaRPr lang="en-US"/>
          </a:p>
        </p:txBody>
      </p:sp>
    </p:spTree>
    <p:extLst>
      <p:ext uri="{BB962C8B-B14F-4D97-AF65-F5344CB8AC3E}">
        <p14:creationId xmlns:p14="http://schemas.microsoft.com/office/powerpoint/2010/main" val="364389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78445" y="1897669"/>
            <a:ext cx="2847109" cy="4351713"/>
          </a:xfrm>
        </p:spPr>
      </p:pic>
      <p:sp>
        <p:nvSpPr>
          <p:cNvPr id="7" name="Content Placeholder 6"/>
          <p:cNvSpPr>
            <a:spLocks noGrp="1"/>
          </p:cNvSpPr>
          <p:nvPr>
            <p:ph sz="half" idx="2"/>
          </p:nvPr>
        </p:nvSpPr>
        <p:spPr/>
        <p:txBody>
          <a:bodyPr/>
          <a:lstStyle/>
          <a:p>
            <a:endParaRPr lang="en-US"/>
          </a:p>
        </p:txBody>
      </p:sp>
    </p:spTree>
    <p:extLst>
      <p:ext uri="{BB962C8B-B14F-4D97-AF65-F5344CB8AC3E}">
        <p14:creationId xmlns:p14="http://schemas.microsoft.com/office/powerpoint/2010/main" val="3496014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luxe (modified)">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Astroturizam u Srbiji</Template>
  <TotalTime>1217</TotalTime>
  <Words>325</Words>
  <Application>Microsoft Office PowerPoint</Application>
  <PresentationFormat>Widescreen</PresentationFormat>
  <Paragraphs>74</Paragraphs>
  <Slides>23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Wingdings</vt:lpstr>
      <vt:lpstr>Wingdings 2</vt:lpstr>
      <vt:lpstr>Deluxe (modified)</vt:lpstr>
      <vt:lpstr>НАУЧНОПОПУЛАРНЕ КЊИГЕ ИЗДАВАЧКЕ КУЋЕ "ХЕЛИКС"</vt:lpstr>
      <vt:lpstr>"Хеликс"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и још много тога</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Јован Алексић</dc:creator>
  <cp:lastModifiedBy>Јован Алексић</cp:lastModifiedBy>
  <cp:revision>39</cp:revision>
  <dcterms:created xsi:type="dcterms:W3CDTF">2025-04-04T19:46:19Z</dcterms:created>
  <dcterms:modified xsi:type="dcterms:W3CDTF">2025-04-24T21:11:59Z</dcterms:modified>
</cp:coreProperties>
</file>