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973B786E-0FD1-449C-8C9E-D490F915106E}"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73B786E-0FD1-449C-8C9E-D490F91510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73B786E-0FD1-449C-8C9E-D490F91510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73B786E-0FD1-449C-8C9E-D490F91510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73B786E-0FD1-449C-8C9E-D490F915106E}"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73B786E-0FD1-449C-8C9E-D490F91510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73B786E-0FD1-449C-8C9E-D490F915106E}"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73B786E-0FD1-449C-8C9E-D490F91510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73B786E-0FD1-449C-8C9E-D490F91510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0027A39-A5C1-4C46-A8FE-3FA7F35A3852}" type="datetimeFigureOut">
              <a:rPr lang="en-US" smtClean="0"/>
              <a:pPr/>
              <a:t>4/18/2017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73B786E-0FD1-449C-8C9E-D490F91510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A0027A39-A5C1-4C46-A8FE-3FA7F35A3852}" type="datetimeFigureOut">
              <a:rPr lang="en-US" smtClean="0"/>
              <a:pPr/>
              <a:t>4/18/2017</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973B786E-0FD1-449C-8C9E-D490F91510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A0027A39-A5C1-4C46-A8FE-3FA7F35A3852}" type="datetimeFigureOut">
              <a:rPr lang="en-US" smtClean="0"/>
              <a:pPr/>
              <a:t>4/18/2017</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73B786E-0FD1-449C-8C9E-D490F915106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Latn-RS" sz="2000" dirty="0" smtClean="0"/>
              <a:t>Aleksandra Bajić i  Hristivoje Pavlović</a:t>
            </a:r>
            <a:endParaRPr lang="en-US" sz="2000" dirty="0"/>
          </a:p>
        </p:txBody>
      </p:sp>
      <p:sp>
        <p:nvSpPr>
          <p:cNvPr id="3" name="Subtitle 2"/>
          <p:cNvSpPr>
            <a:spLocks noGrp="1"/>
          </p:cNvSpPr>
          <p:nvPr>
            <p:ph type="subTitle" idx="1"/>
          </p:nvPr>
        </p:nvSpPr>
        <p:spPr>
          <a:xfrm>
            <a:off x="457200" y="2834640"/>
            <a:ext cx="8229600" cy="1508760"/>
          </a:xfrm>
        </p:spPr>
        <p:txBody>
          <a:bodyPr/>
          <a:lstStyle/>
          <a:p>
            <a:r>
              <a:rPr lang="en-US" sz="3600" dirty="0" smtClean="0"/>
              <a:t>  </a:t>
            </a:r>
            <a:r>
              <a:rPr lang="en-US" sz="3600" dirty="0" err="1" smtClean="0"/>
              <a:t>LEPENSK</a:t>
            </a:r>
            <a:r>
              <a:rPr lang="sr-Latn-RS" sz="3600" dirty="0" smtClean="0"/>
              <a:t>I</a:t>
            </a:r>
            <a:r>
              <a:rPr lang="en-US" sz="3600" dirty="0" smtClean="0"/>
              <a:t>  </a:t>
            </a:r>
            <a:r>
              <a:rPr lang="en-US" sz="3600" dirty="0" err="1" smtClean="0"/>
              <a:t>VIR</a:t>
            </a:r>
            <a:r>
              <a:rPr lang="sr-Latn-RS" sz="3600" dirty="0" smtClean="0"/>
              <a:t> I SOLARNI KALENDAR</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ster Sanja\Desktop\2016. L.v\SDC13691.JPG"/>
          <p:cNvPicPr>
            <a:picLocks noChangeAspect="1" noChangeArrowheads="1"/>
          </p:cNvPicPr>
          <p:nvPr/>
        </p:nvPicPr>
        <p:blipFill>
          <a:blip r:embed="rId2">
            <a:lum contrast="20000"/>
          </a:blip>
          <a:srcRect l="24167" t="30000" r="40000" b="37778"/>
          <a:stretch>
            <a:fillRect/>
          </a:stretch>
        </p:blipFill>
        <p:spPr bwMode="auto">
          <a:xfrm>
            <a:off x="1066800" y="1066800"/>
            <a:ext cx="7050327" cy="475488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ster Sanja\Desktop\2016. L.v\SDC13697.JPG"/>
          <p:cNvPicPr>
            <a:picLocks noChangeAspect="1" noChangeArrowheads="1"/>
          </p:cNvPicPr>
          <p:nvPr/>
        </p:nvPicPr>
        <p:blipFill>
          <a:blip r:embed="rId2">
            <a:lum contrast="20000"/>
          </a:blip>
          <a:srcRect l="26667" t="30000" r="40000" b="37778"/>
          <a:stretch>
            <a:fillRect/>
          </a:stretch>
        </p:blipFill>
        <p:spPr bwMode="auto">
          <a:xfrm>
            <a:off x="1143000" y="1066800"/>
            <a:ext cx="6936823" cy="50292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ster Sanja\Desktop\2016. L.v\SDC13725.JPG"/>
          <p:cNvPicPr>
            <a:picLocks noChangeAspect="1" noChangeArrowheads="1"/>
          </p:cNvPicPr>
          <p:nvPr/>
        </p:nvPicPr>
        <p:blipFill>
          <a:blip r:embed="rId2" cstate="print">
            <a:lum contrast="10000"/>
          </a:blip>
          <a:srcRect t="11111" r="12500" b="8889"/>
          <a:stretch>
            <a:fillRect/>
          </a:stretch>
        </p:blipFill>
        <p:spPr bwMode="auto">
          <a:xfrm>
            <a:off x="914400" y="609600"/>
            <a:ext cx="7467600" cy="54864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0"/>
            <a:ext cx="8534400" cy="6740307"/>
          </a:xfrm>
          <a:prstGeom prst="rect">
            <a:avLst/>
          </a:prstGeom>
        </p:spPr>
        <p:txBody>
          <a:bodyPr wrap="square">
            <a:spAutoFit/>
          </a:bodyPr>
          <a:lstStyle/>
          <a:p>
            <a:pPr>
              <a:buFont typeface="Arial" pitchFamily="34" charset="0"/>
              <a:buChar char="•"/>
            </a:pPr>
            <a:r>
              <a:rPr lang="sr-Latn-RS" sz="2400" noProof="1" smtClean="0">
                <a:solidFill>
                  <a:srgbClr val="FFC000"/>
                </a:solidFill>
              </a:rPr>
              <a:t>21.juna 2015.  </a:t>
            </a:r>
            <a:r>
              <a:rPr lang="sr-Latn-RS" sz="2400" noProof="1" smtClean="0"/>
              <a:t>znali smo da se fenomen dvostrukog izlaska Sunca može videti sa određene pozicije ispred Muzeja...</a:t>
            </a:r>
          </a:p>
          <a:p>
            <a:pPr>
              <a:buFont typeface="Arial" pitchFamily="34" charset="0"/>
              <a:buChar char="•"/>
            </a:pPr>
            <a:endParaRPr lang="sr-Latn-RS" sz="2400" noProof="1" smtClean="0"/>
          </a:p>
          <a:p>
            <a:pPr>
              <a:buFont typeface="Arial" pitchFamily="34" charset="0"/>
              <a:buChar char="•"/>
            </a:pPr>
            <a:r>
              <a:rPr lang="sr-Latn-RS" sz="2400" noProof="1" smtClean="0"/>
              <a:t>Kako smo znali?       Kako smo to predvideli?       Slučajno?</a:t>
            </a:r>
          </a:p>
          <a:p>
            <a:pPr>
              <a:buFont typeface="Arial" pitchFamily="34" charset="0"/>
              <a:buChar char="•"/>
            </a:pPr>
            <a:endParaRPr lang="sr-Latn-RS" sz="2400" noProof="1" smtClean="0"/>
          </a:p>
          <a:p>
            <a:pPr>
              <a:buFont typeface="Arial" pitchFamily="34" charset="0"/>
              <a:buChar char="•"/>
            </a:pPr>
            <a:r>
              <a:rPr lang="en-US" sz="2400" noProof="1" smtClean="0"/>
              <a:t>M</a:t>
            </a:r>
            <a:r>
              <a:rPr lang="sr-Latn-RS" sz="2400" noProof="1" smtClean="0"/>
              <a:t>esto izlaska Sunca </a:t>
            </a:r>
            <a:r>
              <a:rPr lang="sr-Latn-RS" sz="2400" noProof="1" smtClean="0">
                <a:solidFill>
                  <a:srgbClr val="FF0000"/>
                </a:solidFill>
              </a:rPr>
              <a:t>pravilno osciluje u toku godine u odnosu na istok</a:t>
            </a:r>
            <a:r>
              <a:rPr lang="sr-Latn-RS" sz="2400" noProof="1" smtClean="0"/>
              <a:t>;</a:t>
            </a:r>
            <a:r>
              <a:rPr lang="en-US" sz="2400" noProof="1" smtClean="0"/>
              <a:t> ugao te oscilacije </a:t>
            </a:r>
            <a:r>
              <a:rPr lang="sr-Latn-RS" sz="2400" noProof="1" smtClean="0"/>
              <a:t>zavisi od geografske širine</a:t>
            </a:r>
            <a:endParaRPr lang="en-US" sz="2400" noProof="1" smtClean="0"/>
          </a:p>
          <a:p>
            <a:pPr>
              <a:buFont typeface="Arial" pitchFamily="34" charset="0"/>
              <a:buChar char="•"/>
            </a:pPr>
            <a:endParaRPr lang="sr-Latn-RS" sz="2400" noProof="1" smtClean="0"/>
          </a:p>
          <a:p>
            <a:pPr>
              <a:buFont typeface="Arial" pitchFamily="34" charset="0"/>
              <a:buChar char="•"/>
            </a:pPr>
            <a:r>
              <a:rPr lang="sr-Latn-RS" sz="2400" noProof="1" smtClean="0"/>
              <a:t>Sunce, na ovoj geografskoj širini, </a:t>
            </a:r>
            <a:r>
              <a:rPr lang="sr-Latn-RS" sz="2400" noProof="1" smtClean="0">
                <a:solidFill>
                  <a:srgbClr val="FF0000"/>
                </a:solidFill>
              </a:rPr>
              <a:t>izlazi pod uglom nešto većim od 45 stepeni</a:t>
            </a:r>
            <a:r>
              <a:rPr lang="sr-Latn-RS" sz="2400" noProof="1" smtClean="0"/>
              <a:t> u odnosu na horizontalu, a da je nagib severne padine Treskavca oko 55 stepeni;</a:t>
            </a:r>
            <a:endParaRPr lang="en-US" sz="2400" noProof="1" smtClean="0"/>
          </a:p>
          <a:p>
            <a:endParaRPr lang="sr-Latn-RS" sz="2400" noProof="1" smtClean="0"/>
          </a:p>
          <a:p>
            <a:pPr>
              <a:buFont typeface="Arial" pitchFamily="34" charset="0"/>
              <a:buChar char="•"/>
            </a:pPr>
            <a:r>
              <a:rPr lang="sr-Latn-RS" sz="2400" noProof="1" smtClean="0"/>
              <a:t>Koristili smo satelitske mape Google Eartha i Geo Srbije (sajt Geodetskog zavoda)</a:t>
            </a:r>
            <a:r>
              <a:rPr lang="en-US" sz="2400" noProof="1" smtClean="0"/>
              <a:t>,</a:t>
            </a:r>
            <a:r>
              <a:rPr lang="sr-Latn-RS" sz="2400" noProof="1" smtClean="0"/>
              <a:t> GPS </a:t>
            </a:r>
            <a:r>
              <a:rPr lang="en-US" sz="2400" noProof="1" smtClean="0"/>
              <a:t> i Redshift 7, astronomski softver</a:t>
            </a:r>
            <a:r>
              <a:rPr lang="sr-Latn-RS" sz="2400" noProof="1" smtClean="0"/>
              <a:t>:</a:t>
            </a:r>
          </a:p>
          <a:p>
            <a:pPr>
              <a:buFont typeface="Arial" pitchFamily="34" charset="0"/>
              <a:buChar char="•"/>
            </a:pPr>
            <a:endParaRPr lang="sr-Latn-RS" sz="2400" noProof="1" smtClean="0"/>
          </a:p>
          <a:p>
            <a:pPr>
              <a:buFont typeface="Arial" pitchFamily="34" charset="0"/>
              <a:buChar char="•"/>
            </a:pPr>
            <a:r>
              <a:rPr lang="sr-Latn-RS" sz="2400" noProof="1" smtClean="0">
                <a:solidFill>
                  <a:srgbClr val="FF0000"/>
                </a:solidFill>
              </a:rPr>
              <a:t>Ugaonu visinu</a:t>
            </a:r>
            <a:r>
              <a:rPr lang="sr-Latn-RS" sz="2400" noProof="1" smtClean="0"/>
              <a:t> Treskavca (i još par tačaka) smo</a:t>
            </a:r>
            <a:r>
              <a:rPr lang="en-US" sz="2400" noProof="1"/>
              <a:t> </a:t>
            </a:r>
            <a:r>
              <a:rPr lang="en-US" sz="2400" noProof="1" smtClean="0"/>
              <a:t>21.12.2014. godine</a:t>
            </a:r>
            <a:r>
              <a:rPr lang="sr-Latn-RS" sz="2400" noProof="1" smtClean="0"/>
              <a:t> odredili uz pomoć improvizovanog inklinometra, sa preciznošću od ¼ stepena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1"/>
            <a:ext cx="8305800" cy="1754326"/>
          </a:xfrm>
          <a:prstGeom prst="rect">
            <a:avLst/>
          </a:prstGeom>
        </p:spPr>
        <p:txBody>
          <a:bodyPr wrap="square">
            <a:spAutoFit/>
          </a:bodyPr>
          <a:lstStyle/>
          <a:p>
            <a:r>
              <a:rPr lang="sr-Latn-RS" sz="2800" dirty="0" smtClean="0"/>
              <a:t>Rezultat:</a:t>
            </a:r>
            <a:br>
              <a:rPr lang="sr-Latn-RS" sz="2800" dirty="0" smtClean="0"/>
            </a:br>
            <a:r>
              <a:rPr lang="sr-Latn-RS" sz="2000" dirty="0" smtClean="0">
                <a:solidFill>
                  <a:srgbClr val="FFFF00"/>
                </a:solidFill>
              </a:rPr>
              <a:t>      očekivane pozicije izlaska Sunca</a:t>
            </a:r>
            <a:br>
              <a:rPr lang="sr-Latn-RS" sz="2000" dirty="0" smtClean="0">
                <a:solidFill>
                  <a:srgbClr val="FFFF00"/>
                </a:solidFill>
              </a:rPr>
            </a:br>
            <a:r>
              <a:rPr lang="en-US" sz="2000" dirty="0" smtClean="0">
                <a:solidFill>
                  <a:srgbClr val="FFFF00"/>
                </a:solidFill>
              </a:rPr>
              <a:t/>
            </a:r>
            <a:br>
              <a:rPr lang="en-US" sz="2000" dirty="0" smtClean="0">
                <a:solidFill>
                  <a:srgbClr val="FFFF00"/>
                </a:solidFill>
              </a:rPr>
            </a:br>
            <a:r>
              <a:rPr lang="sr-Latn-RS" sz="2000" dirty="0" smtClean="0">
                <a:solidFill>
                  <a:schemeClr val="tx1"/>
                </a:solidFill>
              </a:rPr>
              <a:t>(šema je nastala 21. decembra 2014.godine, popodne)</a:t>
            </a:r>
          </a:p>
          <a:p>
            <a:endParaRPr lang="en-US" sz="2000" dirty="0"/>
          </a:p>
        </p:txBody>
      </p:sp>
      <p:pic>
        <p:nvPicPr>
          <p:cNvPr id="3" name="Content Placeholder 3" descr="L.V. kratkodnevica.jpg"/>
          <p:cNvPicPr>
            <a:picLocks noChangeAspect="1"/>
          </p:cNvPicPr>
          <p:nvPr/>
        </p:nvPicPr>
        <p:blipFill>
          <a:blip r:embed="rId2"/>
          <a:stretch>
            <a:fillRect/>
          </a:stretch>
        </p:blipFill>
        <p:spPr>
          <a:xfrm>
            <a:off x="198258" y="2398986"/>
            <a:ext cx="8717142" cy="37490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1631216"/>
          </a:xfrm>
          <a:prstGeom prst="rect">
            <a:avLst/>
          </a:prstGeom>
        </p:spPr>
        <p:txBody>
          <a:bodyPr wrap="square">
            <a:spAutoFit/>
          </a:bodyPr>
          <a:lstStyle/>
          <a:p>
            <a:r>
              <a:rPr lang="sr-Latn-RS" sz="2000" dirty="0" smtClean="0">
                <a:solidFill>
                  <a:schemeClr val="tx1"/>
                </a:solidFill>
              </a:rPr>
              <a:t>Napomena: korekcije za atmosfersku refrakciju </a:t>
            </a:r>
            <a:br>
              <a:rPr lang="sr-Latn-RS" sz="2000" dirty="0" smtClean="0">
                <a:solidFill>
                  <a:schemeClr val="tx1"/>
                </a:solidFill>
              </a:rPr>
            </a:br>
            <a:r>
              <a:rPr lang="sr-Latn-RS" sz="2000" dirty="0" smtClean="0">
                <a:solidFill>
                  <a:schemeClr val="tx1"/>
                </a:solidFill>
              </a:rPr>
              <a:t/>
            </a:r>
            <a:br>
              <a:rPr lang="sr-Latn-RS" sz="2000" dirty="0" smtClean="0">
                <a:solidFill>
                  <a:schemeClr val="tx1"/>
                </a:solidFill>
              </a:rPr>
            </a:br>
            <a:r>
              <a:rPr lang="sr-Latn-RS" sz="2000" dirty="0" smtClean="0">
                <a:solidFill>
                  <a:schemeClr val="tx1"/>
                </a:solidFill>
              </a:rPr>
              <a:t>Sampsonova tabela, prema merenjima u Edmontonu, 2003.god.</a:t>
            </a:r>
          </a:p>
          <a:p>
            <a:endParaRPr lang="sr-Latn-RS" sz="2000" b="1" dirty="0" smtClean="0">
              <a:solidFill>
                <a:schemeClr val="tx1"/>
              </a:solidFill>
            </a:endParaRPr>
          </a:p>
          <a:p>
            <a:endParaRPr lang="en-US" sz="2000" dirty="0"/>
          </a:p>
        </p:txBody>
      </p:sp>
      <p:pic>
        <p:nvPicPr>
          <p:cNvPr id="3" name="Picture 2" descr="Slika br. 32.jpg"/>
          <p:cNvPicPr>
            <a:picLocks noChangeAspect="1"/>
          </p:cNvPicPr>
          <p:nvPr/>
        </p:nvPicPr>
        <p:blipFill>
          <a:blip r:embed="rId2"/>
          <a:stretch>
            <a:fillRect/>
          </a:stretch>
        </p:blipFill>
        <p:spPr>
          <a:xfrm>
            <a:off x="304800" y="1508761"/>
            <a:ext cx="8534399" cy="512063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1"/>
            <a:ext cx="8458200" cy="1569660"/>
          </a:xfrm>
          <a:prstGeom prst="rect">
            <a:avLst/>
          </a:prstGeom>
        </p:spPr>
        <p:txBody>
          <a:bodyPr wrap="square">
            <a:spAutoFit/>
          </a:bodyPr>
          <a:lstStyle/>
          <a:p>
            <a:r>
              <a:rPr lang="sr-Latn-RS" sz="2400" b="1" noProof="1" smtClean="0"/>
              <a:t>Prva provera – ravnodnevica, 21 mart 2015.</a:t>
            </a:r>
            <a:br>
              <a:rPr lang="sr-Latn-RS" sz="2400" b="1" noProof="1" smtClean="0"/>
            </a:br>
            <a:r>
              <a:rPr lang="sr-Latn-RS" sz="2400" b="1" noProof="1" smtClean="0"/>
              <a:t>Sunce je izišlo tačno tamo gde treba</a:t>
            </a:r>
          </a:p>
          <a:p>
            <a:endParaRPr lang="sr-Latn-RS" sz="2400" b="1" noProof="1"/>
          </a:p>
          <a:p>
            <a:endParaRPr lang="en-US" sz="2400" dirty="0"/>
          </a:p>
        </p:txBody>
      </p:sp>
      <p:pic>
        <p:nvPicPr>
          <p:cNvPr id="3" name="Content Placeholder 3" descr="SDC13146.JPG"/>
          <p:cNvPicPr>
            <a:picLocks noChangeAspect="1"/>
          </p:cNvPicPr>
          <p:nvPr/>
        </p:nvPicPr>
        <p:blipFill>
          <a:blip r:embed="rId2" cstate="print"/>
          <a:srcRect b="8470"/>
          <a:stretch>
            <a:fillRect/>
          </a:stretch>
        </p:blipFill>
        <p:spPr>
          <a:xfrm>
            <a:off x="609600" y="1066800"/>
            <a:ext cx="7992128" cy="54864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534400" cy="1754326"/>
          </a:xfrm>
          <a:prstGeom prst="rect">
            <a:avLst/>
          </a:prstGeom>
        </p:spPr>
        <p:txBody>
          <a:bodyPr wrap="square">
            <a:spAutoFit/>
          </a:bodyPr>
          <a:lstStyle/>
          <a:p>
            <a:r>
              <a:rPr lang="sr-Latn-RS" dirty="0" smtClean="0"/>
              <a:t>Ohrabrili smo se i obavili geodetsko merenje,</a:t>
            </a:r>
            <a:r>
              <a:rPr lang="en-US" dirty="0" smtClean="0"/>
              <a:t> </a:t>
            </a:r>
            <a:r>
              <a:rPr lang="sr-Latn-RS" dirty="0" smtClean="0"/>
              <a:t>tačnije, obavio ga je Rade Mladenović, inženjer geodezije:</a:t>
            </a:r>
            <a:br>
              <a:rPr lang="sr-Latn-RS" dirty="0" smtClean="0"/>
            </a:br>
            <a:r>
              <a:rPr lang="sr-Latn-RS" dirty="0" smtClean="0"/>
              <a:t>- </a:t>
            </a:r>
            <a:r>
              <a:rPr lang="sr-Latn-RS" dirty="0" smtClean="0">
                <a:solidFill>
                  <a:srgbClr val="FF0000"/>
                </a:solidFill>
              </a:rPr>
              <a:t>azimut</a:t>
            </a:r>
            <a:r>
              <a:rPr lang="sr-Latn-RS" dirty="0" smtClean="0"/>
              <a:t> (ugaono odstojanje od severa)</a:t>
            </a:r>
            <a:br>
              <a:rPr lang="sr-Latn-RS" dirty="0" smtClean="0"/>
            </a:br>
            <a:r>
              <a:rPr lang="sr-Latn-RS" dirty="0" smtClean="0"/>
              <a:t>- </a:t>
            </a:r>
            <a:r>
              <a:rPr lang="sr-Latn-RS" dirty="0" smtClean="0">
                <a:solidFill>
                  <a:srgbClr val="FF0000"/>
                </a:solidFill>
              </a:rPr>
              <a:t>altituda</a:t>
            </a:r>
            <a:r>
              <a:rPr lang="sr-Latn-RS" dirty="0" smtClean="0"/>
              <a:t> (ugaona visina)</a:t>
            </a:r>
          </a:p>
          <a:p>
            <a:endParaRPr lang="sr-Latn-RS" dirty="0"/>
          </a:p>
          <a:p>
            <a:endParaRPr lang="en-US" dirty="0"/>
          </a:p>
        </p:txBody>
      </p:sp>
      <p:pic>
        <p:nvPicPr>
          <p:cNvPr id="3" name="Content Placeholder 3" descr="L.V. definisane tačke.jpg"/>
          <p:cNvPicPr>
            <a:picLocks noChangeAspect="1"/>
          </p:cNvPicPr>
          <p:nvPr/>
        </p:nvPicPr>
        <p:blipFill>
          <a:blip r:embed="rId2"/>
          <a:srcRect r="2517"/>
          <a:stretch>
            <a:fillRect/>
          </a:stretch>
        </p:blipFill>
        <p:spPr>
          <a:xfrm>
            <a:off x="138331" y="2661747"/>
            <a:ext cx="8853269" cy="32918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5564723" cy="1200329"/>
          </a:xfrm>
          <a:prstGeom prst="rect">
            <a:avLst/>
          </a:prstGeom>
        </p:spPr>
        <p:txBody>
          <a:bodyPr wrap="square">
            <a:spAutoFit/>
          </a:bodyPr>
          <a:lstStyle/>
          <a:p>
            <a:r>
              <a:rPr lang="en-US" sz="2400" dirty="0" smtClean="0"/>
              <a:t>P</a:t>
            </a:r>
            <a:r>
              <a:rPr lang="sr-Latn-RS" sz="2400" dirty="0" smtClean="0"/>
              <a:t>ozicija geodetskog snimanja:</a:t>
            </a:r>
          </a:p>
          <a:p>
            <a:endParaRPr lang="sr-Latn-RS" sz="2400" dirty="0"/>
          </a:p>
          <a:p>
            <a:endParaRPr lang="en-US" sz="2400" dirty="0"/>
          </a:p>
        </p:txBody>
      </p:sp>
      <p:pic>
        <p:nvPicPr>
          <p:cNvPr id="3" name="Picture 2" descr="Slika br. 41.jpg"/>
          <p:cNvPicPr>
            <a:picLocks noChangeAspect="1"/>
          </p:cNvPicPr>
          <p:nvPr/>
        </p:nvPicPr>
        <p:blipFill>
          <a:blip r:embed="rId2"/>
          <a:stretch>
            <a:fillRect/>
          </a:stretch>
        </p:blipFill>
        <p:spPr>
          <a:xfrm>
            <a:off x="457200" y="1524000"/>
            <a:ext cx="8329640" cy="42976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8382000" cy="4893647"/>
          </a:xfrm>
          <a:prstGeom prst="rect">
            <a:avLst/>
          </a:prstGeom>
        </p:spPr>
        <p:txBody>
          <a:bodyPr wrap="square">
            <a:spAutoFit/>
          </a:bodyPr>
          <a:lstStyle/>
          <a:p>
            <a:r>
              <a:rPr lang="sr-Latn-RS" sz="2400" dirty="0" smtClean="0"/>
              <a:t>Najvažniji rezultat geodetskog merenja je taj da je postalo moguće utvrditi nadmorske visine i udaljenosti određenih tačaka na horizontu:</a:t>
            </a:r>
            <a:br>
              <a:rPr lang="sr-Latn-RS" sz="2400" dirty="0" smtClean="0"/>
            </a:br>
            <a:r>
              <a:rPr lang="sr-Latn-RS" sz="2400" dirty="0" smtClean="0"/>
              <a:t>    - urez na horizontu – tačka D</a:t>
            </a:r>
            <a:br>
              <a:rPr lang="sr-Latn-RS" sz="2400" dirty="0" smtClean="0"/>
            </a:br>
            <a:r>
              <a:rPr lang="sr-Latn-RS" sz="2400" dirty="0" smtClean="0"/>
              <a:t>    - severni deo vrha Treskavca</a:t>
            </a:r>
            <a:br>
              <a:rPr lang="sr-Latn-RS" sz="2400" dirty="0" smtClean="0"/>
            </a:br>
            <a:r>
              <a:rPr lang="sr-Latn-RS" sz="2400" dirty="0" smtClean="0"/>
              <a:t>    - južni deo vrha Treskavca</a:t>
            </a:r>
            <a:br>
              <a:rPr lang="sr-Latn-RS" sz="2400" dirty="0" smtClean="0"/>
            </a:br>
            <a:r>
              <a:rPr lang="sr-Latn-RS" sz="2400" dirty="0" smtClean="0"/>
              <a:t/>
            </a:r>
            <a:br>
              <a:rPr lang="sr-Latn-RS" sz="2400" dirty="0" smtClean="0"/>
            </a:br>
            <a:r>
              <a:rPr lang="sr-Latn-RS" sz="2400" dirty="0" smtClean="0"/>
              <a:t>Za pretvaranje geografskih koordinata u sva tri važeća sistema obeležavanja korišćen je geodetski softver </a:t>
            </a:r>
            <a:br>
              <a:rPr lang="sr-Latn-RS" sz="2400" dirty="0" smtClean="0"/>
            </a:br>
            <a:r>
              <a:rPr lang="sr-Latn-RS" sz="2400" dirty="0" smtClean="0"/>
              <a:t>    - MSP Geotrans 3.5</a:t>
            </a:r>
          </a:p>
          <a:p>
            <a:endParaRPr lang="sr-Latn-RS" sz="2400" dirty="0" smtClean="0"/>
          </a:p>
          <a:p>
            <a:r>
              <a:rPr lang="sr-Latn-RS" sz="2400" dirty="0" smtClean="0"/>
              <a:t>Sve ovo je omogućilo korišćenje mnogo preciznijih proračuna, i mnogo preciznijih alata i astronomskih formula.</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382000" cy="4832092"/>
          </a:xfrm>
          <a:prstGeom prst="rect">
            <a:avLst/>
          </a:prstGeom>
        </p:spPr>
        <p:txBody>
          <a:bodyPr wrap="square">
            <a:spAutoFit/>
          </a:bodyPr>
          <a:lstStyle/>
          <a:p>
            <a:r>
              <a:rPr lang="sr-Latn-RS" sz="2800" noProof="1" smtClean="0"/>
              <a:t>Lepenski Vir je arheološko nalazište, praistorijsko naselje, nastalo pre oko 8000 godina, u vreme kasnog mezolita.</a:t>
            </a:r>
            <a:endParaRPr lang="en-US" sz="2800" noProof="1" smtClean="0"/>
          </a:p>
          <a:p>
            <a:endParaRPr lang="en-US" sz="2800" noProof="1"/>
          </a:p>
          <a:p>
            <a:r>
              <a:rPr lang="sr-Latn-RS" sz="2800" noProof="1" smtClean="0"/>
              <a:t> Otkrio ga je i istražio Dragoslav Srejović, srpski arheolog, između 1965 i 197</a:t>
            </a:r>
            <a:r>
              <a:rPr lang="en-US" sz="2800" noProof="1" smtClean="0"/>
              <a:t>1</a:t>
            </a:r>
            <a:r>
              <a:rPr lang="sr-Latn-RS" sz="2800" noProof="1" smtClean="0"/>
              <a:t>.godine, u toku akcije  arheološkog istraživanja područja, koje je trebalo da bude poplavljeno Dunavom, nakon izgradnje brane Đerdap I.</a:t>
            </a:r>
            <a:endParaRPr lang="en-US" sz="2800" noProof="1" smtClean="0"/>
          </a:p>
          <a:p>
            <a:endParaRPr lang="en-US" sz="2800" noProof="1" smtClean="0"/>
          </a:p>
          <a:p>
            <a:r>
              <a:rPr lang="sr-Latn-RS" sz="2800" noProof="1" smtClean="0"/>
              <a:t>To naselje je, po mnogo čemu, jedinstveno u svetu.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382000" cy="1200329"/>
          </a:xfrm>
          <a:prstGeom prst="rect">
            <a:avLst/>
          </a:prstGeom>
        </p:spPr>
        <p:txBody>
          <a:bodyPr wrap="square">
            <a:spAutoFit/>
          </a:bodyPr>
          <a:lstStyle/>
          <a:p>
            <a:r>
              <a:rPr lang="sr-Latn-RS" noProof="1" smtClean="0"/>
              <a:t>Očekivana putanja Sunca</a:t>
            </a:r>
            <a:r>
              <a:rPr lang="en-US" noProof="1" smtClean="0"/>
              <a:t> na dugodnevicu,</a:t>
            </a:r>
            <a:r>
              <a:rPr lang="sr-Latn-RS" noProof="1" smtClean="0"/>
              <a:t> na severnoj padini Treskavca, danas, sa </a:t>
            </a:r>
            <a:r>
              <a:rPr lang="sr-Latn-RS" b="1" noProof="1" smtClean="0">
                <a:solidFill>
                  <a:srgbClr val="FF0000"/>
                </a:solidFill>
              </a:rPr>
              <a:t>pozicije 1:</a:t>
            </a:r>
          </a:p>
          <a:p>
            <a:endParaRPr lang="sr-Latn-RS" b="1" noProof="1">
              <a:solidFill>
                <a:srgbClr val="FF0000"/>
              </a:solidFill>
            </a:endParaRPr>
          </a:p>
          <a:p>
            <a:endParaRPr lang="en-US" dirty="0"/>
          </a:p>
        </p:txBody>
      </p:sp>
      <p:pic>
        <p:nvPicPr>
          <p:cNvPr id="3" name="Content Placeholder 3" descr="Slika br. 21.jpg"/>
          <p:cNvPicPr>
            <a:picLocks noChangeAspect="1"/>
          </p:cNvPicPr>
          <p:nvPr/>
        </p:nvPicPr>
        <p:blipFill>
          <a:blip r:embed="rId2"/>
          <a:stretch>
            <a:fillRect/>
          </a:stretch>
        </p:blipFill>
        <p:spPr>
          <a:xfrm>
            <a:off x="1295400" y="1752600"/>
            <a:ext cx="6571586" cy="4297680"/>
          </a:xfrm>
          <a:prstGeom prst="rect">
            <a:avLst/>
          </a:prstGeom>
        </p:spPr>
      </p:pic>
      <p:cxnSp>
        <p:nvCxnSpPr>
          <p:cNvPr id="5" name="Straight Connector 4"/>
          <p:cNvCxnSpPr/>
          <p:nvPr/>
        </p:nvCxnSpPr>
        <p:spPr>
          <a:xfrm rot="5400000" flipH="1" flipV="1">
            <a:off x="1866900" y="2324100"/>
            <a:ext cx="3505200" cy="31242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8382000" cy="9554231"/>
          </a:xfrm>
          <a:prstGeom prst="rect">
            <a:avLst/>
          </a:prstGeom>
        </p:spPr>
        <p:txBody>
          <a:bodyPr wrap="square">
            <a:spAutoFit/>
          </a:bodyPr>
          <a:lstStyle/>
          <a:p>
            <a:r>
              <a:rPr lang="sr-Latn-RS" sz="2400" dirty="0" smtClean="0"/>
              <a:t>Za poziciju 1 primenjena je astronomska formula</a:t>
            </a:r>
          </a:p>
          <a:p>
            <a:endParaRPr lang="sr-Latn-RS" sz="2400" dirty="0"/>
          </a:p>
          <a:p>
            <a:endParaRPr lang="sr-Latn-RS" sz="2400" dirty="0" smtClean="0"/>
          </a:p>
          <a:p>
            <a:endParaRPr lang="sr-Latn-RS" sz="2400" dirty="0"/>
          </a:p>
          <a:p>
            <a:endParaRPr lang="sr-Latn-RS" sz="2400" dirty="0" smtClean="0"/>
          </a:p>
          <a:p>
            <a:pPr>
              <a:buNone/>
            </a:pPr>
            <a:endParaRPr lang="sr-Latn-RS" sz="2400" dirty="0" smtClean="0"/>
          </a:p>
          <a:p>
            <a:pPr>
              <a:buNone/>
            </a:pPr>
            <a:r>
              <a:rPr lang="sr-Latn-RS" sz="2400" dirty="0" smtClean="0"/>
              <a:t>A = azimut na kome Sunce izlazi na dugodnevicu</a:t>
            </a:r>
          </a:p>
          <a:p>
            <a:pPr>
              <a:buNone/>
            </a:pPr>
            <a:r>
              <a:rPr lang="sr-Latn-RS" sz="2400" dirty="0" smtClean="0"/>
              <a:t>h = ugaona visina ciljne tačke na horizontu</a:t>
            </a:r>
          </a:p>
          <a:p>
            <a:pPr>
              <a:buNone/>
            </a:pPr>
            <a:r>
              <a:rPr lang="en-US" sz="2400" dirty="0" smtClean="0"/>
              <a:t> </a:t>
            </a:r>
            <a:r>
              <a:rPr lang="el-GR" sz="2400" dirty="0" smtClean="0"/>
              <a:t>δ</a:t>
            </a:r>
            <a:r>
              <a:rPr lang="sr-Latn-RS" sz="2400" dirty="0" smtClean="0"/>
              <a:t> = deklinacija Sunca, jednaka nagibu Zemljine ose</a:t>
            </a:r>
          </a:p>
          <a:p>
            <a:pPr>
              <a:buNone/>
            </a:pPr>
            <a:r>
              <a:rPr lang="el-GR" sz="2400" dirty="0" smtClean="0">
                <a:latin typeface="Calibri"/>
                <a:cs typeface="Calibri"/>
              </a:rPr>
              <a:t>ϕ</a:t>
            </a:r>
            <a:r>
              <a:rPr lang="sr-Latn-RS" sz="2400" dirty="0" smtClean="0">
                <a:latin typeface="Calibri"/>
                <a:cs typeface="Calibri"/>
              </a:rPr>
              <a:t> = geografska širina</a:t>
            </a:r>
          </a:p>
          <a:p>
            <a:pPr>
              <a:buNone/>
            </a:pPr>
            <a:endParaRPr lang="sr-Latn-RS" sz="2400" dirty="0" smtClean="0">
              <a:latin typeface="Calibri"/>
              <a:cs typeface="Calibri"/>
            </a:endParaRPr>
          </a:p>
          <a:p>
            <a:pPr>
              <a:buNone/>
            </a:pPr>
            <a:r>
              <a:rPr lang="en-US" sz="2400" dirty="0" smtClean="0">
                <a:latin typeface="Calibri"/>
                <a:cs typeface="Calibri"/>
              </a:rPr>
              <a:t>R</a:t>
            </a:r>
            <a:r>
              <a:rPr lang="sr-Latn-RS" sz="2400" dirty="0" smtClean="0">
                <a:latin typeface="Calibri"/>
                <a:cs typeface="Calibri"/>
              </a:rPr>
              <a:t>ezultat:  A = 68</a:t>
            </a:r>
            <a:r>
              <a:rPr lang="en-US" sz="2400" dirty="0" smtClean="0">
                <a:latin typeface="Calibri"/>
                <a:cs typeface="Calibri"/>
              </a:rPr>
              <a:t>ᴼ</a:t>
            </a:r>
            <a:r>
              <a:rPr lang="sr-Latn-RS" sz="2400" dirty="0" smtClean="0">
                <a:latin typeface="Calibri"/>
                <a:cs typeface="Calibri"/>
              </a:rPr>
              <a:t> 25’ 35’’ azimut na kome će biti centar Sunca, vidljivi deo će biti na 15’ manjem, dakle 68</a:t>
            </a:r>
            <a:r>
              <a:rPr lang="en-US" sz="2400" dirty="0" smtClean="0">
                <a:latin typeface="Calibri"/>
                <a:cs typeface="Calibri"/>
              </a:rPr>
              <a:t>ᴼ</a:t>
            </a:r>
            <a:r>
              <a:rPr lang="sr-Latn-RS" sz="2400" dirty="0" smtClean="0">
                <a:latin typeface="Calibri"/>
                <a:cs typeface="Calibri"/>
              </a:rPr>
              <a:t> 10’ 35’’</a:t>
            </a:r>
          </a:p>
          <a:p>
            <a:pPr>
              <a:buNone/>
            </a:pPr>
            <a:r>
              <a:rPr lang="sr-Latn-RS" sz="2400" dirty="0" smtClean="0">
                <a:latin typeface="Calibri"/>
                <a:cs typeface="Calibri"/>
              </a:rPr>
              <a:t>Azimut tačke D sa pozicije 1 je  A = 68</a:t>
            </a:r>
            <a:r>
              <a:rPr lang="en-US" sz="2400" dirty="0" smtClean="0">
                <a:latin typeface="Calibri"/>
                <a:cs typeface="Calibri"/>
              </a:rPr>
              <a:t>ᴼ</a:t>
            </a:r>
            <a:r>
              <a:rPr lang="sr-Latn-RS" sz="2400" dirty="0" smtClean="0">
                <a:latin typeface="Calibri"/>
                <a:cs typeface="Calibri"/>
              </a:rPr>
              <a:t> 12’ 11’’</a:t>
            </a:r>
          </a:p>
          <a:p>
            <a:pPr>
              <a:buNone/>
            </a:pPr>
            <a:endParaRPr lang="sr-Latn-RS" sz="2400" dirty="0" smtClean="0">
              <a:latin typeface="Calibri"/>
              <a:cs typeface="Calibri"/>
            </a:endParaRPr>
          </a:p>
          <a:p>
            <a:pPr>
              <a:buNone/>
            </a:pPr>
            <a:r>
              <a:rPr lang="sr-Latn-RS" sz="2400" b="1" dirty="0" smtClean="0">
                <a:solidFill>
                  <a:srgbClr val="FFFF00"/>
                </a:solidFill>
                <a:latin typeface="Calibri"/>
                <a:cs typeface="Calibri"/>
              </a:rPr>
              <a:t>To je bila potvrda ispravnosti metodologije: Sunce se pojavilo upravo tamo gde je očekivano.</a:t>
            </a:r>
            <a:endParaRPr lang="en-US" sz="2400" b="1" dirty="0" smtClean="0">
              <a:solidFill>
                <a:srgbClr val="FFFF00"/>
              </a:solidFill>
            </a:endParaRPr>
          </a:p>
          <a:p>
            <a:endParaRPr lang="sr-Latn-RS" sz="2400" dirty="0" smtClean="0"/>
          </a:p>
          <a:p>
            <a:endParaRPr lang="sr-Latn-RS" sz="2400" dirty="0"/>
          </a:p>
          <a:p>
            <a:endParaRPr lang="sr-Latn-RS" sz="2400" dirty="0" smtClean="0"/>
          </a:p>
          <a:p>
            <a:endParaRPr lang="sr-Latn-RS" sz="2400" dirty="0"/>
          </a:p>
          <a:p>
            <a:endParaRPr lang="sr-Latn-RS" sz="2400" dirty="0" smtClean="0"/>
          </a:p>
          <a:p>
            <a:endParaRPr lang="sr-Latn-RS" sz="2400" dirty="0"/>
          </a:p>
          <a:p>
            <a:endParaRPr lang="sr-Latn-RS" sz="2400" dirty="0" smtClean="0"/>
          </a:p>
          <a:p>
            <a:endParaRPr lang="en-US" sz="2400" dirty="0"/>
          </a:p>
        </p:txBody>
      </p:sp>
      <p:pic>
        <p:nvPicPr>
          <p:cNvPr id="3" name="Picture 2" descr="C:\Users\Master Sanja\Documents\L.V. provera\Formula.jpg"/>
          <p:cNvPicPr>
            <a:picLocks noChangeAspect="1" noChangeArrowheads="1"/>
          </p:cNvPicPr>
          <p:nvPr/>
        </p:nvPicPr>
        <p:blipFill>
          <a:blip r:embed="rId2"/>
          <a:srcRect/>
          <a:stretch>
            <a:fillRect/>
          </a:stretch>
        </p:blipFill>
        <p:spPr bwMode="auto">
          <a:xfrm>
            <a:off x="533400" y="1066800"/>
            <a:ext cx="4471006" cy="109728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1200329"/>
          </a:xfrm>
          <a:prstGeom prst="rect">
            <a:avLst/>
          </a:prstGeom>
        </p:spPr>
        <p:txBody>
          <a:bodyPr wrap="square">
            <a:spAutoFit/>
          </a:bodyPr>
          <a:lstStyle/>
          <a:p>
            <a:r>
              <a:rPr lang="sr-Latn-RS" sz="2400" b="1" noProof="1" smtClean="0">
                <a:solidFill>
                  <a:srgbClr val="FF0000"/>
                </a:solidFill>
              </a:rPr>
              <a:t>Zašto pozicija 2?   </a:t>
            </a:r>
            <a:r>
              <a:rPr lang="en-US" sz="2400" b="1" noProof="1" smtClean="0">
                <a:solidFill>
                  <a:srgbClr val="FF0000"/>
                </a:solidFill>
              </a:rPr>
              <a:t>Nagib </a:t>
            </a:r>
            <a:r>
              <a:rPr lang="sr-Latn-RS" sz="2400" b="1" noProof="1" smtClean="0">
                <a:solidFill>
                  <a:srgbClr val="FF0000"/>
                </a:solidFill>
              </a:rPr>
              <a:t>Zemljine ose</a:t>
            </a:r>
          </a:p>
          <a:p>
            <a:endParaRPr lang="sr-Latn-RS" sz="2400" b="1" noProof="1">
              <a:solidFill>
                <a:srgbClr val="FF0000"/>
              </a:solidFill>
            </a:endParaRPr>
          </a:p>
          <a:p>
            <a:endParaRPr lang="en-US" sz="2400" dirty="0"/>
          </a:p>
        </p:txBody>
      </p:sp>
      <p:pic>
        <p:nvPicPr>
          <p:cNvPr id="3" name="Content Placeholder 3" descr="Axial tilt 1..jpg"/>
          <p:cNvPicPr>
            <a:picLocks noChangeAspect="1"/>
          </p:cNvPicPr>
          <p:nvPr/>
        </p:nvPicPr>
        <p:blipFill>
          <a:blip r:embed="rId2"/>
          <a:stretch>
            <a:fillRect/>
          </a:stretch>
        </p:blipFill>
        <p:spPr>
          <a:xfrm>
            <a:off x="533400" y="762000"/>
            <a:ext cx="8110220" cy="56692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1"/>
            <a:ext cx="8001000" cy="3539430"/>
          </a:xfrm>
          <a:prstGeom prst="rect">
            <a:avLst/>
          </a:prstGeom>
        </p:spPr>
        <p:txBody>
          <a:bodyPr wrap="square">
            <a:spAutoFit/>
          </a:bodyPr>
          <a:lstStyle/>
          <a:p>
            <a:r>
              <a:rPr lang="sr-Latn-RS" sz="2800" dirty="0" smtClean="0">
                <a:solidFill>
                  <a:schemeClr val="tx1"/>
                </a:solidFill>
              </a:rPr>
              <a:t>Rezultati proračuna su u glavnom saglasni da je nagib Zemljine ose pre 8000 godina bio između </a:t>
            </a:r>
            <a:br>
              <a:rPr lang="sr-Latn-RS" sz="2800" dirty="0" smtClean="0">
                <a:solidFill>
                  <a:schemeClr val="tx1"/>
                </a:solidFill>
              </a:rPr>
            </a:br>
            <a:r>
              <a:rPr lang="sr-Latn-RS" sz="2800" dirty="0" smtClean="0">
                <a:solidFill>
                  <a:schemeClr val="tx1"/>
                </a:solidFill>
              </a:rPr>
              <a:t/>
            </a:r>
            <a:br>
              <a:rPr lang="sr-Latn-RS" sz="2800" dirty="0" smtClean="0">
                <a:solidFill>
                  <a:schemeClr val="tx1"/>
                </a:solidFill>
              </a:rPr>
            </a:br>
            <a:r>
              <a:rPr lang="sr-Latn-RS" sz="2800" dirty="0" smtClean="0">
                <a:solidFill>
                  <a:schemeClr val="tx1"/>
                </a:solidFill>
              </a:rPr>
              <a:t>         24</a:t>
            </a:r>
            <a:r>
              <a:rPr lang="en-US" sz="2800" dirty="0" smtClean="0">
                <a:solidFill>
                  <a:schemeClr val="tx1"/>
                </a:solidFill>
                <a:latin typeface="Calibri"/>
                <a:cs typeface="Calibri"/>
              </a:rPr>
              <a:t>ᴼ</a:t>
            </a:r>
            <a:r>
              <a:rPr lang="sr-Latn-RS" sz="2800" dirty="0" smtClean="0">
                <a:solidFill>
                  <a:schemeClr val="tx1"/>
                </a:solidFill>
              </a:rPr>
              <a:t>  12’        -       24</a:t>
            </a:r>
            <a:r>
              <a:rPr lang="en-US" sz="2800" dirty="0" smtClean="0">
                <a:solidFill>
                  <a:schemeClr val="tx1"/>
                </a:solidFill>
                <a:latin typeface="Calibri"/>
                <a:cs typeface="Calibri"/>
              </a:rPr>
              <a:t>ᴼ</a:t>
            </a:r>
            <a:r>
              <a:rPr lang="sr-Latn-RS" sz="2800" dirty="0" smtClean="0">
                <a:solidFill>
                  <a:schemeClr val="tx1"/>
                </a:solidFill>
              </a:rPr>
              <a:t>  15’</a:t>
            </a:r>
            <a:br>
              <a:rPr lang="sr-Latn-RS" sz="2800" dirty="0" smtClean="0">
                <a:solidFill>
                  <a:schemeClr val="tx1"/>
                </a:solidFill>
              </a:rPr>
            </a:br>
            <a:r>
              <a:rPr lang="sr-Latn-RS" sz="2800" dirty="0" smtClean="0">
                <a:solidFill>
                  <a:schemeClr val="tx1"/>
                </a:solidFill>
              </a:rPr>
              <a:t/>
            </a:r>
            <a:br>
              <a:rPr lang="sr-Latn-RS" sz="2800" dirty="0" smtClean="0">
                <a:solidFill>
                  <a:schemeClr val="tx1"/>
                </a:solidFill>
              </a:rPr>
            </a:br>
            <a:r>
              <a:rPr lang="sr-Latn-RS" sz="2800" dirty="0" smtClean="0">
                <a:solidFill>
                  <a:schemeClr val="tx1"/>
                </a:solidFill>
              </a:rPr>
              <a:t>Većina proračuna je predlagala</a:t>
            </a:r>
            <a:r>
              <a:rPr lang="sr-Latn-RS" sz="2800" dirty="0" smtClean="0"/>
              <a:t> </a:t>
            </a:r>
            <a:br>
              <a:rPr lang="sr-Latn-RS" sz="2800" dirty="0" smtClean="0"/>
            </a:br>
            <a:r>
              <a:rPr lang="sr-Latn-RS" sz="2800" dirty="0" smtClean="0"/>
              <a:t/>
            </a:r>
            <a:br>
              <a:rPr lang="sr-Latn-RS" sz="2800" dirty="0" smtClean="0"/>
            </a:br>
            <a:r>
              <a:rPr lang="sr-Latn-RS" sz="2800" dirty="0" smtClean="0"/>
              <a:t>         </a:t>
            </a:r>
            <a:r>
              <a:rPr lang="sr-Latn-RS" sz="2800" b="1" dirty="0" smtClean="0">
                <a:solidFill>
                  <a:srgbClr val="FF0000"/>
                </a:solidFill>
              </a:rPr>
              <a:t>24</a:t>
            </a:r>
            <a:r>
              <a:rPr lang="en-US" sz="2800" b="1" dirty="0" smtClean="0">
                <a:solidFill>
                  <a:srgbClr val="FF0000"/>
                </a:solidFill>
                <a:latin typeface="Calibri"/>
                <a:cs typeface="Calibri"/>
              </a:rPr>
              <a:t>ᴼ</a:t>
            </a:r>
            <a:r>
              <a:rPr lang="sr-Latn-RS" sz="2800" b="1" dirty="0" smtClean="0">
                <a:solidFill>
                  <a:srgbClr val="FF0000"/>
                </a:solidFill>
              </a:rPr>
              <a:t>  14</a:t>
            </a:r>
            <a:r>
              <a:rPr lang="sr-Latn-RS" sz="2800" dirty="0" smtClean="0">
                <a:solidFill>
                  <a:srgbClr val="FF0000"/>
                </a:solidFill>
              </a:rPr>
              <a:t>’       </a:t>
            </a:r>
            <a:r>
              <a:rPr lang="sr-Latn-RS" sz="2800" dirty="0" smtClean="0"/>
              <a:t> </a:t>
            </a:r>
            <a:r>
              <a:rPr lang="sr-Latn-RS" sz="2800" dirty="0" smtClean="0">
                <a:solidFill>
                  <a:schemeClr val="tx1"/>
                </a:solidFill>
              </a:rPr>
              <a:t>ili</a:t>
            </a:r>
            <a:r>
              <a:rPr lang="sr-Latn-RS" sz="2800" dirty="0" smtClean="0"/>
              <a:t>      </a:t>
            </a:r>
            <a:r>
              <a:rPr lang="sr-Latn-RS" sz="2800" b="1" dirty="0" smtClean="0">
                <a:solidFill>
                  <a:srgbClr val="FF0000"/>
                </a:solidFill>
              </a:rPr>
              <a:t>24,24</a:t>
            </a:r>
            <a:r>
              <a:rPr lang="en-US" sz="2800" b="1" dirty="0" smtClean="0">
                <a:solidFill>
                  <a:srgbClr val="FF0000"/>
                </a:solidFill>
                <a:latin typeface="Calibri"/>
                <a:cs typeface="Calibri"/>
              </a:rPr>
              <a:t>ᴼ</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8956"/>
            <a:ext cx="8077200" cy="6001643"/>
          </a:xfrm>
          <a:prstGeom prst="rect">
            <a:avLst/>
          </a:prstGeom>
        </p:spPr>
        <p:txBody>
          <a:bodyPr wrap="square">
            <a:spAutoFit/>
          </a:bodyPr>
          <a:lstStyle/>
          <a:p>
            <a:r>
              <a:rPr lang="sr-Latn-RS" sz="2400" noProof="1" smtClean="0">
                <a:solidFill>
                  <a:schemeClr val="tx1"/>
                </a:solidFill>
              </a:rPr>
              <a:t>Razmislili smo:</a:t>
            </a:r>
            <a:br>
              <a:rPr lang="sr-Latn-RS" sz="2400" noProof="1" smtClean="0">
                <a:solidFill>
                  <a:schemeClr val="tx1"/>
                </a:solidFill>
              </a:rPr>
            </a:br>
            <a:r>
              <a:rPr lang="sr-Latn-RS" sz="2400" noProof="1" smtClean="0">
                <a:solidFill>
                  <a:schemeClr val="tx1"/>
                </a:solidFill>
              </a:rPr>
              <a:t/>
            </a:r>
            <a:br>
              <a:rPr lang="sr-Latn-RS" sz="2400" noProof="1" smtClean="0">
                <a:solidFill>
                  <a:schemeClr val="tx1"/>
                </a:solidFill>
              </a:rPr>
            </a:br>
            <a:r>
              <a:rPr lang="sr-Latn-RS" sz="2400" noProof="1" smtClean="0">
                <a:solidFill>
                  <a:schemeClr val="tx1"/>
                </a:solidFill>
              </a:rPr>
              <a:t>Dvostruki izlazak Sunca se sigurno nije video iz većine građevina u naselju; </a:t>
            </a:r>
            <a:r>
              <a:rPr lang="sr-Latn-RS" sz="2400" noProof="1" smtClean="0">
                <a:solidFill>
                  <a:srgbClr val="FFFF00"/>
                </a:solidFill>
              </a:rPr>
              <a:t>bitnije je pojavljivanje prvog zraka Sunca na vrhu Treskavca</a:t>
            </a:r>
            <a:r>
              <a:rPr lang="sr-Latn-RS" sz="2400" noProof="1" smtClean="0">
                <a:solidFill>
                  <a:schemeClr val="tx1"/>
                </a:solidFill>
              </a:rPr>
              <a:t>.</a:t>
            </a:r>
            <a:br>
              <a:rPr lang="sr-Latn-RS" sz="2400" noProof="1" smtClean="0">
                <a:solidFill>
                  <a:schemeClr val="tx1"/>
                </a:solidFill>
              </a:rPr>
            </a:br>
            <a:r>
              <a:rPr lang="sr-Latn-RS" sz="2400" noProof="1" smtClean="0">
                <a:solidFill>
                  <a:schemeClr val="tx1"/>
                </a:solidFill>
              </a:rPr>
              <a:t/>
            </a:r>
            <a:br>
              <a:rPr lang="sr-Latn-RS" sz="2400" noProof="1" smtClean="0">
                <a:solidFill>
                  <a:schemeClr val="tx1"/>
                </a:solidFill>
              </a:rPr>
            </a:br>
            <a:r>
              <a:rPr lang="sr-Latn-RS" sz="2400" noProof="1" smtClean="0">
                <a:solidFill>
                  <a:schemeClr val="tx1"/>
                </a:solidFill>
              </a:rPr>
              <a:t>Zato smo ispitali </a:t>
            </a:r>
            <a:r>
              <a:rPr lang="sr-Latn-RS" sz="2400" noProof="1" smtClean="0">
                <a:solidFill>
                  <a:srgbClr val="FFFF00"/>
                </a:solidFill>
              </a:rPr>
              <a:t>poziciju 2</a:t>
            </a:r>
            <a:r>
              <a:rPr lang="sr-Latn-RS" sz="2400" noProof="1" smtClean="0">
                <a:solidFill>
                  <a:schemeClr val="tx1"/>
                </a:solidFill>
              </a:rPr>
              <a:t> pri nagibu Zemljine ose od pre 8000 godina i izračunali (po istoj formuli) da se odatle izlazak Sunca na dugodnevicu video na severnom delu vrha Treskavca, na azimutu  </a:t>
            </a:r>
            <a:r>
              <a:rPr lang="sr-Latn-RS" sz="2400" noProof="1" smtClean="0">
                <a:solidFill>
                  <a:srgbClr val="FFFF00"/>
                </a:solidFill>
              </a:rPr>
              <a:t>A = 68</a:t>
            </a:r>
            <a:r>
              <a:rPr lang="en-US" sz="2400" noProof="1" smtClean="0">
                <a:solidFill>
                  <a:srgbClr val="FFFF00"/>
                </a:solidFill>
                <a:latin typeface="Calibri"/>
                <a:cs typeface="Calibri"/>
              </a:rPr>
              <a:t>ᴼ</a:t>
            </a:r>
            <a:r>
              <a:rPr lang="sr-Latn-RS" sz="2400" noProof="1" smtClean="0">
                <a:solidFill>
                  <a:srgbClr val="FFFF00"/>
                </a:solidFill>
                <a:latin typeface="Calibri"/>
                <a:cs typeface="Calibri"/>
              </a:rPr>
              <a:t> 55’</a:t>
            </a:r>
            <a:br>
              <a:rPr lang="sr-Latn-RS" sz="2400" noProof="1" smtClean="0">
                <a:solidFill>
                  <a:srgbClr val="FFFF00"/>
                </a:solidFill>
                <a:latin typeface="Calibri"/>
                <a:cs typeface="Calibri"/>
              </a:rPr>
            </a:br>
            <a:r>
              <a:rPr lang="sr-Latn-RS" sz="2400" noProof="1" smtClean="0">
                <a:solidFill>
                  <a:srgbClr val="FFFF00"/>
                </a:solidFill>
                <a:latin typeface="Calibri"/>
                <a:cs typeface="Calibri"/>
              </a:rPr>
              <a:t/>
            </a:r>
            <a:br>
              <a:rPr lang="sr-Latn-RS" sz="2400" noProof="1" smtClean="0">
                <a:solidFill>
                  <a:srgbClr val="FFFF00"/>
                </a:solidFill>
                <a:latin typeface="Calibri"/>
                <a:cs typeface="Calibri"/>
              </a:rPr>
            </a:br>
            <a:r>
              <a:rPr lang="sr-Latn-RS" sz="2400" noProof="1" smtClean="0">
                <a:solidFill>
                  <a:schemeClr val="tx1"/>
                </a:solidFill>
                <a:latin typeface="Calibri"/>
                <a:cs typeface="Calibri"/>
              </a:rPr>
              <a:t>Pošto je pozicija 2 na pravcu najsevernije kuće u naselju br. 28 prema severnom vrhu Treskavca, iz nje se izlazak Sunca vidi na samo nekoliko minuta većem azimutu, što znači opet blizu severnog vrha Treskavca.  Zapitali smo se šta se videlo iz najjužnije kuće,    br. 65. </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1"/>
            <a:ext cx="8458200" cy="1200329"/>
          </a:xfrm>
          <a:prstGeom prst="rect">
            <a:avLst/>
          </a:prstGeom>
        </p:spPr>
        <p:txBody>
          <a:bodyPr wrap="square">
            <a:spAutoFit/>
          </a:bodyPr>
          <a:lstStyle/>
          <a:p>
            <a:r>
              <a:rPr lang="sr-Latn-RS" sz="2400" dirty="0" smtClean="0"/>
              <a:t>Stajne tačke, k</a:t>
            </a:r>
            <a:r>
              <a:rPr lang="en-US" sz="2400" dirty="0" smtClean="0"/>
              <a:t>u</a:t>
            </a:r>
            <a:r>
              <a:rPr lang="sr-Latn-RS" sz="2400" dirty="0" smtClean="0"/>
              <a:t>će i pravci u severnom delu naselja, </a:t>
            </a:r>
            <a:r>
              <a:rPr lang="sr-Latn-RS" sz="2400" dirty="0" smtClean="0">
                <a:solidFill>
                  <a:srgbClr val="FFFF00"/>
                </a:solidFill>
              </a:rPr>
              <a:t>pozicija 2</a:t>
            </a:r>
            <a:r>
              <a:rPr lang="sr-Latn-RS" sz="2400" dirty="0" smtClean="0"/>
              <a:t> i </a:t>
            </a:r>
            <a:r>
              <a:rPr lang="sr-Latn-RS" sz="2400" dirty="0" smtClean="0">
                <a:solidFill>
                  <a:srgbClr val="FFFF00"/>
                </a:solidFill>
              </a:rPr>
              <a:t>pozicija 3</a:t>
            </a:r>
          </a:p>
          <a:p>
            <a:endParaRPr lang="en-US" sz="2400" dirty="0"/>
          </a:p>
        </p:txBody>
      </p:sp>
      <p:pic>
        <p:nvPicPr>
          <p:cNvPr id="3" name="Content Placeholder 3" descr="Slika br. 44.jpg"/>
          <p:cNvPicPr>
            <a:picLocks noChangeAspect="1"/>
          </p:cNvPicPr>
          <p:nvPr/>
        </p:nvPicPr>
        <p:blipFill>
          <a:blip r:embed="rId2"/>
          <a:stretch>
            <a:fillRect/>
          </a:stretch>
        </p:blipFill>
        <p:spPr>
          <a:xfrm>
            <a:off x="604920" y="1295400"/>
            <a:ext cx="7929480" cy="5120640"/>
          </a:xfrm>
          <a:prstGeom prst="rect">
            <a:avLst/>
          </a:prstGeom>
        </p:spPr>
      </p:pic>
      <p:sp>
        <p:nvSpPr>
          <p:cNvPr id="4" name="TextBox 3"/>
          <p:cNvSpPr txBox="1"/>
          <p:nvPr/>
        </p:nvSpPr>
        <p:spPr>
          <a:xfrm>
            <a:off x="3733800" y="2057400"/>
            <a:ext cx="1219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r-Latn-RS" sz="2000" b="1" dirty="0" smtClean="0"/>
              <a:t>Pozicija 2</a:t>
            </a:r>
            <a:endParaRPr lang="en-US" sz="2000" b="1" dirty="0"/>
          </a:p>
        </p:txBody>
      </p:sp>
      <p:cxnSp>
        <p:nvCxnSpPr>
          <p:cNvPr id="6" name="Straight Connector 5"/>
          <p:cNvCxnSpPr/>
          <p:nvPr/>
        </p:nvCxnSpPr>
        <p:spPr>
          <a:xfrm flipV="1">
            <a:off x="6248400" y="5029200"/>
            <a:ext cx="2286000" cy="990600"/>
          </a:xfrm>
          <a:prstGeom prst="line">
            <a:avLst/>
          </a:prstGeom>
        </p:spPr>
        <p:style>
          <a:lnRef idx="1">
            <a:schemeClr val="accent2"/>
          </a:lnRef>
          <a:fillRef idx="0">
            <a:schemeClr val="accent2"/>
          </a:fillRef>
          <a:effectRef idx="0">
            <a:schemeClr val="accent2"/>
          </a:effectRef>
          <a:fontRef idx="minor">
            <a:schemeClr val="tx1"/>
          </a:fontRef>
        </p:style>
      </p:cxnSp>
      <p:sp>
        <p:nvSpPr>
          <p:cNvPr id="7" name="Sun 6"/>
          <p:cNvSpPr/>
          <p:nvPr/>
        </p:nvSpPr>
        <p:spPr>
          <a:xfrm>
            <a:off x="6096000" y="5943600"/>
            <a:ext cx="304800" cy="304800"/>
          </a:xfrm>
          <a:prstGeom prst="su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00600" y="5791200"/>
            <a:ext cx="1295400" cy="400110"/>
          </a:xfrm>
          <a:prstGeom prst="rect">
            <a:avLst/>
          </a:prstGeom>
          <a:solidFill>
            <a:schemeClr val="tx1"/>
          </a:solidFill>
          <a:ln>
            <a:solidFill>
              <a:schemeClr val="bg1"/>
            </a:solidFill>
          </a:ln>
        </p:spPr>
        <p:txBody>
          <a:bodyPr wrap="square" rtlCol="0">
            <a:spAutoFit/>
          </a:bodyPr>
          <a:lstStyle/>
          <a:p>
            <a:r>
              <a:rPr lang="sr-Latn-RS" sz="2000" b="1" dirty="0" smtClean="0">
                <a:solidFill>
                  <a:schemeClr val="bg1"/>
                </a:solidFill>
              </a:rPr>
              <a:t>Pozicija 3</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305800" cy="6001643"/>
          </a:xfrm>
          <a:prstGeom prst="rect">
            <a:avLst/>
          </a:prstGeom>
        </p:spPr>
        <p:txBody>
          <a:bodyPr wrap="square">
            <a:spAutoFit/>
          </a:bodyPr>
          <a:lstStyle/>
          <a:p>
            <a:r>
              <a:rPr lang="sr-Latn-RS" sz="2400" dirty="0" smtClean="0">
                <a:solidFill>
                  <a:schemeClr val="tx2"/>
                </a:solidFill>
              </a:rPr>
              <a:t>Proračun je pokazao:</a:t>
            </a:r>
          </a:p>
          <a:p>
            <a:endParaRPr lang="sr-Latn-RS" sz="2400" dirty="0" smtClean="0">
              <a:solidFill>
                <a:schemeClr val="tx2"/>
              </a:solidFill>
            </a:endParaRPr>
          </a:p>
          <a:p>
            <a:r>
              <a:rPr lang="sr-Latn-RS" sz="2400" dirty="0" smtClean="0">
                <a:solidFill>
                  <a:schemeClr val="tx2"/>
                </a:solidFill>
              </a:rPr>
              <a:t>Iz pozicije 3 se izlazak Sunca na dugodnevicu pre 8000 godina video malo severnije južnog vrha Treskavca, na azm.  A = 68</a:t>
            </a:r>
            <a:r>
              <a:rPr lang="en-US" sz="2400" dirty="0" smtClean="0">
                <a:solidFill>
                  <a:schemeClr val="tx2"/>
                </a:solidFill>
                <a:latin typeface="Calibri"/>
                <a:cs typeface="Calibri"/>
              </a:rPr>
              <a:t>ᴼ</a:t>
            </a:r>
            <a:r>
              <a:rPr lang="sr-Latn-RS" sz="2400" dirty="0" smtClean="0">
                <a:solidFill>
                  <a:schemeClr val="tx2"/>
                </a:solidFill>
                <a:latin typeface="Calibri"/>
                <a:cs typeface="Calibri"/>
              </a:rPr>
              <a:t> 32’</a:t>
            </a:r>
          </a:p>
          <a:p>
            <a:endParaRPr lang="sr-Latn-RS" sz="2400" dirty="0" smtClean="0">
              <a:solidFill>
                <a:schemeClr val="tx2"/>
              </a:solidFill>
              <a:latin typeface="Calibri"/>
              <a:cs typeface="Calibri"/>
            </a:endParaRPr>
          </a:p>
          <a:p>
            <a:r>
              <a:rPr lang="sr-Latn-RS" sz="2400" dirty="0" smtClean="0">
                <a:solidFill>
                  <a:schemeClr val="tx2"/>
                </a:solidFill>
                <a:latin typeface="Calibri"/>
                <a:cs typeface="Calibri"/>
              </a:rPr>
              <a:t>Iz najjužnije kuće br. 65, koja je bliža Treskavcu za 18m a niža 7.2m, video se na azm. A = 68</a:t>
            </a:r>
            <a:r>
              <a:rPr lang="en-US" sz="2400" dirty="0" smtClean="0">
                <a:solidFill>
                  <a:schemeClr val="tx2"/>
                </a:solidFill>
                <a:latin typeface="Calibri"/>
                <a:cs typeface="Calibri"/>
              </a:rPr>
              <a:t>ᴼ</a:t>
            </a:r>
            <a:r>
              <a:rPr lang="sr-Latn-RS" sz="2400" dirty="0" smtClean="0">
                <a:solidFill>
                  <a:schemeClr val="tx2"/>
                </a:solidFill>
                <a:latin typeface="Calibri"/>
                <a:cs typeface="Calibri"/>
              </a:rPr>
              <a:t> 46’, što je tačan azimut pravca južnog vrha brda.</a:t>
            </a:r>
          </a:p>
          <a:p>
            <a:endParaRPr lang="sr-Latn-RS" sz="2400" dirty="0" smtClean="0">
              <a:solidFill>
                <a:schemeClr val="tx2"/>
              </a:solidFill>
              <a:latin typeface="Calibri"/>
              <a:cs typeface="Calibri"/>
            </a:endParaRPr>
          </a:p>
          <a:p>
            <a:r>
              <a:rPr lang="sr-Latn-RS" sz="2400" dirty="0" smtClean="0">
                <a:solidFill>
                  <a:schemeClr val="tx2"/>
                </a:solidFill>
                <a:latin typeface="Calibri"/>
                <a:cs typeface="Calibri"/>
              </a:rPr>
              <a:t>Zaključak se nameće:</a:t>
            </a:r>
          </a:p>
          <a:p>
            <a:endParaRPr lang="sr-Latn-RS" sz="2400" dirty="0" smtClean="0">
              <a:solidFill>
                <a:srgbClr val="FFC000"/>
              </a:solidFill>
              <a:latin typeface="Calibri"/>
              <a:cs typeface="Calibri"/>
            </a:endParaRPr>
          </a:p>
          <a:p>
            <a:r>
              <a:rPr lang="sr-Latn-RS" sz="2400" dirty="0" smtClean="0">
                <a:solidFill>
                  <a:srgbClr val="FF0000"/>
                </a:solidFill>
                <a:latin typeface="Calibri"/>
                <a:cs typeface="Calibri"/>
              </a:rPr>
              <a:t>Iz svih kuća u naselju, koje su okrenute Treskavcu, izlazak Sunca na dugodnevicu se video na vrhu brda, iz severnih na severnom delu, iz južnih na južnom delu. Sve kuće u naselju su činile  čvrsto organizovan sistem za posmatranje Sunca i utvrđivanje dugodnevice</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14400"/>
            <a:ext cx="8229600" cy="5262979"/>
          </a:xfrm>
          <a:prstGeom prst="rect">
            <a:avLst/>
          </a:prstGeom>
        </p:spPr>
        <p:txBody>
          <a:bodyPr wrap="square">
            <a:spAutoFit/>
          </a:bodyPr>
          <a:lstStyle/>
          <a:p>
            <a:r>
              <a:rPr lang="en-US" sz="2400" noProof="1" smtClean="0"/>
              <a:t>To je, u najkra</a:t>
            </a:r>
            <a:r>
              <a:rPr lang="sr-Latn-RS" sz="2400" noProof="1" smtClean="0"/>
              <a:t>ćim crtama, ono što smo uradili u Lepenskom </a:t>
            </a:r>
            <a:r>
              <a:rPr lang="en-US" sz="2400" noProof="1" smtClean="0"/>
              <a:t>V</a:t>
            </a:r>
            <a:r>
              <a:rPr lang="sr-Latn-RS" sz="2400" noProof="1" smtClean="0"/>
              <a:t>iru.</a:t>
            </a:r>
          </a:p>
          <a:p>
            <a:endParaRPr lang="sr-Latn-RS" sz="2400" noProof="1" smtClean="0"/>
          </a:p>
          <a:p>
            <a:endParaRPr lang="sr-Latn-RS" sz="2400" noProof="1" smtClean="0"/>
          </a:p>
          <a:p>
            <a:r>
              <a:rPr lang="sr-Latn-RS" sz="2400" noProof="1" smtClean="0"/>
              <a:t>Sada, planiramo da izvršimo geodetsko snimanje horizonta sa pozicije 3, na proleće 2017. godine.</a:t>
            </a:r>
          </a:p>
          <a:p>
            <a:endParaRPr lang="sr-Latn-RS" sz="2400" noProof="1" smtClean="0"/>
          </a:p>
          <a:p>
            <a:r>
              <a:rPr lang="sr-Latn-RS" sz="2400" noProof="1" smtClean="0"/>
              <a:t>Planiramo, takođe, posetu Zavodu za zaštitu spomenika kulture Srbije, radi uvida u tehničku i foto-dokumentaciju, kako bi se što bolje pripremili za predstojeće geodetsko snimanje.</a:t>
            </a:r>
          </a:p>
          <a:p>
            <a:endParaRPr lang="sr-Latn-RS" sz="2400" noProof="1" smtClean="0"/>
          </a:p>
          <a:p>
            <a:r>
              <a:rPr lang="sr-Latn-RS" sz="2400" noProof="1" smtClean="0"/>
              <a:t>U naselju postoje i kuće koje NISU okrenute Treskavcu. Nameravamo da potražimo astronomski razlog za njihovu izuzetnu orijentaciju.</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458200" cy="1200329"/>
          </a:xfrm>
          <a:prstGeom prst="rect">
            <a:avLst/>
          </a:prstGeom>
        </p:spPr>
        <p:txBody>
          <a:bodyPr wrap="square">
            <a:spAutoFit/>
          </a:bodyPr>
          <a:lstStyle/>
          <a:p>
            <a:r>
              <a:rPr lang="sr-Latn-RS" sz="2400" dirty="0" smtClean="0"/>
              <a:t>                 Kako se iz Lepenskog vira posmatrao izlazak Sunca?</a:t>
            </a:r>
          </a:p>
          <a:p>
            <a:endParaRPr lang="sr-Latn-RS" sz="2400" dirty="0"/>
          </a:p>
          <a:p>
            <a:endParaRPr lang="en-US" sz="2400" dirty="0"/>
          </a:p>
        </p:txBody>
      </p:sp>
      <p:pic>
        <p:nvPicPr>
          <p:cNvPr id="3" name="Picture 2" descr="C:\Users\Master Sanja\Documents\L.V. provera\Nišan.jpg"/>
          <p:cNvPicPr>
            <a:picLocks noChangeAspect="1" noChangeArrowheads="1"/>
          </p:cNvPicPr>
          <p:nvPr/>
        </p:nvPicPr>
        <p:blipFill>
          <a:blip r:embed="rId2"/>
          <a:srcRect/>
          <a:stretch>
            <a:fillRect/>
          </a:stretch>
        </p:blipFill>
        <p:spPr bwMode="auto">
          <a:xfrm>
            <a:off x="1905000" y="1066800"/>
            <a:ext cx="5460270" cy="521208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81000"/>
            <a:ext cx="8077200" cy="6555641"/>
          </a:xfrm>
          <a:prstGeom prst="rect">
            <a:avLst/>
          </a:prstGeom>
        </p:spPr>
        <p:txBody>
          <a:bodyPr wrap="square">
            <a:spAutoFit/>
          </a:bodyPr>
          <a:lstStyle/>
          <a:p>
            <a:r>
              <a:rPr lang="sr-Latn-RS" sz="3200" dirty="0" smtClean="0"/>
              <a:t>Kalendar Lepenskog Vira:</a:t>
            </a:r>
          </a:p>
          <a:p>
            <a:endParaRPr lang="sr-Latn-RS" sz="3200" dirty="0"/>
          </a:p>
          <a:p>
            <a:r>
              <a:rPr lang="sr-Latn-RS" sz="3200" dirty="0" smtClean="0"/>
              <a:t>Kada se odredi dugodnevica, do sledeće se broje dani;</a:t>
            </a:r>
          </a:p>
          <a:p>
            <a:endParaRPr lang="sr-Latn-RS" sz="3200" dirty="0" smtClean="0"/>
          </a:p>
          <a:p>
            <a:r>
              <a:rPr lang="sr-Latn-RS" sz="3200" dirty="0" smtClean="0"/>
              <a:t>Prati se godišnje pomeranje mesta izlaska Sunca</a:t>
            </a:r>
          </a:p>
          <a:p>
            <a:r>
              <a:rPr lang="sr-Latn-RS" sz="3200" dirty="0" smtClean="0"/>
              <a:t>Kalendar je prilično precizan, svake godine se ponovo “baždari”;</a:t>
            </a:r>
          </a:p>
          <a:p>
            <a:endParaRPr lang="sr-Latn-RS" sz="3200" dirty="0" smtClean="0"/>
          </a:p>
          <a:p>
            <a:r>
              <a:rPr lang="sr-Latn-RS" sz="3200" dirty="0" smtClean="0"/>
              <a:t>Prema dosadašnjim saznanjima, to je </a:t>
            </a:r>
          </a:p>
          <a:p>
            <a:r>
              <a:rPr lang="sr-Latn-RS" sz="3600" b="1" dirty="0" smtClean="0"/>
              <a:t>NAJSTARIJI   KALENDAR   NA   SVETU</a:t>
            </a:r>
            <a:endParaRPr lang="en-US" sz="3600" b="1" dirty="0" smtClean="0"/>
          </a:p>
          <a:p>
            <a:endParaRPr lang="en-US" sz="3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1"/>
            <a:ext cx="8534400" cy="7109639"/>
          </a:xfrm>
          <a:prstGeom prst="rect">
            <a:avLst/>
          </a:prstGeom>
        </p:spPr>
        <p:txBody>
          <a:bodyPr wrap="square">
            <a:spAutoFit/>
          </a:bodyPr>
          <a:lstStyle/>
          <a:p>
            <a:r>
              <a:rPr lang="en-US" sz="2400" noProof="1"/>
              <a:t>S</a:t>
            </a:r>
            <a:r>
              <a:rPr lang="sr-Latn-RS" sz="2400" noProof="1" smtClean="0"/>
              <a:t>ačinjeno od oko 80 građevina, veoma karakterističnog oblika simetričnog trapeza, sa pridodatim lučnim pročeljem. </a:t>
            </a:r>
            <a:endParaRPr lang="en-US" sz="2400" noProof="1" smtClean="0"/>
          </a:p>
          <a:p>
            <a:endParaRPr lang="en-US" sz="2400" noProof="1"/>
          </a:p>
          <a:p>
            <a:endParaRPr lang="en-US" sz="2400" noProof="1" smtClean="0"/>
          </a:p>
          <a:p>
            <a:endParaRPr lang="en-US" sz="2400" noProof="1"/>
          </a:p>
          <a:p>
            <a:endParaRPr lang="en-US" sz="2400" noProof="1" smtClean="0"/>
          </a:p>
          <a:p>
            <a:endParaRPr lang="en-US" sz="2400" noProof="1"/>
          </a:p>
          <a:p>
            <a:endParaRPr lang="en-US" sz="2400" noProof="1" smtClean="0"/>
          </a:p>
          <a:p>
            <a:endParaRPr lang="en-US" sz="2400" noProof="1"/>
          </a:p>
          <a:p>
            <a:endParaRPr lang="en-US" sz="2400" noProof="1" smtClean="0"/>
          </a:p>
          <a:p>
            <a:endParaRPr lang="en-US" sz="2400" noProof="1"/>
          </a:p>
          <a:p>
            <a:endParaRPr lang="en-US" sz="2400" noProof="1" smtClean="0"/>
          </a:p>
          <a:p>
            <a:endParaRPr lang="en-US" sz="2400" noProof="1"/>
          </a:p>
          <a:p>
            <a:endParaRPr lang="en-US" sz="2400" noProof="1" smtClean="0"/>
          </a:p>
          <a:p>
            <a:r>
              <a:rPr lang="sr-Latn-RS" sz="2400" noProof="1" smtClean="0"/>
              <a:t>Pod građevina je načinjen od neke vrste ružičastog betona, nepoznate tehnologije, u koj</a:t>
            </a:r>
            <a:r>
              <a:rPr lang="en-US" sz="2400" noProof="1" smtClean="0"/>
              <a:t>i</a:t>
            </a:r>
            <a:r>
              <a:rPr lang="sr-Latn-RS" sz="2400" noProof="1" smtClean="0"/>
              <a:t> su uzidane (ulivene) kamene podne instalacije.</a:t>
            </a:r>
            <a:endParaRPr lang="en-US" sz="2400" noProof="1" smtClean="0"/>
          </a:p>
          <a:p>
            <a:endParaRPr lang="en-US" sz="2400" noProof="1"/>
          </a:p>
          <a:p>
            <a:endParaRPr lang="en-US" sz="2400" dirty="0"/>
          </a:p>
        </p:txBody>
      </p:sp>
      <p:pic>
        <p:nvPicPr>
          <p:cNvPr id="3" name="Picture 2" descr="lepenski house 2.jpg"/>
          <p:cNvPicPr>
            <a:picLocks noChangeAspect="1"/>
          </p:cNvPicPr>
          <p:nvPr/>
        </p:nvPicPr>
        <p:blipFill>
          <a:blip r:embed="rId2"/>
          <a:srcRect t="5229" b="3268"/>
          <a:stretch>
            <a:fillRect/>
          </a:stretch>
        </p:blipFill>
        <p:spPr>
          <a:xfrm>
            <a:off x="1600200" y="1219200"/>
            <a:ext cx="5181600" cy="42672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924800" cy="6432530"/>
          </a:xfrm>
          <a:prstGeom prst="rect">
            <a:avLst/>
          </a:prstGeom>
        </p:spPr>
        <p:txBody>
          <a:bodyPr wrap="square">
            <a:spAutoFit/>
          </a:bodyPr>
          <a:lstStyle/>
          <a:p>
            <a:r>
              <a:rPr lang="sr-Latn-RS" sz="3200" dirty="0" smtClean="0"/>
              <a:t>Direktni arheološki dokazi:</a:t>
            </a:r>
          </a:p>
          <a:p>
            <a:endParaRPr lang="sr-Latn-RS" sz="3200" dirty="0"/>
          </a:p>
          <a:p>
            <a:pPr>
              <a:buFont typeface="Arial" pitchFamily="34" charset="0"/>
              <a:buChar char="•"/>
            </a:pPr>
            <a:r>
              <a:rPr lang="sr-Latn-RS" sz="3200" dirty="0" smtClean="0"/>
              <a:t>   Orijentacija naselja</a:t>
            </a:r>
          </a:p>
          <a:p>
            <a:pPr>
              <a:buFont typeface="Arial" pitchFamily="34" charset="0"/>
              <a:buChar char="•"/>
            </a:pPr>
            <a:r>
              <a:rPr lang="sr-Latn-RS" sz="3200" dirty="0" smtClean="0"/>
              <a:t>   Orijentacija velike većine kuća</a:t>
            </a:r>
          </a:p>
          <a:p>
            <a:pPr>
              <a:buFont typeface="Arial" pitchFamily="34" charset="0"/>
              <a:buChar char="•"/>
            </a:pPr>
            <a:r>
              <a:rPr lang="sr-Latn-RS" sz="3200" dirty="0" smtClean="0"/>
              <a:t>   Dimenzije naselja</a:t>
            </a:r>
          </a:p>
          <a:p>
            <a:pPr>
              <a:buFont typeface="Arial" pitchFamily="34" charset="0"/>
              <a:buChar char="•"/>
            </a:pPr>
            <a:r>
              <a:rPr lang="sr-Latn-RS" sz="3200" dirty="0" smtClean="0"/>
              <a:t>   Pomeranje naselja prema severu</a:t>
            </a:r>
          </a:p>
          <a:p>
            <a:endParaRPr lang="sr-Latn-RS" sz="3200" dirty="0" smtClean="0"/>
          </a:p>
          <a:p>
            <a:endParaRPr lang="sr-Latn-RS" sz="3200" dirty="0" smtClean="0"/>
          </a:p>
          <a:p>
            <a:r>
              <a:rPr lang="sr-Latn-RS" sz="3200" dirty="0" smtClean="0">
                <a:solidFill>
                  <a:schemeClr val="accent4">
                    <a:lumMod val="40000"/>
                    <a:lumOff val="60000"/>
                  </a:schemeClr>
                </a:solidFill>
              </a:rPr>
              <a:t>Indirektni dokazi:</a:t>
            </a:r>
          </a:p>
          <a:p>
            <a:endParaRPr lang="sr-Latn-RS" sz="3200" dirty="0" smtClean="0">
              <a:solidFill>
                <a:schemeClr val="accent4">
                  <a:lumMod val="40000"/>
                  <a:lumOff val="60000"/>
                </a:schemeClr>
              </a:solidFill>
            </a:endParaRPr>
          </a:p>
          <a:p>
            <a:pPr>
              <a:buFont typeface="Arial" pitchFamily="34" charset="0"/>
              <a:buChar char="•"/>
            </a:pPr>
            <a:r>
              <a:rPr lang="sr-Latn-RS" sz="3200" dirty="0" smtClean="0"/>
              <a:t>   Morune</a:t>
            </a:r>
          </a:p>
          <a:p>
            <a:pPr>
              <a:buFont typeface="Arial" pitchFamily="34" charset="0"/>
              <a:buChar char="•"/>
            </a:pPr>
            <a:r>
              <a:rPr lang="sr-Latn-RS" sz="3200" dirty="0" smtClean="0"/>
              <a:t>   Jeleni</a:t>
            </a:r>
            <a:endParaRPr lang="en-US" sz="3200" dirty="0" smtClean="0"/>
          </a:p>
          <a:p>
            <a:endParaRPr 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382000" cy="830997"/>
          </a:xfrm>
          <a:prstGeom prst="rect">
            <a:avLst/>
          </a:prstGeom>
        </p:spPr>
        <p:txBody>
          <a:bodyPr wrap="square">
            <a:spAutoFit/>
          </a:bodyPr>
          <a:lstStyle/>
          <a:p>
            <a:r>
              <a:rPr lang="sr-Latn-RS" sz="2400" noProof="1" smtClean="0"/>
              <a:t>U nekoliko građevina su nađene najstarije monumentalne skulpture na svetu, načinjene od velikih rečnih oblutaka.</a:t>
            </a:r>
            <a:endParaRPr lang="en-US" sz="2400" dirty="0"/>
          </a:p>
        </p:txBody>
      </p:sp>
      <p:pic>
        <p:nvPicPr>
          <p:cNvPr id="3" name="Picture 2" descr="Lepenski_Vir_Head.JPG"/>
          <p:cNvPicPr>
            <a:picLocks noChangeAspect="1"/>
          </p:cNvPicPr>
          <p:nvPr/>
        </p:nvPicPr>
        <p:blipFill>
          <a:blip r:embed="rId2" cstate="print">
            <a:lum contrast="20000"/>
          </a:blip>
          <a:srcRect t="8730" r="11817" b="7937"/>
          <a:stretch>
            <a:fillRect/>
          </a:stretch>
        </p:blipFill>
        <p:spPr>
          <a:xfrm>
            <a:off x="609600" y="1447800"/>
            <a:ext cx="3810000" cy="4800600"/>
          </a:xfrm>
          <a:prstGeom prst="rect">
            <a:avLst/>
          </a:prstGeom>
        </p:spPr>
      </p:pic>
      <p:sp>
        <p:nvSpPr>
          <p:cNvPr id="4" name="TextBox 3"/>
          <p:cNvSpPr txBox="1"/>
          <p:nvPr/>
        </p:nvSpPr>
        <p:spPr>
          <a:xfrm>
            <a:off x="4419600" y="1219200"/>
            <a:ext cx="4495800" cy="369332"/>
          </a:xfrm>
          <a:prstGeom prst="rect">
            <a:avLst/>
          </a:prstGeom>
          <a:noFill/>
        </p:spPr>
        <p:txBody>
          <a:bodyPr wrap="square" rtlCol="0">
            <a:spAutoFit/>
          </a:bodyPr>
          <a:lstStyle/>
          <a:p>
            <a:endParaRPr lang="en-US" dirty="0"/>
          </a:p>
        </p:txBody>
      </p:sp>
      <p:pic>
        <p:nvPicPr>
          <p:cNvPr id="5" name="Picture 4" descr="lepenski vir head 2.jpg"/>
          <p:cNvPicPr>
            <a:picLocks noChangeAspect="1"/>
          </p:cNvPicPr>
          <p:nvPr/>
        </p:nvPicPr>
        <p:blipFill>
          <a:blip r:embed="rId3" cstate="print"/>
          <a:srcRect l="12247" t="14660" r="18540"/>
          <a:stretch>
            <a:fillRect/>
          </a:stretch>
        </p:blipFill>
        <p:spPr>
          <a:xfrm>
            <a:off x="5029200" y="1447800"/>
            <a:ext cx="3505200" cy="4800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10600" cy="954107"/>
          </a:xfrm>
          <a:prstGeom prst="rect">
            <a:avLst/>
          </a:prstGeom>
        </p:spPr>
        <p:txBody>
          <a:bodyPr wrap="square">
            <a:spAutoFit/>
          </a:bodyPr>
          <a:lstStyle/>
          <a:p>
            <a:r>
              <a:rPr lang="sr-Latn-RS" sz="2800" noProof="1" smtClean="0"/>
              <a:t>Nađeni su i neobični kameni skiptri, sa urezanim linijama,  koje se prepliću u tajanstvene  šare.</a:t>
            </a:r>
            <a:endParaRPr lang="en-US" sz="2800" dirty="0"/>
          </a:p>
        </p:txBody>
      </p:sp>
      <p:pic>
        <p:nvPicPr>
          <p:cNvPr id="3" name="Picture 2" descr="Slika br. 86.jpg"/>
          <p:cNvPicPr>
            <a:picLocks noChangeAspect="1"/>
          </p:cNvPicPr>
          <p:nvPr/>
        </p:nvPicPr>
        <p:blipFill>
          <a:blip r:embed="rId2">
            <a:lum contrast="30000"/>
          </a:blip>
          <a:srcRect t="3991" b="68075"/>
          <a:stretch>
            <a:fillRect/>
          </a:stretch>
        </p:blipFill>
        <p:spPr>
          <a:xfrm>
            <a:off x="1295400" y="1905000"/>
            <a:ext cx="6817660" cy="1066800"/>
          </a:xfrm>
          <a:prstGeom prst="rect">
            <a:avLst/>
          </a:prstGeom>
        </p:spPr>
      </p:pic>
      <p:pic>
        <p:nvPicPr>
          <p:cNvPr id="4" name="Picture 3" descr="Slika br. 85.jpg"/>
          <p:cNvPicPr>
            <a:picLocks noChangeAspect="1"/>
          </p:cNvPicPr>
          <p:nvPr/>
        </p:nvPicPr>
        <p:blipFill>
          <a:blip r:embed="rId3">
            <a:lum contrast="30000"/>
          </a:blip>
          <a:srcRect l="2198" b="77341"/>
          <a:stretch>
            <a:fillRect/>
          </a:stretch>
        </p:blipFill>
        <p:spPr>
          <a:xfrm>
            <a:off x="1295400" y="3352800"/>
            <a:ext cx="6782409" cy="1097280"/>
          </a:xfrm>
          <a:prstGeom prst="rect">
            <a:avLst/>
          </a:prstGeom>
        </p:spPr>
      </p:pic>
      <p:pic>
        <p:nvPicPr>
          <p:cNvPr id="5" name="Picture 4" descr="Slika br. 87.jpg"/>
          <p:cNvPicPr>
            <a:picLocks noChangeAspect="1"/>
          </p:cNvPicPr>
          <p:nvPr/>
        </p:nvPicPr>
        <p:blipFill>
          <a:blip r:embed="rId4">
            <a:lum contrast="30000"/>
          </a:blip>
          <a:srcRect t="-989" b="58791"/>
          <a:stretch>
            <a:fillRect/>
          </a:stretch>
        </p:blipFill>
        <p:spPr>
          <a:xfrm>
            <a:off x="2971800" y="4800600"/>
            <a:ext cx="3505199" cy="155448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1"/>
            <a:ext cx="8077200" cy="6247864"/>
          </a:xfrm>
          <a:prstGeom prst="rect">
            <a:avLst/>
          </a:prstGeom>
        </p:spPr>
        <p:txBody>
          <a:bodyPr wrap="square">
            <a:spAutoFit/>
          </a:bodyPr>
          <a:lstStyle/>
          <a:p>
            <a:r>
              <a:rPr lang="sr-Latn-RS" sz="2400" dirty="0" smtClean="0"/>
              <a:t>Na suprotnoj, rumunskoj strani Dunava, nalazi se veoma strma i impozantna stena Treskavac, u koju je bila uperena naša kamera 21.juna 2015. </a:t>
            </a:r>
            <a:endParaRPr lang="en-US" sz="2400" dirty="0" smtClean="0"/>
          </a:p>
          <a:p>
            <a:endParaRPr lang="sr-Latn-RS" sz="2400" dirty="0" smtClean="0"/>
          </a:p>
          <a:p>
            <a:r>
              <a:rPr lang="sr-Latn-RS" sz="2400" dirty="0" smtClean="0"/>
              <a:t>Znali smo da će tačno iza te stene Sunce izići dva puta na dugodnevicu</a:t>
            </a:r>
            <a:r>
              <a:rPr lang="en-US" sz="2400" dirty="0" smtClean="0"/>
              <a:t>.</a:t>
            </a:r>
            <a:endParaRPr lang="sr-Latn-RS" sz="2400" dirty="0" smtClean="0"/>
          </a:p>
          <a:p>
            <a:endParaRPr lang="en-US" sz="2400" dirty="0" smtClean="0"/>
          </a:p>
          <a:p>
            <a:endParaRPr lang="en-US" sz="3200" dirty="0" smtClean="0"/>
          </a:p>
          <a:p>
            <a:r>
              <a:rPr lang="en-US" sz="3200" dirty="0" smtClean="0"/>
              <a:t>Do</a:t>
            </a:r>
            <a:r>
              <a:rPr lang="sr-Latn-RS" sz="3200" dirty="0" smtClean="0"/>
              <a:t>šli smo na poziciju 1</a:t>
            </a:r>
          </a:p>
          <a:p>
            <a:pPr>
              <a:buFont typeface="Arial" pitchFamily="34" charset="0"/>
              <a:buChar char="•"/>
            </a:pPr>
            <a:r>
              <a:rPr lang="sr-Latn-RS" sz="2400" dirty="0" smtClean="0"/>
              <a:t>  Geografska širina:           </a:t>
            </a:r>
            <a:r>
              <a:rPr lang="en-US" sz="2400" dirty="0" err="1" smtClean="0"/>
              <a:t>44</a:t>
            </a:r>
            <a:r>
              <a:rPr lang="en-US" sz="2400" baseline="30000" dirty="0" err="1" smtClean="0"/>
              <a:t>o</a:t>
            </a:r>
            <a:r>
              <a:rPr lang="en-US" sz="2400" dirty="0" err="1" smtClean="0"/>
              <a:t>33’25,43</a:t>
            </a:r>
            <a:r>
              <a:rPr lang="en-US" sz="2400" dirty="0" smtClean="0"/>
              <a:t>’’ N     </a:t>
            </a:r>
            <a:r>
              <a:rPr lang="en-US" sz="2400" dirty="0" err="1" smtClean="0"/>
              <a:t>22</a:t>
            </a:r>
            <a:r>
              <a:rPr lang="en-US" sz="2400" baseline="30000" dirty="0" err="1" smtClean="0"/>
              <a:t>o</a:t>
            </a:r>
            <a:r>
              <a:rPr lang="en-US" sz="2400" dirty="0" err="1" smtClean="0"/>
              <a:t>01’35,82</a:t>
            </a:r>
            <a:r>
              <a:rPr lang="en-US" sz="2400" dirty="0" smtClean="0"/>
              <a:t>’’ E</a:t>
            </a:r>
            <a:r>
              <a:rPr lang="sr-Latn-RS" sz="2400" dirty="0" smtClean="0"/>
              <a:t>  </a:t>
            </a:r>
          </a:p>
          <a:p>
            <a:r>
              <a:rPr lang="sr-Latn-RS" sz="2400" dirty="0" smtClean="0"/>
              <a:t>                                       ili:       </a:t>
            </a:r>
            <a:r>
              <a:rPr lang="en-US" sz="2400" dirty="0" smtClean="0"/>
              <a:t>x:  4934260</a:t>
            </a:r>
            <a:r>
              <a:rPr lang="sr-Latn-RS" sz="2400" dirty="0" smtClean="0"/>
              <a:t>            </a:t>
            </a:r>
            <a:r>
              <a:rPr lang="en-US" sz="2400" dirty="0" smtClean="0"/>
              <a:t>y:  581534</a:t>
            </a:r>
            <a:r>
              <a:rPr lang="sr-Latn-RS" sz="2400" dirty="0" smtClean="0"/>
              <a:t>   (WGS 84)</a:t>
            </a:r>
          </a:p>
          <a:p>
            <a:r>
              <a:rPr lang="sr-Latn-RS" sz="2400" dirty="0" smtClean="0"/>
              <a:t>                                       ili:          </a:t>
            </a:r>
            <a:r>
              <a:rPr lang="en-US" sz="2400" dirty="0" smtClean="0"/>
              <a:t>44,55</a:t>
            </a:r>
            <a:r>
              <a:rPr lang="sr-Latn-RS" sz="2400" dirty="0" smtClean="0"/>
              <a:t>7104</a:t>
            </a:r>
            <a:r>
              <a:rPr lang="en-US" sz="2400" dirty="0" smtClean="0">
                <a:latin typeface="Calibri"/>
                <a:cs typeface="Calibri"/>
              </a:rPr>
              <a:t>ᴼ</a:t>
            </a:r>
            <a:r>
              <a:rPr lang="sr-Latn-RS" sz="2400" dirty="0" smtClean="0">
                <a:latin typeface="Calibri"/>
                <a:cs typeface="Calibri"/>
              </a:rPr>
              <a:t>       N    22.026584</a:t>
            </a:r>
            <a:r>
              <a:rPr lang="en-US" sz="2400" dirty="0" smtClean="0">
                <a:latin typeface="Calibri"/>
                <a:cs typeface="Calibri"/>
              </a:rPr>
              <a:t>ᴼ</a:t>
            </a:r>
            <a:r>
              <a:rPr lang="sr-Latn-RS" sz="2400" dirty="0" smtClean="0">
                <a:latin typeface="Calibri"/>
                <a:cs typeface="Calibri"/>
              </a:rPr>
              <a:t>  E</a:t>
            </a:r>
            <a:endParaRPr lang="sr-Latn-RS" sz="2400" dirty="0" smtClean="0"/>
          </a:p>
          <a:p>
            <a:endParaRPr lang="sr-Latn-RS" sz="2400" dirty="0" smtClean="0"/>
          </a:p>
          <a:p>
            <a:pPr>
              <a:buFont typeface="Arial" pitchFamily="34" charset="0"/>
              <a:buChar char="•"/>
            </a:pPr>
            <a:r>
              <a:rPr lang="sr-Latn-RS" sz="2400" dirty="0" smtClean="0"/>
              <a:t>  Nadmorska visina:       85,5m</a:t>
            </a:r>
          </a:p>
          <a:p>
            <a:endParaRPr lang="sr-Latn-RS" sz="2400" dirty="0" smtClean="0"/>
          </a:p>
          <a:p>
            <a:pPr>
              <a:buFont typeface="Arial" pitchFamily="34" charset="0"/>
              <a:buChar char="•"/>
            </a:pPr>
            <a:r>
              <a:rPr lang="sr-Latn-RS" sz="2400" dirty="0" smtClean="0"/>
              <a:t>  Ugaona visina tačke D:           </a:t>
            </a:r>
            <a:r>
              <a:rPr lang="en-US" sz="2400" b="1" dirty="0" smtClean="0"/>
              <a:t>h = </a:t>
            </a:r>
            <a:r>
              <a:rPr lang="en-US" sz="2400" b="1" dirty="0" err="1" smtClean="0"/>
              <a:t>11,6013</a:t>
            </a:r>
            <a:r>
              <a:rPr lang="en-US" sz="2400" b="1" baseline="30000" dirty="0" err="1" smtClean="0"/>
              <a:t>o</a:t>
            </a: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8153400" cy="4339650"/>
          </a:xfrm>
          <a:prstGeom prst="rect">
            <a:avLst/>
          </a:prstGeom>
        </p:spPr>
        <p:txBody>
          <a:bodyPr wrap="square">
            <a:spAutoFit/>
          </a:bodyPr>
          <a:lstStyle/>
          <a:p>
            <a:r>
              <a:rPr lang="en-US" sz="2400" dirty="0" smtClean="0"/>
              <a:t/>
            </a:r>
            <a:br>
              <a:rPr lang="en-US" sz="2400" dirty="0" smtClean="0"/>
            </a:br>
            <a:r>
              <a:rPr lang="sr-Latn-RS" sz="2400" noProof="1" smtClean="0"/>
              <a:t>F</a:t>
            </a:r>
            <a:r>
              <a:rPr lang="en-US" sz="2400" noProof="1" smtClean="0"/>
              <a:t>otografije</a:t>
            </a:r>
            <a:r>
              <a:rPr lang="sr-Latn-RS" sz="2400" noProof="1" smtClean="0"/>
              <a:t> koje slede </a:t>
            </a:r>
            <a:r>
              <a:rPr lang="en-US" sz="2400" noProof="1" smtClean="0"/>
              <a:t>su</a:t>
            </a:r>
            <a:r>
              <a:rPr lang="sr-Latn-RS" sz="2400" noProof="1" smtClean="0"/>
              <a:t> snimljen</a:t>
            </a:r>
            <a:r>
              <a:rPr lang="en-US" sz="2400" noProof="1" smtClean="0"/>
              <a:t>e</a:t>
            </a:r>
            <a:r>
              <a:rPr lang="sr-Latn-RS" sz="2400" noProof="1" smtClean="0"/>
              <a:t> ispred Muzeja Lepenski Vir,  pored Dunava, u Đerdapskoj klisuri, na granici Srbije i Rumunije, 2</a:t>
            </a:r>
            <a:r>
              <a:rPr lang="en-US" sz="2400" noProof="1" smtClean="0"/>
              <a:t>1</a:t>
            </a:r>
            <a:r>
              <a:rPr lang="sr-Latn-RS" sz="2400" noProof="1" smtClean="0"/>
              <a:t>. juna 2015.</a:t>
            </a:r>
            <a:r>
              <a:rPr lang="en-US" sz="2400" noProof="1" smtClean="0"/>
              <a:t>i 2016. </a:t>
            </a:r>
            <a:r>
              <a:rPr lang="sr-Latn-RS" sz="2400" noProof="1" smtClean="0"/>
              <a:t>godine, oko 6</a:t>
            </a:r>
            <a:r>
              <a:rPr lang="sr-Cyrl-RS" sz="2400" noProof="1" smtClean="0"/>
              <a:t>ᵸ</a:t>
            </a:r>
            <a:r>
              <a:rPr lang="sr-Latn-RS" sz="2400" noProof="1" smtClean="0"/>
              <a:t> izjutra, sa </a:t>
            </a:r>
            <a:r>
              <a:rPr lang="sr-Latn-RS" sz="2400" noProof="1" smtClean="0">
                <a:solidFill>
                  <a:srgbClr val="FF0000"/>
                </a:solidFill>
              </a:rPr>
              <a:t>pozicije 1</a:t>
            </a:r>
            <a:r>
              <a:rPr lang="sr-Latn-RS" sz="2400" noProof="1" smtClean="0"/>
              <a:t>.</a:t>
            </a:r>
            <a:endParaRPr lang="en-US" sz="2400" noProof="1" smtClean="0"/>
          </a:p>
          <a:p>
            <a:endParaRPr lang="en-US" sz="2400" noProof="1"/>
          </a:p>
          <a:p>
            <a:endParaRPr lang="en-US" sz="2400" noProof="1" smtClean="0"/>
          </a:p>
          <a:p>
            <a:r>
              <a:rPr lang="sr-Latn-RS" noProof="1" smtClean="0"/>
              <a:t/>
            </a:r>
            <a:br>
              <a:rPr lang="sr-Latn-RS" noProof="1" smtClean="0"/>
            </a:br>
            <a:r>
              <a:rPr lang="sr-Latn-RS" dirty="0" smtClean="0"/>
              <a:t/>
            </a:r>
            <a:br>
              <a:rPr lang="sr-Latn-RS" dirty="0" smtClean="0"/>
            </a:br>
            <a:r>
              <a:rPr lang="sr-Latn-RS" sz="2400" dirty="0" smtClean="0"/>
              <a:t>Uverili smo se da Sunce iznad ove stene izlazi </a:t>
            </a:r>
            <a:r>
              <a:rPr lang="sr-Latn-RS" sz="2400" b="1" dirty="0" smtClean="0"/>
              <a:t>DVA PUTA</a:t>
            </a:r>
            <a:r>
              <a:rPr lang="sr-Latn-RS" sz="2400" dirty="0" smtClean="0"/>
              <a:t>: najpre se pojavi na severnoj padini brda, potom se zakloni za severni deo vrha, da bi se ponovo pojavilo na samom vrhu brda.</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ster Sanja\Desktop\2016. L.v\SDC13679.JPG"/>
          <p:cNvPicPr>
            <a:picLocks noChangeAspect="1" noChangeArrowheads="1"/>
          </p:cNvPicPr>
          <p:nvPr/>
        </p:nvPicPr>
        <p:blipFill>
          <a:blip r:embed="rId2">
            <a:lum contrast="30000"/>
          </a:blip>
          <a:srcRect l="31667" t="39362" r="32500" b="29787"/>
          <a:stretch>
            <a:fillRect/>
          </a:stretch>
        </p:blipFill>
        <p:spPr bwMode="auto">
          <a:xfrm>
            <a:off x="914400" y="1219200"/>
            <a:ext cx="7321493" cy="493776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ster Sanja\Desktop\2016. L.v\SDC13684.JPG"/>
          <p:cNvPicPr>
            <a:picLocks noChangeAspect="1" noChangeArrowheads="1"/>
          </p:cNvPicPr>
          <p:nvPr/>
        </p:nvPicPr>
        <p:blipFill>
          <a:blip r:embed="rId2">
            <a:lum contrast="20000"/>
          </a:blip>
          <a:srcRect l="30833" t="30000" r="30833" b="34444"/>
          <a:stretch>
            <a:fillRect/>
          </a:stretch>
        </p:blipFill>
        <p:spPr bwMode="auto">
          <a:xfrm>
            <a:off x="1066797" y="990600"/>
            <a:ext cx="7098030" cy="493776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166</TotalTime>
  <Words>901</Words>
  <Application>Microsoft Office PowerPoint</Application>
  <PresentationFormat>On-screen Show (4:3)</PresentationFormat>
  <Paragraphs>126</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Metro</vt:lpstr>
      <vt:lpstr>Aleksandra Bajić i  Hristivoje Pavlović</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Aleksandra Bajić i  Hristivoje Pavlović</dc:title>
  <dc:creator>Master Sanja</dc:creator>
  <cp:lastModifiedBy>Master Sanja</cp:lastModifiedBy>
  <cp:revision>20</cp:revision>
  <dcterms:created xsi:type="dcterms:W3CDTF">2016-10-31T14:19:06Z</dcterms:created>
  <dcterms:modified xsi:type="dcterms:W3CDTF">2017-04-18T07:04:21Z</dcterms:modified>
</cp:coreProperties>
</file>