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524" autoAdjust="0"/>
  </p:normalViewPr>
  <p:slideViewPr>
    <p:cSldViewPr>
      <p:cViewPr>
        <p:scale>
          <a:sx n="100" d="100"/>
          <a:sy n="100" d="100"/>
        </p:scale>
        <p:origin x="-130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2D285-D22E-4C25-BC46-F59E8052036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81A09-EFFC-465C-9741-C36276B5DC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81A09-EFFC-465C-9741-C36276B5DCE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2E54-C81F-470B-B587-81485B780C1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03D46-4AAD-46D4-B976-0897F35B78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protic@aob.rs" TargetMode="External"/><Relationship Id="rId2" Type="http://schemas.openxmlformats.org/officeDocument/2006/relationships/hyperlink" Target="mailto:mdimitrijevic@aob.r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Посета његовог краљевског височанства краљевића Томислава Карађорђевића Астрономској опсерваторији у Београду 1997. године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343400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sr-Cyrl-R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Милан С. Димитријевић, Војислава Протић-Бенишек</a:t>
            </a:r>
          </a:p>
          <a:p>
            <a:pPr algn="l"/>
            <a:r>
              <a:rPr lang="sr-Cyrl-R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Астрономска опсерваторија, Београд, Волгина 7</a:t>
            </a:r>
          </a:p>
          <a:p>
            <a:pPr algn="l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mdimitrijevic@aob.rs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vprotic@aob.rs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SKENIRANJE\SKENIRANJE 2\oko_kosmolog-2\075_1597_1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659549" cy="6858000"/>
          </a:xfrm>
          <a:prstGeom prst="rect">
            <a:avLst/>
          </a:prstGeom>
          <a:noFill/>
        </p:spPr>
      </p:pic>
      <p:pic>
        <p:nvPicPr>
          <p:cNvPr id="6147" name="Picture 3" descr="D:\SKENIRANJE\SKENIRANJE 2\oko_kosmolog-2\075_1597_1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1999" y="0"/>
            <a:ext cx="465954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SKENIRANJE\SKENIRANJE 2\oko_kosmolog-2\075_1597_1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659549" cy="6858000"/>
          </a:xfrm>
          <a:prstGeom prst="rect">
            <a:avLst/>
          </a:prstGeom>
          <a:noFill/>
        </p:spPr>
      </p:pic>
      <p:pic>
        <p:nvPicPr>
          <p:cNvPr id="7171" name="Picture 3" descr="D:\SKENIRANJE\SKENIRANJE 2\oko_kosmolog-2\075_1597_1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199" y="0"/>
            <a:ext cx="465954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SKENIRANJE\SKENIRANJE 2\oko_kosmolog-2\075_1597_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227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E: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7881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:\SKENIRANJE\SKENIRANJE 2\oko_kosmolog-2\075_1597_1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212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D:\SKENIRANJE\SKENIRANJE 2\oko_kosmolog-2\075_1597_0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227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SKENIRANJE\SKENIRANJE 2\oko_kosmolog-2\075_1597_0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220200" cy="6279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D:\SKENIRANJE\SKENIRANJE 2\oko_kosmolog-2\075_1597_1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212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D:\SKENIRANJE\SKENIRANJE 2\oko_kosmolog-2\075_1597_1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212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D:\SKENIRANJE\SKENIRANJE 2\oko_kosmolog-2\075_1597_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40468"/>
            <a:ext cx="9144000" cy="6212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8686800" cy="632460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sr-Cyrl-RS" sz="2800" dirty="0"/>
              <a:t>  </a:t>
            </a:r>
            <a:r>
              <a:rPr lang="sr-Cyrl-RS" sz="2800" dirty="0" smtClean="0"/>
              <a:t>   У свесци број 6., која је претходила серији посматрачких бележница, а носи назив </a:t>
            </a:r>
            <a:r>
              <a:rPr lang="en-US" sz="2800" dirty="0" smtClean="0"/>
              <a:t>I</a:t>
            </a:r>
            <a:r>
              <a:rPr lang="sr-Cyrl-RS" sz="2800" dirty="0" smtClean="0"/>
              <a:t> Дневник рада и посматрачка бележница, наилазимо на страни 37 следећи запис управника Опсерваторије Војислава В. Мишковића:</a:t>
            </a:r>
          </a:p>
          <a:p>
            <a:pPr algn="just">
              <a:buNone/>
            </a:pPr>
            <a:endParaRPr lang="sr-Cyrl-RS" sz="2800" dirty="0" smtClean="0"/>
          </a:p>
          <a:p>
            <a:pPr algn="just">
              <a:buNone/>
            </a:pPr>
            <a:r>
              <a:rPr lang="sr-Cyrl-RS" sz="2800" dirty="0" smtClean="0"/>
              <a:t>     </a:t>
            </a:r>
            <a:r>
              <a:rPr lang="sr-Cyrl-RS" sz="2800" i="1" dirty="0" smtClean="0">
                <a:solidFill>
                  <a:srgbClr val="C00000"/>
                </a:solidFill>
              </a:rPr>
              <a:t>20. </a:t>
            </a:r>
            <a:r>
              <a:rPr lang="sr-Latn-RS" sz="2800" i="1" dirty="0" smtClean="0">
                <a:solidFill>
                  <a:srgbClr val="C00000"/>
                </a:solidFill>
              </a:rPr>
              <a:t>II </a:t>
            </a:r>
            <a:r>
              <a:rPr lang="sr-Cyrl-RS" sz="2800" i="1" dirty="0" smtClean="0">
                <a:solidFill>
                  <a:srgbClr val="C00000"/>
                </a:solidFill>
              </a:rPr>
              <a:t>1935. – среда. Посетио је Опсерваторију Њ.В. Краљ, у пратњи дежурног ађутанта, авиј. </a:t>
            </a:r>
            <a:r>
              <a:rPr lang="ru-RU" sz="2800" i="1" dirty="0" smtClean="0">
                <a:solidFill>
                  <a:srgbClr val="C00000"/>
                </a:solidFill>
              </a:rPr>
              <a:t>п</a:t>
            </a:r>
            <a:r>
              <a:rPr lang="sr-Cyrl-RS" sz="2800" i="1" dirty="0" smtClean="0">
                <a:solidFill>
                  <a:srgbClr val="C00000"/>
                </a:solidFill>
              </a:rPr>
              <a:t>уковника и</a:t>
            </a:r>
            <a:r>
              <a:rPr lang="sr-Cyrl-RS" sz="2800" dirty="0" smtClean="0"/>
              <a:t> </a:t>
            </a:r>
            <a:r>
              <a:rPr lang="sr-Cyrl-RS" sz="2800" i="1" dirty="0" smtClean="0">
                <a:solidFill>
                  <a:srgbClr val="C00000"/>
                </a:solidFill>
              </a:rPr>
              <a:t>свог наставника енглеског. </a:t>
            </a:r>
          </a:p>
          <a:p>
            <a:pPr algn="just">
              <a:buNone/>
            </a:pPr>
            <a:r>
              <a:rPr lang="sr-Cyrl-RS" sz="2800" i="1" dirty="0">
                <a:solidFill>
                  <a:srgbClr val="C00000"/>
                </a:solidFill>
              </a:rPr>
              <a:t> </a:t>
            </a:r>
            <a:r>
              <a:rPr lang="sr-Cyrl-RS" sz="2800" i="1" dirty="0" smtClean="0">
                <a:solidFill>
                  <a:srgbClr val="C00000"/>
                </a:solidFill>
              </a:rPr>
              <a:t>    Њ.В. Краљ приспео је аутомобилом у 17:42. Одмах смо отишли у В. Рефрактор. </a:t>
            </a:r>
          </a:p>
          <a:p>
            <a:pPr algn="just">
              <a:buNone/>
            </a:pPr>
            <a:r>
              <a:rPr lang="sr-Cyrl-RS" sz="2800" i="1" dirty="0">
                <a:solidFill>
                  <a:srgbClr val="C00000"/>
                </a:solidFill>
              </a:rPr>
              <a:t> </a:t>
            </a:r>
            <a:r>
              <a:rPr lang="sr-Cyrl-RS" sz="2800" i="1" dirty="0" smtClean="0">
                <a:solidFill>
                  <a:srgbClr val="C00000"/>
                </a:solidFill>
              </a:rPr>
              <a:t>    Посматрао је Венеру која се лепо видела, а затим комету </a:t>
            </a:r>
            <a:r>
              <a:rPr lang="sr-Latn-RS" sz="2800" i="1" dirty="0" smtClean="0">
                <a:solidFill>
                  <a:srgbClr val="C00000"/>
                </a:solidFill>
              </a:rPr>
              <a:t>Johnson.</a:t>
            </a:r>
            <a:r>
              <a:rPr lang="sr-Cyrl-RS" sz="2800" i="1" dirty="0" smtClean="0">
                <a:solidFill>
                  <a:srgbClr val="C00000"/>
                </a:solidFill>
              </a:rPr>
              <a:t> Најзад, маглину </a:t>
            </a:r>
            <a:r>
              <a:rPr lang="en-US" sz="2800" i="1" dirty="0" err="1" smtClean="0">
                <a:solidFill>
                  <a:srgbClr val="C00000"/>
                </a:solidFill>
              </a:rPr>
              <a:t>Andromedae</a:t>
            </a:r>
            <a:r>
              <a:rPr lang="sr-Cyrl-RS" sz="2800" i="1" dirty="0" smtClean="0">
                <a:solidFill>
                  <a:srgbClr val="C00000"/>
                </a:solidFill>
              </a:rPr>
              <a:t>. </a:t>
            </a:r>
          </a:p>
          <a:p>
            <a:pPr algn="just">
              <a:buNone/>
            </a:pPr>
            <a:r>
              <a:rPr lang="sr-Cyrl-RS" sz="2800" i="1" dirty="0">
                <a:solidFill>
                  <a:srgbClr val="C00000"/>
                </a:solidFill>
              </a:rPr>
              <a:t> </a:t>
            </a:r>
            <a:r>
              <a:rPr lang="sr-Cyrl-RS" sz="2800" i="1" dirty="0" smtClean="0">
                <a:solidFill>
                  <a:srgbClr val="C00000"/>
                </a:solidFill>
              </a:rPr>
              <a:t>     У међувремену је приспео Њ. Височанство Краљевић Томислав у пратњи своје гувернанте. </a:t>
            </a:r>
          </a:p>
          <a:p>
            <a:pPr algn="just">
              <a:buNone/>
            </a:pPr>
            <a:r>
              <a:rPr lang="sr-Cyrl-RS" sz="2800" i="1" dirty="0">
                <a:solidFill>
                  <a:srgbClr val="C00000"/>
                </a:solidFill>
              </a:rPr>
              <a:t> </a:t>
            </a:r>
            <a:r>
              <a:rPr lang="sr-Cyrl-RS" sz="2800" i="1" dirty="0" smtClean="0">
                <a:solidFill>
                  <a:srgbClr val="C00000"/>
                </a:solidFill>
              </a:rPr>
              <a:t>    Како Месец у то време још није био изашао, Њ.В. Краљ изјавио је жељу да дође поново на Опсерваторију после 20</a:t>
            </a:r>
            <a:r>
              <a:rPr lang="sr-Latn-RS" sz="2800" i="1" dirty="0" smtClean="0">
                <a:solidFill>
                  <a:srgbClr val="C00000"/>
                </a:solidFill>
              </a:rPr>
              <a:t>h</a:t>
            </a:r>
            <a:r>
              <a:rPr lang="sr-Cyrl-RS" sz="2800" i="1" dirty="0" smtClean="0">
                <a:solidFill>
                  <a:srgbClr val="C00000"/>
                </a:solidFill>
              </a:rPr>
              <a:t> да посматра Месец.</a:t>
            </a:r>
          </a:p>
          <a:p>
            <a:pPr algn="just">
              <a:buNone/>
            </a:pPr>
            <a:r>
              <a:rPr lang="sr-Cyrl-RS" sz="2800" i="1" dirty="0">
                <a:solidFill>
                  <a:srgbClr val="C00000"/>
                </a:solidFill>
              </a:rPr>
              <a:t> </a:t>
            </a:r>
            <a:r>
              <a:rPr lang="sr-Cyrl-RS" sz="2800" i="1" dirty="0" smtClean="0">
                <a:solidFill>
                  <a:srgbClr val="C00000"/>
                </a:solidFill>
              </a:rPr>
              <a:t>     У 20:10 стигао је Њ.В. Краљ у пратњи неких лица и ушли смо у В. Реф. </a:t>
            </a:r>
            <a:r>
              <a:rPr lang="ru-RU" sz="2800" i="1" dirty="0" smtClean="0">
                <a:solidFill>
                  <a:srgbClr val="C00000"/>
                </a:solidFill>
              </a:rPr>
              <a:t>где се задржао свега 30 м. за време којих је извршено посматрање и држао сам Њ.В. Краљу једно кратко предавање о стању и изгледу појаве на Месечевој површини. –</a:t>
            </a:r>
            <a:r>
              <a:rPr lang="sr-Cyrl-RS" sz="2800" i="1" dirty="0" smtClean="0">
                <a:solidFill>
                  <a:srgbClr val="C00000"/>
                </a:solidFill>
              </a:rPr>
              <a:t> </a:t>
            </a:r>
          </a:p>
          <a:p>
            <a:pPr algn="just">
              <a:buNone/>
            </a:pPr>
            <a:endParaRPr lang="sr-Cyrl-RS" sz="2800" i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sr-Cyrl-RS" sz="2800" i="1" dirty="0" smtClean="0"/>
              <a:t>      </a:t>
            </a:r>
            <a:r>
              <a:rPr lang="sr-Cyrl-RS" sz="2800" dirty="0" smtClean="0"/>
              <a:t>Белешка је исписана црвеним мастилом, које је професор Мишковић увек користио за важне и значајне коментаре.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D:\SKENIRANJE\SKENIRANJE 2\oko_kosmolog-2\075_1597_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212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D:\SKENIRANJE\SKENIRANJE 2\oko_kosmolog-2\075_1597_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212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075_1597_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7787919"/>
          </a:xfrm>
          <a:prstGeom prst="rect">
            <a:avLst/>
          </a:prstGeom>
        </p:spPr>
      </p:pic>
      <p:pic>
        <p:nvPicPr>
          <p:cNvPr id="4" name="Content Placeholder 3" descr="075_1597_08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1349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8915400" cy="6324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sr-Cyrl-RS" sz="2400" dirty="0" smtClean="0"/>
              <a:t>      После пуне 62 године Принц Томислав Карађорђевић са супругом Линдом Мери (</a:t>
            </a:r>
            <a:r>
              <a:rPr lang="sr-Latn-RS" sz="2400" dirty="0" smtClean="0"/>
              <a:t>Bonney) </a:t>
            </a:r>
            <a:r>
              <a:rPr lang="sr-Cyrl-RS" sz="2400" dirty="0" smtClean="0"/>
              <a:t>и два сина</a:t>
            </a:r>
            <a:r>
              <a:rPr lang="en-US" sz="2400" dirty="0" smtClean="0"/>
              <a:t>,</a:t>
            </a:r>
            <a:r>
              <a:rPr lang="sr-Cyrl-RS" sz="2400" dirty="0" smtClean="0"/>
              <a:t> Ђорђем и Михајлом, на наш позив, долази у посету Опсерваторији у недељу, 06. априла 1997. године у 17 часова. </a:t>
            </a:r>
          </a:p>
          <a:p>
            <a:pPr>
              <a:buNone/>
            </a:pPr>
            <a:r>
              <a:rPr lang="sr-Cyrl-RS" sz="2400" dirty="0"/>
              <a:t> </a:t>
            </a:r>
            <a:r>
              <a:rPr lang="sr-Cyrl-RS" sz="2400" dirty="0" smtClean="0"/>
              <a:t>    Како је дошло до овог сусрета на Опсерваторији? </a:t>
            </a:r>
          </a:p>
          <a:p>
            <a:pPr>
              <a:buNone/>
            </a:pPr>
            <a:r>
              <a:rPr lang="sr-Cyrl-RS" sz="2400" dirty="0"/>
              <a:t> </a:t>
            </a:r>
            <a:r>
              <a:rPr lang="sr-Cyrl-RS" sz="2400" dirty="0" smtClean="0"/>
              <a:t>    Пар месеци раније, у једном ТВ интервјуу београдске телевизије, Принц је у разговору са новинаром, упитан шта је најзначајније чега се сећа када је као дечак живео са родитељима у Београду, рекао: </a:t>
            </a:r>
          </a:p>
          <a:p>
            <a:pPr>
              <a:buNone/>
            </a:pPr>
            <a:r>
              <a:rPr lang="sr-Cyrl-RS" sz="2400" dirty="0"/>
              <a:t> </a:t>
            </a:r>
            <a:r>
              <a:rPr lang="sr-Cyrl-RS" sz="2400" dirty="0" smtClean="0"/>
              <a:t>    “Био сам веома несташан и уживао сам да се кријем по дворском парку, а да ме мати, гувернанта, а и остали, до изнемоглости, траже. Нисам прошао некажњен када су ме, после два сата, пронашли у великом ћупу, како се сакривен смејем њиховим узбуђеним гласовима... </a:t>
            </a:r>
          </a:p>
          <a:p>
            <a:pPr>
              <a:buNone/>
            </a:pPr>
            <a:r>
              <a:rPr lang="sr-Cyrl-RS" sz="2400" dirty="0"/>
              <a:t> </a:t>
            </a:r>
            <a:r>
              <a:rPr lang="sr-Cyrl-RS" sz="2400" dirty="0" smtClean="0"/>
              <a:t>    И другог, веома лепог доживљаја, а то је била посета Атрономској опсерваторији када сам са братом посматрао Месец, његове кратере... Чини ми се да и данас осећам усхићење које сам тада доживео!”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SKENIRANJE\SKENIRANJE 2\majmun_kraj\209_1959-108_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126413" cy="65575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KENIRANJE\SKENIRANJE 2\oko_kosmolog-2\075_1597_0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75112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SKENIRANJE\SKENIRANJE 2\oko_kosmolog-2\075_1597_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212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SKENIRANJE\SKENIRANJE 2\oko_kosmolog-2\075_1597_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304800"/>
            <a:ext cx="9296400" cy="6227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D:\SKENIRANJE\SKENIRANJE 2\oko_kosmolog-2\075_1597_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6642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436</Words>
  <Application>Microsoft Office PowerPoint</Application>
  <PresentationFormat>On-screen Show (4:3)</PresentationFormat>
  <Paragraphs>20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Посета његовог краљевског височанства краљевића Томислава Карађорђевића Астрономској опсерваторији у Београду 1997. године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Посета његовог краљевског височанства краљевића Томислава Карађорђевића Астрономској опсерваторији у Београду 1997. године</dc:title>
  <dc:creator>Branimir</dc:creator>
  <cp:lastModifiedBy>Branimir</cp:lastModifiedBy>
  <cp:revision>11</cp:revision>
  <dcterms:created xsi:type="dcterms:W3CDTF">2017-04-20T20:07:53Z</dcterms:created>
  <dcterms:modified xsi:type="dcterms:W3CDTF">2017-04-20T21:08:43Z</dcterms:modified>
</cp:coreProperties>
</file>