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handoutMasterIdLst>
    <p:handoutMasterId r:id="rId36"/>
  </p:handoutMasterIdLst>
  <p:sldIdLst>
    <p:sldId id="256" r:id="rId2"/>
    <p:sldId id="398" r:id="rId3"/>
    <p:sldId id="443" r:id="rId4"/>
    <p:sldId id="444" r:id="rId5"/>
    <p:sldId id="445" r:id="rId6"/>
    <p:sldId id="446" r:id="rId7"/>
    <p:sldId id="447" r:id="rId8"/>
    <p:sldId id="448" r:id="rId9"/>
    <p:sldId id="450" r:id="rId10"/>
    <p:sldId id="449" r:id="rId11"/>
    <p:sldId id="453" r:id="rId12"/>
    <p:sldId id="418" r:id="rId13"/>
    <p:sldId id="439" r:id="rId14"/>
    <p:sldId id="422" r:id="rId15"/>
    <p:sldId id="451" r:id="rId16"/>
    <p:sldId id="425" r:id="rId17"/>
    <p:sldId id="426" r:id="rId18"/>
    <p:sldId id="442" r:id="rId19"/>
    <p:sldId id="464" r:id="rId20"/>
    <p:sldId id="467" r:id="rId21"/>
    <p:sldId id="471" r:id="rId22"/>
    <p:sldId id="465" r:id="rId23"/>
    <p:sldId id="466" r:id="rId24"/>
    <p:sldId id="460" r:id="rId25"/>
    <p:sldId id="469" r:id="rId26"/>
    <p:sldId id="472" r:id="rId27"/>
    <p:sldId id="473" r:id="rId28"/>
    <p:sldId id="470" r:id="rId29"/>
    <p:sldId id="474" r:id="rId30"/>
    <p:sldId id="461" r:id="rId31"/>
    <p:sldId id="478" r:id="rId32"/>
    <p:sldId id="479" r:id="rId33"/>
    <p:sldId id="370" r:id="rId34"/>
  </p:sldIdLst>
  <p:sldSz cx="9144000" cy="6858000" type="screen4x3"/>
  <p:notesSz cx="6858000" cy="9144000"/>
  <p:defaultTextStyle>
    <a:defPPr>
      <a:defRPr lang="en-US"/>
    </a:defPPr>
    <a:lvl1pPr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0066"/>
    <a:srgbClr val="0033CC"/>
    <a:srgbClr val="00CCFF"/>
    <a:srgbClr val="FFFF99"/>
    <a:srgbClr val="CCFF99"/>
    <a:srgbClr val="99FF66"/>
    <a:srgbClr val="00CC00"/>
    <a:srgbClr val="00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027" autoAdjust="0"/>
    <p:restoredTop sz="91811" autoAdjust="0"/>
  </p:normalViewPr>
  <p:slideViewPr>
    <p:cSldViewPr>
      <p:cViewPr>
        <p:scale>
          <a:sx n="90" d="100"/>
          <a:sy n="90" d="100"/>
        </p:scale>
        <p:origin x="-1044" y="396"/>
      </p:cViewPr>
      <p:guideLst>
        <p:guide orient="horz" pos="2112"/>
        <p:guide pos="29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62" d="100"/>
          <a:sy n="62" d="100"/>
        </p:scale>
        <p:origin x="-2244"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AEF2084-3F2F-4464-9090-1D693828EA7B}" type="datetimeFigureOut">
              <a:rPr lang="en-US"/>
              <a:pPr>
                <a:defRPr/>
              </a:pPr>
              <a:t>4/16/2017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2597BDE-DD74-46CC-938D-1A9A15E36CC7}"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kumimoji="0" sz="1200"/>
            </a:lvl1pPr>
          </a:lstStyle>
          <a:p>
            <a:pPr>
              <a:defRPr/>
            </a:pPr>
            <a:endParaRPr lang="en-US"/>
          </a:p>
        </p:txBody>
      </p:sp>
      <p:sp>
        <p:nvSpPr>
          <p:cNvPr id="36867" name="Rectangle 3"/>
          <p:cNvSpPr>
            <a:spLocks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914400" y="4343400"/>
            <a:ext cx="5029200" cy="4114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dirty="0" smtClean="0"/>
              <a:t>SBAC</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053" name="Rectangle 5"/>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endParaRPr lang="en-US"/>
          </a:p>
        </p:txBody>
      </p:sp>
      <p:sp>
        <p:nvSpPr>
          <p:cNvPr id="2054" name="Rectangle 6"/>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kumimoji="0" sz="1200"/>
            </a:lvl1pPr>
          </a:lstStyle>
          <a:p>
            <a:pPr>
              <a:defRPr/>
            </a:pPr>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kumimoji="0" sz="1200"/>
            </a:lvl1pPr>
          </a:lstStyle>
          <a:p>
            <a:pPr>
              <a:defRPr/>
            </a:pPr>
            <a:fld id="{22AF936E-9C59-46B4-9DC4-ED5550D998E4}"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F569A7CB-F859-4E64-B13D-51140BFFCDE2}" type="slidenum">
              <a:rPr lang="en-US" smtClean="0"/>
              <a:pPr/>
              <a:t>1</a:t>
            </a:fld>
            <a:endParaRPr lang="en-US" smtClean="0"/>
          </a:p>
        </p:txBody>
      </p:sp>
      <p:sp>
        <p:nvSpPr>
          <p:cNvPr id="37891" name="Rectangle 2"/>
          <p:cNvSpPr>
            <a:spLocks noChangeArrowheads="1" noTextEdit="1"/>
          </p:cNvSpPr>
          <p:nvPr>
            <p:ph type="sldImg"/>
          </p:nvPr>
        </p:nvSpPr>
        <p:spPr>
          <a:ln/>
        </p:spPr>
      </p:sp>
      <p:sp>
        <p:nvSpPr>
          <p:cNvPr id="37892" name="Rectangle 3"/>
          <p:cNvSpPr>
            <a:spLocks noGrp="1" noChangeArrowheads="1"/>
          </p:cNvSpPr>
          <p:nvPr>
            <p:ph type="body" idx="1"/>
          </p:nvPr>
        </p:nvSpPr>
        <p:spPr>
          <a:noFill/>
          <a:ln w="9525"/>
        </p:spPr>
        <p:txBody>
          <a:bodyPr/>
          <a:lstStyle/>
          <a:p>
            <a:endParaRPr lang="bg-BG"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CC42128-F504-4E67-88B9-0A5652E2DCC5}" type="slidenum">
              <a:rPr lang="en-US" smtClean="0"/>
              <a:pPr/>
              <a:t>10</a:t>
            </a:fld>
            <a:endParaRPr lang="en-US" smtClean="0"/>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a:ln w="9525"/>
        </p:spPr>
        <p:txBody>
          <a:bodyPr/>
          <a:lstStyle/>
          <a:p>
            <a:endParaRPr lang="bg-BG"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CBF7CA4-FBA4-49BB-BB7F-37BA9FFF60E3}" type="slidenum">
              <a:rPr lang="en-US" smtClean="0"/>
              <a:pPr/>
              <a:t>11</a:t>
            </a:fld>
            <a:endParaRPr lang="en-US" smtClean="0"/>
          </a:p>
        </p:txBody>
      </p:sp>
      <p:sp>
        <p:nvSpPr>
          <p:cNvPr id="48131" name="Rectangle 2"/>
          <p:cNvSpPr>
            <a:spLocks noChangeArrowheads="1" noTextEdit="1"/>
          </p:cNvSpPr>
          <p:nvPr>
            <p:ph type="sldImg"/>
          </p:nvPr>
        </p:nvSpPr>
        <p:spPr>
          <a:ln/>
        </p:spPr>
      </p:sp>
      <p:sp>
        <p:nvSpPr>
          <p:cNvPr id="48132" name="Rectangle 3"/>
          <p:cNvSpPr>
            <a:spLocks noGrp="1" noChangeArrowheads="1"/>
          </p:cNvSpPr>
          <p:nvPr>
            <p:ph type="body" idx="1"/>
          </p:nvPr>
        </p:nvSpPr>
        <p:spPr>
          <a:noFill/>
          <a:ln w="9525"/>
        </p:spPr>
        <p:txBody>
          <a:bodyPr/>
          <a:lstStyle/>
          <a:p>
            <a:endParaRPr lang="bg-BG"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4E2C159-DECF-429D-AA9A-E77515076D9C}" type="slidenum">
              <a:rPr lang="en-US" smtClean="0"/>
              <a:pPr/>
              <a:t>12</a:t>
            </a:fld>
            <a:endParaRPr lang="en-US" smtClean="0"/>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a:ln w="9525"/>
        </p:spPr>
        <p:txBody>
          <a:bodyPr/>
          <a:lstStyle/>
          <a:p>
            <a:r>
              <a:rPr lang="en-US" smtClean="0"/>
              <a:t>AstroPlate 2016</a:t>
            </a:r>
          </a:p>
          <a:p>
            <a:endParaRPr lang="bg-BG"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5BFC69D4-620A-4730-8EE3-6B7F4500BB0A}" type="slidenum">
              <a:rPr lang="en-US" smtClean="0"/>
              <a:pPr/>
              <a:t>13</a:t>
            </a:fld>
            <a:endParaRPr lang="en-US" smtClean="0"/>
          </a:p>
        </p:txBody>
      </p:sp>
      <p:sp>
        <p:nvSpPr>
          <p:cNvPr id="50179" name="Rectangle 2"/>
          <p:cNvSpPr>
            <a:spLocks noChangeArrowheads="1" noTextEdit="1"/>
          </p:cNvSpPr>
          <p:nvPr>
            <p:ph type="sldImg"/>
          </p:nvPr>
        </p:nvSpPr>
        <p:spPr>
          <a:ln/>
        </p:spPr>
      </p:sp>
      <p:sp>
        <p:nvSpPr>
          <p:cNvPr id="50180" name="Rectangle 3"/>
          <p:cNvSpPr>
            <a:spLocks noGrp="1" noChangeArrowheads="1"/>
          </p:cNvSpPr>
          <p:nvPr>
            <p:ph type="body" idx="1"/>
          </p:nvPr>
        </p:nvSpPr>
        <p:spPr>
          <a:noFill/>
          <a:ln w="9525"/>
        </p:spPr>
        <p:txBody>
          <a:bodyPr/>
          <a:lstStyle/>
          <a:p>
            <a:endParaRPr lang="bg-BG"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83C170A-547D-4EB2-B1D7-1225F4911A97}" type="slidenum">
              <a:rPr lang="en-US" smtClean="0"/>
              <a:pPr/>
              <a:t>14</a:t>
            </a:fld>
            <a:endParaRPr lang="en-US" smtClean="0"/>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w="9525"/>
        </p:spPr>
        <p:txBody>
          <a:bodyPr/>
          <a:lstStyle/>
          <a:p>
            <a:endParaRPr lang="bg-BG"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9B54970-537B-4135-968F-85451A3BF7DF}" type="slidenum">
              <a:rPr lang="en-US" smtClean="0"/>
              <a:pPr/>
              <a:t>15</a:t>
            </a:fld>
            <a:endParaRPr lang="en-US" smtClean="0"/>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a:ln w="9525"/>
        </p:spPr>
        <p:txBody>
          <a:bodyPr/>
          <a:lstStyle/>
          <a:p>
            <a:endParaRPr lang="bg-BG"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EA90C87-5AA8-4828-8FE1-B8CBBF1A4FFD}" type="slidenum">
              <a:rPr lang="en-US" smtClean="0"/>
              <a:pPr/>
              <a:t>16</a:t>
            </a:fld>
            <a:endParaRPr lang="en-US" smtClean="0"/>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ln w="9525"/>
        </p:spPr>
        <p:txBody>
          <a:bodyPr/>
          <a:lstStyle/>
          <a:p>
            <a:endParaRPr lang="bg-BG"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9A46E693-CF5D-4937-BA58-775E0A0BB3E4}" type="slidenum">
              <a:rPr lang="en-US" smtClean="0"/>
              <a:pPr/>
              <a:t>17</a:t>
            </a:fld>
            <a:endParaRPr lang="en-US" smtClean="0"/>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noFill/>
          <a:ln w="9525"/>
        </p:spPr>
        <p:txBody>
          <a:bodyPr/>
          <a:lstStyle/>
          <a:p>
            <a:endParaRPr lang="bg-BG"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990A6B6-FC4F-45D6-9711-E033A015CAA5}" type="slidenum">
              <a:rPr lang="en-US" smtClean="0"/>
              <a:pPr/>
              <a:t>19</a:t>
            </a:fld>
            <a:endParaRPr lang="en-US" smtClean="0"/>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w="9525"/>
        </p:spPr>
        <p:txBody>
          <a:bodyPr/>
          <a:lstStyle/>
          <a:p>
            <a:endParaRPr lang="bg-BG"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F52F7F8-C422-4DD7-A7A4-2305A5A1ACD1}" type="slidenum">
              <a:rPr lang="en-US" smtClean="0"/>
              <a:pPr/>
              <a:t>20</a:t>
            </a:fld>
            <a:endParaRPr lang="en-US" smtClean="0"/>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a:ln w="9525"/>
        </p:spPr>
        <p:txBody>
          <a:bodyPr/>
          <a:lstStyle/>
          <a:p>
            <a:endParaRPr lang="bg-BG"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1D58FB6-0198-4CE4-8AE8-6A3323DD2E6B}" type="slidenum">
              <a:rPr lang="en-US" smtClean="0"/>
              <a:pPr/>
              <a:t>2</a:t>
            </a:fld>
            <a:endParaRPr lang="en-US" smtClean="0"/>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a:noFill/>
          <a:ln w="9525"/>
        </p:spPr>
        <p:txBody>
          <a:bodyPr/>
          <a:lstStyle/>
          <a:p>
            <a:endParaRPr lang="bg-BG"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A20A44B4-3573-4F3A-8744-3B938C244E47}" type="slidenum">
              <a:rPr lang="en-US" smtClean="0"/>
              <a:pPr/>
              <a:t>21</a:t>
            </a:fld>
            <a:endParaRPr lang="en-US" smtClean="0"/>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w="9525"/>
        </p:spPr>
        <p:txBody>
          <a:bodyPr/>
          <a:lstStyle/>
          <a:p>
            <a:endParaRPr lang="bg-BG"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DC38198D-152A-4FFF-A4B4-EEC17C3C2BAF}" type="slidenum">
              <a:rPr lang="en-US" smtClean="0"/>
              <a:pPr/>
              <a:t>22</a:t>
            </a:fld>
            <a:endParaRPr lang="en-US" smtClean="0"/>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w="9525"/>
        </p:spPr>
        <p:txBody>
          <a:bodyPr/>
          <a:lstStyle/>
          <a:p>
            <a:endParaRPr lang="bg-BG"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B66B6C5-B359-4A9A-B4CE-598BDEAD861A}" type="slidenum">
              <a:rPr lang="en-US" smtClean="0"/>
              <a:pPr/>
              <a:t>23</a:t>
            </a:fld>
            <a:endParaRPr lang="en-US" smtClean="0"/>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a:ln w="9525"/>
        </p:spPr>
        <p:txBody>
          <a:bodyPr/>
          <a:lstStyle/>
          <a:p>
            <a:endParaRPr lang="bg-BG"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8A789A27-7EC5-4725-B80E-82DE9A762774}" type="slidenum">
              <a:rPr lang="en-US" smtClean="0"/>
              <a:pPr/>
              <a:t>24</a:t>
            </a:fld>
            <a:endParaRPr lang="en-US" smtClean="0"/>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noFill/>
          <a:ln w="9525"/>
        </p:spPr>
        <p:txBody>
          <a:bodyPr/>
          <a:lstStyle/>
          <a:p>
            <a:endParaRPr lang="bg-BG"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E3FC2D0C-0CAB-4E44-A6A9-E1E749D96DC9}" type="slidenum">
              <a:rPr lang="en-US" smtClean="0"/>
              <a:pPr/>
              <a:t>25</a:t>
            </a:fld>
            <a:endParaRPr lang="en-US" smtClean="0"/>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w="9525"/>
        </p:spPr>
        <p:txBody>
          <a:bodyPr/>
          <a:lstStyle/>
          <a:p>
            <a:endParaRPr lang="bg-BG"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D5ED0B88-AFAE-4F04-BD62-42977E8097DD}" type="slidenum">
              <a:rPr lang="en-US" smtClean="0"/>
              <a:pPr/>
              <a:t>26</a:t>
            </a:fld>
            <a:endParaRPr lang="en-US" smtClean="0"/>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a:ln w="9525"/>
        </p:spPr>
        <p:txBody>
          <a:bodyPr/>
          <a:lstStyle/>
          <a:p>
            <a:endParaRPr lang="bg-BG"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5AA2824E-4F53-4D02-810C-0DD013A038B8}" type="slidenum">
              <a:rPr lang="en-US" smtClean="0"/>
              <a:pPr/>
              <a:t>27</a:t>
            </a:fld>
            <a:endParaRPr lang="en-US" smtClean="0"/>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a:ln w="9525"/>
        </p:spPr>
        <p:txBody>
          <a:bodyPr/>
          <a:lstStyle/>
          <a:p>
            <a:endParaRPr lang="bg-BG"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89EAF85-5E08-48B8-8A21-0163CB5F1403}" type="slidenum">
              <a:rPr lang="en-US" smtClean="0"/>
              <a:pPr/>
              <a:t>28</a:t>
            </a:fld>
            <a:endParaRPr lang="en-US" smtClean="0"/>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noFill/>
          <a:ln w="9525"/>
        </p:spPr>
        <p:txBody>
          <a:bodyPr/>
          <a:lstStyle/>
          <a:p>
            <a:endParaRPr lang="bg-BG"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BDE30AAD-92B4-4DD2-9E83-E70C4B4D590D}" type="slidenum">
              <a:rPr lang="en-US" smtClean="0"/>
              <a:pPr/>
              <a:t>29</a:t>
            </a:fld>
            <a:endParaRPr lang="en-US" smtClean="0"/>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a:ln w="9525"/>
        </p:spPr>
        <p:txBody>
          <a:bodyPr/>
          <a:lstStyle/>
          <a:p>
            <a:endParaRPr lang="bg-BG"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EF274D09-1173-4607-A8B8-EA6562F0C4A3}" type="slidenum">
              <a:rPr lang="en-US" smtClean="0"/>
              <a:pPr/>
              <a:t>30</a:t>
            </a:fld>
            <a:endParaRPr lang="en-US" smtClean="0"/>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a:ln w="9525"/>
        </p:spPr>
        <p:txBody>
          <a:bodyPr/>
          <a:lstStyle/>
          <a:p>
            <a:endParaRPr lang="bg-BG"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2F295BFB-5867-44C2-9A4E-777E1E32AACB}" type="slidenum">
              <a:rPr lang="en-US" smtClean="0"/>
              <a:pPr/>
              <a:t>3</a:t>
            </a:fld>
            <a:endParaRPr lang="en-US" smtClean="0"/>
          </a:p>
        </p:txBody>
      </p:sp>
      <p:sp>
        <p:nvSpPr>
          <p:cNvPr id="39939" name="Rectangle 2"/>
          <p:cNvSpPr>
            <a:spLocks noChangeArrowheads="1" noTextEdit="1"/>
          </p:cNvSpPr>
          <p:nvPr>
            <p:ph type="sldImg"/>
          </p:nvPr>
        </p:nvSpPr>
        <p:spPr>
          <a:ln/>
        </p:spPr>
      </p:sp>
      <p:sp>
        <p:nvSpPr>
          <p:cNvPr id="39940" name="Rectangle 3"/>
          <p:cNvSpPr>
            <a:spLocks noGrp="1" noChangeArrowheads="1"/>
          </p:cNvSpPr>
          <p:nvPr>
            <p:ph type="body" idx="1"/>
          </p:nvPr>
        </p:nvSpPr>
        <p:spPr>
          <a:noFill/>
          <a:ln w="9525"/>
        </p:spPr>
        <p:txBody>
          <a:bodyPr/>
          <a:lstStyle/>
          <a:p>
            <a:endParaRPr lang="bg-BG"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CE31F551-F62F-424A-91D2-55F2A2DEAA17}" type="slidenum">
              <a:rPr lang="en-US" smtClean="0"/>
              <a:pPr/>
              <a:t>31</a:t>
            </a:fld>
            <a:endParaRPr lang="en-US" smtClean="0"/>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a:ln w="9525"/>
        </p:spPr>
        <p:txBody>
          <a:bodyPr/>
          <a:lstStyle/>
          <a:p>
            <a:endParaRPr lang="bg-BG"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402F1B5-5E4F-4358-9FF9-67AD32146796}" type="slidenum">
              <a:rPr lang="en-US" smtClean="0"/>
              <a:pPr/>
              <a:t>32</a:t>
            </a:fld>
            <a:endParaRPr lang="en-US" smtClean="0"/>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a:ln w="9525"/>
        </p:spPr>
        <p:txBody>
          <a:bodyPr/>
          <a:lstStyle/>
          <a:p>
            <a:endParaRPr lang="bg-BG"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558F0557-59AE-4E66-9CF8-C04A09B8189E}" type="slidenum">
              <a:rPr lang="en-US" smtClean="0"/>
              <a:pPr/>
              <a:t>33</a:t>
            </a:fld>
            <a:endParaRPr lang="en-US" smtClean="0"/>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a:ln w="9525"/>
        </p:spPr>
        <p:txBody>
          <a:bodyPr/>
          <a:lstStyle/>
          <a:p>
            <a:endParaRPr lang="bg-BG"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C1405EE6-4A02-464F-9350-FCB9E9B90F30}" type="slidenum">
              <a:rPr lang="en-US" smtClean="0"/>
              <a:pPr/>
              <a:t>4</a:t>
            </a:fld>
            <a:endParaRPr lang="en-US" smtClean="0"/>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a:ln w="9525"/>
        </p:spPr>
        <p:txBody>
          <a:bodyPr/>
          <a:lstStyle/>
          <a:p>
            <a:endParaRPr lang="bg-BG"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2A05AF4E-5313-4629-97A2-4137E87DC2A6}" type="slidenum">
              <a:rPr lang="en-US" smtClean="0"/>
              <a:pPr/>
              <a:t>5</a:t>
            </a:fld>
            <a:endParaRPr lang="en-US" smtClean="0"/>
          </a:p>
        </p:txBody>
      </p:sp>
      <p:sp>
        <p:nvSpPr>
          <p:cNvPr id="41987" name="Rectangle 2"/>
          <p:cNvSpPr>
            <a:spLocks noChangeArrowheads="1" noTextEdit="1"/>
          </p:cNvSpPr>
          <p:nvPr>
            <p:ph type="sldImg"/>
          </p:nvPr>
        </p:nvSpPr>
        <p:spPr>
          <a:ln/>
        </p:spPr>
      </p:sp>
      <p:sp>
        <p:nvSpPr>
          <p:cNvPr id="41988" name="Rectangle 3"/>
          <p:cNvSpPr>
            <a:spLocks noGrp="1" noChangeArrowheads="1"/>
          </p:cNvSpPr>
          <p:nvPr>
            <p:ph type="body" idx="1"/>
          </p:nvPr>
        </p:nvSpPr>
        <p:spPr>
          <a:noFill/>
          <a:ln w="9525"/>
        </p:spPr>
        <p:txBody>
          <a:bodyPr/>
          <a:lstStyle/>
          <a:p>
            <a:endParaRPr lang="bg-BG"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48BA891-89F4-4429-B304-A19F581E313A}" type="slidenum">
              <a:rPr lang="en-US" smtClean="0"/>
              <a:pPr/>
              <a:t>6</a:t>
            </a:fld>
            <a:endParaRPr lang="en-US" smtClean="0"/>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a:ln w="9525"/>
        </p:spPr>
        <p:txBody>
          <a:bodyPr/>
          <a:lstStyle/>
          <a:p>
            <a:endParaRPr lang="bg-BG"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A7A6398C-2B9C-426F-8306-E17745A7C235}" type="slidenum">
              <a:rPr lang="en-US" smtClean="0"/>
              <a:pPr/>
              <a:t>7</a:t>
            </a:fld>
            <a:endParaRPr lang="en-US" smtClean="0"/>
          </a:p>
        </p:txBody>
      </p:sp>
      <p:sp>
        <p:nvSpPr>
          <p:cNvPr id="44035" name="Rectangle 2"/>
          <p:cNvSpPr>
            <a:spLocks noChangeArrowheads="1" noTextEdit="1"/>
          </p:cNvSpPr>
          <p:nvPr>
            <p:ph type="sldImg"/>
          </p:nvPr>
        </p:nvSpPr>
        <p:spPr>
          <a:ln/>
        </p:spPr>
      </p:sp>
      <p:sp>
        <p:nvSpPr>
          <p:cNvPr id="44036" name="Rectangle 3"/>
          <p:cNvSpPr>
            <a:spLocks noGrp="1" noChangeArrowheads="1"/>
          </p:cNvSpPr>
          <p:nvPr>
            <p:ph type="body" idx="1"/>
          </p:nvPr>
        </p:nvSpPr>
        <p:spPr>
          <a:noFill/>
          <a:ln w="9525"/>
        </p:spPr>
        <p:txBody>
          <a:bodyPr/>
          <a:lstStyle/>
          <a:p>
            <a:endParaRPr lang="bg-BG"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7FFE6B8-9920-457E-B66B-B7B045DDA2CA}" type="slidenum">
              <a:rPr lang="en-US" smtClean="0"/>
              <a:pPr/>
              <a:t>8</a:t>
            </a:fld>
            <a:endParaRPr lang="en-US" smtClean="0"/>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a:ln w="9525"/>
        </p:spPr>
        <p:txBody>
          <a:bodyPr/>
          <a:lstStyle/>
          <a:p>
            <a:endParaRPr lang="bg-BG"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F8B9A07F-BAF3-429D-9CE9-FFDB2561AC13}" type="slidenum">
              <a:rPr lang="en-US" smtClean="0"/>
              <a:pPr/>
              <a:t>9</a:t>
            </a:fld>
            <a:endParaRPr lang="en-US" smtClean="0"/>
          </a:p>
        </p:txBody>
      </p:sp>
      <p:sp>
        <p:nvSpPr>
          <p:cNvPr id="46083" name="Rectangle 2"/>
          <p:cNvSpPr>
            <a:spLocks noChangeArrowheads="1" noTextEdit="1"/>
          </p:cNvSpPr>
          <p:nvPr>
            <p:ph type="sldImg"/>
          </p:nvPr>
        </p:nvSpPr>
        <p:spPr>
          <a:ln/>
        </p:spPr>
      </p:sp>
      <p:sp>
        <p:nvSpPr>
          <p:cNvPr id="46084" name="Rectangle 3"/>
          <p:cNvSpPr>
            <a:spLocks noGrp="1" noChangeArrowheads="1"/>
          </p:cNvSpPr>
          <p:nvPr>
            <p:ph type="body" idx="1"/>
          </p:nvPr>
        </p:nvSpPr>
        <p:spPr>
          <a:noFill/>
          <a:ln w="9525"/>
        </p:spPr>
        <p:txBody>
          <a:bodyPr/>
          <a:lstStyle/>
          <a:p>
            <a:endParaRPr lang="bg-BG"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3505200"/>
            <a:ext cx="4724400" cy="152400"/>
          </a:xfrm>
          <a:prstGeom prst="rect">
            <a:avLst/>
          </a:prstGeom>
          <a:solidFill>
            <a:schemeClr val="accent1">
              <a:alpha val="50000"/>
            </a:schemeClr>
          </a:solidFill>
          <a:ln w="9525">
            <a:noFill/>
            <a:miter lim="800000"/>
            <a:headEnd/>
            <a:tailEnd/>
          </a:ln>
          <a:effectLst/>
        </p:spPr>
        <p:txBody>
          <a:bodyPr/>
          <a:lstStyle/>
          <a:p>
            <a:pPr>
              <a:defRPr/>
            </a:pPr>
            <a:endParaRPr lang="en-US"/>
          </a:p>
        </p:txBody>
      </p:sp>
      <p:sp>
        <p:nvSpPr>
          <p:cNvPr id="3076" name="Rectangle 4"/>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3077"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Times New Roman" pitchFamily="18" charset="0"/>
              </a:defRPr>
            </a:lvl1pPr>
          </a:lstStyle>
          <a:p>
            <a:r>
              <a:rPr lang="en-US" dirty="0"/>
              <a:t>Click to edit Master subtitle style</a:t>
            </a:r>
          </a:p>
        </p:txBody>
      </p:sp>
      <p:sp>
        <p:nvSpPr>
          <p:cNvPr id="5" name="Date Placeholder 7"/>
          <p:cNvSpPr>
            <a:spLocks noGrp="1"/>
          </p:cNvSpPr>
          <p:nvPr>
            <p:ph type="dt" sz="half" idx="10"/>
          </p:nvPr>
        </p:nvSpPr>
        <p:spPr>
          <a:xfrm>
            <a:off x="685800" y="6172200"/>
            <a:ext cx="609600" cy="457200"/>
          </a:xfrm>
        </p:spPr>
        <p:txBody>
          <a:bodyPr/>
          <a:lstStyle>
            <a:lvl1pPr>
              <a:defRPr/>
            </a:lvl1pPr>
          </a:lstStyle>
          <a:p>
            <a:pPr>
              <a:defRPr/>
            </a:pPr>
            <a:endParaRPr lang="bg-BG"/>
          </a:p>
        </p:txBody>
      </p:sp>
      <p:sp>
        <p:nvSpPr>
          <p:cNvPr id="6" name="Slide Number Placeholder 8"/>
          <p:cNvSpPr>
            <a:spLocks noGrp="1"/>
          </p:cNvSpPr>
          <p:nvPr>
            <p:ph type="sldNum" sz="quarter" idx="11"/>
          </p:nvPr>
        </p:nvSpPr>
        <p:spPr>
          <a:xfrm>
            <a:off x="7620000" y="6172200"/>
            <a:ext cx="838200" cy="457200"/>
          </a:xfrm>
        </p:spPr>
        <p:txBody>
          <a:bodyPr/>
          <a:lstStyle>
            <a:lvl1pPr>
              <a:defRPr/>
            </a:lvl1pPr>
          </a:lstStyle>
          <a:p>
            <a:pPr>
              <a:defRPr/>
            </a:pPr>
            <a:endParaRPr lang="bg-BG"/>
          </a:p>
        </p:txBody>
      </p:sp>
      <p:sp>
        <p:nvSpPr>
          <p:cNvPr id="7" name="Footer Placeholder 9"/>
          <p:cNvSpPr>
            <a:spLocks noGrp="1"/>
          </p:cNvSpPr>
          <p:nvPr>
            <p:ph type="ftr" sz="quarter" idx="12"/>
          </p:nvPr>
        </p:nvSpPr>
        <p:spPr>
          <a:xfrm>
            <a:off x="1524000" y="6248400"/>
            <a:ext cx="6019800" cy="304800"/>
          </a:xfrm>
        </p:spPr>
        <p:txBody>
          <a:bodyPr/>
          <a:lstStyle>
            <a:lvl1pPr>
              <a:defRPr b="1">
                <a:solidFill>
                  <a:schemeClr val="bg1">
                    <a:lumMod val="75000"/>
                  </a:schemeClr>
                </a:solidFill>
              </a:defRPr>
            </a:lvl1pPr>
          </a:lstStyle>
          <a:p>
            <a:pPr>
              <a:defRPr/>
            </a:pPr>
            <a:endParaRPr lang="pt-BR"/>
          </a:p>
          <a:p>
            <a:pPr>
              <a:defRPr/>
            </a:pPr>
            <a:r>
              <a:rPr lang="pt-BR"/>
              <a:t>RAZVOJ ASTRONOMIJE KOD SRBA IX, 18-22 April 2017, Beograd</a:t>
            </a:r>
            <a:endParaRPr lang="bg-BG"/>
          </a:p>
          <a:p>
            <a:pPr>
              <a:defRPr/>
            </a:pPr>
            <a:r>
              <a:rPr lang="pt-BR"/>
              <a:t> 2016, Prague 14 – 18 March 2016, Vila Lanna</a:t>
            </a:r>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bg-BG"/>
          </a:p>
        </p:txBody>
      </p:sp>
      <p:sp>
        <p:nvSpPr>
          <p:cNvPr id="5" name="Rectangle 9"/>
          <p:cNvSpPr>
            <a:spLocks noGrp="1" noChangeArrowheads="1"/>
          </p:cNvSpPr>
          <p:nvPr>
            <p:ph type="ftr" sz="quarter" idx="11"/>
          </p:nvPr>
        </p:nvSpPr>
        <p:spPr>
          <a:ln/>
        </p:spPr>
        <p:txBody>
          <a:bodyPr/>
          <a:lstStyle>
            <a:lvl1pPr>
              <a:defRPr/>
            </a:lvl1pPr>
          </a:lstStyle>
          <a:p>
            <a:pPr>
              <a:defRPr/>
            </a:pPr>
            <a:r>
              <a:rPr lang="pt-BR"/>
              <a:t>AstroPlate 2016, Prague 14 – 18 March 2016, Vila Lanna</a:t>
            </a:r>
            <a:endParaRPr lang="bg-BG"/>
          </a:p>
        </p:txBody>
      </p:sp>
      <p:sp>
        <p:nvSpPr>
          <p:cNvPr id="6" name="Rectangle 10"/>
          <p:cNvSpPr>
            <a:spLocks noGrp="1" noChangeArrowheads="1"/>
          </p:cNvSpPr>
          <p:nvPr>
            <p:ph type="sldNum" sz="quarter" idx="12"/>
          </p:nvPr>
        </p:nvSpPr>
        <p:spPr>
          <a:ln/>
        </p:spPr>
        <p:txBody>
          <a:bodyPr/>
          <a:lstStyle>
            <a:lvl1pPr>
              <a:defRPr/>
            </a:lvl1pPr>
          </a:lstStyle>
          <a:p>
            <a:pPr>
              <a:defRPr/>
            </a:pPr>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9055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bg-BG"/>
          </a:p>
        </p:txBody>
      </p:sp>
      <p:sp>
        <p:nvSpPr>
          <p:cNvPr id="5" name="Rectangle 9"/>
          <p:cNvSpPr>
            <a:spLocks noGrp="1" noChangeArrowheads="1"/>
          </p:cNvSpPr>
          <p:nvPr>
            <p:ph type="ftr" sz="quarter" idx="11"/>
          </p:nvPr>
        </p:nvSpPr>
        <p:spPr>
          <a:ln/>
        </p:spPr>
        <p:txBody>
          <a:bodyPr/>
          <a:lstStyle>
            <a:lvl1pPr>
              <a:defRPr/>
            </a:lvl1pPr>
          </a:lstStyle>
          <a:p>
            <a:pPr>
              <a:defRPr/>
            </a:pPr>
            <a:r>
              <a:rPr lang="pt-BR"/>
              <a:t>AstroPlate 2016, Prague 14 – 18 March 2016, Vila Lanna</a:t>
            </a:r>
            <a:endParaRPr lang="bg-BG"/>
          </a:p>
        </p:txBody>
      </p:sp>
      <p:sp>
        <p:nvSpPr>
          <p:cNvPr id="6" name="Rectangle 10"/>
          <p:cNvSpPr>
            <a:spLocks noGrp="1" noChangeArrowheads="1"/>
          </p:cNvSpPr>
          <p:nvPr>
            <p:ph type="sldNum" sz="quarter" idx="12"/>
          </p:nvPr>
        </p:nvSpPr>
        <p:spPr>
          <a:ln/>
        </p:spPr>
        <p:txBody>
          <a:bodyPr/>
          <a:lstStyle>
            <a:lvl1pPr>
              <a:defRPr/>
            </a:lvl1pPr>
          </a:lstStyle>
          <a:p>
            <a:pPr>
              <a:defRPr/>
            </a:pPr>
            <a:endParaRPr lang="bg-BG"/>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90600" y="3352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53000" y="3352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990600" y="54864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953000" y="54864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bg-BG"/>
          </a:p>
        </p:txBody>
      </p:sp>
      <p:sp>
        <p:nvSpPr>
          <p:cNvPr id="8" name="Rectangle 9"/>
          <p:cNvSpPr>
            <a:spLocks noGrp="1" noChangeArrowheads="1"/>
          </p:cNvSpPr>
          <p:nvPr>
            <p:ph type="ftr" sz="quarter" idx="11"/>
          </p:nvPr>
        </p:nvSpPr>
        <p:spPr>
          <a:ln/>
        </p:spPr>
        <p:txBody>
          <a:bodyPr/>
          <a:lstStyle>
            <a:lvl1pPr>
              <a:defRPr/>
            </a:lvl1pPr>
          </a:lstStyle>
          <a:p>
            <a:pPr>
              <a:defRPr/>
            </a:pPr>
            <a:r>
              <a:rPr lang="pt-BR"/>
              <a:t>AstroPlate 2016, Prague 14 – 18 March 2016, Vila Lanna</a:t>
            </a:r>
            <a:endParaRPr lang="bg-BG"/>
          </a:p>
        </p:txBody>
      </p:sp>
      <p:sp>
        <p:nvSpPr>
          <p:cNvPr id="9" name="Rectangle 10"/>
          <p:cNvSpPr>
            <a:spLocks noGrp="1" noChangeArrowheads="1"/>
          </p:cNvSpPr>
          <p:nvPr>
            <p:ph type="sldNum" sz="quarter" idx="12"/>
          </p:nvPr>
        </p:nvSpPr>
        <p:spPr>
          <a:ln/>
        </p:spPr>
        <p:txBody>
          <a:bodyPr/>
          <a:lstStyle>
            <a:lvl1pPr>
              <a:defRPr/>
            </a:lvl1pPr>
          </a:lstStyle>
          <a:p>
            <a:pPr>
              <a:defRPr/>
            </a:pPr>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sp>
        <p:nvSpPr>
          <p:cNvPr id="4" name="Rectangle 8"/>
          <p:cNvSpPr>
            <a:spLocks noGrp="1" noChangeArrowheads="1"/>
          </p:cNvSpPr>
          <p:nvPr>
            <p:ph type="dt" sz="half" idx="10"/>
          </p:nvPr>
        </p:nvSpPr>
        <p:spPr>
          <a:ln/>
        </p:spPr>
        <p:txBody>
          <a:bodyPr/>
          <a:lstStyle>
            <a:lvl1pPr>
              <a:defRPr/>
            </a:lvl1pPr>
          </a:lstStyle>
          <a:p>
            <a:pPr>
              <a:defRPr/>
            </a:pPr>
            <a:endParaRPr lang="bg-BG"/>
          </a:p>
        </p:txBody>
      </p:sp>
      <p:sp>
        <p:nvSpPr>
          <p:cNvPr id="5" name="Rectangle 9"/>
          <p:cNvSpPr>
            <a:spLocks noGrp="1" noChangeArrowheads="1"/>
          </p:cNvSpPr>
          <p:nvPr>
            <p:ph type="ftr" sz="quarter" idx="11"/>
          </p:nvPr>
        </p:nvSpPr>
        <p:spPr>
          <a:ln/>
        </p:spPr>
        <p:txBody>
          <a:bodyPr/>
          <a:lstStyle>
            <a:lvl1pPr>
              <a:defRPr/>
            </a:lvl1pPr>
          </a:lstStyle>
          <a:p>
            <a:pPr>
              <a:defRPr/>
            </a:pPr>
            <a:r>
              <a:rPr lang="pt-BR"/>
              <a:t>AstroPlate 2016, Prague 14 – 18 March 2016, Vila Lanna</a:t>
            </a:r>
            <a:endParaRPr lang="bg-BG"/>
          </a:p>
        </p:txBody>
      </p:sp>
      <p:sp>
        <p:nvSpPr>
          <p:cNvPr id="6" name="Rectangle 10"/>
          <p:cNvSpPr>
            <a:spLocks noGrp="1" noChangeArrowheads="1"/>
          </p:cNvSpPr>
          <p:nvPr>
            <p:ph type="sldNum" sz="quarter" idx="12"/>
          </p:nvPr>
        </p:nvSpPr>
        <p:spPr>
          <a:ln/>
        </p:spPr>
        <p:txBody>
          <a:bodyPr/>
          <a:lstStyle>
            <a:lvl1pPr>
              <a:defRPr/>
            </a:lvl1pPr>
          </a:lstStyle>
          <a:p>
            <a:pPr>
              <a:defRPr/>
            </a:pPr>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bg-BG"/>
          </a:p>
        </p:txBody>
      </p:sp>
      <p:sp>
        <p:nvSpPr>
          <p:cNvPr id="5" name="Rectangle 9"/>
          <p:cNvSpPr>
            <a:spLocks noGrp="1" noChangeArrowheads="1"/>
          </p:cNvSpPr>
          <p:nvPr>
            <p:ph type="ftr" sz="quarter" idx="11"/>
          </p:nvPr>
        </p:nvSpPr>
        <p:spPr>
          <a:ln/>
        </p:spPr>
        <p:txBody>
          <a:bodyPr/>
          <a:lstStyle>
            <a:lvl1pPr>
              <a:defRPr/>
            </a:lvl1pPr>
          </a:lstStyle>
          <a:p>
            <a:pPr>
              <a:defRPr/>
            </a:pPr>
            <a:r>
              <a:rPr lang="pt-BR"/>
              <a:t>AstroPlate 2016, Prague 14 – 18 March 2016, Vila Lanna</a:t>
            </a:r>
            <a:endParaRPr lang="bg-BG"/>
          </a:p>
        </p:txBody>
      </p:sp>
      <p:sp>
        <p:nvSpPr>
          <p:cNvPr id="6" name="Rectangle 10"/>
          <p:cNvSpPr>
            <a:spLocks noGrp="1" noChangeArrowheads="1"/>
          </p:cNvSpPr>
          <p:nvPr>
            <p:ph type="sldNum" sz="quarter" idx="12"/>
          </p:nvPr>
        </p:nvSpPr>
        <p:spPr>
          <a:ln/>
        </p:spPr>
        <p:txBody>
          <a:bodyPr/>
          <a:lstStyle>
            <a:lvl1pPr>
              <a:defRPr/>
            </a:lvl1pPr>
          </a:lstStyle>
          <a:p>
            <a:pPr>
              <a:defRPr/>
            </a:pPr>
            <a:endParaRPr lang="bg-B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3352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3352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bg-BG"/>
          </a:p>
        </p:txBody>
      </p:sp>
      <p:sp>
        <p:nvSpPr>
          <p:cNvPr id="6" name="Rectangle 9"/>
          <p:cNvSpPr>
            <a:spLocks noGrp="1" noChangeArrowheads="1"/>
          </p:cNvSpPr>
          <p:nvPr>
            <p:ph type="ftr" sz="quarter" idx="11"/>
          </p:nvPr>
        </p:nvSpPr>
        <p:spPr>
          <a:ln/>
        </p:spPr>
        <p:txBody>
          <a:bodyPr/>
          <a:lstStyle>
            <a:lvl1pPr>
              <a:defRPr/>
            </a:lvl1pPr>
          </a:lstStyle>
          <a:p>
            <a:pPr>
              <a:defRPr/>
            </a:pPr>
            <a:r>
              <a:rPr lang="pt-BR"/>
              <a:t>AstroPlate 2016, Prague 14 – 18 March 2016, Vila Lanna</a:t>
            </a:r>
            <a:endParaRPr lang="bg-BG"/>
          </a:p>
        </p:txBody>
      </p:sp>
      <p:sp>
        <p:nvSpPr>
          <p:cNvPr id="7" name="Rectangle 10"/>
          <p:cNvSpPr>
            <a:spLocks noGrp="1" noChangeArrowheads="1"/>
          </p:cNvSpPr>
          <p:nvPr>
            <p:ph type="sldNum" sz="quarter" idx="12"/>
          </p:nvPr>
        </p:nvSpPr>
        <p:spPr>
          <a:ln/>
        </p:spPr>
        <p:txBody>
          <a:bodyPr/>
          <a:lstStyle>
            <a:lvl1pPr>
              <a:defRPr/>
            </a:lvl1pPr>
          </a:lstStyle>
          <a:p>
            <a:pPr>
              <a:defRPr/>
            </a:pPr>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bg-BG"/>
          </a:p>
        </p:txBody>
      </p:sp>
      <p:sp>
        <p:nvSpPr>
          <p:cNvPr id="8" name="Rectangle 9"/>
          <p:cNvSpPr>
            <a:spLocks noGrp="1" noChangeArrowheads="1"/>
          </p:cNvSpPr>
          <p:nvPr>
            <p:ph type="ftr" sz="quarter" idx="11"/>
          </p:nvPr>
        </p:nvSpPr>
        <p:spPr>
          <a:ln/>
        </p:spPr>
        <p:txBody>
          <a:bodyPr/>
          <a:lstStyle>
            <a:lvl1pPr>
              <a:defRPr/>
            </a:lvl1pPr>
          </a:lstStyle>
          <a:p>
            <a:pPr>
              <a:defRPr/>
            </a:pPr>
            <a:r>
              <a:rPr lang="pt-BR"/>
              <a:t>AstroPlate 2016, Prague 14 – 18 March 2016, Vila Lanna</a:t>
            </a:r>
            <a:endParaRPr lang="bg-BG"/>
          </a:p>
        </p:txBody>
      </p:sp>
      <p:sp>
        <p:nvSpPr>
          <p:cNvPr id="9" name="Rectangle 10"/>
          <p:cNvSpPr>
            <a:spLocks noGrp="1" noChangeArrowheads="1"/>
          </p:cNvSpPr>
          <p:nvPr>
            <p:ph type="sldNum" sz="quarter" idx="12"/>
          </p:nvPr>
        </p:nvSpPr>
        <p:spPr>
          <a:ln/>
        </p:spPr>
        <p:txBody>
          <a:bodyPr/>
          <a:lstStyle>
            <a:lvl1pPr>
              <a:defRPr/>
            </a:lvl1pPr>
          </a:lstStyle>
          <a:p>
            <a:pPr>
              <a:defRPr/>
            </a:pPr>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bg-BG"/>
          </a:p>
        </p:txBody>
      </p:sp>
      <p:sp>
        <p:nvSpPr>
          <p:cNvPr id="4" name="Rectangle 9"/>
          <p:cNvSpPr>
            <a:spLocks noGrp="1" noChangeArrowheads="1"/>
          </p:cNvSpPr>
          <p:nvPr>
            <p:ph type="ftr" sz="quarter" idx="11"/>
          </p:nvPr>
        </p:nvSpPr>
        <p:spPr>
          <a:ln/>
        </p:spPr>
        <p:txBody>
          <a:bodyPr/>
          <a:lstStyle>
            <a:lvl1pPr>
              <a:defRPr/>
            </a:lvl1pPr>
          </a:lstStyle>
          <a:p>
            <a:pPr>
              <a:defRPr/>
            </a:pPr>
            <a:r>
              <a:rPr lang="pt-BR"/>
              <a:t>AstroPlate 2016, Prague 14 – 18 March 2016, Vila Lanna</a:t>
            </a:r>
            <a:endParaRPr lang="bg-BG"/>
          </a:p>
        </p:txBody>
      </p:sp>
      <p:sp>
        <p:nvSpPr>
          <p:cNvPr id="5" name="Rectangle 10"/>
          <p:cNvSpPr>
            <a:spLocks noGrp="1" noChangeArrowheads="1"/>
          </p:cNvSpPr>
          <p:nvPr>
            <p:ph type="sldNum" sz="quarter" idx="12"/>
          </p:nvPr>
        </p:nvSpPr>
        <p:spPr>
          <a:ln/>
        </p:spPr>
        <p:txBody>
          <a:bodyPr/>
          <a:lstStyle>
            <a:lvl1pPr>
              <a:defRPr/>
            </a:lvl1pPr>
          </a:lstStyle>
          <a:p>
            <a:pPr>
              <a:defRPr/>
            </a:pPr>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bg-BG"/>
          </a:p>
        </p:txBody>
      </p:sp>
      <p:sp>
        <p:nvSpPr>
          <p:cNvPr id="3" name="Rectangle 9"/>
          <p:cNvSpPr>
            <a:spLocks noGrp="1" noChangeArrowheads="1"/>
          </p:cNvSpPr>
          <p:nvPr>
            <p:ph type="ftr" sz="quarter" idx="11"/>
          </p:nvPr>
        </p:nvSpPr>
        <p:spPr>
          <a:ln/>
        </p:spPr>
        <p:txBody>
          <a:bodyPr/>
          <a:lstStyle>
            <a:lvl1pPr>
              <a:defRPr/>
            </a:lvl1pPr>
          </a:lstStyle>
          <a:p>
            <a:pPr>
              <a:defRPr/>
            </a:pPr>
            <a:r>
              <a:rPr lang="pt-BR"/>
              <a:t>AstroPlate 2016, Prague 14 – 18 March 2016, Vila Lanna</a:t>
            </a:r>
            <a:endParaRPr lang="bg-BG"/>
          </a:p>
        </p:txBody>
      </p:sp>
      <p:sp>
        <p:nvSpPr>
          <p:cNvPr id="4" name="Rectangle 10"/>
          <p:cNvSpPr>
            <a:spLocks noGrp="1" noChangeArrowheads="1"/>
          </p:cNvSpPr>
          <p:nvPr>
            <p:ph type="sldNum" sz="quarter" idx="12"/>
          </p:nvPr>
        </p:nvSpPr>
        <p:spPr>
          <a:ln/>
        </p:spPr>
        <p:txBody>
          <a:bodyPr/>
          <a:lstStyle>
            <a:lvl1pPr>
              <a:defRPr/>
            </a:lvl1pPr>
          </a:lstStyle>
          <a:p>
            <a:pPr>
              <a:defRPr/>
            </a:pPr>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bg-BG"/>
          </a:p>
        </p:txBody>
      </p:sp>
      <p:sp>
        <p:nvSpPr>
          <p:cNvPr id="6" name="Rectangle 9"/>
          <p:cNvSpPr>
            <a:spLocks noGrp="1" noChangeArrowheads="1"/>
          </p:cNvSpPr>
          <p:nvPr>
            <p:ph type="ftr" sz="quarter" idx="11"/>
          </p:nvPr>
        </p:nvSpPr>
        <p:spPr>
          <a:ln/>
        </p:spPr>
        <p:txBody>
          <a:bodyPr/>
          <a:lstStyle>
            <a:lvl1pPr>
              <a:defRPr/>
            </a:lvl1pPr>
          </a:lstStyle>
          <a:p>
            <a:pPr>
              <a:defRPr/>
            </a:pPr>
            <a:r>
              <a:rPr lang="pt-BR"/>
              <a:t>AstroPlate 2016, Prague 14 – 18 March 2016, Vila Lanna</a:t>
            </a:r>
            <a:endParaRPr lang="bg-BG"/>
          </a:p>
        </p:txBody>
      </p:sp>
      <p:sp>
        <p:nvSpPr>
          <p:cNvPr id="7" name="Rectangle 10"/>
          <p:cNvSpPr>
            <a:spLocks noGrp="1" noChangeArrowheads="1"/>
          </p:cNvSpPr>
          <p:nvPr>
            <p:ph type="sldNum" sz="quarter" idx="12"/>
          </p:nvPr>
        </p:nvSpPr>
        <p:spPr>
          <a:ln/>
        </p:spPr>
        <p:txBody>
          <a:bodyPr/>
          <a:lstStyle>
            <a:lvl1pPr>
              <a:defRPr/>
            </a:lvl1pPr>
          </a:lstStyle>
          <a:p>
            <a:pPr>
              <a:defRPr/>
            </a:pPr>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bg-BG"/>
          </a:p>
        </p:txBody>
      </p:sp>
      <p:sp>
        <p:nvSpPr>
          <p:cNvPr id="6" name="Rectangle 9"/>
          <p:cNvSpPr>
            <a:spLocks noGrp="1" noChangeArrowheads="1"/>
          </p:cNvSpPr>
          <p:nvPr>
            <p:ph type="ftr" sz="quarter" idx="11"/>
          </p:nvPr>
        </p:nvSpPr>
        <p:spPr>
          <a:ln/>
        </p:spPr>
        <p:txBody>
          <a:bodyPr/>
          <a:lstStyle>
            <a:lvl1pPr>
              <a:defRPr/>
            </a:lvl1pPr>
          </a:lstStyle>
          <a:p>
            <a:pPr>
              <a:defRPr/>
            </a:pPr>
            <a:r>
              <a:rPr lang="pt-BR"/>
              <a:t>AstroPlate 2016, Prague 14 – 18 March 2016, Vila Lanna</a:t>
            </a:r>
            <a:endParaRPr lang="bg-BG"/>
          </a:p>
        </p:txBody>
      </p:sp>
      <p:sp>
        <p:nvSpPr>
          <p:cNvPr id="7" name="Rectangle 10"/>
          <p:cNvSpPr>
            <a:spLocks noGrp="1" noChangeArrowheads="1"/>
          </p:cNvSpPr>
          <p:nvPr>
            <p:ph type="sldNum" sz="quarter" idx="12"/>
          </p:nvPr>
        </p:nvSpPr>
        <p:spPr>
          <a:ln/>
        </p:spPr>
        <p:txBody>
          <a:bodyPr/>
          <a:lstStyle>
            <a:lvl1pPr>
              <a:defRPr/>
            </a:lvl1pPr>
          </a:lstStyle>
          <a:p>
            <a:pPr>
              <a:defRPr/>
            </a:pPr>
            <a:endParaRPr 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smtClean="0"/>
              <a:t>Click to e</a:t>
            </a:r>
            <a:br>
              <a:rPr lang="en-US" dirty="0" smtClean="0"/>
            </a:br>
            <a:r>
              <a:rPr lang="en-US" dirty="0" err="1" smtClean="0"/>
              <a:t>dit</a:t>
            </a:r>
            <a:r>
              <a:rPr lang="en-US" dirty="0" smtClean="0"/>
              <a:t> Master title style</a:t>
            </a:r>
          </a:p>
        </p:txBody>
      </p:sp>
      <p:sp>
        <p:nvSpPr>
          <p:cNvPr id="2051" name="Rectangle 7"/>
          <p:cNvSpPr>
            <a:spLocks noGrp="1" noChangeArrowheads="1"/>
          </p:cNvSpPr>
          <p:nvPr>
            <p:ph type="body" idx="1"/>
          </p:nvPr>
        </p:nvSpPr>
        <p:spPr bwMode="auto">
          <a:xfrm>
            <a:off x="990600" y="33528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pPr>
              <a:defRPr/>
            </a:pPr>
            <a:endParaRPr lang="bg-BG"/>
          </a:p>
        </p:txBody>
      </p:sp>
      <p:sp>
        <p:nvSpPr>
          <p:cNvPr id="1033" name="Rectangle 9"/>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vl1pPr>
          </a:lstStyle>
          <a:p>
            <a:pPr>
              <a:defRPr/>
            </a:pPr>
            <a:r>
              <a:rPr lang="pt-BR"/>
              <a:t>AstroPlate 2016, Prague 14 – 18 March 2016, Vila Lanna</a:t>
            </a:r>
            <a:endParaRPr lang="bg-BG"/>
          </a:p>
        </p:txBody>
      </p:sp>
      <p:sp>
        <p:nvSpPr>
          <p:cNvPr id="1034" name="Rectangle 10"/>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a:defRPr/>
            </a:pPr>
            <a:endParaRPr lang="bg-BG"/>
          </a:p>
        </p:txBody>
      </p:sp>
    </p:spTree>
  </p:cSld>
  <p:clrMap bg1="dk2" tx1="lt1" bg2="dk1" tx2="lt2" accent1="accent1" accent2="accent2" accent3="accent3" accent4="accent4" accent5="accent5" accent6="accent6" hlink="hlink" folHlink="folHlink"/>
  <p:sldLayoutIdLst>
    <p:sldLayoutId id="2147483962"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Lst>
  <p:hf sldNum="0" hdr="0" dt="0"/>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09600" y="1676400"/>
            <a:ext cx="7772400" cy="1828800"/>
          </a:xfrm>
        </p:spPr>
        <p:txBody>
          <a:bodyPr/>
          <a:lstStyle/>
          <a:p>
            <a:pPr algn="ctr">
              <a:defRPr/>
            </a:pPr>
            <a:r>
              <a:rPr lang="en-US" b="1" dirty="0" smtClean="0"/>
              <a:t> </a:t>
            </a:r>
            <a:r>
              <a:rPr lang="en-US" sz="4000" b="1" dirty="0" smtClean="0">
                <a:solidFill>
                  <a:srgbClr val="0070C0"/>
                </a:solidFill>
              </a:rPr>
              <a:t> </a:t>
            </a:r>
            <a:r>
              <a:rPr lang="en-US" sz="3200" b="1" dirty="0" smtClean="0">
                <a:solidFill>
                  <a:srgbClr val="0070C0"/>
                </a:solidFill>
              </a:rPr>
              <a:t>Astroinformatics cooperation between Bulgarian and Serbian astronomers</a:t>
            </a:r>
          </a:p>
        </p:txBody>
      </p:sp>
      <p:sp>
        <p:nvSpPr>
          <p:cNvPr id="4099" name="Rectangle 3"/>
          <p:cNvSpPr>
            <a:spLocks noChangeArrowheads="1"/>
          </p:cNvSpPr>
          <p:nvPr>
            <p:ph type="subTitle" idx="1"/>
          </p:nvPr>
        </p:nvSpPr>
        <p:spPr>
          <a:xfrm>
            <a:off x="0" y="3886200"/>
            <a:ext cx="9144000" cy="2133600"/>
          </a:xfrm>
          <a:noFill/>
        </p:spPr>
        <p:txBody>
          <a:bodyPr/>
          <a:lstStyle/>
          <a:p>
            <a:pPr marL="609600" indent="-609600">
              <a:lnSpc>
                <a:spcPct val="80000"/>
              </a:lnSpc>
            </a:pPr>
            <a:r>
              <a:rPr lang="en-US" sz="2200" b="1" smtClean="0">
                <a:solidFill>
                  <a:srgbClr val="0033CC"/>
                </a:solidFill>
              </a:rPr>
              <a:t>Katya Tsvetkova</a:t>
            </a:r>
            <a:r>
              <a:rPr lang="en-US" sz="2000" b="1" baseline="30000" smtClean="0">
                <a:solidFill>
                  <a:srgbClr val="0033CC"/>
                </a:solidFill>
              </a:rPr>
              <a:t>1</a:t>
            </a:r>
            <a:r>
              <a:rPr lang="en-US" sz="2200" b="1" smtClean="0">
                <a:solidFill>
                  <a:srgbClr val="0033CC"/>
                </a:solidFill>
              </a:rPr>
              <a:t>, Milcho Tsvetkov</a:t>
            </a:r>
            <a:r>
              <a:rPr lang="en-US" sz="2400" b="1" baseline="30000" smtClean="0">
                <a:solidFill>
                  <a:srgbClr val="0033CC"/>
                </a:solidFill>
              </a:rPr>
              <a:t>1</a:t>
            </a:r>
            <a:r>
              <a:rPr lang="en-US" sz="2200" b="1" smtClean="0">
                <a:solidFill>
                  <a:srgbClr val="0033CC"/>
                </a:solidFill>
              </a:rPr>
              <a:t>,  Vojislava Protic-Benishek</a:t>
            </a:r>
            <a:r>
              <a:rPr lang="en-US" sz="2400" b="1" baseline="30000" smtClean="0">
                <a:solidFill>
                  <a:srgbClr val="0033CC"/>
                </a:solidFill>
              </a:rPr>
              <a:t>2</a:t>
            </a:r>
            <a:r>
              <a:rPr lang="en-US" sz="2200" b="1" smtClean="0">
                <a:solidFill>
                  <a:srgbClr val="0033CC"/>
                </a:solidFill>
              </a:rPr>
              <a:t>, </a:t>
            </a:r>
          </a:p>
          <a:p>
            <a:pPr marL="609600" indent="-609600">
              <a:lnSpc>
                <a:spcPct val="80000"/>
              </a:lnSpc>
            </a:pPr>
            <a:r>
              <a:rPr lang="en-US" sz="2200" b="1" smtClean="0">
                <a:solidFill>
                  <a:srgbClr val="0033CC"/>
                </a:solidFill>
              </a:rPr>
              <a:t>Vladimir Benishek</a:t>
            </a:r>
            <a:r>
              <a:rPr lang="en-US" sz="2000" b="1" baseline="30000" smtClean="0">
                <a:solidFill>
                  <a:srgbClr val="0033CC"/>
                </a:solidFill>
              </a:rPr>
              <a:t>2</a:t>
            </a:r>
            <a:r>
              <a:rPr lang="en-US" sz="2200" b="1" smtClean="0">
                <a:solidFill>
                  <a:srgbClr val="0033CC"/>
                </a:solidFill>
              </a:rPr>
              <a:t>, Milan Dimitrijevic</a:t>
            </a:r>
            <a:r>
              <a:rPr lang="en-US" sz="2000" b="1" baseline="30000" smtClean="0">
                <a:solidFill>
                  <a:srgbClr val="0033CC"/>
                </a:solidFill>
              </a:rPr>
              <a:t>2</a:t>
            </a:r>
            <a:endParaRPr lang="bg-BG" sz="2200" b="1" i="1" smtClean="0">
              <a:solidFill>
                <a:srgbClr val="0033CC"/>
              </a:solidFill>
            </a:endParaRPr>
          </a:p>
          <a:p>
            <a:pPr marL="609600" indent="-609600">
              <a:lnSpc>
                <a:spcPct val="80000"/>
              </a:lnSpc>
            </a:pPr>
            <a:endParaRPr lang="en-US" sz="2000" b="1" i="1" smtClean="0">
              <a:solidFill>
                <a:srgbClr val="0033CC"/>
              </a:solidFill>
            </a:endParaRPr>
          </a:p>
          <a:p>
            <a:pPr marL="609600" indent="-609600">
              <a:lnSpc>
                <a:spcPct val="80000"/>
              </a:lnSpc>
            </a:pPr>
            <a:r>
              <a:rPr lang="en-US" sz="2000" b="1" baseline="30000" smtClean="0">
                <a:solidFill>
                  <a:srgbClr val="0033CC"/>
                </a:solidFill>
              </a:rPr>
              <a:t>1</a:t>
            </a:r>
            <a:r>
              <a:rPr lang="en-US" sz="2000" b="1" i="1" smtClean="0">
                <a:solidFill>
                  <a:srgbClr val="0033CC"/>
                </a:solidFill>
              </a:rPr>
              <a:t>Institute of Mathematics and Informatics</a:t>
            </a:r>
            <a:r>
              <a:rPr lang="bg-BG" sz="2000" b="1" i="1" smtClean="0">
                <a:solidFill>
                  <a:srgbClr val="0033CC"/>
                </a:solidFill>
              </a:rPr>
              <a:t>, </a:t>
            </a:r>
            <a:r>
              <a:rPr lang="en-US" sz="2000" b="1" i="1" smtClean="0">
                <a:solidFill>
                  <a:srgbClr val="0033CC"/>
                </a:solidFill>
              </a:rPr>
              <a:t>Bulgarian Academy of Sciences </a:t>
            </a:r>
          </a:p>
          <a:p>
            <a:pPr marL="609600" indent="-609600">
              <a:lnSpc>
                <a:spcPct val="80000"/>
              </a:lnSpc>
            </a:pPr>
            <a:r>
              <a:rPr lang="en-US" sz="2000" b="1" baseline="30000" smtClean="0">
                <a:solidFill>
                  <a:srgbClr val="0033CC"/>
                </a:solidFill>
              </a:rPr>
              <a:t>2</a:t>
            </a:r>
            <a:r>
              <a:rPr lang="en-US" sz="2000" b="1" i="1" smtClean="0">
                <a:solidFill>
                  <a:srgbClr val="0033CC"/>
                </a:solidFill>
              </a:rPr>
              <a:t>Astronomical Observatory of Belgrade</a:t>
            </a:r>
          </a:p>
          <a:p>
            <a:pPr marL="609600" indent="-609600">
              <a:lnSpc>
                <a:spcPct val="80000"/>
              </a:lnSpc>
            </a:pPr>
            <a:r>
              <a:rPr lang="en-US" sz="2000" b="1" i="1" smtClean="0">
                <a:solidFill>
                  <a:srgbClr val="0033CC"/>
                </a:solidFill>
              </a:rPr>
              <a:t> </a:t>
            </a:r>
          </a:p>
          <a:p>
            <a:pPr marL="609600" indent="-609600">
              <a:lnSpc>
                <a:spcPct val="80000"/>
              </a:lnSpc>
            </a:pPr>
            <a:endParaRPr lang="bg-BG" sz="2000" b="1" i="1" smtClean="0">
              <a:solidFill>
                <a:srgbClr val="0033CC"/>
              </a:solidFill>
            </a:endParaRPr>
          </a:p>
        </p:txBody>
      </p:sp>
      <p:pic>
        <p:nvPicPr>
          <p:cNvPr id="4116" name="Picture 20" descr="Logo_3"/>
          <p:cNvPicPr>
            <a:picLocks noChangeAspect="1" noChangeArrowheads="1"/>
          </p:cNvPicPr>
          <p:nvPr/>
        </p:nvPicPr>
        <p:blipFill>
          <a:blip r:embed="rId3"/>
          <a:srcRect/>
          <a:stretch>
            <a:fillRect/>
          </a:stretch>
        </p:blipFill>
        <p:spPr bwMode="auto">
          <a:xfrm>
            <a:off x="3810000" y="304800"/>
            <a:ext cx="1447800" cy="1087438"/>
          </a:xfrm>
          <a:prstGeom prst="rect">
            <a:avLst/>
          </a:prstGeom>
          <a:noFill/>
          <a:ln w="9525">
            <a:noFill/>
            <a:miter lim="800000"/>
            <a:headEnd/>
            <a:tailEnd/>
          </a:ln>
          <a:effectLst>
            <a:outerShdw dist="107763" dir="18900000" algn="ctr" rotWithShape="0">
              <a:schemeClr val="bg2">
                <a:alpha val="50000"/>
              </a:schemeClr>
            </a:outerShdw>
          </a:effectLst>
        </p:spPr>
      </p:pic>
      <p:sp>
        <p:nvSpPr>
          <p:cNvPr id="5127" name="Footer Placeholder 9"/>
          <p:cNvSpPr>
            <a:spLocks noGrp="1"/>
          </p:cNvSpPr>
          <p:nvPr>
            <p:ph type="ftr" sz="quarter" idx="12"/>
          </p:nvPr>
        </p:nvSpPr>
        <p:spPr>
          <a:xfrm>
            <a:off x="0" y="6248400"/>
            <a:ext cx="9144000" cy="609600"/>
          </a:xfrm>
        </p:spPr>
        <p:txBody>
          <a:bodyPr/>
          <a:lstStyle/>
          <a:p>
            <a:pPr>
              <a:defRPr/>
            </a:pPr>
            <a:r>
              <a:rPr lang="pt-BR" dirty="0"/>
              <a:t>RAZVOJ ASTRONOMIJE KOD SRBA IX, 18-22 April 2017, Beograd</a:t>
            </a:r>
            <a:endParaRPr lang="bg-BG" dirty="0"/>
          </a:p>
        </p:txBody>
      </p:sp>
      <p:pic>
        <p:nvPicPr>
          <p:cNvPr id="7" name="Picture 10" descr="bas"/>
          <p:cNvPicPr>
            <a:picLocks noChangeAspect="1" noChangeArrowheads="1"/>
          </p:cNvPicPr>
          <p:nvPr/>
        </p:nvPicPr>
        <p:blipFill>
          <a:blip r:embed="rId4"/>
          <a:srcRect/>
          <a:stretch>
            <a:fillRect/>
          </a:stretch>
        </p:blipFill>
        <p:spPr bwMode="auto">
          <a:xfrm>
            <a:off x="457200" y="533400"/>
            <a:ext cx="2016125" cy="868363"/>
          </a:xfrm>
          <a:prstGeom prst="rect">
            <a:avLst/>
          </a:prstGeom>
          <a:noFill/>
          <a:effectLst>
            <a:outerShdw dist="107763" dir="18900000" algn="ctr" rotWithShape="0">
              <a:schemeClr val="bg2">
                <a:alpha val="50000"/>
              </a:schemeClr>
            </a:outerShdw>
          </a:effectLst>
        </p:spPr>
      </p:pic>
      <p:sp>
        <p:nvSpPr>
          <p:cNvPr id="4103" name="AutoShape 8" descr="http://www.aob.rs/aoda.gif"/>
          <p:cNvSpPr>
            <a:spLocks noChangeAspect="1" noChangeArrowheads="1"/>
          </p:cNvSpPr>
          <p:nvPr/>
        </p:nvSpPr>
        <p:spPr bwMode="auto">
          <a:xfrm>
            <a:off x="76200" y="-182563"/>
            <a:ext cx="304800" cy="304801"/>
          </a:xfrm>
          <a:prstGeom prst="rect">
            <a:avLst/>
          </a:prstGeom>
          <a:noFill/>
          <a:ln w="9525">
            <a:noFill/>
            <a:miter lim="800000"/>
            <a:headEnd/>
            <a:tailEnd/>
          </a:ln>
        </p:spPr>
        <p:txBody>
          <a:bodyPr/>
          <a:lstStyle/>
          <a:p>
            <a:endParaRPr lang="en-US"/>
          </a:p>
        </p:txBody>
      </p:sp>
      <p:pic>
        <p:nvPicPr>
          <p:cNvPr id="4104" name="Picture 8" descr="AOB.jpg"/>
          <p:cNvPicPr>
            <a:picLocks noChangeAspect="1"/>
          </p:cNvPicPr>
          <p:nvPr/>
        </p:nvPicPr>
        <p:blipFill>
          <a:blip r:embed="rId5"/>
          <a:srcRect/>
          <a:stretch>
            <a:fillRect/>
          </a:stretch>
        </p:blipFill>
        <p:spPr bwMode="auto">
          <a:xfrm>
            <a:off x="7315200" y="304800"/>
            <a:ext cx="1292225" cy="1292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0" y="228600"/>
            <a:ext cx="9144000" cy="4495800"/>
          </a:xfrm>
        </p:spPr>
        <p:txBody>
          <a:bodyPr/>
          <a:lstStyle/>
          <a:p>
            <a:pPr algn="just">
              <a:buFont typeface="Wingdings" pitchFamily="2" charset="2"/>
              <a:buNone/>
              <a:defRPr/>
            </a:pPr>
            <a:r>
              <a:rPr lang="en-US" sz="2000" dirty="0" smtClean="0">
                <a:solidFill>
                  <a:srgbClr val="000000"/>
                </a:solidFill>
                <a:latin typeface="Times New Roman"/>
              </a:rPr>
              <a:t>	WFPDB integration to VO and development  to Astroinformatics:</a:t>
            </a:r>
            <a:endParaRPr lang="en-US" sz="1600" dirty="0" smtClean="0">
              <a:solidFill>
                <a:srgbClr val="000000"/>
              </a:solidFill>
              <a:latin typeface="Times New Roman"/>
            </a:endParaRPr>
          </a:p>
          <a:p>
            <a:pPr algn="just">
              <a:buFont typeface="Wingdings" pitchFamily="2" charset="2"/>
              <a:buNone/>
              <a:defRPr/>
            </a:pPr>
            <a:r>
              <a:rPr lang="en-US" sz="1600" dirty="0" smtClean="0">
                <a:solidFill>
                  <a:schemeClr val="bg2"/>
                </a:solidFill>
                <a:latin typeface="+mj-lt"/>
              </a:rPr>
              <a:t> </a:t>
            </a:r>
          </a:p>
          <a:p>
            <a:pPr algn="just">
              <a:buFont typeface="Wingdings" pitchFamily="2" charset="2"/>
              <a:buNone/>
              <a:defRPr/>
            </a:pPr>
            <a:r>
              <a:rPr lang="en-US" sz="1600" dirty="0" smtClean="0">
                <a:solidFill>
                  <a:srgbClr val="000000"/>
                </a:solidFill>
                <a:latin typeface="Times New Roman"/>
              </a:rPr>
              <a:t>The increasing volume of data – reason that the </a:t>
            </a:r>
            <a:r>
              <a:rPr lang="en-US" sz="1600" dirty="0" smtClean="0">
                <a:solidFill>
                  <a:schemeClr val="bg2"/>
                </a:solidFill>
                <a:latin typeface="+mj-lt"/>
              </a:rPr>
              <a:t>WFPDB underwent transformation to a featured VO service </a:t>
            </a:r>
            <a:r>
              <a:rPr lang="en-US" sz="1600" dirty="0" smtClean="0">
                <a:solidFill>
                  <a:srgbClr val="000000"/>
                </a:solidFill>
                <a:latin typeface="Times New Roman"/>
              </a:rPr>
              <a:t>with interoperating data archives and software tools through Table Access Protocol as a VO standard for querying astronomical databases.</a:t>
            </a:r>
            <a:r>
              <a:rPr lang="en-US" sz="1600" dirty="0" smtClean="0">
                <a:solidFill>
                  <a:schemeClr val="bg2"/>
                </a:solidFill>
                <a:latin typeface="+mj-lt"/>
              </a:rPr>
              <a:t>  </a:t>
            </a:r>
          </a:p>
          <a:p>
            <a:pPr algn="just">
              <a:buFont typeface="Wingdings" pitchFamily="2" charset="2"/>
              <a:buNone/>
              <a:defRPr/>
            </a:pPr>
            <a:endParaRPr lang="en-US" sz="1600" dirty="0" smtClean="0">
              <a:solidFill>
                <a:schemeClr val="bg2"/>
              </a:solidFill>
              <a:latin typeface="+mj-lt"/>
            </a:endParaRPr>
          </a:p>
          <a:p>
            <a:pPr algn="just">
              <a:buFont typeface="Wingdings" pitchFamily="2" charset="2"/>
              <a:buNone/>
              <a:defRPr/>
            </a:pPr>
            <a:r>
              <a:rPr lang="en-US" sz="1600" dirty="0" smtClean="0">
                <a:solidFill>
                  <a:schemeClr val="bg2"/>
                </a:solidFill>
                <a:latin typeface="+mj-lt"/>
              </a:rPr>
              <a:t>Steps:</a:t>
            </a:r>
          </a:p>
          <a:p>
            <a:pPr algn="just">
              <a:buClrTx/>
              <a:defRPr/>
            </a:pPr>
            <a:r>
              <a:rPr lang="en-US" sz="1600" dirty="0" smtClean="0">
                <a:solidFill>
                  <a:schemeClr val="bg2"/>
                </a:solidFill>
                <a:latin typeface="+mj-lt"/>
              </a:rPr>
              <a:t>Development of the equal criteria and parameters for plate digitization according to the VO standards (using FITS format files); </a:t>
            </a:r>
          </a:p>
          <a:p>
            <a:pPr algn="just">
              <a:buClrTx/>
              <a:defRPr/>
            </a:pPr>
            <a:r>
              <a:rPr lang="en-US" sz="1600" dirty="0" smtClean="0">
                <a:solidFill>
                  <a:schemeClr val="bg2"/>
                </a:solidFill>
                <a:latin typeface="+mj-lt"/>
              </a:rPr>
              <a:t>Preprocessing and photometry of digitized plates by the VO tools; </a:t>
            </a:r>
          </a:p>
          <a:p>
            <a:pPr algn="just">
              <a:buClrTx/>
              <a:defRPr/>
            </a:pPr>
            <a:r>
              <a:rPr lang="en-US" sz="1600" dirty="0" smtClean="0">
                <a:solidFill>
                  <a:schemeClr val="bg2"/>
                </a:solidFill>
                <a:latin typeface="+mj-lt"/>
              </a:rPr>
              <a:t>Free access to the files of digitized photographic plates </a:t>
            </a:r>
            <a:r>
              <a:rPr lang="en-US" sz="1600" dirty="0" smtClean="0">
                <a:solidFill>
                  <a:srgbClr val="000000"/>
                </a:solidFill>
                <a:latin typeface="Times New Roman"/>
              </a:rPr>
              <a:t>by the VO instruments.</a:t>
            </a:r>
            <a:r>
              <a:rPr lang="en-US" sz="1600" dirty="0" smtClean="0">
                <a:solidFill>
                  <a:schemeClr val="bg2"/>
                </a:solidFill>
                <a:latin typeface="+mj-lt"/>
              </a:rPr>
              <a:t> </a:t>
            </a:r>
          </a:p>
          <a:p>
            <a:pPr algn="just">
              <a:buClrTx/>
              <a:defRPr/>
            </a:pPr>
            <a:r>
              <a:rPr lang="en-US" sz="1600" dirty="0" smtClean="0">
                <a:solidFill>
                  <a:schemeClr val="bg2"/>
                </a:solidFill>
                <a:latin typeface="+mj-lt"/>
              </a:rPr>
              <a:t>Creating closer links between scientific papers published in Information Bulletin on Variable Stars and the data - included in the WFPDB, on which the papers are based upon gave a possibility of re-use of the plates, which is one of the goals of VO.</a:t>
            </a:r>
          </a:p>
          <a:p>
            <a:pPr algn="just">
              <a:buClrTx/>
              <a:defRPr/>
            </a:pPr>
            <a:r>
              <a:rPr lang="en-US" sz="1600" dirty="0" smtClean="0">
                <a:solidFill>
                  <a:schemeClr val="bg2"/>
                </a:solidFill>
                <a:latin typeface="+mj-lt"/>
              </a:rPr>
              <a:t>Integration of the WFPDB into the German Astrophysical Virtual Observatory as a VO structure.  </a:t>
            </a:r>
          </a:p>
          <a:p>
            <a:pPr algn="just">
              <a:buFont typeface="Wingdings" pitchFamily="2" charset="2"/>
              <a:buNone/>
              <a:defRPr/>
            </a:pPr>
            <a:endParaRPr lang="en-US" sz="1600" dirty="0" smtClean="0">
              <a:solidFill>
                <a:schemeClr val="bg2"/>
              </a:solidFill>
              <a:latin typeface="+mj-lt"/>
            </a:endParaRPr>
          </a:p>
          <a:p>
            <a:pPr algn="just">
              <a:buFont typeface="Wingdings" pitchFamily="2" charset="2"/>
              <a:buNone/>
              <a:defRPr/>
            </a:pPr>
            <a:r>
              <a:rPr lang="en-US" sz="1600" dirty="0" smtClean="0">
                <a:solidFill>
                  <a:schemeClr val="bg2"/>
                </a:solidFill>
                <a:latin typeface="+mj-lt"/>
              </a:rPr>
              <a:t> </a:t>
            </a:r>
          </a:p>
          <a:p>
            <a:pPr algn="just">
              <a:buFont typeface="Wingdings" pitchFamily="2" charset="2"/>
              <a:buNone/>
              <a:defRPr/>
            </a:pPr>
            <a:r>
              <a:rPr lang="en-US" sz="1600" dirty="0" smtClean="0">
                <a:solidFill>
                  <a:srgbClr val="000000"/>
                </a:solidFill>
                <a:latin typeface="Times New Roman"/>
              </a:rPr>
              <a:t> </a:t>
            </a:r>
            <a:endParaRPr lang="en-US" sz="1600" dirty="0" smtClean="0">
              <a:solidFill>
                <a:schemeClr val="bg2"/>
              </a:solidFill>
              <a:latin typeface="+mj-lt"/>
            </a:endParaRPr>
          </a:p>
          <a:p>
            <a:pPr algn="just">
              <a:buFont typeface="Wingdings" pitchFamily="2" charset="2"/>
              <a:buNone/>
              <a:defRPr/>
            </a:pPr>
            <a:endParaRPr lang="en-US" sz="1600" dirty="0" smtClean="0">
              <a:solidFill>
                <a:schemeClr val="bg2"/>
              </a:solidFill>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0" y="381000"/>
            <a:ext cx="9144000" cy="5029200"/>
          </a:xfrm>
        </p:spPr>
        <p:txBody>
          <a:bodyPr/>
          <a:lstStyle/>
          <a:p>
            <a:pPr algn="ctr">
              <a:buFont typeface="Wingdings" pitchFamily="2" charset="2"/>
              <a:buNone/>
              <a:defRPr/>
            </a:pPr>
            <a:r>
              <a:rPr lang="en-US" sz="2000" dirty="0" smtClean="0">
                <a:solidFill>
                  <a:srgbClr val="000000"/>
                </a:solidFill>
                <a:latin typeface="Times New Roman"/>
              </a:rPr>
              <a:t>	WFPDB integration to VO and development  to Astroinformatics</a:t>
            </a:r>
            <a:endParaRPr lang="en-US" sz="1600" dirty="0" smtClean="0">
              <a:solidFill>
                <a:srgbClr val="000000"/>
              </a:solidFill>
              <a:latin typeface="Times New Roman"/>
            </a:endParaRPr>
          </a:p>
          <a:p>
            <a:pPr algn="just">
              <a:buFont typeface="Wingdings" pitchFamily="2" charset="2"/>
              <a:buNone/>
              <a:defRPr/>
            </a:pPr>
            <a:r>
              <a:rPr lang="en-US" sz="1600" dirty="0" smtClean="0">
                <a:solidFill>
                  <a:schemeClr val="bg2"/>
                </a:solidFill>
                <a:latin typeface="+mj-lt"/>
              </a:rPr>
              <a:t> </a:t>
            </a:r>
          </a:p>
          <a:p>
            <a:pPr algn="just">
              <a:buFont typeface="Wingdings" pitchFamily="2" charset="2"/>
              <a:buNone/>
              <a:defRPr/>
            </a:pPr>
            <a:r>
              <a:rPr lang="en-US" sz="1600" dirty="0" smtClean="0">
                <a:solidFill>
                  <a:srgbClr val="000000"/>
                </a:solidFill>
                <a:latin typeface="Times New Roman"/>
              </a:rPr>
              <a:t>Processing of large amount of data from the running plate digitization – necessity of u</a:t>
            </a:r>
            <a:r>
              <a:rPr lang="en-US" sz="1600" dirty="0" smtClean="0">
                <a:solidFill>
                  <a:schemeClr val="bg2"/>
                </a:solidFill>
                <a:latin typeface="+mj-lt"/>
              </a:rPr>
              <a:t>sage of methods of Astroinformatics.</a:t>
            </a:r>
          </a:p>
          <a:p>
            <a:pPr algn="just">
              <a:buFont typeface="Wingdings" pitchFamily="2" charset="2"/>
              <a:buNone/>
              <a:defRPr/>
            </a:pPr>
            <a:endParaRPr lang="en-US" sz="1600" dirty="0" smtClean="0">
              <a:solidFill>
                <a:schemeClr val="bg2"/>
              </a:solidFill>
              <a:latin typeface="+mj-lt"/>
            </a:endParaRPr>
          </a:p>
          <a:p>
            <a:pPr algn="just">
              <a:buFont typeface="Wingdings" pitchFamily="2" charset="2"/>
              <a:buNone/>
              <a:defRPr/>
            </a:pPr>
            <a:r>
              <a:rPr lang="en-US" sz="1600" dirty="0" smtClean="0">
                <a:solidFill>
                  <a:schemeClr val="bg2"/>
                </a:solidFill>
                <a:latin typeface="+mj-lt"/>
              </a:rPr>
              <a:t>Steps:</a:t>
            </a:r>
          </a:p>
          <a:p>
            <a:pPr algn="just">
              <a:buClrTx/>
              <a:buSzPct val="100000"/>
              <a:buFont typeface="Arial" pitchFamily="34" charset="0"/>
              <a:buChar char="•"/>
              <a:defRPr/>
            </a:pPr>
            <a:r>
              <a:rPr lang="en-US" sz="1600" dirty="0" smtClean="0">
                <a:solidFill>
                  <a:schemeClr val="bg2"/>
                </a:solidFill>
                <a:latin typeface="+mj-lt"/>
              </a:rPr>
              <a:t>Visualization of some WFPDB data - </a:t>
            </a:r>
            <a:r>
              <a:rPr lang="en-US" sz="1600" dirty="0" err="1" smtClean="0">
                <a:solidFill>
                  <a:schemeClr val="bg2"/>
                </a:solidFill>
                <a:latin typeface="+mj-lt"/>
              </a:rPr>
              <a:t>AstroWeb</a:t>
            </a:r>
            <a:r>
              <a:rPr lang="en-US" sz="1600" dirty="0" smtClean="0">
                <a:solidFill>
                  <a:schemeClr val="bg2"/>
                </a:solidFill>
                <a:latin typeface="+mj-lt"/>
              </a:rPr>
              <a:t> on the base of the same data-set as the WFPDB search system;</a:t>
            </a:r>
          </a:p>
          <a:p>
            <a:pPr algn="just">
              <a:buClrTx/>
              <a:buSzPct val="100000"/>
              <a:buFont typeface="Arial" pitchFamily="34" charset="0"/>
              <a:buChar char="•"/>
              <a:defRPr/>
            </a:pPr>
            <a:r>
              <a:rPr lang="en-US" sz="1600" dirty="0" smtClean="0">
                <a:solidFill>
                  <a:schemeClr val="bg2"/>
                </a:solidFill>
                <a:latin typeface="+mj-lt"/>
              </a:rPr>
              <a:t>Pipeline software tools for time conversion  and coordinates conversion (usually equatorial coordinates to J2000). The software https://github.com/nkirov/timetool and https://github.com/nkirov/epochtool is written in C++ using Qt cross-platform application and UI development framework (http://qt.digia.com/). </a:t>
            </a:r>
          </a:p>
          <a:p>
            <a:pPr algn="just">
              <a:buClrTx/>
              <a:buSzPct val="100000"/>
              <a:buFont typeface="Arial" pitchFamily="34" charset="0"/>
              <a:buChar char="•"/>
              <a:defRPr/>
            </a:pPr>
            <a:r>
              <a:rPr lang="en-US" sz="1600" dirty="0" smtClean="0">
                <a:solidFill>
                  <a:schemeClr val="bg2"/>
                </a:solidFill>
                <a:latin typeface="+mj-lt"/>
              </a:rPr>
              <a:t>Development of software tools for image processing of the flare star search monitoring multi-exposure plates, as well as for Carte du </a:t>
            </a:r>
            <a:r>
              <a:rPr lang="en-US" sz="1600" dirty="0" err="1" smtClean="0">
                <a:solidFill>
                  <a:schemeClr val="bg2"/>
                </a:solidFill>
                <a:latin typeface="+mj-lt"/>
              </a:rPr>
              <a:t>Ciel</a:t>
            </a:r>
            <a:r>
              <a:rPr lang="en-US" sz="1600" dirty="0" smtClean="0">
                <a:solidFill>
                  <a:schemeClr val="bg2"/>
                </a:solidFill>
                <a:latin typeface="+mj-lt"/>
              </a:rPr>
              <a:t> triple images plates;  </a:t>
            </a:r>
          </a:p>
          <a:p>
            <a:pPr algn="just">
              <a:buClrTx/>
              <a:buSzPct val="100000"/>
              <a:buFont typeface="Arial" pitchFamily="34" charset="0"/>
              <a:buChar char="•"/>
              <a:defRPr/>
            </a:pPr>
            <a:r>
              <a:rPr lang="en-US" sz="1600" dirty="0" smtClean="0">
                <a:solidFill>
                  <a:schemeClr val="bg2"/>
                </a:solidFill>
                <a:latin typeface="+mj-lt"/>
              </a:rPr>
              <a:t>Accurate World Coordinate Systems (WCS) fits of the plates using ASTROMETRY.NET (http://nova.astrometry.net/);</a:t>
            </a:r>
          </a:p>
          <a:p>
            <a:pPr algn="just">
              <a:buFont typeface="Wingdings" pitchFamily="2" charset="2"/>
              <a:buNone/>
              <a:defRPr/>
            </a:pPr>
            <a:endParaRPr lang="en-US" sz="1600" dirty="0" smtClean="0">
              <a:solidFill>
                <a:schemeClr val="bg2"/>
              </a:solidFill>
              <a:latin typeface="+mj-lt"/>
            </a:endParaRPr>
          </a:p>
          <a:p>
            <a:pPr algn="just">
              <a:buFont typeface="Wingdings" pitchFamily="2" charset="2"/>
              <a:buNone/>
              <a:defRPr/>
            </a:pPr>
            <a:r>
              <a:rPr lang="en-US" sz="1600" dirty="0" smtClean="0">
                <a:solidFill>
                  <a:schemeClr val="bg2"/>
                </a:solidFill>
                <a:latin typeface="+mj-lt"/>
              </a:rPr>
              <a:t> </a:t>
            </a:r>
          </a:p>
          <a:p>
            <a:pPr algn="just">
              <a:buFont typeface="Wingdings" pitchFamily="2" charset="2"/>
              <a:buNone/>
              <a:defRPr/>
            </a:pPr>
            <a:endParaRPr lang="en-US" sz="1600" dirty="0" smtClean="0">
              <a:solidFill>
                <a:schemeClr val="bg2"/>
              </a:solidFill>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0" y="0"/>
            <a:ext cx="7239000" cy="769938"/>
          </a:xfrm>
          <a:prstGeom prst="rect">
            <a:avLst/>
          </a:prstGeom>
          <a:noFill/>
          <a:ln w="12700" cap="sq">
            <a:noFill/>
            <a:miter lim="800000"/>
            <a:headEnd type="none" w="sm" len="sm"/>
            <a:tailEnd type="none" w="sm" len="sm"/>
          </a:ln>
        </p:spPr>
        <p:txBody>
          <a:bodyPr>
            <a:spAutoFit/>
          </a:bodyPr>
          <a:lstStyle/>
          <a:p>
            <a:pPr algn="ctr"/>
            <a:r>
              <a:rPr lang="en-US" sz="4400" b="1">
                <a:solidFill>
                  <a:srgbClr val="0033CC"/>
                </a:solidFill>
              </a:rPr>
              <a:t> </a:t>
            </a:r>
            <a:r>
              <a:rPr lang="en-US" sz="2000" b="1">
                <a:solidFill>
                  <a:schemeClr val="bg2"/>
                </a:solidFill>
              </a:rPr>
              <a:t>Wide-Field Plate Database: Data Visualization  </a:t>
            </a:r>
            <a:endParaRPr lang="bg-BG" sz="2000">
              <a:solidFill>
                <a:schemeClr val="bg2"/>
              </a:solidFill>
            </a:endParaRPr>
          </a:p>
        </p:txBody>
      </p:sp>
      <p:pic>
        <p:nvPicPr>
          <p:cNvPr id="6" name="Picture 7" descr="ssadc-logo"/>
          <p:cNvPicPr>
            <a:picLocks noChangeAspect="1" noChangeArrowheads="1"/>
          </p:cNvPicPr>
          <p:nvPr/>
        </p:nvPicPr>
        <p:blipFill>
          <a:blip r:embed="rId3"/>
          <a:srcRect/>
          <a:stretch>
            <a:fillRect/>
          </a:stretch>
        </p:blipFill>
        <p:spPr bwMode="auto">
          <a:xfrm>
            <a:off x="7239000" y="228600"/>
            <a:ext cx="1524000" cy="838200"/>
          </a:xfrm>
          <a:prstGeom prst="rect">
            <a:avLst/>
          </a:prstGeom>
          <a:noFill/>
          <a:effectLst>
            <a:outerShdw dist="107763" dir="18900000" sx="80000" sy="80000" algn="ctr" rotWithShape="0">
              <a:srgbClr val="808080"/>
            </a:outerShdw>
          </a:effectLst>
        </p:spPr>
      </p:pic>
      <p:sp>
        <p:nvSpPr>
          <p:cNvPr id="15364" name="Rectangle 12"/>
          <p:cNvSpPr>
            <a:spLocks noChangeArrowheads="1"/>
          </p:cNvSpPr>
          <p:nvPr/>
        </p:nvSpPr>
        <p:spPr bwMode="auto">
          <a:xfrm>
            <a:off x="0" y="1143000"/>
            <a:ext cx="9144000" cy="930275"/>
          </a:xfrm>
          <a:prstGeom prst="rect">
            <a:avLst/>
          </a:prstGeom>
          <a:noFill/>
          <a:ln w="9525">
            <a:noFill/>
            <a:miter lim="800000"/>
            <a:headEnd/>
            <a:tailEnd/>
          </a:ln>
        </p:spPr>
        <p:txBody>
          <a:bodyPr>
            <a:spAutoFit/>
          </a:bodyPr>
          <a:lstStyle/>
          <a:p>
            <a:pPr marL="342900" indent="-342900" eaLnBrk="1" hangingPunct="1">
              <a:spcBef>
                <a:spcPct val="20000"/>
              </a:spcBef>
            </a:pPr>
            <a:r>
              <a:rPr kumimoji="0" lang="en-US" sz="1600" b="1">
                <a:solidFill>
                  <a:schemeClr val="bg2"/>
                </a:solidFill>
                <a:cs typeface="Times New Roman" pitchFamily="18" charset="0"/>
              </a:rPr>
              <a:t>Through AstroWeb (Alexander Kolev) using the exact data-set as the WFPDB search system.</a:t>
            </a:r>
          </a:p>
          <a:p>
            <a:pPr marL="342900" indent="-342900" eaLnBrk="1" hangingPunct="1">
              <a:spcBef>
                <a:spcPct val="20000"/>
              </a:spcBef>
            </a:pPr>
            <a:r>
              <a:rPr kumimoji="0" lang="en-US" sz="1600" b="1">
                <a:solidFill>
                  <a:schemeClr val="bg2"/>
                </a:solidFill>
                <a:cs typeface="Times New Roman" pitchFamily="18" charset="0"/>
              </a:rPr>
              <a:t>Visualization: Observatory geographical location, plate archives,  content, plate preview.</a:t>
            </a:r>
          </a:p>
          <a:p>
            <a:pPr marL="342900" indent="-342900" eaLnBrk="1" hangingPunct="1">
              <a:spcBef>
                <a:spcPct val="20000"/>
              </a:spcBef>
            </a:pPr>
            <a:r>
              <a:rPr kumimoji="0" lang="en-US" sz="1600" b="1">
                <a:solidFill>
                  <a:schemeClr val="bg2"/>
                </a:solidFill>
                <a:cs typeface="Times New Roman" pitchFamily="18" charset="0"/>
              </a:rPr>
              <a:t>(http://wfpdb.org:8000/chameleon/astroweb/astroweb.phtml)</a:t>
            </a:r>
          </a:p>
        </p:txBody>
      </p:sp>
      <p:pic>
        <p:nvPicPr>
          <p:cNvPr id="15365" name="Picture 2" descr="C:\damyan\Personal\Study\Conference_Sofia_07_2014\WFPDB_obs_distribution.png"/>
          <p:cNvPicPr>
            <a:picLocks noChangeAspect="1" noChangeArrowheads="1"/>
          </p:cNvPicPr>
          <p:nvPr/>
        </p:nvPicPr>
        <p:blipFill>
          <a:blip r:embed="rId4"/>
          <a:srcRect/>
          <a:stretch>
            <a:fillRect/>
          </a:stretch>
        </p:blipFill>
        <p:spPr bwMode="auto">
          <a:xfrm>
            <a:off x="1143000" y="2743200"/>
            <a:ext cx="6934200" cy="346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0" y="0"/>
            <a:ext cx="7467600" cy="400050"/>
          </a:xfrm>
          <a:prstGeom prst="rect">
            <a:avLst/>
          </a:prstGeom>
          <a:noFill/>
          <a:ln w="9525">
            <a:noFill/>
            <a:miter lim="800000"/>
            <a:headEnd/>
            <a:tailEnd/>
          </a:ln>
        </p:spPr>
        <p:txBody>
          <a:bodyPr>
            <a:spAutoFit/>
          </a:bodyPr>
          <a:lstStyle/>
          <a:p>
            <a:pPr algn="ctr"/>
            <a:r>
              <a:rPr lang="en-US" sz="2000" b="1">
                <a:solidFill>
                  <a:schemeClr val="bg2"/>
                </a:solidFill>
              </a:rPr>
              <a:t>Wide-Field Plate Database: Astroinformatics</a:t>
            </a:r>
            <a:endParaRPr lang="en-US" sz="2000">
              <a:solidFill>
                <a:schemeClr val="bg2"/>
              </a:solidFill>
            </a:endParaRPr>
          </a:p>
        </p:txBody>
      </p:sp>
      <p:sp>
        <p:nvSpPr>
          <p:cNvPr id="16387" name="Rectangle 4"/>
          <p:cNvSpPr>
            <a:spLocks noChangeArrowheads="1"/>
          </p:cNvSpPr>
          <p:nvPr/>
        </p:nvSpPr>
        <p:spPr bwMode="auto">
          <a:xfrm>
            <a:off x="0" y="990600"/>
            <a:ext cx="9144000" cy="1938338"/>
          </a:xfrm>
          <a:prstGeom prst="rect">
            <a:avLst/>
          </a:prstGeom>
          <a:noFill/>
          <a:ln w="9525">
            <a:noFill/>
            <a:miter lim="800000"/>
            <a:headEnd/>
            <a:tailEnd/>
          </a:ln>
        </p:spPr>
        <p:txBody>
          <a:bodyPr>
            <a:spAutoFit/>
          </a:bodyPr>
          <a:lstStyle/>
          <a:p>
            <a:pPr algn="just"/>
            <a:r>
              <a:rPr lang="en-US" sz="1600" b="1">
                <a:solidFill>
                  <a:schemeClr val="bg2"/>
                </a:solidFill>
              </a:rPr>
              <a:t>Standard WFPDB requirements for content and data structure:</a:t>
            </a:r>
          </a:p>
          <a:p>
            <a:pPr algn="just"/>
            <a:r>
              <a:rPr lang="en-US" sz="1600" b="1">
                <a:solidFill>
                  <a:schemeClr val="bg2"/>
                </a:solidFill>
              </a:rPr>
              <a:t>WFPDB Software tools:</a:t>
            </a:r>
          </a:p>
          <a:p>
            <a:pPr algn="just"/>
            <a:endParaRPr lang="en-US" sz="1600" b="1">
              <a:solidFill>
                <a:schemeClr val="bg2"/>
              </a:solidFill>
            </a:endParaRPr>
          </a:p>
          <a:p>
            <a:pPr algn="just">
              <a:buFont typeface="Arial" charset="0"/>
              <a:buChar char="•"/>
            </a:pPr>
            <a:r>
              <a:rPr lang="en-US" sz="1600" b="1">
                <a:solidFill>
                  <a:schemeClr val="bg2"/>
                </a:solidFill>
              </a:rPr>
              <a:t> Time Conversion:  Local sidereal time (LST) or local time (local daylight saving time DST) to universal time (UT); </a:t>
            </a:r>
          </a:p>
          <a:p>
            <a:pPr algn="just">
              <a:buFont typeface="Arial" charset="0"/>
              <a:buChar char="•"/>
            </a:pPr>
            <a:r>
              <a:rPr lang="en-US" sz="1600" b="1">
                <a:solidFill>
                  <a:schemeClr val="bg2"/>
                </a:solidFill>
              </a:rPr>
              <a:t> Coordinates Conversion: Equatorial coordinates to J2000.</a:t>
            </a:r>
          </a:p>
          <a:p>
            <a:pPr algn="just"/>
            <a:endParaRPr lang="en-US">
              <a:solidFill>
                <a:schemeClr val="bg2"/>
              </a:solidFill>
            </a:endParaRPr>
          </a:p>
        </p:txBody>
      </p:sp>
      <p:sp>
        <p:nvSpPr>
          <p:cNvPr id="16388" name="Rectangle 5"/>
          <p:cNvSpPr>
            <a:spLocks noChangeArrowheads="1"/>
          </p:cNvSpPr>
          <p:nvPr/>
        </p:nvSpPr>
        <p:spPr bwMode="auto">
          <a:xfrm>
            <a:off x="2286000" y="3276600"/>
            <a:ext cx="4572000" cy="400050"/>
          </a:xfrm>
          <a:prstGeom prst="rect">
            <a:avLst/>
          </a:prstGeom>
          <a:noFill/>
          <a:ln w="9525">
            <a:noFill/>
            <a:miter lim="800000"/>
            <a:headEnd/>
            <a:tailEnd/>
          </a:ln>
        </p:spPr>
        <p:txBody>
          <a:bodyPr>
            <a:spAutoFit/>
          </a:bodyPr>
          <a:lstStyle/>
          <a:p>
            <a:r>
              <a:rPr lang="en-US" sz="2000">
                <a:solidFill>
                  <a:srgbClr val="0033CC"/>
                </a:solidFill>
              </a:rPr>
              <a:t> </a:t>
            </a:r>
          </a:p>
        </p:txBody>
      </p:sp>
      <p:pic>
        <p:nvPicPr>
          <p:cNvPr id="16389" name="Picture 5"/>
          <p:cNvPicPr>
            <a:picLocks noChangeAspect="1" noChangeArrowheads="1"/>
          </p:cNvPicPr>
          <p:nvPr/>
        </p:nvPicPr>
        <p:blipFill>
          <a:blip r:embed="rId3"/>
          <a:srcRect/>
          <a:stretch>
            <a:fillRect/>
          </a:stretch>
        </p:blipFill>
        <p:spPr bwMode="auto">
          <a:xfrm>
            <a:off x="228600" y="4114800"/>
            <a:ext cx="8456613" cy="1114425"/>
          </a:xfrm>
          <a:prstGeom prst="rect">
            <a:avLst/>
          </a:prstGeom>
          <a:noFill/>
          <a:ln w="12700" cap="sq">
            <a:noFill/>
            <a:miter lim="800000"/>
            <a:headEnd type="none" w="sm" len="sm"/>
            <a:tailEnd type="none" w="sm" len="sm"/>
          </a:ln>
        </p:spPr>
      </p:pic>
      <p:sp>
        <p:nvSpPr>
          <p:cNvPr id="16390" name="Rectangle 7"/>
          <p:cNvSpPr>
            <a:spLocks noChangeArrowheads="1"/>
          </p:cNvSpPr>
          <p:nvPr/>
        </p:nvSpPr>
        <p:spPr bwMode="auto">
          <a:xfrm>
            <a:off x="3189288" y="3198813"/>
            <a:ext cx="2471737" cy="400050"/>
          </a:xfrm>
          <a:prstGeom prst="rect">
            <a:avLst/>
          </a:prstGeom>
          <a:noFill/>
          <a:ln w="9525">
            <a:noFill/>
            <a:miter lim="800000"/>
            <a:headEnd/>
            <a:tailEnd/>
          </a:ln>
        </p:spPr>
        <p:txBody>
          <a:bodyPr wrap="none">
            <a:spAutoFit/>
          </a:bodyPr>
          <a:lstStyle/>
          <a:p>
            <a:r>
              <a:rPr lang="en-US" sz="2000" b="1">
                <a:solidFill>
                  <a:schemeClr val="bg2"/>
                </a:solidFill>
              </a:rPr>
              <a:t>Conversion Diagram</a:t>
            </a:r>
          </a:p>
        </p:txBody>
      </p:sp>
      <p:pic>
        <p:nvPicPr>
          <p:cNvPr id="11" name="Picture 6" descr="Logo_3"/>
          <p:cNvPicPr>
            <a:picLocks noChangeAspect="1" noChangeArrowheads="1"/>
          </p:cNvPicPr>
          <p:nvPr/>
        </p:nvPicPr>
        <p:blipFill>
          <a:blip r:embed="rId4"/>
          <a:srcRect/>
          <a:stretch>
            <a:fillRect/>
          </a:stretch>
        </p:blipFill>
        <p:spPr bwMode="auto">
          <a:xfrm>
            <a:off x="7391400" y="152400"/>
            <a:ext cx="1447800" cy="1087438"/>
          </a:xfrm>
          <a:prstGeom prst="rect">
            <a:avLst/>
          </a:prstGeom>
          <a:noFill/>
          <a:ln w="9525">
            <a:noFill/>
            <a:miter lim="800000"/>
            <a:headEnd/>
            <a:tailEnd/>
          </a:ln>
          <a:effectLst>
            <a:outerShdw dist="107763" dir="18900000" algn="ctr" rotWithShape="0">
              <a:schemeClr val="bg2">
                <a:alpha val="50000"/>
              </a:scheme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ChangeArrowheads="1"/>
          </p:cNvSpPr>
          <p:nvPr/>
        </p:nvSpPr>
        <p:spPr bwMode="auto">
          <a:xfrm>
            <a:off x="0" y="304800"/>
            <a:ext cx="9144000" cy="400050"/>
          </a:xfrm>
          <a:prstGeom prst="rect">
            <a:avLst/>
          </a:prstGeom>
          <a:noFill/>
          <a:ln w="9525">
            <a:noFill/>
            <a:miter lim="800000"/>
            <a:headEnd/>
            <a:tailEnd/>
          </a:ln>
        </p:spPr>
        <p:txBody>
          <a:bodyPr>
            <a:spAutoFit/>
          </a:bodyPr>
          <a:lstStyle/>
          <a:p>
            <a:pPr algn="ctr"/>
            <a:r>
              <a:rPr lang="en-US" sz="2000" b="1">
                <a:solidFill>
                  <a:schemeClr val="bg2"/>
                </a:solidFill>
              </a:rPr>
              <a:t>Wide-Field Plate Database: Present Status and Future Plans</a:t>
            </a:r>
            <a:endParaRPr lang="en-US" sz="2000">
              <a:solidFill>
                <a:schemeClr val="bg2"/>
              </a:solidFill>
            </a:endParaRPr>
          </a:p>
        </p:txBody>
      </p:sp>
      <p:sp>
        <p:nvSpPr>
          <p:cNvPr id="17411" name="Rectangle 4"/>
          <p:cNvSpPr>
            <a:spLocks noChangeArrowheads="1"/>
          </p:cNvSpPr>
          <p:nvPr/>
        </p:nvSpPr>
        <p:spPr bwMode="auto">
          <a:xfrm>
            <a:off x="0" y="990600"/>
            <a:ext cx="9144000" cy="5262563"/>
          </a:xfrm>
          <a:prstGeom prst="rect">
            <a:avLst/>
          </a:prstGeom>
          <a:noFill/>
          <a:ln w="9525">
            <a:noFill/>
            <a:miter lim="800000"/>
            <a:headEnd/>
            <a:tailEnd/>
          </a:ln>
        </p:spPr>
        <p:txBody>
          <a:bodyPr>
            <a:spAutoFit/>
          </a:bodyPr>
          <a:lstStyle/>
          <a:p>
            <a:pPr algn="just"/>
            <a:r>
              <a:rPr lang="en-US">
                <a:solidFill>
                  <a:srgbClr val="0033CC"/>
                </a:solidFill>
              </a:rPr>
              <a:t> </a:t>
            </a:r>
          </a:p>
          <a:p>
            <a:pPr algn="just"/>
            <a:r>
              <a:rPr lang="en-US" sz="1600" b="1">
                <a:solidFill>
                  <a:schemeClr val="bg2"/>
                </a:solidFill>
              </a:rPr>
              <a:t>International collaboration for plate archives inventory and their upgrading (only about 25% from all existing plates are visible via WFPDB) - the main aim of the project Humboldt_Astroinformatics.net </a:t>
            </a:r>
          </a:p>
          <a:p>
            <a:pPr algn="just"/>
            <a:endParaRPr lang="en-US" sz="1600" b="1">
              <a:solidFill>
                <a:schemeClr val="bg2"/>
              </a:solidFill>
            </a:endParaRPr>
          </a:p>
          <a:p>
            <a:pPr algn="just"/>
            <a:r>
              <a:rPr lang="en-US" sz="1600" b="1">
                <a:solidFill>
                  <a:schemeClr val="bg2"/>
                </a:solidFill>
              </a:rPr>
              <a:t>Need for collaboration </a:t>
            </a:r>
          </a:p>
          <a:p>
            <a:pPr algn="just"/>
            <a:r>
              <a:rPr lang="en-US" sz="1600" b="1">
                <a:solidFill>
                  <a:schemeClr val="bg2"/>
                </a:solidFill>
              </a:rPr>
              <a:t> </a:t>
            </a:r>
          </a:p>
          <a:p>
            <a:pPr algn="just"/>
            <a:r>
              <a:rPr lang="en-US" sz="1600" b="1">
                <a:solidFill>
                  <a:schemeClr val="bg2"/>
                </a:solidFill>
              </a:rPr>
              <a:t>For plate collections inventory and exchange of experience an international collaboration is strongly desired. It is the main aim of the running project Humboldt Astroinformatics Networking and of the established Humboldt Astroinformatics Network Web Portal, which to be a starting point at any searches, presentations, retrievals, publishing preservation and dissemination of information concerning Astroinformatics in Bulgaria and Germany; to give computational education; to  facilitate the historical and cultural heritage research in both countries; to active a social networking, combining Science Portal and Public Portal, as well as the Citizen Science (done by voluntary contributors together with professional scientists); to link to other existed already scientific organizations portals, self-referential portals and some astronomical image processing home pages and wikispaces (e.g. Astroplate Wiki at: https://www.plate-archive.org/wiki/index.php/Main_Page) for further exchange of knowledge, software and archival procedures, as well as for improving the standardization of metadata, catalogue data and scientific tools.</a:t>
            </a:r>
          </a:p>
          <a:p>
            <a:pPr algn="just"/>
            <a:endParaRPr lang="en-US" sz="1600" b="1">
              <a:solidFill>
                <a:schemeClr val="bg2"/>
              </a:solidFill>
            </a:endParaRPr>
          </a:p>
          <a:p>
            <a:pPr algn="just">
              <a:buFont typeface="Arial" charset="0"/>
              <a:buChar char="•"/>
            </a:pPr>
            <a:endParaRPr lang="en-US">
              <a:solidFill>
                <a:srgbClr val="0033CC"/>
              </a:solidFill>
            </a:endParaRPr>
          </a:p>
        </p:txBody>
      </p:sp>
      <p:sp>
        <p:nvSpPr>
          <p:cNvPr id="17412" name="Footer Placeholder 4"/>
          <p:cNvSpPr>
            <a:spLocks noGrp="1"/>
          </p:cNvSpPr>
          <p:nvPr>
            <p:ph type="ftr" sz="quarter" idx="11"/>
          </p:nvPr>
        </p:nvSpPr>
        <p:spPr>
          <a:xfrm>
            <a:off x="0" y="6477000"/>
            <a:ext cx="9144000" cy="152400"/>
          </a:xfrm>
          <a:noFill/>
        </p:spPr>
        <p:txBody>
          <a:bodyPr/>
          <a:lstStyle/>
          <a:p>
            <a:r>
              <a:rPr lang="pt-BR" smtClean="0">
                <a:solidFill>
                  <a:srgbClr val="0033CC"/>
                </a:solidFill>
              </a:rPr>
              <a:t> </a:t>
            </a:r>
            <a:endParaRPr lang="bg-BG" smtClean="0">
              <a:solidFill>
                <a:srgbClr val="0033CC"/>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0" y="0"/>
            <a:ext cx="7467600" cy="769938"/>
          </a:xfrm>
          <a:prstGeom prst="rect">
            <a:avLst/>
          </a:prstGeom>
          <a:noFill/>
          <a:ln w="9525">
            <a:noFill/>
            <a:miter lim="800000"/>
            <a:headEnd/>
            <a:tailEnd/>
          </a:ln>
        </p:spPr>
        <p:txBody>
          <a:bodyPr>
            <a:spAutoFit/>
          </a:bodyPr>
          <a:lstStyle/>
          <a:p>
            <a:pPr algn="ctr"/>
            <a:r>
              <a:rPr lang="en-US" b="1">
                <a:solidFill>
                  <a:schemeClr val="bg2"/>
                </a:solidFill>
              </a:rPr>
              <a:t>Wide-Field Plate Database: Astroinformatics</a:t>
            </a:r>
          </a:p>
          <a:p>
            <a:pPr algn="ctr"/>
            <a:r>
              <a:rPr lang="en-US" sz="2000" b="1">
                <a:solidFill>
                  <a:schemeClr val="bg2"/>
                </a:solidFill>
              </a:rPr>
              <a:t>Humboldt Astroinformatics Networking</a:t>
            </a:r>
          </a:p>
        </p:txBody>
      </p:sp>
      <p:sp>
        <p:nvSpPr>
          <p:cNvPr id="18435" name="Rectangle 4"/>
          <p:cNvSpPr>
            <a:spLocks noChangeArrowheads="1"/>
          </p:cNvSpPr>
          <p:nvPr/>
        </p:nvSpPr>
        <p:spPr bwMode="auto">
          <a:xfrm>
            <a:off x="0" y="1143000"/>
            <a:ext cx="9144000" cy="5262563"/>
          </a:xfrm>
          <a:prstGeom prst="rect">
            <a:avLst/>
          </a:prstGeom>
          <a:noFill/>
          <a:ln w="9525">
            <a:noFill/>
            <a:miter lim="800000"/>
            <a:headEnd/>
            <a:tailEnd/>
          </a:ln>
        </p:spPr>
        <p:txBody>
          <a:bodyPr>
            <a:spAutoFit/>
          </a:bodyPr>
          <a:lstStyle/>
          <a:p>
            <a:pPr algn="just"/>
            <a:r>
              <a:rPr lang="en-US" sz="2000" b="1">
                <a:solidFill>
                  <a:schemeClr val="bg2"/>
                </a:solidFill>
              </a:rPr>
              <a:t>To enable and maintain the contacts between Bulgarian and German scientists and scholars from astronomical institutes, centres, observatories and scientific groups, where Astroinformatics is developed as a single topic.</a:t>
            </a:r>
            <a:r>
              <a:rPr lang="en-US" sz="1800" b="1">
                <a:solidFill>
                  <a:schemeClr val="bg2"/>
                </a:solidFill>
              </a:rPr>
              <a:t> </a:t>
            </a:r>
          </a:p>
          <a:p>
            <a:pPr algn="just"/>
            <a:r>
              <a:rPr lang="en-US" sz="1800" b="1">
                <a:solidFill>
                  <a:schemeClr val="bg2"/>
                </a:solidFill>
              </a:rPr>
              <a:t>The benefit: - </a:t>
            </a:r>
          </a:p>
          <a:p>
            <a:pPr algn="just">
              <a:buFont typeface="Arial" charset="0"/>
              <a:buChar char="•"/>
            </a:pPr>
            <a:r>
              <a:rPr lang="en-US" sz="1800" b="1">
                <a:solidFill>
                  <a:schemeClr val="bg2"/>
                </a:solidFill>
              </a:rPr>
              <a:t> In providing data for the plate archives worldwide; computational services; user-based research tools. Except exchange of available data for operations and tools for analyzing and/or storing very large datasets, as well as for standards and protocols development, it will helps also for data preservations and curation through innovative use of information technology.</a:t>
            </a:r>
          </a:p>
          <a:p>
            <a:pPr algn="just">
              <a:buFont typeface="Arial" charset="0"/>
              <a:buChar char="•"/>
            </a:pPr>
            <a:r>
              <a:rPr lang="en-US" sz="1800" b="1">
                <a:solidFill>
                  <a:schemeClr val="bg2"/>
                </a:solidFill>
              </a:rPr>
              <a:t> Optional contacts with countries from the Southeast Europe: – the neighboring Balkan countries – Serbia, Romania, Greece, Turkey, as well as Armenia and Ukraine, </a:t>
            </a:r>
          </a:p>
          <a:p>
            <a:pPr algn="just">
              <a:buFont typeface="Arial" charset="0"/>
              <a:buChar char="•"/>
            </a:pPr>
            <a:r>
              <a:rPr lang="en-US" sz="1800" b="1">
                <a:solidFill>
                  <a:schemeClr val="bg2"/>
                </a:solidFill>
              </a:rPr>
              <a:t> To serve as regional node for Astroinformatics establishing in such way innovative multilateral academic cooperation.  </a:t>
            </a:r>
          </a:p>
          <a:p>
            <a:pPr algn="just">
              <a:buFont typeface="Arial" charset="0"/>
              <a:buChar char="•"/>
            </a:pPr>
            <a:r>
              <a:rPr lang="en-US" sz="1800" b="1">
                <a:solidFill>
                  <a:schemeClr val="bg2"/>
                </a:solidFill>
              </a:rPr>
              <a:t> Establishment of a web portal (Humboldt Astroinformatics Web Portal) - the starting point at any searches, presentations, retrievals publishing preservation and dissemination of information concerning Astroinformatics in Bulgaria and Germany. </a:t>
            </a:r>
          </a:p>
          <a:p>
            <a:pPr algn="just">
              <a:buFont typeface="Arial" charset="0"/>
              <a:buChar char="•"/>
            </a:pPr>
            <a:endParaRPr lang="en-US" sz="1800" b="1">
              <a:solidFill>
                <a:srgbClr val="0033CC"/>
              </a:solidFill>
            </a:endParaRPr>
          </a:p>
          <a:p>
            <a:pPr algn="just"/>
            <a:endParaRPr lang="en-US">
              <a:solidFill>
                <a:srgbClr val="0033CC"/>
              </a:solidFill>
            </a:endParaRPr>
          </a:p>
        </p:txBody>
      </p:sp>
      <p:sp>
        <p:nvSpPr>
          <p:cNvPr id="18436" name="Rectangle 5"/>
          <p:cNvSpPr>
            <a:spLocks noChangeArrowheads="1"/>
          </p:cNvSpPr>
          <p:nvPr/>
        </p:nvSpPr>
        <p:spPr bwMode="auto">
          <a:xfrm>
            <a:off x="2286000" y="3276600"/>
            <a:ext cx="4572000" cy="400050"/>
          </a:xfrm>
          <a:prstGeom prst="rect">
            <a:avLst/>
          </a:prstGeom>
          <a:noFill/>
          <a:ln w="9525">
            <a:noFill/>
            <a:miter lim="800000"/>
            <a:headEnd/>
            <a:tailEnd/>
          </a:ln>
        </p:spPr>
        <p:txBody>
          <a:bodyPr>
            <a:spAutoFit/>
          </a:bodyPr>
          <a:lstStyle/>
          <a:p>
            <a:r>
              <a:rPr lang="en-US" sz="2000">
                <a:solidFill>
                  <a:srgbClr val="0033CC"/>
                </a:solidFill>
              </a:rPr>
              <a:t> </a:t>
            </a:r>
          </a:p>
        </p:txBody>
      </p:sp>
      <p:pic>
        <p:nvPicPr>
          <p:cNvPr id="8" name="Picture 6" descr="Logo_3"/>
          <p:cNvPicPr>
            <a:picLocks noChangeAspect="1" noChangeArrowheads="1"/>
          </p:cNvPicPr>
          <p:nvPr/>
        </p:nvPicPr>
        <p:blipFill>
          <a:blip r:embed="rId3"/>
          <a:srcRect/>
          <a:stretch>
            <a:fillRect/>
          </a:stretch>
        </p:blipFill>
        <p:spPr bwMode="auto">
          <a:xfrm>
            <a:off x="7543800" y="152400"/>
            <a:ext cx="1447800" cy="1087438"/>
          </a:xfrm>
          <a:prstGeom prst="rect">
            <a:avLst/>
          </a:prstGeom>
          <a:noFill/>
          <a:ln w="9525">
            <a:noFill/>
            <a:miter lim="800000"/>
            <a:headEnd/>
            <a:tailEnd/>
          </a:ln>
          <a:effectLst>
            <a:outerShdw dist="107763" dir="18900000" algn="ctr" rotWithShape="0">
              <a:schemeClr val="bg2">
                <a:alpha val="50000"/>
              </a:scheme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ChangeArrowheads="1"/>
          </p:cNvSpPr>
          <p:nvPr/>
        </p:nvSpPr>
        <p:spPr bwMode="auto">
          <a:xfrm>
            <a:off x="0" y="0"/>
            <a:ext cx="7467600" cy="769938"/>
          </a:xfrm>
          <a:prstGeom prst="rect">
            <a:avLst/>
          </a:prstGeom>
          <a:noFill/>
          <a:ln w="9525">
            <a:noFill/>
            <a:miter lim="800000"/>
            <a:headEnd/>
            <a:tailEnd/>
          </a:ln>
        </p:spPr>
        <p:txBody>
          <a:bodyPr>
            <a:spAutoFit/>
          </a:bodyPr>
          <a:lstStyle/>
          <a:p>
            <a:pPr algn="ctr"/>
            <a:r>
              <a:rPr lang="en-US" b="1">
                <a:solidFill>
                  <a:schemeClr val="bg2"/>
                </a:solidFill>
              </a:rPr>
              <a:t>Wide-Field Plate Database: Astroinformatics</a:t>
            </a:r>
          </a:p>
          <a:p>
            <a:pPr algn="ctr"/>
            <a:r>
              <a:rPr lang="en-US" sz="2000" b="1">
                <a:solidFill>
                  <a:schemeClr val="bg2"/>
                </a:solidFill>
              </a:rPr>
              <a:t>Humboldt Astroinformatics Networking</a:t>
            </a:r>
          </a:p>
        </p:txBody>
      </p:sp>
      <p:sp>
        <p:nvSpPr>
          <p:cNvPr id="19459" name="Rectangle 4"/>
          <p:cNvSpPr>
            <a:spLocks noChangeArrowheads="1"/>
          </p:cNvSpPr>
          <p:nvPr/>
        </p:nvSpPr>
        <p:spPr bwMode="auto">
          <a:xfrm>
            <a:off x="0" y="838200"/>
            <a:ext cx="9144000" cy="6586538"/>
          </a:xfrm>
          <a:prstGeom prst="rect">
            <a:avLst/>
          </a:prstGeom>
          <a:noFill/>
          <a:ln w="9525">
            <a:noFill/>
            <a:miter lim="800000"/>
            <a:headEnd/>
            <a:tailEnd/>
          </a:ln>
        </p:spPr>
        <p:txBody>
          <a:bodyPr>
            <a:spAutoFit/>
          </a:bodyPr>
          <a:lstStyle/>
          <a:p>
            <a:pPr algn="just"/>
            <a:r>
              <a:rPr lang="en-US" sz="2000" b="1">
                <a:solidFill>
                  <a:srgbClr val="0033CC"/>
                </a:solidFill>
              </a:rPr>
              <a:t> </a:t>
            </a:r>
            <a:endParaRPr lang="en-US" sz="1800" b="1">
              <a:solidFill>
                <a:srgbClr val="0033CC"/>
              </a:solidFill>
            </a:endParaRPr>
          </a:p>
          <a:p>
            <a:pPr algn="just"/>
            <a:r>
              <a:rPr lang="en-US" sz="1800" b="1">
                <a:solidFill>
                  <a:srgbClr val="0033CC"/>
                </a:solidFill>
              </a:rPr>
              <a:t> </a:t>
            </a:r>
            <a:r>
              <a:rPr lang="en-US" sz="1800" b="1">
                <a:solidFill>
                  <a:schemeClr val="bg2"/>
                </a:solidFill>
              </a:rPr>
              <a:t>Establishment of a web portal - Humboldt Astroinformatics Web Portal </a:t>
            </a:r>
          </a:p>
          <a:p>
            <a:pPr algn="just"/>
            <a:r>
              <a:rPr lang="en-US" sz="1800" b="1">
                <a:solidFill>
                  <a:schemeClr val="bg2"/>
                </a:solidFill>
              </a:rPr>
              <a:t>Aims:</a:t>
            </a:r>
          </a:p>
          <a:p>
            <a:pPr algn="just">
              <a:buFont typeface="Arial" charset="0"/>
              <a:buChar char="•"/>
            </a:pPr>
            <a:r>
              <a:rPr lang="en-US" sz="1800" b="1">
                <a:solidFill>
                  <a:schemeClr val="bg2"/>
                </a:solidFill>
              </a:rPr>
              <a:t> Starting point at any searches, presentations, retrievals publishing preservation and dissemination of information concerning Astroinformatics in Bulgaria and Germany;</a:t>
            </a:r>
          </a:p>
          <a:p>
            <a:pPr algn="just">
              <a:buFont typeface="Arial" charset="0"/>
              <a:buChar char="•"/>
            </a:pPr>
            <a:r>
              <a:rPr lang="en-US" sz="1800" b="1">
                <a:solidFill>
                  <a:schemeClr val="bg2"/>
                </a:solidFill>
              </a:rPr>
              <a:t> Computational education ;</a:t>
            </a:r>
          </a:p>
          <a:p>
            <a:pPr algn="just">
              <a:buFont typeface="Arial" charset="0"/>
              <a:buChar char="•"/>
            </a:pPr>
            <a:r>
              <a:rPr lang="en-US" sz="1800" b="1">
                <a:solidFill>
                  <a:schemeClr val="bg2"/>
                </a:solidFill>
              </a:rPr>
              <a:t> To facilitate the historical and cultural heritage research in both countries; </a:t>
            </a:r>
          </a:p>
          <a:p>
            <a:pPr algn="just">
              <a:buFont typeface="Arial" charset="0"/>
              <a:buChar char="•"/>
            </a:pPr>
            <a:r>
              <a:rPr lang="en-US" sz="1800" b="1">
                <a:solidFill>
                  <a:schemeClr val="bg2"/>
                </a:solidFill>
              </a:rPr>
              <a:t> Social networking, combining  Science Portal and  Public Portal;</a:t>
            </a:r>
          </a:p>
          <a:p>
            <a:pPr algn="just">
              <a:buFont typeface="Arial" charset="0"/>
              <a:buChar char="•"/>
            </a:pPr>
            <a:r>
              <a:rPr lang="en-US" sz="1800" b="1">
                <a:solidFill>
                  <a:schemeClr val="bg2"/>
                </a:solidFill>
              </a:rPr>
              <a:t> Citizen Science (done by voluntary contributors together with professional scientists) ; </a:t>
            </a:r>
          </a:p>
          <a:p>
            <a:pPr algn="just">
              <a:buFont typeface="Arial" charset="0"/>
              <a:buChar char="•"/>
            </a:pPr>
            <a:r>
              <a:rPr lang="en-US" sz="1800" b="1">
                <a:solidFill>
                  <a:schemeClr val="bg2"/>
                </a:solidFill>
              </a:rPr>
              <a:t> Links to other existed portals on Astroinformatics – </a:t>
            </a:r>
          </a:p>
          <a:p>
            <a:pPr algn="just"/>
            <a:r>
              <a:rPr lang="en-US" sz="1800" b="1">
                <a:solidFill>
                  <a:schemeClr val="bg2"/>
                </a:solidFill>
              </a:rPr>
              <a:t>    </a:t>
            </a:r>
            <a:r>
              <a:rPr lang="en-US" sz="1800">
                <a:solidFill>
                  <a:schemeClr val="bg2"/>
                </a:solidFill>
              </a:rPr>
              <a:t>- </a:t>
            </a:r>
            <a:r>
              <a:rPr lang="en-US" sz="1600" b="1">
                <a:solidFill>
                  <a:schemeClr val="bg2"/>
                </a:solidFill>
              </a:rPr>
              <a:t>by scientific organizations (e.g. with Astrostatistics and Astroinformatics Portal at http://asaip.psu.edu at Penn State University, USA, established in 2012; with South African Astroinformatics Alliance or SA3 at http://www.sa3.ac.za/, established in 2013) </a:t>
            </a:r>
          </a:p>
          <a:p>
            <a:pPr algn="just"/>
            <a:r>
              <a:rPr lang="en-US" sz="1600" b="1">
                <a:solidFill>
                  <a:schemeClr val="bg2"/>
                </a:solidFill>
              </a:rPr>
              <a:t>   - or to self-referential portals which are rather personal home pages (e.g. astroinformatics.de - a personal astronomical image processing home page  </a:t>
            </a:r>
          </a:p>
          <a:p>
            <a:pPr algn="just"/>
            <a:r>
              <a:rPr lang="en-US" sz="1600" b="1">
                <a:solidFill>
                  <a:schemeClr val="bg2"/>
                </a:solidFill>
              </a:rPr>
              <a:t>   - to wikispaces (e.g. Astroplate Wiki at https://www.plate-archive.org/wiki/index.php/Main_Page – a space to further the exchange of knowledge, software and archival procedures, as well as to improve the standardization of metadata, catalogue data, and scientific tools). </a:t>
            </a:r>
          </a:p>
          <a:p>
            <a:pPr algn="just"/>
            <a:r>
              <a:rPr lang="en-US" sz="1600" b="1">
                <a:solidFill>
                  <a:schemeClr val="bg2"/>
                </a:solidFill>
              </a:rPr>
              <a:t>    - to other web-portals (e.g. “Alumniportal Deutschland”).  </a:t>
            </a:r>
          </a:p>
          <a:p>
            <a:pPr algn="just"/>
            <a:endParaRPr lang="en-US" sz="1800" b="1">
              <a:solidFill>
                <a:srgbClr val="0033CC"/>
              </a:solidFill>
            </a:endParaRPr>
          </a:p>
          <a:p>
            <a:pPr algn="just"/>
            <a:r>
              <a:rPr lang="en-US" sz="1800" b="1">
                <a:solidFill>
                  <a:srgbClr val="0033CC"/>
                </a:solidFill>
              </a:rPr>
              <a:t> </a:t>
            </a:r>
          </a:p>
          <a:p>
            <a:pPr algn="just">
              <a:buFont typeface="Arial" charset="0"/>
              <a:buChar char="•"/>
            </a:pPr>
            <a:endParaRPr lang="en-US" sz="1800" b="1">
              <a:solidFill>
                <a:srgbClr val="0033CC"/>
              </a:solidFill>
            </a:endParaRPr>
          </a:p>
          <a:p>
            <a:pPr algn="just"/>
            <a:endParaRPr lang="en-US">
              <a:solidFill>
                <a:srgbClr val="0033CC"/>
              </a:solidFill>
            </a:endParaRPr>
          </a:p>
        </p:txBody>
      </p:sp>
      <p:sp>
        <p:nvSpPr>
          <p:cNvPr id="19460" name="Rectangle 5"/>
          <p:cNvSpPr>
            <a:spLocks noChangeArrowheads="1"/>
          </p:cNvSpPr>
          <p:nvPr/>
        </p:nvSpPr>
        <p:spPr bwMode="auto">
          <a:xfrm>
            <a:off x="2286000" y="3276600"/>
            <a:ext cx="4572000" cy="400050"/>
          </a:xfrm>
          <a:prstGeom prst="rect">
            <a:avLst/>
          </a:prstGeom>
          <a:noFill/>
          <a:ln w="9525">
            <a:noFill/>
            <a:miter lim="800000"/>
            <a:headEnd/>
            <a:tailEnd/>
          </a:ln>
        </p:spPr>
        <p:txBody>
          <a:bodyPr>
            <a:spAutoFit/>
          </a:bodyPr>
          <a:lstStyle/>
          <a:p>
            <a:r>
              <a:rPr lang="en-US" sz="2000">
                <a:solidFill>
                  <a:srgbClr val="0033CC"/>
                </a:solidFill>
              </a:rPr>
              <a:t> </a:t>
            </a:r>
          </a:p>
        </p:txBody>
      </p:sp>
      <p:pic>
        <p:nvPicPr>
          <p:cNvPr id="8" name="Picture 6" descr="Logo_3"/>
          <p:cNvPicPr>
            <a:picLocks noChangeAspect="1" noChangeArrowheads="1"/>
          </p:cNvPicPr>
          <p:nvPr/>
        </p:nvPicPr>
        <p:blipFill>
          <a:blip r:embed="rId3"/>
          <a:srcRect/>
          <a:stretch>
            <a:fillRect/>
          </a:stretch>
        </p:blipFill>
        <p:spPr bwMode="auto">
          <a:xfrm>
            <a:off x="7543800" y="152400"/>
            <a:ext cx="1447800" cy="1087438"/>
          </a:xfrm>
          <a:prstGeom prst="rect">
            <a:avLst/>
          </a:prstGeom>
          <a:noFill/>
          <a:ln w="9525">
            <a:noFill/>
            <a:miter lim="800000"/>
            <a:headEnd/>
            <a:tailEnd/>
          </a:ln>
          <a:effectLst>
            <a:outerShdw dist="107763" dir="18900000" algn="ctr" rotWithShape="0">
              <a:schemeClr val="bg2">
                <a:alpha val="50000"/>
              </a:scheme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ChangeArrowheads="1"/>
          </p:cNvSpPr>
          <p:nvPr/>
        </p:nvSpPr>
        <p:spPr bwMode="auto">
          <a:xfrm>
            <a:off x="0" y="0"/>
            <a:ext cx="7467600" cy="769938"/>
          </a:xfrm>
          <a:prstGeom prst="rect">
            <a:avLst/>
          </a:prstGeom>
          <a:noFill/>
          <a:ln w="9525">
            <a:noFill/>
            <a:miter lim="800000"/>
            <a:headEnd/>
            <a:tailEnd/>
          </a:ln>
        </p:spPr>
        <p:txBody>
          <a:bodyPr>
            <a:spAutoFit/>
          </a:bodyPr>
          <a:lstStyle/>
          <a:p>
            <a:pPr algn="ctr"/>
            <a:r>
              <a:rPr lang="en-US" b="1">
                <a:solidFill>
                  <a:schemeClr val="bg2"/>
                </a:solidFill>
              </a:rPr>
              <a:t>             Wide-Field Plate Database: Astroinformatics</a:t>
            </a:r>
          </a:p>
          <a:p>
            <a:pPr algn="ctr"/>
            <a:r>
              <a:rPr lang="en-US" sz="2000" b="1">
                <a:solidFill>
                  <a:schemeClr val="bg2"/>
                </a:solidFill>
              </a:rPr>
              <a:t>                 Humboldt Astroinformatics Networking</a:t>
            </a:r>
          </a:p>
        </p:txBody>
      </p:sp>
      <p:sp>
        <p:nvSpPr>
          <p:cNvPr id="20483" name="Rectangle 4"/>
          <p:cNvSpPr>
            <a:spLocks noChangeArrowheads="1"/>
          </p:cNvSpPr>
          <p:nvPr/>
        </p:nvSpPr>
        <p:spPr bwMode="auto">
          <a:xfrm>
            <a:off x="0" y="838200"/>
            <a:ext cx="9144000" cy="5724525"/>
          </a:xfrm>
          <a:prstGeom prst="rect">
            <a:avLst/>
          </a:prstGeom>
          <a:noFill/>
          <a:ln w="9525">
            <a:noFill/>
            <a:miter lim="800000"/>
            <a:headEnd/>
            <a:tailEnd/>
          </a:ln>
        </p:spPr>
        <p:txBody>
          <a:bodyPr>
            <a:spAutoFit/>
          </a:bodyPr>
          <a:lstStyle/>
          <a:p>
            <a:pPr algn="ctr"/>
            <a:r>
              <a:rPr lang="en-US" sz="1800" b="1">
                <a:solidFill>
                  <a:schemeClr val="bg2"/>
                </a:solidFill>
              </a:rPr>
              <a:t>Humboldt Astroinformatics Web Portal – Structure</a:t>
            </a:r>
          </a:p>
          <a:p>
            <a:pPr algn="ctr"/>
            <a:endParaRPr lang="en-US" sz="1800" b="1">
              <a:solidFill>
                <a:srgbClr val="C00000"/>
              </a:solidFill>
            </a:endParaRPr>
          </a:p>
          <a:p>
            <a:r>
              <a:rPr lang="en-US" sz="1800" b="1">
                <a:solidFill>
                  <a:schemeClr val="bg2"/>
                </a:solidFill>
              </a:rPr>
              <a:t>Introduction to the topic – overview of the status in Bulgaria and Germany; </a:t>
            </a:r>
          </a:p>
          <a:p>
            <a:r>
              <a:rPr lang="en-US" sz="1800" b="1">
                <a:solidFill>
                  <a:schemeClr val="bg2"/>
                </a:solidFill>
              </a:rPr>
              <a:t>Presentation of the basic articles on the topics developed in Bulgaria and Germany; </a:t>
            </a:r>
          </a:p>
          <a:p>
            <a:r>
              <a:rPr lang="en-US" sz="1800" b="1">
                <a:solidFill>
                  <a:schemeClr val="bg2"/>
                </a:solidFill>
              </a:rPr>
              <a:t>Links to the running projects; </a:t>
            </a:r>
          </a:p>
          <a:p>
            <a:r>
              <a:rPr lang="en-US" sz="1800" b="1">
                <a:solidFill>
                  <a:schemeClr val="bg2"/>
                </a:solidFill>
              </a:rPr>
              <a:t>Links to other similar portals and wikispaces; </a:t>
            </a:r>
          </a:p>
          <a:p>
            <a:r>
              <a:rPr lang="en-US" sz="1800" b="1">
                <a:solidFill>
                  <a:schemeClr val="bg2"/>
                </a:solidFill>
              </a:rPr>
              <a:t>Information about the participants including Emails for contacts and user support; Interactive blog for discussions and comments with functions as a social networking service, which except in communication mode could be used for education, e.g. for giving instructional resources; </a:t>
            </a:r>
          </a:p>
          <a:p>
            <a:r>
              <a:rPr lang="en-US" sz="1800" b="1">
                <a:solidFill>
                  <a:schemeClr val="bg2"/>
                </a:solidFill>
              </a:rPr>
              <a:t>Dictionary of the used terms; </a:t>
            </a:r>
          </a:p>
          <a:p>
            <a:r>
              <a:rPr lang="en-US" sz="1800" b="1">
                <a:solidFill>
                  <a:schemeClr val="bg2"/>
                </a:solidFill>
              </a:rPr>
              <a:t>News; </a:t>
            </a:r>
          </a:p>
          <a:p>
            <a:r>
              <a:rPr lang="en-US" sz="1800" b="1">
                <a:solidFill>
                  <a:schemeClr val="bg2"/>
                </a:solidFill>
              </a:rPr>
              <a:t>Events.  </a:t>
            </a:r>
          </a:p>
          <a:p>
            <a:r>
              <a:rPr lang="en-US" sz="1800" b="1">
                <a:solidFill>
                  <a:srgbClr val="0033CC"/>
                </a:solidFill>
              </a:rPr>
              <a:t>     </a:t>
            </a:r>
          </a:p>
          <a:p>
            <a:pPr algn="ctr"/>
            <a:r>
              <a:rPr lang="en-US" sz="1800" b="1">
                <a:solidFill>
                  <a:srgbClr val="0033CC"/>
                </a:solidFill>
              </a:rPr>
              <a:t> </a:t>
            </a:r>
          </a:p>
          <a:p>
            <a:pPr algn="just"/>
            <a:r>
              <a:rPr lang="en-US" sz="1800" b="1">
                <a:solidFill>
                  <a:srgbClr val="0033CC"/>
                </a:solidFill>
              </a:rPr>
              <a:t> </a:t>
            </a:r>
            <a:endParaRPr lang="en-US" sz="1600" b="1">
              <a:solidFill>
                <a:srgbClr val="0033CC"/>
              </a:solidFill>
            </a:endParaRPr>
          </a:p>
          <a:p>
            <a:pPr algn="just"/>
            <a:endParaRPr lang="en-US" sz="1800" b="1">
              <a:solidFill>
                <a:srgbClr val="0033CC"/>
              </a:solidFill>
            </a:endParaRPr>
          </a:p>
          <a:p>
            <a:pPr algn="just"/>
            <a:r>
              <a:rPr lang="en-US" sz="1800" b="1">
                <a:solidFill>
                  <a:srgbClr val="0033CC"/>
                </a:solidFill>
              </a:rPr>
              <a:t> </a:t>
            </a:r>
          </a:p>
          <a:p>
            <a:pPr algn="just">
              <a:buFont typeface="Arial" charset="0"/>
              <a:buChar char="•"/>
            </a:pPr>
            <a:endParaRPr lang="en-US" sz="1800" b="1">
              <a:solidFill>
                <a:srgbClr val="0033CC"/>
              </a:solidFill>
            </a:endParaRPr>
          </a:p>
          <a:p>
            <a:pPr algn="just"/>
            <a:endParaRPr lang="en-US">
              <a:solidFill>
                <a:srgbClr val="0033CC"/>
              </a:solidFill>
            </a:endParaRPr>
          </a:p>
        </p:txBody>
      </p:sp>
      <p:sp>
        <p:nvSpPr>
          <p:cNvPr id="20484" name="Rectangle 5"/>
          <p:cNvSpPr>
            <a:spLocks noChangeArrowheads="1"/>
          </p:cNvSpPr>
          <p:nvPr/>
        </p:nvSpPr>
        <p:spPr bwMode="auto">
          <a:xfrm>
            <a:off x="2286000" y="3276600"/>
            <a:ext cx="4572000" cy="400050"/>
          </a:xfrm>
          <a:prstGeom prst="rect">
            <a:avLst/>
          </a:prstGeom>
          <a:noFill/>
          <a:ln w="9525">
            <a:noFill/>
            <a:miter lim="800000"/>
            <a:headEnd/>
            <a:tailEnd/>
          </a:ln>
        </p:spPr>
        <p:txBody>
          <a:bodyPr>
            <a:spAutoFit/>
          </a:bodyPr>
          <a:lstStyle/>
          <a:p>
            <a:r>
              <a:rPr lang="en-US" sz="2000">
                <a:solidFill>
                  <a:srgbClr val="0033CC"/>
                </a:solidFill>
              </a:rPr>
              <a:t> </a:t>
            </a:r>
          </a:p>
        </p:txBody>
      </p:sp>
      <p:pic>
        <p:nvPicPr>
          <p:cNvPr id="8" name="Picture 6" descr="Logo_3"/>
          <p:cNvPicPr>
            <a:picLocks noChangeAspect="1" noChangeArrowheads="1"/>
          </p:cNvPicPr>
          <p:nvPr/>
        </p:nvPicPr>
        <p:blipFill>
          <a:blip r:embed="rId3"/>
          <a:srcRect/>
          <a:stretch>
            <a:fillRect/>
          </a:stretch>
        </p:blipFill>
        <p:spPr bwMode="auto">
          <a:xfrm>
            <a:off x="7543800" y="152400"/>
            <a:ext cx="1447800" cy="1087438"/>
          </a:xfrm>
          <a:prstGeom prst="rect">
            <a:avLst/>
          </a:prstGeom>
          <a:noFill/>
          <a:ln w="9525">
            <a:noFill/>
            <a:miter lim="800000"/>
            <a:headEnd/>
            <a:tailEnd/>
          </a:ln>
          <a:effectLst>
            <a:outerShdw dist="107763" dir="18900000" algn="ctr" rotWithShape="0">
              <a:schemeClr val="bg2">
                <a:alpha val="50000"/>
              </a:scheme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304800"/>
            <a:ext cx="9144000" cy="400050"/>
          </a:xfrm>
          <a:prstGeom prst="rect">
            <a:avLst/>
          </a:prstGeom>
          <a:noFill/>
          <a:ln w="12700" cap="sq">
            <a:noFill/>
            <a:miter lim="800000"/>
            <a:headEnd type="none" w="sm" len="sm"/>
            <a:tailEnd type="none" w="sm" len="sm"/>
          </a:ln>
        </p:spPr>
        <p:txBody>
          <a:bodyPr>
            <a:spAutoFit/>
          </a:bodyPr>
          <a:lstStyle/>
          <a:p>
            <a:pPr algn="ctr"/>
            <a:r>
              <a:rPr lang="en-US" sz="2000" b="1">
                <a:solidFill>
                  <a:schemeClr val="bg2"/>
                </a:solidFill>
              </a:rPr>
              <a:t>Humboldt Astroinformatics Network web site</a:t>
            </a:r>
          </a:p>
        </p:txBody>
      </p:sp>
      <p:pic>
        <p:nvPicPr>
          <p:cNvPr id="21507" name="Picture 5" descr="AI_website"/>
          <p:cNvPicPr>
            <a:picLocks noChangeAspect="1" noChangeArrowheads="1"/>
          </p:cNvPicPr>
          <p:nvPr/>
        </p:nvPicPr>
        <p:blipFill>
          <a:blip r:embed="rId2"/>
          <a:srcRect/>
          <a:stretch>
            <a:fillRect/>
          </a:stretch>
        </p:blipFill>
        <p:spPr bwMode="auto">
          <a:xfrm>
            <a:off x="1219200" y="1371600"/>
            <a:ext cx="6477000" cy="525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0" y="304800"/>
            <a:ext cx="9144000" cy="990600"/>
          </a:xfrm>
        </p:spPr>
        <p:txBody>
          <a:bodyPr/>
          <a:lstStyle/>
          <a:p>
            <a:pPr algn="ctr">
              <a:buFont typeface="Wingdings" pitchFamily="2" charset="2"/>
              <a:buNone/>
              <a:defRPr/>
            </a:pPr>
            <a:r>
              <a:rPr lang="en-US" sz="2000" dirty="0" smtClean="0">
                <a:solidFill>
                  <a:schemeClr val="bg2"/>
                </a:solidFill>
                <a:latin typeface="+mj-lt"/>
              </a:rPr>
              <a:t>Incorporation of the Belgrade </a:t>
            </a:r>
            <a:r>
              <a:rPr lang="en-US" sz="2000" dirty="0" err="1" smtClean="0">
                <a:solidFill>
                  <a:schemeClr val="bg2"/>
                </a:solidFill>
                <a:latin typeface="+mj-lt"/>
              </a:rPr>
              <a:t>Zeiss</a:t>
            </a:r>
            <a:r>
              <a:rPr lang="en-US" sz="2000" dirty="0" smtClean="0">
                <a:solidFill>
                  <a:schemeClr val="bg2"/>
                </a:solidFill>
                <a:latin typeface="+mj-lt"/>
              </a:rPr>
              <a:t> Astrograph Plate Catalogue in the WFPDB </a:t>
            </a:r>
          </a:p>
          <a:p>
            <a:pPr algn="just">
              <a:buFont typeface="Wingdings" pitchFamily="2" charset="2"/>
              <a:buNone/>
              <a:defRPr/>
            </a:pPr>
            <a:endParaRPr lang="en-US" sz="1600" dirty="0" smtClean="0">
              <a:solidFill>
                <a:schemeClr val="bg2"/>
              </a:solidFill>
              <a:latin typeface="+mj-lt"/>
            </a:endParaRPr>
          </a:p>
          <a:p>
            <a:pPr algn="ctr">
              <a:buFont typeface="Wingdings" pitchFamily="2" charset="2"/>
              <a:buNone/>
              <a:defRPr/>
            </a:pPr>
            <a:r>
              <a:rPr lang="en-US" sz="1600" dirty="0" smtClean="0">
                <a:solidFill>
                  <a:schemeClr val="bg2"/>
                </a:solidFill>
                <a:latin typeface="+mj-lt"/>
              </a:rPr>
              <a:t>The 16 cm Belgrade </a:t>
            </a:r>
            <a:r>
              <a:rPr lang="en-US" sz="1600" dirty="0" err="1" smtClean="0">
                <a:solidFill>
                  <a:schemeClr val="bg2"/>
                </a:solidFill>
                <a:latin typeface="+mj-lt"/>
              </a:rPr>
              <a:t>Zeiss</a:t>
            </a:r>
            <a:r>
              <a:rPr lang="en-US" sz="1600" dirty="0" smtClean="0">
                <a:solidFill>
                  <a:schemeClr val="bg2"/>
                </a:solidFill>
                <a:latin typeface="+mj-lt"/>
              </a:rPr>
              <a:t> Astrograph with the main observers </a:t>
            </a:r>
            <a:r>
              <a:rPr lang="en-US" sz="1600" dirty="0" smtClean="0">
                <a:solidFill>
                  <a:srgbClr val="000000"/>
                </a:solidFill>
                <a:latin typeface="Times New Roman"/>
              </a:rPr>
              <a:t>M. </a:t>
            </a:r>
            <a:r>
              <a:rPr lang="en-US" sz="1600" dirty="0" err="1" smtClean="0">
                <a:solidFill>
                  <a:srgbClr val="000000"/>
                </a:solidFill>
                <a:latin typeface="Times New Roman"/>
              </a:rPr>
              <a:t>Protić</a:t>
            </a:r>
            <a:r>
              <a:rPr lang="en-US" sz="1600" dirty="0" smtClean="0">
                <a:solidFill>
                  <a:schemeClr val="bg2"/>
                </a:solidFill>
                <a:latin typeface="+mj-lt"/>
              </a:rPr>
              <a:t> and C. </a:t>
            </a:r>
            <a:r>
              <a:rPr lang="en-US" sz="1600" dirty="0" err="1" smtClean="0">
                <a:solidFill>
                  <a:schemeClr val="bg2"/>
                </a:solidFill>
                <a:latin typeface="+mj-lt"/>
              </a:rPr>
              <a:t>Chepinać</a:t>
            </a:r>
            <a:r>
              <a:rPr lang="en-US" sz="1600" dirty="0" smtClean="0">
                <a:solidFill>
                  <a:schemeClr val="bg2"/>
                </a:solidFill>
                <a:latin typeface="+mj-lt"/>
              </a:rPr>
              <a:t>  </a:t>
            </a:r>
            <a:endParaRPr lang="en-US" sz="1600" dirty="0" smtClean="0">
              <a:solidFill>
                <a:srgbClr val="000000"/>
              </a:solidFill>
              <a:latin typeface="Times New Roman"/>
            </a:endParaRPr>
          </a:p>
          <a:p>
            <a:pPr algn="just">
              <a:buFont typeface="Wingdings" pitchFamily="2" charset="2"/>
              <a:buNone/>
              <a:defRPr/>
            </a:pPr>
            <a:endParaRPr lang="en-US" sz="1600" dirty="0" smtClean="0">
              <a:solidFill>
                <a:srgbClr val="000000"/>
              </a:solidFill>
              <a:latin typeface="Times New Roman"/>
            </a:endParaRPr>
          </a:p>
          <a:p>
            <a:pPr algn="just">
              <a:buFont typeface="Wingdings" pitchFamily="2" charset="2"/>
              <a:buNone/>
              <a:defRPr/>
            </a:pPr>
            <a:r>
              <a:rPr lang="en-US" sz="1600" dirty="0" smtClean="0">
                <a:solidFill>
                  <a:srgbClr val="000000"/>
                </a:solidFill>
                <a:latin typeface="Times New Roman"/>
              </a:rPr>
              <a:t> </a:t>
            </a:r>
            <a:endParaRPr lang="en-US" sz="1600" dirty="0" smtClean="0">
              <a:solidFill>
                <a:schemeClr val="bg2"/>
              </a:solidFill>
              <a:latin typeface="+mj-lt"/>
            </a:endParaRPr>
          </a:p>
          <a:p>
            <a:pPr algn="just">
              <a:buFont typeface="Wingdings" pitchFamily="2" charset="2"/>
              <a:buNone/>
              <a:defRPr/>
            </a:pPr>
            <a:r>
              <a:rPr lang="en-US" sz="1600" dirty="0" smtClean="0">
                <a:solidFill>
                  <a:schemeClr val="bg2"/>
                </a:solidFill>
                <a:latin typeface="+mj-lt"/>
              </a:rPr>
              <a:t>	</a:t>
            </a:r>
          </a:p>
          <a:p>
            <a:pPr algn="just">
              <a:buFont typeface="Wingdings" pitchFamily="2" charset="2"/>
              <a:buNone/>
              <a:defRPr/>
            </a:pPr>
            <a:endParaRPr lang="en-US" sz="1600" dirty="0" smtClean="0">
              <a:solidFill>
                <a:schemeClr val="bg2"/>
              </a:solidFill>
              <a:latin typeface="+mj-lt"/>
            </a:endParaRPr>
          </a:p>
        </p:txBody>
      </p:sp>
      <p:pic>
        <p:nvPicPr>
          <p:cNvPr id="22531" name="Picture 3" descr="AstrographProtic.jpg"/>
          <p:cNvPicPr>
            <a:picLocks noChangeAspect="1"/>
          </p:cNvPicPr>
          <p:nvPr/>
        </p:nvPicPr>
        <p:blipFill>
          <a:blip r:embed="rId3"/>
          <a:srcRect/>
          <a:stretch>
            <a:fillRect/>
          </a:stretch>
        </p:blipFill>
        <p:spPr bwMode="auto">
          <a:xfrm>
            <a:off x="1447800" y="1828800"/>
            <a:ext cx="6445250" cy="443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152400" y="1676400"/>
            <a:ext cx="8763000" cy="2362200"/>
          </a:xfrm>
        </p:spPr>
        <p:txBody>
          <a:bodyPr/>
          <a:lstStyle/>
          <a:p>
            <a:pPr algn="just">
              <a:buFont typeface="Wingdings" pitchFamily="2" charset="2"/>
              <a:buNone/>
              <a:defRPr/>
            </a:pPr>
            <a:r>
              <a:rPr lang="en-US" sz="1600" dirty="0" smtClean="0">
                <a:solidFill>
                  <a:schemeClr val="bg2"/>
                </a:solidFill>
              </a:rPr>
              <a:t>      Abstract</a:t>
            </a:r>
          </a:p>
          <a:p>
            <a:pPr algn="just">
              <a:buFont typeface="Wingdings" pitchFamily="2" charset="2"/>
              <a:buNone/>
              <a:defRPr/>
            </a:pPr>
            <a:r>
              <a:rPr lang="en-US" sz="1600" dirty="0" smtClean="0">
                <a:solidFill>
                  <a:schemeClr val="bg2"/>
                </a:solidFill>
                <a:latin typeface="+mj-lt"/>
              </a:rPr>
              <a:t>       The paper promotes the established collaboration in Astroinformatics between Bulgarian and Serbian astronomers. The topics of this collaboration are the discussed concepts for data processing, quantitative analyzing and data mining, data management and visualization. The priority task is to integrate the Serbian astronomical plate archives in the frames of the Wide-Field Plate Database (WFPDB) developed in Bulgaria on the basis of our experience and efforts in astronomical archives processing, data reduction, and implementation of the major protocols for fully featured Virtual Observatory service.</a:t>
            </a:r>
          </a:p>
          <a:p>
            <a:pPr algn="just">
              <a:buFont typeface="Wingdings" pitchFamily="2" charset="2"/>
              <a:buNone/>
              <a:defRPr/>
            </a:pPr>
            <a:endParaRPr lang="en-US" sz="1600" dirty="0" smtClean="0">
              <a:solidFill>
                <a:schemeClr val="bg2"/>
              </a:solidFill>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0" y="304800"/>
            <a:ext cx="9144000" cy="1066800"/>
          </a:xfrm>
        </p:spPr>
        <p:txBody>
          <a:bodyPr/>
          <a:lstStyle/>
          <a:p>
            <a:pPr algn="ctr">
              <a:buFont typeface="Wingdings" pitchFamily="2" charset="2"/>
              <a:buNone/>
              <a:defRPr/>
            </a:pPr>
            <a:r>
              <a:rPr lang="en-US" sz="2000" dirty="0" smtClean="0">
                <a:solidFill>
                  <a:srgbClr val="000000"/>
                </a:solidFill>
                <a:latin typeface="Times New Roman"/>
              </a:rPr>
              <a:t>Analysis of the incorporated into WFPDB Belgrade BEL016A plate catalogue</a:t>
            </a:r>
            <a:r>
              <a:rPr lang="en-US" sz="2000" dirty="0" smtClean="0">
                <a:solidFill>
                  <a:schemeClr val="bg2"/>
                </a:solidFill>
                <a:latin typeface="+mj-lt"/>
              </a:rPr>
              <a:t>  </a:t>
            </a:r>
          </a:p>
          <a:p>
            <a:pPr algn="just">
              <a:buFont typeface="Wingdings" pitchFamily="2" charset="2"/>
              <a:buNone/>
              <a:defRPr/>
            </a:pPr>
            <a:endParaRPr lang="en-US" sz="1600" dirty="0" smtClean="0">
              <a:solidFill>
                <a:schemeClr val="bg2"/>
              </a:solidFill>
              <a:latin typeface="+mj-lt"/>
            </a:endParaRPr>
          </a:p>
          <a:p>
            <a:pPr algn="ctr">
              <a:buFont typeface="Wingdings" pitchFamily="2" charset="2"/>
              <a:buNone/>
              <a:defRPr/>
            </a:pPr>
            <a:r>
              <a:rPr lang="en-US" sz="1600" dirty="0" smtClean="0">
                <a:solidFill>
                  <a:schemeClr val="bg2"/>
                </a:solidFill>
                <a:latin typeface="+mj-lt"/>
              </a:rPr>
              <a:t> </a:t>
            </a:r>
            <a:r>
              <a:rPr lang="en-US" sz="1600" dirty="0" smtClean="0">
                <a:solidFill>
                  <a:srgbClr val="000000"/>
                </a:solidFill>
                <a:latin typeface="Times New Roman"/>
              </a:rPr>
              <a:t>The plate catalogue is available online in WFPDB-Sofia </a:t>
            </a:r>
          </a:p>
          <a:p>
            <a:pPr algn="just">
              <a:buFont typeface="Wingdings" pitchFamily="2" charset="2"/>
              <a:buNone/>
              <a:defRPr/>
            </a:pPr>
            <a:r>
              <a:rPr lang="en-US" sz="1600" dirty="0" smtClean="0">
                <a:solidFill>
                  <a:schemeClr val="bg2"/>
                </a:solidFill>
                <a:latin typeface="+mj-lt"/>
              </a:rPr>
              <a:t>		</a:t>
            </a:r>
          </a:p>
          <a:p>
            <a:pPr algn="just">
              <a:buFont typeface="Wingdings" pitchFamily="2" charset="2"/>
              <a:buNone/>
              <a:defRPr/>
            </a:pPr>
            <a:r>
              <a:rPr lang="en-US" sz="1600" dirty="0" smtClean="0">
                <a:solidFill>
                  <a:schemeClr val="bg2"/>
                </a:solidFill>
                <a:latin typeface="+mj-lt"/>
              </a:rPr>
              <a:t>						</a:t>
            </a:r>
            <a:endParaRPr lang="en-US" sz="1600" dirty="0" smtClean="0">
              <a:solidFill>
                <a:srgbClr val="000000"/>
              </a:solidFill>
              <a:latin typeface="+mj-lt"/>
            </a:endParaRPr>
          </a:p>
          <a:p>
            <a:pPr algn="just">
              <a:buFont typeface="Wingdings" pitchFamily="2" charset="2"/>
              <a:buNone/>
              <a:defRPr/>
            </a:pPr>
            <a:endParaRPr lang="en-US" sz="1600" dirty="0" smtClean="0">
              <a:solidFill>
                <a:srgbClr val="000000"/>
              </a:solidFill>
              <a:latin typeface="Times New Roman"/>
            </a:endParaRPr>
          </a:p>
          <a:p>
            <a:pPr algn="just">
              <a:buFont typeface="Wingdings" pitchFamily="2" charset="2"/>
              <a:buNone/>
              <a:defRPr/>
            </a:pPr>
            <a:r>
              <a:rPr lang="en-US" sz="1600" dirty="0" smtClean="0">
                <a:solidFill>
                  <a:srgbClr val="000000"/>
                </a:solidFill>
                <a:latin typeface="Times New Roman"/>
              </a:rPr>
              <a:t> </a:t>
            </a:r>
            <a:endParaRPr lang="en-US" sz="1600" dirty="0" smtClean="0">
              <a:solidFill>
                <a:schemeClr val="bg2"/>
              </a:solidFill>
              <a:latin typeface="+mj-lt"/>
            </a:endParaRPr>
          </a:p>
          <a:p>
            <a:pPr algn="just">
              <a:buFont typeface="Wingdings" pitchFamily="2" charset="2"/>
              <a:buNone/>
              <a:defRPr/>
            </a:pPr>
            <a:r>
              <a:rPr lang="en-US" sz="1600" dirty="0" smtClean="0">
                <a:solidFill>
                  <a:schemeClr val="bg2"/>
                </a:solidFill>
                <a:latin typeface="+mj-lt"/>
              </a:rPr>
              <a:t>	</a:t>
            </a:r>
          </a:p>
          <a:p>
            <a:pPr algn="just">
              <a:buFont typeface="Wingdings" pitchFamily="2" charset="2"/>
              <a:buNone/>
              <a:defRPr/>
            </a:pPr>
            <a:endParaRPr lang="en-US" sz="1600" dirty="0" smtClean="0">
              <a:solidFill>
                <a:schemeClr val="bg2"/>
              </a:solidFill>
              <a:latin typeface="+mj-lt"/>
            </a:endParaRPr>
          </a:p>
        </p:txBody>
      </p:sp>
      <p:sp>
        <p:nvSpPr>
          <p:cNvPr id="23555" name="TextBox 5"/>
          <p:cNvSpPr txBox="1">
            <a:spLocks noChangeArrowheads="1"/>
          </p:cNvSpPr>
          <p:nvPr/>
        </p:nvSpPr>
        <p:spPr bwMode="auto">
          <a:xfrm>
            <a:off x="4267200" y="5715000"/>
            <a:ext cx="4648200" cy="830263"/>
          </a:xfrm>
          <a:prstGeom prst="rect">
            <a:avLst/>
          </a:prstGeom>
          <a:noFill/>
          <a:ln w="9525">
            <a:noFill/>
            <a:miter lim="800000"/>
            <a:headEnd/>
            <a:tailEnd/>
          </a:ln>
        </p:spPr>
        <p:txBody>
          <a:bodyPr>
            <a:spAutoFit/>
          </a:bodyPr>
          <a:lstStyle/>
          <a:p>
            <a:pPr algn="ctr"/>
            <a:r>
              <a:rPr lang="en-US" sz="1600" b="1">
                <a:solidFill>
                  <a:schemeClr val="bg2"/>
                </a:solidFill>
              </a:rPr>
              <a:t>Box with plates with French high-speed emulsion Guilleminot used predominantly for the Belgrade Zeiss astrograph </a:t>
            </a:r>
            <a:r>
              <a:rPr lang="en-US" sz="1600" b="1">
                <a:solidFill>
                  <a:srgbClr val="000000"/>
                </a:solidFill>
              </a:rPr>
              <a:t>plate observations</a:t>
            </a:r>
            <a:endParaRPr lang="en-US" sz="1600" b="1"/>
          </a:p>
        </p:txBody>
      </p:sp>
      <p:sp>
        <p:nvSpPr>
          <p:cNvPr id="23556" name="TextBox 6"/>
          <p:cNvSpPr txBox="1">
            <a:spLocks noChangeArrowheads="1"/>
          </p:cNvSpPr>
          <p:nvPr/>
        </p:nvSpPr>
        <p:spPr bwMode="auto">
          <a:xfrm>
            <a:off x="152400" y="6019800"/>
            <a:ext cx="3581400" cy="584200"/>
          </a:xfrm>
          <a:prstGeom prst="rect">
            <a:avLst/>
          </a:prstGeom>
          <a:noFill/>
          <a:ln w="9525">
            <a:noFill/>
            <a:miter lim="800000"/>
            <a:headEnd/>
            <a:tailEnd/>
          </a:ln>
        </p:spPr>
        <p:txBody>
          <a:bodyPr>
            <a:spAutoFit/>
          </a:bodyPr>
          <a:lstStyle/>
          <a:p>
            <a:pPr algn="ctr"/>
            <a:r>
              <a:rPr lang="en-US" sz="1600" b="1">
                <a:solidFill>
                  <a:schemeClr val="bg2"/>
                </a:solidFill>
              </a:rPr>
              <a:t>Belgrade </a:t>
            </a:r>
            <a:r>
              <a:rPr lang="en-US" sz="1600" b="1">
                <a:solidFill>
                  <a:srgbClr val="000000"/>
                </a:solidFill>
              </a:rPr>
              <a:t>Zeiss astrograph </a:t>
            </a:r>
          </a:p>
          <a:p>
            <a:pPr algn="ctr"/>
            <a:r>
              <a:rPr lang="en-US" sz="1600" b="1">
                <a:solidFill>
                  <a:srgbClr val="000000"/>
                </a:solidFill>
              </a:rPr>
              <a:t>p</a:t>
            </a:r>
            <a:r>
              <a:rPr lang="en-US" sz="1600" b="1">
                <a:solidFill>
                  <a:schemeClr val="bg2"/>
                </a:solidFill>
              </a:rPr>
              <a:t>late storage  </a:t>
            </a:r>
            <a:endParaRPr lang="en-US" sz="1600" b="1"/>
          </a:p>
        </p:txBody>
      </p:sp>
      <p:pic>
        <p:nvPicPr>
          <p:cNvPr id="23557" name="Picture 6" descr="PlateStorage.jpg"/>
          <p:cNvPicPr>
            <a:picLocks noChangeAspect="1"/>
          </p:cNvPicPr>
          <p:nvPr/>
        </p:nvPicPr>
        <p:blipFill>
          <a:blip r:embed="rId3"/>
          <a:srcRect/>
          <a:stretch>
            <a:fillRect/>
          </a:stretch>
        </p:blipFill>
        <p:spPr bwMode="auto">
          <a:xfrm>
            <a:off x="457200" y="1371600"/>
            <a:ext cx="3429000" cy="4564063"/>
          </a:xfrm>
          <a:prstGeom prst="rect">
            <a:avLst/>
          </a:prstGeom>
          <a:noFill/>
          <a:ln w="9525">
            <a:noFill/>
            <a:miter lim="800000"/>
            <a:headEnd/>
            <a:tailEnd/>
          </a:ln>
        </p:spPr>
      </p:pic>
      <p:pic>
        <p:nvPicPr>
          <p:cNvPr id="23558" name="Picture 7" descr="PlateEmulsion.jpg"/>
          <p:cNvPicPr>
            <a:picLocks noChangeAspect="1"/>
          </p:cNvPicPr>
          <p:nvPr/>
        </p:nvPicPr>
        <p:blipFill>
          <a:blip r:embed="rId4"/>
          <a:srcRect/>
          <a:stretch>
            <a:fillRect/>
          </a:stretch>
        </p:blipFill>
        <p:spPr bwMode="auto">
          <a:xfrm>
            <a:off x="4419600" y="2362200"/>
            <a:ext cx="4473575" cy="306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0" y="533400"/>
            <a:ext cx="9144000" cy="4038600"/>
          </a:xfrm>
        </p:spPr>
        <p:txBody>
          <a:bodyPr/>
          <a:lstStyle/>
          <a:p>
            <a:pPr algn="ctr">
              <a:buFont typeface="Wingdings" pitchFamily="2" charset="2"/>
              <a:buNone/>
              <a:defRPr/>
            </a:pPr>
            <a:r>
              <a:rPr lang="en-US" sz="1600" dirty="0" smtClean="0">
                <a:solidFill>
                  <a:schemeClr val="bg2"/>
                </a:solidFill>
              </a:rPr>
              <a:t> </a:t>
            </a:r>
            <a:r>
              <a:rPr lang="en-US" sz="2000" dirty="0" smtClean="0">
                <a:solidFill>
                  <a:schemeClr val="bg2"/>
                </a:solidFill>
                <a:latin typeface="+mj-lt"/>
              </a:rPr>
              <a:t>Incorporation of the Belgrade </a:t>
            </a:r>
            <a:r>
              <a:rPr lang="en-US" sz="2000" dirty="0" err="1" smtClean="0">
                <a:solidFill>
                  <a:schemeClr val="bg2"/>
                </a:solidFill>
                <a:latin typeface="+mj-lt"/>
              </a:rPr>
              <a:t>Zeiss</a:t>
            </a:r>
            <a:r>
              <a:rPr lang="en-US" sz="2000" dirty="0" smtClean="0">
                <a:solidFill>
                  <a:schemeClr val="bg2"/>
                </a:solidFill>
                <a:latin typeface="+mj-lt"/>
              </a:rPr>
              <a:t> Astrograph Plate Catalogue in the WFPDB </a:t>
            </a:r>
          </a:p>
          <a:p>
            <a:pPr algn="just">
              <a:buFont typeface="Wingdings" pitchFamily="2" charset="2"/>
              <a:buNone/>
              <a:defRPr/>
            </a:pPr>
            <a:endParaRPr lang="en-US" sz="2000" dirty="0" smtClean="0">
              <a:solidFill>
                <a:schemeClr val="bg2"/>
              </a:solidFill>
              <a:latin typeface="+mj-lt"/>
            </a:endParaRPr>
          </a:p>
          <a:p>
            <a:pPr algn="just">
              <a:buFont typeface="Wingdings" pitchFamily="2" charset="2"/>
              <a:buNone/>
              <a:defRPr/>
            </a:pPr>
            <a:endParaRPr lang="en-US" sz="2000" dirty="0" smtClean="0">
              <a:solidFill>
                <a:schemeClr val="bg2"/>
              </a:solidFill>
              <a:latin typeface="+mj-lt"/>
            </a:endParaRPr>
          </a:p>
          <a:p>
            <a:pPr algn="just">
              <a:buFont typeface="Wingdings" pitchFamily="2" charset="2"/>
              <a:buNone/>
              <a:defRPr/>
            </a:pPr>
            <a:r>
              <a:rPr lang="en-US" sz="1600" dirty="0" smtClean="0">
                <a:solidFill>
                  <a:schemeClr val="bg2"/>
                </a:solidFill>
                <a:latin typeface="+mj-lt"/>
              </a:rPr>
              <a:t>The first photographs of the Belgrade Observatory collection were taken with the </a:t>
            </a:r>
            <a:r>
              <a:rPr lang="en-US" sz="1600" dirty="0" err="1" smtClean="0">
                <a:solidFill>
                  <a:schemeClr val="bg2"/>
                </a:solidFill>
                <a:latin typeface="+mj-lt"/>
              </a:rPr>
              <a:t>Zeiss</a:t>
            </a:r>
            <a:r>
              <a:rPr lang="en-US" sz="1600" dirty="0" smtClean="0">
                <a:solidFill>
                  <a:schemeClr val="bg2"/>
                </a:solidFill>
                <a:latin typeface="+mj-lt"/>
              </a:rPr>
              <a:t> astrograph in 1935: open cluster Pleiades and four minor planets - 11 </a:t>
            </a:r>
            <a:r>
              <a:rPr lang="en-US" sz="1600" dirty="0" err="1" smtClean="0">
                <a:solidFill>
                  <a:schemeClr val="bg2"/>
                </a:solidFill>
                <a:latin typeface="+mj-lt"/>
              </a:rPr>
              <a:t>Parthenope</a:t>
            </a:r>
            <a:r>
              <a:rPr lang="en-US" sz="1600" dirty="0" smtClean="0">
                <a:solidFill>
                  <a:schemeClr val="bg2"/>
                </a:solidFill>
                <a:latin typeface="+mj-lt"/>
              </a:rPr>
              <a:t>, 27 </a:t>
            </a:r>
            <a:r>
              <a:rPr lang="en-US" sz="1600" dirty="0" err="1" smtClean="0">
                <a:solidFill>
                  <a:schemeClr val="bg2"/>
                </a:solidFill>
                <a:latin typeface="+mj-lt"/>
              </a:rPr>
              <a:t>Eutherpe</a:t>
            </a:r>
            <a:r>
              <a:rPr lang="en-US" sz="1600" dirty="0" smtClean="0">
                <a:solidFill>
                  <a:schemeClr val="bg2"/>
                </a:solidFill>
                <a:latin typeface="+mj-lt"/>
              </a:rPr>
              <a:t>, 569 </a:t>
            </a:r>
            <a:r>
              <a:rPr lang="en-US" sz="1600" dirty="0" err="1" smtClean="0">
                <a:solidFill>
                  <a:schemeClr val="bg2"/>
                </a:solidFill>
                <a:latin typeface="+mj-lt"/>
              </a:rPr>
              <a:t>Misa</a:t>
            </a:r>
            <a:r>
              <a:rPr lang="en-US" sz="1600" dirty="0" smtClean="0">
                <a:solidFill>
                  <a:schemeClr val="bg2"/>
                </a:solidFill>
                <a:latin typeface="+mj-lt"/>
              </a:rPr>
              <a:t> and 889 </a:t>
            </a:r>
            <a:r>
              <a:rPr lang="en-US" sz="1600" dirty="0" err="1" smtClean="0">
                <a:solidFill>
                  <a:schemeClr val="bg2"/>
                </a:solidFill>
                <a:latin typeface="+mj-lt"/>
              </a:rPr>
              <a:t>Erinia</a:t>
            </a:r>
            <a:r>
              <a:rPr lang="en-US" sz="1600" dirty="0" smtClean="0">
                <a:solidFill>
                  <a:schemeClr val="bg2"/>
                </a:solidFill>
                <a:latin typeface="+mj-lt"/>
              </a:rPr>
              <a:t> with exposure time of whole 3 hours! (</a:t>
            </a:r>
            <a:r>
              <a:rPr lang="en-US" sz="1600" dirty="0" err="1" smtClean="0">
                <a:solidFill>
                  <a:schemeClr val="bg2"/>
                </a:solidFill>
                <a:latin typeface="+mj-lt"/>
              </a:rPr>
              <a:t>Protic</a:t>
            </a:r>
            <a:r>
              <a:rPr lang="en-US" sz="1600" dirty="0" smtClean="0">
                <a:solidFill>
                  <a:schemeClr val="bg2"/>
                </a:solidFill>
                <a:latin typeface="+mj-lt"/>
              </a:rPr>
              <a:t> 1935). However, the photographic observations started systematically in 1936 when a detailed rectification of </a:t>
            </a:r>
            <a:r>
              <a:rPr lang="en-US" sz="1600" dirty="0" err="1" smtClean="0">
                <a:solidFill>
                  <a:schemeClr val="bg2"/>
                </a:solidFill>
                <a:latin typeface="+mj-lt"/>
              </a:rPr>
              <a:t>Zeiss</a:t>
            </a:r>
            <a:r>
              <a:rPr lang="en-US" sz="1600" dirty="0" smtClean="0">
                <a:solidFill>
                  <a:schemeClr val="bg2"/>
                </a:solidFill>
                <a:latin typeface="+mj-lt"/>
              </a:rPr>
              <a:t> astrograph was performed, optical characteristics of its objectives were examined and limiting magnitudes as function of exposure time were determined, as well as the methods of observation.</a:t>
            </a:r>
          </a:p>
          <a:p>
            <a:pPr algn="just">
              <a:buFont typeface="Wingdings" pitchFamily="2" charset="2"/>
              <a:buNone/>
              <a:defRPr/>
            </a:pPr>
            <a:r>
              <a:rPr lang="en-US" sz="1600" dirty="0" smtClean="0">
                <a:solidFill>
                  <a:schemeClr val="bg2"/>
                </a:solidFill>
                <a:latin typeface="+mj-lt"/>
              </a:rPr>
              <a:t>The historical plate archive of the 16 cm </a:t>
            </a:r>
            <a:r>
              <a:rPr lang="en-US" sz="1600" dirty="0" err="1" smtClean="0">
                <a:solidFill>
                  <a:schemeClr val="bg2"/>
                </a:solidFill>
                <a:latin typeface="+mj-lt"/>
              </a:rPr>
              <a:t>Zeiss</a:t>
            </a:r>
            <a:r>
              <a:rPr lang="en-US" sz="1600" dirty="0" smtClean="0">
                <a:solidFill>
                  <a:schemeClr val="bg2"/>
                </a:solidFill>
                <a:latin typeface="+mj-lt"/>
              </a:rPr>
              <a:t> Astrograph of the Belgrade Observatory </a:t>
            </a:r>
            <a:r>
              <a:rPr lang="en-US" sz="1600" dirty="0" smtClean="0">
                <a:solidFill>
                  <a:srgbClr val="000000"/>
                </a:solidFill>
                <a:latin typeface="Times New Roman"/>
              </a:rPr>
              <a:t>contains 1939 plates taken in the period 1936-1973 mainly by M. </a:t>
            </a:r>
            <a:r>
              <a:rPr lang="en-US" sz="1600" dirty="0" err="1" smtClean="0">
                <a:solidFill>
                  <a:srgbClr val="000000"/>
                </a:solidFill>
                <a:latin typeface="Times New Roman"/>
              </a:rPr>
              <a:t>Protić</a:t>
            </a:r>
            <a:r>
              <a:rPr lang="en-US" sz="1600" dirty="0" smtClean="0">
                <a:solidFill>
                  <a:srgbClr val="000000"/>
                </a:solidFill>
                <a:latin typeface="Times New Roman"/>
              </a:rPr>
              <a:t> and C. </a:t>
            </a:r>
            <a:r>
              <a:rPr lang="en-US" sz="1600" dirty="0" err="1" smtClean="0">
                <a:solidFill>
                  <a:srgbClr val="000000"/>
                </a:solidFill>
                <a:latin typeface="Times New Roman"/>
              </a:rPr>
              <a:t>Cepinać</a:t>
            </a:r>
            <a:r>
              <a:rPr lang="en-US" sz="1600" dirty="0" smtClean="0">
                <a:solidFill>
                  <a:srgbClr val="000000"/>
                </a:solidFill>
                <a:latin typeface="Times New Roman"/>
              </a:rPr>
              <a:t>. The limiting magnitude is 14-15 mag. The metadata </a:t>
            </a:r>
            <a:r>
              <a:rPr lang="en-US" sz="1600" dirty="0" smtClean="0">
                <a:solidFill>
                  <a:schemeClr val="bg2"/>
                </a:solidFill>
                <a:latin typeface="+mj-lt"/>
              </a:rPr>
              <a:t>is published on the web site of the Serbian Virtual Observatory (</a:t>
            </a:r>
            <a:r>
              <a:rPr lang="en-US" sz="1600" dirty="0" err="1" smtClean="0">
                <a:solidFill>
                  <a:schemeClr val="bg2"/>
                </a:solidFill>
                <a:latin typeface="+mj-lt"/>
              </a:rPr>
              <a:t>SerVO</a:t>
            </a:r>
            <a:r>
              <a:rPr lang="en-US" sz="1600" dirty="0" smtClean="0">
                <a:solidFill>
                  <a:schemeClr val="bg2"/>
                </a:solidFill>
                <a:latin typeface="+mj-lt"/>
              </a:rPr>
              <a:t>)</a:t>
            </a:r>
          </a:p>
          <a:p>
            <a:pPr algn="just">
              <a:buFont typeface="Wingdings" pitchFamily="2" charset="2"/>
              <a:buNone/>
              <a:defRPr/>
            </a:pPr>
            <a:r>
              <a:rPr lang="en-US" sz="1600" dirty="0" smtClean="0">
                <a:solidFill>
                  <a:schemeClr val="bg2"/>
                </a:solidFill>
                <a:latin typeface="+mj-lt"/>
              </a:rPr>
              <a:t> 	http://servo.aob.rs/photo_plates_archive/). </a:t>
            </a:r>
          </a:p>
          <a:p>
            <a:pPr algn="just">
              <a:buFont typeface="Wingdings" pitchFamily="2" charset="2"/>
              <a:buNone/>
              <a:defRPr/>
            </a:pPr>
            <a:endParaRPr lang="en-US" sz="1600" dirty="0" smtClean="0">
              <a:solidFill>
                <a:srgbClr val="000000"/>
              </a:solidFill>
              <a:latin typeface="Times New Roman"/>
            </a:endParaRPr>
          </a:p>
          <a:p>
            <a:pPr algn="just">
              <a:buFont typeface="Wingdings" pitchFamily="2" charset="2"/>
              <a:buNone/>
              <a:defRPr/>
            </a:pPr>
            <a:r>
              <a:rPr lang="en-US" sz="1600" dirty="0" smtClean="0">
                <a:solidFill>
                  <a:srgbClr val="000000"/>
                </a:solidFill>
                <a:latin typeface="Times New Roman"/>
              </a:rPr>
              <a:t> </a:t>
            </a:r>
            <a:endParaRPr lang="en-US" sz="1600" dirty="0" smtClean="0">
              <a:solidFill>
                <a:schemeClr val="bg2"/>
              </a:solidFill>
              <a:latin typeface="+mj-lt"/>
            </a:endParaRPr>
          </a:p>
          <a:p>
            <a:pPr algn="just">
              <a:buFont typeface="Wingdings" pitchFamily="2" charset="2"/>
              <a:buNone/>
              <a:defRPr/>
            </a:pPr>
            <a:r>
              <a:rPr lang="en-US" sz="1600" dirty="0" smtClean="0">
                <a:solidFill>
                  <a:schemeClr val="bg2"/>
                </a:solidFill>
                <a:latin typeface="+mj-lt"/>
              </a:rPr>
              <a:t>	</a:t>
            </a:r>
          </a:p>
          <a:p>
            <a:pPr algn="just">
              <a:buFont typeface="Wingdings" pitchFamily="2" charset="2"/>
              <a:buNone/>
              <a:defRPr/>
            </a:pPr>
            <a:endParaRPr lang="en-US" sz="1600" dirty="0" smtClean="0">
              <a:solidFill>
                <a:schemeClr val="bg2"/>
              </a:solidFill>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0" y="533400"/>
            <a:ext cx="9144000" cy="1066800"/>
          </a:xfrm>
        </p:spPr>
        <p:txBody>
          <a:bodyPr/>
          <a:lstStyle/>
          <a:p>
            <a:pPr algn="ctr">
              <a:buFont typeface="Wingdings" pitchFamily="2" charset="2"/>
              <a:buNone/>
              <a:defRPr/>
            </a:pPr>
            <a:r>
              <a:rPr lang="en-US" sz="2000" dirty="0" smtClean="0">
                <a:solidFill>
                  <a:schemeClr val="bg2"/>
                </a:solidFill>
                <a:latin typeface="+mj-lt"/>
              </a:rPr>
              <a:t>Incorporation of the Belgrade </a:t>
            </a:r>
            <a:r>
              <a:rPr lang="en-US" sz="2000" dirty="0" err="1" smtClean="0">
                <a:solidFill>
                  <a:schemeClr val="bg2"/>
                </a:solidFill>
                <a:latin typeface="+mj-lt"/>
              </a:rPr>
              <a:t>Zeiss</a:t>
            </a:r>
            <a:r>
              <a:rPr lang="en-US" sz="2000" dirty="0" smtClean="0">
                <a:solidFill>
                  <a:schemeClr val="bg2"/>
                </a:solidFill>
                <a:latin typeface="+mj-lt"/>
              </a:rPr>
              <a:t> Astrograph Plate Catalogue in the WFPDB </a:t>
            </a:r>
          </a:p>
          <a:p>
            <a:pPr algn="just">
              <a:buFont typeface="Wingdings" pitchFamily="2" charset="2"/>
              <a:buNone/>
              <a:defRPr/>
            </a:pPr>
            <a:endParaRPr lang="en-US" sz="1600" dirty="0" smtClean="0">
              <a:solidFill>
                <a:schemeClr val="bg2"/>
              </a:solidFill>
              <a:latin typeface="+mj-lt"/>
            </a:endParaRPr>
          </a:p>
          <a:p>
            <a:pPr algn="ctr">
              <a:buFont typeface="Wingdings" pitchFamily="2" charset="2"/>
              <a:buNone/>
              <a:defRPr/>
            </a:pPr>
            <a:r>
              <a:rPr lang="en-US" sz="1600" dirty="0" smtClean="0">
                <a:solidFill>
                  <a:schemeClr val="bg2"/>
                </a:solidFill>
                <a:latin typeface="+mj-lt"/>
              </a:rPr>
              <a:t>Reproduction of the  BEL016A57025 plate with the comet </a:t>
            </a:r>
            <a:r>
              <a:rPr lang="en-US" sz="1600" dirty="0" err="1" smtClean="0">
                <a:solidFill>
                  <a:schemeClr val="bg2"/>
                </a:solidFill>
                <a:latin typeface="+mj-lt"/>
              </a:rPr>
              <a:t>Arend</a:t>
            </a:r>
            <a:r>
              <a:rPr lang="en-US" sz="1600" dirty="0" smtClean="0">
                <a:solidFill>
                  <a:schemeClr val="bg2"/>
                </a:solidFill>
                <a:latin typeface="+mj-lt"/>
              </a:rPr>
              <a:t>-Roland (1956h)  observed in1957 </a:t>
            </a:r>
            <a:endParaRPr lang="en-US" sz="1600" dirty="0" smtClean="0">
              <a:solidFill>
                <a:srgbClr val="000000"/>
              </a:solidFill>
              <a:latin typeface="Times New Roman"/>
            </a:endParaRPr>
          </a:p>
          <a:p>
            <a:pPr algn="just">
              <a:buFont typeface="Wingdings" pitchFamily="2" charset="2"/>
              <a:buNone/>
              <a:defRPr/>
            </a:pPr>
            <a:endParaRPr lang="en-US" sz="1600" dirty="0" smtClean="0">
              <a:solidFill>
                <a:srgbClr val="000000"/>
              </a:solidFill>
              <a:latin typeface="Times New Roman"/>
            </a:endParaRPr>
          </a:p>
          <a:p>
            <a:pPr algn="just">
              <a:buFont typeface="Wingdings" pitchFamily="2" charset="2"/>
              <a:buNone/>
              <a:defRPr/>
            </a:pPr>
            <a:r>
              <a:rPr lang="en-US" sz="1600" dirty="0" smtClean="0">
                <a:solidFill>
                  <a:srgbClr val="000000"/>
                </a:solidFill>
                <a:latin typeface="Times New Roman"/>
              </a:rPr>
              <a:t> </a:t>
            </a:r>
            <a:endParaRPr lang="en-US" sz="1600" dirty="0" smtClean="0">
              <a:solidFill>
                <a:schemeClr val="bg2"/>
              </a:solidFill>
              <a:latin typeface="+mj-lt"/>
            </a:endParaRPr>
          </a:p>
          <a:p>
            <a:pPr algn="just">
              <a:buFont typeface="Wingdings" pitchFamily="2" charset="2"/>
              <a:buNone/>
              <a:defRPr/>
            </a:pPr>
            <a:r>
              <a:rPr lang="en-US" sz="1600" dirty="0" smtClean="0">
                <a:solidFill>
                  <a:schemeClr val="bg2"/>
                </a:solidFill>
                <a:latin typeface="+mj-lt"/>
              </a:rPr>
              <a:t>	</a:t>
            </a:r>
          </a:p>
          <a:p>
            <a:pPr algn="just">
              <a:buFont typeface="Wingdings" pitchFamily="2" charset="2"/>
              <a:buNone/>
              <a:defRPr/>
            </a:pPr>
            <a:endParaRPr lang="en-US" sz="1600" dirty="0" smtClean="0">
              <a:solidFill>
                <a:schemeClr val="bg2"/>
              </a:solidFill>
              <a:latin typeface="+mj-lt"/>
            </a:endParaRPr>
          </a:p>
        </p:txBody>
      </p:sp>
      <p:pic>
        <p:nvPicPr>
          <p:cNvPr id="2" name="Picture 3" descr="CometPlatejpg.jpg"/>
          <p:cNvPicPr>
            <a:picLocks noChangeAspect="1"/>
          </p:cNvPicPr>
          <p:nvPr/>
        </p:nvPicPr>
        <p:blipFill>
          <a:blip r:embed="rId3"/>
          <a:srcRect/>
          <a:stretch>
            <a:fillRect/>
          </a:stretch>
        </p:blipFill>
        <p:spPr bwMode="auto">
          <a:xfrm>
            <a:off x="2286000" y="1828800"/>
            <a:ext cx="4749800" cy="4568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152400" y="1219200"/>
            <a:ext cx="8763000" cy="584200"/>
          </a:xfrm>
          <a:prstGeom prst="rect">
            <a:avLst/>
          </a:prstGeom>
          <a:noFill/>
          <a:ln w="9525">
            <a:noFill/>
            <a:miter lim="800000"/>
            <a:headEnd/>
            <a:tailEnd/>
          </a:ln>
        </p:spPr>
        <p:txBody>
          <a:bodyPr>
            <a:spAutoFit/>
          </a:bodyPr>
          <a:lstStyle/>
          <a:p>
            <a:pPr algn="ctr" eaLnBrk="1" hangingPunct="1"/>
            <a:r>
              <a:rPr kumimoji="0" lang="en-US" sz="1600">
                <a:solidFill>
                  <a:srgbClr val="000000"/>
                </a:solidFill>
                <a:cs typeface="Times New Roman" pitchFamily="18" charset="0"/>
              </a:rPr>
              <a:t> </a:t>
            </a:r>
            <a:r>
              <a:rPr kumimoji="0" lang="en-US" sz="1600" b="1">
                <a:solidFill>
                  <a:srgbClr val="000000"/>
                </a:solidFill>
                <a:cs typeface="Times New Roman" pitchFamily="18" charset="0"/>
              </a:rPr>
              <a:t>EPSON V700 Perfection flatbed scanner of the Astronomical Observatory of Belgrade used for the digitization of the Zeiss Astrograph (BEL016A) plates</a:t>
            </a:r>
            <a:r>
              <a:rPr lang="en-US" sz="1600">
                <a:solidFill>
                  <a:srgbClr val="000000"/>
                </a:solidFill>
              </a:rPr>
              <a:t> </a:t>
            </a:r>
          </a:p>
        </p:txBody>
      </p:sp>
      <p:pic>
        <p:nvPicPr>
          <p:cNvPr id="26627" name="Picture 4" descr="Scanner.jpg"/>
          <p:cNvPicPr>
            <a:picLocks noChangeAspect="1"/>
          </p:cNvPicPr>
          <p:nvPr/>
        </p:nvPicPr>
        <p:blipFill>
          <a:blip r:embed="rId3"/>
          <a:srcRect/>
          <a:stretch>
            <a:fillRect/>
          </a:stretch>
        </p:blipFill>
        <p:spPr bwMode="auto">
          <a:xfrm>
            <a:off x="2971800" y="2133600"/>
            <a:ext cx="2895600" cy="4143375"/>
          </a:xfrm>
          <a:prstGeom prst="rect">
            <a:avLst/>
          </a:prstGeom>
          <a:noFill/>
          <a:ln w="9525">
            <a:noFill/>
            <a:miter lim="800000"/>
            <a:headEnd/>
            <a:tailEnd/>
          </a:ln>
        </p:spPr>
      </p:pic>
      <p:sp>
        <p:nvSpPr>
          <p:cNvPr id="6" name="Rectangle 3"/>
          <p:cNvSpPr txBox="1">
            <a:spLocks noChangeArrowheads="1"/>
          </p:cNvSpPr>
          <p:nvPr/>
        </p:nvSpPr>
        <p:spPr bwMode="auto">
          <a:xfrm>
            <a:off x="0" y="228600"/>
            <a:ext cx="9144000" cy="457200"/>
          </a:xfrm>
          <a:prstGeom prst="rect">
            <a:avLst/>
          </a:prstGeom>
          <a:noFill/>
          <a:ln w="9525">
            <a:noFill/>
            <a:miter lim="800000"/>
            <a:headEnd/>
            <a:tailEnd/>
          </a:ln>
        </p:spPr>
        <p:txBody>
          <a:bodyPr lIns="92075" tIns="46038" rIns="92075" bIns="46038"/>
          <a:lstStyle/>
          <a:p>
            <a:pPr marL="342900" indent="-342900" algn="just">
              <a:spcBef>
                <a:spcPct val="20000"/>
              </a:spcBef>
              <a:buClr>
                <a:schemeClr val="accent2"/>
              </a:buClr>
              <a:buSzPct val="80000"/>
              <a:buFont typeface="Wingdings" pitchFamily="2" charset="2"/>
              <a:buNone/>
              <a:defRPr/>
            </a:pPr>
            <a:r>
              <a:rPr lang="en-US" sz="1600" b="1" kern="0" dirty="0">
                <a:solidFill>
                  <a:schemeClr val="bg2"/>
                </a:solidFill>
                <a:latin typeface="+mn-lt"/>
              </a:rPr>
              <a:t>      </a:t>
            </a:r>
            <a:r>
              <a:rPr lang="en-US" sz="2000" b="1" kern="0" dirty="0">
                <a:solidFill>
                  <a:schemeClr val="bg2"/>
                </a:solidFill>
                <a:latin typeface="+mj-lt"/>
              </a:rPr>
              <a:t>Incorporation of the Belgrade </a:t>
            </a:r>
            <a:r>
              <a:rPr lang="en-US" sz="2000" b="1" kern="0" dirty="0" err="1">
                <a:solidFill>
                  <a:schemeClr val="bg2"/>
                </a:solidFill>
                <a:latin typeface="+mj-lt"/>
              </a:rPr>
              <a:t>Zeiss</a:t>
            </a:r>
            <a:r>
              <a:rPr lang="en-US" sz="2000" b="1" kern="0" dirty="0">
                <a:solidFill>
                  <a:schemeClr val="bg2"/>
                </a:solidFill>
                <a:latin typeface="+mj-lt"/>
              </a:rPr>
              <a:t> Astrograph Plate Catalogue in the WFPDB </a:t>
            </a:r>
          </a:p>
          <a:p>
            <a:pPr marL="342900" indent="-342900" algn="just">
              <a:spcBef>
                <a:spcPct val="20000"/>
              </a:spcBef>
              <a:buClr>
                <a:schemeClr val="accent2"/>
              </a:buClr>
              <a:buSzPct val="80000"/>
              <a:buFont typeface="Wingdings" pitchFamily="2" charset="2"/>
              <a:buNone/>
              <a:defRPr/>
            </a:pPr>
            <a:endParaRPr lang="en-US" sz="1600" b="1" kern="0" dirty="0">
              <a:solidFill>
                <a:schemeClr val="bg2"/>
              </a:solidFill>
              <a:latin typeface="+mj-lt"/>
            </a:endParaRPr>
          </a:p>
          <a:p>
            <a:pPr marL="342900" indent="-342900" algn="just">
              <a:spcBef>
                <a:spcPct val="20000"/>
              </a:spcBef>
              <a:buClr>
                <a:schemeClr val="accent2"/>
              </a:buClr>
              <a:buSzPct val="80000"/>
              <a:buFont typeface="Wingdings" pitchFamily="2" charset="2"/>
              <a:buNone/>
              <a:defRPr/>
            </a:pPr>
            <a:r>
              <a:rPr lang="en-US" sz="1600" b="1" kern="0" dirty="0">
                <a:solidFill>
                  <a:schemeClr val="bg2"/>
                </a:solidFill>
                <a:latin typeface="+mj-lt"/>
              </a:rPr>
              <a:t> </a:t>
            </a:r>
            <a:endParaRPr lang="en-US" sz="1600" b="1" kern="0" dirty="0">
              <a:solidFill>
                <a:srgbClr val="000000"/>
              </a:solidFill>
              <a:latin typeface="Times New Roman"/>
            </a:endParaRPr>
          </a:p>
          <a:p>
            <a:pPr marL="342900" indent="-342900" algn="just">
              <a:spcBef>
                <a:spcPct val="20000"/>
              </a:spcBef>
              <a:buClr>
                <a:schemeClr val="accent2"/>
              </a:buClr>
              <a:buSzPct val="80000"/>
              <a:buFont typeface="Wingdings" pitchFamily="2" charset="2"/>
              <a:buNone/>
              <a:defRPr/>
            </a:pPr>
            <a:endParaRPr lang="en-US" sz="1600" b="1" kern="0" dirty="0">
              <a:solidFill>
                <a:srgbClr val="000000"/>
              </a:solidFill>
              <a:latin typeface="Times New Roman"/>
            </a:endParaRPr>
          </a:p>
          <a:p>
            <a:pPr marL="342900" indent="-342900" algn="just">
              <a:spcBef>
                <a:spcPct val="20000"/>
              </a:spcBef>
              <a:buClr>
                <a:schemeClr val="accent2"/>
              </a:buClr>
              <a:buSzPct val="80000"/>
              <a:buFont typeface="Wingdings" pitchFamily="2" charset="2"/>
              <a:buNone/>
              <a:defRPr/>
            </a:pPr>
            <a:r>
              <a:rPr lang="en-US" sz="1600" b="1" kern="0" dirty="0">
                <a:solidFill>
                  <a:srgbClr val="000000"/>
                </a:solidFill>
                <a:latin typeface="Times New Roman"/>
              </a:rPr>
              <a:t> </a:t>
            </a:r>
            <a:endParaRPr lang="en-US" sz="1600" b="1" kern="0" dirty="0">
              <a:solidFill>
                <a:schemeClr val="bg2"/>
              </a:solidFill>
              <a:latin typeface="+mj-lt"/>
            </a:endParaRPr>
          </a:p>
          <a:p>
            <a:pPr marL="342900" indent="-342900" algn="just">
              <a:spcBef>
                <a:spcPct val="20000"/>
              </a:spcBef>
              <a:buClr>
                <a:schemeClr val="accent2"/>
              </a:buClr>
              <a:buSzPct val="80000"/>
              <a:buFont typeface="Wingdings" pitchFamily="2" charset="2"/>
              <a:buNone/>
              <a:defRPr/>
            </a:pPr>
            <a:r>
              <a:rPr lang="en-US" sz="1600" b="1" kern="0" dirty="0">
                <a:solidFill>
                  <a:schemeClr val="bg2"/>
                </a:solidFill>
                <a:latin typeface="+mj-lt"/>
              </a:rPr>
              <a:t>	</a:t>
            </a:r>
          </a:p>
          <a:p>
            <a:pPr marL="342900" indent="-342900" algn="just">
              <a:spcBef>
                <a:spcPct val="20000"/>
              </a:spcBef>
              <a:buClr>
                <a:schemeClr val="accent2"/>
              </a:buClr>
              <a:buSzPct val="80000"/>
              <a:buFont typeface="Wingdings" pitchFamily="2" charset="2"/>
              <a:buNone/>
              <a:defRPr/>
            </a:pPr>
            <a:endParaRPr lang="en-US" sz="1600" b="1" kern="0" dirty="0">
              <a:solidFill>
                <a:schemeClr val="bg2"/>
              </a:solidFill>
              <a:latin typeface="+mj-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0" y="304800"/>
            <a:ext cx="9144000" cy="457200"/>
          </a:xfrm>
        </p:spPr>
        <p:txBody>
          <a:bodyPr/>
          <a:lstStyle/>
          <a:p>
            <a:pPr algn="just">
              <a:buFont typeface="Wingdings" pitchFamily="2" charset="2"/>
              <a:buNone/>
              <a:defRPr/>
            </a:pPr>
            <a:r>
              <a:rPr lang="en-US" sz="1600" dirty="0" smtClean="0">
                <a:solidFill>
                  <a:schemeClr val="bg2"/>
                </a:solidFill>
              </a:rPr>
              <a:t>      </a:t>
            </a:r>
            <a:r>
              <a:rPr lang="en-US" sz="2000" dirty="0" smtClean="0">
                <a:solidFill>
                  <a:schemeClr val="bg2"/>
                </a:solidFill>
                <a:latin typeface="+mj-lt"/>
              </a:rPr>
              <a:t>Incorporation of the Belgrade </a:t>
            </a:r>
            <a:r>
              <a:rPr lang="en-US" sz="2000" dirty="0" err="1" smtClean="0">
                <a:solidFill>
                  <a:schemeClr val="bg2"/>
                </a:solidFill>
                <a:latin typeface="+mj-lt"/>
              </a:rPr>
              <a:t>Zeiss</a:t>
            </a:r>
            <a:r>
              <a:rPr lang="en-US" sz="2000" dirty="0" smtClean="0">
                <a:solidFill>
                  <a:schemeClr val="bg2"/>
                </a:solidFill>
                <a:latin typeface="+mj-lt"/>
              </a:rPr>
              <a:t> Astrograph Plate Catalogue in the WFPDB </a:t>
            </a:r>
          </a:p>
          <a:p>
            <a:pPr algn="just">
              <a:buFont typeface="Wingdings" pitchFamily="2" charset="2"/>
              <a:buNone/>
              <a:defRPr/>
            </a:pPr>
            <a:endParaRPr lang="en-US" sz="1600" dirty="0" smtClean="0">
              <a:solidFill>
                <a:schemeClr val="bg2"/>
              </a:solidFill>
              <a:latin typeface="+mj-lt"/>
            </a:endParaRPr>
          </a:p>
          <a:p>
            <a:pPr algn="just">
              <a:buFont typeface="Wingdings" pitchFamily="2" charset="2"/>
              <a:buNone/>
              <a:defRPr/>
            </a:pPr>
            <a:r>
              <a:rPr lang="en-US" sz="1600" dirty="0" smtClean="0">
                <a:solidFill>
                  <a:schemeClr val="bg2"/>
                </a:solidFill>
                <a:latin typeface="+mj-lt"/>
              </a:rPr>
              <a:t> </a:t>
            </a:r>
            <a:endParaRPr lang="en-US" sz="1600" dirty="0" smtClean="0">
              <a:solidFill>
                <a:srgbClr val="000000"/>
              </a:solidFill>
              <a:latin typeface="Times New Roman"/>
            </a:endParaRPr>
          </a:p>
          <a:p>
            <a:pPr algn="just">
              <a:buFont typeface="Wingdings" pitchFamily="2" charset="2"/>
              <a:buNone/>
              <a:defRPr/>
            </a:pPr>
            <a:endParaRPr lang="en-US" sz="1600" dirty="0" smtClean="0">
              <a:solidFill>
                <a:srgbClr val="000000"/>
              </a:solidFill>
              <a:latin typeface="Times New Roman"/>
            </a:endParaRPr>
          </a:p>
          <a:p>
            <a:pPr algn="just">
              <a:buFont typeface="Wingdings" pitchFamily="2" charset="2"/>
              <a:buNone/>
              <a:defRPr/>
            </a:pPr>
            <a:r>
              <a:rPr lang="en-US" sz="1600" dirty="0" smtClean="0">
                <a:solidFill>
                  <a:srgbClr val="000000"/>
                </a:solidFill>
                <a:latin typeface="Times New Roman"/>
              </a:rPr>
              <a:t> </a:t>
            </a:r>
            <a:endParaRPr lang="en-US" sz="1600" dirty="0" smtClean="0">
              <a:solidFill>
                <a:schemeClr val="bg2"/>
              </a:solidFill>
              <a:latin typeface="+mj-lt"/>
            </a:endParaRPr>
          </a:p>
          <a:p>
            <a:pPr algn="just">
              <a:buFont typeface="Wingdings" pitchFamily="2" charset="2"/>
              <a:buNone/>
              <a:defRPr/>
            </a:pPr>
            <a:r>
              <a:rPr lang="en-US" sz="1600" dirty="0" smtClean="0">
                <a:solidFill>
                  <a:schemeClr val="bg2"/>
                </a:solidFill>
                <a:latin typeface="+mj-lt"/>
              </a:rPr>
              <a:t>	</a:t>
            </a:r>
          </a:p>
          <a:p>
            <a:pPr algn="just">
              <a:buFont typeface="Wingdings" pitchFamily="2" charset="2"/>
              <a:buNone/>
              <a:defRPr/>
            </a:pPr>
            <a:endParaRPr lang="en-US" sz="1600" dirty="0" smtClean="0">
              <a:solidFill>
                <a:schemeClr val="bg2"/>
              </a:solidFill>
              <a:latin typeface="+mj-lt"/>
            </a:endParaRPr>
          </a:p>
        </p:txBody>
      </p:sp>
      <p:sp>
        <p:nvSpPr>
          <p:cNvPr id="27651" name="Rectangle 3"/>
          <p:cNvSpPr>
            <a:spLocks noChangeArrowheads="1"/>
          </p:cNvSpPr>
          <p:nvPr/>
        </p:nvSpPr>
        <p:spPr bwMode="auto">
          <a:xfrm>
            <a:off x="0" y="1219200"/>
            <a:ext cx="9144000" cy="3786188"/>
          </a:xfrm>
          <a:prstGeom prst="rect">
            <a:avLst/>
          </a:prstGeom>
          <a:noFill/>
          <a:ln w="9525">
            <a:noFill/>
            <a:miter lim="800000"/>
            <a:headEnd/>
            <a:tailEnd/>
          </a:ln>
        </p:spPr>
        <p:txBody>
          <a:bodyPr>
            <a:spAutoFit/>
          </a:bodyPr>
          <a:lstStyle/>
          <a:p>
            <a:pPr eaLnBrk="1" hangingPunct="1"/>
            <a:r>
              <a:rPr kumimoji="0" lang="en-US" sz="1600" b="1">
                <a:solidFill>
                  <a:srgbClr val="000000"/>
                </a:solidFill>
                <a:cs typeface="Times New Roman" pitchFamily="18" charset="0"/>
              </a:rPr>
              <a:t>The </a:t>
            </a:r>
            <a:r>
              <a:rPr kumimoji="0" lang="en-US" sz="1600" b="1">
                <a:solidFill>
                  <a:srgbClr val="000000"/>
                </a:solidFill>
              </a:rPr>
              <a:t>Zeiss Astrograph plate archive (BEL016A) - </a:t>
            </a:r>
            <a:r>
              <a:rPr kumimoji="0" lang="en-US" sz="1600" b="1">
                <a:solidFill>
                  <a:srgbClr val="000000"/>
                </a:solidFill>
                <a:cs typeface="Times New Roman" pitchFamily="18" charset="0"/>
              </a:rPr>
              <a:t>the first of the Belgrade observatory plate archives with:</a:t>
            </a:r>
          </a:p>
          <a:p>
            <a:pPr eaLnBrk="1" hangingPunct="1">
              <a:buFont typeface="Arial" charset="0"/>
              <a:buChar char="•"/>
            </a:pPr>
            <a:r>
              <a:rPr kumimoji="0" lang="en-US" sz="1600" b="1">
                <a:solidFill>
                  <a:srgbClr val="000000"/>
                </a:solidFill>
                <a:cs typeface="Times New Roman" pitchFamily="18" charset="0"/>
              </a:rPr>
              <a:t> a complete inventory;  </a:t>
            </a:r>
          </a:p>
          <a:p>
            <a:pPr eaLnBrk="1" hangingPunct="1">
              <a:buFont typeface="Arial" charset="0"/>
              <a:buChar char="•"/>
            </a:pPr>
            <a:r>
              <a:rPr kumimoji="0" lang="en-US" sz="1600" b="1">
                <a:solidFill>
                  <a:srgbClr val="000000"/>
                </a:solidFill>
                <a:cs typeface="Times New Roman" pitchFamily="18" charset="0"/>
              </a:rPr>
              <a:t> accessibility of the electronic </a:t>
            </a:r>
            <a:r>
              <a:rPr kumimoji="0" lang="en-US" sz="1600" b="1">
                <a:solidFill>
                  <a:srgbClr val="000000"/>
                </a:solidFill>
              </a:rPr>
              <a:t>meta</a:t>
            </a:r>
            <a:r>
              <a:rPr kumimoji="0" lang="en-US" sz="1600" b="1">
                <a:solidFill>
                  <a:srgbClr val="000000"/>
                </a:solidFill>
                <a:ea typeface="MS Mincho" pitchFamily="49" charset="-128"/>
              </a:rPr>
              <a:t>data</a:t>
            </a:r>
            <a:r>
              <a:rPr kumimoji="0" lang="en-US" sz="1600" b="1">
                <a:solidFill>
                  <a:srgbClr val="000000"/>
                </a:solidFill>
                <a:cs typeface="Times New Roman" pitchFamily="18" charset="0"/>
              </a:rPr>
              <a:t> catalogue through </a:t>
            </a:r>
            <a:r>
              <a:rPr kumimoji="0" lang="en-US" sz="1600" b="1">
                <a:solidFill>
                  <a:srgbClr val="000000"/>
                </a:solidFill>
                <a:ea typeface="MS Mincho" pitchFamily="49" charset="-128"/>
              </a:rPr>
              <a:t>the Serbian Virtual Observatory web page.</a:t>
            </a:r>
            <a:r>
              <a:rPr kumimoji="0" lang="en-US" sz="1600" b="1">
                <a:solidFill>
                  <a:srgbClr val="000000"/>
                </a:solidFill>
                <a:cs typeface="Times New Roman" pitchFamily="18" charset="0"/>
              </a:rPr>
              <a:t> </a:t>
            </a:r>
          </a:p>
          <a:p>
            <a:pPr eaLnBrk="1" hangingPunct="1"/>
            <a:endParaRPr kumimoji="0" lang="en-US" sz="1600" b="1">
              <a:solidFill>
                <a:srgbClr val="000000"/>
              </a:solidFill>
              <a:ea typeface="MS Mincho" pitchFamily="49" charset="-128"/>
              <a:cs typeface="Times New Roman" pitchFamily="18" charset="0"/>
            </a:endParaRPr>
          </a:p>
          <a:p>
            <a:pPr eaLnBrk="1" hangingPunct="1"/>
            <a:endParaRPr kumimoji="0" lang="en-US" sz="1600" b="1">
              <a:solidFill>
                <a:srgbClr val="000000"/>
              </a:solidFill>
              <a:ea typeface="MS Mincho" pitchFamily="49" charset="-128"/>
            </a:endParaRPr>
          </a:p>
          <a:p>
            <a:pPr eaLnBrk="1" hangingPunct="1"/>
            <a:endParaRPr kumimoji="0" lang="en-US" sz="1600" b="1">
              <a:solidFill>
                <a:srgbClr val="000000"/>
              </a:solidFill>
              <a:ea typeface="MS Mincho" pitchFamily="49" charset="-128"/>
            </a:endParaRPr>
          </a:p>
          <a:p>
            <a:pPr eaLnBrk="1" hangingPunct="1"/>
            <a:endParaRPr kumimoji="0" lang="en-US" sz="1600" b="1">
              <a:solidFill>
                <a:srgbClr val="000000"/>
              </a:solidFill>
              <a:ea typeface="MS Mincho" pitchFamily="49" charset="-128"/>
            </a:endParaRPr>
          </a:p>
          <a:p>
            <a:pPr eaLnBrk="1" hangingPunct="1"/>
            <a:endParaRPr kumimoji="0" lang="en-US" sz="1600" b="1">
              <a:solidFill>
                <a:srgbClr val="000000"/>
              </a:solidFill>
              <a:ea typeface="MS Mincho" pitchFamily="49" charset="-128"/>
            </a:endParaRPr>
          </a:p>
          <a:p>
            <a:pPr eaLnBrk="1" hangingPunct="1"/>
            <a:endParaRPr kumimoji="0" lang="en-US" sz="1600" b="1">
              <a:solidFill>
                <a:srgbClr val="000000"/>
              </a:solidFill>
              <a:ea typeface="MS Mincho" pitchFamily="49" charset="-128"/>
            </a:endParaRPr>
          </a:p>
          <a:p>
            <a:pPr eaLnBrk="1" hangingPunct="1"/>
            <a:endParaRPr kumimoji="0" lang="en-US" sz="1600" b="1">
              <a:solidFill>
                <a:srgbClr val="000000"/>
              </a:solidFill>
              <a:ea typeface="MS Mincho" pitchFamily="49" charset="-128"/>
            </a:endParaRPr>
          </a:p>
          <a:p>
            <a:pPr eaLnBrk="1" hangingPunct="1"/>
            <a:r>
              <a:rPr kumimoji="0" lang="en-US" sz="1600" b="1">
                <a:solidFill>
                  <a:srgbClr val="000000"/>
                </a:solidFill>
                <a:ea typeface="MS Mincho" pitchFamily="49" charset="-128"/>
              </a:rPr>
              <a:t>The WFPDB incorporation became possible after:</a:t>
            </a:r>
          </a:p>
          <a:p>
            <a:pPr eaLnBrk="1" hangingPunct="1">
              <a:buFont typeface="Arial" charset="0"/>
              <a:buChar char="•"/>
            </a:pPr>
            <a:r>
              <a:rPr kumimoji="0" lang="en-US" sz="1600" b="1">
                <a:solidFill>
                  <a:srgbClr val="000000"/>
                </a:solidFill>
                <a:ea typeface="MS Mincho" pitchFamily="49" charset="-128"/>
              </a:rPr>
              <a:t> assigning a unique WFPDB identifier: Observatory + Aperture + original plate number </a:t>
            </a:r>
          </a:p>
          <a:p>
            <a:pPr eaLnBrk="1" hangingPunct="1"/>
            <a:r>
              <a:rPr kumimoji="0" lang="en-US" sz="1600" b="1">
                <a:solidFill>
                  <a:srgbClr val="000000"/>
                </a:solidFill>
                <a:ea typeface="MS Mincho" pitchFamily="49" charset="-128"/>
              </a:rPr>
              <a:t>BEL016A 570025</a:t>
            </a:r>
          </a:p>
          <a:p>
            <a:pPr eaLnBrk="1" hangingPunct="1"/>
            <a:r>
              <a:rPr kumimoji="0" lang="en-US" sz="1600" b="1">
                <a:solidFill>
                  <a:srgbClr val="000000"/>
                </a:solidFill>
              </a:rPr>
              <a:t> </a:t>
            </a:r>
          </a:p>
        </p:txBody>
      </p:sp>
      <p:pic>
        <p:nvPicPr>
          <p:cNvPr id="27652" name="Picture 75" descr="ser_vo-logo"/>
          <p:cNvPicPr>
            <a:picLocks noChangeAspect="1" noChangeArrowheads="1"/>
          </p:cNvPicPr>
          <p:nvPr/>
        </p:nvPicPr>
        <p:blipFill>
          <a:blip r:embed="rId3"/>
          <a:srcRect/>
          <a:stretch>
            <a:fillRect/>
          </a:stretch>
        </p:blipFill>
        <p:spPr bwMode="auto">
          <a:xfrm>
            <a:off x="3962400" y="2387600"/>
            <a:ext cx="14478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0" y="304800"/>
            <a:ext cx="9144000" cy="457200"/>
          </a:xfrm>
        </p:spPr>
        <p:txBody>
          <a:bodyPr/>
          <a:lstStyle/>
          <a:p>
            <a:pPr algn="just">
              <a:buFont typeface="Wingdings" pitchFamily="2" charset="2"/>
              <a:buNone/>
              <a:defRPr/>
            </a:pPr>
            <a:r>
              <a:rPr lang="en-US" sz="1600" dirty="0" smtClean="0">
                <a:solidFill>
                  <a:schemeClr val="bg2"/>
                </a:solidFill>
              </a:rPr>
              <a:t>      </a:t>
            </a:r>
            <a:r>
              <a:rPr lang="en-US" sz="2000" dirty="0" smtClean="0">
                <a:solidFill>
                  <a:schemeClr val="bg2"/>
                </a:solidFill>
                <a:latin typeface="+mj-lt"/>
              </a:rPr>
              <a:t>Incorporation of the Belgrade </a:t>
            </a:r>
            <a:r>
              <a:rPr lang="en-US" sz="2000" dirty="0" err="1" smtClean="0">
                <a:solidFill>
                  <a:schemeClr val="bg2"/>
                </a:solidFill>
                <a:latin typeface="+mj-lt"/>
              </a:rPr>
              <a:t>Zeiss</a:t>
            </a:r>
            <a:r>
              <a:rPr lang="en-US" sz="2000" dirty="0" smtClean="0">
                <a:solidFill>
                  <a:schemeClr val="bg2"/>
                </a:solidFill>
                <a:latin typeface="+mj-lt"/>
              </a:rPr>
              <a:t> Astrograph Plate Catalogue in the WFPDB </a:t>
            </a:r>
          </a:p>
          <a:p>
            <a:pPr algn="just">
              <a:buFont typeface="Wingdings" pitchFamily="2" charset="2"/>
              <a:buNone/>
              <a:defRPr/>
            </a:pPr>
            <a:endParaRPr lang="en-US" sz="1600" dirty="0" smtClean="0">
              <a:solidFill>
                <a:schemeClr val="bg2"/>
              </a:solidFill>
              <a:latin typeface="+mj-lt"/>
            </a:endParaRPr>
          </a:p>
          <a:p>
            <a:pPr algn="just">
              <a:buFont typeface="Wingdings" pitchFamily="2" charset="2"/>
              <a:buNone/>
              <a:defRPr/>
            </a:pPr>
            <a:r>
              <a:rPr lang="en-US" sz="1600" dirty="0" smtClean="0">
                <a:solidFill>
                  <a:schemeClr val="bg2"/>
                </a:solidFill>
                <a:latin typeface="+mj-lt"/>
              </a:rPr>
              <a:t> </a:t>
            </a:r>
            <a:endParaRPr lang="en-US" sz="1600" dirty="0" smtClean="0">
              <a:solidFill>
                <a:srgbClr val="000000"/>
              </a:solidFill>
              <a:latin typeface="Times New Roman"/>
            </a:endParaRPr>
          </a:p>
          <a:p>
            <a:pPr algn="just">
              <a:buFont typeface="Wingdings" pitchFamily="2" charset="2"/>
              <a:buNone/>
              <a:defRPr/>
            </a:pPr>
            <a:endParaRPr lang="en-US" sz="1600" dirty="0" smtClean="0">
              <a:solidFill>
                <a:srgbClr val="000000"/>
              </a:solidFill>
              <a:latin typeface="Times New Roman"/>
            </a:endParaRPr>
          </a:p>
          <a:p>
            <a:pPr algn="just">
              <a:buFont typeface="Wingdings" pitchFamily="2" charset="2"/>
              <a:buNone/>
              <a:defRPr/>
            </a:pPr>
            <a:r>
              <a:rPr lang="en-US" sz="1600" dirty="0" smtClean="0">
                <a:solidFill>
                  <a:srgbClr val="000000"/>
                </a:solidFill>
                <a:latin typeface="Times New Roman"/>
              </a:rPr>
              <a:t> </a:t>
            </a:r>
            <a:endParaRPr lang="en-US" sz="1600" dirty="0" smtClean="0">
              <a:solidFill>
                <a:schemeClr val="bg2"/>
              </a:solidFill>
              <a:latin typeface="+mj-lt"/>
            </a:endParaRPr>
          </a:p>
          <a:p>
            <a:pPr algn="just">
              <a:buFont typeface="Wingdings" pitchFamily="2" charset="2"/>
              <a:buNone/>
              <a:defRPr/>
            </a:pPr>
            <a:r>
              <a:rPr lang="en-US" sz="1600" dirty="0" smtClean="0">
                <a:solidFill>
                  <a:schemeClr val="bg2"/>
                </a:solidFill>
                <a:latin typeface="+mj-lt"/>
              </a:rPr>
              <a:t>	</a:t>
            </a:r>
          </a:p>
          <a:p>
            <a:pPr algn="just">
              <a:buFont typeface="Wingdings" pitchFamily="2" charset="2"/>
              <a:buNone/>
              <a:defRPr/>
            </a:pPr>
            <a:endParaRPr lang="en-US" sz="1600" dirty="0" smtClean="0">
              <a:solidFill>
                <a:schemeClr val="bg2"/>
              </a:solidFill>
              <a:latin typeface="+mj-lt"/>
            </a:endParaRPr>
          </a:p>
        </p:txBody>
      </p:sp>
      <p:sp>
        <p:nvSpPr>
          <p:cNvPr id="28675" name="Rectangle 3"/>
          <p:cNvSpPr>
            <a:spLocks noChangeArrowheads="1"/>
          </p:cNvSpPr>
          <p:nvPr/>
        </p:nvSpPr>
        <p:spPr bwMode="auto">
          <a:xfrm>
            <a:off x="0" y="990600"/>
            <a:ext cx="9144000" cy="5786438"/>
          </a:xfrm>
          <a:prstGeom prst="rect">
            <a:avLst/>
          </a:prstGeom>
          <a:noFill/>
          <a:ln w="9525">
            <a:noFill/>
            <a:miter lim="800000"/>
            <a:headEnd/>
            <a:tailEnd/>
          </a:ln>
        </p:spPr>
        <p:txBody>
          <a:bodyPr>
            <a:spAutoFit/>
          </a:bodyPr>
          <a:lstStyle/>
          <a:p>
            <a:pPr eaLnBrk="1" hangingPunct="1"/>
            <a:r>
              <a:rPr kumimoji="0" lang="en-US" sz="1600" b="1">
                <a:solidFill>
                  <a:srgbClr val="000000"/>
                </a:solidFill>
                <a:ea typeface="MS Mincho" pitchFamily="49" charset="-128"/>
              </a:rPr>
              <a:t>The WFPDB incorporation (continuation)</a:t>
            </a:r>
          </a:p>
          <a:p>
            <a:pPr eaLnBrk="1" hangingPunct="1"/>
            <a:r>
              <a:rPr kumimoji="0" lang="en-US" sz="1600" b="1">
                <a:solidFill>
                  <a:srgbClr val="000000"/>
                </a:solidFill>
              </a:rPr>
              <a:t>In January 1949 up to December 1949 the serial plate numbering had dropped and began again from 1, following the model "year-plate number“, e.g. BEL016A 490001. The serial numbering from continued up to December 1955. Since January 1956 for every year there is a separate plate numbering according to the model "year-plate number“ (last two digits of the year plus the consecutive plate number for this year). It makes the plate number unique.</a:t>
            </a:r>
          </a:p>
          <a:p>
            <a:pPr eaLnBrk="1" hangingPunct="1"/>
            <a:endParaRPr kumimoji="0" lang="en-US" sz="1600" b="1">
              <a:solidFill>
                <a:srgbClr val="000000"/>
              </a:solidFill>
            </a:endParaRPr>
          </a:p>
          <a:p>
            <a:pPr eaLnBrk="1" hangingPunct="1"/>
            <a:r>
              <a:rPr kumimoji="0" lang="en-US" sz="1600" b="1">
                <a:solidFill>
                  <a:srgbClr val="000000"/>
                </a:solidFill>
                <a:ea typeface="MS Mincho" pitchFamily="49" charset="-128"/>
              </a:rPr>
              <a:t>            	</a:t>
            </a:r>
            <a:r>
              <a:rPr kumimoji="0" lang="en-US" sz="1800" b="1">
                <a:solidFill>
                  <a:srgbClr val="000000"/>
                </a:solidFill>
                <a:ea typeface="MS Mincho" pitchFamily="49" charset="-128"/>
              </a:rPr>
              <a:t>Period			Plate Serial Number</a:t>
            </a:r>
          </a:p>
          <a:p>
            <a:pPr eaLnBrk="1" hangingPunct="1"/>
            <a:r>
              <a:rPr kumimoji="0" lang="en-US" sz="1600" b="1">
                <a:solidFill>
                  <a:srgbClr val="000000"/>
                </a:solidFill>
                <a:ea typeface="MS Mincho" pitchFamily="49" charset="-128"/>
              </a:rPr>
              <a:t>	Feb 1936 – Dec 1948		000001 – 001013 </a:t>
            </a:r>
          </a:p>
          <a:p>
            <a:pPr eaLnBrk="1" hangingPunct="1"/>
            <a:r>
              <a:rPr kumimoji="0" lang="en-US" sz="1600" b="1">
                <a:solidFill>
                  <a:srgbClr val="000000"/>
                </a:solidFill>
                <a:ea typeface="MS Mincho" pitchFamily="49" charset="-128"/>
              </a:rPr>
              <a:t>	Jan 1949 – Dec 1949  	490001 – 490036</a:t>
            </a:r>
          </a:p>
          <a:p>
            <a:pPr eaLnBrk="1" hangingPunct="1"/>
            <a:r>
              <a:rPr kumimoji="0" lang="en-US" sz="1600" b="1">
                <a:solidFill>
                  <a:srgbClr val="000000"/>
                </a:solidFill>
                <a:ea typeface="MS Mincho" pitchFamily="49" charset="-128"/>
              </a:rPr>
              <a:t>	Jan 1950 – Dec 1955  	001014 – 001588</a:t>
            </a:r>
          </a:p>
          <a:p>
            <a:pPr eaLnBrk="1" hangingPunct="1"/>
            <a:r>
              <a:rPr kumimoji="0" lang="en-US" sz="1600" b="1">
                <a:solidFill>
                  <a:srgbClr val="000000"/>
                </a:solidFill>
                <a:ea typeface="MS Mincho" pitchFamily="49" charset="-128"/>
              </a:rPr>
              <a:t>	Jan 1956 – Dec 1956		560001 – 560147</a:t>
            </a:r>
          </a:p>
          <a:p>
            <a:pPr eaLnBrk="1" hangingPunct="1"/>
            <a:r>
              <a:rPr kumimoji="0" lang="en-US" sz="1600" b="1">
                <a:solidFill>
                  <a:srgbClr val="000000"/>
                </a:solidFill>
                <a:ea typeface="MS Mincho" pitchFamily="49" charset="-128"/>
              </a:rPr>
              <a:t>	………..</a:t>
            </a:r>
          </a:p>
          <a:p>
            <a:pPr eaLnBrk="1" hangingPunct="1"/>
            <a:r>
              <a:rPr kumimoji="0" lang="en-US" sz="1600" b="1">
                <a:solidFill>
                  <a:srgbClr val="000000"/>
                </a:solidFill>
                <a:ea typeface="MS Mincho" pitchFamily="49" charset="-128"/>
              </a:rPr>
              <a:t>	………..</a:t>
            </a:r>
          </a:p>
          <a:p>
            <a:pPr eaLnBrk="1" hangingPunct="1"/>
            <a:r>
              <a:rPr kumimoji="0" lang="en-US" sz="1600" b="1">
                <a:solidFill>
                  <a:srgbClr val="000000"/>
                </a:solidFill>
                <a:ea typeface="MS Mincho" pitchFamily="49" charset="-128"/>
              </a:rPr>
              <a:t>	Jan 1973 – Dec 1973  	730001 – 730026  </a:t>
            </a:r>
            <a:endParaRPr kumimoji="0" lang="en-US" sz="1600" b="1">
              <a:solidFill>
                <a:srgbClr val="000000"/>
              </a:solidFill>
            </a:endParaRPr>
          </a:p>
          <a:p>
            <a:pPr eaLnBrk="1" hangingPunct="1"/>
            <a:endParaRPr kumimoji="0" lang="en-US" sz="1600" b="1">
              <a:solidFill>
                <a:srgbClr val="000000"/>
              </a:solidFill>
              <a:ea typeface="MS Mincho" pitchFamily="49" charset="-128"/>
            </a:endParaRPr>
          </a:p>
          <a:p>
            <a:pPr eaLnBrk="1" hangingPunct="1">
              <a:buFont typeface="Arial" charset="0"/>
              <a:buChar char="•"/>
            </a:pPr>
            <a:r>
              <a:rPr kumimoji="0" lang="en-US" sz="1600" b="1">
                <a:solidFill>
                  <a:srgbClr val="000000"/>
                </a:solidFill>
                <a:ea typeface="MS Mincho" pitchFamily="49" charset="-128"/>
              </a:rPr>
              <a:t> metadata reduction to the required WFPDB format (for coordinates and time).</a:t>
            </a:r>
            <a:r>
              <a:rPr kumimoji="0" lang="en-US" sz="1600" b="1">
                <a:solidFill>
                  <a:srgbClr val="000000"/>
                </a:solidFill>
                <a:cs typeface="Times New Roman" pitchFamily="18" charset="0"/>
              </a:rPr>
              <a:t> </a:t>
            </a:r>
          </a:p>
          <a:p>
            <a:pPr eaLnBrk="1" hangingPunct="1">
              <a:buFont typeface="Arial" charset="0"/>
              <a:buChar char="•"/>
            </a:pPr>
            <a:r>
              <a:rPr kumimoji="0" lang="en-US" sz="1600" b="1">
                <a:solidFill>
                  <a:srgbClr val="000000"/>
                </a:solidFill>
                <a:cs typeface="Times New Roman" pitchFamily="18" charset="0"/>
              </a:rPr>
              <a:t> errors corrections (e.g. BEL016A000967, BEL016A000968 with date 1928).</a:t>
            </a:r>
          </a:p>
          <a:p>
            <a:pPr eaLnBrk="1" hangingPunct="1"/>
            <a:endParaRPr kumimoji="0" lang="en-US" sz="1600" b="1">
              <a:solidFill>
                <a:srgbClr val="000000"/>
              </a:solidFill>
              <a:ea typeface="MS Mincho" pitchFamily="49" charset="-128"/>
            </a:endParaRPr>
          </a:p>
          <a:p>
            <a:pPr eaLnBrk="1" hangingPunct="1"/>
            <a:r>
              <a:rPr kumimoji="0" lang="en-US" sz="1600" b="1">
                <a:solidFill>
                  <a:srgbClr val="000000"/>
                </a:solidFill>
                <a:ea typeface="MS Mincho" pitchFamily="49" charset="-128"/>
              </a:rPr>
              <a:t>Information retrieval from the </a:t>
            </a:r>
            <a:r>
              <a:rPr kumimoji="0" lang="en-US" sz="1600" b="1">
                <a:solidFill>
                  <a:srgbClr val="000000"/>
                </a:solidFill>
                <a:cs typeface="Times New Roman" pitchFamily="18" charset="0"/>
              </a:rPr>
              <a:t>WFPDB - Sofia Search Page (http://www.wfpdb.org</a:t>
            </a:r>
            <a:r>
              <a:rPr kumimoji="0" lang="en-US" sz="1600" b="1">
                <a:solidFill>
                  <a:srgbClr val="000000"/>
                </a:solidFill>
                <a:ea typeface="MS Mincho" pitchFamily="49" charset="-128"/>
              </a:rPr>
              <a:t>). </a:t>
            </a:r>
            <a:endParaRPr kumimoji="0" lang="en-US" sz="1600" b="1">
              <a:solidFill>
                <a:srgbClr val="000000"/>
              </a:solidFill>
              <a:cs typeface="Times New Roman" pitchFamily="18" charset="0"/>
            </a:endParaRPr>
          </a:p>
          <a:p>
            <a:pPr eaLnBrk="1" hangingPunct="1"/>
            <a:endParaRPr kumimoji="0" lang="en-US" sz="1600" b="1">
              <a:solidFill>
                <a:srgbClr val="000000"/>
              </a:solidFill>
            </a:endParaRPr>
          </a:p>
          <a:p>
            <a:pPr eaLnBrk="1" hangingPunct="1"/>
            <a:r>
              <a:rPr kumimoji="0" lang="en-US" sz="1600" b="1">
                <a:solidFill>
                  <a:srgbClr val="000000"/>
                </a:solidFill>
              </a:rPr>
              <a:t>The notes, as well as the names of the objects, are given in Serbian language as they are in the original version.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0" y="533400"/>
            <a:ext cx="9144000" cy="1371600"/>
          </a:xfrm>
        </p:spPr>
        <p:txBody>
          <a:bodyPr/>
          <a:lstStyle/>
          <a:p>
            <a:pPr algn="ctr">
              <a:buFont typeface="Wingdings" pitchFamily="2" charset="2"/>
              <a:buNone/>
              <a:defRPr/>
            </a:pPr>
            <a:r>
              <a:rPr lang="en-US" sz="1600" dirty="0" smtClean="0">
                <a:solidFill>
                  <a:schemeClr val="bg2"/>
                </a:solidFill>
              </a:rPr>
              <a:t> </a:t>
            </a:r>
            <a:r>
              <a:rPr lang="en-US" sz="2000" dirty="0" smtClean="0">
                <a:solidFill>
                  <a:schemeClr val="bg2"/>
                </a:solidFill>
                <a:latin typeface="+mj-lt"/>
              </a:rPr>
              <a:t>Incorporation of the Belgrade </a:t>
            </a:r>
            <a:r>
              <a:rPr lang="en-US" sz="2000" dirty="0" err="1" smtClean="0">
                <a:solidFill>
                  <a:schemeClr val="bg2"/>
                </a:solidFill>
                <a:latin typeface="+mj-lt"/>
              </a:rPr>
              <a:t>Zeiss</a:t>
            </a:r>
            <a:r>
              <a:rPr lang="en-US" sz="2000" dirty="0" smtClean="0">
                <a:solidFill>
                  <a:schemeClr val="bg2"/>
                </a:solidFill>
                <a:latin typeface="+mj-lt"/>
              </a:rPr>
              <a:t> Astrograph Plate Catalogue in the WFPDB </a:t>
            </a:r>
          </a:p>
          <a:p>
            <a:pPr algn="just">
              <a:buFont typeface="Wingdings" pitchFamily="2" charset="2"/>
              <a:buNone/>
              <a:defRPr/>
            </a:pPr>
            <a:endParaRPr lang="en-US" sz="2000" dirty="0" smtClean="0">
              <a:solidFill>
                <a:schemeClr val="bg2"/>
              </a:solidFill>
              <a:latin typeface="+mj-lt"/>
            </a:endParaRPr>
          </a:p>
          <a:p>
            <a:pPr algn="ctr">
              <a:buFont typeface="Wingdings" pitchFamily="2" charset="2"/>
              <a:buNone/>
              <a:defRPr/>
            </a:pPr>
            <a:r>
              <a:rPr lang="en-US" sz="1600" dirty="0" smtClean="0">
                <a:solidFill>
                  <a:schemeClr val="bg2"/>
                </a:solidFill>
                <a:latin typeface="+mj-lt"/>
              </a:rPr>
              <a:t>Wide-Field Plate Database - Sofia</a:t>
            </a:r>
            <a:br>
              <a:rPr lang="en-US" sz="1600" dirty="0" smtClean="0">
                <a:solidFill>
                  <a:schemeClr val="bg2"/>
                </a:solidFill>
                <a:latin typeface="+mj-lt"/>
              </a:rPr>
            </a:br>
            <a:r>
              <a:rPr lang="en-US" sz="1600" dirty="0" smtClean="0">
                <a:solidFill>
                  <a:schemeClr val="bg2"/>
                </a:solidFill>
                <a:latin typeface="+mj-lt"/>
              </a:rPr>
              <a:t>Search Result</a:t>
            </a:r>
          </a:p>
          <a:p>
            <a:pPr algn="just">
              <a:buFont typeface="Wingdings" pitchFamily="2" charset="2"/>
              <a:buNone/>
              <a:defRPr/>
            </a:pPr>
            <a:endParaRPr lang="en-US" sz="1600" dirty="0" smtClean="0">
              <a:solidFill>
                <a:schemeClr val="bg2"/>
              </a:solidFill>
              <a:latin typeface="+mj-lt"/>
            </a:endParaRPr>
          </a:p>
          <a:p>
            <a:pPr algn="just">
              <a:buFont typeface="Wingdings" pitchFamily="2" charset="2"/>
              <a:buNone/>
              <a:defRPr/>
            </a:pPr>
            <a:endParaRPr lang="en-US" sz="1600" dirty="0" smtClean="0">
              <a:solidFill>
                <a:srgbClr val="000000"/>
              </a:solidFill>
              <a:latin typeface="Times New Roman"/>
            </a:endParaRPr>
          </a:p>
          <a:p>
            <a:pPr algn="just">
              <a:buFont typeface="Wingdings" pitchFamily="2" charset="2"/>
              <a:buNone/>
              <a:defRPr/>
            </a:pPr>
            <a:r>
              <a:rPr lang="en-US" sz="1600" dirty="0" smtClean="0">
                <a:solidFill>
                  <a:srgbClr val="000000"/>
                </a:solidFill>
                <a:latin typeface="Times New Roman"/>
              </a:rPr>
              <a:t> </a:t>
            </a:r>
            <a:endParaRPr lang="en-US" sz="1600" dirty="0" smtClean="0">
              <a:solidFill>
                <a:schemeClr val="bg2"/>
              </a:solidFill>
              <a:latin typeface="+mj-lt"/>
            </a:endParaRPr>
          </a:p>
          <a:p>
            <a:pPr algn="just">
              <a:buFont typeface="Wingdings" pitchFamily="2" charset="2"/>
              <a:buNone/>
              <a:defRPr/>
            </a:pPr>
            <a:r>
              <a:rPr lang="en-US" sz="1600" dirty="0" smtClean="0">
                <a:solidFill>
                  <a:schemeClr val="bg2"/>
                </a:solidFill>
                <a:latin typeface="+mj-lt"/>
              </a:rPr>
              <a:t>	</a:t>
            </a:r>
          </a:p>
          <a:p>
            <a:pPr algn="just">
              <a:buFont typeface="Wingdings" pitchFamily="2" charset="2"/>
              <a:buNone/>
              <a:defRPr/>
            </a:pPr>
            <a:endParaRPr lang="en-US" sz="1600" dirty="0" smtClean="0">
              <a:solidFill>
                <a:schemeClr val="bg2"/>
              </a:solidFill>
              <a:latin typeface="+mj-lt"/>
            </a:endParaRPr>
          </a:p>
        </p:txBody>
      </p:sp>
      <p:pic>
        <p:nvPicPr>
          <p:cNvPr id="29699" name="Picture 2" descr="SearchPage.jpg"/>
          <p:cNvPicPr>
            <a:picLocks noChangeAspect="1"/>
          </p:cNvPicPr>
          <p:nvPr/>
        </p:nvPicPr>
        <p:blipFill>
          <a:blip r:embed="rId3"/>
          <a:srcRect/>
          <a:stretch>
            <a:fillRect/>
          </a:stretch>
        </p:blipFill>
        <p:spPr bwMode="auto">
          <a:xfrm>
            <a:off x="381000" y="1905000"/>
            <a:ext cx="8393113" cy="468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0" y="533400"/>
            <a:ext cx="9144000" cy="1371600"/>
          </a:xfrm>
        </p:spPr>
        <p:txBody>
          <a:bodyPr/>
          <a:lstStyle/>
          <a:p>
            <a:pPr algn="ctr">
              <a:buFont typeface="Wingdings" pitchFamily="2" charset="2"/>
              <a:buNone/>
              <a:defRPr/>
            </a:pPr>
            <a:r>
              <a:rPr lang="en-US" sz="1600" dirty="0" smtClean="0">
                <a:solidFill>
                  <a:schemeClr val="bg2"/>
                </a:solidFill>
              </a:rPr>
              <a:t> </a:t>
            </a:r>
            <a:r>
              <a:rPr lang="en-US" sz="2000" dirty="0" smtClean="0">
                <a:solidFill>
                  <a:schemeClr val="bg2"/>
                </a:solidFill>
                <a:latin typeface="+mj-lt"/>
              </a:rPr>
              <a:t>Incorporation of the Belgrade </a:t>
            </a:r>
            <a:r>
              <a:rPr lang="en-US" sz="2000" dirty="0" err="1" smtClean="0">
                <a:solidFill>
                  <a:schemeClr val="bg2"/>
                </a:solidFill>
                <a:latin typeface="+mj-lt"/>
              </a:rPr>
              <a:t>Zeiss</a:t>
            </a:r>
            <a:r>
              <a:rPr lang="en-US" sz="2000" dirty="0" smtClean="0">
                <a:solidFill>
                  <a:schemeClr val="bg2"/>
                </a:solidFill>
                <a:latin typeface="+mj-lt"/>
              </a:rPr>
              <a:t> Astrograph Plate Catalogue in the WFPDB </a:t>
            </a:r>
          </a:p>
          <a:p>
            <a:pPr algn="just">
              <a:buFont typeface="Wingdings" pitchFamily="2" charset="2"/>
              <a:buNone/>
              <a:defRPr/>
            </a:pPr>
            <a:endParaRPr lang="en-US" sz="2000" dirty="0" smtClean="0">
              <a:solidFill>
                <a:schemeClr val="bg2"/>
              </a:solidFill>
              <a:latin typeface="+mj-lt"/>
            </a:endParaRPr>
          </a:p>
          <a:p>
            <a:pPr algn="ctr">
              <a:buFont typeface="Wingdings" pitchFamily="2" charset="2"/>
              <a:buNone/>
              <a:defRPr/>
            </a:pPr>
            <a:r>
              <a:rPr lang="en-US" sz="1600" dirty="0" smtClean="0">
                <a:solidFill>
                  <a:schemeClr val="bg2"/>
                </a:solidFill>
                <a:latin typeface="+mj-lt"/>
              </a:rPr>
              <a:t>Wide-Field Plate Database – Sofia</a:t>
            </a:r>
          </a:p>
          <a:p>
            <a:pPr algn="ctr">
              <a:buFont typeface="Wingdings" pitchFamily="2" charset="2"/>
              <a:buNone/>
              <a:defRPr/>
            </a:pPr>
            <a:r>
              <a:rPr lang="en-US" sz="1600" dirty="0" smtClean="0">
                <a:solidFill>
                  <a:schemeClr val="bg2"/>
                </a:solidFill>
                <a:latin typeface="+mj-lt"/>
              </a:rPr>
              <a:t>Details for archive: BEL016A</a:t>
            </a:r>
          </a:p>
          <a:p>
            <a:pPr algn="just">
              <a:buFont typeface="Wingdings" pitchFamily="2" charset="2"/>
              <a:buNone/>
              <a:defRPr/>
            </a:pPr>
            <a:endParaRPr lang="en-US" sz="1600" dirty="0" smtClean="0">
              <a:solidFill>
                <a:schemeClr val="bg2"/>
              </a:solidFill>
              <a:latin typeface="+mj-lt"/>
            </a:endParaRPr>
          </a:p>
          <a:p>
            <a:pPr algn="just">
              <a:buFont typeface="Wingdings" pitchFamily="2" charset="2"/>
              <a:buNone/>
              <a:defRPr/>
            </a:pPr>
            <a:endParaRPr lang="en-US" sz="1600" dirty="0" smtClean="0">
              <a:solidFill>
                <a:srgbClr val="000000"/>
              </a:solidFill>
              <a:latin typeface="Times New Roman"/>
            </a:endParaRPr>
          </a:p>
          <a:p>
            <a:pPr algn="just">
              <a:buFont typeface="Wingdings" pitchFamily="2" charset="2"/>
              <a:buNone/>
              <a:defRPr/>
            </a:pPr>
            <a:r>
              <a:rPr lang="en-US" sz="1600" dirty="0" smtClean="0">
                <a:solidFill>
                  <a:srgbClr val="000000"/>
                </a:solidFill>
                <a:latin typeface="Times New Roman"/>
              </a:rPr>
              <a:t> </a:t>
            </a:r>
            <a:endParaRPr lang="en-US" sz="1600" dirty="0" smtClean="0">
              <a:solidFill>
                <a:schemeClr val="bg2"/>
              </a:solidFill>
              <a:latin typeface="+mj-lt"/>
            </a:endParaRPr>
          </a:p>
          <a:p>
            <a:pPr algn="just">
              <a:buFont typeface="Wingdings" pitchFamily="2" charset="2"/>
              <a:buNone/>
              <a:defRPr/>
            </a:pPr>
            <a:r>
              <a:rPr lang="en-US" sz="1600" dirty="0" smtClean="0">
                <a:solidFill>
                  <a:schemeClr val="bg2"/>
                </a:solidFill>
                <a:latin typeface="+mj-lt"/>
              </a:rPr>
              <a:t>	</a:t>
            </a:r>
          </a:p>
          <a:p>
            <a:pPr algn="just">
              <a:buFont typeface="Wingdings" pitchFamily="2" charset="2"/>
              <a:buNone/>
              <a:defRPr/>
            </a:pPr>
            <a:endParaRPr lang="en-US" sz="1600" dirty="0" smtClean="0">
              <a:solidFill>
                <a:schemeClr val="bg2"/>
              </a:solidFill>
              <a:latin typeface="+mj-lt"/>
            </a:endParaRPr>
          </a:p>
        </p:txBody>
      </p:sp>
      <p:pic>
        <p:nvPicPr>
          <p:cNvPr id="30723" name="Picture 3" descr="DetailsBEL016A.jpg"/>
          <p:cNvPicPr>
            <a:picLocks noChangeAspect="1"/>
          </p:cNvPicPr>
          <p:nvPr/>
        </p:nvPicPr>
        <p:blipFill>
          <a:blip r:embed="rId3"/>
          <a:srcRect/>
          <a:stretch>
            <a:fillRect/>
          </a:stretch>
        </p:blipFill>
        <p:spPr bwMode="auto">
          <a:xfrm>
            <a:off x="533400" y="2057400"/>
            <a:ext cx="8153400" cy="435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0" y="304800"/>
            <a:ext cx="9144000" cy="533400"/>
          </a:xfrm>
        </p:spPr>
        <p:txBody>
          <a:bodyPr/>
          <a:lstStyle/>
          <a:p>
            <a:pPr algn="ctr">
              <a:buFont typeface="Wingdings" pitchFamily="2" charset="2"/>
              <a:buNone/>
              <a:defRPr/>
            </a:pPr>
            <a:r>
              <a:rPr lang="en-US" sz="2000" dirty="0" smtClean="0">
                <a:solidFill>
                  <a:schemeClr val="bg2"/>
                </a:solidFill>
                <a:latin typeface="+mj-lt"/>
              </a:rPr>
              <a:t>Analysis of the Belgrade </a:t>
            </a:r>
            <a:r>
              <a:rPr lang="en-US" sz="2000" dirty="0" err="1" smtClean="0">
                <a:solidFill>
                  <a:schemeClr val="bg2"/>
                </a:solidFill>
                <a:latin typeface="+mj-lt"/>
              </a:rPr>
              <a:t>Zeiss</a:t>
            </a:r>
            <a:r>
              <a:rPr lang="en-US" sz="2000" dirty="0" smtClean="0">
                <a:solidFill>
                  <a:schemeClr val="bg2"/>
                </a:solidFill>
                <a:latin typeface="+mj-lt"/>
              </a:rPr>
              <a:t> Astrograph Plate Catalogue in the WFPDB </a:t>
            </a:r>
          </a:p>
          <a:p>
            <a:pPr algn="just">
              <a:buFont typeface="Wingdings" pitchFamily="2" charset="2"/>
              <a:buNone/>
              <a:defRPr/>
            </a:pPr>
            <a:endParaRPr lang="en-US" sz="1600" dirty="0" smtClean="0">
              <a:solidFill>
                <a:schemeClr val="bg2"/>
              </a:solidFill>
              <a:latin typeface="+mj-lt"/>
            </a:endParaRPr>
          </a:p>
          <a:p>
            <a:pPr algn="just">
              <a:buFont typeface="Wingdings" pitchFamily="2" charset="2"/>
              <a:buNone/>
              <a:defRPr/>
            </a:pPr>
            <a:r>
              <a:rPr lang="en-US" sz="1600" dirty="0" smtClean="0">
                <a:solidFill>
                  <a:schemeClr val="bg2"/>
                </a:solidFill>
                <a:latin typeface="+mj-lt"/>
              </a:rPr>
              <a:t> </a:t>
            </a:r>
            <a:endParaRPr lang="en-US" sz="1600" dirty="0" smtClean="0">
              <a:solidFill>
                <a:srgbClr val="000000"/>
              </a:solidFill>
              <a:latin typeface="Times New Roman"/>
            </a:endParaRPr>
          </a:p>
          <a:p>
            <a:pPr algn="just">
              <a:buFont typeface="Wingdings" pitchFamily="2" charset="2"/>
              <a:buNone/>
              <a:defRPr/>
            </a:pPr>
            <a:endParaRPr lang="en-US" sz="1600" dirty="0" smtClean="0">
              <a:solidFill>
                <a:srgbClr val="000000"/>
              </a:solidFill>
              <a:latin typeface="Times New Roman"/>
            </a:endParaRPr>
          </a:p>
          <a:p>
            <a:pPr algn="just">
              <a:buFont typeface="Wingdings" pitchFamily="2" charset="2"/>
              <a:buNone/>
              <a:defRPr/>
            </a:pPr>
            <a:r>
              <a:rPr lang="en-US" sz="1600" dirty="0" smtClean="0">
                <a:solidFill>
                  <a:srgbClr val="000000"/>
                </a:solidFill>
                <a:latin typeface="Times New Roman"/>
              </a:rPr>
              <a:t> </a:t>
            </a:r>
            <a:endParaRPr lang="en-US" sz="1600" dirty="0" smtClean="0">
              <a:solidFill>
                <a:schemeClr val="bg2"/>
              </a:solidFill>
              <a:latin typeface="+mj-lt"/>
            </a:endParaRPr>
          </a:p>
          <a:p>
            <a:pPr algn="just">
              <a:buFont typeface="Wingdings" pitchFamily="2" charset="2"/>
              <a:buNone/>
              <a:defRPr/>
            </a:pPr>
            <a:r>
              <a:rPr lang="en-US" sz="1600" dirty="0" smtClean="0">
                <a:solidFill>
                  <a:schemeClr val="bg2"/>
                </a:solidFill>
                <a:latin typeface="+mj-lt"/>
              </a:rPr>
              <a:t>	</a:t>
            </a:r>
          </a:p>
          <a:p>
            <a:pPr algn="just">
              <a:buFont typeface="Wingdings" pitchFamily="2" charset="2"/>
              <a:buNone/>
              <a:defRPr/>
            </a:pPr>
            <a:endParaRPr lang="en-US" sz="1600" dirty="0" smtClean="0">
              <a:solidFill>
                <a:schemeClr val="bg2"/>
              </a:solidFill>
              <a:latin typeface="+mj-lt"/>
            </a:endParaRPr>
          </a:p>
        </p:txBody>
      </p:sp>
      <p:sp>
        <p:nvSpPr>
          <p:cNvPr id="31747" name="Rectangle 3"/>
          <p:cNvSpPr>
            <a:spLocks noChangeArrowheads="1"/>
          </p:cNvSpPr>
          <p:nvPr/>
        </p:nvSpPr>
        <p:spPr bwMode="auto">
          <a:xfrm>
            <a:off x="0" y="914400"/>
            <a:ext cx="9144000" cy="584200"/>
          </a:xfrm>
          <a:prstGeom prst="rect">
            <a:avLst/>
          </a:prstGeom>
          <a:noFill/>
          <a:ln w="9525">
            <a:noFill/>
            <a:miter lim="800000"/>
            <a:headEnd/>
            <a:tailEnd/>
          </a:ln>
        </p:spPr>
        <p:txBody>
          <a:bodyPr>
            <a:spAutoFit/>
          </a:bodyPr>
          <a:lstStyle/>
          <a:p>
            <a:pPr algn="ctr" eaLnBrk="1" hangingPunct="1"/>
            <a:r>
              <a:rPr kumimoji="0" lang="en-US" sz="1600">
                <a:solidFill>
                  <a:srgbClr val="000000"/>
                </a:solidFill>
                <a:cs typeface="Times New Roman" pitchFamily="18" charset="0"/>
              </a:rPr>
              <a:t> </a:t>
            </a:r>
            <a:r>
              <a:rPr kumimoji="0" lang="en-US" sz="1600" b="1">
                <a:solidFill>
                  <a:srgbClr val="000000"/>
                </a:solidFill>
                <a:cs typeface="Times New Roman" pitchFamily="18" charset="0"/>
              </a:rPr>
              <a:t>All-sky distribution of the BEL016A plate centers</a:t>
            </a:r>
          </a:p>
          <a:p>
            <a:pPr algn="ctr" eaLnBrk="1" hangingPunct="1"/>
            <a:r>
              <a:rPr kumimoji="0" lang="en-US" sz="1600" b="1">
                <a:solidFill>
                  <a:srgbClr val="000000"/>
                </a:solidFill>
                <a:cs typeface="Times New Roman" pitchFamily="18" charset="0"/>
              </a:rPr>
              <a:t>(http://wfpdb.org/search/search.cgi)</a:t>
            </a:r>
          </a:p>
        </p:txBody>
      </p:sp>
      <p:pic>
        <p:nvPicPr>
          <p:cNvPr id="31748" name="Picture 4" descr="AllSkyBEL016A.jpg"/>
          <p:cNvPicPr>
            <a:picLocks noChangeAspect="1"/>
          </p:cNvPicPr>
          <p:nvPr/>
        </p:nvPicPr>
        <p:blipFill>
          <a:blip r:embed="rId3"/>
          <a:srcRect/>
          <a:stretch>
            <a:fillRect/>
          </a:stretch>
        </p:blipFill>
        <p:spPr bwMode="auto">
          <a:xfrm>
            <a:off x="304800" y="1981200"/>
            <a:ext cx="8496300" cy="416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0" y="381000"/>
            <a:ext cx="9144000" cy="457200"/>
          </a:xfrm>
        </p:spPr>
        <p:txBody>
          <a:bodyPr/>
          <a:lstStyle/>
          <a:p>
            <a:pPr algn="just">
              <a:buFont typeface="Wingdings" pitchFamily="2" charset="2"/>
              <a:buNone/>
              <a:defRPr/>
            </a:pPr>
            <a:r>
              <a:rPr lang="en-US" sz="1600" dirty="0" smtClean="0">
                <a:solidFill>
                  <a:schemeClr val="bg2"/>
                </a:solidFill>
              </a:rPr>
              <a:t>      </a:t>
            </a:r>
            <a:r>
              <a:rPr lang="en-US" sz="2000" dirty="0" smtClean="0">
                <a:solidFill>
                  <a:schemeClr val="bg2"/>
                </a:solidFill>
                <a:latin typeface="+mj-lt"/>
              </a:rPr>
              <a:t>Analysis of the Belgrade </a:t>
            </a:r>
            <a:r>
              <a:rPr lang="en-US" sz="2000" dirty="0" err="1" smtClean="0">
                <a:solidFill>
                  <a:schemeClr val="bg2"/>
                </a:solidFill>
                <a:latin typeface="+mj-lt"/>
              </a:rPr>
              <a:t>Zeiss</a:t>
            </a:r>
            <a:r>
              <a:rPr lang="en-US" sz="2000" dirty="0" smtClean="0">
                <a:solidFill>
                  <a:schemeClr val="bg2"/>
                </a:solidFill>
                <a:latin typeface="+mj-lt"/>
              </a:rPr>
              <a:t> Astrograph Plate Catalogue in the WFPDB </a:t>
            </a:r>
          </a:p>
          <a:p>
            <a:pPr algn="just">
              <a:buFont typeface="Wingdings" pitchFamily="2" charset="2"/>
              <a:buNone/>
              <a:defRPr/>
            </a:pPr>
            <a:endParaRPr lang="en-US" sz="1600" dirty="0" smtClean="0">
              <a:solidFill>
                <a:schemeClr val="bg2"/>
              </a:solidFill>
              <a:latin typeface="+mj-lt"/>
            </a:endParaRPr>
          </a:p>
          <a:p>
            <a:pPr algn="just">
              <a:buFont typeface="Wingdings" pitchFamily="2" charset="2"/>
              <a:buNone/>
              <a:defRPr/>
            </a:pPr>
            <a:r>
              <a:rPr lang="en-US" sz="1600" dirty="0" smtClean="0">
                <a:solidFill>
                  <a:schemeClr val="bg2"/>
                </a:solidFill>
                <a:latin typeface="+mj-lt"/>
              </a:rPr>
              <a:t> </a:t>
            </a:r>
            <a:endParaRPr lang="en-US" sz="1600" dirty="0" smtClean="0">
              <a:solidFill>
                <a:srgbClr val="000000"/>
              </a:solidFill>
              <a:latin typeface="Times New Roman"/>
            </a:endParaRPr>
          </a:p>
          <a:p>
            <a:pPr algn="just">
              <a:buFont typeface="Wingdings" pitchFamily="2" charset="2"/>
              <a:buNone/>
              <a:defRPr/>
            </a:pPr>
            <a:endParaRPr lang="en-US" sz="1600" dirty="0" smtClean="0">
              <a:solidFill>
                <a:srgbClr val="000000"/>
              </a:solidFill>
              <a:latin typeface="Times New Roman"/>
            </a:endParaRPr>
          </a:p>
          <a:p>
            <a:pPr algn="just">
              <a:buFont typeface="Wingdings" pitchFamily="2" charset="2"/>
              <a:buNone/>
              <a:defRPr/>
            </a:pPr>
            <a:r>
              <a:rPr lang="en-US" sz="1600" dirty="0" smtClean="0">
                <a:solidFill>
                  <a:srgbClr val="000000"/>
                </a:solidFill>
                <a:latin typeface="Times New Roman"/>
              </a:rPr>
              <a:t> </a:t>
            </a:r>
            <a:endParaRPr lang="en-US" sz="1600" dirty="0" smtClean="0">
              <a:solidFill>
                <a:schemeClr val="bg2"/>
              </a:solidFill>
              <a:latin typeface="+mj-lt"/>
            </a:endParaRPr>
          </a:p>
          <a:p>
            <a:pPr algn="just">
              <a:buFont typeface="Wingdings" pitchFamily="2" charset="2"/>
              <a:buNone/>
              <a:defRPr/>
            </a:pPr>
            <a:r>
              <a:rPr lang="en-US" sz="1600" dirty="0" smtClean="0">
                <a:solidFill>
                  <a:schemeClr val="bg2"/>
                </a:solidFill>
                <a:latin typeface="+mj-lt"/>
              </a:rPr>
              <a:t>	</a:t>
            </a:r>
          </a:p>
          <a:p>
            <a:pPr algn="just">
              <a:buFont typeface="Wingdings" pitchFamily="2" charset="2"/>
              <a:buNone/>
              <a:defRPr/>
            </a:pPr>
            <a:endParaRPr lang="en-US" sz="1600" dirty="0" smtClean="0">
              <a:solidFill>
                <a:schemeClr val="bg2"/>
              </a:solidFill>
              <a:latin typeface="+mj-lt"/>
            </a:endParaRPr>
          </a:p>
        </p:txBody>
      </p:sp>
      <p:sp>
        <p:nvSpPr>
          <p:cNvPr id="32771" name="Rectangle 3"/>
          <p:cNvSpPr>
            <a:spLocks noChangeArrowheads="1"/>
          </p:cNvSpPr>
          <p:nvPr/>
        </p:nvSpPr>
        <p:spPr bwMode="auto">
          <a:xfrm>
            <a:off x="0" y="1219200"/>
            <a:ext cx="9144000" cy="830263"/>
          </a:xfrm>
          <a:prstGeom prst="rect">
            <a:avLst/>
          </a:prstGeom>
          <a:noFill/>
          <a:ln w="9525">
            <a:noFill/>
            <a:miter lim="800000"/>
            <a:headEnd/>
            <a:tailEnd/>
          </a:ln>
        </p:spPr>
        <p:txBody>
          <a:bodyPr>
            <a:spAutoFit/>
          </a:bodyPr>
          <a:lstStyle/>
          <a:p>
            <a:pPr eaLnBrk="1" hangingPunct="1"/>
            <a:r>
              <a:rPr kumimoji="0" lang="en-US" sz="1600">
                <a:solidFill>
                  <a:srgbClr val="000000"/>
                </a:solidFill>
                <a:cs typeface="Times New Roman" pitchFamily="18" charset="0"/>
              </a:rPr>
              <a:t> </a:t>
            </a:r>
          </a:p>
          <a:p>
            <a:pPr eaLnBrk="1" hangingPunct="1"/>
            <a:endParaRPr kumimoji="0" lang="en-US" sz="1600">
              <a:solidFill>
                <a:srgbClr val="000000"/>
              </a:solidFill>
              <a:cs typeface="Times New Roman" pitchFamily="18" charset="0"/>
            </a:endParaRPr>
          </a:p>
          <a:p>
            <a:pPr algn="ctr" eaLnBrk="1" hangingPunct="1"/>
            <a:r>
              <a:rPr kumimoji="0" lang="en-US" sz="1600" b="1">
                <a:solidFill>
                  <a:srgbClr val="000000"/>
                </a:solidFill>
                <a:cs typeface="Times New Roman" pitchFamily="18" charset="0"/>
              </a:rPr>
              <a:t> </a:t>
            </a:r>
          </a:p>
        </p:txBody>
      </p:sp>
      <p:pic>
        <p:nvPicPr>
          <p:cNvPr id="32772" name="Picture 2"/>
          <p:cNvPicPr>
            <a:picLocks noChangeAspect="1" noChangeArrowheads="1"/>
          </p:cNvPicPr>
          <p:nvPr/>
        </p:nvPicPr>
        <p:blipFill>
          <a:blip r:embed="rId3"/>
          <a:srcRect/>
          <a:stretch>
            <a:fillRect/>
          </a:stretch>
        </p:blipFill>
        <p:spPr bwMode="auto">
          <a:xfrm>
            <a:off x="762000" y="2286000"/>
            <a:ext cx="7610475" cy="4060825"/>
          </a:xfrm>
          <a:prstGeom prst="rect">
            <a:avLst/>
          </a:prstGeom>
          <a:noFill/>
          <a:ln w="9525">
            <a:noFill/>
            <a:miter lim="800000"/>
            <a:headEnd/>
            <a:tailEnd/>
          </a:ln>
        </p:spPr>
      </p:pic>
      <p:sp>
        <p:nvSpPr>
          <p:cNvPr id="32773" name="TextBox 6"/>
          <p:cNvSpPr txBox="1">
            <a:spLocks noChangeArrowheads="1"/>
          </p:cNvSpPr>
          <p:nvPr/>
        </p:nvSpPr>
        <p:spPr bwMode="auto">
          <a:xfrm>
            <a:off x="0" y="1524000"/>
            <a:ext cx="9144000" cy="338138"/>
          </a:xfrm>
          <a:prstGeom prst="rect">
            <a:avLst/>
          </a:prstGeom>
          <a:noFill/>
          <a:ln w="9525">
            <a:noFill/>
            <a:miter lim="800000"/>
            <a:headEnd/>
            <a:tailEnd/>
          </a:ln>
        </p:spPr>
        <p:txBody>
          <a:bodyPr>
            <a:spAutoFit/>
          </a:bodyPr>
          <a:lstStyle/>
          <a:p>
            <a:pPr algn="ctr"/>
            <a:r>
              <a:rPr lang="en-US" sz="1600" b="1">
                <a:solidFill>
                  <a:srgbClr val="000000"/>
                </a:solidFill>
              </a:rPr>
              <a:t>Time distribution of the BEL016A plates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0" y="304800"/>
            <a:ext cx="9144000" cy="4800600"/>
          </a:xfrm>
        </p:spPr>
        <p:txBody>
          <a:bodyPr/>
          <a:lstStyle/>
          <a:p>
            <a:pPr algn="ctr">
              <a:buFont typeface="Wingdings" pitchFamily="2" charset="2"/>
              <a:buNone/>
              <a:defRPr/>
            </a:pPr>
            <a:r>
              <a:rPr lang="en-US" sz="1600" dirty="0" smtClean="0">
                <a:solidFill>
                  <a:schemeClr val="bg2"/>
                </a:solidFill>
              </a:rPr>
              <a:t>      </a:t>
            </a:r>
            <a:r>
              <a:rPr lang="en-US" sz="2000" dirty="0" smtClean="0">
                <a:solidFill>
                  <a:schemeClr val="bg2"/>
                </a:solidFill>
                <a:latin typeface="+mj-lt"/>
              </a:rPr>
              <a:t>Introduction</a:t>
            </a:r>
          </a:p>
          <a:p>
            <a:pPr algn="just">
              <a:buFont typeface="Wingdings" pitchFamily="2" charset="2"/>
              <a:buNone/>
              <a:defRPr/>
            </a:pPr>
            <a:endParaRPr lang="en-US" sz="1600" dirty="0" smtClean="0">
              <a:solidFill>
                <a:schemeClr val="bg2"/>
              </a:solidFill>
              <a:latin typeface="+mj-lt"/>
            </a:endParaRPr>
          </a:p>
          <a:p>
            <a:pPr algn="just">
              <a:buFont typeface="Wingdings" pitchFamily="2" charset="2"/>
              <a:buNone/>
              <a:defRPr/>
            </a:pPr>
            <a:r>
              <a:rPr lang="en-US" sz="1600" dirty="0" smtClean="0">
                <a:solidFill>
                  <a:schemeClr val="bg2"/>
                </a:solidFill>
                <a:latin typeface="+mj-lt"/>
              </a:rPr>
              <a:t>The first contacts between Serbian and Bulgarian astronomers - during the annual meeting of the European Astronomical Society in Thessaloniki </a:t>
            </a:r>
            <a:r>
              <a:rPr lang="en-US" sz="1600" dirty="0" smtClean="0">
                <a:solidFill>
                  <a:srgbClr val="000000"/>
                </a:solidFill>
                <a:latin typeface="Times New Roman"/>
              </a:rPr>
              <a:t>in 1997</a:t>
            </a:r>
            <a:r>
              <a:rPr lang="en-US" sz="1600" dirty="0" smtClean="0">
                <a:solidFill>
                  <a:schemeClr val="bg2"/>
                </a:solidFill>
                <a:latin typeface="+mj-lt"/>
              </a:rPr>
              <a:t> (former Joint European and National Astronomical Meeting – JENAM, which has been renamed since 2009 as European Week of Astronomy and Space Science – EWASS).</a:t>
            </a:r>
          </a:p>
          <a:p>
            <a:pPr algn="just">
              <a:buFont typeface="Wingdings" pitchFamily="2" charset="2"/>
              <a:buNone/>
              <a:defRPr/>
            </a:pPr>
            <a:r>
              <a:rPr lang="en-US" sz="1600" dirty="0" smtClean="0">
                <a:solidFill>
                  <a:schemeClr val="bg2"/>
                </a:solidFill>
                <a:latin typeface="+mj-lt"/>
              </a:rPr>
              <a:t>The first initiative of this collaboration - organization of the first Bulgarian-Yugoslav (now Bulgarian-Serbian) astronomical meeting in </a:t>
            </a:r>
            <a:r>
              <a:rPr lang="en-US" sz="1600" dirty="0" err="1" smtClean="0">
                <a:solidFill>
                  <a:schemeClr val="bg2"/>
                </a:solidFill>
                <a:latin typeface="+mj-lt"/>
              </a:rPr>
              <a:t>Belogradchik</a:t>
            </a:r>
            <a:r>
              <a:rPr lang="en-US" sz="1600" dirty="0" smtClean="0">
                <a:solidFill>
                  <a:schemeClr val="bg2"/>
                </a:solidFill>
                <a:latin typeface="+mj-lt"/>
              </a:rPr>
              <a:t> (Bulgaria) in August 1998.  </a:t>
            </a:r>
          </a:p>
          <a:p>
            <a:pPr algn="just">
              <a:buFont typeface="Wingdings" pitchFamily="2" charset="2"/>
              <a:buNone/>
              <a:defRPr/>
            </a:pPr>
            <a:r>
              <a:rPr lang="en-US" sz="1600" dirty="0" smtClean="0">
                <a:solidFill>
                  <a:schemeClr val="bg2"/>
                </a:solidFill>
                <a:latin typeface="+mj-lt"/>
              </a:rPr>
              <a:t>The decision for holding conferences every two years: </a:t>
            </a:r>
          </a:p>
          <a:p>
            <a:pPr algn="just">
              <a:buFont typeface="Wingdings" pitchFamily="2" charset="2"/>
              <a:buNone/>
              <a:defRPr/>
            </a:pPr>
            <a:r>
              <a:rPr lang="en-US" sz="1600" dirty="0" smtClean="0">
                <a:solidFill>
                  <a:schemeClr val="bg2"/>
                </a:solidFill>
                <a:latin typeface="+mj-lt"/>
              </a:rPr>
              <a:t>	The first meeting in </a:t>
            </a:r>
            <a:r>
              <a:rPr lang="en-US" sz="1600" dirty="0" err="1" smtClean="0">
                <a:solidFill>
                  <a:schemeClr val="bg2"/>
                </a:solidFill>
                <a:latin typeface="+mj-lt"/>
              </a:rPr>
              <a:t>Belogradchik</a:t>
            </a:r>
            <a:r>
              <a:rPr lang="en-US" sz="1600" dirty="0" smtClean="0">
                <a:solidFill>
                  <a:schemeClr val="bg2"/>
                </a:solidFill>
                <a:latin typeface="+mj-lt"/>
              </a:rPr>
              <a:t> (August 1998), </a:t>
            </a:r>
            <a:r>
              <a:rPr lang="en-US" sz="1600" dirty="0" err="1" smtClean="0">
                <a:solidFill>
                  <a:schemeClr val="bg2"/>
                </a:solidFill>
                <a:latin typeface="+mj-lt"/>
              </a:rPr>
              <a:t>Zajecar</a:t>
            </a:r>
            <a:r>
              <a:rPr lang="en-US" sz="1600" dirty="0" smtClean="0">
                <a:solidFill>
                  <a:schemeClr val="bg2"/>
                </a:solidFill>
                <a:latin typeface="+mj-lt"/>
              </a:rPr>
              <a:t> (2000), </a:t>
            </a:r>
            <a:r>
              <a:rPr lang="en-US" sz="1600" dirty="0" err="1" smtClean="0">
                <a:solidFill>
                  <a:schemeClr val="bg2"/>
                </a:solidFill>
                <a:latin typeface="+mj-lt"/>
              </a:rPr>
              <a:t>Gjulechitsa</a:t>
            </a:r>
            <a:r>
              <a:rPr lang="en-US" sz="1600" dirty="0" smtClean="0">
                <a:solidFill>
                  <a:schemeClr val="bg2"/>
                </a:solidFill>
                <a:latin typeface="+mj-lt"/>
              </a:rPr>
              <a:t> (2002), Belgrade (2004), Sofia (2006), Belgrade (2008), </a:t>
            </a:r>
            <a:r>
              <a:rPr lang="en-US" sz="1600" dirty="0" err="1" smtClean="0">
                <a:solidFill>
                  <a:schemeClr val="bg2"/>
                </a:solidFill>
                <a:latin typeface="+mj-lt"/>
              </a:rPr>
              <a:t>Chepelare</a:t>
            </a:r>
            <a:r>
              <a:rPr lang="en-US" sz="1600" dirty="0" smtClean="0">
                <a:solidFill>
                  <a:schemeClr val="bg2"/>
                </a:solidFill>
                <a:latin typeface="+mj-lt"/>
              </a:rPr>
              <a:t> (2010), </a:t>
            </a:r>
            <a:r>
              <a:rPr lang="en-US" sz="1600" dirty="0" err="1" smtClean="0">
                <a:solidFill>
                  <a:schemeClr val="bg2"/>
                </a:solidFill>
                <a:latin typeface="+mj-lt"/>
              </a:rPr>
              <a:t>Leskovac</a:t>
            </a:r>
            <a:r>
              <a:rPr lang="en-US" sz="1600" dirty="0" smtClean="0">
                <a:solidFill>
                  <a:schemeClr val="bg2"/>
                </a:solidFill>
                <a:latin typeface="+mj-lt"/>
              </a:rPr>
              <a:t> (2012), Sofia (2014), Belgrade (May– June 2016).</a:t>
            </a:r>
          </a:p>
          <a:p>
            <a:pPr algn="just">
              <a:buFont typeface="Wingdings" pitchFamily="2" charset="2"/>
              <a:buNone/>
              <a:defRPr/>
            </a:pPr>
            <a:r>
              <a:rPr lang="en-US" sz="1600" dirty="0" smtClean="0">
                <a:solidFill>
                  <a:schemeClr val="bg2"/>
                </a:solidFill>
                <a:latin typeface="+mj-lt"/>
              </a:rPr>
              <a:t>	The next meeting – to commemorate 20 years of intensive Bulgarian-Serbian cooperation in astronomy in Varna in June 2018.</a:t>
            </a:r>
          </a:p>
          <a:p>
            <a:pPr algn="just">
              <a:buFont typeface="Wingdings" pitchFamily="2" charset="2"/>
              <a:buNone/>
              <a:defRPr/>
            </a:pPr>
            <a:r>
              <a:rPr lang="en-US" sz="1600" dirty="0" smtClean="0">
                <a:solidFill>
                  <a:schemeClr val="bg2"/>
                </a:solidFill>
                <a:latin typeface="+mj-lt"/>
              </a:rPr>
              <a:t>Cooperation frameworks: variable stars, supernovae, extragalactic astrophysics, Astroinformatics, astronomical services provided by the Virtual Observatory, etc. The observations were conducted with </a:t>
            </a:r>
            <a:r>
              <a:rPr lang="en-US" sz="1600" dirty="0" smtClean="0">
                <a:solidFill>
                  <a:srgbClr val="000000"/>
                </a:solidFill>
                <a:latin typeface="Times New Roman"/>
              </a:rPr>
              <a:t>the 2 m RCC telescope of </a:t>
            </a:r>
            <a:r>
              <a:rPr lang="en-US" sz="1600" dirty="0" err="1" smtClean="0">
                <a:solidFill>
                  <a:srgbClr val="000000"/>
                </a:solidFill>
                <a:latin typeface="Times New Roman"/>
              </a:rPr>
              <a:t>Rozhen</a:t>
            </a:r>
            <a:r>
              <a:rPr lang="en-US" sz="1600" dirty="0" smtClean="0">
                <a:solidFill>
                  <a:srgbClr val="000000"/>
                </a:solidFill>
                <a:latin typeface="Times New Roman"/>
              </a:rPr>
              <a:t> Observatory and the 60 cm  </a:t>
            </a:r>
            <a:r>
              <a:rPr lang="en-US" sz="1600" dirty="0" err="1" smtClean="0">
                <a:solidFill>
                  <a:srgbClr val="000000"/>
                </a:solidFill>
                <a:latin typeface="Times New Roman"/>
              </a:rPr>
              <a:t>Cassegrain</a:t>
            </a:r>
            <a:r>
              <a:rPr lang="en-US" sz="1600" dirty="0" smtClean="0">
                <a:solidFill>
                  <a:srgbClr val="000000"/>
                </a:solidFill>
                <a:latin typeface="Times New Roman"/>
              </a:rPr>
              <a:t> telescope of the  Astronomical Station </a:t>
            </a:r>
            <a:r>
              <a:rPr lang="en-US" sz="1600" dirty="0" err="1" smtClean="0">
                <a:solidFill>
                  <a:srgbClr val="000000"/>
                </a:solidFill>
                <a:latin typeface="Times New Roman"/>
              </a:rPr>
              <a:t>Vidojevica</a:t>
            </a:r>
            <a:r>
              <a:rPr lang="en-US" sz="1600" dirty="0" smtClean="0">
                <a:solidFill>
                  <a:srgbClr val="000000"/>
                </a:solidFill>
                <a:latin typeface="Times New Roman"/>
              </a:rPr>
              <a:t>.</a:t>
            </a:r>
          </a:p>
          <a:p>
            <a:pPr algn="just">
              <a:buFont typeface="Wingdings" pitchFamily="2" charset="2"/>
              <a:buNone/>
              <a:defRPr/>
            </a:pPr>
            <a:endParaRPr lang="en-US" sz="1600" dirty="0" smtClean="0">
              <a:solidFill>
                <a:srgbClr val="000000"/>
              </a:solidFill>
              <a:latin typeface="Times New Roman"/>
            </a:endParaRPr>
          </a:p>
          <a:p>
            <a:pPr algn="just">
              <a:buFont typeface="Wingdings" pitchFamily="2" charset="2"/>
              <a:buNone/>
              <a:defRPr/>
            </a:pPr>
            <a:r>
              <a:rPr lang="en-US" sz="1600" dirty="0" smtClean="0">
                <a:solidFill>
                  <a:srgbClr val="000000"/>
                </a:solidFill>
                <a:latin typeface="Times New Roman"/>
              </a:rPr>
              <a:t> </a:t>
            </a:r>
            <a:endParaRPr lang="en-US" sz="1600" dirty="0" smtClean="0">
              <a:solidFill>
                <a:schemeClr val="bg2"/>
              </a:solidFill>
              <a:latin typeface="+mj-lt"/>
            </a:endParaRPr>
          </a:p>
          <a:p>
            <a:pPr algn="just">
              <a:buFont typeface="Wingdings" pitchFamily="2" charset="2"/>
              <a:buNone/>
              <a:defRPr/>
            </a:pPr>
            <a:r>
              <a:rPr lang="en-US" sz="1600" dirty="0" smtClean="0">
                <a:solidFill>
                  <a:schemeClr val="bg2"/>
                </a:solidFill>
                <a:latin typeface="+mj-lt"/>
              </a:rPr>
              <a:t>	</a:t>
            </a:r>
          </a:p>
          <a:p>
            <a:pPr algn="just">
              <a:buFont typeface="Wingdings" pitchFamily="2" charset="2"/>
              <a:buNone/>
              <a:defRPr/>
            </a:pPr>
            <a:endParaRPr lang="en-US" sz="1600" dirty="0" smtClean="0">
              <a:solidFill>
                <a:schemeClr val="bg2"/>
              </a:solidFill>
              <a:latin typeface="+mj-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0" y="304800"/>
            <a:ext cx="9144000" cy="457200"/>
          </a:xfrm>
        </p:spPr>
        <p:txBody>
          <a:bodyPr/>
          <a:lstStyle/>
          <a:p>
            <a:pPr algn="just">
              <a:buFont typeface="Wingdings" pitchFamily="2" charset="2"/>
              <a:buNone/>
              <a:defRPr/>
            </a:pPr>
            <a:r>
              <a:rPr lang="en-US" sz="1600" dirty="0" smtClean="0">
                <a:solidFill>
                  <a:schemeClr val="bg2"/>
                </a:solidFill>
              </a:rPr>
              <a:t>      </a:t>
            </a:r>
            <a:r>
              <a:rPr lang="en-US" sz="2000" dirty="0" smtClean="0">
                <a:solidFill>
                  <a:schemeClr val="bg2"/>
                </a:solidFill>
                <a:latin typeface="+mj-lt"/>
              </a:rPr>
              <a:t>Analysis of the Belgrade </a:t>
            </a:r>
            <a:r>
              <a:rPr lang="en-US" sz="2000" dirty="0" err="1" smtClean="0">
                <a:solidFill>
                  <a:schemeClr val="bg2"/>
                </a:solidFill>
                <a:latin typeface="+mj-lt"/>
              </a:rPr>
              <a:t>Zeiss</a:t>
            </a:r>
            <a:r>
              <a:rPr lang="en-US" sz="2000" dirty="0" smtClean="0">
                <a:solidFill>
                  <a:schemeClr val="bg2"/>
                </a:solidFill>
                <a:latin typeface="+mj-lt"/>
              </a:rPr>
              <a:t> Astrograph Plate Catalogue in the WFPDB </a:t>
            </a:r>
          </a:p>
          <a:p>
            <a:pPr algn="just">
              <a:buFont typeface="Wingdings" pitchFamily="2" charset="2"/>
              <a:buNone/>
              <a:defRPr/>
            </a:pPr>
            <a:endParaRPr lang="en-US" sz="1600" dirty="0" smtClean="0">
              <a:solidFill>
                <a:schemeClr val="bg2"/>
              </a:solidFill>
              <a:latin typeface="+mj-lt"/>
            </a:endParaRPr>
          </a:p>
          <a:p>
            <a:pPr algn="just">
              <a:buFont typeface="Wingdings" pitchFamily="2" charset="2"/>
              <a:buNone/>
              <a:defRPr/>
            </a:pPr>
            <a:r>
              <a:rPr lang="en-US" sz="1600" dirty="0" smtClean="0">
                <a:solidFill>
                  <a:schemeClr val="bg2"/>
                </a:solidFill>
                <a:latin typeface="+mj-lt"/>
              </a:rPr>
              <a:t> </a:t>
            </a:r>
            <a:endParaRPr lang="en-US" sz="1600" dirty="0" smtClean="0">
              <a:solidFill>
                <a:srgbClr val="000000"/>
              </a:solidFill>
              <a:latin typeface="Times New Roman"/>
            </a:endParaRPr>
          </a:p>
          <a:p>
            <a:pPr algn="just">
              <a:buFont typeface="Wingdings" pitchFamily="2" charset="2"/>
              <a:buNone/>
              <a:defRPr/>
            </a:pPr>
            <a:endParaRPr lang="en-US" sz="1600" dirty="0" smtClean="0">
              <a:solidFill>
                <a:srgbClr val="000000"/>
              </a:solidFill>
              <a:latin typeface="Times New Roman"/>
            </a:endParaRPr>
          </a:p>
          <a:p>
            <a:pPr algn="just">
              <a:buFont typeface="Wingdings" pitchFamily="2" charset="2"/>
              <a:buNone/>
              <a:defRPr/>
            </a:pPr>
            <a:r>
              <a:rPr lang="en-US" sz="1600" dirty="0" smtClean="0">
                <a:solidFill>
                  <a:srgbClr val="000000"/>
                </a:solidFill>
                <a:latin typeface="Times New Roman"/>
              </a:rPr>
              <a:t> </a:t>
            </a:r>
            <a:endParaRPr lang="en-US" sz="1600" dirty="0" smtClean="0">
              <a:solidFill>
                <a:schemeClr val="bg2"/>
              </a:solidFill>
              <a:latin typeface="+mj-lt"/>
            </a:endParaRPr>
          </a:p>
          <a:p>
            <a:pPr algn="just">
              <a:buFont typeface="Wingdings" pitchFamily="2" charset="2"/>
              <a:buNone/>
              <a:defRPr/>
            </a:pPr>
            <a:r>
              <a:rPr lang="en-US" sz="1600" dirty="0" smtClean="0">
                <a:solidFill>
                  <a:schemeClr val="bg2"/>
                </a:solidFill>
                <a:latin typeface="+mj-lt"/>
              </a:rPr>
              <a:t>	</a:t>
            </a:r>
          </a:p>
          <a:p>
            <a:pPr algn="just">
              <a:buFont typeface="Wingdings" pitchFamily="2" charset="2"/>
              <a:buNone/>
              <a:defRPr/>
            </a:pPr>
            <a:endParaRPr lang="en-US" sz="1600" dirty="0" smtClean="0">
              <a:solidFill>
                <a:schemeClr val="bg2"/>
              </a:solidFill>
              <a:latin typeface="+mj-lt"/>
            </a:endParaRPr>
          </a:p>
        </p:txBody>
      </p:sp>
      <p:sp>
        <p:nvSpPr>
          <p:cNvPr id="1028" name="Rectangle 3"/>
          <p:cNvSpPr>
            <a:spLocks noChangeArrowheads="1"/>
          </p:cNvSpPr>
          <p:nvPr/>
        </p:nvSpPr>
        <p:spPr bwMode="auto">
          <a:xfrm>
            <a:off x="0" y="5029200"/>
            <a:ext cx="9144000" cy="1570038"/>
          </a:xfrm>
          <a:prstGeom prst="rect">
            <a:avLst/>
          </a:prstGeom>
          <a:noFill/>
          <a:ln w="9525">
            <a:noFill/>
            <a:miter lim="800000"/>
            <a:headEnd/>
            <a:tailEnd/>
          </a:ln>
        </p:spPr>
        <p:txBody>
          <a:bodyPr>
            <a:spAutoFit/>
          </a:bodyPr>
          <a:lstStyle/>
          <a:p>
            <a:pPr eaLnBrk="1" hangingPunct="1"/>
            <a:r>
              <a:rPr kumimoji="0" lang="en-US" sz="1600" b="1">
                <a:solidFill>
                  <a:srgbClr val="000000"/>
                </a:solidFill>
                <a:cs typeface="Times New Roman" pitchFamily="18" charset="0"/>
              </a:rPr>
              <a:t>There is information only for 86% of all 1936 plates or for 1674 plates.</a:t>
            </a:r>
          </a:p>
          <a:p>
            <a:pPr eaLnBrk="1" hangingPunct="1"/>
            <a:r>
              <a:rPr kumimoji="0" lang="en-US" sz="1600">
                <a:solidFill>
                  <a:srgbClr val="000000"/>
                </a:solidFill>
                <a:cs typeface="Times New Roman" pitchFamily="18" charset="0"/>
              </a:rPr>
              <a:t> </a:t>
            </a:r>
            <a:r>
              <a:rPr kumimoji="0" lang="en-US" sz="1600" b="1">
                <a:solidFill>
                  <a:srgbClr val="000000"/>
                </a:solidFill>
                <a:cs typeface="Times New Roman" pitchFamily="18" charset="0"/>
              </a:rPr>
              <a:t>Observations of :</a:t>
            </a:r>
          </a:p>
          <a:p>
            <a:pPr eaLnBrk="1" hangingPunct="1"/>
            <a:r>
              <a:rPr kumimoji="0" lang="en-US" sz="1600" b="1">
                <a:solidFill>
                  <a:srgbClr val="FF0000"/>
                </a:solidFill>
                <a:cs typeface="Times New Roman" pitchFamily="18" charset="0"/>
              </a:rPr>
              <a:t>            Known minor planets </a:t>
            </a:r>
            <a:r>
              <a:rPr kumimoji="0" lang="en-US" sz="1600" b="1">
                <a:solidFill>
                  <a:srgbClr val="000000"/>
                </a:solidFill>
                <a:cs typeface="Times New Roman" pitchFamily="18" charset="0"/>
              </a:rPr>
              <a:t>as 10 HYGIEA, 11 PARTHENOPE, 2 PALLAS, 23 THALIA, 4 VESTA, 29 AMPHITRITE, 78 DIANA,  as well as </a:t>
            </a:r>
            <a:r>
              <a:rPr kumimoji="0" lang="en-US" sz="1600" b="1">
                <a:solidFill>
                  <a:srgbClr val="FF0000"/>
                </a:solidFill>
                <a:cs typeface="Times New Roman" pitchFamily="18" charset="0"/>
              </a:rPr>
              <a:t>33</a:t>
            </a:r>
            <a:r>
              <a:rPr kumimoji="0" lang="en-US" sz="1600" b="1">
                <a:solidFill>
                  <a:srgbClr val="000000"/>
                </a:solidFill>
                <a:cs typeface="Times New Roman" pitchFamily="18" charset="0"/>
              </a:rPr>
              <a:t> </a:t>
            </a:r>
            <a:r>
              <a:rPr kumimoji="0" lang="en-US" sz="1600" b="1">
                <a:solidFill>
                  <a:srgbClr val="FF0000"/>
                </a:solidFill>
                <a:cs typeface="Times New Roman" pitchFamily="18" charset="0"/>
              </a:rPr>
              <a:t>new minor planets </a:t>
            </a:r>
            <a:r>
              <a:rPr kumimoji="0" lang="en-US" sz="1600" b="1">
                <a:solidFill>
                  <a:srgbClr val="000000"/>
                </a:solidFill>
                <a:cs typeface="Times New Roman" pitchFamily="18" charset="0"/>
              </a:rPr>
              <a:t>discovered at AOB on 1122 plates; </a:t>
            </a:r>
          </a:p>
          <a:p>
            <a:pPr eaLnBrk="1" hangingPunct="1"/>
            <a:r>
              <a:rPr kumimoji="0" lang="en-US" sz="1600" b="1">
                <a:solidFill>
                  <a:srgbClr val="FF0000"/>
                </a:solidFill>
                <a:cs typeface="Times New Roman" pitchFamily="18" charset="0"/>
              </a:rPr>
              <a:t>            Comets</a:t>
            </a:r>
            <a:r>
              <a:rPr kumimoji="0" lang="en-US" sz="1600" b="1">
                <a:solidFill>
                  <a:srgbClr val="000000"/>
                </a:solidFill>
                <a:cs typeface="Times New Roman" pitchFamily="18" charset="0"/>
              </a:rPr>
              <a:t> on 268 plates; </a:t>
            </a:r>
          </a:p>
          <a:p>
            <a:pPr eaLnBrk="1" hangingPunct="1"/>
            <a:r>
              <a:rPr kumimoji="0" lang="en-US" sz="1600" b="1">
                <a:solidFill>
                  <a:srgbClr val="FF0000"/>
                </a:solidFill>
                <a:cs typeface="Times New Roman" pitchFamily="18" charset="0"/>
              </a:rPr>
              <a:t>            Stellar regions, stellar clusters (Pleiades), variable stars, Moon, galaxies, etc. </a:t>
            </a:r>
            <a:r>
              <a:rPr kumimoji="0" lang="en-US" sz="1600" b="1">
                <a:solidFill>
                  <a:srgbClr val="000000"/>
                </a:solidFill>
                <a:cs typeface="Times New Roman" pitchFamily="18" charset="0"/>
              </a:rPr>
              <a:t>– 284 plates.</a:t>
            </a:r>
          </a:p>
        </p:txBody>
      </p:sp>
      <p:graphicFrame>
        <p:nvGraphicFramePr>
          <p:cNvPr id="1026" name="Object 111"/>
          <p:cNvGraphicFramePr>
            <a:graphicFrameLocks noChangeAspect="1"/>
          </p:cNvGraphicFramePr>
          <p:nvPr/>
        </p:nvGraphicFramePr>
        <p:xfrm>
          <a:off x="1447800" y="1371600"/>
          <a:ext cx="6026150" cy="3581400"/>
        </p:xfrm>
        <a:graphic>
          <a:graphicData uri="http://schemas.openxmlformats.org/presentationml/2006/ole">
            <p:oleObj spid="_x0000_s1026" name="Picture" r:id="rId4" imgW="6148080" imgH="3709440" progId="StaticMetafile">
              <p:embed/>
            </p:oleObj>
          </a:graphicData>
        </a:graphic>
      </p:graphicFrame>
      <p:sp>
        <p:nvSpPr>
          <p:cNvPr id="1029" name="TextBox 4"/>
          <p:cNvSpPr txBox="1">
            <a:spLocks noChangeArrowheads="1"/>
          </p:cNvSpPr>
          <p:nvPr/>
        </p:nvSpPr>
        <p:spPr bwMode="auto">
          <a:xfrm>
            <a:off x="0" y="838200"/>
            <a:ext cx="9144000" cy="338138"/>
          </a:xfrm>
          <a:prstGeom prst="rect">
            <a:avLst/>
          </a:prstGeom>
          <a:noFill/>
          <a:ln w="9525">
            <a:noFill/>
            <a:miter lim="800000"/>
            <a:headEnd/>
            <a:tailEnd/>
          </a:ln>
        </p:spPr>
        <p:txBody>
          <a:bodyPr>
            <a:spAutoFit/>
          </a:bodyPr>
          <a:lstStyle/>
          <a:p>
            <a:pPr algn="ctr" eaLnBrk="1" hangingPunct="1"/>
            <a:r>
              <a:rPr kumimoji="0" lang="en-US" sz="1600" b="1">
                <a:solidFill>
                  <a:srgbClr val="000000"/>
                </a:solidFill>
                <a:cs typeface="Times New Roman" pitchFamily="18" charset="0"/>
              </a:rPr>
              <a:t>Object Distribution of the WFPDB BEL016A Plate Catalogue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0" y="304800"/>
            <a:ext cx="9144000" cy="457200"/>
          </a:xfrm>
        </p:spPr>
        <p:txBody>
          <a:bodyPr/>
          <a:lstStyle/>
          <a:p>
            <a:pPr algn="just">
              <a:buFont typeface="Wingdings" pitchFamily="2" charset="2"/>
              <a:buNone/>
              <a:defRPr/>
            </a:pPr>
            <a:r>
              <a:rPr lang="en-US" sz="1600" dirty="0" smtClean="0">
                <a:solidFill>
                  <a:schemeClr val="bg2"/>
                </a:solidFill>
              </a:rPr>
              <a:t>      </a:t>
            </a:r>
            <a:r>
              <a:rPr lang="en-US" sz="2000" dirty="0" smtClean="0">
                <a:solidFill>
                  <a:schemeClr val="bg2"/>
                </a:solidFill>
                <a:latin typeface="+mj-lt"/>
              </a:rPr>
              <a:t>Analysis of the Belgrade </a:t>
            </a:r>
            <a:r>
              <a:rPr lang="en-US" sz="2000" dirty="0" err="1" smtClean="0">
                <a:solidFill>
                  <a:schemeClr val="bg2"/>
                </a:solidFill>
                <a:latin typeface="+mj-lt"/>
              </a:rPr>
              <a:t>Zeiss</a:t>
            </a:r>
            <a:r>
              <a:rPr lang="en-US" sz="2000" dirty="0" smtClean="0">
                <a:solidFill>
                  <a:schemeClr val="bg2"/>
                </a:solidFill>
                <a:latin typeface="+mj-lt"/>
              </a:rPr>
              <a:t> Astrograph Plate Catalogue in the WFPDB </a:t>
            </a:r>
          </a:p>
          <a:p>
            <a:pPr algn="just">
              <a:buFont typeface="Wingdings" pitchFamily="2" charset="2"/>
              <a:buNone/>
              <a:defRPr/>
            </a:pPr>
            <a:endParaRPr lang="en-US" sz="1600" dirty="0" smtClean="0">
              <a:solidFill>
                <a:schemeClr val="bg2"/>
              </a:solidFill>
              <a:latin typeface="+mj-lt"/>
            </a:endParaRPr>
          </a:p>
          <a:p>
            <a:pPr algn="just">
              <a:buFont typeface="Wingdings" pitchFamily="2" charset="2"/>
              <a:buNone/>
              <a:defRPr/>
            </a:pPr>
            <a:r>
              <a:rPr lang="en-US" sz="1600" dirty="0" smtClean="0">
                <a:solidFill>
                  <a:schemeClr val="bg2"/>
                </a:solidFill>
                <a:latin typeface="+mj-lt"/>
              </a:rPr>
              <a:t> </a:t>
            </a:r>
            <a:endParaRPr lang="en-US" sz="1600" dirty="0" smtClean="0">
              <a:solidFill>
                <a:srgbClr val="000000"/>
              </a:solidFill>
              <a:latin typeface="Times New Roman"/>
            </a:endParaRPr>
          </a:p>
          <a:p>
            <a:pPr algn="just">
              <a:buFont typeface="Wingdings" pitchFamily="2" charset="2"/>
              <a:buNone/>
              <a:defRPr/>
            </a:pPr>
            <a:endParaRPr lang="en-US" sz="1600" dirty="0" smtClean="0">
              <a:solidFill>
                <a:srgbClr val="000000"/>
              </a:solidFill>
              <a:latin typeface="Times New Roman"/>
            </a:endParaRPr>
          </a:p>
          <a:p>
            <a:pPr algn="just">
              <a:buFont typeface="Wingdings" pitchFamily="2" charset="2"/>
              <a:buNone/>
              <a:defRPr/>
            </a:pPr>
            <a:r>
              <a:rPr lang="en-US" sz="1600" dirty="0" smtClean="0">
                <a:solidFill>
                  <a:srgbClr val="000000"/>
                </a:solidFill>
                <a:latin typeface="Times New Roman"/>
              </a:rPr>
              <a:t> </a:t>
            </a:r>
            <a:endParaRPr lang="en-US" sz="1600" dirty="0" smtClean="0">
              <a:solidFill>
                <a:schemeClr val="bg2"/>
              </a:solidFill>
              <a:latin typeface="+mj-lt"/>
            </a:endParaRPr>
          </a:p>
          <a:p>
            <a:pPr algn="just">
              <a:buFont typeface="Wingdings" pitchFamily="2" charset="2"/>
              <a:buNone/>
              <a:defRPr/>
            </a:pPr>
            <a:r>
              <a:rPr lang="en-US" sz="1600" dirty="0" smtClean="0">
                <a:solidFill>
                  <a:schemeClr val="bg2"/>
                </a:solidFill>
                <a:latin typeface="+mj-lt"/>
              </a:rPr>
              <a:t>	</a:t>
            </a:r>
          </a:p>
          <a:p>
            <a:pPr algn="just">
              <a:buFont typeface="Wingdings" pitchFamily="2" charset="2"/>
              <a:buNone/>
              <a:defRPr/>
            </a:pPr>
            <a:endParaRPr lang="en-US" sz="1600" dirty="0" smtClean="0">
              <a:solidFill>
                <a:schemeClr val="bg2"/>
              </a:solidFill>
              <a:latin typeface="+mj-lt"/>
            </a:endParaRPr>
          </a:p>
        </p:txBody>
      </p:sp>
      <p:sp>
        <p:nvSpPr>
          <p:cNvPr id="33795" name="TextBox 4"/>
          <p:cNvSpPr txBox="1">
            <a:spLocks noChangeArrowheads="1"/>
          </p:cNvSpPr>
          <p:nvPr/>
        </p:nvSpPr>
        <p:spPr bwMode="auto">
          <a:xfrm>
            <a:off x="0" y="838200"/>
            <a:ext cx="9144000" cy="338138"/>
          </a:xfrm>
          <a:prstGeom prst="rect">
            <a:avLst/>
          </a:prstGeom>
          <a:noFill/>
          <a:ln w="9525">
            <a:noFill/>
            <a:miter lim="800000"/>
            <a:headEnd/>
            <a:tailEnd/>
          </a:ln>
        </p:spPr>
        <p:txBody>
          <a:bodyPr>
            <a:spAutoFit/>
          </a:bodyPr>
          <a:lstStyle/>
          <a:p>
            <a:pPr algn="ctr" eaLnBrk="1" hangingPunct="1"/>
            <a:r>
              <a:rPr kumimoji="0" lang="en-US" sz="1600" b="1">
                <a:solidFill>
                  <a:srgbClr val="000000"/>
                </a:solidFill>
                <a:cs typeface="Times New Roman" pitchFamily="18" charset="0"/>
              </a:rPr>
              <a:t>Plate Emulsion Distribution of the WFPDB BEL016A Plate Catalogue </a:t>
            </a:r>
          </a:p>
        </p:txBody>
      </p:sp>
      <p:pic>
        <p:nvPicPr>
          <p:cNvPr id="33796" name="Picture 4" descr="Emulsions4.jpg"/>
          <p:cNvPicPr>
            <a:picLocks noChangeAspect="1"/>
          </p:cNvPicPr>
          <p:nvPr/>
        </p:nvPicPr>
        <p:blipFill>
          <a:blip r:embed="rId3"/>
          <a:srcRect/>
          <a:stretch>
            <a:fillRect/>
          </a:stretch>
        </p:blipFill>
        <p:spPr bwMode="auto">
          <a:xfrm>
            <a:off x="1066800" y="1600200"/>
            <a:ext cx="7026275" cy="457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0" y="304800"/>
            <a:ext cx="9144000" cy="457200"/>
          </a:xfrm>
        </p:spPr>
        <p:txBody>
          <a:bodyPr/>
          <a:lstStyle/>
          <a:p>
            <a:pPr algn="just">
              <a:buFont typeface="Wingdings" pitchFamily="2" charset="2"/>
              <a:buNone/>
              <a:defRPr/>
            </a:pPr>
            <a:r>
              <a:rPr lang="en-US" sz="1600" dirty="0" smtClean="0">
                <a:solidFill>
                  <a:schemeClr val="bg2"/>
                </a:solidFill>
              </a:rPr>
              <a:t>      </a:t>
            </a:r>
            <a:r>
              <a:rPr lang="en-US" sz="2000" dirty="0" smtClean="0">
                <a:solidFill>
                  <a:schemeClr val="bg2"/>
                </a:solidFill>
                <a:latin typeface="+mj-lt"/>
              </a:rPr>
              <a:t>Analysis of the Belgrade </a:t>
            </a:r>
            <a:r>
              <a:rPr lang="en-US" sz="2000" dirty="0" err="1" smtClean="0">
                <a:solidFill>
                  <a:schemeClr val="bg2"/>
                </a:solidFill>
                <a:latin typeface="+mj-lt"/>
              </a:rPr>
              <a:t>Zeiss</a:t>
            </a:r>
            <a:r>
              <a:rPr lang="en-US" sz="2000" dirty="0" smtClean="0">
                <a:solidFill>
                  <a:schemeClr val="bg2"/>
                </a:solidFill>
                <a:latin typeface="+mj-lt"/>
              </a:rPr>
              <a:t> Astrograph Plate Catalogue in the WFPDB </a:t>
            </a:r>
          </a:p>
          <a:p>
            <a:pPr algn="just">
              <a:buFont typeface="Wingdings" pitchFamily="2" charset="2"/>
              <a:buNone/>
              <a:defRPr/>
            </a:pPr>
            <a:endParaRPr lang="en-US" sz="1600" dirty="0" smtClean="0">
              <a:solidFill>
                <a:schemeClr val="bg2"/>
              </a:solidFill>
              <a:latin typeface="+mj-lt"/>
            </a:endParaRPr>
          </a:p>
          <a:p>
            <a:pPr algn="just">
              <a:buFont typeface="Wingdings" pitchFamily="2" charset="2"/>
              <a:buNone/>
              <a:defRPr/>
            </a:pPr>
            <a:r>
              <a:rPr lang="en-US" sz="1600" dirty="0" smtClean="0">
                <a:solidFill>
                  <a:schemeClr val="bg2"/>
                </a:solidFill>
                <a:latin typeface="+mj-lt"/>
              </a:rPr>
              <a:t> </a:t>
            </a:r>
            <a:endParaRPr lang="en-US" sz="1600" dirty="0" smtClean="0">
              <a:solidFill>
                <a:srgbClr val="000000"/>
              </a:solidFill>
              <a:latin typeface="Times New Roman"/>
            </a:endParaRPr>
          </a:p>
          <a:p>
            <a:pPr algn="just">
              <a:buFont typeface="Wingdings" pitchFamily="2" charset="2"/>
              <a:buNone/>
              <a:defRPr/>
            </a:pPr>
            <a:endParaRPr lang="en-US" sz="1600" dirty="0" smtClean="0">
              <a:solidFill>
                <a:srgbClr val="000000"/>
              </a:solidFill>
              <a:latin typeface="Times New Roman"/>
            </a:endParaRPr>
          </a:p>
          <a:p>
            <a:pPr algn="just">
              <a:buFont typeface="Wingdings" pitchFamily="2" charset="2"/>
              <a:buNone/>
              <a:defRPr/>
            </a:pPr>
            <a:r>
              <a:rPr lang="en-US" sz="1600" dirty="0" smtClean="0">
                <a:solidFill>
                  <a:srgbClr val="000000"/>
                </a:solidFill>
                <a:latin typeface="Times New Roman"/>
              </a:rPr>
              <a:t> </a:t>
            </a:r>
            <a:endParaRPr lang="en-US" sz="1600" dirty="0" smtClean="0">
              <a:solidFill>
                <a:schemeClr val="bg2"/>
              </a:solidFill>
              <a:latin typeface="+mj-lt"/>
            </a:endParaRPr>
          </a:p>
          <a:p>
            <a:pPr algn="just">
              <a:buFont typeface="Wingdings" pitchFamily="2" charset="2"/>
              <a:buNone/>
              <a:defRPr/>
            </a:pPr>
            <a:r>
              <a:rPr lang="en-US" sz="1600" dirty="0" smtClean="0">
                <a:solidFill>
                  <a:schemeClr val="bg2"/>
                </a:solidFill>
                <a:latin typeface="+mj-lt"/>
              </a:rPr>
              <a:t>	</a:t>
            </a:r>
          </a:p>
          <a:p>
            <a:pPr algn="just">
              <a:buFont typeface="Wingdings" pitchFamily="2" charset="2"/>
              <a:buNone/>
              <a:defRPr/>
            </a:pPr>
            <a:endParaRPr lang="en-US" sz="1600" dirty="0" smtClean="0">
              <a:solidFill>
                <a:schemeClr val="bg2"/>
              </a:solidFill>
              <a:latin typeface="+mj-lt"/>
            </a:endParaRPr>
          </a:p>
        </p:txBody>
      </p:sp>
      <p:sp>
        <p:nvSpPr>
          <p:cNvPr id="34819" name="TextBox 4"/>
          <p:cNvSpPr txBox="1">
            <a:spLocks noChangeArrowheads="1"/>
          </p:cNvSpPr>
          <p:nvPr/>
        </p:nvSpPr>
        <p:spPr bwMode="auto">
          <a:xfrm>
            <a:off x="0" y="838200"/>
            <a:ext cx="9144000" cy="338138"/>
          </a:xfrm>
          <a:prstGeom prst="rect">
            <a:avLst/>
          </a:prstGeom>
          <a:noFill/>
          <a:ln w="9525">
            <a:noFill/>
            <a:miter lim="800000"/>
            <a:headEnd/>
            <a:tailEnd/>
          </a:ln>
        </p:spPr>
        <p:txBody>
          <a:bodyPr>
            <a:spAutoFit/>
          </a:bodyPr>
          <a:lstStyle/>
          <a:p>
            <a:pPr algn="ctr" eaLnBrk="1" hangingPunct="1"/>
            <a:r>
              <a:rPr kumimoji="0" lang="en-US" sz="1600" b="1">
                <a:solidFill>
                  <a:srgbClr val="000000"/>
                </a:solidFill>
                <a:cs typeface="Times New Roman" pitchFamily="18" charset="0"/>
              </a:rPr>
              <a:t>Time Distribution of the WFPDB BEL016A Plate Emulsions  </a:t>
            </a:r>
          </a:p>
        </p:txBody>
      </p:sp>
      <p:pic>
        <p:nvPicPr>
          <p:cNvPr id="34820" name="Picture 6" descr="GAGemulsions2.jpg"/>
          <p:cNvPicPr>
            <a:picLocks noChangeAspect="1"/>
          </p:cNvPicPr>
          <p:nvPr/>
        </p:nvPicPr>
        <p:blipFill>
          <a:blip r:embed="rId3"/>
          <a:srcRect/>
          <a:stretch>
            <a:fillRect/>
          </a:stretch>
        </p:blipFill>
        <p:spPr bwMode="auto">
          <a:xfrm>
            <a:off x="685800" y="1676400"/>
            <a:ext cx="7918450" cy="4814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2743200"/>
            <a:ext cx="9144000" cy="2800350"/>
          </a:xfrm>
          <a:prstGeom prst="rect">
            <a:avLst/>
          </a:prstGeom>
          <a:noFill/>
          <a:ln w="12700" cap="sq">
            <a:noFill/>
            <a:miter lim="800000"/>
            <a:headEnd type="none" w="sm" len="sm"/>
            <a:tailEnd type="none" w="sm" len="sm"/>
          </a:ln>
        </p:spPr>
        <p:txBody>
          <a:bodyPr>
            <a:spAutoFit/>
          </a:bodyPr>
          <a:lstStyle/>
          <a:p>
            <a:pPr algn="ctr">
              <a:spcBef>
                <a:spcPct val="50000"/>
              </a:spcBef>
            </a:pPr>
            <a:r>
              <a:rPr kumimoji="0" lang="bg-BG" sz="5000">
                <a:solidFill>
                  <a:schemeClr val="bg2"/>
                </a:solidFill>
              </a:rPr>
              <a:t>Хвала на пажњи</a:t>
            </a:r>
            <a:endParaRPr kumimoji="0" lang="en-US" sz="5000">
              <a:solidFill>
                <a:schemeClr val="bg2"/>
              </a:solidFill>
            </a:endParaRPr>
          </a:p>
          <a:p>
            <a:pPr algn="ctr">
              <a:spcBef>
                <a:spcPct val="50000"/>
              </a:spcBef>
            </a:pPr>
            <a:r>
              <a:rPr kumimoji="0" lang="ru-RU" sz="3600">
                <a:solidFill>
                  <a:schemeClr val="bg2"/>
                </a:solidFill>
              </a:rPr>
              <a:t>Захваљујем се организаторима  конференције </a:t>
            </a:r>
            <a:r>
              <a:rPr kumimoji="0" lang="pl-PL" sz="3600">
                <a:solidFill>
                  <a:schemeClr val="bg2"/>
                </a:solidFill>
              </a:rPr>
              <a:t>RAZVOJ ASTRONOMIJE KOD SRBA IX </a:t>
            </a:r>
            <a:endParaRPr kumimoji="0" lang="en-US" sz="3600">
              <a:solidFill>
                <a:schemeClr val="bg2"/>
              </a:solidFill>
            </a:endParaRPr>
          </a:p>
          <a:p>
            <a:pPr algn="ctr"/>
            <a:r>
              <a:rPr kumimoji="0" lang="ru-RU" sz="3600">
                <a:solidFill>
                  <a:schemeClr val="bg2"/>
                </a:solidFill>
              </a:rPr>
              <a:t>за позивање</a:t>
            </a:r>
            <a:r>
              <a:rPr kumimoji="0" lang="en-US" sz="3600">
                <a:solidFill>
                  <a:schemeClr val="bg2"/>
                </a:solidFill>
              </a:rPr>
              <a:t> </a:t>
            </a:r>
            <a:r>
              <a:rPr kumimoji="0" lang="ru-RU" sz="3600">
                <a:solidFill>
                  <a:schemeClr val="bg2"/>
                </a:solidFill>
              </a:rPr>
              <a:t>учешће</a:t>
            </a:r>
            <a:endParaRPr kumimoji="0" lang="en-US" sz="3600">
              <a:solidFill>
                <a:schemeClr val="bg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0" y="228600"/>
            <a:ext cx="9144000" cy="4800600"/>
          </a:xfrm>
        </p:spPr>
        <p:txBody>
          <a:bodyPr/>
          <a:lstStyle/>
          <a:p>
            <a:pPr algn="ctr">
              <a:buFont typeface="Wingdings" pitchFamily="2" charset="2"/>
              <a:buNone/>
              <a:defRPr/>
            </a:pPr>
            <a:r>
              <a:rPr lang="en-US" sz="2000" dirty="0" smtClean="0">
                <a:solidFill>
                  <a:srgbClr val="000000"/>
                </a:solidFill>
                <a:latin typeface="Times New Roman"/>
              </a:rPr>
              <a:t>	Astroinformatics</a:t>
            </a:r>
            <a:r>
              <a:rPr lang="en-US" sz="1600" dirty="0" smtClean="0">
                <a:solidFill>
                  <a:srgbClr val="000000"/>
                </a:solidFill>
                <a:latin typeface="Times New Roman"/>
              </a:rPr>
              <a:t> </a:t>
            </a:r>
          </a:p>
          <a:p>
            <a:pPr algn="just">
              <a:buFont typeface="Wingdings" pitchFamily="2" charset="2"/>
              <a:buNone/>
              <a:defRPr/>
            </a:pPr>
            <a:endParaRPr lang="en-US" sz="1600" dirty="0" smtClean="0">
              <a:solidFill>
                <a:schemeClr val="bg2"/>
              </a:solidFill>
              <a:latin typeface="+mj-lt"/>
            </a:endParaRPr>
          </a:p>
          <a:p>
            <a:pPr algn="just">
              <a:buFont typeface="Wingdings" pitchFamily="2" charset="2"/>
              <a:buNone/>
              <a:defRPr/>
            </a:pPr>
            <a:r>
              <a:rPr lang="en-US" sz="1600" dirty="0" smtClean="0">
                <a:solidFill>
                  <a:schemeClr val="bg2"/>
                </a:solidFill>
                <a:latin typeface="+mj-lt"/>
              </a:rPr>
              <a:t>Application of the new Information and Communications Technologies in astronomy and astrophysics and usage of the Informatics methods. </a:t>
            </a:r>
          </a:p>
          <a:p>
            <a:pPr algn="just">
              <a:buFont typeface="Wingdings" pitchFamily="2" charset="2"/>
              <a:buNone/>
              <a:defRPr/>
            </a:pPr>
            <a:r>
              <a:rPr lang="en-US" sz="1600" dirty="0" smtClean="0">
                <a:solidFill>
                  <a:schemeClr val="bg2"/>
                </a:solidFill>
                <a:latin typeface="+mj-lt"/>
              </a:rPr>
              <a:t>Astroinformatics - as data exploration oriented Astronomy and Astrophysics with disciplines as data-intensive computing, </a:t>
            </a:r>
            <a:r>
              <a:rPr lang="en-US" sz="1600" dirty="0" err="1" smtClean="0">
                <a:solidFill>
                  <a:schemeClr val="bg2"/>
                </a:solidFill>
                <a:latin typeface="+mj-lt"/>
              </a:rPr>
              <a:t>astrostatistics</a:t>
            </a:r>
            <a:r>
              <a:rPr lang="en-US" sz="1600" dirty="0" smtClean="0">
                <a:solidFill>
                  <a:schemeClr val="bg2"/>
                </a:solidFill>
                <a:latin typeface="+mj-lt"/>
              </a:rPr>
              <a:t>, data mining, knowledge extraction, information visualization, information retrieval methods, semantic science presented by semantic data integration, sky-based and catalogue-based indexing techniques, etc.</a:t>
            </a:r>
          </a:p>
          <a:p>
            <a:pPr algn="just">
              <a:buFont typeface="Wingdings" pitchFamily="2" charset="2"/>
              <a:buNone/>
              <a:defRPr/>
            </a:pPr>
            <a:r>
              <a:rPr lang="en-US" sz="1600" dirty="0" smtClean="0">
                <a:solidFill>
                  <a:schemeClr val="bg2"/>
                </a:solidFill>
                <a:latin typeface="+mj-lt"/>
              </a:rPr>
              <a:t>Astroinformatics - as a fourth paradigm of the astronomical research, which now unifies its historical used models of investigations and thinking - empirical, theoretical and computational ones.</a:t>
            </a:r>
          </a:p>
          <a:p>
            <a:pPr algn="just">
              <a:buFont typeface="Wingdings" pitchFamily="2" charset="2"/>
              <a:buNone/>
              <a:defRPr/>
            </a:pPr>
            <a:r>
              <a:rPr lang="en-US" sz="1600" dirty="0" smtClean="0">
                <a:solidFill>
                  <a:schemeClr val="bg2"/>
                </a:solidFill>
                <a:latin typeface="+mj-lt"/>
              </a:rPr>
              <a:t>The </a:t>
            </a:r>
            <a:r>
              <a:rPr lang="en-US" sz="1600" dirty="0" smtClean="0">
                <a:solidFill>
                  <a:srgbClr val="000000"/>
                </a:solidFill>
                <a:latin typeface="Times New Roman"/>
              </a:rPr>
              <a:t>Astroinformatics </a:t>
            </a:r>
            <a:r>
              <a:rPr lang="en-US" sz="1600" dirty="0" smtClean="0">
                <a:solidFill>
                  <a:schemeClr val="bg2"/>
                </a:solidFill>
                <a:latin typeface="+mj-lt"/>
              </a:rPr>
              <a:t>collaboration projects - bilateral (as Bulgarian-Serbian one) and multi-lateral projects (as Virtual Observatory </a:t>
            </a:r>
            <a:r>
              <a:rPr lang="en-US" sz="1600" dirty="0" smtClean="0">
                <a:solidFill>
                  <a:srgbClr val="000000"/>
                </a:solidFill>
                <a:latin typeface="Times New Roman"/>
              </a:rPr>
              <a:t>projects</a:t>
            </a:r>
            <a:r>
              <a:rPr lang="en-US" sz="1600" dirty="0" smtClean="0">
                <a:solidFill>
                  <a:schemeClr val="bg2"/>
                </a:solidFill>
                <a:latin typeface="+mj-lt"/>
              </a:rPr>
              <a:t>, COST action 1403 "Big Data in Sky and Earth Observations", the Serbian participation in the Large Synoptic Survey Telescope (LSST) project: 8.2 m telescope situated at Cerro </a:t>
            </a:r>
            <a:r>
              <a:rPr lang="en-US" sz="1600" dirty="0" err="1" smtClean="0">
                <a:solidFill>
                  <a:schemeClr val="bg2"/>
                </a:solidFill>
                <a:latin typeface="+mj-lt"/>
              </a:rPr>
              <a:t>Pachon</a:t>
            </a:r>
            <a:r>
              <a:rPr lang="en-US" sz="1600" dirty="0" smtClean="0">
                <a:solidFill>
                  <a:schemeClr val="bg2"/>
                </a:solidFill>
                <a:latin typeface="+mj-lt"/>
              </a:rPr>
              <a:t> in Chile, starting observations in six bands from optical to near infrared part of the spectrum in 2022).</a:t>
            </a:r>
          </a:p>
          <a:p>
            <a:pPr algn="just">
              <a:buFont typeface="Wingdings" pitchFamily="2" charset="2"/>
              <a:buNone/>
              <a:defRPr/>
            </a:pPr>
            <a:endParaRPr lang="en-US" sz="1600" dirty="0" smtClean="0">
              <a:solidFill>
                <a:schemeClr val="bg2"/>
              </a:solidFill>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0" y="228600"/>
            <a:ext cx="8763000" cy="4572000"/>
          </a:xfrm>
        </p:spPr>
        <p:txBody>
          <a:bodyPr/>
          <a:lstStyle/>
          <a:p>
            <a:pPr algn="ctr">
              <a:buFont typeface="Wingdings" pitchFamily="2" charset="2"/>
              <a:buNone/>
              <a:defRPr/>
            </a:pPr>
            <a:r>
              <a:rPr lang="en-US" sz="2000" dirty="0" smtClean="0">
                <a:solidFill>
                  <a:srgbClr val="000000"/>
                </a:solidFill>
                <a:latin typeface="Times New Roman"/>
              </a:rPr>
              <a:t>	Astroinformatics Collaboration</a:t>
            </a:r>
            <a:r>
              <a:rPr lang="en-US" sz="1600" dirty="0" smtClean="0">
                <a:solidFill>
                  <a:srgbClr val="000000"/>
                </a:solidFill>
                <a:latin typeface="Times New Roman"/>
              </a:rPr>
              <a:t> </a:t>
            </a:r>
          </a:p>
          <a:p>
            <a:pPr algn="just">
              <a:buFont typeface="Wingdings" pitchFamily="2" charset="2"/>
              <a:buNone/>
              <a:defRPr/>
            </a:pPr>
            <a:endParaRPr lang="en-US" sz="1600" dirty="0" smtClean="0">
              <a:solidFill>
                <a:schemeClr val="bg2"/>
              </a:solidFill>
              <a:latin typeface="+mj-lt"/>
            </a:endParaRPr>
          </a:p>
          <a:p>
            <a:pPr algn="just">
              <a:buFont typeface="Wingdings" pitchFamily="2" charset="2"/>
              <a:buNone/>
              <a:defRPr/>
            </a:pPr>
            <a:r>
              <a:rPr lang="en-US" sz="1600" dirty="0" smtClean="0">
                <a:solidFill>
                  <a:schemeClr val="bg2"/>
                </a:solidFill>
                <a:latin typeface="+mj-lt"/>
              </a:rPr>
              <a:t>Astroinformatics - as a general topic of the Bulgarian-Serbian astronomical conference in </a:t>
            </a:r>
            <a:r>
              <a:rPr lang="en-US" sz="1600" dirty="0" err="1" smtClean="0">
                <a:solidFill>
                  <a:schemeClr val="bg2"/>
                </a:solidFill>
                <a:latin typeface="+mj-lt"/>
              </a:rPr>
              <a:t>Chepelare</a:t>
            </a:r>
            <a:r>
              <a:rPr lang="en-US" sz="1600" dirty="0" smtClean="0">
                <a:solidFill>
                  <a:schemeClr val="bg2"/>
                </a:solidFill>
                <a:latin typeface="+mj-lt"/>
              </a:rPr>
              <a:t> in 2010, and organization of special sessions devoted to Astroinformatics for the subsequent joint Serbian-Bulgarian conference in </a:t>
            </a:r>
            <a:r>
              <a:rPr lang="en-US" sz="1600" dirty="0" err="1" smtClean="0">
                <a:solidFill>
                  <a:schemeClr val="bg2"/>
                </a:solidFill>
                <a:latin typeface="+mj-lt"/>
              </a:rPr>
              <a:t>Leskovac</a:t>
            </a:r>
            <a:r>
              <a:rPr lang="en-US" sz="1600" dirty="0" smtClean="0">
                <a:solidFill>
                  <a:schemeClr val="bg2"/>
                </a:solidFill>
                <a:latin typeface="+mj-lt"/>
              </a:rPr>
              <a:t> in 2012, the Bulgarian-Serbian conference in Sofia in 2014, the </a:t>
            </a:r>
            <a:r>
              <a:rPr lang="en-US" sz="1600" dirty="0" smtClean="0">
                <a:solidFill>
                  <a:srgbClr val="000000"/>
                </a:solidFill>
                <a:latin typeface="Times New Roman"/>
              </a:rPr>
              <a:t>Serbian-Bulgarian conference in Belgrade in 2016</a:t>
            </a:r>
            <a:r>
              <a:rPr lang="en-US" sz="1600" dirty="0" smtClean="0">
                <a:solidFill>
                  <a:schemeClr val="bg2"/>
                </a:solidFill>
                <a:latin typeface="+mj-lt"/>
              </a:rPr>
              <a:t>. </a:t>
            </a:r>
          </a:p>
          <a:p>
            <a:pPr algn="just">
              <a:buFont typeface="Wingdings" pitchFamily="2" charset="2"/>
              <a:buNone/>
              <a:defRPr/>
            </a:pPr>
            <a:r>
              <a:rPr lang="en-US" sz="1600" dirty="0" smtClean="0">
                <a:solidFill>
                  <a:schemeClr val="bg2"/>
                </a:solidFill>
                <a:latin typeface="+mj-lt"/>
              </a:rPr>
              <a:t>The results of this collaboration concern:</a:t>
            </a:r>
          </a:p>
          <a:p>
            <a:pPr algn="just">
              <a:buClrTx/>
              <a:buSzPct val="120000"/>
              <a:buFont typeface="Wingdings" pitchFamily="2" charset="2"/>
              <a:buChar char="§"/>
              <a:defRPr/>
            </a:pPr>
            <a:r>
              <a:rPr lang="en-US" sz="1600" dirty="0" smtClean="0">
                <a:solidFill>
                  <a:schemeClr val="bg2"/>
                </a:solidFill>
                <a:latin typeface="+mj-lt"/>
              </a:rPr>
              <a:t> the enlargement and upgrading of the unique Wide-Field Plate Database (WFPDB) developed and managed in Sofia; </a:t>
            </a:r>
          </a:p>
          <a:p>
            <a:pPr algn="just">
              <a:buClrTx/>
              <a:buSzPct val="120000"/>
              <a:buFont typeface="Wingdings" pitchFamily="2" charset="2"/>
              <a:buChar char="§"/>
              <a:defRPr/>
            </a:pPr>
            <a:r>
              <a:rPr lang="en-US" sz="1600" dirty="0" smtClean="0">
                <a:solidFill>
                  <a:schemeClr val="bg2"/>
                </a:solidFill>
                <a:latin typeface="+mj-lt"/>
              </a:rPr>
              <a:t>digitization of the plates from the Belgrade Astronomical Observatory archives; </a:t>
            </a:r>
          </a:p>
          <a:p>
            <a:pPr algn="just">
              <a:buClrTx/>
              <a:buSzPct val="120000"/>
              <a:buFont typeface="Wingdings" pitchFamily="2" charset="2"/>
              <a:buChar char="§"/>
              <a:defRPr/>
            </a:pPr>
            <a:r>
              <a:rPr lang="en-US" sz="1600" dirty="0" smtClean="0">
                <a:solidFill>
                  <a:schemeClr val="bg2"/>
                </a:solidFill>
                <a:latin typeface="+mj-lt"/>
              </a:rPr>
              <a:t>organization of database for these plates and services according to certain standards; </a:t>
            </a:r>
          </a:p>
          <a:p>
            <a:pPr algn="just">
              <a:buClrTx/>
              <a:buSzPct val="120000"/>
              <a:buFont typeface="Wingdings" pitchFamily="2" charset="2"/>
              <a:buChar char="§"/>
              <a:defRPr/>
            </a:pPr>
            <a:r>
              <a:rPr lang="en-US" sz="1600" dirty="0" smtClean="0">
                <a:solidFill>
                  <a:schemeClr val="bg2"/>
                </a:solidFill>
                <a:latin typeface="+mj-lt"/>
              </a:rPr>
              <a:t>the large databases mining; </a:t>
            </a:r>
          </a:p>
          <a:p>
            <a:pPr algn="just">
              <a:buClrTx/>
              <a:buSzPct val="120000"/>
              <a:buFont typeface="Wingdings" pitchFamily="2" charset="2"/>
              <a:buChar char="§"/>
              <a:defRPr/>
            </a:pPr>
            <a:r>
              <a:rPr lang="en-US" sz="1600" dirty="0" smtClean="0">
                <a:solidFill>
                  <a:schemeClr val="bg2"/>
                </a:solidFill>
                <a:latin typeface="+mj-lt"/>
              </a:rPr>
              <a:t>organization and services for virtual astronomical observatories (European Virtual Observatory - EURO-VO; the German Astrophysical Virtual Observatory – GAVO; Serbian Virtual Observatory – </a:t>
            </a:r>
            <a:r>
              <a:rPr lang="en-US" sz="1600" dirty="0" err="1" smtClean="0">
                <a:solidFill>
                  <a:schemeClr val="bg2"/>
                </a:solidFill>
                <a:latin typeface="+mj-lt"/>
              </a:rPr>
              <a:t>SerVO</a:t>
            </a:r>
            <a:r>
              <a:rPr lang="en-US" sz="1600" dirty="0" smtClean="0">
                <a:solidFill>
                  <a:schemeClr val="bg2"/>
                </a:solidFill>
                <a:latin typeface="+mj-lt"/>
              </a:rPr>
              <a:t>, which provide access of all astronomical community to the available astronomical data with support of software tools.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0" y="228600"/>
            <a:ext cx="9144000" cy="4800600"/>
          </a:xfrm>
        </p:spPr>
        <p:txBody>
          <a:bodyPr/>
          <a:lstStyle/>
          <a:p>
            <a:pPr algn="ctr">
              <a:buFont typeface="Wingdings" pitchFamily="2" charset="2"/>
              <a:buNone/>
              <a:defRPr/>
            </a:pPr>
            <a:r>
              <a:rPr lang="en-US" sz="2000" dirty="0" smtClean="0">
                <a:solidFill>
                  <a:srgbClr val="000000"/>
                </a:solidFill>
                <a:latin typeface="Times New Roman"/>
              </a:rPr>
              <a:t>	Astroinformatics Collaboration Members</a:t>
            </a:r>
            <a:endParaRPr lang="en-US" sz="1600" dirty="0" smtClean="0">
              <a:solidFill>
                <a:srgbClr val="000000"/>
              </a:solidFill>
              <a:latin typeface="Times New Roman"/>
            </a:endParaRPr>
          </a:p>
          <a:p>
            <a:pPr algn="just">
              <a:buFont typeface="Wingdings" pitchFamily="2" charset="2"/>
              <a:buNone/>
              <a:defRPr/>
            </a:pPr>
            <a:endParaRPr lang="en-US" sz="1600" dirty="0" smtClean="0">
              <a:solidFill>
                <a:schemeClr val="bg2"/>
              </a:solidFill>
              <a:latin typeface="+mj-lt"/>
            </a:endParaRPr>
          </a:p>
          <a:p>
            <a:pPr algn="just">
              <a:buFont typeface="Wingdings" pitchFamily="2" charset="2"/>
              <a:buNone/>
              <a:defRPr/>
            </a:pPr>
            <a:endParaRPr lang="en-US" sz="1600" dirty="0" smtClean="0">
              <a:solidFill>
                <a:schemeClr val="bg2"/>
              </a:solidFill>
              <a:latin typeface="+mj-lt"/>
            </a:endParaRPr>
          </a:p>
          <a:p>
            <a:pPr algn="just">
              <a:buFont typeface="Wingdings" pitchFamily="2" charset="2"/>
              <a:buNone/>
              <a:defRPr/>
            </a:pPr>
            <a:r>
              <a:rPr lang="en-US" sz="1600" dirty="0" smtClean="0">
                <a:solidFill>
                  <a:schemeClr val="bg2"/>
                </a:solidFill>
                <a:latin typeface="+mj-lt"/>
              </a:rPr>
              <a:t>From Bulgarian side:</a:t>
            </a:r>
          </a:p>
          <a:p>
            <a:pPr algn="just">
              <a:buFont typeface="Wingdings" pitchFamily="2" charset="2"/>
              <a:buNone/>
              <a:defRPr/>
            </a:pPr>
            <a:r>
              <a:rPr lang="en-US" sz="1600" dirty="0" smtClean="0">
                <a:solidFill>
                  <a:schemeClr val="bg2"/>
                </a:solidFill>
                <a:latin typeface="+mj-lt"/>
              </a:rPr>
              <a:t>- Research group of Astroinformatics in the Institute of Mathematics and Informatics, Bulgarian Academy of Sciences;  </a:t>
            </a:r>
          </a:p>
          <a:p>
            <a:pPr algn="just">
              <a:buFont typeface="Wingdings" pitchFamily="2" charset="2"/>
              <a:buNone/>
              <a:defRPr/>
            </a:pPr>
            <a:r>
              <a:rPr lang="en-US" sz="1600" dirty="0" smtClean="0">
                <a:solidFill>
                  <a:schemeClr val="bg2"/>
                </a:solidFill>
                <a:latin typeface="+mj-lt"/>
              </a:rPr>
              <a:t>- Department of Astroinformatics of the Institute of Astronomy, Bulgarian Academy of Sciences;  </a:t>
            </a:r>
          </a:p>
          <a:p>
            <a:pPr algn="just">
              <a:buFont typeface="Wingdings" pitchFamily="2" charset="2"/>
              <a:buNone/>
              <a:defRPr/>
            </a:pPr>
            <a:r>
              <a:rPr lang="en-US" sz="1600" dirty="0" smtClean="0">
                <a:solidFill>
                  <a:schemeClr val="bg2"/>
                </a:solidFill>
                <a:latin typeface="+mj-lt"/>
              </a:rPr>
              <a:t>- Research group in the Department of Astronomy of Faculty of Physics, Sofia University;</a:t>
            </a:r>
          </a:p>
          <a:p>
            <a:pPr algn="just">
              <a:buFont typeface="Wingdings" pitchFamily="2" charset="2"/>
              <a:buNone/>
              <a:defRPr/>
            </a:pPr>
            <a:r>
              <a:rPr lang="en-US" sz="1600" dirty="0" smtClean="0">
                <a:solidFill>
                  <a:schemeClr val="bg2"/>
                </a:solidFill>
                <a:latin typeface="+mj-lt"/>
              </a:rPr>
              <a:t>- Research group in the Informatics Department, New Bulgarian University;  </a:t>
            </a:r>
          </a:p>
          <a:p>
            <a:pPr algn="just">
              <a:buFont typeface="Wingdings" pitchFamily="2" charset="2"/>
              <a:buNone/>
              <a:defRPr/>
            </a:pPr>
            <a:r>
              <a:rPr lang="en-US" sz="1600" dirty="0" smtClean="0">
                <a:solidFill>
                  <a:schemeClr val="bg2"/>
                </a:solidFill>
                <a:latin typeface="+mj-lt"/>
              </a:rPr>
              <a:t>- Research group from "G. S. </a:t>
            </a:r>
            <a:r>
              <a:rPr lang="en-US" sz="1600" dirty="0" err="1" smtClean="0">
                <a:solidFill>
                  <a:schemeClr val="bg2"/>
                </a:solidFill>
                <a:latin typeface="+mj-lt"/>
              </a:rPr>
              <a:t>Rakovski</a:t>
            </a:r>
            <a:r>
              <a:rPr lang="en-US" sz="1600" dirty="0" smtClean="0">
                <a:solidFill>
                  <a:schemeClr val="bg2"/>
                </a:solidFill>
                <a:latin typeface="+mj-lt"/>
              </a:rPr>
              <a:t>" National Defense College.</a:t>
            </a:r>
          </a:p>
          <a:p>
            <a:pPr algn="just">
              <a:buFont typeface="Wingdings" pitchFamily="2" charset="2"/>
              <a:buNone/>
              <a:defRPr/>
            </a:pPr>
            <a:r>
              <a:rPr lang="en-US" sz="1600" dirty="0" smtClean="0">
                <a:solidFill>
                  <a:schemeClr val="bg2"/>
                </a:solidFill>
                <a:latin typeface="+mj-lt"/>
              </a:rPr>
              <a:t> </a:t>
            </a:r>
          </a:p>
          <a:p>
            <a:pPr algn="just">
              <a:buFont typeface="Wingdings" pitchFamily="2" charset="2"/>
              <a:buNone/>
              <a:defRPr/>
            </a:pPr>
            <a:endParaRPr lang="en-US" sz="1600" dirty="0" smtClean="0">
              <a:solidFill>
                <a:schemeClr val="bg2"/>
              </a:solidFill>
              <a:latin typeface="+mj-lt"/>
            </a:endParaRPr>
          </a:p>
          <a:p>
            <a:pPr algn="just">
              <a:buFont typeface="Wingdings" pitchFamily="2" charset="2"/>
              <a:buNone/>
              <a:defRPr/>
            </a:pPr>
            <a:r>
              <a:rPr lang="en-US" sz="1600" dirty="0" smtClean="0">
                <a:solidFill>
                  <a:schemeClr val="bg2"/>
                </a:solidFill>
                <a:latin typeface="+mj-lt"/>
              </a:rPr>
              <a:t>From Serbian side:</a:t>
            </a:r>
          </a:p>
          <a:p>
            <a:pPr algn="just">
              <a:buFont typeface="Wingdings" pitchFamily="2" charset="2"/>
              <a:buNone/>
              <a:defRPr/>
            </a:pPr>
            <a:r>
              <a:rPr lang="en-US" sz="1600" dirty="0" smtClean="0">
                <a:solidFill>
                  <a:schemeClr val="bg2"/>
                </a:solidFill>
                <a:latin typeface="+mj-lt"/>
              </a:rPr>
              <a:t> - Research group of Astroinformatics in the Astronomical Observatory Belgrade;</a:t>
            </a:r>
          </a:p>
          <a:p>
            <a:pPr algn="just">
              <a:buFont typeface="Wingdings" pitchFamily="2" charset="2"/>
              <a:buNone/>
              <a:defRPr/>
            </a:pPr>
            <a:r>
              <a:rPr lang="en-US" sz="1600" dirty="0" smtClean="0">
                <a:solidFill>
                  <a:schemeClr val="bg2"/>
                </a:solidFill>
                <a:latin typeface="+mj-lt"/>
              </a:rPr>
              <a:t>-  Research group of Astroinformatics in the Department of Astronomy, Faculty of Mathematics of the Belgrade University.  </a:t>
            </a:r>
          </a:p>
          <a:p>
            <a:pPr algn="just">
              <a:buFont typeface="Wingdings" pitchFamily="2" charset="2"/>
              <a:buNone/>
              <a:defRPr/>
            </a:pPr>
            <a:r>
              <a:rPr lang="en-US" sz="1600" dirty="0" smtClean="0">
                <a:solidFill>
                  <a:schemeClr val="bg2"/>
                </a:solidFill>
                <a:latin typeface="+mj-lt"/>
              </a:rPr>
              <a:t>  </a:t>
            </a:r>
          </a:p>
          <a:p>
            <a:pPr algn="just">
              <a:buFont typeface="Wingdings" pitchFamily="2" charset="2"/>
              <a:buNone/>
              <a:defRPr/>
            </a:pPr>
            <a:endParaRPr lang="en-US" sz="1600" dirty="0" smtClean="0">
              <a:solidFill>
                <a:schemeClr val="bg2"/>
              </a:solidFill>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0" y="228600"/>
            <a:ext cx="9144000" cy="6400800"/>
          </a:xfrm>
        </p:spPr>
        <p:txBody>
          <a:bodyPr/>
          <a:lstStyle/>
          <a:p>
            <a:pPr algn="ctr">
              <a:buFont typeface="Wingdings" pitchFamily="2" charset="2"/>
              <a:buNone/>
              <a:defRPr/>
            </a:pPr>
            <a:r>
              <a:rPr lang="en-US" sz="2000" dirty="0" smtClean="0">
                <a:solidFill>
                  <a:srgbClr val="000000"/>
                </a:solidFill>
                <a:latin typeface="Times New Roman"/>
              </a:rPr>
              <a:t>	Astroinformatics Collaboration Metadata Provider</a:t>
            </a:r>
            <a:endParaRPr lang="en-US" sz="1600" dirty="0" smtClean="0">
              <a:solidFill>
                <a:srgbClr val="000000"/>
              </a:solidFill>
              <a:latin typeface="Times New Roman"/>
            </a:endParaRPr>
          </a:p>
          <a:p>
            <a:pPr algn="just">
              <a:buFont typeface="Wingdings" pitchFamily="2" charset="2"/>
              <a:buNone/>
              <a:defRPr/>
            </a:pPr>
            <a:r>
              <a:rPr lang="en-US" sz="1600" dirty="0" smtClean="0">
                <a:solidFill>
                  <a:schemeClr val="bg2"/>
                </a:solidFill>
                <a:latin typeface="+mj-lt"/>
              </a:rPr>
              <a:t> Wide-Field Plate Database (WFPDB, </a:t>
            </a:r>
            <a:r>
              <a:rPr lang="en-US" sz="1600" dirty="0" smtClean="0">
                <a:solidFill>
                  <a:srgbClr val="000000"/>
                </a:solidFill>
                <a:latin typeface="Times New Roman"/>
              </a:rPr>
              <a:t>www.wfpdb.org)</a:t>
            </a:r>
            <a:r>
              <a:rPr lang="en-US" sz="1600" dirty="0" smtClean="0">
                <a:solidFill>
                  <a:schemeClr val="bg2"/>
                </a:solidFill>
                <a:latin typeface="+mj-lt"/>
              </a:rPr>
              <a:t> - with homogenized data for the existed astronomical plate observations and their plate archives and  contents - </a:t>
            </a:r>
            <a:r>
              <a:rPr lang="en-US" sz="1600" dirty="0" smtClean="0">
                <a:solidFill>
                  <a:srgbClr val="000000"/>
                </a:solidFill>
                <a:latin typeface="Times New Roman"/>
              </a:rPr>
              <a:t>(with assigned unique plate identifier, encoding an instrument identifier and a local plate number, for spatial-, temporal-, spectral-, and physical characteristics of the observed objects, semantic object classification, its digitization and availability, giving the person for further contact)</a:t>
            </a:r>
            <a:r>
              <a:rPr lang="en-US" sz="1600" dirty="0" smtClean="0">
                <a:solidFill>
                  <a:schemeClr val="bg2"/>
                </a:solidFill>
                <a:latin typeface="+mj-lt"/>
              </a:rPr>
              <a:t>, as well as providing respective </a:t>
            </a:r>
            <a:r>
              <a:rPr lang="en-US" sz="1600" dirty="0" err="1" smtClean="0">
                <a:solidFill>
                  <a:schemeClr val="bg2"/>
                </a:solidFill>
                <a:latin typeface="+mj-lt"/>
              </a:rPr>
              <a:t>curation</a:t>
            </a:r>
            <a:r>
              <a:rPr lang="en-US" sz="1600" dirty="0" smtClean="0">
                <a:solidFill>
                  <a:schemeClr val="bg2"/>
                </a:solidFill>
                <a:latin typeface="+mj-lt"/>
              </a:rPr>
              <a:t> for plate digitization for the plate preservation as  cultural and  scientific heritage and re-use for astronomical research. </a:t>
            </a:r>
          </a:p>
          <a:p>
            <a:pPr algn="just">
              <a:buFont typeface="Wingdings" pitchFamily="2" charset="2"/>
              <a:buNone/>
              <a:defRPr/>
            </a:pPr>
            <a:r>
              <a:rPr lang="en-US" sz="1600" dirty="0" smtClean="0">
                <a:solidFill>
                  <a:schemeClr val="bg2"/>
                </a:solidFill>
                <a:latin typeface="+mj-lt"/>
              </a:rPr>
              <a:t> WFPDB is a wide-field unique telescope, giving access to the astronomical photographic observations, done systematically worldwide in the period 1880 ~ 2000 and stored worldwide;</a:t>
            </a:r>
          </a:p>
          <a:p>
            <a:pPr algn="just">
              <a:buFont typeface="Wingdings" pitchFamily="2" charset="2"/>
              <a:buNone/>
              <a:defRPr/>
            </a:pPr>
            <a:r>
              <a:rPr lang="en-US" sz="1600" dirty="0" smtClean="0">
                <a:solidFill>
                  <a:schemeClr val="bg2"/>
                </a:solidFill>
                <a:latin typeface="+mj-lt"/>
              </a:rPr>
              <a:t>The WFPDB project started in the Institute of Astronomy, Bulgarian Academy of Sciences, about 25 years ago. Its aim is to collect data from wide-field astronomical plates (&gt; 1°). The project collects catalogue data (extracted from the   log books), describing the plates, as well as digitized images, obtained from scanning the plates. </a:t>
            </a:r>
          </a:p>
          <a:p>
            <a:pPr algn="just">
              <a:buFont typeface="Wingdings" pitchFamily="2" charset="2"/>
              <a:buNone/>
              <a:defRPr/>
            </a:pPr>
            <a:r>
              <a:rPr lang="en-US" sz="1600" dirty="0" smtClean="0">
                <a:solidFill>
                  <a:schemeClr val="bg2"/>
                </a:solidFill>
                <a:latin typeface="+mj-lt"/>
              </a:rPr>
              <a:t>Currently the WFPDB system contains catalogue data for ~600 000 plates (or 24% of all known two millions and half wide-field plates), </a:t>
            </a:r>
            <a:r>
              <a:rPr lang="en-US" sz="1600" dirty="0" smtClean="0">
                <a:solidFill>
                  <a:srgbClr val="000000"/>
                </a:solidFill>
                <a:latin typeface="Times New Roman"/>
              </a:rPr>
              <a:t>as well as ~3 TB of image data (plate previews with dominant 600 dpi resolution, in TIFF or JPG file format, scanned plate logbooks and plate envelopes). </a:t>
            </a:r>
          </a:p>
          <a:p>
            <a:pPr algn="just">
              <a:buFont typeface="Wingdings" pitchFamily="2" charset="2"/>
              <a:buNone/>
              <a:defRPr/>
            </a:pPr>
            <a:r>
              <a:rPr lang="en-US" sz="1600" dirty="0" smtClean="0">
                <a:solidFill>
                  <a:schemeClr val="bg2"/>
                </a:solidFill>
                <a:latin typeface="+mj-lt"/>
              </a:rPr>
              <a:t> 	All-sky distribution of plate centers in equatorial coordinates (J2000.0) using </a:t>
            </a:r>
            <a:r>
              <a:rPr lang="en-US" sz="1600" dirty="0" err="1" smtClean="0">
                <a:solidFill>
                  <a:schemeClr val="bg2"/>
                </a:solidFill>
                <a:latin typeface="+mj-lt"/>
              </a:rPr>
              <a:t>Molveide</a:t>
            </a:r>
            <a:r>
              <a:rPr lang="en-US" sz="1600" dirty="0" smtClean="0">
                <a:solidFill>
                  <a:schemeClr val="bg2"/>
                </a:solidFill>
                <a:latin typeface="+mj-lt"/>
              </a:rPr>
              <a:t> projection of the sky: </a:t>
            </a:r>
          </a:p>
          <a:p>
            <a:pPr algn="just">
              <a:buFont typeface="Wingdings" pitchFamily="2" charset="2"/>
              <a:buNone/>
              <a:defRPr/>
            </a:pPr>
            <a:r>
              <a:rPr lang="en-US" sz="1600" dirty="0" smtClean="0">
                <a:solidFill>
                  <a:schemeClr val="bg2"/>
                </a:solidFill>
                <a:latin typeface="+mj-lt"/>
              </a:rPr>
              <a:t> </a:t>
            </a:r>
          </a:p>
          <a:p>
            <a:pPr algn="just">
              <a:buFont typeface="Wingdings" pitchFamily="2" charset="2"/>
              <a:buNone/>
              <a:defRPr/>
            </a:pPr>
            <a:r>
              <a:rPr lang="en-US" sz="1600" dirty="0" smtClean="0">
                <a:solidFill>
                  <a:schemeClr val="bg2"/>
                </a:solidFill>
                <a:latin typeface="+mj-lt"/>
              </a:rPr>
              <a:t> </a:t>
            </a:r>
          </a:p>
          <a:p>
            <a:pPr algn="just">
              <a:buFont typeface="Wingdings" pitchFamily="2" charset="2"/>
              <a:buNone/>
              <a:defRPr/>
            </a:pPr>
            <a:endParaRPr lang="en-US" sz="1600" dirty="0" smtClean="0">
              <a:solidFill>
                <a:schemeClr val="bg2"/>
              </a:solidFill>
              <a:latin typeface="+mj-lt"/>
            </a:endParaRPr>
          </a:p>
        </p:txBody>
      </p:sp>
      <p:pic>
        <p:nvPicPr>
          <p:cNvPr id="10243" name="Picture 5" descr="ssadc-logo"/>
          <p:cNvPicPr>
            <a:picLocks noChangeAspect="1" noChangeArrowheads="1"/>
          </p:cNvPicPr>
          <p:nvPr/>
        </p:nvPicPr>
        <p:blipFill>
          <a:blip r:embed="rId3"/>
          <a:srcRect/>
          <a:stretch>
            <a:fillRect/>
          </a:stretch>
        </p:blipFill>
        <p:spPr bwMode="auto">
          <a:xfrm>
            <a:off x="3352800" y="5257800"/>
            <a:ext cx="235585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0" y="152400"/>
            <a:ext cx="9144000" cy="5029200"/>
          </a:xfrm>
        </p:spPr>
        <p:txBody>
          <a:bodyPr/>
          <a:lstStyle/>
          <a:p>
            <a:pPr algn="ctr">
              <a:buFont typeface="Wingdings" pitchFamily="2" charset="2"/>
              <a:buNone/>
              <a:defRPr/>
            </a:pPr>
            <a:r>
              <a:rPr lang="en-US" sz="2000" dirty="0" smtClean="0">
                <a:solidFill>
                  <a:srgbClr val="000000"/>
                </a:solidFill>
                <a:latin typeface="Times New Roman"/>
              </a:rPr>
              <a:t>	Astroinformatics Collaboration Metadata Provider</a:t>
            </a:r>
            <a:endParaRPr lang="en-US" sz="1600" dirty="0" smtClean="0">
              <a:solidFill>
                <a:srgbClr val="000000"/>
              </a:solidFill>
              <a:latin typeface="Times New Roman"/>
            </a:endParaRPr>
          </a:p>
          <a:p>
            <a:pPr algn="just">
              <a:buFont typeface="Wingdings" pitchFamily="2" charset="2"/>
              <a:buNone/>
              <a:defRPr/>
            </a:pPr>
            <a:r>
              <a:rPr lang="en-US" sz="1600" dirty="0" smtClean="0">
                <a:solidFill>
                  <a:schemeClr val="bg2"/>
                </a:solidFill>
                <a:latin typeface="+mj-lt"/>
              </a:rPr>
              <a:t> </a:t>
            </a:r>
          </a:p>
          <a:p>
            <a:pPr algn="just">
              <a:buFont typeface="Wingdings" pitchFamily="2" charset="2"/>
              <a:buNone/>
              <a:defRPr/>
            </a:pPr>
            <a:endParaRPr lang="en-US" sz="1600" dirty="0" smtClean="0">
              <a:solidFill>
                <a:schemeClr val="bg2"/>
              </a:solidFill>
              <a:latin typeface="+mj-lt"/>
            </a:endParaRPr>
          </a:p>
          <a:p>
            <a:pPr algn="just">
              <a:buFont typeface="Wingdings" pitchFamily="2" charset="2"/>
              <a:buNone/>
              <a:defRPr/>
            </a:pPr>
            <a:endParaRPr lang="en-US" sz="1600" dirty="0" smtClean="0">
              <a:solidFill>
                <a:schemeClr val="bg2"/>
              </a:solidFill>
              <a:latin typeface="+mj-lt"/>
            </a:endParaRPr>
          </a:p>
          <a:p>
            <a:pPr algn="just">
              <a:buFont typeface="Wingdings" pitchFamily="2" charset="2"/>
              <a:buNone/>
              <a:defRPr/>
            </a:pPr>
            <a:endParaRPr lang="en-US" sz="1600" dirty="0" smtClean="0">
              <a:solidFill>
                <a:schemeClr val="bg2"/>
              </a:solidFill>
              <a:latin typeface="+mj-lt"/>
            </a:endParaRPr>
          </a:p>
          <a:p>
            <a:pPr algn="just">
              <a:buFont typeface="Wingdings" pitchFamily="2" charset="2"/>
              <a:buNone/>
              <a:defRPr/>
            </a:pPr>
            <a:r>
              <a:rPr lang="en-US" sz="1600" dirty="0" smtClean="0">
                <a:solidFill>
                  <a:schemeClr val="bg2"/>
                </a:solidFill>
                <a:latin typeface="+mj-lt"/>
              </a:rPr>
              <a:t>WFPDB is accessible via an online system, which provides powerful means for searching plates in the database. </a:t>
            </a:r>
          </a:p>
          <a:p>
            <a:pPr algn="just">
              <a:buFont typeface="Wingdings" pitchFamily="2" charset="2"/>
              <a:buNone/>
              <a:defRPr/>
            </a:pPr>
            <a:r>
              <a:rPr lang="en-US" sz="1600" dirty="0" smtClean="0">
                <a:solidFill>
                  <a:schemeClr val="bg2"/>
                </a:solidFill>
                <a:latin typeface="+mj-lt"/>
              </a:rPr>
              <a:t>Searching is possible by all original plate attributes, e.g. date of observation, plate number, filter, plate emulsion, etc. It is also possible to search for plates within a specified sky region by supplying a pre-defined radius of the region, or using the field of the instrument, to which the plates belongs. Also criteria about the magnitude limit of the desired plates can be specified. It means that the user can limit his search only to plates, which may contain objects as faint, as the specified magnitude. </a:t>
            </a:r>
          </a:p>
          <a:p>
            <a:pPr algn="just">
              <a:buFont typeface="Wingdings" pitchFamily="2" charset="2"/>
              <a:buNone/>
              <a:defRPr/>
            </a:pPr>
            <a:r>
              <a:rPr lang="en-US" sz="1600" dirty="0" smtClean="0">
                <a:solidFill>
                  <a:schemeClr val="bg2"/>
                </a:solidFill>
                <a:latin typeface="+mj-lt"/>
              </a:rPr>
              <a:t>The results of the query page contain data for the plates found, as well as links to the description of the archive, to which each plate belongs, where a graphical representation of the archive distribution can be seen.</a:t>
            </a:r>
          </a:p>
          <a:p>
            <a:pPr algn="just">
              <a:buFont typeface="Wingdings" pitchFamily="2" charset="2"/>
              <a:buNone/>
              <a:defRPr/>
            </a:pPr>
            <a:endParaRPr lang="en-US" sz="1600" dirty="0" smtClean="0">
              <a:solidFill>
                <a:schemeClr val="bg2"/>
              </a:solidFill>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ph type="body" idx="1"/>
          </p:nvPr>
        </p:nvSpPr>
        <p:spPr>
          <a:xfrm>
            <a:off x="609600" y="1600200"/>
            <a:ext cx="8077200" cy="4114800"/>
          </a:xfrm>
          <a:noFill/>
        </p:spPr>
        <p:txBody>
          <a:bodyPr/>
          <a:lstStyle/>
          <a:p>
            <a:pPr>
              <a:buFont typeface="Wingdings" pitchFamily="2" charset="2"/>
              <a:buNone/>
            </a:pPr>
            <a:r>
              <a:rPr lang="en-US" smtClean="0"/>
              <a:t> </a:t>
            </a:r>
            <a:r>
              <a:rPr lang="en-US" smtClean="0">
                <a:solidFill>
                  <a:schemeClr val="bg2"/>
                </a:solidFill>
              </a:rPr>
              <a:t> </a:t>
            </a:r>
            <a:endParaRPr lang="en-US" smtClean="0"/>
          </a:p>
        </p:txBody>
      </p:sp>
      <p:pic>
        <p:nvPicPr>
          <p:cNvPr id="134149" name="Picture 5" descr="ssadc-logo"/>
          <p:cNvPicPr>
            <a:picLocks noChangeAspect="1" noChangeArrowheads="1"/>
          </p:cNvPicPr>
          <p:nvPr/>
        </p:nvPicPr>
        <p:blipFill>
          <a:blip r:embed="rId3"/>
          <a:srcRect/>
          <a:stretch>
            <a:fillRect/>
          </a:stretch>
        </p:blipFill>
        <p:spPr bwMode="auto">
          <a:xfrm>
            <a:off x="7467600" y="152400"/>
            <a:ext cx="1524000" cy="838200"/>
          </a:xfrm>
          <a:prstGeom prst="rect">
            <a:avLst/>
          </a:prstGeom>
          <a:noFill/>
          <a:effectLst>
            <a:outerShdw dist="107763" dir="18900000" algn="ctr" rotWithShape="0">
              <a:srgbClr val="808080"/>
            </a:outerShdw>
          </a:effectLst>
        </p:spPr>
      </p:pic>
      <p:sp>
        <p:nvSpPr>
          <p:cNvPr id="7" name="Title 6"/>
          <p:cNvSpPr>
            <a:spLocks noGrp="1"/>
          </p:cNvSpPr>
          <p:nvPr>
            <p:ph type="title"/>
          </p:nvPr>
        </p:nvSpPr>
        <p:spPr>
          <a:xfrm>
            <a:off x="0" y="0"/>
            <a:ext cx="7772400" cy="685800"/>
          </a:xfrm>
        </p:spPr>
        <p:txBody>
          <a:bodyPr/>
          <a:lstStyle/>
          <a:p>
            <a:pPr algn="ctr">
              <a:defRPr/>
            </a:pPr>
            <a:r>
              <a:rPr lang="en-US" sz="2400" b="1" dirty="0" smtClean="0">
                <a:solidFill>
                  <a:srgbClr val="0033CC"/>
                </a:solidFill>
              </a:rPr>
              <a:t>Wide-Field Plate Database: WFPDB meta-model</a:t>
            </a:r>
            <a:endParaRPr lang="en-US" sz="2400" dirty="0"/>
          </a:p>
        </p:txBody>
      </p:sp>
      <p:pic>
        <p:nvPicPr>
          <p:cNvPr id="12293" name="Picture 3"/>
          <p:cNvPicPr>
            <a:picLocks noChangeAspect="1" noChangeArrowheads="1"/>
          </p:cNvPicPr>
          <p:nvPr/>
        </p:nvPicPr>
        <p:blipFill>
          <a:blip r:embed="rId4"/>
          <a:srcRect/>
          <a:stretch>
            <a:fillRect/>
          </a:stretch>
        </p:blipFill>
        <p:spPr bwMode="auto">
          <a:xfrm>
            <a:off x="0" y="1169988"/>
            <a:ext cx="9144000" cy="474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oject Overview (Standard)">
  <a:themeElements>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Project Overview (Standar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Project Overview (Standard)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Project Overview (Standard)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Office\Templates\Presentations\Project Overview (Standard).pot</Template>
  <TotalTime>11105</TotalTime>
  <Words>1838</Words>
  <Application>Microsoft PowerPoint 7.0</Application>
  <PresentationFormat>On-screen Show (4:3)</PresentationFormat>
  <Paragraphs>337</Paragraphs>
  <Slides>33</Slides>
  <Notes>32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9" baseType="lpstr">
      <vt:lpstr>Times New Roman</vt:lpstr>
      <vt:lpstr>Arial</vt:lpstr>
      <vt:lpstr>Wingdings</vt:lpstr>
      <vt:lpstr>MS Mincho</vt:lpstr>
      <vt:lpstr>Project Overview (Standard)</vt:lpstr>
      <vt:lpstr>Picture (Metafile)</vt:lpstr>
      <vt:lpstr>  Astroinformatics cooperation between Bulgarian and Serbian astronomers</vt:lpstr>
      <vt:lpstr>Slide 2</vt:lpstr>
      <vt:lpstr>Slide 3</vt:lpstr>
      <vt:lpstr>Slide 4</vt:lpstr>
      <vt:lpstr>Slide 5</vt:lpstr>
      <vt:lpstr>Slide 6</vt:lpstr>
      <vt:lpstr>Slide 7</vt:lpstr>
      <vt:lpstr>Slide 8</vt:lpstr>
      <vt:lpstr>Wide-Field Plate Database: WFPDB meta-model</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SSADC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WFPDB: The Bamberg Plate Archive Incorporation - Status November 2002</dc:title>
  <dc:creator>Milcho Tsvetkov</dc:creator>
  <cp:lastModifiedBy>Katya</cp:lastModifiedBy>
  <cp:revision>570</cp:revision>
  <dcterms:created xsi:type="dcterms:W3CDTF">2002-11-07T20:22:38Z</dcterms:created>
  <dcterms:modified xsi:type="dcterms:W3CDTF">2017-04-16T18:48:01Z</dcterms:modified>
</cp:coreProperties>
</file>