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handoutMasterIdLst>
    <p:handoutMasterId r:id="rId12"/>
  </p:handoutMasterIdLst>
  <p:sldIdLst>
    <p:sldId id="256" r:id="rId2"/>
    <p:sldId id="258" r:id="rId3"/>
    <p:sldId id="259" r:id="rId4"/>
    <p:sldId id="257" r:id="rId5"/>
    <p:sldId id="261" r:id="rId6"/>
    <p:sldId id="272" r:id="rId7"/>
    <p:sldId id="264" r:id="rId8"/>
    <p:sldId id="273" r:id="rId9"/>
    <p:sldId id="269"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Sudden Ionospheric Disturbances (SIDs) observed from Tunis-Tunisia</a:t>
            </a:r>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7E2A35-8DE7-46BF-94CB-C56F60359A59}" type="datetimeFigureOut">
              <a:rPr lang="en-US" smtClean="0"/>
              <a:pPr/>
              <a:t>6/16/2015</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DAC728-E9AA-4230-B5C5-BC1BB22DCE8D}" type="slidenum">
              <a:rPr lang="en-US" smtClean="0"/>
              <a:pPr/>
              <a:t>‹N°›</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Sudden Ionospheric Disturbances (SIDs) observed from Tunis-Tunisia</a:t>
            </a: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623AF-57D0-4873-9E79-E54E262F0047}" type="datetimeFigureOut">
              <a:rPr lang="en-US" smtClean="0"/>
              <a:pPr/>
              <a:t>6/16/2015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DAB3E-FD67-4E03-8493-7AE75DF63251}" type="slidenum">
              <a:rPr lang="en-US" smtClean="0"/>
              <a:pPr/>
              <a:t>‹N°›</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255CF634-BE5F-4C2B-BA6E-CCC4DD75FA17}" type="datetime1">
              <a:rPr lang="en-US" smtClean="0"/>
              <a:pPr/>
              <a:t>6/16/2015</a:t>
            </a:fld>
            <a:endParaRPr lang="fr-BE" dirty="0"/>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dirty="0"/>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4B40A1-6B59-436E-88BF-F9DCE3E51651}" type="datetime1">
              <a:rPr lang="en-US" smtClean="0"/>
              <a:pPr/>
              <a:t>6/16/2015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A73D07B-F5AB-4842-982D-3B76C24EAF04}" type="datetime1">
              <a:rPr lang="en-US" smtClean="0"/>
              <a:pPr/>
              <a:t>6/16/2015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4CF72FA-4820-4502-838D-CB8DFC36523B}" type="datetime1">
              <a:rPr lang="en-US" smtClean="0"/>
              <a:pPr/>
              <a:t>6/16/2015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F6BD60C-B637-419B-BCA3-BF2C477FFF83}" type="datetime1">
              <a:rPr lang="en-US" smtClean="0"/>
              <a:pPr/>
              <a:t>6/16/2015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E25F307-74C2-42EF-8E17-9BB82C8FFAC6}" type="datetime1">
              <a:rPr lang="en-US" smtClean="0"/>
              <a:pPr/>
              <a:t>6/16/2015</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8973438C-10F5-45D1-A47D-A86BEE1B0142}" type="datetime1">
              <a:rPr lang="en-US" smtClean="0"/>
              <a:pPr/>
              <a:t>6/16/2015</a:t>
            </a:fld>
            <a:endParaRPr lang="fr-BE" dirty="0"/>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F9A4DF9C-50CE-452E-9E5A-4F82C1BCC28B}" type="datetime1">
              <a:rPr lang="en-US" smtClean="0"/>
              <a:pPr/>
              <a:t>6/16/2015</a:t>
            </a:fld>
            <a:endParaRPr lang="fr-BE" dirty="0"/>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dirty="0"/>
          </a:p>
        </p:txBody>
      </p:sp>
      <p:sp>
        <p:nvSpPr>
          <p:cNvPr id="5" name="Espace réservé du numéro de diapositive 4"/>
          <p:cNvSpPr>
            <a:spLocks noGrp="1"/>
          </p:cNvSpPr>
          <p:nvPr>
            <p:ph type="sldNum" sz="quarter" idx="12"/>
          </p:nvPr>
        </p:nvSpPr>
        <p:spPr>
          <a:xfrm>
            <a:off x="8174736" y="2272"/>
            <a:ext cx="762000" cy="365760"/>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5AD484-0721-4843-AC25-EBCC06DC41DF}" type="datetime1">
              <a:rPr lang="en-US" smtClean="0"/>
              <a:pPr/>
              <a:t>6/16/2015</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6ED6038-63AE-49A8-918D-521989FB126B}" type="datetime1">
              <a:rPr lang="en-US" smtClean="0"/>
              <a:pPr/>
              <a:t>6/16/2015</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661C4BE-961A-4428-B081-0C9387A2AFDA}" type="datetime1">
              <a:rPr lang="en-US" smtClean="0"/>
              <a:pPr/>
              <a:t>6/16/2015</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E545CED-49A1-4784-8999-5C2A5F27E22A}" type="datetime1">
              <a:rPr lang="en-US" smtClean="0"/>
              <a:pPr/>
              <a:t>6/16/2015</a:t>
            </a:fld>
            <a:endParaRPr lang="fr-BE" dirty="0"/>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dirty="0"/>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marahmed.ph@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 Id="rId11" Type="http://schemas.openxmlformats.org/officeDocument/2006/relationships/image" Target="../media/image15.png"/><Relationship Id="rId10"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496" y="3971946"/>
            <a:ext cx="5256584" cy="1977334"/>
          </a:xfrm>
        </p:spPr>
        <p:txBody>
          <a:bodyPr>
            <a:noAutofit/>
          </a:bodyPr>
          <a:lstStyle/>
          <a:p>
            <a:pPr algn="ctr"/>
            <a:endParaRPr lang="en-US" sz="1200" u="sng" dirty="0" smtClean="0">
              <a:hlinkClick r:id="rId3"/>
            </a:endParaRPr>
          </a:p>
          <a:p>
            <a:pPr algn="ctr"/>
            <a:r>
              <a:rPr lang="en-US" sz="1400" b="1" u="sng" dirty="0" smtClean="0">
                <a:solidFill>
                  <a:srgbClr val="002060"/>
                </a:solidFill>
              </a:rPr>
              <a:t>Ahmed Ammar</a:t>
            </a:r>
            <a:r>
              <a:rPr lang="en-US" sz="1400" b="1" dirty="0" smtClean="0">
                <a:solidFill>
                  <a:srgbClr val="002060"/>
                </a:solidFill>
              </a:rPr>
              <a:t>, </a:t>
            </a:r>
          </a:p>
          <a:p>
            <a:pPr algn="ctr"/>
            <a:r>
              <a:rPr lang="en-US" sz="1400" b="1" dirty="0" smtClean="0">
                <a:solidFill>
                  <a:srgbClr val="002060"/>
                </a:solidFill>
              </a:rPr>
              <a:t> Hassen Ghalila</a:t>
            </a:r>
          </a:p>
          <a:p>
            <a:pPr algn="ctr"/>
            <a:endParaRPr lang="en-US" sz="1200" u="sng" dirty="0" smtClean="0">
              <a:solidFill>
                <a:srgbClr val="002060"/>
              </a:solidFill>
              <a:hlinkClick r:id="rId3"/>
            </a:endParaRPr>
          </a:p>
          <a:p>
            <a:pPr algn="ctr"/>
            <a:r>
              <a:rPr lang="fr-FR" sz="1200" dirty="0" smtClean="0">
                <a:solidFill>
                  <a:srgbClr val="002060"/>
                </a:solidFill>
              </a:rPr>
              <a:t>Laboratoire de Spectroscopie Atomique, Moléculaire et Applications</a:t>
            </a:r>
            <a:br>
              <a:rPr lang="fr-FR" sz="1200" dirty="0" smtClean="0">
                <a:solidFill>
                  <a:srgbClr val="002060"/>
                </a:solidFill>
              </a:rPr>
            </a:br>
            <a:r>
              <a:rPr lang="fr-FR" sz="1200" dirty="0" smtClean="0">
                <a:solidFill>
                  <a:srgbClr val="002060"/>
                </a:solidFill>
              </a:rPr>
              <a:t>Faculté de Science de Tunis – Université Tunis El Manar</a:t>
            </a:r>
            <a:br>
              <a:rPr lang="fr-FR" sz="1200" dirty="0" smtClean="0">
                <a:solidFill>
                  <a:srgbClr val="002060"/>
                </a:solidFill>
              </a:rPr>
            </a:br>
            <a:endParaRPr lang="en-US" sz="1200" u="sng" dirty="0" smtClean="0">
              <a:solidFill>
                <a:srgbClr val="002060"/>
              </a:solidFill>
              <a:hlinkClick r:id="rId3"/>
            </a:endParaRPr>
          </a:p>
          <a:p>
            <a:pPr algn="ctr"/>
            <a:r>
              <a:rPr lang="en-US" sz="1200" u="sng" dirty="0" smtClean="0">
                <a:hlinkClick r:id="rId3"/>
              </a:rPr>
              <a:t>ammarahmed.ph@gmail.com</a:t>
            </a:r>
            <a:r>
              <a:rPr lang="fr-FR" sz="1200" dirty="0" smtClean="0"/>
              <a:t/>
            </a:r>
            <a:br>
              <a:rPr lang="fr-FR" sz="1200" dirty="0" smtClean="0"/>
            </a:br>
            <a:endParaRPr lang="fr-FR" sz="1200" dirty="0"/>
          </a:p>
        </p:txBody>
      </p:sp>
      <p:sp>
        <p:nvSpPr>
          <p:cNvPr id="4" name="Rectangle 3"/>
          <p:cNvSpPr/>
          <p:nvPr/>
        </p:nvSpPr>
        <p:spPr>
          <a:xfrm>
            <a:off x="0" y="1556792"/>
            <a:ext cx="914400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a:off x="395536" y="1700808"/>
            <a:ext cx="8458200" cy="821953"/>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rPr>
              <a:t>IONOSPHERIC DISTURBANCES DUE TO SOLAR FLARES</a:t>
            </a:r>
            <a:r>
              <a:rPr kumimoji="0" lang="fr-FR" sz="2000" b="1" i="0" u="none" strike="noStrike" kern="1200" cap="none" spc="0" normalizeH="0" baseline="0" noProof="0" dirty="0" smtClean="0">
                <a:ln>
                  <a:noFill/>
                </a:ln>
                <a:solidFill>
                  <a:srgbClr val="002060"/>
                </a:solidFill>
                <a:effectLst/>
                <a:uLnTx/>
                <a:uFillTx/>
                <a:latin typeface="+mj-lt"/>
                <a:ea typeface="+mj-ea"/>
                <a:cs typeface="+mj-cs"/>
              </a:rPr>
              <a:t/>
            </a:r>
            <a:br>
              <a:rPr kumimoji="0" lang="fr-FR" sz="2000" b="1" i="0" u="none" strike="noStrike" kern="1200" cap="none" spc="0" normalizeH="0" baseline="0" noProof="0" dirty="0" smtClean="0">
                <a:ln>
                  <a:noFill/>
                </a:ln>
                <a:solidFill>
                  <a:srgbClr val="002060"/>
                </a:solidFill>
                <a:effectLst/>
                <a:uLnTx/>
                <a:uFillTx/>
                <a:latin typeface="+mj-lt"/>
                <a:ea typeface="+mj-ea"/>
                <a:cs typeface="+mj-cs"/>
              </a:rPr>
            </a:br>
            <a:r>
              <a:rPr kumimoji="0" lang="en-US" sz="2000" b="1" i="0" u="none" strike="noStrike" kern="1200" cap="none" spc="0" normalizeH="0" baseline="0" noProof="0" dirty="0" smtClean="0">
                <a:ln>
                  <a:noFill/>
                </a:ln>
                <a:solidFill>
                  <a:srgbClr val="002060"/>
                </a:solidFill>
                <a:effectLst/>
                <a:uLnTx/>
                <a:uFillTx/>
                <a:latin typeface="+mj-lt"/>
                <a:ea typeface="+mj-ea"/>
                <a:cs typeface="+mj-cs"/>
              </a:rPr>
              <a:t>RECORDED BY VLF RECEIVER LOCATED IN TUNIS</a:t>
            </a:r>
            <a:endParaRPr kumimoji="0" lang="fr-FR" sz="2000" b="1" i="0" u="none" strike="noStrike" kern="1200" cap="none" spc="0" normalizeH="0" baseline="0" noProof="0" dirty="0">
              <a:ln>
                <a:noFill/>
              </a:ln>
              <a:solidFill>
                <a:srgbClr val="002060"/>
              </a:solidFill>
              <a:effectLst/>
              <a:uLnTx/>
              <a:uFillTx/>
              <a:latin typeface="+mj-lt"/>
              <a:ea typeface="+mj-ea"/>
              <a:cs typeface="+mj-cs"/>
            </a:endParaRPr>
          </a:p>
        </p:txBody>
      </p:sp>
      <p:pic>
        <p:nvPicPr>
          <p:cNvPr id="11" name="Image 10" descr="logo_univ.png"/>
          <p:cNvPicPr>
            <a:picLocks noChangeAspect="1"/>
          </p:cNvPicPr>
          <p:nvPr/>
        </p:nvPicPr>
        <p:blipFill>
          <a:blip r:embed="rId4" cstate="print"/>
          <a:stretch>
            <a:fillRect/>
          </a:stretch>
        </p:blipFill>
        <p:spPr>
          <a:xfrm>
            <a:off x="5220072" y="4725144"/>
            <a:ext cx="2736304" cy="1584176"/>
          </a:xfrm>
          <a:prstGeom prst="rect">
            <a:avLst/>
          </a:prstGeom>
        </p:spPr>
      </p:pic>
      <p:pic>
        <p:nvPicPr>
          <p:cNvPr id="13" name="Image 12" descr="logo_lab.png"/>
          <p:cNvPicPr>
            <a:picLocks noChangeAspect="1"/>
          </p:cNvPicPr>
          <p:nvPr/>
        </p:nvPicPr>
        <p:blipFill>
          <a:blip r:embed="rId5" cstate="print"/>
          <a:stretch>
            <a:fillRect/>
          </a:stretch>
        </p:blipFill>
        <p:spPr>
          <a:xfrm>
            <a:off x="7596336" y="4293096"/>
            <a:ext cx="1547664" cy="22207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784976" cy="648072"/>
          </a:xfrm>
          <a:ln/>
        </p:spPr>
        <p:style>
          <a:lnRef idx="2">
            <a:schemeClr val="dk1"/>
          </a:lnRef>
          <a:fillRef idx="1">
            <a:schemeClr val="lt1"/>
          </a:fillRef>
          <a:effectRef idx="0">
            <a:schemeClr val="dk1"/>
          </a:effectRef>
          <a:fontRef idx="minor">
            <a:schemeClr val="dk1"/>
          </a:fontRef>
        </p:style>
        <p:txBody>
          <a:bodyPr>
            <a:noAutofit/>
          </a:bodyPr>
          <a:lstStyle/>
          <a:p>
            <a:pPr algn="just"/>
            <a:r>
              <a:rPr lang="en-US" sz="2000" b="1" dirty="0" smtClean="0">
                <a:solidFill>
                  <a:srgbClr val="002060"/>
                </a:solidFill>
              </a:rPr>
              <a:t>The terrestrial Ionosphere</a:t>
            </a:r>
            <a:endParaRPr lang="en-US" sz="2000" b="1" dirty="0">
              <a:solidFill>
                <a:srgbClr val="002060"/>
              </a:solidFill>
            </a:endParaRPr>
          </a:p>
        </p:txBody>
      </p:sp>
      <p:pic>
        <p:nvPicPr>
          <p:cNvPr id="2050" name="Picture 2" descr="C:\Users\user\Documents\CNRP11_Presentation\ionosphere_fig1_sm.jpg"/>
          <p:cNvPicPr>
            <a:picLocks noChangeAspect="1" noChangeArrowheads="1"/>
          </p:cNvPicPr>
          <p:nvPr/>
        </p:nvPicPr>
        <p:blipFill>
          <a:blip r:embed="rId2" cstate="print"/>
          <a:srcRect/>
          <a:stretch>
            <a:fillRect/>
          </a:stretch>
        </p:blipFill>
        <p:spPr bwMode="auto">
          <a:xfrm>
            <a:off x="3906366" y="1916832"/>
            <a:ext cx="5202138" cy="4378290"/>
          </a:xfrm>
          <a:prstGeom prst="rect">
            <a:avLst/>
          </a:prstGeom>
          <a:noFill/>
        </p:spPr>
      </p:pic>
      <p:pic>
        <p:nvPicPr>
          <p:cNvPr id="6" name="Picture 219" descr="Ionosphere"/>
          <p:cNvPicPr>
            <a:picLocks noChangeAspect="1" noChangeArrowheads="1"/>
          </p:cNvPicPr>
          <p:nvPr/>
        </p:nvPicPr>
        <p:blipFill>
          <a:blip r:embed="rId3" cstate="print">
            <a:extLst>
              <a:ext uri="{28A0092B-C50C-407E-A947-70E740481C1C}">
                <a14:useLocalDpi xmlns:a14="http://schemas.microsoft.com/office/drawing/2010/main" xmlns="" val="0"/>
              </a:ext>
            </a:extLst>
          </a:blip>
          <a:srcRect t="25488"/>
          <a:stretch>
            <a:fillRect/>
          </a:stretch>
        </p:blipFill>
        <p:spPr bwMode="auto">
          <a:xfrm>
            <a:off x="179512" y="3140968"/>
            <a:ext cx="3672408" cy="2632786"/>
          </a:xfrm>
          <a:prstGeom prst="rect">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179512" y="2708920"/>
            <a:ext cx="3672408"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ZoneTexte 17"/>
          <p:cNvSpPr txBox="1"/>
          <p:nvPr/>
        </p:nvSpPr>
        <p:spPr>
          <a:xfrm>
            <a:off x="251520" y="2780928"/>
            <a:ext cx="970137" cy="338554"/>
          </a:xfrm>
          <a:prstGeom prst="rect">
            <a:avLst/>
          </a:prstGeom>
          <a:noFill/>
        </p:spPr>
        <p:txBody>
          <a:bodyPr wrap="none" rtlCol="0">
            <a:spAutoFit/>
          </a:bodyPr>
          <a:lstStyle/>
          <a:p>
            <a:r>
              <a:rPr lang="en-US" sz="1600" dirty="0" smtClean="0">
                <a:solidFill>
                  <a:schemeClr val="bg1"/>
                </a:solidFill>
              </a:rPr>
              <a:t>Daytime</a:t>
            </a:r>
            <a:endParaRPr lang="en-US" sz="1600" dirty="0">
              <a:solidFill>
                <a:schemeClr val="bg1"/>
              </a:solidFill>
            </a:endParaRPr>
          </a:p>
        </p:txBody>
      </p:sp>
      <p:sp>
        <p:nvSpPr>
          <p:cNvPr id="19" name="ZoneTexte 18"/>
          <p:cNvSpPr txBox="1"/>
          <p:nvPr/>
        </p:nvSpPr>
        <p:spPr>
          <a:xfrm>
            <a:off x="2339752" y="2780928"/>
            <a:ext cx="1154483" cy="338554"/>
          </a:xfrm>
          <a:prstGeom prst="rect">
            <a:avLst/>
          </a:prstGeom>
          <a:noFill/>
        </p:spPr>
        <p:txBody>
          <a:bodyPr wrap="none" rtlCol="0">
            <a:spAutoFit/>
          </a:bodyPr>
          <a:lstStyle/>
          <a:p>
            <a:r>
              <a:rPr lang="en-US" sz="1600" dirty="0" smtClean="0">
                <a:solidFill>
                  <a:schemeClr val="bg1"/>
                </a:solidFill>
              </a:rPr>
              <a:t>Nighttime</a:t>
            </a:r>
            <a:endParaRPr lang="en-US" sz="1600" dirty="0">
              <a:solidFill>
                <a:schemeClr val="bg1"/>
              </a:solidFill>
            </a:endParaRPr>
          </a:p>
        </p:txBody>
      </p:sp>
      <p:cxnSp>
        <p:nvCxnSpPr>
          <p:cNvPr id="20" name="Connecteur droit 19"/>
          <p:cNvCxnSpPr/>
          <p:nvPr/>
        </p:nvCxnSpPr>
        <p:spPr>
          <a:xfrm flipH="1">
            <a:off x="2267744" y="2708920"/>
            <a:ext cx="72008" cy="30963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Soleil 21"/>
          <p:cNvSpPr/>
          <p:nvPr/>
        </p:nvSpPr>
        <p:spPr>
          <a:xfrm>
            <a:off x="1403648" y="2780928"/>
            <a:ext cx="432048" cy="36004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une 22"/>
          <p:cNvSpPr/>
          <p:nvPr/>
        </p:nvSpPr>
        <p:spPr>
          <a:xfrm>
            <a:off x="3491880" y="2852936"/>
            <a:ext cx="216024" cy="288032"/>
          </a:xfrm>
          <a:prstGeom prst="moon">
            <a:avLst>
              <a:gd name="adj" fmla="val 459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923928" y="2564904"/>
            <a:ext cx="4536504" cy="108012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IONOSHERE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6" name="Rectangle 25"/>
          <p:cNvSpPr/>
          <p:nvPr/>
        </p:nvSpPr>
        <p:spPr>
          <a:xfrm>
            <a:off x="3923928" y="3212976"/>
            <a:ext cx="4536504" cy="432048"/>
          </a:xfrm>
          <a:prstGeom prst="rect">
            <a:avLst/>
          </a:prstGeom>
          <a:solidFill>
            <a:schemeClr val="accent6">
              <a:lumMod val="75000"/>
              <a:alpha val="52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D&amp;E-REGION</a:t>
            </a:r>
            <a:endParaRPr lang="fr-FR" dirty="0"/>
          </a:p>
        </p:txBody>
      </p:sp>
      <p:sp>
        <p:nvSpPr>
          <p:cNvPr id="27" name="ZoneTexte 26"/>
          <p:cNvSpPr txBox="1"/>
          <p:nvPr/>
        </p:nvSpPr>
        <p:spPr>
          <a:xfrm>
            <a:off x="251763" y="1844824"/>
            <a:ext cx="3312125" cy="738664"/>
          </a:xfrm>
          <a:prstGeom prst="rect">
            <a:avLst/>
          </a:prstGeom>
          <a:noFill/>
        </p:spPr>
        <p:txBody>
          <a:bodyPr wrap="none" rtlCol="0">
            <a:spAutoFit/>
          </a:bodyPr>
          <a:lstStyle/>
          <a:p>
            <a:pPr algn="ctr"/>
            <a:r>
              <a:rPr lang="en-US" sz="1400" dirty="0" smtClean="0"/>
              <a:t>Probing the IONOSPHER with </a:t>
            </a:r>
          </a:p>
          <a:p>
            <a:pPr algn="ctr"/>
            <a:r>
              <a:rPr lang="en-US" sz="1400" dirty="0" smtClean="0"/>
              <a:t>VLF-radio transmissions through the </a:t>
            </a:r>
          </a:p>
          <a:p>
            <a:pPr algn="ctr"/>
            <a:r>
              <a:rPr lang="en-US" sz="1400" dirty="0" smtClean="0"/>
              <a:t>Earth-Ionosphere waveguide </a:t>
            </a:r>
            <a:endParaRPr lang="en-US" sz="1400" dirty="0"/>
          </a:p>
        </p:txBody>
      </p:sp>
      <p:sp>
        <p:nvSpPr>
          <p:cNvPr id="28" name="Organigramme : Jonction de sommaire 27"/>
          <p:cNvSpPr/>
          <p:nvPr/>
        </p:nvSpPr>
        <p:spPr>
          <a:xfrm>
            <a:off x="6444208" y="2204864"/>
            <a:ext cx="576064" cy="64807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Organigramme : Jonction de sommaire 28"/>
          <p:cNvSpPr/>
          <p:nvPr/>
        </p:nvSpPr>
        <p:spPr>
          <a:xfrm>
            <a:off x="4716016" y="3429000"/>
            <a:ext cx="576064" cy="64807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space réservé de la date 29"/>
          <p:cNvSpPr>
            <a:spLocks noGrp="1"/>
          </p:cNvSpPr>
          <p:nvPr>
            <p:ph type="dt" sz="half" idx="10"/>
          </p:nvPr>
        </p:nvSpPr>
        <p:spPr/>
        <p:txBody>
          <a:bodyPr/>
          <a:lstStyle/>
          <a:p>
            <a:fld id="{930C6FC6-80DE-4DD7-A798-0C70F14C1918}" type="datetime1">
              <a:rPr lang="en-US" smtClean="0"/>
              <a:pPr/>
              <a:t>6/16/2015</a:t>
            </a:fld>
            <a:endParaRPr lang="fr-BE" dirty="0"/>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2</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ox(in)">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ox(in)">
                                      <p:cBhvr>
                                        <p:cTn id="51" dur="500"/>
                                        <p:tgtEl>
                                          <p:spTgt spid="2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ox(in)">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animBg="1"/>
      <p:bldP spid="23" grpId="0" animBg="1"/>
      <p:bldP spid="25" grpId="0" animBg="1"/>
      <p:bldP spid="26" grpId="0" animBg="1"/>
      <p:bldP spid="27" grpId="0"/>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784976" cy="648072"/>
          </a:xfrm>
          <a:ln/>
        </p:spPr>
        <p:style>
          <a:lnRef idx="2">
            <a:schemeClr val="dk1"/>
          </a:lnRef>
          <a:fillRef idx="1">
            <a:schemeClr val="lt1"/>
          </a:fillRef>
          <a:effectRef idx="0">
            <a:schemeClr val="dk1"/>
          </a:effectRef>
          <a:fontRef idx="minor">
            <a:schemeClr val="dk1"/>
          </a:fontRef>
        </p:style>
        <p:txBody>
          <a:bodyPr>
            <a:noAutofit/>
          </a:bodyPr>
          <a:lstStyle/>
          <a:p>
            <a:pPr algn="just"/>
            <a:r>
              <a:rPr lang="en-US" sz="2000" b="1" dirty="0" smtClean="0">
                <a:solidFill>
                  <a:srgbClr val="002060"/>
                </a:solidFill>
              </a:rPr>
              <a:t>The Very Low Frequencies (VLF-radio)</a:t>
            </a:r>
            <a:endParaRPr lang="en-US" sz="2000" b="1" dirty="0">
              <a:solidFill>
                <a:srgbClr val="002060"/>
              </a:solidFill>
            </a:endParaRPr>
          </a:p>
        </p:txBody>
      </p:sp>
      <p:pic>
        <p:nvPicPr>
          <p:cNvPr id="3074" name="Picture 2" descr="C:\Users\user\Documents\CNRP11_Presentation\frequencies.png"/>
          <p:cNvPicPr>
            <a:picLocks noChangeAspect="1" noChangeArrowheads="1"/>
          </p:cNvPicPr>
          <p:nvPr/>
        </p:nvPicPr>
        <p:blipFill>
          <a:blip r:embed="rId2" cstate="print"/>
          <a:srcRect/>
          <a:stretch>
            <a:fillRect/>
          </a:stretch>
        </p:blipFill>
        <p:spPr bwMode="auto">
          <a:xfrm>
            <a:off x="539552" y="1556792"/>
            <a:ext cx="7956429" cy="1152128"/>
          </a:xfrm>
          <a:prstGeom prst="rect">
            <a:avLst/>
          </a:prstGeom>
          <a:noFill/>
        </p:spPr>
      </p:pic>
      <p:sp>
        <p:nvSpPr>
          <p:cNvPr id="5" name="Rectangle 4"/>
          <p:cNvSpPr/>
          <p:nvPr/>
        </p:nvSpPr>
        <p:spPr>
          <a:xfrm>
            <a:off x="827584" y="1412776"/>
            <a:ext cx="3384376" cy="79208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space réservé de la date 5"/>
          <p:cNvSpPr>
            <a:spLocks noGrp="1"/>
          </p:cNvSpPr>
          <p:nvPr>
            <p:ph type="dt" sz="half" idx="10"/>
          </p:nvPr>
        </p:nvSpPr>
        <p:spPr/>
        <p:txBody>
          <a:bodyPr/>
          <a:lstStyle/>
          <a:p>
            <a:fld id="{3C130B77-DCE0-43A0-8CA0-6D96703F1BA9}" type="datetime1">
              <a:rPr lang="en-US" smtClean="0"/>
              <a:pPr/>
              <a:t>6/16/2015</a:t>
            </a:fld>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3</a:t>
            </a:fld>
            <a:endParaRPr lang="fr-BE" dirty="0"/>
          </a:p>
        </p:txBody>
      </p:sp>
      <p:pic>
        <p:nvPicPr>
          <p:cNvPr id="1027" name="Picture 3" descr="C:\Users\user\Documents\CNRP11_Presentation\map2.png"/>
          <p:cNvPicPr>
            <a:picLocks noChangeAspect="1" noChangeArrowheads="1"/>
          </p:cNvPicPr>
          <p:nvPr/>
        </p:nvPicPr>
        <p:blipFill>
          <a:blip r:embed="rId3" cstate="print"/>
          <a:srcRect l="7095" t="7371" r="9402" b="10298"/>
          <a:stretch>
            <a:fillRect/>
          </a:stretch>
        </p:blipFill>
        <p:spPr bwMode="auto">
          <a:xfrm>
            <a:off x="179512" y="2725930"/>
            <a:ext cx="8640960" cy="40579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784976" cy="648072"/>
          </a:xfrm>
          <a:ln/>
        </p:spPr>
        <p:style>
          <a:lnRef idx="2">
            <a:schemeClr val="dk1"/>
          </a:lnRef>
          <a:fillRef idx="1">
            <a:schemeClr val="lt1"/>
          </a:fillRef>
          <a:effectRef idx="0">
            <a:schemeClr val="dk1"/>
          </a:effectRef>
          <a:fontRef idx="minor">
            <a:schemeClr val="dk1"/>
          </a:fontRef>
        </p:style>
        <p:txBody>
          <a:bodyPr>
            <a:noAutofit/>
          </a:bodyPr>
          <a:lstStyle/>
          <a:p>
            <a:r>
              <a:rPr lang="en-US" sz="2000" b="1" dirty="0" smtClean="0">
                <a:solidFill>
                  <a:srgbClr val="002060"/>
                </a:solidFill>
              </a:rPr>
              <a:t>Perturbations of VLF/LF radio signals by solar X-ray flare</a:t>
            </a:r>
            <a:endParaRPr lang="en-US" sz="2000" b="1" dirty="0">
              <a:solidFill>
                <a:srgbClr val="002060"/>
              </a:solidFill>
            </a:endParaRPr>
          </a:p>
        </p:txBody>
      </p:sp>
      <p:pic>
        <p:nvPicPr>
          <p:cNvPr id="1026" name="Picture 2" descr="C:\Users\user\Documents\CNRP11_Presentation\X2-26-10-2014.gif"/>
          <p:cNvPicPr>
            <a:picLocks noChangeAspect="1" noChangeArrowheads="1" noCrop="1"/>
          </p:cNvPicPr>
          <p:nvPr/>
        </p:nvPicPr>
        <p:blipFill>
          <a:blip r:embed="rId3" cstate="print"/>
          <a:srcRect/>
          <a:stretch>
            <a:fillRect/>
          </a:stretch>
        </p:blipFill>
        <p:spPr bwMode="auto">
          <a:xfrm>
            <a:off x="899591" y="1412776"/>
            <a:ext cx="7056785" cy="5282272"/>
          </a:xfrm>
          <a:prstGeom prst="rect">
            <a:avLst/>
          </a:prstGeom>
          <a:noFill/>
        </p:spPr>
      </p:pic>
      <p:sp>
        <p:nvSpPr>
          <p:cNvPr id="6" name="Légende encadrée 3 5"/>
          <p:cNvSpPr/>
          <p:nvPr/>
        </p:nvSpPr>
        <p:spPr>
          <a:xfrm>
            <a:off x="395536" y="2780928"/>
            <a:ext cx="1440160" cy="720080"/>
          </a:xfrm>
          <a:prstGeom prst="borderCallout3">
            <a:avLst>
              <a:gd name="adj1" fmla="val 18750"/>
              <a:gd name="adj2" fmla="val -8333"/>
              <a:gd name="adj3" fmla="val 18750"/>
              <a:gd name="adj4" fmla="val -16667"/>
              <a:gd name="adj5" fmla="val 200181"/>
              <a:gd name="adj6" fmla="val -19036"/>
              <a:gd name="adj7" fmla="val 254329"/>
              <a:gd name="adj8" fmla="val 158929"/>
            </a:avLst>
          </a:prstGeom>
          <a:solidFill>
            <a:srgbClr val="FF0000">
              <a:alpha val="49000"/>
            </a:srgbClr>
          </a:solid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Flare X2.0</a:t>
            </a:r>
          </a:p>
          <a:p>
            <a:pPr algn="ctr"/>
            <a:r>
              <a:rPr lang="en-US" sz="1400" dirty="0" smtClean="0"/>
              <a:t>GOES X-ray satellite</a:t>
            </a:r>
            <a:endParaRPr lang="en-US" sz="1400" dirty="0"/>
          </a:p>
        </p:txBody>
      </p:sp>
      <p:sp>
        <p:nvSpPr>
          <p:cNvPr id="7" name="Légende encadrée 3 6"/>
          <p:cNvSpPr/>
          <p:nvPr/>
        </p:nvSpPr>
        <p:spPr>
          <a:xfrm>
            <a:off x="467544" y="4581128"/>
            <a:ext cx="1656184" cy="792088"/>
          </a:xfrm>
          <a:prstGeom prst="borderCallout3">
            <a:avLst>
              <a:gd name="adj1" fmla="val 18750"/>
              <a:gd name="adj2" fmla="val -8333"/>
              <a:gd name="adj3" fmla="val 18412"/>
              <a:gd name="adj4" fmla="val -21200"/>
              <a:gd name="adj5" fmla="val 117138"/>
              <a:gd name="adj6" fmla="val -20375"/>
              <a:gd name="adj7" fmla="val 149764"/>
              <a:gd name="adj8" fmla="val 130365"/>
            </a:avLst>
          </a:prstGeom>
          <a:solidFill>
            <a:srgbClr val="0070C0">
              <a:alpha val="36000"/>
            </a:srgbClr>
          </a:solidFill>
          <a:ln>
            <a:solidFill>
              <a:srgbClr val="0070C0">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SID event </a:t>
            </a:r>
          </a:p>
          <a:p>
            <a:pPr algn="ctr"/>
            <a:r>
              <a:rPr lang="en-US" sz="1400" dirty="0" err="1" smtClean="0"/>
              <a:t>SuperSID</a:t>
            </a:r>
            <a:r>
              <a:rPr lang="en-US" sz="1400" dirty="0" smtClean="0"/>
              <a:t> LSAMA-Tunisia</a:t>
            </a:r>
            <a:endParaRPr lang="en-US" sz="1400" dirty="0"/>
          </a:p>
        </p:txBody>
      </p:sp>
      <p:sp>
        <p:nvSpPr>
          <p:cNvPr id="8" name="Espace réservé de la date 7"/>
          <p:cNvSpPr>
            <a:spLocks noGrp="1"/>
          </p:cNvSpPr>
          <p:nvPr>
            <p:ph type="dt" sz="half" idx="10"/>
          </p:nvPr>
        </p:nvSpPr>
        <p:spPr/>
        <p:txBody>
          <a:bodyPr/>
          <a:lstStyle/>
          <a:p>
            <a:fld id="{6285916E-A8F5-4EB6-B321-59EA5BD42CDE}" type="datetime1">
              <a:rPr lang="en-US" smtClean="0"/>
              <a:pPr/>
              <a:t>6/16/2015</a:t>
            </a:fld>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4</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784976" cy="648072"/>
          </a:xfrm>
          <a:ln/>
        </p:spPr>
        <p:style>
          <a:lnRef idx="2">
            <a:schemeClr val="dk1"/>
          </a:lnRef>
          <a:fillRef idx="1">
            <a:schemeClr val="lt1"/>
          </a:fillRef>
          <a:effectRef idx="0">
            <a:schemeClr val="dk1"/>
          </a:effectRef>
          <a:fontRef idx="minor">
            <a:schemeClr val="dk1"/>
          </a:fontRef>
        </p:style>
        <p:txBody>
          <a:bodyPr>
            <a:noAutofit/>
          </a:bodyPr>
          <a:lstStyle/>
          <a:p>
            <a:pPr algn="just"/>
            <a:r>
              <a:rPr lang="en-US" sz="2000" b="1" dirty="0" smtClean="0">
                <a:solidFill>
                  <a:srgbClr val="002060"/>
                </a:solidFill>
              </a:rPr>
              <a:t>LSAMA’s ELF/VLF equipments</a:t>
            </a:r>
            <a:endParaRPr lang="en-US" sz="2000" b="1" dirty="0">
              <a:solidFill>
                <a:srgbClr val="002060"/>
              </a:solidFill>
            </a:endParaRPr>
          </a:p>
        </p:txBody>
      </p:sp>
      <p:pic>
        <p:nvPicPr>
          <p:cNvPr id="3" name="Image 2" descr="D:\sauvgarde_linux2014\Documents\Travail\Ahmed_rapport2013\Tunisian-SID&amp;SuperSID-Group\Tunisia-LSAMA\Photo1628.jpg"/>
          <p:cNvPicPr/>
          <p:nvPr/>
        </p:nvPicPr>
        <p:blipFill>
          <a:blip r:embed="rId2" cstate="print"/>
          <a:srcRect/>
          <a:stretch>
            <a:fillRect/>
          </a:stretch>
        </p:blipFill>
        <p:spPr bwMode="auto">
          <a:xfrm>
            <a:off x="251520" y="1556792"/>
            <a:ext cx="2880320" cy="2088232"/>
          </a:xfrm>
          <a:prstGeom prst="rect">
            <a:avLst/>
          </a:prstGeom>
          <a:noFill/>
          <a:ln w="9525">
            <a:noFill/>
            <a:miter lim="800000"/>
            <a:headEnd/>
            <a:tailEnd/>
          </a:ln>
        </p:spPr>
      </p:pic>
      <p:pic>
        <p:nvPicPr>
          <p:cNvPr id="4" name="Image 3" descr="D:\Travaille\rapport-avancement-these\rapport2013\Images\sid.png"/>
          <p:cNvPicPr/>
          <p:nvPr/>
        </p:nvPicPr>
        <p:blipFill>
          <a:blip r:embed="rId3" cstate="print"/>
          <a:srcRect/>
          <a:stretch>
            <a:fillRect/>
          </a:stretch>
        </p:blipFill>
        <p:spPr bwMode="auto">
          <a:xfrm>
            <a:off x="3347864" y="1988840"/>
            <a:ext cx="2304256" cy="1440160"/>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5868144" y="1628800"/>
            <a:ext cx="2808312" cy="1872208"/>
          </a:xfrm>
          <a:prstGeom prst="rect">
            <a:avLst/>
          </a:prstGeom>
          <a:noFill/>
          <a:ln w="9525">
            <a:noFill/>
            <a:miter lim="800000"/>
            <a:headEnd/>
            <a:tailEnd/>
          </a:ln>
        </p:spPr>
      </p:pic>
      <p:pic>
        <p:nvPicPr>
          <p:cNvPr id="6" name="Image 5" descr="D:\Travaille\rapport-avancement-these\rapport2013\Images\AWESOME.png"/>
          <p:cNvPicPr/>
          <p:nvPr/>
        </p:nvPicPr>
        <p:blipFill>
          <a:blip r:embed="rId5" cstate="print"/>
          <a:srcRect/>
          <a:stretch>
            <a:fillRect/>
          </a:stretch>
        </p:blipFill>
        <p:spPr bwMode="auto">
          <a:xfrm>
            <a:off x="5364088" y="4365104"/>
            <a:ext cx="3024336" cy="1800200"/>
          </a:xfrm>
          <a:prstGeom prst="rect">
            <a:avLst/>
          </a:prstGeom>
          <a:noFill/>
          <a:ln w="9525">
            <a:noFill/>
            <a:miter lim="800000"/>
            <a:headEnd/>
            <a:tailEnd/>
          </a:ln>
        </p:spPr>
      </p:pic>
      <p:pic>
        <p:nvPicPr>
          <p:cNvPr id="9217" name="Picture 1" descr="C:\Users\user\Documents\CNRP11_Presentation\Awesome_Antenna.png"/>
          <p:cNvPicPr>
            <a:picLocks noChangeAspect="1" noChangeArrowheads="1"/>
          </p:cNvPicPr>
          <p:nvPr/>
        </p:nvPicPr>
        <p:blipFill>
          <a:blip r:embed="rId6" cstate="print"/>
          <a:srcRect/>
          <a:stretch>
            <a:fillRect/>
          </a:stretch>
        </p:blipFill>
        <p:spPr bwMode="auto">
          <a:xfrm>
            <a:off x="395536" y="4221088"/>
            <a:ext cx="3096344" cy="2319646"/>
          </a:xfrm>
          <a:prstGeom prst="rect">
            <a:avLst/>
          </a:prstGeom>
          <a:noFill/>
        </p:spPr>
      </p:pic>
      <p:sp>
        <p:nvSpPr>
          <p:cNvPr id="8" name="Rectangle à coins arrondis 7"/>
          <p:cNvSpPr/>
          <p:nvPr/>
        </p:nvSpPr>
        <p:spPr>
          <a:xfrm>
            <a:off x="107504" y="1412776"/>
            <a:ext cx="8856984" cy="259228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ZoneTexte 8"/>
          <p:cNvSpPr txBox="1"/>
          <p:nvPr/>
        </p:nvSpPr>
        <p:spPr>
          <a:xfrm>
            <a:off x="3855342" y="3501008"/>
            <a:ext cx="1508746" cy="307777"/>
          </a:xfrm>
          <a:prstGeom prst="rect">
            <a:avLst/>
          </a:prstGeom>
          <a:noFill/>
          <a:ln>
            <a:solidFill>
              <a:schemeClr val="tx2"/>
            </a:solidFill>
          </a:ln>
        </p:spPr>
        <p:txBody>
          <a:bodyPr wrap="none" rtlCol="0">
            <a:spAutoFit/>
          </a:bodyPr>
          <a:lstStyle/>
          <a:p>
            <a:r>
              <a:rPr lang="en-US" sz="1400" dirty="0" smtClean="0"/>
              <a:t>SID MONITOR</a:t>
            </a:r>
            <a:endParaRPr lang="en-US" sz="1400" dirty="0"/>
          </a:p>
        </p:txBody>
      </p:sp>
      <p:sp>
        <p:nvSpPr>
          <p:cNvPr id="10" name="ZoneTexte 9"/>
          <p:cNvSpPr txBox="1"/>
          <p:nvPr/>
        </p:nvSpPr>
        <p:spPr>
          <a:xfrm>
            <a:off x="6372200" y="3553271"/>
            <a:ext cx="2007281" cy="307777"/>
          </a:xfrm>
          <a:prstGeom prst="rect">
            <a:avLst/>
          </a:prstGeom>
          <a:noFill/>
          <a:ln>
            <a:solidFill>
              <a:schemeClr val="tx2"/>
            </a:solidFill>
          </a:ln>
        </p:spPr>
        <p:txBody>
          <a:bodyPr wrap="none" rtlCol="0">
            <a:spAutoFit/>
          </a:bodyPr>
          <a:lstStyle/>
          <a:p>
            <a:r>
              <a:rPr lang="en-US" sz="1400" dirty="0" smtClean="0"/>
              <a:t>SuperSID MONITOR</a:t>
            </a:r>
            <a:endParaRPr lang="en-US" sz="1400" dirty="0"/>
          </a:p>
        </p:txBody>
      </p:sp>
      <p:sp>
        <p:nvSpPr>
          <p:cNvPr id="11" name="ZoneTexte 10"/>
          <p:cNvSpPr txBox="1"/>
          <p:nvPr/>
        </p:nvSpPr>
        <p:spPr>
          <a:xfrm>
            <a:off x="683568" y="3645024"/>
            <a:ext cx="2182008" cy="307777"/>
          </a:xfrm>
          <a:prstGeom prst="rect">
            <a:avLst/>
          </a:prstGeom>
          <a:noFill/>
          <a:ln>
            <a:solidFill>
              <a:schemeClr val="tx2"/>
            </a:solidFill>
          </a:ln>
        </p:spPr>
        <p:txBody>
          <a:bodyPr wrap="none" rtlCol="0">
            <a:spAutoFit/>
          </a:bodyPr>
          <a:lstStyle/>
          <a:p>
            <a:r>
              <a:rPr lang="en-US" sz="1400" dirty="0" smtClean="0"/>
              <a:t>SID/SuperSID antenna</a:t>
            </a:r>
            <a:endParaRPr lang="en-US" sz="1400" dirty="0"/>
          </a:p>
        </p:txBody>
      </p:sp>
      <p:sp>
        <p:nvSpPr>
          <p:cNvPr id="12" name="Rectangle à coins arrondis 11"/>
          <p:cNvSpPr/>
          <p:nvPr/>
        </p:nvSpPr>
        <p:spPr>
          <a:xfrm>
            <a:off x="107504" y="4077072"/>
            <a:ext cx="8856984" cy="259228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ZoneTexte 12"/>
          <p:cNvSpPr txBox="1"/>
          <p:nvPr/>
        </p:nvSpPr>
        <p:spPr>
          <a:xfrm>
            <a:off x="6372200" y="6237312"/>
            <a:ext cx="1205779" cy="307777"/>
          </a:xfrm>
          <a:prstGeom prst="rect">
            <a:avLst/>
          </a:prstGeom>
          <a:noFill/>
          <a:ln>
            <a:solidFill>
              <a:schemeClr val="tx2"/>
            </a:solidFill>
          </a:ln>
        </p:spPr>
        <p:txBody>
          <a:bodyPr wrap="none" rtlCol="0">
            <a:spAutoFit/>
          </a:bodyPr>
          <a:lstStyle/>
          <a:p>
            <a:r>
              <a:rPr lang="en-US" sz="1400" dirty="0" smtClean="0"/>
              <a:t>AWESOME </a:t>
            </a:r>
            <a:endParaRPr lang="en-US" sz="1400" dirty="0"/>
          </a:p>
        </p:txBody>
      </p:sp>
      <p:sp>
        <p:nvSpPr>
          <p:cNvPr id="14" name="Espace réservé de la date 13"/>
          <p:cNvSpPr>
            <a:spLocks noGrp="1"/>
          </p:cNvSpPr>
          <p:nvPr>
            <p:ph type="dt" sz="half" idx="10"/>
          </p:nvPr>
        </p:nvSpPr>
        <p:spPr/>
        <p:txBody>
          <a:bodyPr/>
          <a:lstStyle/>
          <a:p>
            <a:fld id="{F3123CAC-6683-4B66-8932-CF96F28BADE1}" type="datetime1">
              <a:rPr lang="en-US" smtClean="0"/>
              <a:pPr/>
              <a:t>6/16/2015</a:t>
            </a:fld>
            <a:endParaRPr lang="fr-BE" dirty="0"/>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5</a:t>
            </a:fld>
            <a:endParaRPr lang="fr-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784976" cy="648072"/>
          </a:xfrm>
          <a:ln/>
        </p:spPr>
        <p:style>
          <a:lnRef idx="2">
            <a:schemeClr val="dk1"/>
          </a:lnRef>
          <a:fillRef idx="1">
            <a:schemeClr val="lt1"/>
          </a:fillRef>
          <a:effectRef idx="0">
            <a:schemeClr val="dk1"/>
          </a:effectRef>
          <a:fontRef idx="minor">
            <a:schemeClr val="dk1"/>
          </a:fontRef>
        </p:style>
        <p:txBody>
          <a:bodyPr>
            <a:noAutofit/>
          </a:bodyPr>
          <a:lstStyle/>
          <a:p>
            <a:pPr algn="just"/>
            <a:r>
              <a:rPr lang="en-US" sz="2000" b="1" dirty="0" smtClean="0">
                <a:solidFill>
                  <a:srgbClr val="002060"/>
                </a:solidFill>
              </a:rPr>
              <a:t> Signature of SIDs in the VLF signal </a:t>
            </a:r>
            <a:endParaRPr lang="en-US" sz="2000" b="1" dirty="0">
              <a:solidFill>
                <a:srgbClr val="002060"/>
              </a:solidFill>
            </a:endParaRPr>
          </a:p>
        </p:txBody>
      </p:sp>
      <p:sp>
        <p:nvSpPr>
          <p:cNvPr id="3" name="Espace réservé de la date 2"/>
          <p:cNvSpPr>
            <a:spLocks noGrp="1"/>
          </p:cNvSpPr>
          <p:nvPr>
            <p:ph type="dt" sz="half" idx="10"/>
          </p:nvPr>
        </p:nvSpPr>
        <p:spPr/>
        <p:txBody>
          <a:bodyPr/>
          <a:lstStyle/>
          <a:p>
            <a:fld id="{449B6B5A-709B-42D3-A54D-8C16295E26C3}" type="datetime1">
              <a:rPr lang="en-US" smtClean="0"/>
              <a:pPr/>
              <a:t>6/16/2015</a:t>
            </a:fld>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dirty="0"/>
          </a:p>
        </p:txBody>
      </p:sp>
      <p:pic>
        <p:nvPicPr>
          <p:cNvPr id="9" name="Image 8" descr="C:\Users\Ahmed\Desktop\Rapport_VLF\27-03-12.png"/>
          <p:cNvPicPr/>
          <p:nvPr/>
        </p:nvPicPr>
        <p:blipFill>
          <a:blip r:embed="rId2" cstate="print">
            <a:extLst>
              <a:ext uri="{BEBA8EAE-BF5A-486C-A8C5-ECC9F3942E4B}">
                <a14:imgProps xmlns:a14="http://schemas.microsoft.com/office/drawing/2010/main" xmlns="">
                  <a14:imgLayer r:embed="rId10">
                    <a14:imgEffect>
                      <a14:brightnessContrast bright="1000" contrast="18000"/>
                    </a14:imgEffect>
                  </a14:imgLayer>
                </a14:imgProps>
              </a:ext>
              <a:ext uri="{28A0092B-C50C-407E-A947-70E740481C1C}">
                <a14:useLocalDpi xmlns:a14="http://schemas.microsoft.com/office/drawing/2010/main" xmlns="" val="0"/>
              </a:ext>
            </a:extLst>
          </a:blip>
          <a:srcRect/>
          <a:stretch>
            <a:fillRect/>
          </a:stretch>
        </p:blipFill>
        <p:spPr bwMode="auto">
          <a:xfrm>
            <a:off x="251520" y="1628800"/>
            <a:ext cx="8640960" cy="4870511"/>
          </a:xfrm>
          <a:prstGeom prst="rect">
            <a:avLst/>
          </a:prstGeom>
          <a:noFill/>
          <a:ln>
            <a:noFill/>
          </a:ln>
        </p:spPr>
      </p:pic>
      <p:sp>
        <p:nvSpPr>
          <p:cNvPr id="10" name="Rectangle 9"/>
          <p:cNvSpPr/>
          <p:nvPr/>
        </p:nvSpPr>
        <p:spPr>
          <a:xfrm>
            <a:off x="827584" y="1988840"/>
            <a:ext cx="1728192" cy="3816424"/>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Path</a:t>
            </a:r>
            <a:r>
              <a:rPr lang="fr-FR" dirty="0" smtClean="0"/>
              <a:t> </a:t>
            </a:r>
            <a:r>
              <a:rPr lang="en-US" dirty="0" smtClean="0"/>
              <a:t>is completely in the dark</a:t>
            </a:r>
            <a:endParaRPr lang="en-US" dirty="0"/>
          </a:p>
        </p:txBody>
      </p:sp>
      <p:sp>
        <p:nvSpPr>
          <p:cNvPr id="13" name="Rectangle 12"/>
          <p:cNvSpPr/>
          <p:nvPr/>
        </p:nvSpPr>
        <p:spPr>
          <a:xfrm>
            <a:off x="8172400" y="1988840"/>
            <a:ext cx="432048" cy="3816424"/>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55776" y="1988840"/>
            <a:ext cx="1656184" cy="3816424"/>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 is partially in the dark</a:t>
            </a:r>
            <a:endParaRPr lang="en-US" dirty="0"/>
          </a:p>
        </p:txBody>
      </p:sp>
      <p:sp>
        <p:nvSpPr>
          <p:cNvPr id="15" name="Rectangle 14"/>
          <p:cNvSpPr/>
          <p:nvPr/>
        </p:nvSpPr>
        <p:spPr>
          <a:xfrm>
            <a:off x="6516216" y="1988840"/>
            <a:ext cx="1656184" cy="3816424"/>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 is partially in the dark</a:t>
            </a:r>
          </a:p>
          <a:p>
            <a:pPr algn="ctr"/>
            <a:endParaRPr lang="en-US" dirty="0"/>
          </a:p>
        </p:txBody>
      </p:sp>
      <p:sp>
        <p:nvSpPr>
          <p:cNvPr id="16" name="Rectangle 15"/>
          <p:cNvSpPr/>
          <p:nvPr/>
        </p:nvSpPr>
        <p:spPr>
          <a:xfrm>
            <a:off x="4211960" y="1988840"/>
            <a:ext cx="2304256" cy="3816424"/>
          </a:xfrm>
          <a:prstGeom prst="rect">
            <a:avLst/>
          </a:prstGeom>
          <a:solidFill>
            <a:srgbClr val="00B0F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 the </a:t>
            </a:r>
            <a:r>
              <a:rPr lang="fr-FR" dirty="0" err="1" smtClean="0"/>
              <a:t>path</a:t>
            </a:r>
            <a:r>
              <a:rPr lang="fr-FR" dirty="0" smtClean="0"/>
              <a:t> </a:t>
            </a:r>
            <a:r>
              <a:rPr lang="fr-FR" dirty="0" err="1" smtClean="0"/>
              <a:t>is</a:t>
            </a:r>
            <a:r>
              <a:rPr lang="fr-FR" dirty="0" smtClean="0"/>
              <a:t> </a:t>
            </a:r>
            <a:r>
              <a:rPr lang="fr-FR" dirty="0" err="1" smtClean="0"/>
              <a:t>exposed</a:t>
            </a:r>
            <a:r>
              <a:rPr lang="fr-FR" dirty="0" smtClean="0"/>
              <a:t> to the </a:t>
            </a:r>
            <a:r>
              <a:rPr lang="fr-FR" dirty="0" err="1" smtClean="0"/>
              <a:t>sun</a:t>
            </a:r>
            <a:endParaRPr lang="en-US" dirty="0"/>
          </a:p>
        </p:txBody>
      </p:sp>
      <p:pic>
        <p:nvPicPr>
          <p:cNvPr id="17" name="Picture 10" descr="C:\Users\Ahmed\Desktop\Rapport_VLF\27-29mars12.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51520" y="1628800"/>
            <a:ext cx="8548000" cy="5001642"/>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755576" y="2132856"/>
            <a:ext cx="1728192" cy="3816424"/>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Path</a:t>
            </a:r>
            <a:r>
              <a:rPr lang="fr-FR" dirty="0" smtClean="0"/>
              <a:t> </a:t>
            </a:r>
            <a:r>
              <a:rPr lang="en-US" dirty="0" smtClean="0"/>
              <a:t>is completely in the dark</a:t>
            </a:r>
            <a:endParaRPr lang="en-US" dirty="0"/>
          </a:p>
        </p:txBody>
      </p:sp>
      <p:sp>
        <p:nvSpPr>
          <p:cNvPr id="23" name="Rectangle 22"/>
          <p:cNvSpPr/>
          <p:nvPr/>
        </p:nvSpPr>
        <p:spPr>
          <a:xfrm>
            <a:off x="8100392" y="2141240"/>
            <a:ext cx="432048" cy="3816424"/>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83768" y="2141240"/>
            <a:ext cx="1656184" cy="3816424"/>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 is partially in the dark</a:t>
            </a:r>
            <a:endParaRPr lang="en-US" dirty="0"/>
          </a:p>
        </p:txBody>
      </p:sp>
      <p:sp>
        <p:nvSpPr>
          <p:cNvPr id="25" name="Rectangle 24"/>
          <p:cNvSpPr/>
          <p:nvPr/>
        </p:nvSpPr>
        <p:spPr>
          <a:xfrm>
            <a:off x="6444208" y="2141240"/>
            <a:ext cx="1656184" cy="3816424"/>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 is partially in the dark</a:t>
            </a:r>
          </a:p>
          <a:p>
            <a:pPr algn="ctr"/>
            <a:endParaRPr lang="en-US" dirty="0"/>
          </a:p>
        </p:txBody>
      </p:sp>
      <p:sp>
        <p:nvSpPr>
          <p:cNvPr id="26" name="Rectangle 25"/>
          <p:cNvSpPr/>
          <p:nvPr/>
        </p:nvSpPr>
        <p:spPr>
          <a:xfrm>
            <a:off x="4139952" y="2141240"/>
            <a:ext cx="2304256" cy="3816424"/>
          </a:xfrm>
          <a:prstGeom prst="rect">
            <a:avLst/>
          </a:prstGeom>
          <a:solidFill>
            <a:srgbClr val="00B0F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 the </a:t>
            </a:r>
            <a:r>
              <a:rPr lang="fr-FR" dirty="0" err="1" smtClean="0"/>
              <a:t>path</a:t>
            </a:r>
            <a:r>
              <a:rPr lang="fr-FR" dirty="0" smtClean="0"/>
              <a:t> </a:t>
            </a:r>
            <a:r>
              <a:rPr lang="fr-FR" dirty="0" err="1" smtClean="0"/>
              <a:t>is</a:t>
            </a:r>
            <a:r>
              <a:rPr lang="fr-FR" dirty="0" smtClean="0"/>
              <a:t> </a:t>
            </a:r>
            <a:r>
              <a:rPr lang="fr-FR" dirty="0" err="1" smtClean="0"/>
              <a:t>exposed</a:t>
            </a:r>
            <a:r>
              <a:rPr lang="fr-FR" dirty="0" smtClean="0"/>
              <a:t> to the </a:t>
            </a:r>
            <a:r>
              <a:rPr lang="fr-FR" dirty="0" err="1" smtClean="0"/>
              <a:t>sun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92696"/>
            <a:ext cx="8784976" cy="648072"/>
          </a:xfrm>
          <a:ln/>
        </p:spPr>
        <p:style>
          <a:lnRef idx="2">
            <a:schemeClr val="dk1"/>
          </a:lnRef>
          <a:fillRef idx="1">
            <a:schemeClr val="lt1"/>
          </a:fillRef>
          <a:effectRef idx="0">
            <a:schemeClr val="dk1"/>
          </a:effectRef>
          <a:fontRef idx="minor">
            <a:schemeClr val="dk1"/>
          </a:fontRef>
        </p:style>
        <p:txBody>
          <a:bodyPr>
            <a:noAutofit/>
          </a:bodyPr>
          <a:lstStyle/>
          <a:p>
            <a:pPr algn="just"/>
            <a:r>
              <a:rPr lang="en-US" sz="2000" b="1" dirty="0" smtClean="0">
                <a:solidFill>
                  <a:srgbClr val="002060"/>
                </a:solidFill>
                <a:effectLst>
                  <a:outerShdw blurRad="38100" dist="38100" dir="2700000" algn="tl">
                    <a:srgbClr val="000000">
                      <a:alpha val="43137"/>
                    </a:srgbClr>
                  </a:outerShdw>
                </a:effectLst>
                <a:latin typeface="+mj-lt"/>
                <a:cs typeface="Times New Roman" pitchFamily="18" charset="0"/>
              </a:rPr>
              <a:t>Numerical</a:t>
            </a:r>
            <a:r>
              <a:rPr lang="en-US" sz="2400" b="1" dirty="0" smtClean="0">
                <a:solidFill>
                  <a:srgbClr val="002060"/>
                </a:solidFill>
                <a:effectLst>
                  <a:outerShdw blurRad="38100" dist="38100" dir="2700000" algn="tl">
                    <a:srgbClr val="000000">
                      <a:alpha val="43137"/>
                    </a:srgbClr>
                  </a:outerShdw>
                </a:effectLst>
                <a:latin typeface="+mj-lt"/>
              </a:rPr>
              <a:t> tool : SIDLab-V1.0</a:t>
            </a:r>
            <a:endParaRPr lang="en-US" sz="2400" b="1" dirty="0">
              <a:solidFill>
                <a:srgbClr val="002060"/>
              </a:solidFill>
              <a:effectLst>
                <a:outerShdw blurRad="38100" dist="38100" dir="2700000" algn="tl">
                  <a:srgbClr val="000000">
                    <a:alpha val="43137"/>
                  </a:srgbClr>
                </a:outerShdw>
              </a:effectLst>
              <a:latin typeface="+mj-lt"/>
            </a:endParaRPr>
          </a:p>
        </p:txBody>
      </p:sp>
      <p:sp>
        <p:nvSpPr>
          <p:cNvPr id="7" name="Espace réservé de la date 6"/>
          <p:cNvSpPr>
            <a:spLocks noGrp="1"/>
          </p:cNvSpPr>
          <p:nvPr>
            <p:ph type="dt" sz="half" idx="10"/>
          </p:nvPr>
        </p:nvSpPr>
        <p:spPr/>
        <p:txBody>
          <a:bodyPr/>
          <a:lstStyle/>
          <a:p>
            <a:fld id="{CE535588-EA5F-4BAD-96A0-2A3CFA2AC6D0}" type="datetime1">
              <a:rPr lang="en-US" smtClean="0"/>
              <a:pPr/>
              <a:t>6/16/2015</a:t>
            </a:fld>
            <a:endParaRPr lang="fr-BE" dirty="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7</a:t>
            </a:fld>
            <a:endParaRPr lang="fr-BE" dirty="0"/>
          </a:p>
        </p:txBody>
      </p:sp>
      <p:pic>
        <p:nvPicPr>
          <p:cNvPr id="1027" name="Picture 3" descr="C:\Users\Ahmed\Dropbox\Captures d'écran\Capture d'écran 2015-06-15 00.29.39.png"/>
          <p:cNvPicPr>
            <a:picLocks noChangeAspect="1" noChangeArrowheads="1"/>
          </p:cNvPicPr>
          <p:nvPr/>
        </p:nvPicPr>
        <p:blipFill>
          <a:blip r:embed="rId2" cstate="print"/>
          <a:srcRect b="4615"/>
          <a:stretch>
            <a:fillRect/>
          </a:stretch>
        </p:blipFill>
        <p:spPr bwMode="auto">
          <a:xfrm>
            <a:off x="251520" y="1700808"/>
            <a:ext cx="8712968" cy="46721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5AD484-0721-4843-AC25-EBCC06DC41DF}" type="datetime1">
              <a:rPr lang="en-US" smtClean="0"/>
              <a:pPr/>
              <a:t>6/16/2015</a:t>
            </a:fld>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dirty="0"/>
          </a:p>
        </p:txBody>
      </p:sp>
      <p:pic>
        <p:nvPicPr>
          <p:cNvPr id="27" name="Picture 4" descr="F:\Disc_2015\My_Documents\CNRP11_Presentation\wait1.png"/>
          <p:cNvPicPr>
            <a:picLocks noChangeAspect="1" noChangeArrowheads="1"/>
          </p:cNvPicPr>
          <p:nvPr/>
        </p:nvPicPr>
        <p:blipFill>
          <a:blip r:embed="rId2" cstate="print"/>
          <a:srcRect/>
          <a:stretch>
            <a:fillRect/>
          </a:stretch>
        </p:blipFill>
        <p:spPr bwMode="auto">
          <a:xfrm>
            <a:off x="323528" y="5877272"/>
            <a:ext cx="4701738" cy="720080"/>
          </a:xfrm>
          <a:prstGeom prst="rect">
            <a:avLst/>
          </a:prstGeom>
          <a:noFill/>
          <a:ln>
            <a:solidFill>
              <a:schemeClr val="accent1"/>
            </a:solidFill>
          </a:ln>
        </p:spPr>
      </p:pic>
      <p:pic>
        <p:nvPicPr>
          <p:cNvPr id="28" name="Picture 6" descr="C:\Users\Ahmed\Google Drive\Ahmed_Work\sid_NAA20140701\figure_2.png"/>
          <p:cNvPicPr>
            <a:picLocks noChangeAspect="1" noChangeArrowheads="1"/>
          </p:cNvPicPr>
          <p:nvPr/>
        </p:nvPicPr>
        <p:blipFill>
          <a:blip r:embed="rId3" cstate="print"/>
          <a:srcRect/>
          <a:stretch>
            <a:fillRect/>
          </a:stretch>
        </p:blipFill>
        <p:spPr bwMode="auto">
          <a:xfrm>
            <a:off x="3059832" y="1916832"/>
            <a:ext cx="5902624" cy="2448622"/>
          </a:xfrm>
          <a:prstGeom prst="rect">
            <a:avLst/>
          </a:prstGeom>
          <a:noFill/>
        </p:spPr>
      </p:pic>
      <p:pic>
        <p:nvPicPr>
          <p:cNvPr id="29" name="Picture 7" descr="C:\Users\Ahmed\Google Drive\Ahmed_Work\sid_NAA20140701\figure_1.png"/>
          <p:cNvPicPr>
            <a:picLocks noChangeAspect="1" noChangeArrowheads="1"/>
          </p:cNvPicPr>
          <p:nvPr/>
        </p:nvPicPr>
        <p:blipFill>
          <a:blip r:embed="rId4" cstate="print"/>
          <a:srcRect/>
          <a:stretch>
            <a:fillRect/>
          </a:stretch>
        </p:blipFill>
        <p:spPr bwMode="auto">
          <a:xfrm>
            <a:off x="395536" y="1988840"/>
            <a:ext cx="2880320" cy="2376264"/>
          </a:xfrm>
          <a:prstGeom prst="rect">
            <a:avLst/>
          </a:prstGeom>
          <a:noFill/>
        </p:spPr>
      </p:pic>
      <p:sp>
        <p:nvSpPr>
          <p:cNvPr id="30" name="Rectangle 29"/>
          <p:cNvSpPr/>
          <p:nvPr/>
        </p:nvSpPr>
        <p:spPr>
          <a:xfrm>
            <a:off x="5076056" y="6022844"/>
            <a:ext cx="3384376" cy="574508"/>
          </a:xfrm>
          <a:prstGeom prst="rect">
            <a:avLst/>
          </a:prstGeom>
        </p:spPr>
        <p:txBody>
          <a:bodyPr wrap="square" lIns="81272" tIns="40636" rIns="81272" bIns="40636">
            <a:spAutoFit/>
          </a:bodyPr>
          <a:lstStyle/>
          <a:p>
            <a:pPr algn="just">
              <a:buFont typeface="Arial" pitchFamily="34" charset="0"/>
              <a:buChar char="•"/>
            </a:pPr>
            <a:r>
              <a:rPr lang="en-US" sz="1600" b="1" i="1" dirty="0" smtClean="0">
                <a:latin typeface="Times New Roman" pitchFamily="18" charset="0"/>
                <a:cs typeface="Times New Roman" pitchFamily="18" charset="0"/>
              </a:rPr>
              <a:t> h’ </a:t>
            </a:r>
            <a:r>
              <a:rPr lang="en-US" sz="1400" i="1" dirty="0" smtClean="0">
                <a:latin typeface="Times New Roman" pitchFamily="18" charset="0"/>
                <a:cs typeface="Times New Roman" pitchFamily="18" charset="0"/>
              </a:rPr>
              <a:t>(Km) :The effective reflection height </a:t>
            </a:r>
          </a:p>
          <a:p>
            <a:pPr algn="just">
              <a:buFont typeface="Arial" pitchFamily="34" charset="0"/>
              <a:buChar char="•"/>
            </a:pPr>
            <a:r>
              <a:rPr lang="en-US" sz="1600" b="1" i="1" dirty="0" smtClean="0">
                <a:latin typeface="Times New Roman" pitchFamily="18" charset="0"/>
                <a:cs typeface="Times New Roman" pitchFamily="18" charset="0"/>
              </a:rPr>
              <a:t> β </a:t>
            </a:r>
            <a:r>
              <a:rPr lang="en-US" sz="1400" i="1" dirty="0" smtClean="0">
                <a:latin typeface="Times New Roman" pitchFamily="18" charset="0"/>
                <a:cs typeface="Times New Roman" pitchFamily="18" charset="0"/>
              </a:rPr>
              <a:t>(Km</a:t>
            </a:r>
            <a:r>
              <a:rPr lang="en-US" sz="1400" i="1" baseline="300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The sharpness </a:t>
            </a:r>
            <a:endParaRPr lang="fr-FR" sz="1400" dirty="0">
              <a:latin typeface="Times New Roman" pitchFamily="18" charset="0"/>
              <a:cs typeface="Times New Roman" pitchFamily="18" charset="0"/>
            </a:endParaRPr>
          </a:p>
        </p:txBody>
      </p:sp>
      <p:sp>
        <p:nvSpPr>
          <p:cNvPr id="31" name="Rectangle 30"/>
          <p:cNvSpPr/>
          <p:nvPr/>
        </p:nvSpPr>
        <p:spPr>
          <a:xfrm>
            <a:off x="1763688" y="8037512"/>
            <a:ext cx="3551264" cy="1374727"/>
          </a:xfrm>
          <a:prstGeom prst="rect">
            <a:avLst/>
          </a:prstGeom>
        </p:spPr>
        <p:txBody>
          <a:bodyPr wrap="square" lIns="81272" tIns="40636" rIns="81272" bIns="40636">
            <a:spAutoFit/>
          </a:bodyPr>
          <a:lstStyle/>
          <a:p>
            <a:pPr algn="just"/>
            <a:r>
              <a:rPr lang="en-US" sz="1400" dirty="0" smtClean="0">
                <a:latin typeface="Times New Roman" pitchFamily="18" charset="0"/>
                <a:cs typeface="Times New Roman" pitchFamily="18" charset="0"/>
              </a:rPr>
              <a:t>We perform numerical simulations in an effort to quantitatively understand the observed variations in the D-region and discuss the results in the light of current understanding on the effect of solar flares on this terrestrial ionospheric layer.</a:t>
            </a:r>
            <a:endParaRPr lang="en-US" sz="1400" dirty="0">
              <a:latin typeface="Times New Roman" pitchFamily="18" charset="0"/>
              <a:cs typeface="Times New Roman" pitchFamily="18" charset="0"/>
            </a:endParaRPr>
          </a:p>
        </p:txBody>
      </p:sp>
      <p:sp>
        <p:nvSpPr>
          <p:cNvPr id="32" name="Rectangle 31"/>
          <p:cNvSpPr/>
          <p:nvPr/>
        </p:nvSpPr>
        <p:spPr>
          <a:xfrm>
            <a:off x="0" y="5157192"/>
            <a:ext cx="8964488" cy="512953"/>
          </a:xfrm>
          <a:prstGeom prst="rect">
            <a:avLst/>
          </a:prstGeom>
        </p:spPr>
        <p:txBody>
          <a:bodyPr wrap="square" lIns="81272" tIns="40636" rIns="81272" bIns="40636">
            <a:spAutoFit/>
          </a:bodyPr>
          <a:lstStyle/>
          <a:p>
            <a:pPr algn="just"/>
            <a:r>
              <a:rPr lang="en-US" sz="1400" dirty="0" smtClean="0">
                <a:latin typeface="Times New Roman" pitchFamily="18" charset="0"/>
                <a:cs typeface="Times New Roman" pitchFamily="18" charset="0"/>
              </a:rPr>
              <a:t>The upper boundary of this waveguide is the earth ionosphere that is characterized by the conductivity. In LWPC, we use Wait's exponential ionosphere (</a:t>
            </a:r>
            <a:r>
              <a:rPr lang="en-US" sz="1400" u="sng" dirty="0" smtClean="0">
                <a:solidFill>
                  <a:schemeClr val="accent1"/>
                </a:solidFill>
                <a:latin typeface="Times New Roman" pitchFamily="18" charset="0"/>
                <a:cs typeface="Times New Roman" pitchFamily="18" charset="0"/>
              </a:rPr>
              <a:t>Wait and Spies, 1964</a:t>
            </a:r>
            <a:r>
              <a:rPr lang="en-US" sz="1400" dirty="0" smtClean="0">
                <a:latin typeface="Times New Roman" pitchFamily="18" charset="0"/>
                <a:cs typeface="Times New Roman" pitchFamily="18" charset="0"/>
              </a:rPr>
              <a:t>) for the electron density profile valid up to 100 Km altitude.</a:t>
            </a:r>
            <a:endParaRPr lang="en-US" sz="1400" dirty="0">
              <a:latin typeface="Times New Roman" pitchFamily="18" charset="0"/>
              <a:cs typeface="Times New Roman" pitchFamily="18" charset="0"/>
            </a:endParaRPr>
          </a:p>
        </p:txBody>
      </p:sp>
      <p:sp>
        <p:nvSpPr>
          <p:cNvPr id="34" name="ZoneTexte 33"/>
          <p:cNvSpPr txBox="1"/>
          <p:nvPr/>
        </p:nvSpPr>
        <p:spPr>
          <a:xfrm>
            <a:off x="179512" y="4365104"/>
            <a:ext cx="3168352" cy="589897"/>
          </a:xfrm>
          <a:prstGeom prst="rect">
            <a:avLst/>
          </a:prstGeom>
          <a:noFill/>
          <a:ln>
            <a:solidFill>
              <a:schemeClr val="tx2"/>
            </a:solidFill>
          </a:ln>
        </p:spPr>
        <p:txBody>
          <a:bodyPr wrap="square" lIns="81272" tIns="40636" rIns="81272" bIns="40636" rtlCol="0">
            <a:spAutoFit/>
          </a:bodyPr>
          <a:lstStyle/>
          <a:p>
            <a:pPr algn="just"/>
            <a:r>
              <a:rPr lang="en-US" sz="1100" dirty="0" smtClean="0">
                <a:solidFill>
                  <a:srgbClr val="0070C0"/>
                </a:solidFill>
                <a:latin typeface="Perpetua Titling MT" pitchFamily="18" charset="0"/>
                <a:ea typeface="PMingLiU-ExtB" pitchFamily="18" charset="-120"/>
              </a:rPr>
              <a:t>MESURED VLF AMPLITUDE AND PHASE DURING SOLAR FLARE RECORDE BY OUR AWESOME VLF RECEIVING STATION.</a:t>
            </a:r>
            <a:endParaRPr lang="en-US" sz="1100" dirty="0">
              <a:solidFill>
                <a:srgbClr val="0070C0"/>
              </a:solidFill>
              <a:latin typeface="Perpetua Titling MT" pitchFamily="18" charset="0"/>
              <a:ea typeface="PMingLiU-ExtB" pitchFamily="18" charset="-120"/>
            </a:endParaRPr>
          </a:p>
        </p:txBody>
      </p:sp>
      <p:sp>
        <p:nvSpPr>
          <p:cNvPr id="35" name="ZoneTexte 34"/>
          <p:cNvSpPr txBox="1"/>
          <p:nvPr/>
        </p:nvSpPr>
        <p:spPr>
          <a:xfrm>
            <a:off x="3419872" y="4365104"/>
            <a:ext cx="2664296" cy="589897"/>
          </a:xfrm>
          <a:prstGeom prst="rect">
            <a:avLst/>
          </a:prstGeom>
          <a:noFill/>
          <a:ln>
            <a:solidFill>
              <a:schemeClr val="tx2"/>
            </a:solidFill>
          </a:ln>
        </p:spPr>
        <p:txBody>
          <a:bodyPr wrap="square" lIns="81272" tIns="40636" rIns="81272" bIns="40636" rtlCol="0">
            <a:spAutoFit/>
          </a:bodyPr>
          <a:lstStyle/>
          <a:p>
            <a:pPr algn="just"/>
            <a:r>
              <a:rPr lang="en-US" sz="1100" dirty="0" smtClean="0">
                <a:solidFill>
                  <a:srgbClr val="0070C0"/>
                </a:solidFill>
                <a:latin typeface="PMingLiU-ExtB" pitchFamily="18" charset="-120"/>
                <a:ea typeface="PMingLiU-ExtB" pitchFamily="18" charset="-120"/>
              </a:rPr>
              <a:t>CALCULATED VLF AMPLITUDE AND PHASE </a:t>
            </a:r>
            <a:r>
              <a:rPr lang="en-US" sz="1100" dirty="0" smtClean="0">
                <a:solidFill>
                  <a:srgbClr val="0070C0"/>
                </a:solidFill>
                <a:latin typeface="Perpetua Titling MT" pitchFamily="18" charset="0"/>
                <a:ea typeface="PMingLiU-ExtB" pitchFamily="18" charset="-120"/>
              </a:rPr>
              <a:t>from LWPC model during SOLAR FLARE.</a:t>
            </a:r>
          </a:p>
        </p:txBody>
      </p:sp>
      <p:sp>
        <p:nvSpPr>
          <p:cNvPr id="36" name="ZoneTexte 35"/>
          <p:cNvSpPr txBox="1"/>
          <p:nvPr/>
        </p:nvSpPr>
        <p:spPr>
          <a:xfrm>
            <a:off x="6156176" y="4365104"/>
            <a:ext cx="2771800" cy="589897"/>
          </a:xfrm>
          <a:prstGeom prst="rect">
            <a:avLst/>
          </a:prstGeom>
          <a:noFill/>
          <a:ln>
            <a:solidFill>
              <a:schemeClr val="tx2"/>
            </a:solidFill>
          </a:ln>
        </p:spPr>
        <p:txBody>
          <a:bodyPr wrap="square" lIns="81272" tIns="40636" rIns="81272" bIns="40636" rtlCol="0">
            <a:spAutoFit/>
          </a:bodyPr>
          <a:lstStyle/>
          <a:p>
            <a:pPr algn="just"/>
            <a:r>
              <a:rPr lang="en-US" sz="1100" dirty="0" smtClean="0">
                <a:solidFill>
                  <a:srgbClr val="0070C0"/>
                </a:solidFill>
                <a:latin typeface="Perpetua Titling MT" pitchFamily="18" charset="0"/>
                <a:ea typeface="PMingLiU-ExtB" pitchFamily="18" charset="-120"/>
              </a:rPr>
              <a:t>Estimated values of change in Wait ionospheric parameters during SOLAR FLARE.</a:t>
            </a:r>
            <a:endParaRPr lang="en-US" sz="1100" dirty="0">
              <a:solidFill>
                <a:srgbClr val="0070C0"/>
              </a:solidFill>
              <a:latin typeface="Perpetua Titling MT" pitchFamily="18" charset="0"/>
              <a:ea typeface="PMingLiU-ExtB" pitchFamily="18" charset="-120"/>
            </a:endParaRPr>
          </a:p>
        </p:txBody>
      </p:sp>
      <p:sp>
        <p:nvSpPr>
          <p:cNvPr id="37" name="Rectangle 36"/>
          <p:cNvSpPr/>
          <p:nvPr/>
        </p:nvSpPr>
        <p:spPr>
          <a:xfrm>
            <a:off x="107504" y="1332452"/>
            <a:ext cx="8712968" cy="728396"/>
          </a:xfrm>
          <a:prstGeom prst="rect">
            <a:avLst/>
          </a:prstGeom>
        </p:spPr>
        <p:txBody>
          <a:bodyPr wrap="square" lIns="81272" tIns="40636" rIns="81272" bIns="40636">
            <a:spAutoFit/>
          </a:bodyPr>
          <a:lstStyle/>
          <a:p>
            <a:pPr algn="just"/>
            <a:r>
              <a:rPr lang="en-US" sz="1400" dirty="0" smtClean="0">
                <a:latin typeface="Times New Roman" pitchFamily="18" charset="0"/>
                <a:cs typeface="Times New Roman" pitchFamily="18" charset="0"/>
              </a:rPr>
              <a:t>In our study, the Long Wave Propagation Capability (LWPC) code developed by the Naval Ocean Systems Center (NOSC), San Diego, USA for the propagation of VLF waves into the Earth Ionosphere Waveguide (EIWG) (</a:t>
            </a:r>
            <a:r>
              <a:rPr lang="en-US" sz="1400" u="sng" dirty="0" smtClean="0">
                <a:solidFill>
                  <a:schemeClr val="accent1"/>
                </a:solidFill>
                <a:latin typeface="Times New Roman" pitchFamily="18" charset="0"/>
                <a:cs typeface="Times New Roman" pitchFamily="18" charset="0"/>
              </a:rPr>
              <a:t>Ferguson 98</a:t>
            </a:r>
            <a:r>
              <a:rPr lang="en-US" sz="1400" dirty="0" smtClean="0">
                <a:latin typeface="Times New Roman" pitchFamily="18" charset="0"/>
                <a:cs typeface="Times New Roman" pitchFamily="18" charset="0"/>
              </a:rPr>
              <a:t>) has been used to model D-region ionosphere during solar flare conditions.</a:t>
            </a:r>
            <a:endParaRPr lang="en-US" sz="1400" dirty="0">
              <a:latin typeface="Times New Roman" pitchFamily="18" charset="0"/>
              <a:cs typeface="Times New Roman" pitchFamily="18" charset="0"/>
            </a:endParaRPr>
          </a:p>
        </p:txBody>
      </p:sp>
      <p:sp>
        <p:nvSpPr>
          <p:cNvPr id="38" name="Titre 1"/>
          <p:cNvSpPr txBox="1">
            <a:spLocks/>
          </p:cNvSpPr>
          <p:nvPr/>
        </p:nvSpPr>
        <p:spPr>
          <a:xfrm>
            <a:off x="35496" y="692696"/>
            <a:ext cx="7272808" cy="504056"/>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a:buFont typeface="Arial" pitchFamily="34" charset="0"/>
              <a:buChar char="•"/>
            </a:pPr>
            <a:r>
              <a:rPr lang="fr-FR" sz="2000" b="1" dirty="0" smtClean="0">
                <a:solidFill>
                  <a:srgbClr val="002060"/>
                </a:solidFill>
                <a:effectLst>
                  <a:outerShdw blurRad="38100" dist="38100" dir="2700000" algn="tl">
                    <a:srgbClr val="000000">
                      <a:alpha val="43137"/>
                    </a:srgbClr>
                  </a:outerShdw>
                </a:effectLst>
                <a:latin typeface="+mj-lt"/>
                <a:cs typeface="Times New Roman" pitchFamily="18" charset="0"/>
              </a:rPr>
              <a:t>SIMULATION TECHNIQUE USING LWPC CODE</a:t>
            </a:r>
            <a:endParaRPr lang="fr-FR" sz="2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5AD484-0721-4843-AC25-EBCC06DC41DF}" type="datetime1">
              <a:rPr lang="en-US" smtClean="0"/>
              <a:pPr/>
              <a:t>6/16/2015</a:t>
            </a:fld>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9</a:t>
            </a:fld>
            <a:endParaRPr lang="fr-BE" dirty="0"/>
          </a:p>
        </p:txBody>
      </p:sp>
      <p:pic>
        <p:nvPicPr>
          <p:cNvPr id="4" name="Picture 2" descr="D:\Divers\stock3\29314_1463524070931_5713705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811" y="591135"/>
            <a:ext cx="7616613" cy="60940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à coins arrondis 4"/>
          <p:cNvSpPr/>
          <p:nvPr/>
        </p:nvSpPr>
        <p:spPr>
          <a:xfrm>
            <a:off x="2339752" y="3212976"/>
            <a:ext cx="4752528" cy="1296144"/>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Thank you!</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mic SANS">
      <a:majorFont>
        <a:latin typeface="Comic Sans MS"/>
        <a:ea typeface=""/>
        <a:cs typeface=""/>
      </a:majorFont>
      <a:minorFont>
        <a:latin typeface="Comic Sans MS"/>
        <a:ea typeface=""/>
        <a:cs typeface=""/>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2047</TotalTime>
  <Words>358</Words>
  <Application>Microsoft Office PowerPoint</Application>
  <PresentationFormat>Affichage à l'écran (4:3)</PresentationFormat>
  <Paragraphs>62</Paragraphs>
  <Slides>9</Slides>
  <Notes>2</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Urbain</vt:lpstr>
      <vt:lpstr>Diapositive 1</vt:lpstr>
      <vt:lpstr>The terrestrial Ionosphere</vt:lpstr>
      <vt:lpstr>The Very Low Frequencies (VLF-radio)</vt:lpstr>
      <vt:lpstr>Perturbations of VLF/LF radio signals by solar X-ray flare</vt:lpstr>
      <vt:lpstr>LSAMA’s ELF/VLF equipments</vt:lpstr>
      <vt:lpstr> Signature of SIDs in the VLF signal </vt:lpstr>
      <vt:lpstr>Numerical tool : SIDLab-V1.0</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Sudden Ionospheric Disturbances (SIDs) observed from Tunis-Tunisia</dc:title>
  <dc:creator>Ahmed</dc:creator>
  <cp:lastModifiedBy>Ahmed</cp:lastModifiedBy>
  <cp:revision>125</cp:revision>
  <dcterms:created xsi:type="dcterms:W3CDTF">2014-12-15T13:48:10Z</dcterms:created>
  <dcterms:modified xsi:type="dcterms:W3CDTF">2015-06-16T07:39:57Z</dcterms:modified>
</cp:coreProperties>
</file>