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A80F-02DB-4F80-86E6-34807976DFF2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9648-817F-4508-922C-6B7885A2E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60648"/>
            <a:ext cx="9906000" cy="135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240" tIns="31620" rIns="63240" bIns="31620">
            <a:spAutoFit/>
          </a:bodyPr>
          <a:lstStyle/>
          <a:p>
            <a:pPr algn="ctr"/>
            <a:r>
              <a:rPr lang="en-US" sz="28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The method for mapping electric field distribution in </a:t>
            </a:r>
            <a:endParaRPr lang="en-US" sz="2800" b="1" dirty="0" smtClean="0">
              <a:solidFill>
                <a:srgbClr val="23236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cathode </a:t>
            </a:r>
            <a:r>
              <a:rPr lang="en-US" sz="28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en-US" sz="2800" b="1" dirty="0" smtClean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region of </a:t>
            </a:r>
            <a:r>
              <a:rPr lang="en-US" sz="28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an abnormal glow discharge </a:t>
            </a:r>
            <a:endParaRPr lang="en-US" sz="2800" b="1" dirty="0" smtClean="0">
              <a:solidFill>
                <a:srgbClr val="23236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8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neutral neon </a:t>
            </a:r>
            <a:r>
              <a:rPr lang="en-US" sz="2800" b="1" dirty="0" smtClean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spectral </a:t>
            </a:r>
            <a:r>
              <a:rPr lang="en-US" sz="28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line shapes</a:t>
            </a:r>
            <a:endParaRPr lang="en-US" altLang="en-US" sz="2800" b="1" dirty="0">
              <a:solidFill>
                <a:srgbClr val="2323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3284984"/>
            <a:ext cx="9906000" cy="3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240" tIns="31620" rIns="63240" bIns="31620">
            <a:spAutoFit/>
          </a:bodyPr>
          <a:lstStyle/>
          <a:p>
            <a:pPr algn="ctr" defTabSz="3086100">
              <a:spcBef>
                <a:spcPct val="50000"/>
              </a:spcBef>
            </a:pPr>
            <a:r>
              <a:rPr lang="en-US" altLang="en-US" sz="20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N V Ivanović</a:t>
            </a:r>
            <a:r>
              <a:rPr lang="en-US" altLang="en-US" sz="2000" b="1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0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, G </a:t>
            </a:r>
            <a:r>
              <a:rPr lang="en-US" altLang="en-US" sz="2000" b="1" dirty="0" err="1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altLang="en-US" sz="20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 Majstorović</a:t>
            </a:r>
            <a:r>
              <a:rPr lang="en-US" altLang="en-US" sz="2000" b="1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b="1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, N M Šišović</a:t>
            </a:r>
            <a:r>
              <a:rPr lang="en-US" altLang="en-US" sz="2000" b="1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en-US" sz="2000" dirty="0">
              <a:solidFill>
                <a:srgbClr val="2323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4653136"/>
            <a:ext cx="9906000" cy="9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240" tIns="31620" rIns="63240" bIns="31620">
            <a:spAutoFit/>
          </a:bodyPr>
          <a:lstStyle/>
          <a:p>
            <a:pPr algn="ctr"/>
            <a:r>
              <a:rPr lang="en-US" altLang="en-US" sz="2000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University of  Belgrade, Faculty of Agriculture, 11080  Belgrade, Serbia</a:t>
            </a:r>
          </a:p>
          <a:p>
            <a:pPr algn="ctr"/>
            <a:r>
              <a:rPr lang="sr-Latn-CS" altLang="en-US" sz="2000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altLang="en-US" sz="2000" dirty="0" err="1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altLang="en-US" sz="2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, Military Academy, 11105 Belgrade, Serbia</a:t>
            </a:r>
          </a:p>
          <a:p>
            <a:pPr algn="ctr"/>
            <a:r>
              <a:rPr lang="en-US" altLang="en-US" sz="2000" baseline="30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University of  </a:t>
            </a:r>
            <a:r>
              <a:rPr lang="en-US" altLang="en-US" sz="2000" dirty="0" smtClean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Belgrade, Faculty </a:t>
            </a:r>
            <a:r>
              <a:rPr lang="en-US" altLang="en-US" sz="2000" dirty="0">
                <a:solidFill>
                  <a:srgbClr val="23236B"/>
                </a:solidFill>
                <a:latin typeface="Times New Roman" pitchFamily="18" charset="0"/>
                <a:cs typeface="Times New Roman" pitchFamily="18" charset="0"/>
              </a:rPr>
              <a:t>of  Physics, 11001 Belgrade, Serbia</a:t>
            </a:r>
            <a:endParaRPr lang="en-US" altLang="en-US" sz="2000" baseline="30000" dirty="0">
              <a:solidFill>
                <a:srgbClr val="23236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1" descr="Figure_ 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740" y="908720"/>
            <a:ext cx="486633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6"/>
          <p:cNvGrpSpPr>
            <a:grpSpLocks noChangeAspect="1"/>
          </p:cNvGrpSpPr>
          <p:nvPr/>
        </p:nvGrpSpPr>
        <p:grpSpPr bwMode="auto">
          <a:xfrm>
            <a:off x="5572902" y="1168998"/>
            <a:ext cx="3916602" cy="1395906"/>
            <a:chOff x="307395" y="5618163"/>
            <a:chExt cx="7096705" cy="2428875"/>
          </a:xfrm>
        </p:grpSpPr>
        <p:pic>
          <p:nvPicPr>
            <p:cNvPr id="6" name="Picture 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1063" y="5618163"/>
              <a:ext cx="6523037" cy="2428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4"/>
            <p:cNvSpPr>
              <a:spLocks noChangeArrowheads="1"/>
            </p:cNvSpPr>
            <p:nvPr/>
          </p:nvSpPr>
          <p:spPr bwMode="auto">
            <a:xfrm>
              <a:off x="307395" y="5748687"/>
              <a:ext cx="4396327" cy="696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End – on  view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Group 75"/>
          <p:cNvGrpSpPr>
            <a:grpSpLocks noChangeAspect="1"/>
          </p:cNvGrpSpPr>
          <p:nvPr/>
        </p:nvGrpSpPr>
        <p:grpSpPr bwMode="auto">
          <a:xfrm>
            <a:off x="5889104" y="3501008"/>
            <a:ext cx="3600000" cy="1295275"/>
            <a:chOff x="833438" y="8569325"/>
            <a:chExt cx="6618287" cy="2381250"/>
          </a:xfrm>
        </p:grpSpPr>
        <p:pic>
          <p:nvPicPr>
            <p:cNvPr id="9" name="Picture 9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3438" y="8569325"/>
              <a:ext cx="6618287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5"/>
            <p:cNvSpPr>
              <a:spLocks noChangeArrowheads="1"/>
            </p:cNvSpPr>
            <p:nvPr/>
          </p:nvSpPr>
          <p:spPr bwMode="auto">
            <a:xfrm>
              <a:off x="950707" y="8628040"/>
              <a:ext cx="3324785" cy="735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Side – on  view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7" name="Rectangle 103"/>
          <p:cNvSpPr>
            <a:spLocks noChangeArrowheads="1"/>
          </p:cNvSpPr>
          <p:nvPr/>
        </p:nvSpPr>
        <p:spPr bwMode="auto">
          <a:xfrm>
            <a:off x="216024" y="3429000"/>
            <a:ext cx="5457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Figure 1.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Schematic diagram of the central part of the Grimm GD for side-on and end-on observations. Symbols: TD – translation direction,  CF – cathode fall region, NG – negative glow </a:t>
            </a:r>
            <a:r>
              <a:rPr lang="en-US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region,PP</a:t>
            </a:r>
            <a:r>
              <a:rPr lang="en-US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protruding  plasma, C – cathode.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8" descr="G511_3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560" y="476672"/>
            <a:ext cx="3420000" cy="260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7" descr="G511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76672"/>
            <a:ext cx="3420000" cy="263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1"/>
          <p:cNvSpPr>
            <a:spLocks noChangeArrowheads="1"/>
          </p:cNvSpPr>
          <p:nvPr/>
        </p:nvSpPr>
        <p:spPr bwMode="auto">
          <a:xfrm>
            <a:off x="488504" y="3091318"/>
            <a:ext cx="396044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GB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Behaviour of terms group 4d'</a:t>
            </a:r>
            <a:r>
              <a:rPr lang="sr-Latn-C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Ne I 511.367 nm in a Stark field calculated from equation (1) using data from Table II in Ref.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191"/>
          <p:cNvSpPr>
            <a:spLocks noChangeArrowheads="1"/>
          </p:cNvSpPr>
          <p:nvPr/>
        </p:nvSpPr>
        <p:spPr bwMode="auto">
          <a:xfrm>
            <a:off x="4953001" y="3091318"/>
            <a:ext cx="4176464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GB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Behaviour of terms group 4d': (a) Ne I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511.650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nm in a Stark field calculated from equation (1) using data from Table II in Ref.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26" name="Object 184"/>
          <p:cNvGraphicFramePr>
            <a:graphicFrameLocks/>
          </p:cNvGraphicFramePr>
          <p:nvPr/>
        </p:nvGraphicFramePr>
        <p:xfrm>
          <a:off x="2755900" y="4797152"/>
          <a:ext cx="4394200" cy="1223963"/>
        </p:xfrm>
        <a:graphic>
          <a:graphicData uri="http://schemas.openxmlformats.org/presentationml/2006/ole">
            <p:oleObj spid="_x0000_s1026" name="Equation" r:id="rId5" imgW="1574800" imgH="482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" descr="SLS_slika_4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472" y="121818"/>
            <a:ext cx="3600000" cy="43873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144016" y="4611231"/>
            <a:ext cx="4808984" cy="180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GB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GB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Spectral line shapes and best fits of Ne I 511.367 nm at different axial positions from cathode: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); and end-on experimental profile: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Discharge conditions: iron cathode,  </a:t>
            </a:r>
          </a:p>
          <a:p>
            <a:pPr algn="just" eaLnBrk="0" hangingPunct="0"/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6.5mbar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; I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12 </a:t>
            </a:r>
            <a:r>
              <a:rPr lang="en-GB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600 V. </a:t>
            </a:r>
          </a:p>
        </p:txBody>
      </p:sp>
      <p:sp>
        <p:nvSpPr>
          <p:cNvPr id="6" name="Rectangle 115"/>
          <p:cNvSpPr>
            <a:spLocks noChangeArrowheads="1"/>
          </p:cNvSpPr>
          <p:nvPr/>
        </p:nvSpPr>
        <p:spPr bwMode="auto">
          <a:xfrm>
            <a:off x="5241032" y="4611231"/>
            <a:ext cx="4536505" cy="180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GB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GB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Spectral line shapes and best fits of </a:t>
            </a:r>
            <a:r>
              <a:rPr lang="en-US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Ne I 511.650 nm line.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at different axial positions from cathode: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); and end-on experimental profile: (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Discharge conditions: iron cathode,  </a:t>
            </a:r>
          </a:p>
          <a:p>
            <a:pPr algn="just" eaLnBrk="0" hangingPunct="0"/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=6.5mbar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; I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12 </a:t>
            </a:r>
            <a:r>
              <a:rPr lang="en-GB" sz="20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GB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= 600 V. </a:t>
            </a:r>
          </a:p>
        </p:txBody>
      </p:sp>
      <p:pic>
        <p:nvPicPr>
          <p:cNvPr id="7" name="Picture 70" descr="SLS_slika_2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492" y="121818"/>
            <a:ext cx="3600000" cy="4386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 descr="Mapiranje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704" y="332656"/>
            <a:ext cx="5328592" cy="408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824707" y="4437112"/>
            <a:ext cx="8256587" cy="1323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2000" b="1" dirty="0" smtClean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2000" dirty="0" smtClean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Calculated electric field strength in the CF region of GDS  by using measured shifts for </a:t>
            </a:r>
            <a:r>
              <a:rPr lang="en-GB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Ne I 511.367 nm and Ne I </a:t>
            </a:r>
            <a:r>
              <a:rPr lang="en-U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511.650 nm line. Discharge conditions: iron cathode</a:t>
            </a:r>
            <a:r>
              <a:rPr lang="sr-Latn-C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= 6.5 mbar;</a:t>
            </a:r>
            <a:r>
              <a:rPr lang="en-US" sz="2000" i="1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= 12 </a:t>
            </a:r>
            <a:r>
              <a:rPr lang="en-US" sz="2000" dirty="0" err="1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000" i="1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2000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= 600V </a:t>
            </a:r>
            <a:r>
              <a:rPr lang="en-US" sz="2000" i="1" dirty="0">
                <a:solidFill>
                  <a:srgbClr val="000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0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1"/>
          <p:cNvSpPr>
            <a:spLocks noChangeArrowheads="1"/>
          </p:cNvSpPr>
          <p:nvPr/>
        </p:nvSpPr>
        <p:spPr bwMode="auto">
          <a:xfrm>
            <a:off x="1352600" y="2780928"/>
            <a:ext cx="7200800" cy="5539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3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Thank you </a:t>
            </a:r>
            <a:r>
              <a:rPr lang="en-US" sz="3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for your </a:t>
            </a:r>
            <a:r>
              <a:rPr lang="en-US" sz="3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attention!</a:t>
            </a:r>
            <a:endParaRPr lang="en-GB" sz="3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199</Words>
  <Application>Microsoft Office PowerPoint</Application>
  <PresentationFormat>A4 Paper (210x297 mm)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</cp:lastModifiedBy>
  <cp:revision>7</cp:revision>
  <dcterms:created xsi:type="dcterms:W3CDTF">2015-06-16T17:05:15Z</dcterms:created>
  <dcterms:modified xsi:type="dcterms:W3CDTF">2015-06-18T10:58:16Z</dcterms:modified>
</cp:coreProperties>
</file>