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handoutMasterIdLst>
    <p:handoutMasterId r:id="rId23"/>
  </p:handoutMasterIdLst>
  <p:sldIdLst>
    <p:sldId id="256" r:id="rId2"/>
    <p:sldId id="519" r:id="rId3"/>
    <p:sldId id="525" r:id="rId4"/>
    <p:sldId id="355" r:id="rId5"/>
    <p:sldId id="530" r:id="rId6"/>
    <p:sldId id="497" r:id="rId7"/>
    <p:sldId id="500" r:id="rId8"/>
    <p:sldId id="491" r:id="rId9"/>
    <p:sldId id="488" r:id="rId10"/>
    <p:sldId id="508" r:id="rId11"/>
    <p:sldId id="504" r:id="rId12"/>
    <p:sldId id="515" r:id="rId13"/>
    <p:sldId id="492" r:id="rId14"/>
    <p:sldId id="486" r:id="rId15"/>
    <p:sldId id="531" r:id="rId16"/>
    <p:sldId id="493" r:id="rId17"/>
    <p:sldId id="528" r:id="rId18"/>
    <p:sldId id="532" r:id="rId19"/>
    <p:sldId id="517" r:id="rId20"/>
    <p:sldId id="514" r:id="rId21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CC"/>
    <a:srgbClr val="FF3300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813" autoAdjust="0"/>
    <p:restoredTop sz="92977" autoAdjust="0"/>
  </p:normalViewPr>
  <p:slideViewPr>
    <p:cSldViewPr>
      <p:cViewPr>
        <p:scale>
          <a:sx n="72" d="100"/>
          <a:sy n="72" d="100"/>
        </p:scale>
        <p:origin x="-203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F4429E43-C954-46FD-A70F-7EEB5BF5E796}" type="datetimeFigureOut">
              <a:rPr lang="fr-FR"/>
              <a:pPr>
                <a:defRPr/>
              </a:pPr>
              <a:t>07/06/2013</a:t>
            </a:fld>
            <a:endParaRPr lang="fr-F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914433C3-1CBE-445A-992A-75B5F59BA3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A144502-BF67-40BE-9190-C01704CF8D4D}" type="datetimeFigureOut">
              <a:rPr lang="fr-FR"/>
              <a:pPr>
                <a:defRPr/>
              </a:pPr>
              <a:t>07/06/2013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5B12542A-E6F0-4A76-9114-050C02C6AC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xfrm>
            <a:off x="679450" y="4714875"/>
            <a:ext cx="5438775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59350" cy="3719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xfrm>
            <a:off x="679450" y="4716463"/>
            <a:ext cx="5438775" cy="4465637"/>
          </a:xfrm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3326-6FB8-45CE-AAC5-7CFE4B8F5EE2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515C-C071-46DF-8F01-8A38F4C9AC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DA3F-1CF3-4FE3-9FA9-308D0E3F763D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0D7E-642B-4866-B1AA-BEAB77BA0C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B55D-BF85-492E-9645-F3AFD218A0DC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C40E-785D-44C0-A6A3-800F5B68D9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belledonne-bandeau-bleuINPG+pt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8" descr="UJF_PPT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237288"/>
            <a:ext cx="1068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g2elab_logo-2coul-texte-F&amp;G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20038" y="82550"/>
            <a:ext cx="11160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7"/>
          <p:cNvSpPr>
            <a:spLocks noChangeArrowheads="1"/>
          </p:cNvSpPr>
          <p:nvPr userDrawn="1"/>
        </p:nvSpPr>
        <p:spPr bwMode="auto">
          <a:xfrm flipH="1">
            <a:off x="682625" y="981075"/>
            <a:ext cx="8461375" cy="714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0" scaled="1"/>
          </a:gra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1800">
              <a:latin typeface="Calibri" pitchFamily="34" charset="0"/>
            </a:endParaRPr>
          </a:p>
        </p:txBody>
      </p:sp>
      <p:pic>
        <p:nvPicPr>
          <p:cNvPr id="6" name="Picture 11" descr="Grenoble INP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6165850"/>
            <a:ext cx="7905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230938"/>
            <a:ext cx="1008063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85188" y="6394450"/>
            <a:ext cx="658812" cy="4635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5D3509C-BDB2-4056-AF32-D44AC09F5D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EB7C-A223-46F4-8427-8C5AE92D7199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8E867-B505-4839-9047-AC0B72A5AD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056B-EFC3-4DBE-BD9C-633A02690566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5C63A-9C33-4C25-B07E-4EA6FD915A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A5A5-F5FA-4678-8A0E-6C37C5BD5F2E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687CF-2084-4AB8-9BDC-1C6FB4DEAA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5F024-11E1-4B66-8A27-D555EADC24FA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AA4-A68E-43A8-8FED-97C812BF61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147B2-5ED3-4DF2-BB55-E58908A1905D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0585-2D8C-48D0-B782-AC6CCDFD2B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606D7-8E89-42B6-BED5-839ACAD61E12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85D5-B20C-4CD0-AE65-5044AA5D87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5FB79-CA4A-4000-AB7B-490670DD534C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6FAE-E203-476A-8F16-B090A9CEC9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4BA8C-6389-415C-B472-40DC8C19EB1D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8598-17D3-4520-8845-B4D727896D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4103078-5705-4B52-85DD-E2A16FD62688}" type="datetime1">
              <a:rPr lang="ru-RU"/>
              <a:pPr>
                <a:defRPr/>
              </a:pPr>
              <a:t>07.06.2013</a:t>
            </a:fld>
            <a:endParaRPr lang="ru-R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67FB7F6-3E4F-477E-81E7-320CF2FDFF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9" r:id="rId2"/>
    <p:sldLayoutId id="2147483888" r:id="rId3"/>
    <p:sldLayoutId id="2147483887" r:id="rId4"/>
    <p:sldLayoutId id="2147483886" r:id="rId5"/>
    <p:sldLayoutId id="2147483885" r:id="rId6"/>
    <p:sldLayoutId id="2147483884" r:id="rId7"/>
    <p:sldLayoutId id="2147483883" r:id="rId8"/>
    <p:sldLayoutId id="2147483882" r:id="rId9"/>
    <p:sldLayoutId id="2147483881" r:id="rId10"/>
    <p:sldLayoutId id="2147483880" r:id="rId11"/>
    <p:sldLayoutId id="214748389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D71D12-2B03-4543-81F6-DA53ECC66B66}" type="slidenum">
              <a:rPr lang="fr-FR"/>
              <a:pPr/>
              <a:t>1</a:t>
            </a:fld>
            <a:endParaRPr lang="fr-FR"/>
          </a:p>
        </p:txBody>
      </p:sp>
      <p:sp>
        <p:nvSpPr>
          <p:cNvPr id="3075" name="Espace réservé du numéro de diapositive 7"/>
          <p:cNvSpPr txBox="1">
            <a:spLocks noGrp="1"/>
          </p:cNvSpPr>
          <p:nvPr/>
        </p:nvSpPr>
        <p:spPr bwMode="auto">
          <a:xfrm>
            <a:off x="8485188" y="6394450"/>
            <a:ext cx="658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fld id="{80FD817E-2CE9-4DE3-BD64-B01B3ACE4200}" type="slidenum">
              <a:rPr lang="fr-FR" sz="1400">
                <a:solidFill>
                  <a:srgbClr val="898989"/>
                </a:solidFill>
                <a:latin typeface="Calibri" pitchFamily="34" charset="0"/>
              </a:rPr>
              <a:pPr algn="r">
                <a:spcBef>
                  <a:spcPct val="0"/>
                </a:spcBef>
              </a:pPr>
              <a:t>1</a:t>
            </a:fld>
            <a:endParaRPr lang="fr-FR" sz="14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Titre 1"/>
          <p:cNvSpPr>
            <a:spLocks/>
          </p:cNvSpPr>
          <p:nvPr/>
        </p:nvSpPr>
        <p:spPr bwMode="auto">
          <a:xfrm>
            <a:off x="0" y="1341438"/>
            <a:ext cx="91440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defRPr/>
            </a:pPr>
            <a:r>
              <a:rPr lang="en-US" altLang="ja-JP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CRYOPLASMA IN HELIUM INDUCED BY CORONA DISCHARGE </a:t>
            </a:r>
            <a:endParaRPr lang="fr-FR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3077" name="ZoneTexte 6"/>
          <p:cNvSpPr txBox="1">
            <a:spLocks noChangeArrowheads="1"/>
          </p:cNvSpPr>
          <p:nvPr/>
        </p:nvSpPr>
        <p:spPr bwMode="auto">
          <a:xfrm>
            <a:off x="-71438" y="1143000"/>
            <a:ext cx="928687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endParaRPr lang="en-US" sz="1600">
              <a:latin typeface="Gill Sans MT" pitchFamily="34" charset="0"/>
            </a:endParaRPr>
          </a:p>
        </p:txBody>
      </p:sp>
      <p:sp>
        <p:nvSpPr>
          <p:cNvPr id="3078" name="Sous-titre 2"/>
          <p:cNvSpPr>
            <a:spLocks/>
          </p:cNvSpPr>
          <p:nvPr/>
        </p:nvSpPr>
        <p:spPr bwMode="auto">
          <a:xfrm>
            <a:off x="323850" y="2781300"/>
            <a:ext cx="8429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spcBef>
                <a:spcPct val="20000"/>
              </a:spcBef>
              <a:buFont typeface="Arial" charset="0"/>
              <a:buNone/>
            </a:pPr>
            <a:r>
              <a:rPr lang="en-US" sz="1800" u="sng"/>
              <a:t>N. Bonifaci</a:t>
            </a:r>
            <a:r>
              <a:rPr lang="en-US" sz="1800"/>
              <a:t>, F. Aitken, </a:t>
            </a:r>
            <a:r>
              <a:rPr lang="en-US" sz="1600"/>
              <a:t>G2E</a:t>
            </a:r>
            <a:r>
              <a:rPr lang="en-US" sz="1600" i="1"/>
              <a:t>lab</a:t>
            </a:r>
            <a:r>
              <a:rPr lang="en-US" sz="1600"/>
              <a:t> Grenoble, France</a:t>
            </a:r>
            <a:r>
              <a:rPr lang="en-US" sz="1800"/>
              <a:t> </a:t>
            </a:r>
          </a:p>
          <a:p>
            <a:pPr marL="26988" algn="ctr">
              <a:spcBef>
                <a:spcPct val="20000"/>
              </a:spcBef>
              <a:buFont typeface="Arial" charset="0"/>
              <a:buNone/>
            </a:pPr>
            <a:r>
              <a:rPr lang="en-US" sz="1800"/>
              <a:t>V Atrazhev, Joint Institute for High Temperatures, Russia</a:t>
            </a:r>
          </a:p>
          <a:p>
            <a:pPr marL="26988" algn="ctr">
              <a:spcBef>
                <a:spcPct val="20000"/>
              </a:spcBef>
              <a:buFont typeface="Arial" charset="0"/>
              <a:buNone/>
            </a:pPr>
            <a:r>
              <a:rPr lang="en-US" sz="1800"/>
              <a:t>V.A. Shakhatov,  Topchiev of Petrochemical Synthesis Institute, Russia</a:t>
            </a:r>
          </a:p>
          <a:p>
            <a:pPr marL="26988" algn="ctr">
              <a:spcBef>
                <a:spcPct val="20000"/>
              </a:spcBef>
              <a:buFont typeface="Arial" charset="0"/>
              <a:buNone/>
            </a:pPr>
            <a:r>
              <a:rPr lang="en-US" sz="1800"/>
              <a:t>J. Eloranta </a:t>
            </a:r>
            <a:r>
              <a:rPr lang="en-GB" sz="1600"/>
              <a:t>Department of Chemistry,</a:t>
            </a:r>
            <a:r>
              <a:rPr lang="en-US" sz="1600"/>
              <a:t>California State University, USA</a:t>
            </a:r>
          </a:p>
          <a:p>
            <a:pPr marL="26988"/>
            <a:r>
              <a:rPr lang="en-US"/>
              <a:t>	             </a:t>
            </a:r>
            <a:r>
              <a:rPr lang="en-US" sz="1800"/>
              <a:t>K. von Haeften ,  </a:t>
            </a:r>
            <a:r>
              <a:rPr lang="nl-NL" sz="1600"/>
              <a:t>Leicester University, Leicester, UK</a:t>
            </a:r>
          </a:p>
          <a:p>
            <a:pPr marL="26988" algn="ctr">
              <a:spcBef>
                <a:spcPct val="20000"/>
              </a:spcBef>
              <a:buFont typeface="Arial" charset="0"/>
              <a:buNone/>
            </a:pPr>
            <a:r>
              <a:rPr lang="de-DE" sz="1800"/>
              <a:t>G Vermeulen, </a:t>
            </a:r>
            <a:r>
              <a:rPr lang="de-DE" sz="1600"/>
              <a:t>Institut Néel Grenoble, France</a:t>
            </a:r>
            <a:endParaRPr lang="en-US" sz="1600"/>
          </a:p>
          <a:p>
            <a:pPr marL="26988" algn="ctr">
              <a:spcBef>
                <a:spcPct val="20000"/>
              </a:spcBef>
              <a:buFont typeface="Arial" charset="0"/>
              <a:buNone/>
            </a:pPr>
            <a:endParaRPr lang="en-US" sz="18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E65793-F593-4253-ADEA-0FD96D3F7CF8}" type="slidenum">
              <a:rPr lang="fr-FR"/>
              <a:pPr/>
              <a:t>10</a:t>
            </a:fld>
            <a:endParaRPr lang="fr-FR"/>
          </a:p>
        </p:txBody>
      </p:sp>
      <p:sp>
        <p:nvSpPr>
          <p:cNvPr id="13315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1143000"/>
          </a:xfrm>
        </p:spPr>
        <p:txBody>
          <a:bodyPr/>
          <a:lstStyle/>
          <a:p>
            <a:r>
              <a:rPr lang="fr-FR" sz="3200" smtClean="0"/>
              <a:t>Results  for He line 706 nm (</a:t>
            </a:r>
            <a:r>
              <a:rPr lang="fr-FR" sz="3200" baseline="30000" smtClean="0"/>
              <a:t>3</a:t>
            </a:r>
            <a:r>
              <a:rPr lang="fr-FR" sz="3200" smtClean="0"/>
              <a:t>S-</a:t>
            </a:r>
            <a:r>
              <a:rPr lang="fr-FR" sz="3200" baseline="30000" smtClean="0"/>
              <a:t>3</a:t>
            </a:r>
            <a:r>
              <a:rPr lang="fr-FR" sz="3200" smtClean="0"/>
              <a:t>P) at 300K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773238"/>
            <a:ext cx="3024187" cy="1863725"/>
          </a:xfrm>
          <a:noFill/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773238"/>
            <a:ext cx="2735263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557338"/>
            <a:ext cx="2736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779838" y="3789363"/>
            <a:ext cx="182245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1800">
                <a:solidFill>
                  <a:srgbClr val="FF3300"/>
                </a:solidFill>
              </a:rPr>
              <a:t>N</a:t>
            </a:r>
            <a:r>
              <a:rPr lang="fr-FR" sz="1800" baseline="-25000">
                <a:solidFill>
                  <a:srgbClr val="FF3300"/>
                </a:solidFill>
              </a:rPr>
              <a:t>p</a:t>
            </a:r>
            <a:r>
              <a:rPr lang="fr-FR" sz="1800">
                <a:solidFill>
                  <a:srgbClr val="FF3300"/>
                </a:solidFill>
              </a:rPr>
              <a:t>=3.8 10</a:t>
            </a:r>
            <a:r>
              <a:rPr lang="fr-FR" sz="1800" baseline="30000">
                <a:solidFill>
                  <a:srgbClr val="FF3300"/>
                </a:solidFill>
              </a:rPr>
              <a:t>20</a:t>
            </a:r>
            <a:r>
              <a:rPr lang="fr-FR" sz="1800">
                <a:solidFill>
                  <a:srgbClr val="FF3300"/>
                </a:solidFill>
              </a:rPr>
              <a:t> cm</a:t>
            </a:r>
            <a:r>
              <a:rPr lang="fr-FR" sz="1800" baseline="30000">
                <a:solidFill>
                  <a:srgbClr val="FF3300"/>
                </a:solidFill>
              </a:rPr>
              <a:t>3</a:t>
            </a:r>
          </a:p>
          <a:p>
            <a:pPr>
              <a:spcBef>
                <a:spcPct val="0"/>
              </a:spcBef>
            </a:pPr>
            <a:endParaRPr lang="fr-FR" sz="2400" baseline="300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</a:pPr>
            <a:endParaRPr lang="fr-FR" sz="2400" baseline="30000"/>
          </a:p>
          <a:p>
            <a:pPr>
              <a:spcBef>
                <a:spcPct val="0"/>
              </a:spcBef>
            </a:pPr>
            <a:r>
              <a:rPr lang="fr-FR" sz="2400" baseline="30000"/>
              <a:t>P= 16 bar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84213" y="3789363"/>
            <a:ext cx="1822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1800">
                <a:solidFill>
                  <a:srgbClr val="FF3300"/>
                </a:solidFill>
              </a:rPr>
              <a:t>N</a:t>
            </a:r>
            <a:r>
              <a:rPr lang="fr-FR" sz="1800" baseline="-25000">
                <a:solidFill>
                  <a:srgbClr val="FF3300"/>
                </a:solidFill>
              </a:rPr>
              <a:t>p</a:t>
            </a:r>
            <a:r>
              <a:rPr lang="fr-FR" sz="1800">
                <a:solidFill>
                  <a:srgbClr val="FF3300"/>
                </a:solidFill>
              </a:rPr>
              <a:t>=2.4 10</a:t>
            </a:r>
            <a:r>
              <a:rPr lang="fr-FR" sz="1800" baseline="30000">
                <a:solidFill>
                  <a:srgbClr val="FF3300"/>
                </a:solidFill>
              </a:rPr>
              <a:t>20</a:t>
            </a:r>
            <a:r>
              <a:rPr lang="fr-FR" sz="1800">
                <a:solidFill>
                  <a:srgbClr val="FF3300"/>
                </a:solidFill>
              </a:rPr>
              <a:t> cm</a:t>
            </a:r>
            <a:r>
              <a:rPr lang="fr-FR" sz="1800" baseline="30000">
                <a:solidFill>
                  <a:srgbClr val="FF3300"/>
                </a:solidFill>
              </a:rPr>
              <a:t>3</a:t>
            </a:r>
          </a:p>
          <a:p>
            <a:pPr>
              <a:spcBef>
                <a:spcPct val="0"/>
              </a:spcBef>
            </a:pPr>
            <a:endParaRPr lang="fr-FR" sz="1800" baseline="30000"/>
          </a:p>
          <a:p>
            <a:pPr>
              <a:spcBef>
                <a:spcPct val="0"/>
              </a:spcBef>
            </a:pPr>
            <a:r>
              <a:rPr lang="fr-FR" sz="2400" baseline="30000"/>
              <a:t> </a:t>
            </a:r>
          </a:p>
          <a:p>
            <a:pPr>
              <a:spcBef>
                <a:spcPct val="0"/>
              </a:spcBef>
            </a:pPr>
            <a:r>
              <a:rPr lang="fr-FR" sz="2400" baseline="30000"/>
              <a:t>P=10 bar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6732588" y="3789363"/>
            <a:ext cx="1822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1800">
                <a:solidFill>
                  <a:srgbClr val="FF3300"/>
                </a:solidFill>
              </a:rPr>
              <a:t>N</a:t>
            </a:r>
            <a:r>
              <a:rPr lang="fr-FR" sz="1800" baseline="-25000">
                <a:solidFill>
                  <a:srgbClr val="FF3300"/>
                </a:solidFill>
              </a:rPr>
              <a:t>p</a:t>
            </a:r>
            <a:r>
              <a:rPr lang="fr-FR" sz="1800">
                <a:solidFill>
                  <a:srgbClr val="FF3300"/>
                </a:solidFill>
              </a:rPr>
              <a:t>=4.8 10</a:t>
            </a:r>
            <a:r>
              <a:rPr lang="fr-FR" sz="1800" baseline="30000">
                <a:solidFill>
                  <a:srgbClr val="FF3300"/>
                </a:solidFill>
              </a:rPr>
              <a:t>20</a:t>
            </a:r>
            <a:r>
              <a:rPr lang="fr-FR" sz="1800">
                <a:solidFill>
                  <a:srgbClr val="FF3300"/>
                </a:solidFill>
              </a:rPr>
              <a:t> cm</a:t>
            </a:r>
            <a:r>
              <a:rPr lang="fr-FR" sz="1800" baseline="30000">
                <a:solidFill>
                  <a:srgbClr val="FF3300"/>
                </a:solidFill>
              </a:rPr>
              <a:t>3</a:t>
            </a:r>
          </a:p>
          <a:p>
            <a:pPr>
              <a:spcBef>
                <a:spcPct val="0"/>
              </a:spcBef>
            </a:pPr>
            <a:endParaRPr lang="fr-FR" sz="1800" baseline="3000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</a:pPr>
            <a:endParaRPr lang="fr-FR" sz="2400" baseline="30000"/>
          </a:p>
          <a:p>
            <a:pPr>
              <a:spcBef>
                <a:spcPct val="0"/>
              </a:spcBef>
            </a:pPr>
            <a:r>
              <a:rPr lang="fr-FR" sz="2400" baseline="30000"/>
              <a:t>P= 20 bar</a:t>
            </a:r>
            <a:endParaRPr lang="fr-FR" sz="240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35013" y="1144588"/>
            <a:ext cx="474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1800"/>
              <a:t>Comparison between experiment and theory </a:t>
            </a: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3924300" y="5084763"/>
            <a:ext cx="11938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>
                <a:solidFill>
                  <a:srgbClr val="FF3300"/>
                </a:solidFill>
              </a:rPr>
              <a:t>N</a:t>
            </a:r>
            <a:r>
              <a:rPr lang="fr-FR" sz="2800" baseline="-25000">
                <a:solidFill>
                  <a:srgbClr val="FF3300"/>
                </a:solidFill>
              </a:rPr>
              <a:t>p </a:t>
            </a:r>
            <a:r>
              <a:rPr lang="fr-FR" sz="2800">
                <a:solidFill>
                  <a:srgbClr val="FF3300"/>
                </a:solidFill>
                <a:cs typeface="Arial" charset="0"/>
              </a:rPr>
              <a:t>≈ </a:t>
            </a:r>
            <a:r>
              <a:rPr lang="fr-FR" sz="280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2484438" y="3429000"/>
            <a:ext cx="315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6516688" y="1268413"/>
            <a:ext cx="315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</a:p>
        </p:txBody>
      </p:sp>
      <p:sp>
        <p:nvSpPr>
          <p:cNvPr id="13327" name="Text Box 17"/>
          <p:cNvSpPr txBox="1">
            <a:spLocks noChangeArrowheads="1"/>
          </p:cNvSpPr>
          <p:nvPr/>
        </p:nvSpPr>
        <p:spPr bwMode="auto">
          <a:xfrm>
            <a:off x="8459788" y="3429000"/>
            <a:ext cx="315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Symbol" pitchFamily="18" charset="2"/>
              </a:rPr>
              <a:t>n</a:t>
            </a:r>
          </a:p>
        </p:txBody>
      </p:sp>
      <p:sp>
        <p:nvSpPr>
          <p:cNvPr id="13328" name="Rectangle 18"/>
          <p:cNvSpPr>
            <a:spLocks noChangeArrowheads="1"/>
          </p:cNvSpPr>
          <p:nvPr/>
        </p:nvSpPr>
        <p:spPr bwMode="auto">
          <a:xfrm>
            <a:off x="1476375" y="5084763"/>
            <a:ext cx="2087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perturber density</a:t>
            </a:r>
          </a:p>
        </p:txBody>
      </p:sp>
      <p:sp>
        <p:nvSpPr>
          <p:cNvPr id="13329" name="Text Box 19"/>
          <p:cNvSpPr txBox="1">
            <a:spLocks noChangeArrowheads="1"/>
          </p:cNvSpPr>
          <p:nvPr/>
        </p:nvSpPr>
        <p:spPr bwMode="auto">
          <a:xfrm>
            <a:off x="4356100" y="5661025"/>
            <a:ext cx="46037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b="1"/>
              <a:t>N ALLARD, et al </a:t>
            </a:r>
            <a:r>
              <a:rPr lang="fr-FR" sz="1800" b="1"/>
              <a:t>EPL 88 (2009) 53002</a:t>
            </a:r>
            <a:endParaRPr lang="it-IT" sz="1800" b="1"/>
          </a:p>
          <a:p>
            <a:r>
              <a:rPr lang="it-IT" sz="1800" b="1"/>
              <a:t>N ALLARD, et al </a:t>
            </a:r>
            <a:r>
              <a:rPr lang="de-DE" sz="1800" b="1"/>
              <a:t>EPJ D 61 (2011) 365-372</a:t>
            </a:r>
            <a:endParaRPr lang="fr-FR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CD65DB-E572-4F1D-9432-A3D6DA7ABEB0}" type="slidenum">
              <a:rPr lang="fr-FR"/>
              <a:pPr/>
              <a:t>11</a:t>
            </a:fld>
            <a:endParaRPr lang="fr-FR"/>
          </a:p>
        </p:txBody>
      </p:sp>
      <p:grpSp>
        <p:nvGrpSpPr>
          <p:cNvPr id="14339" name="Groupe 22"/>
          <p:cNvGrpSpPr>
            <a:grpSpLocks noChangeAspect="1"/>
          </p:cNvGrpSpPr>
          <p:nvPr/>
        </p:nvGrpSpPr>
        <p:grpSpPr bwMode="auto">
          <a:xfrm>
            <a:off x="755650" y="1628775"/>
            <a:ext cx="7261225" cy="3798888"/>
            <a:chOff x="1714480" y="1785926"/>
            <a:chExt cx="5786478" cy="3032180"/>
          </a:xfrm>
        </p:grpSpPr>
        <p:sp>
          <p:nvSpPr>
            <p:cNvPr id="1434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714480" y="1785926"/>
              <a:ext cx="5786478" cy="3032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67" name="AutoShape 11"/>
            <p:cNvSpPr>
              <a:spLocks noChangeArrowheads="1"/>
            </p:cNvSpPr>
            <p:nvPr/>
          </p:nvSpPr>
          <p:spPr bwMode="auto">
            <a:xfrm>
              <a:off x="2067438" y="1970923"/>
              <a:ext cx="5091948" cy="2318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cxnSp>
          <p:nvCxnSpPr>
            <p:cNvPr id="14348" name="AutoShape 10"/>
            <p:cNvCxnSpPr>
              <a:cxnSpLocks noChangeShapeType="1"/>
            </p:cNvCxnSpPr>
            <p:nvPr/>
          </p:nvCxnSpPr>
          <p:spPr bwMode="auto">
            <a:xfrm>
              <a:off x="5500694" y="3071810"/>
              <a:ext cx="5845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4349" name="AutoShape 9"/>
            <p:cNvSpPr>
              <a:spLocks noChangeArrowheads="1"/>
            </p:cNvSpPr>
            <p:nvPr/>
          </p:nvSpPr>
          <p:spPr bwMode="auto">
            <a:xfrm>
              <a:off x="2077690" y="2422240"/>
              <a:ext cx="184048" cy="138073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/>
            </a:p>
          </p:txBody>
        </p:sp>
        <p:sp>
          <p:nvSpPr>
            <p:cNvPr id="14350" name="AutoShape 8"/>
            <p:cNvSpPr>
              <a:spLocks noChangeArrowheads="1"/>
            </p:cNvSpPr>
            <p:nvPr/>
          </p:nvSpPr>
          <p:spPr bwMode="auto">
            <a:xfrm rot="5400000">
              <a:off x="6501360" y="2499772"/>
              <a:ext cx="132536" cy="1133737"/>
            </a:xfrm>
            <a:prstGeom prst="flowChartOffpageConnector">
              <a:avLst/>
            </a:prstGeom>
            <a:solidFill>
              <a:srgbClr val="C4BC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>
                <a:spcBef>
                  <a:spcPct val="0"/>
                </a:spcBef>
              </a:pPr>
              <a:endParaRPr lang="en-US" sz="1800"/>
            </a:p>
          </p:txBody>
        </p:sp>
        <p:sp>
          <p:nvSpPr>
            <p:cNvPr id="14351" name="Text Box 7"/>
            <p:cNvSpPr txBox="1">
              <a:spLocks noChangeArrowheads="1"/>
            </p:cNvSpPr>
            <p:nvPr/>
          </p:nvSpPr>
          <p:spPr bwMode="auto">
            <a:xfrm>
              <a:off x="5429256" y="2214554"/>
              <a:ext cx="1557049" cy="669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>
                <a:spcBef>
                  <a:spcPct val="0"/>
                </a:spcBef>
              </a:pPr>
              <a:r>
                <a:rPr lang="fr-FR" sz="140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Ionization zone</a:t>
              </a:r>
              <a:endParaRPr lang="fr-FR" sz="1400">
                <a:ea typeface="宋体" pitchFamily="2" charset="-122"/>
                <a:cs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fr-FR" sz="1800"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4352" name="Oval 6"/>
            <p:cNvSpPr>
              <a:spLocks noChangeArrowheads="1"/>
            </p:cNvSpPr>
            <p:nvPr/>
          </p:nvSpPr>
          <p:spPr bwMode="auto">
            <a:xfrm>
              <a:off x="5428756" y="2928854"/>
              <a:ext cx="335246" cy="224277"/>
            </a:xfrm>
            <a:prstGeom prst="ellipse">
              <a:avLst/>
            </a:prstGeom>
            <a:gradFill rotWithShape="1">
              <a:gsLst>
                <a:gs pos="0">
                  <a:srgbClr val="F2F2F2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FF0000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sz="1800"/>
            </a:p>
          </p:txBody>
        </p:sp>
        <p:sp>
          <p:nvSpPr>
            <p:cNvPr id="14353" name="Text Box 5"/>
            <p:cNvSpPr txBox="1">
              <a:spLocks noChangeArrowheads="1"/>
            </p:cNvSpPr>
            <p:nvPr/>
          </p:nvSpPr>
          <p:spPr bwMode="auto">
            <a:xfrm>
              <a:off x="2643174" y="2285992"/>
              <a:ext cx="1557049" cy="627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>
                <a:spcBef>
                  <a:spcPct val="0"/>
                </a:spcBef>
              </a:pPr>
              <a:r>
                <a:rPr lang="fr-FR" sz="140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Transport zone</a:t>
              </a:r>
              <a:endParaRPr lang="fr-FR" sz="1400">
                <a:ea typeface="宋体" pitchFamily="2" charset="-122"/>
                <a:cs typeface="Times New Roman" pitchFamily="18" charset="0"/>
              </a:endParaRPr>
            </a:p>
          </p:txBody>
        </p:sp>
        <p:cxnSp>
          <p:nvCxnSpPr>
            <p:cNvPr id="14354" name="AutoShape 3"/>
            <p:cNvCxnSpPr>
              <a:cxnSpLocks noChangeShapeType="1"/>
            </p:cNvCxnSpPr>
            <p:nvPr/>
          </p:nvCxnSpPr>
          <p:spPr bwMode="auto">
            <a:xfrm>
              <a:off x="5429256" y="2000240"/>
              <a:ext cx="0" cy="2268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14355" name="AutoShape 2"/>
            <p:cNvCxnSpPr>
              <a:cxnSpLocks noChangeShapeType="1"/>
            </p:cNvCxnSpPr>
            <p:nvPr/>
          </p:nvCxnSpPr>
          <p:spPr bwMode="auto">
            <a:xfrm flipV="1">
              <a:off x="2287211" y="3071810"/>
              <a:ext cx="321348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4340" name="Espace réservé du numéro de diapositive 1"/>
          <p:cNvSpPr txBox="1">
            <a:spLocks noGrp="1"/>
          </p:cNvSpPr>
          <p:nvPr/>
        </p:nvSpPr>
        <p:spPr bwMode="auto">
          <a:xfrm>
            <a:off x="8485188" y="6394450"/>
            <a:ext cx="658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fld id="{1F8734EA-150D-4034-9315-C56368DA628D}" type="slidenum">
              <a:rPr lang="fr-FR" sz="1400">
                <a:solidFill>
                  <a:srgbClr val="898989"/>
                </a:solidFill>
                <a:latin typeface="Calibri" pitchFamily="34" charset="0"/>
              </a:rPr>
              <a:pPr algn="r">
                <a:spcBef>
                  <a:spcPct val="0"/>
                </a:spcBef>
              </a:pPr>
              <a:t>11</a:t>
            </a:fld>
            <a:endParaRPr lang="fr-FR" sz="14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364163" y="5157788"/>
            <a:ext cx="2201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b="1"/>
              <a:t>N</a:t>
            </a:r>
            <a:r>
              <a:rPr lang="fr-FR" b="1" baseline="-25000"/>
              <a:t>Plasma</a:t>
            </a:r>
            <a:r>
              <a:rPr lang="fr-FR" b="1"/>
              <a:t>~  N</a:t>
            </a:r>
            <a:endParaRPr lang="fr-FR" b="1" baseline="30000"/>
          </a:p>
          <a:p>
            <a:pPr>
              <a:spcBef>
                <a:spcPct val="0"/>
              </a:spcBef>
            </a:pPr>
            <a:r>
              <a:rPr lang="fr-FR" b="1"/>
              <a:t>N</a:t>
            </a:r>
            <a:r>
              <a:rPr lang="fr-FR" b="1" baseline="-25000"/>
              <a:t>e</a:t>
            </a:r>
            <a:r>
              <a:rPr lang="fr-FR" b="1">
                <a:sym typeface="Symbol" pitchFamily="18" charset="2"/>
              </a:rPr>
              <a:t> 10</a:t>
            </a:r>
            <a:r>
              <a:rPr lang="fr-FR" b="1" baseline="30000">
                <a:sym typeface="Symbol" pitchFamily="18" charset="2"/>
              </a:rPr>
              <a:t>15</a:t>
            </a:r>
            <a:r>
              <a:rPr lang="fr-FR" b="1">
                <a:sym typeface="Symbol" pitchFamily="18" charset="2"/>
              </a:rPr>
              <a:t>-10</a:t>
            </a:r>
            <a:r>
              <a:rPr lang="fr-FR" b="1" baseline="30000">
                <a:sym typeface="Symbol" pitchFamily="18" charset="2"/>
              </a:rPr>
              <a:t>16</a:t>
            </a:r>
            <a:r>
              <a:rPr lang="fr-FR" b="1">
                <a:sym typeface="Symbol" pitchFamily="18" charset="2"/>
              </a:rPr>
              <a:t>cm</a:t>
            </a:r>
            <a:r>
              <a:rPr lang="fr-FR" b="1" baseline="30000">
                <a:sym typeface="Symbol" pitchFamily="18" charset="2"/>
              </a:rPr>
              <a:t>-3</a:t>
            </a:r>
          </a:p>
          <a:p>
            <a:pPr>
              <a:spcBef>
                <a:spcPct val="0"/>
              </a:spcBef>
            </a:pPr>
            <a:r>
              <a:rPr lang="fr-FR" b="1"/>
              <a:t>T</a:t>
            </a:r>
            <a:r>
              <a:rPr lang="fr-FR" b="1" baseline="-25000"/>
              <a:t>kinetic</a:t>
            </a:r>
            <a:r>
              <a:rPr lang="fr-FR" b="1"/>
              <a:t>~ 300-320K</a:t>
            </a:r>
            <a:endParaRPr lang="en-US" b="1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1928813" y="3714750"/>
            <a:ext cx="171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1800"/>
              <a:t>N</a:t>
            </a:r>
            <a:endParaRPr lang="fr-FR" sz="1800" baseline="30000"/>
          </a:p>
          <a:p>
            <a:pPr>
              <a:spcBef>
                <a:spcPct val="0"/>
              </a:spcBef>
            </a:pPr>
            <a:r>
              <a:rPr lang="fr-FR" sz="1800"/>
              <a:t>T= 300 K</a:t>
            </a:r>
            <a:endParaRPr lang="en-US" sz="1800"/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endParaRPr lang="en-US" sz="1800"/>
          </a:p>
        </p:txBody>
      </p:sp>
      <p:sp>
        <p:nvSpPr>
          <p:cNvPr id="14344" name="ZoneTexte 21"/>
          <p:cNvSpPr txBox="1">
            <a:spLocks noChangeArrowheads="1"/>
          </p:cNvSpPr>
          <p:nvPr/>
        </p:nvSpPr>
        <p:spPr bwMode="auto">
          <a:xfrm>
            <a:off x="323850" y="1125538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N</a:t>
            </a:r>
            <a:r>
              <a:rPr lang="en-US" sz="2400" baseline="-25000"/>
              <a:t>plasma</a:t>
            </a:r>
            <a:r>
              <a:rPr lang="en-US" sz="2400"/>
              <a:t> and T</a:t>
            </a:r>
            <a:r>
              <a:rPr lang="en-US" sz="2400" baseline="-25000"/>
              <a:t>kinetic </a:t>
            </a:r>
            <a:r>
              <a:rPr lang="en-US" sz="2400"/>
              <a:t>at T = 300 K</a:t>
            </a:r>
            <a:endParaRPr lang="fr-FR" sz="2400"/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1835150" y="273050"/>
            <a:ext cx="55149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>
                <a:latin typeface="Calibri" pitchFamily="34" charset="0"/>
              </a:rPr>
              <a:t>Discharge in helium gas at 300 K</a:t>
            </a:r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 flipV="1">
            <a:off x="5651500" y="3429000"/>
            <a:ext cx="3603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56C288-3139-4873-8F59-E17F7850A31E}" type="slidenum">
              <a:rPr lang="fr-FR"/>
              <a:pPr/>
              <a:t>12</a:t>
            </a:fld>
            <a:endParaRPr lang="fr-FR"/>
          </a:p>
        </p:txBody>
      </p:sp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sz="3200" smtClean="0"/>
              <a:t>Discharge in liquid helium at 4.2 K</a:t>
            </a:r>
          </a:p>
        </p:txBody>
      </p:sp>
      <p:pic>
        <p:nvPicPr>
          <p:cNvPr id="15364" name="Image 9" descr="SimulaL640.JPG"/>
          <p:cNvPicPr>
            <a:picLocks noChangeAspect="1"/>
          </p:cNvPicPr>
          <p:nvPr>
            <p:ph type="body" idx="4294967295"/>
          </p:nvPr>
        </p:nvPicPr>
        <p:blipFill>
          <a:blip r:embed="rId3" cstate="print"/>
          <a:srcRect l="5370" t="9264" r="10738" b="4633"/>
          <a:stretch>
            <a:fillRect/>
          </a:stretch>
        </p:blipFill>
        <p:spPr>
          <a:xfrm>
            <a:off x="0" y="1341438"/>
            <a:ext cx="3951288" cy="3052762"/>
          </a:xfrm>
          <a:noFill/>
        </p:spPr>
      </p:pic>
      <p:pic>
        <p:nvPicPr>
          <p:cNvPr id="15365" name="Image 12" descr="SimulaL660.JPG"/>
          <p:cNvPicPr>
            <a:picLocks noChangeAspect="1"/>
          </p:cNvPicPr>
          <p:nvPr/>
        </p:nvPicPr>
        <p:blipFill>
          <a:blip r:embed="rId4"/>
          <a:srcRect l="5370" t="9264" r="10738" b="4633"/>
          <a:stretch>
            <a:fillRect/>
          </a:stretch>
        </p:blipFill>
        <p:spPr bwMode="auto">
          <a:xfrm>
            <a:off x="4356100" y="1773238"/>
            <a:ext cx="4192588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5288" y="5229225"/>
            <a:ext cx="7770812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Discrepancy between the rotational temperature of He</a:t>
            </a:r>
            <a:r>
              <a:rPr lang="en-US" baseline="-25000"/>
              <a:t>2</a:t>
            </a:r>
            <a:r>
              <a:rPr lang="en-US"/>
              <a:t>(d</a:t>
            </a:r>
            <a:r>
              <a:rPr lang="en-US" baseline="30000"/>
              <a:t>3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u</a:t>
            </a:r>
            <a:r>
              <a:rPr lang="en-US" baseline="30000"/>
              <a:t>+</a:t>
            </a:r>
            <a:r>
              <a:rPr lang="en-US"/>
              <a:t>-b</a:t>
            </a:r>
            <a:r>
              <a:rPr lang="en-US" baseline="30000"/>
              <a:t>3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-25000"/>
              <a:t>g</a:t>
            </a:r>
            <a:r>
              <a:rPr lang="en-US"/>
              <a:t>) </a:t>
            </a:r>
          </a:p>
          <a:p>
            <a:r>
              <a:rPr lang="en-US"/>
              <a:t>and He</a:t>
            </a:r>
            <a:r>
              <a:rPr lang="en-US" baseline="-25000"/>
              <a:t>2</a:t>
            </a:r>
            <a:r>
              <a:rPr lang="en-US"/>
              <a:t>(D</a:t>
            </a:r>
            <a:r>
              <a:rPr lang="en-US" baseline="30000"/>
              <a:t>1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u</a:t>
            </a:r>
            <a:r>
              <a:rPr lang="en-US" baseline="30000"/>
              <a:t>+</a:t>
            </a:r>
            <a:r>
              <a:rPr lang="en-US"/>
              <a:t>- B</a:t>
            </a:r>
            <a:r>
              <a:rPr lang="en-US" baseline="30000"/>
              <a:t>1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-25000"/>
              <a:t>g</a:t>
            </a:r>
            <a:r>
              <a:rPr lang="en-US"/>
              <a:t>)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56188" y="5872163"/>
            <a:ext cx="10604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Tkinetic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5292725" y="5805488"/>
            <a:ext cx="50323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5292725" y="5805488"/>
            <a:ext cx="503238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051050" y="1557338"/>
            <a:ext cx="19383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</a:t>
            </a:r>
            <a:r>
              <a:rPr lang="en-US" baseline="-25000"/>
              <a:t>2</a:t>
            </a:r>
            <a:r>
              <a:rPr lang="en-US"/>
              <a:t>(d</a:t>
            </a:r>
            <a:r>
              <a:rPr lang="en-US" baseline="30000"/>
              <a:t>3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u</a:t>
            </a:r>
            <a:r>
              <a:rPr lang="en-US" baseline="30000"/>
              <a:t>+</a:t>
            </a:r>
            <a:r>
              <a:rPr lang="en-US"/>
              <a:t>-b</a:t>
            </a:r>
            <a:r>
              <a:rPr lang="en-US" baseline="30000"/>
              <a:t>3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-25000">
                <a:latin typeface="Times" pitchFamily="18" charset="0"/>
              </a:rPr>
              <a:t>g</a:t>
            </a:r>
            <a:r>
              <a:rPr lang="en-US"/>
              <a:t>)</a:t>
            </a:r>
            <a:endParaRPr lang="fr-FR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6443663" y="2057400"/>
            <a:ext cx="2159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</a:t>
            </a:r>
            <a:r>
              <a:rPr lang="en-US" baseline="-25000"/>
              <a:t>2</a:t>
            </a:r>
            <a:r>
              <a:rPr lang="en-US"/>
              <a:t>(D</a:t>
            </a:r>
            <a:r>
              <a:rPr lang="en-US" baseline="30000"/>
              <a:t>1</a:t>
            </a:r>
            <a:r>
              <a:rPr lang="en-US">
                <a:latin typeface="Symbol" pitchFamily="18" charset="2"/>
              </a:rPr>
              <a:t>S</a:t>
            </a:r>
            <a:r>
              <a:rPr lang="en-US" baseline="-25000"/>
              <a:t>u</a:t>
            </a:r>
            <a:r>
              <a:rPr lang="en-US" baseline="30000"/>
              <a:t>+</a:t>
            </a:r>
            <a:r>
              <a:rPr lang="en-US"/>
              <a:t>- B</a:t>
            </a:r>
            <a:r>
              <a:rPr lang="en-US" baseline="30000"/>
              <a:t>1</a:t>
            </a:r>
            <a:r>
              <a:rPr lang="en-US">
                <a:latin typeface="Symbol" pitchFamily="18" charset="2"/>
              </a:rPr>
              <a:t>P</a:t>
            </a:r>
            <a:r>
              <a:rPr lang="en-US" baseline="-25000"/>
              <a:t>g</a:t>
            </a:r>
            <a:r>
              <a:rPr lang="en-US"/>
              <a:t>) 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27088" y="2205038"/>
            <a:ext cx="11366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</a:t>
            </a:r>
            <a:r>
              <a:rPr lang="fr-FR" baseline="-25000"/>
              <a:t>r</a:t>
            </a:r>
            <a:r>
              <a:rPr lang="fr-FR"/>
              <a:t>=700K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076825" y="2708275"/>
            <a:ext cx="1136650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</a:t>
            </a:r>
            <a:r>
              <a:rPr lang="fr-FR" baseline="-25000"/>
              <a:t>r</a:t>
            </a:r>
            <a:r>
              <a:rPr lang="fr-FR"/>
              <a:t>=220K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971550" y="3068638"/>
            <a:ext cx="5762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5364163" y="37893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64043F-4531-4C64-8A2B-FBC2B77A69C6}" type="slidenum">
              <a:rPr lang="fr-FR"/>
              <a:pPr/>
              <a:t>13</a:t>
            </a:fld>
            <a:endParaRPr lang="fr-FR"/>
          </a:p>
        </p:txBody>
      </p:sp>
      <p:sp>
        <p:nvSpPr>
          <p:cNvPr id="16387" name="Rectangle 9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fr-FR" sz="3200" smtClean="0"/>
              <a:t>Discharge in liquid helium  at 4.2 K</a:t>
            </a:r>
            <a:br>
              <a:rPr lang="fr-FR" sz="3200" smtClean="0"/>
            </a:br>
            <a:r>
              <a:rPr lang="en-US" sz="2400" smtClean="0"/>
              <a:t>Shape of Line 706 nm in Liquid He at 4.2K.</a:t>
            </a:r>
            <a:endParaRPr lang="fr-FR" sz="2400" smtClean="0"/>
          </a:p>
        </p:txBody>
      </p:sp>
      <p:graphicFrame>
        <p:nvGraphicFramePr>
          <p:cNvPr id="16388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3419475" y="1125538"/>
          <a:ext cx="5543550" cy="4130675"/>
        </p:xfrm>
        <a:graphic>
          <a:graphicData uri="http://schemas.openxmlformats.org/presentationml/2006/ole">
            <p:oleObj spid="_x0000_s16388" name="Graph" r:id="rId4" imgW="4230624" imgH="3152851" progId="Origin50.Graph">
              <p:embed/>
            </p:oleObj>
          </a:graphicData>
        </a:graphic>
      </p:graphicFrame>
      <p:graphicFrame>
        <p:nvGraphicFramePr>
          <p:cNvPr id="16390" name="Object 8"/>
          <p:cNvGraphicFramePr>
            <a:graphicFrameLocks noChangeAspect="1"/>
          </p:cNvGraphicFramePr>
          <p:nvPr>
            <p:ph sz="half" idx="4294967295"/>
          </p:nvPr>
        </p:nvGraphicFramePr>
        <p:xfrm>
          <a:off x="250825" y="3500438"/>
          <a:ext cx="2592388" cy="2058987"/>
        </p:xfrm>
        <a:graphic>
          <a:graphicData uri="http://schemas.openxmlformats.org/presentationml/2006/ole">
            <p:oleObj spid="_x0000_s16390" name="Graph" r:id="rId5" imgW="3968640" imgH="3152160" progId="Origin50.Graph">
              <p:embed/>
            </p:oleObj>
          </a:graphicData>
        </a:graphic>
      </p:graphicFrame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4500563" y="5013325"/>
            <a:ext cx="2443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Strongly Blueshifted</a:t>
            </a: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684213" y="1700213"/>
            <a:ext cx="847725" cy="703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/>
              <a:t>Gas</a:t>
            </a:r>
          </a:p>
          <a:p>
            <a:r>
              <a:rPr lang="fr-FR" sz="1600"/>
              <a:t>300 K</a:t>
            </a: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4284663" y="1484313"/>
            <a:ext cx="2200275" cy="1222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/>
              <a:t>706 nm line (</a:t>
            </a:r>
            <a:r>
              <a:rPr lang="fr-FR" sz="1800" baseline="30000"/>
              <a:t>3</a:t>
            </a:r>
            <a:r>
              <a:rPr lang="fr-FR" sz="1800"/>
              <a:t>S-</a:t>
            </a:r>
            <a:r>
              <a:rPr lang="fr-FR" sz="1800" baseline="30000"/>
              <a:t>3</a:t>
            </a:r>
            <a:r>
              <a:rPr lang="fr-FR" sz="1800"/>
              <a:t>P)</a:t>
            </a:r>
            <a:r>
              <a:rPr lang="fr-FR"/>
              <a:t> </a:t>
            </a:r>
            <a:endParaRPr lang="fr-FR" sz="1800"/>
          </a:p>
          <a:p>
            <a:r>
              <a:rPr lang="fr-FR" sz="1800"/>
              <a:t> observed  </a:t>
            </a:r>
          </a:p>
          <a:p>
            <a:r>
              <a:rPr lang="fr-FR" sz="1800"/>
              <a:t>in liquid helium</a:t>
            </a: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4500563" y="5445125"/>
            <a:ext cx="35131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symmetrical </a:t>
            </a:r>
            <a:r>
              <a:rPr lang="en-US" b="1">
                <a:solidFill>
                  <a:srgbClr val="FF3300"/>
                </a:solidFill>
              </a:rPr>
              <a:t>Gaussian</a:t>
            </a:r>
            <a:r>
              <a:rPr lang="en-US"/>
              <a:t> profile</a:t>
            </a:r>
            <a:endParaRPr lang="fr-FR"/>
          </a:p>
        </p:txBody>
      </p:sp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4192588" y="608806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4932363" y="29972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400" name="Object 16"/>
          <p:cNvGraphicFramePr>
            <a:graphicFrameLocks noChangeAspect="1"/>
          </p:cNvGraphicFramePr>
          <p:nvPr/>
        </p:nvGraphicFramePr>
        <p:xfrm>
          <a:off x="250825" y="1268413"/>
          <a:ext cx="2828925" cy="2171700"/>
        </p:xfrm>
        <a:graphic>
          <a:graphicData uri="http://schemas.openxmlformats.org/presentationml/2006/ole">
            <p:oleObj spid="_x0000_s16400" name="Graph" r:id="rId6" imgW="4651248" imgH="3182722" progId="Origin50.Graph">
              <p:embed/>
            </p:oleObj>
          </a:graphicData>
        </a:graphic>
      </p:graphicFrame>
      <p:sp>
        <p:nvSpPr>
          <p:cNvPr id="16403" name="Text Box 12"/>
          <p:cNvSpPr txBox="1">
            <a:spLocks noChangeArrowheads="1"/>
          </p:cNvSpPr>
          <p:nvPr/>
        </p:nvSpPr>
        <p:spPr bwMode="auto">
          <a:xfrm>
            <a:off x="611188" y="3644900"/>
            <a:ext cx="847725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/>
              <a:t>Gas</a:t>
            </a:r>
          </a:p>
          <a:p>
            <a:r>
              <a:rPr lang="fr-FR" sz="1600"/>
              <a:t>150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808000-FF48-46C9-B1F3-D1F431A9A886}" type="slidenum">
              <a:rPr lang="fr-FR"/>
              <a:pPr/>
              <a:t>14</a:t>
            </a:fld>
            <a:endParaRPr lang="fr-FR"/>
          </a:p>
        </p:txBody>
      </p:sp>
      <p:sp>
        <p:nvSpPr>
          <p:cNvPr id="17411" name="Rectangle 2"/>
          <p:cNvSpPr>
            <a:spLocks noGrp="1"/>
          </p:cNvSpPr>
          <p:nvPr>
            <p:ph type="title" idx="4294967295"/>
          </p:nvPr>
        </p:nvSpPr>
        <p:spPr>
          <a:xfrm>
            <a:off x="-757238" y="2636838"/>
            <a:ext cx="7561263" cy="706437"/>
          </a:xfrm>
        </p:spPr>
        <p:txBody>
          <a:bodyPr/>
          <a:lstStyle/>
          <a:p>
            <a:r>
              <a:rPr lang="fr-FR" sz="2000" smtClean="0"/>
              <a:t>New Autocorrelation function liquid helium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/>
        </p:nvGraphicFramePr>
        <p:xfrm>
          <a:off x="468313" y="3284538"/>
          <a:ext cx="4770437" cy="1095375"/>
        </p:xfrm>
        <a:graphic>
          <a:graphicData uri="http://schemas.openxmlformats.org/presentationml/2006/ole">
            <p:oleObj spid="_x0000_s17413" name="Equation" r:id="rId4" imgW="3187700" imgH="736600" progId="Equation.3">
              <p:embed/>
            </p:oleObj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916238" y="5157788"/>
            <a:ext cx="6084887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 is the liquid density in the electronic ground state </a:t>
            </a:r>
          </a:p>
          <a:p>
            <a:pPr>
              <a:spcBef>
                <a:spcPct val="0"/>
              </a:spcBef>
            </a:pPr>
            <a:r>
              <a:rPr lang="fr-FR"/>
              <a:t>around 3s calculated using Bosonic Density Functional Theory DFT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2484438" y="5373688"/>
          <a:ext cx="349250" cy="504825"/>
        </p:xfrm>
        <a:graphic>
          <a:graphicData uri="http://schemas.openxmlformats.org/presentationml/2006/ole">
            <p:oleObj spid="_x0000_s17415" name="Equation" r:id="rId5" imgW="190417" imgH="253890" progId="Equation.3">
              <p:embed/>
            </p:oleObj>
          </a:graphicData>
        </a:graphic>
      </p:graphicFrame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5940425" y="1196975"/>
            <a:ext cx="2881313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AutoShape 10"/>
          <p:cNvSpPr>
            <a:spLocks noChangeArrowheads="1"/>
          </p:cNvSpPr>
          <p:nvPr/>
        </p:nvSpPr>
        <p:spPr bwMode="auto">
          <a:xfrm>
            <a:off x="7235825" y="1700213"/>
            <a:ext cx="889000" cy="863600"/>
          </a:xfrm>
          <a:prstGeom prst="flowChartConnector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/>
              <a:t>He*(3s)</a:t>
            </a:r>
          </a:p>
        </p:txBody>
      </p:sp>
      <p:sp>
        <p:nvSpPr>
          <p:cNvPr id="17418" name="Text Box 12"/>
          <p:cNvSpPr txBox="1">
            <a:spLocks noChangeArrowheads="1"/>
          </p:cNvSpPr>
          <p:nvPr/>
        </p:nvSpPr>
        <p:spPr bwMode="auto">
          <a:xfrm>
            <a:off x="179388" y="4581525"/>
            <a:ext cx="23399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Ab initio potentials of the excited state He(3 </a:t>
            </a:r>
            <a:r>
              <a:rPr lang="fr-FR" baseline="30000"/>
              <a:t>3</a:t>
            </a:r>
            <a:r>
              <a:rPr lang="fr-FR"/>
              <a:t>S)-He</a:t>
            </a:r>
          </a:p>
        </p:txBody>
      </p:sp>
      <p:sp>
        <p:nvSpPr>
          <p:cNvPr id="17419" name="Line 13"/>
          <p:cNvSpPr>
            <a:spLocks noChangeShapeType="1"/>
          </p:cNvSpPr>
          <p:nvPr/>
        </p:nvSpPr>
        <p:spPr bwMode="auto">
          <a:xfrm flipV="1">
            <a:off x="2268538" y="3644900"/>
            <a:ext cx="865187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H="1" flipV="1">
            <a:off x="4500563" y="4149725"/>
            <a:ext cx="142875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9" name="Text Box 15"/>
          <p:cNvSpPr txBox="1">
            <a:spLocks noChangeArrowheads="1"/>
          </p:cNvSpPr>
          <p:nvPr/>
        </p:nvSpPr>
        <p:spPr bwMode="auto">
          <a:xfrm>
            <a:off x="1239838" y="260350"/>
            <a:ext cx="63563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latin typeface="+mj-lt"/>
              </a:rPr>
              <a:t> In </a:t>
            </a:r>
            <a:r>
              <a:rPr lang="fr-FR" sz="3200" dirty="0" err="1">
                <a:latin typeface="+mj-lt"/>
              </a:rPr>
              <a:t>Analogy</a:t>
            </a:r>
            <a:r>
              <a:rPr lang="fr-FR" sz="3200" dirty="0">
                <a:latin typeface="+mj-lt"/>
              </a:rPr>
              <a:t> to </a:t>
            </a:r>
            <a:r>
              <a:rPr lang="fr-FR" sz="3200" dirty="0" err="1">
                <a:latin typeface="+mj-lt"/>
              </a:rPr>
              <a:t>electron</a:t>
            </a:r>
            <a:r>
              <a:rPr lang="fr-FR" sz="3200" dirty="0">
                <a:latin typeface="+mj-lt"/>
              </a:rPr>
              <a:t> </a:t>
            </a:r>
            <a:r>
              <a:rPr lang="fr-FR" sz="3200" dirty="0" err="1">
                <a:latin typeface="+mj-lt"/>
              </a:rPr>
              <a:t>bubble</a:t>
            </a:r>
            <a:endParaRPr lang="fr-FR" sz="3200" dirty="0">
              <a:latin typeface="+mj-lt"/>
            </a:endParaRP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395288" y="1047750"/>
            <a:ext cx="51847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FF"/>
                </a:solidFill>
              </a:rPr>
              <a:t>Repulsion between excited atom (Rydberg e</a:t>
            </a:r>
            <a:r>
              <a:rPr lang="fr-FR" sz="1600" baseline="30000">
                <a:solidFill>
                  <a:srgbClr val="0000FF"/>
                </a:solidFill>
              </a:rPr>
              <a:t>-</a:t>
            </a:r>
            <a:r>
              <a:rPr lang="fr-FR" sz="1600">
                <a:solidFill>
                  <a:srgbClr val="0000FF"/>
                </a:solidFill>
              </a:rPr>
              <a:t>) and surrounding atoms in the ground state forms  bubble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351588" y="1190625"/>
            <a:ext cx="1793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Atomic bubble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7019925" y="148431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95288" y="1844675"/>
            <a:ext cx="482441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>
                <a:solidFill>
                  <a:srgbClr val="0000FF"/>
                </a:solidFill>
              </a:rPr>
              <a:t>He* fluorescence lines originate from outside the discharge region 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992813" y="2559050"/>
            <a:ext cx="1498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Bulk helium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0659E1-2EA9-4B54-98A0-E42C5CDF57C0}" type="slidenum">
              <a:rPr lang="fr-FR"/>
              <a:pPr/>
              <a:t>15</a:t>
            </a:fld>
            <a:endParaRPr lang="fr-FR"/>
          </a:p>
        </p:txBody>
      </p:sp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273925" cy="1223963"/>
          </a:xfrm>
        </p:spPr>
        <p:txBody>
          <a:bodyPr/>
          <a:lstStyle/>
          <a:p>
            <a:r>
              <a:rPr lang="fr-FR" sz="3200" smtClean="0"/>
              <a:t>Liquid density around He*(3s)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/>
          <a:srcRect l="1909" r="8830"/>
          <a:stretch>
            <a:fillRect/>
          </a:stretch>
        </p:blipFill>
        <p:spPr bwMode="auto">
          <a:xfrm>
            <a:off x="4140200" y="1484313"/>
            <a:ext cx="4211638" cy="398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95288" y="2997200"/>
            <a:ext cx="3603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endParaRPr lang="en-US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50825" y="4005263"/>
            <a:ext cx="3744913" cy="137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3300"/>
                </a:solidFill>
              </a:rPr>
              <a:t>Bubble Radius R</a:t>
            </a:r>
            <a:r>
              <a:rPr lang="fr-FR" sz="2800" b="1" baseline="-25000">
                <a:solidFill>
                  <a:srgbClr val="FF3300"/>
                </a:solidFill>
              </a:rPr>
              <a:t>b</a:t>
            </a:r>
            <a:r>
              <a:rPr lang="fr-FR" sz="2800">
                <a:solidFill>
                  <a:srgbClr val="FF3300"/>
                </a:solidFill>
              </a:rPr>
              <a:t> depends on applied</a:t>
            </a:r>
            <a:r>
              <a:rPr lang="fr-FR" sz="2800"/>
              <a:t> </a:t>
            </a:r>
            <a:r>
              <a:rPr lang="fr-FR" sz="2800">
                <a:solidFill>
                  <a:srgbClr val="FF3300"/>
                </a:solidFill>
              </a:rPr>
              <a:t>pressure </a:t>
            </a:r>
            <a:r>
              <a:rPr lang="fr-FR" sz="2800" b="1">
                <a:solidFill>
                  <a:srgbClr val="FF3300"/>
                </a:solidFill>
              </a:rPr>
              <a:t>P</a:t>
            </a:r>
            <a:r>
              <a:rPr lang="fr-FR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107950" y="1484313"/>
            <a:ext cx="3887788" cy="155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/>
              <a:t>Liquid density around 3s</a:t>
            </a:r>
            <a:r>
              <a:rPr lang="fr-FR" sz="2400" b="1" baseline="30000"/>
              <a:t>3</a:t>
            </a:r>
            <a:r>
              <a:rPr lang="fr-FR" sz="2400" b="1"/>
              <a:t>S excited state calculated using </a:t>
            </a:r>
            <a:r>
              <a:rPr lang="fr-FR" sz="2400" b="1">
                <a:solidFill>
                  <a:srgbClr val="FF3300"/>
                </a:solidFill>
              </a:rPr>
              <a:t>Density Functional Theory (DFT)</a:t>
            </a:r>
            <a:endParaRPr lang="en-US" sz="2400" b="1">
              <a:solidFill>
                <a:srgbClr val="FF3300"/>
              </a:solidFill>
            </a:endParaRPr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4149725" y="5489575"/>
            <a:ext cx="1873250" cy="13684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8337550" y="2682875"/>
            <a:ext cx="8064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/>
              <a:t>1 bar</a:t>
            </a:r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8316913" y="2465388"/>
            <a:ext cx="669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FF3300"/>
                </a:solidFill>
              </a:rPr>
              <a:t>6 bar</a:t>
            </a:r>
          </a:p>
        </p:txBody>
      </p:sp>
      <p:sp>
        <p:nvSpPr>
          <p:cNvPr id="18443" name="Text Box 10"/>
          <p:cNvSpPr txBox="1">
            <a:spLocks noChangeArrowheads="1"/>
          </p:cNvSpPr>
          <p:nvPr/>
        </p:nvSpPr>
        <p:spPr bwMode="auto">
          <a:xfrm>
            <a:off x="8361363" y="2178050"/>
            <a:ext cx="782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FF00"/>
                </a:solidFill>
              </a:rPr>
              <a:t>16 bar</a:t>
            </a:r>
          </a:p>
        </p:txBody>
      </p:sp>
      <p:sp>
        <p:nvSpPr>
          <p:cNvPr id="18444" name="AutoShape 11"/>
          <p:cNvSpPr>
            <a:spLocks noChangeArrowheads="1"/>
          </p:cNvSpPr>
          <p:nvPr/>
        </p:nvSpPr>
        <p:spPr bwMode="auto">
          <a:xfrm>
            <a:off x="4284663" y="5707063"/>
            <a:ext cx="1076325" cy="1008062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45" name="Picture 12" descr="bd1479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5025" y="6065838"/>
            <a:ext cx="32226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Line 13"/>
          <p:cNvSpPr>
            <a:spLocks noChangeShapeType="1"/>
          </p:cNvSpPr>
          <p:nvPr/>
        </p:nvSpPr>
        <p:spPr bwMode="auto">
          <a:xfrm flipH="1">
            <a:off x="5076825" y="5707063"/>
            <a:ext cx="12065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7" name="Text Box 14"/>
          <p:cNvSpPr txBox="1">
            <a:spLocks noChangeArrowheads="1"/>
          </p:cNvSpPr>
          <p:nvPr/>
        </p:nvSpPr>
        <p:spPr bwMode="auto">
          <a:xfrm>
            <a:off x="5219700" y="5994400"/>
            <a:ext cx="650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LHe</a:t>
            </a:r>
          </a:p>
        </p:txBody>
      </p:sp>
      <p:sp>
        <p:nvSpPr>
          <p:cNvPr id="18448" name="Text Box 15"/>
          <p:cNvSpPr txBox="1">
            <a:spLocks noChangeArrowheads="1"/>
          </p:cNvSpPr>
          <p:nvPr/>
        </p:nvSpPr>
        <p:spPr bwMode="auto">
          <a:xfrm>
            <a:off x="4572000" y="5849938"/>
            <a:ext cx="481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/>
              <a:t>3s</a:t>
            </a:r>
          </a:p>
        </p:txBody>
      </p:sp>
      <p:sp>
        <p:nvSpPr>
          <p:cNvPr id="18449" name="Text Box 16"/>
          <p:cNvSpPr txBox="1">
            <a:spLocks noChangeArrowheads="1"/>
          </p:cNvSpPr>
          <p:nvPr/>
        </p:nvSpPr>
        <p:spPr bwMode="auto">
          <a:xfrm>
            <a:off x="8361363" y="1890713"/>
            <a:ext cx="7826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solidFill>
                  <a:srgbClr val="0000FF"/>
                </a:solidFill>
              </a:rPr>
              <a:t>35 bar</a:t>
            </a: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8450" name="Line 17"/>
          <p:cNvSpPr>
            <a:spLocks noChangeShapeType="1"/>
          </p:cNvSpPr>
          <p:nvPr/>
        </p:nvSpPr>
        <p:spPr bwMode="auto">
          <a:xfrm flipH="1" flipV="1">
            <a:off x="5076825" y="5057775"/>
            <a:ext cx="1208088" cy="64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1" name="Text Box 18"/>
          <p:cNvSpPr txBox="1">
            <a:spLocks noChangeArrowheads="1"/>
          </p:cNvSpPr>
          <p:nvPr/>
        </p:nvSpPr>
        <p:spPr bwMode="auto">
          <a:xfrm>
            <a:off x="6156325" y="5634038"/>
            <a:ext cx="28082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/>
              <a:t>Empty cavity around</a:t>
            </a:r>
          </a:p>
          <a:p>
            <a:pPr>
              <a:spcBef>
                <a:spcPct val="0"/>
              </a:spcBef>
            </a:pPr>
            <a:r>
              <a:rPr lang="en-US" sz="1800"/>
              <a:t>excited atom (</a:t>
            </a:r>
            <a:r>
              <a:rPr lang="en-US" sz="1800" b="1">
                <a:solidFill>
                  <a:srgbClr val="FF3300"/>
                </a:solidFill>
              </a:rPr>
              <a:t>radiator</a:t>
            </a:r>
            <a:r>
              <a:rPr lang="en-US" sz="1800"/>
              <a:t>).</a:t>
            </a:r>
          </a:p>
        </p:txBody>
      </p:sp>
      <p:sp>
        <p:nvSpPr>
          <p:cNvPr id="18452" name="Text Box 19"/>
          <p:cNvSpPr txBox="1">
            <a:spLocks noChangeArrowheads="1"/>
          </p:cNvSpPr>
          <p:nvPr/>
        </p:nvSpPr>
        <p:spPr bwMode="auto">
          <a:xfrm>
            <a:off x="6732588" y="4265613"/>
            <a:ext cx="1208087" cy="506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1600" b="1"/>
              <a:t>Bulk</a:t>
            </a:r>
          </a:p>
          <a:p>
            <a:pPr>
              <a:lnSpc>
                <a:spcPct val="60000"/>
              </a:lnSpc>
            </a:pPr>
            <a:r>
              <a:rPr lang="en-US" sz="1600" b="1"/>
              <a:t>liquid</a:t>
            </a:r>
          </a:p>
        </p:txBody>
      </p:sp>
      <p:sp>
        <p:nvSpPr>
          <p:cNvPr id="18453" name="Rectangle 20"/>
          <p:cNvSpPr>
            <a:spLocks noChangeArrowheads="1"/>
          </p:cNvSpPr>
          <p:nvPr/>
        </p:nvSpPr>
        <p:spPr bwMode="auto">
          <a:xfrm>
            <a:off x="8561388" y="582613"/>
            <a:ext cx="25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98525D-B725-4149-85F1-4E76A3954951}" type="slidenum">
              <a:rPr lang="fr-FR"/>
              <a:pPr/>
              <a:t>16</a:t>
            </a:fld>
            <a:endParaRPr lang="fr-FR"/>
          </a:p>
        </p:txBody>
      </p:sp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fr-FR" sz="3200" smtClean="0"/>
              <a:t>706.5 nm He* line (</a:t>
            </a:r>
            <a:r>
              <a:rPr lang="fr-FR" sz="3200" baseline="30000" smtClean="0"/>
              <a:t>3</a:t>
            </a:r>
            <a:r>
              <a:rPr lang="fr-FR" sz="3200" smtClean="0"/>
              <a:t>S-</a:t>
            </a:r>
            <a:r>
              <a:rPr lang="fr-FR" sz="3200" baseline="30000" smtClean="0"/>
              <a:t>3</a:t>
            </a:r>
            <a:r>
              <a:rPr lang="fr-FR" sz="3200" smtClean="0"/>
              <a:t>P)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28775"/>
            <a:ext cx="5205413" cy="4525963"/>
          </a:xfrm>
          <a:noFill/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827088" y="1196975"/>
            <a:ext cx="3311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Experimental (continuous) vs theoretical (dashed)</a:t>
            </a:r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908050"/>
            <a:ext cx="2800350" cy="2805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5364163" y="2636838"/>
            <a:ext cx="1096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w</a:t>
            </a:r>
            <a:r>
              <a:rPr lang="fr-FR" baseline="-25000"/>
              <a:t>th</a:t>
            </a:r>
            <a:r>
              <a:rPr lang="fr-FR">
                <a:cs typeface="Arial" charset="0"/>
              </a:rPr>
              <a:t>≈w</a:t>
            </a:r>
            <a:r>
              <a:rPr lang="fr-FR" baseline="-25000">
                <a:cs typeface="Arial" charset="0"/>
              </a:rPr>
              <a:t>exp</a:t>
            </a:r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3563938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6" name="Line 14"/>
          <p:cNvSpPr>
            <a:spLocks noChangeShapeType="1"/>
          </p:cNvSpPr>
          <p:nvPr/>
        </p:nvSpPr>
        <p:spPr bwMode="auto">
          <a:xfrm>
            <a:off x="3132138" y="46529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7" name="Line 15"/>
          <p:cNvSpPr>
            <a:spLocks noChangeShapeType="1"/>
          </p:cNvSpPr>
          <p:nvPr/>
        </p:nvSpPr>
        <p:spPr bwMode="auto">
          <a:xfrm>
            <a:off x="2411413" y="47974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8" name="Rectangle 16"/>
          <p:cNvSpPr>
            <a:spLocks noChangeArrowheads="1"/>
          </p:cNvSpPr>
          <p:nvPr/>
        </p:nvSpPr>
        <p:spPr bwMode="auto">
          <a:xfrm>
            <a:off x="6227763" y="5300663"/>
            <a:ext cx="2665412" cy="1296987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9469" name="Picture 19" descr="bd1479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876925"/>
            <a:ext cx="3222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20"/>
          <p:cNvSpPr txBox="1">
            <a:spLocks noChangeArrowheads="1"/>
          </p:cNvSpPr>
          <p:nvPr/>
        </p:nvSpPr>
        <p:spPr bwMode="auto">
          <a:xfrm>
            <a:off x="4859338" y="4365625"/>
            <a:ext cx="2565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</a:t>
            </a:r>
            <a:r>
              <a:rPr lang="fr-FR" baseline="30000"/>
              <a:t>-</a:t>
            </a:r>
            <a:r>
              <a:rPr lang="fr-FR"/>
              <a:t>+He -&gt;He*+e</a:t>
            </a:r>
            <a:r>
              <a:rPr lang="fr-FR" baseline="30000"/>
              <a:t>-</a:t>
            </a:r>
            <a:r>
              <a:rPr lang="fr-FR"/>
              <a:t>+heat</a:t>
            </a:r>
          </a:p>
        </p:txBody>
      </p: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4211638" y="4868863"/>
            <a:ext cx="38084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the increased local temperature </a:t>
            </a:r>
          </a:p>
        </p:txBody>
      </p:sp>
      <p:sp>
        <p:nvSpPr>
          <p:cNvPr id="19472" name="Oval 23"/>
          <p:cNvSpPr>
            <a:spLocks noChangeArrowheads="1"/>
          </p:cNvSpPr>
          <p:nvPr/>
        </p:nvSpPr>
        <p:spPr bwMode="auto">
          <a:xfrm>
            <a:off x="7164388" y="5445125"/>
            <a:ext cx="1130300" cy="1130300"/>
          </a:xfrm>
          <a:prstGeom prst="ellipse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Oval 24"/>
          <p:cNvSpPr>
            <a:spLocks noChangeArrowheads="1"/>
          </p:cNvSpPr>
          <p:nvPr/>
        </p:nvSpPr>
        <p:spPr bwMode="auto">
          <a:xfrm>
            <a:off x="7380288" y="5661025"/>
            <a:ext cx="698500" cy="7699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 Box 25"/>
          <p:cNvSpPr txBox="1">
            <a:spLocks noChangeArrowheads="1"/>
          </p:cNvSpPr>
          <p:nvPr/>
        </p:nvSpPr>
        <p:spPr bwMode="auto">
          <a:xfrm>
            <a:off x="7308850" y="5373688"/>
            <a:ext cx="4810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/>
              <a:t>3s</a:t>
            </a:r>
          </a:p>
        </p:txBody>
      </p:sp>
      <p:pic>
        <p:nvPicPr>
          <p:cNvPr id="19475" name="Picture 26" descr="bd1479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5876925"/>
            <a:ext cx="3222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4551363" y="3927475"/>
            <a:ext cx="3076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Electron impact excitation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067175" y="6021388"/>
            <a:ext cx="2117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« Local heating »</a:t>
            </a: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6156325" y="5949950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78217-808A-411D-A153-D94F4BA687E7}" type="slidenum">
              <a:rPr lang="fr-FR"/>
              <a:pPr/>
              <a:t>17</a:t>
            </a:fld>
            <a:endParaRPr lang="fr-FR"/>
          </a:p>
        </p:txBody>
      </p:sp>
      <p:sp>
        <p:nvSpPr>
          <p:cNvPr id="2048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720725"/>
          </a:xfrm>
        </p:spPr>
        <p:txBody>
          <a:bodyPr/>
          <a:lstStyle/>
          <a:p>
            <a:r>
              <a:rPr lang="en-US" sz="3200" smtClean="0"/>
              <a:t>Shape of Line 706 nm in Fluid He at 11 K.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07950" y="1084263"/>
            <a:ext cx="9036050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/>
              <a:t>Fixed temperatures </a:t>
            </a:r>
            <a:r>
              <a:rPr lang="en-US" sz="2400" b="1">
                <a:solidFill>
                  <a:srgbClr val="FF3300"/>
                </a:solidFill>
              </a:rPr>
              <a:t>11 K</a:t>
            </a:r>
            <a:r>
              <a:rPr lang="en-US" sz="2400"/>
              <a:t>, different pressures, the increasing density</a:t>
            </a:r>
            <a:r>
              <a:rPr lang="en-US" sz="2400" b="1"/>
              <a:t>.</a:t>
            </a:r>
          </a:p>
          <a:p>
            <a:pPr>
              <a:spcBef>
                <a:spcPct val="0"/>
              </a:spcBef>
            </a:pPr>
            <a:r>
              <a:rPr lang="en-US" sz="2400"/>
              <a:t>the line has symmetrical </a:t>
            </a:r>
            <a:r>
              <a:rPr lang="en-US" sz="2400" b="1">
                <a:solidFill>
                  <a:srgbClr val="FF3300"/>
                </a:solidFill>
              </a:rPr>
              <a:t>Gaussian</a:t>
            </a:r>
            <a:r>
              <a:rPr lang="en-US" sz="2400"/>
              <a:t> profile with shift and width dependent on </a:t>
            </a:r>
            <a:r>
              <a:rPr lang="en-US" sz="2400" b="1">
                <a:solidFill>
                  <a:srgbClr val="FF0000"/>
                </a:solidFill>
              </a:rPr>
              <a:t>Pressure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2562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6" name="Object 5"/>
          <p:cNvGraphicFramePr>
            <a:graphicFrameLocks noChangeAspect="1"/>
          </p:cNvGraphicFramePr>
          <p:nvPr/>
        </p:nvGraphicFramePr>
        <p:xfrm>
          <a:off x="1476375" y="2565400"/>
          <a:ext cx="5903913" cy="4071938"/>
        </p:xfrm>
        <a:graphic>
          <a:graphicData uri="http://schemas.openxmlformats.org/presentationml/2006/ole">
            <p:oleObj spid="_x0000_s20486" name="Graph" r:id="rId3" imgW="5800954" imgH="11287963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8" name="Object 26"/>
          <p:cNvGraphicFramePr>
            <a:graphicFrameLocks noChangeAspect="1"/>
          </p:cNvGraphicFramePr>
          <p:nvPr>
            <p:ph idx="4294967295"/>
          </p:nvPr>
        </p:nvGraphicFramePr>
        <p:xfrm>
          <a:off x="1692275" y="1196975"/>
          <a:ext cx="6697663" cy="4678363"/>
        </p:xfrm>
        <a:graphic>
          <a:graphicData uri="http://schemas.openxmlformats.org/presentationml/2006/ole">
            <p:oleObj spid="_x0000_s57348" name="Graph" r:id="rId3" imgW="4154760" imgH="2901600" progId="Origin50.Graph">
              <p:embed/>
            </p:oleObj>
          </a:graphicData>
        </a:graphic>
      </p:graphicFrame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7092950" y="4221163"/>
            <a:ext cx="777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300K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092950" y="3429000"/>
            <a:ext cx="847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150 K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687763" y="2127250"/>
            <a:ext cx="1073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4.2-11K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995738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5" name="Text Box 14"/>
          <p:cNvSpPr txBox="1">
            <a:spLocks noChangeArrowheads="1"/>
          </p:cNvSpPr>
          <p:nvPr/>
        </p:nvSpPr>
        <p:spPr bwMode="auto">
          <a:xfrm>
            <a:off x="2843213" y="1268413"/>
            <a:ext cx="38909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the same slopes at 4.2 and 11 K </a:t>
            </a:r>
          </a:p>
        </p:txBody>
      </p:sp>
      <p:sp>
        <p:nvSpPr>
          <p:cNvPr id="57356" name="Text Box 14"/>
          <p:cNvSpPr txBox="1">
            <a:spLocks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fr-FR" sz="3600" smtClean="0"/>
              <a:t>Line shift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2987675" y="5734050"/>
            <a:ext cx="52435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Empty cavity around excited atom (</a:t>
            </a:r>
            <a:r>
              <a:rPr lang="en-US" b="1">
                <a:solidFill>
                  <a:srgbClr val="FF3300"/>
                </a:solidFill>
              </a:rPr>
              <a:t>radiator</a:t>
            </a:r>
            <a:r>
              <a:rPr lang="en-US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F8C89D-07B3-4ECF-8C13-F9C463EE8D31}" type="slidenum">
              <a:rPr lang="fr-FR"/>
              <a:pPr/>
              <a:t>19</a:t>
            </a:fld>
            <a:endParaRPr lang="fr-FR"/>
          </a:p>
        </p:txBody>
      </p:sp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fr-FR" sz="3200" smtClean="0"/>
              <a:t>Conclusions</a:t>
            </a:r>
          </a:p>
        </p:txBody>
      </p:sp>
      <p:graphicFrame>
        <p:nvGraphicFramePr>
          <p:cNvPr id="22560" name="Group 32"/>
          <p:cNvGraphicFramePr>
            <a:graphicFrameLocks noGrp="1"/>
          </p:cNvGraphicFramePr>
          <p:nvPr>
            <p:ph idx="4294967295"/>
          </p:nvPr>
        </p:nvGraphicFramePr>
        <p:xfrm>
          <a:off x="457200" y="1125538"/>
          <a:ext cx="8229600" cy="5149850"/>
        </p:xfrm>
        <a:graphic>
          <a:graphicData uri="http://schemas.openxmlformats.org/drawingml/2006/table">
            <a:tbl>
              <a:tblPr/>
              <a:tblGrid>
                <a:gridCol w="3394075"/>
                <a:gridCol w="4835525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Discharge in helium gas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 300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Discharge in helium at 4.2 K-T= 11K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fr-FR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Plasma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~  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r>
                        <a:rPr kumimoji="0" lang="fr-FR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 10</a:t>
                      </a:r>
                      <a:r>
                        <a:rPr kumimoji="0" lang="fr-F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15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-10</a:t>
                      </a:r>
                      <a:r>
                        <a:rPr kumimoji="0" lang="fr-F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16</a:t>
                      </a: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cm</a:t>
                      </a:r>
                      <a:r>
                        <a:rPr kumimoji="0" lang="fr-F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-3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Tkinetic~ 300-320K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He line 706,5nm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Large blue shift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Gaussian Line Shape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The line profile have been interpreted in terms of  « bubble model » over extended temperature range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He* fluorescence lines originate from outside the discharge region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inhomogeneous structure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3" name="Rectangle 14"/>
          <p:cNvSpPr>
            <a:spLocks noChangeArrowheads="1"/>
          </p:cNvSpPr>
          <p:nvPr/>
        </p:nvSpPr>
        <p:spPr bwMode="auto">
          <a:xfrm>
            <a:off x="611188" y="2420938"/>
            <a:ext cx="338455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He Line 706.5 nm</a:t>
            </a:r>
          </a:p>
          <a:p>
            <a:r>
              <a:rPr lang="fr-FR">
                <a:solidFill>
                  <a:srgbClr val="FF3300"/>
                </a:solidFill>
              </a:rPr>
              <a:t>Small blue shift</a:t>
            </a:r>
          </a:p>
          <a:p>
            <a:endParaRPr lang="fr-FR">
              <a:solidFill>
                <a:srgbClr val="FF3300"/>
              </a:solidFill>
            </a:endParaRP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4048125" y="5511800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40CA35-DC29-40EF-AEF0-19824EE18002}" type="slidenum">
              <a:rPr lang="fr-FR"/>
              <a:pPr/>
              <a:t>2</a:t>
            </a:fld>
            <a:endParaRPr lang="fr-FR"/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881522" y="1242847"/>
            <a:ext cx="7549994" cy="4847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800" smtClean="0">
                <a:solidFill>
                  <a:srgbClr val="FFFFFF"/>
                </a:solidFill>
                <a:latin typeface="Calibri" pitchFamily="34" charset="0"/>
              </a:rPr>
              <a:t>Discharges in dense fluids </a:t>
            </a:r>
            <a:r>
              <a:rPr lang="fr-FR" sz="180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en-US" sz="1800" smtClean="0">
                <a:solidFill>
                  <a:schemeClr val="bg1"/>
                </a:solidFill>
              </a:rPr>
              <a:t>liquids or high-pressure gases :1-100 bar)</a:t>
            </a:r>
            <a:r>
              <a:rPr lang="fr-FR" sz="18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02" name="Rectangle 2"/>
          <p:cNvSpPr>
            <a:spLocks/>
          </p:cNvSpPr>
          <p:nvPr/>
        </p:nvSpPr>
        <p:spPr bwMode="auto">
          <a:xfrm>
            <a:off x="468313" y="2603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0"/>
              </a:spcBef>
            </a:pPr>
            <a:r>
              <a:rPr lang="fr-FR" sz="3200">
                <a:latin typeface="Calibri" pitchFamily="34" charset="0"/>
              </a:rPr>
              <a:t>Motivation</a:t>
            </a:r>
          </a:p>
        </p:txBody>
      </p:sp>
      <p:sp>
        <p:nvSpPr>
          <p:cNvPr id="4103" name="Espace réservé du numéro de diapositive 18"/>
          <p:cNvSpPr txBox="1">
            <a:spLocks noGrp="1"/>
          </p:cNvSpPr>
          <p:nvPr/>
        </p:nvSpPr>
        <p:spPr bwMode="auto">
          <a:xfrm>
            <a:off x="8485188" y="6394450"/>
            <a:ext cx="658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fld id="{0017535A-1EC0-49A3-A4FE-20D65EA707D3}" type="slidenum">
              <a:rPr lang="fr-FR" sz="1400">
                <a:solidFill>
                  <a:srgbClr val="898989"/>
                </a:solidFill>
                <a:latin typeface="Calibri" pitchFamily="34" charset="0"/>
              </a:rPr>
              <a:pPr algn="r">
                <a:spcBef>
                  <a:spcPct val="0"/>
                </a:spcBef>
              </a:pPr>
              <a:t>2</a:t>
            </a:fld>
            <a:endParaRPr lang="fr-FR" sz="14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104" name="Picture 7" descr="figure IV1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844675"/>
            <a:ext cx="24479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611188" y="21336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1800"/>
              <a:t>Filamentary Streamers in Liquid N</a:t>
            </a:r>
            <a:r>
              <a:rPr lang="fr-FR" sz="1800" baseline="-25000"/>
              <a:t>2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179388" y="3357563"/>
            <a:ext cx="89646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1800"/>
              <a:t>This process in dense fluids is very complex that involves </a:t>
            </a:r>
          </a:p>
          <a:p>
            <a:pPr>
              <a:spcBef>
                <a:spcPct val="0"/>
              </a:spcBef>
            </a:pPr>
            <a:endParaRPr lang="en-GB" sz="1800"/>
          </a:p>
          <a:p>
            <a:pPr>
              <a:spcBef>
                <a:spcPct val="0"/>
              </a:spcBef>
            </a:pPr>
            <a:r>
              <a:rPr lang="en-GB" sz="1800"/>
              <a:t>- electronic phenomena : </a:t>
            </a:r>
            <a:r>
              <a:rPr lang="en-GB" sz="1800">
                <a:solidFill>
                  <a:srgbClr val="0000FF"/>
                </a:solidFill>
              </a:rPr>
              <a:t>electron injection, electron impact, excitation and ionization</a:t>
            </a:r>
          </a:p>
          <a:p>
            <a:pPr>
              <a:spcBef>
                <a:spcPct val="0"/>
              </a:spcBef>
            </a:pPr>
            <a:endParaRPr lang="en-GB" sz="180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GB" sz="1800"/>
              <a:t> thermal phenomena: </a:t>
            </a:r>
            <a:r>
              <a:rPr lang="en-GB" sz="1800">
                <a:solidFill>
                  <a:srgbClr val="0000FF"/>
                </a:solidFill>
              </a:rPr>
              <a:t>phase change</a:t>
            </a:r>
            <a:r>
              <a:rPr lang="en-GB" sz="1800"/>
              <a:t> 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GB" sz="1800"/>
          </a:p>
          <a:p>
            <a:pPr>
              <a:spcBef>
                <a:spcPct val="0"/>
              </a:spcBef>
            </a:pPr>
            <a:r>
              <a:rPr lang="en-GB" sz="1800"/>
              <a:t>- hydrodynamic phenomena : </a:t>
            </a:r>
            <a:r>
              <a:rPr lang="en-GB" sz="1800">
                <a:solidFill>
                  <a:srgbClr val="0000FF"/>
                </a:solidFill>
              </a:rPr>
              <a:t>formation of pressures waves, propagation of discharge channel</a:t>
            </a:r>
            <a:r>
              <a:rPr lang="en-GB" sz="1800"/>
              <a:t>.</a:t>
            </a:r>
            <a:r>
              <a:rPr lang="fr-FR" sz="1800"/>
              <a:t> </a:t>
            </a:r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3779838" y="5876925"/>
            <a:ext cx="1216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Modeling</a:t>
            </a:r>
          </a:p>
        </p:txBody>
      </p:sp>
      <p:sp>
        <p:nvSpPr>
          <p:cNvPr id="4108" name="Line 11"/>
          <p:cNvSpPr>
            <a:spLocks noChangeShapeType="1"/>
          </p:cNvSpPr>
          <p:nvPr/>
        </p:nvSpPr>
        <p:spPr bwMode="auto">
          <a:xfrm>
            <a:off x="4067175" y="594995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Line 12"/>
          <p:cNvSpPr>
            <a:spLocks noChangeShapeType="1"/>
          </p:cNvSpPr>
          <p:nvPr/>
        </p:nvSpPr>
        <p:spPr bwMode="auto">
          <a:xfrm flipH="1">
            <a:off x="4067175" y="5805488"/>
            <a:ext cx="504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8F5D14-F70C-4B80-AE8E-D699E3A8535E}" type="slidenum">
              <a:rPr lang="fr-FR"/>
              <a:pPr/>
              <a:t>20</a:t>
            </a:fld>
            <a:endParaRPr lang="fr-FR"/>
          </a:p>
        </p:txBody>
      </p:sp>
      <p:sp>
        <p:nvSpPr>
          <p:cNvPr id="401410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362950" cy="706437"/>
          </a:xfrm>
        </p:spPr>
        <p:txBody>
          <a:bodyPr/>
          <a:lstStyle/>
          <a:p>
            <a:pPr>
              <a:defRPr/>
            </a:pPr>
            <a:r>
              <a:rPr lang="en-US" altLang="ja-JP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ja-JP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CRYOPLASMA IN HELIUM INDUCED BY CORONA DISCHARGE </a:t>
            </a:r>
            <a:r>
              <a:rPr lang="fr-FR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fr-FR" sz="2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8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z="4000" smtClean="0"/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BBD32F-D557-4D9D-9B16-DAD6D981EF39}" type="slidenum">
              <a:rPr lang="fr-FR"/>
              <a:pPr/>
              <a:t>3</a:t>
            </a:fld>
            <a:endParaRPr lang="fr-FR"/>
          </a:p>
        </p:txBody>
      </p:sp>
      <p:sp>
        <p:nvSpPr>
          <p:cNvPr id="5123" name="Rectangle 2"/>
          <p:cNvSpPr>
            <a:spLocks/>
          </p:cNvSpPr>
          <p:nvPr/>
        </p:nvSpPr>
        <p:spPr bwMode="auto">
          <a:xfrm>
            <a:off x="1476375" y="260350"/>
            <a:ext cx="7004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0"/>
              </a:spcBef>
            </a:pPr>
            <a:r>
              <a:rPr lang="fr-FR" sz="3200" b="1">
                <a:latin typeface="Calibri" pitchFamily="34" charset="0"/>
              </a:rPr>
              <a:t>Cryoplasma in Helium</a:t>
            </a:r>
          </a:p>
        </p:txBody>
      </p:sp>
      <p:sp>
        <p:nvSpPr>
          <p:cNvPr id="5124" name="Espace réservé du numéro de diapositive 18"/>
          <p:cNvSpPr txBox="1">
            <a:spLocks noGrp="1"/>
          </p:cNvSpPr>
          <p:nvPr/>
        </p:nvSpPr>
        <p:spPr bwMode="auto">
          <a:xfrm>
            <a:off x="8485188" y="6394450"/>
            <a:ext cx="658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fld id="{07BA811F-E587-4E09-BF8E-97E869D6DE66}" type="slidenum">
              <a:rPr lang="fr-FR" sz="1400">
                <a:solidFill>
                  <a:srgbClr val="898989"/>
                </a:solidFill>
                <a:latin typeface="Calibri" pitchFamily="34" charset="0"/>
              </a:rPr>
              <a:pPr algn="r">
                <a:spcBef>
                  <a:spcPct val="0"/>
                </a:spcBef>
              </a:pPr>
              <a:t>3</a:t>
            </a:fld>
            <a:endParaRPr lang="fr-FR" sz="14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916238" y="1412875"/>
            <a:ext cx="3422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chemeClr val="accent2"/>
                </a:solidFill>
              </a:rPr>
              <a:t>Discharge model in liquid model</a:t>
            </a: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555875" y="2565400"/>
            <a:ext cx="1382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FF"/>
                </a:solidFill>
              </a:rPr>
              <a:t>µ-discharge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500563" y="2565400"/>
            <a:ext cx="188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FF"/>
                </a:solidFill>
              </a:rPr>
              <a:t>Liquefied Helium</a:t>
            </a:r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H="1">
            <a:off x="3708400" y="1844675"/>
            <a:ext cx="35877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4859338" y="1916113"/>
            <a:ext cx="3603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95288" y="4365625"/>
            <a:ext cx="45370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b="1"/>
              <a:t>Condensed </a:t>
            </a:r>
            <a:r>
              <a:rPr lang="fr-FR" b="1" baseline="30000"/>
              <a:t>4</a:t>
            </a:r>
            <a:r>
              <a:rPr lang="fr-FR" b="1"/>
              <a:t>He</a:t>
            </a:r>
            <a:endParaRPr lang="en-GB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endParaRPr lang="en-GB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r>
              <a:rPr lang="en-GB">
                <a:solidFill>
                  <a:schemeClr val="accent2"/>
                </a:solidFill>
              </a:rPr>
              <a:t>Interaction of </a:t>
            </a:r>
            <a:r>
              <a:rPr lang="en-GB" b="1">
                <a:solidFill>
                  <a:schemeClr val="accent2"/>
                </a:solidFill>
              </a:rPr>
              <a:t>atoms He*,</a:t>
            </a:r>
            <a:r>
              <a:rPr lang="en-GB">
                <a:solidFill>
                  <a:schemeClr val="accent2"/>
                </a:solidFill>
              </a:rPr>
              <a:t> </a:t>
            </a:r>
            <a:r>
              <a:rPr lang="en-GB" b="1">
                <a:solidFill>
                  <a:schemeClr val="accent2"/>
                </a:solidFill>
              </a:rPr>
              <a:t>molecules He</a:t>
            </a:r>
            <a:r>
              <a:rPr lang="en-GB" b="1" baseline="-25000">
                <a:solidFill>
                  <a:schemeClr val="accent2"/>
                </a:solidFill>
              </a:rPr>
              <a:t>2</a:t>
            </a:r>
            <a:r>
              <a:rPr lang="en-GB" b="1">
                <a:solidFill>
                  <a:schemeClr val="accent2"/>
                </a:solidFill>
              </a:rPr>
              <a:t>, and e</a:t>
            </a:r>
            <a:r>
              <a:rPr lang="en-GB" b="1" baseline="30000">
                <a:solidFill>
                  <a:schemeClr val="accent2"/>
                </a:solidFill>
              </a:rPr>
              <a:t>-</a:t>
            </a:r>
            <a:r>
              <a:rPr lang="en-GB">
                <a:solidFill>
                  <a:schemeClr val="accent2"/>
                </a:solidFill>
              </a:rPr>
              <a:t> with helium in various thermodynamic phases and states</a:t>
            </a:r>
            <a:r>
              <a:rPr lang="fr-FR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400425" y="2990850"/>
            <a:ext cx="20129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Gas           liquid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140200" y="3141663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327400" y="3351213"/>
            <a:ext cx="735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300k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767263" y="3351213"/>
            <a:ext cx="663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4.2k</a:t>
            </a: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867400" y="4941888"/>
            <a:ext cx="300355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nanoscopic probes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4716463" y="55165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8870E4-FC87-48AE-A9A0-7B4075CEE0C4}" type="slidenum">
              <a:rPr lang="fr-FR"/>
              <a:pPr/>
              <a:t>4</a:t>
            </a:fld>
            <a:endParaRPr lang="fr-FR"/>
          </a:p>
        </p:txBody>
      </p:sp>
      <p:pic>
        <p:nvPicPr>
          <p:cNvPr id="6147" name="Espace réservé du contenu 4" descr="light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196975"/>
            <a:ext cx="2463800" cy="3000375"/>
          </a:xfrm>
        </p:spPr>
      </p:pic>
      <p:sp>
        <p:nvSpPr>
          <p:cNvPr id="6148" name="Espace réservé du numéro de diapositive 3"/>
          <p:cNvSpPr txBox="1">
            <a:spLocks noGrp="1"/>
          </p:cNvSpPr>
          <p:nvPr/>
        </p:nvSpPr>
        <p:spPr bwMode="auto">
          <a:xfrm>
            <a:off x="8485188" y="6394450"/>
            <a:ext cx="658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fld id="{0AF89B0C-8B8A-48B4-9A90-DF94F5A76D53}" type="slidenum">
              <a:rPr lang="fr-FR" sz="1400">
                <a:solidFill>
                  <a:srgbClr val="898989"/>
                </a:solidFill>
                <a:latin typeface="Calibri" pitchFamily="34" charset="0"/>
              </a:rPr>
              <a:pPr algn="r">
                <a:spcBef>
                  <a:spcPct val="0"/>
                </a:spcBef>
              </a:pPr>
              <a:t>4</a:t>
            </a:fld>
            <a:endParaRPr lang="fr-FR" sz="14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9" name="Titre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873125"/>
          </a:xfrm>
        </p:spPr>
        <p:txBody>
          <a:bodyPr/>
          <a:lstStyle/>
          <a:p>
            <a:pPr eaLnBrk="1" hangingPunct="1"/>
            <a:r>
              <a:rPr lang="en-US" sz="3200" smtClean="0"/>
              <a:t>Corona discharge in dense helium</a:t>
            </a:r>
          </a:p>
        </p:txBody>
      </p:sp>
      <p:sp>
        <p:nvSpPr>
          <p:cNvPr id="6150" name="ZoneTexte 7"/>
          <p:cNvSpPr txBox="1">
            <a:spLocks noChangeArrowheads="1"/>
          </p:cNvSpPr>
          <p:nvPr/>
        </p:nvSpPr>
        <p:spPr bwMode="auto">
          <a:xfrm>
            <a:off x="5219700" y="1052513"/>
            <a:ext cx="100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1800">
                <a:solidFill>
                  <a:schemeClr val="bg1"/>
                </a:solidFill>
                <a:latin typeface="Calibri" pitchFamily="34" charset="0"/>
              </a:rPr>
              <a:t>Liquide</a:t>
            </a:r>
            <a:r>
              <a:rPr lang="fr-FR" sz="1800">
                <a:latin typeface="Calibri" pitchFamily="34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49879" y="3487741"/>
            <a:ext cx="1857375" cy="376238"/>
          </a:xfrm>
          <a:prstGeom prst="rect">
            <a:avLst/>
          </a:prstGeom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fr-FR" sz="1800" smtClean="0">
                <a:solidFill>
                  <a:srgbClr val="000000"/>
                </a:solidFill>
                <a:latin typeface="Calibri" pitchFamily="34" charset="0"/>
              </a:rPr>
              <a:t>Light emission</a:t>
            </a:r>
          </a:p>
        </p:txBody>
      </p:sp>
      <p:cxnSp>
        <p:nvCxnSpPr>
          <p:cNvPr id="6154" name="Connecteur droit avec flèche 12"/>
          <p:cNvCxnSpPr>
            <a:cxnSpLocks noChangeShapeType="1"/>
          </p:cNvCxnSpPr>
          <p:nvPr/>
        </p:nvCxnSpPr>
        <p:spPr bwMode="auto">
          <a:xfrm flipH="1">
            <a:off x="1403350" y="2565400"/>
            <a:ext cx="3455988" cy="14763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4" name="Ellipse 13"/>
          <p:cNvSpPr/>
          <p:nvPr/>
        </p:nvSpPr>
        <p:spPr>
          <a:xfrm>
            <a:off x="1116013" y="2420938"/>
            <a:ext cx="503237" cy="503237"/>
          </a:xfrm>
          <a:prstGeom prst="ellipse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156" name="Connecteur droit avec flèche 6"/>
          <p:cNvCxnSpPr>
            <a:cxnSpLocks noChangeShapeType="1"/>
          </p:cNvCxnSpPr>
          <p:nvPr/>
        </p:nvCxnSpPr>
        <p:spPr bwMode="auto">
          <a:xfrm rot="10800000" flipV="1">
            <a:off x="2124075" y="1557338"/>
            <a:ext cx="2786063" cy="1000125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21517" name="ZoneTexte 14"/>
          <p:cNvSpPr txBox="1">
            <a:spLocks noChangeArrowheads="1"/>
          </p:cNvSpPr>
          <p:nvPr/>
        </p:nvSpPr>
        <p:spPr bwMode="auto">
          <a:xfrm>
            <a:off x="3214688" y="1357313"/>
            <a:ext cx="5461000" cy="392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79388"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800" smtClean="0">
                <a:solidFill>
                  <a:srgbClr val="000000"/>
                </a:solidFill>
                <a:latin typeface="Calibri" pitchFamily="34" charset="0"/>
              </a:rPr>
              <a:t>Transport zone : </a:t>
            </a:r>
            <a:r>
              <a:rPr lang="fr-FR" sz="1800" b="1" smtClean="0">
                <a:latin typeface="Calibri" pitchFamily="34" charset="0"/>
              </a:rPr>
              <a:t>E </a:t>
            </a:r>
            <a:r>
              <a:rPr lang="en-US" sz="1800" b="1" smtClean="0">
                <a:latin typeface="Calibri" pitchFamily="34" charset="0"/>
              </a:rPr>
              <a:t>~</a:t>
            </a:r>
            <a:r>
              <a:rPr lang="fr-FR" sz="1800" b="1" smtClean="0">
                <a:latin typeface="Calibri" pitchFamily="34" charset="0"/>
              </a:rPr>
              <a:t> kV/cm    µ</a:t>
            </a:r>
            <a:r>
              <a:rPr lang="fr-FR" sz="1800" b="1" baseline="-25000" smtClean="0">
                <a:latin typeface="Calibri" pitchFamily="34" charset="0"/>
              </a:rPr>
              <a:t>e</a:t>
            </a:r>
            <a:r>
              <a:rPr lang="fr-FR" sz="1800" b="1" smtClean="0">
                <a:latin typeface="Calibri" pitchFamily="34" charset="0"/>
              </a:rPr>
              <a:t> and µ+</a:t>
            </a:r>
          </a:p>
        </p:txBody>
      </p:sp>
      <p:sp>
        <p:nvSpPr>
          <p:cNvPr id="21518" name="ZoneTexte 14"/>
          <p:cNvSpPr txBox="1">
            <a:spLocks noChangeArrowheads="1"/>
          </p:cNvSpPr>
          <p:nvPr/>
        </p:nvSpPr>
        <p:spPr bwMode="auto">
          <a:xfrm>
            <a:off x="4211638" y="2492375"/>
            <a:ext cx="4389437" cy="392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n-US" sz="180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Ionization zone </a:t>
            </a:r>
            <a:r>
              <a:rPr lang="fr-FR" sz="180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fr-FR" sz="1800" b="1" smtClean="0">
                <a:latin typeface="Calibri" pitchFamily="34" charset="0"/>
              </a:rPr>
              <a:t>E</a:t>
            </a:r>
            <a:r>
              <a:rPr lang="fr-FR" sz="1800" b="1" baseline="-25000" smtClean="0">
                <a:latin typeface="Calibri" pitchFamily="34" charset="0"/>
              </a:rPr>
              <a:t>p</a:t>
            </a:r>
            <a:r>
              <a:rPr lang="fr-FR" sz="1800" b="1" smtClean="0">
                <a:latin typeface="Calibri" pitchFamily="34" charset="0"/>
              </a:rPr>
              <a:t>~ MV/cm</a:t>
            </a:r>
            <a:r>
              <a:rPr lang="en-US" sz="1800" b="1" smtClean="0">
                <a:latin typeface="Calibri" pitchFamily="34" charset="0"/>
              </a:rPr>
              <a:t> </a:t>
            </a:r>
            <a:endParaRPr lang="fr-FR" sz="1800" b="1" smtClean="0">
              <a:latin typeface="Calibri" pitchFamily="34" charset="0"/>
            </a:endParaRPr>
          </a:p>
        </p:txBody>
      </p:sp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3059113" y="56610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3708400" y="4437063"/>
            <a:ext cx="5256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GB" sz="1800"/>
              <a:t>Densities of the plasma particles (</a:t>
            </a:r>
            <a:r>
              <a:rPr lang="en-GB" sz="1800" i="1"/>
              <a:t>N</a:t>
            </a:r>
            <a:r>
              <a:rPr lang="en-GB" sz="1800" i="1" baseline="-25000"/>
              <a:t>e</a:t>
            </a:r>
            <a:r>
              <a:rPr lang="en-GB" sz="1800"/>
              <a:t> and </a:t>
            </a:r>
            <a:r>
              <a:rPr lang="en-GB" sz="1800" i="1"/>
              <a:t>N</a:t>
            </a:r>
            <a:r>
              <a:rPr lang="en-GB" sz="1800" i="1" baseline="-25000"/>
              <a:t>p</a:t>
            </a:r>
            <a:r>
              <a:rPr lang="en-GB" sz="1800"/>
              <a:t>)</a:t>
            </a:r>
            <a:r>
              <a:rPr lang="fr-FR" sz="1800"/>
              <a:t>, Temperature, etc</a:t>
            </a:r>
          </a:p>
        </p:txBody>
      </p:sp>
      <p:sp>
        <p:nvSpPr>
          <p:cNvPr id="24" name="Flèche vers le bas 23"/>
          <p:cNvSpPr/>
          <p:nvPr/>
        </p:nvSpPr>
        <p:spPr>
          <a:xfrm>
            <a:off x="6070601" y="2884863"/>
            <a:ext cx="193685" cy="400801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en-US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64" name="Espace réservé du numéro de diapositive 19"/>
          <p:cNvSpPr txBox="1">
            <a:spLocks noGrp="1"/>
          </p:cNvSpPr>
          <p:nvPr/>
        </p:nvSpPr>
        <p:spPr bwMode="auto">
          <a:xfrm>
            <a:off x="8485188" y="6394450"/>
            <a:ext cx="658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fld id="{9B4B7131-3FB7-4047-A5B3-8FDF652947A2}" type="slidenum">
              <a:rPr lang="fr-FR" sz="1400">
                <a:solidFill>
                  <a:srgbClr val="898989"/>
                </a:solidFill>
                <a:latin typeface="Calibri" pitchFamily="34" charset="0"/>
              </a:rPr>
              <a:pPr algn="r">
                <a:spcBef>
                  <a:spcPct val="0"/>
                </a:spcBef>
              </a:pPr>
              <a:t>4</a:t>
            </a:fld>
            <a:endParaRPr lang="fr-FR" sz="14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65" name="Text Box 31"/>
          <p:cNvSpPr txBox="1">
            <a:spLocks noChangeArrowheads="1"/>
          </p:cNvSpPr>
          <p:nvPr/>
        </p:nvSpPr>
        <p:spPr bwMode="auto">
          <a:xfrm>
            <a:off x="3851275" y="5373688"/>
            <a:ext cx="48958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>
                <a:solidFill>
                  <a:srgbClr val="0000FF"/>
                </a:solidFill>
              </a:rPr>
              <a:t>Crucial importance for the modelling of plasmas produced by electric discharges</a:t>
            </a:r>
          </a:p>
        </p:txBody>
      </p:sp>
      <p:sp>
        <p:nvSpPr>
          <p:cNvPr id="6166" name="AutoShape 32"/>
          <p:cNvSpPr>
            <a:spLocks noChangeArrowheads="1"/>
          </p:cNvSpPr>
          <p:nvPr/>
        </p:nvSpPr>
        <p:spPr bwMode="auto">
          <a:xfrm>
            <a:off x="3276600" y="5013325"/>
            <a:ext cx="504825" cy="720725"/>
          </a:xfrm>
          <a:prstGeom prst="curvedRightArrow">
            <a:avLst>
              <a:gd name="adj1" fmla="val 28553"/>
              <a:gd name="adj2" fmla="val 5710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Text Box 33"/>
          <p:cNvSpPr txBox="1">
            <a:spLocks noChangeArrowheads="1"/>
          </p:cNvSpPr>
          <p:nvPr/>
        </p:nvSpPr>
        <p:spPr bwMode="auto">
          <a:xfrm>
            <a:off x="0" y="4175125"/>
            <a:ext cx="3003550" cy="2017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/>
              <a:t>I ~ 0.1-50µA, DC V ~ kV</a:t>
            </a:r>
          </a:p>
          <a:p>
            <a:r>
              <a:rPr lang="fr-FR" sz="1800"/>
              <a:t>Applied power : 0.5-100mW</a:t>
            </a:r>
          </a:p>
          <a:p>
            <a:r>
              <a:rPr lang="fr-FR" sz="1800"/>
              <a:t>gap distance~mm</a:t>
            </a:r>
          </a:p>
          <a:p>
            <a:r>
              <a:rPr lang="fr-FR" sz="1800"/>
              <a:t>R</a:t>
            </a:r>
            <a:r>
              <a:rPr lang="fr-FR" sz="1800" baseline="-25000"/>
              <a:t>p</a:t>
            </a:r>
            <a:r>
              <a:rPr lang="fr-FR" sz="1800"/>
              <a:t> ~ 0.1-0.2µm</a:t>
            </a:r>
          </a:p>
          <a:p>
            <a:r>
              <a:rPr lang="fr-FR" sz="1800"/>
              <a:t>Gas pressure ~ 1-100 bar</a:t>
            </a:r>
          </a:p>
        </p:txBody>
      </p:sp>
      <p:sp>
        <p:nvSpPr>
          <p:cNvPr id="6168" name="Text Box 35"/>
          <p:cNvSpPr txBox="1">
            <a:spLocks noChangeArrowheads="1"/>
          </p:cNvSpPr>
          <p:nvPr/>
        </p:nvSpPr>
        <p:spPr bwMode="auto">
          <a:xfrm>
            <a:off x="303213" y="758825"/>
            <a:ext cx="25415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CCD Camera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FFA9E4-1E4A-417F-9C0D-996E5C4D0B30}" type="slidenum">
              <a:rPr lang="fr-FR"/>
              <a:pPr/>
              <a:t>5</a:t>
            </a:fld>
            <a:endParaRPr lang="fr-FR"/>
          </a:p>
        </p:txBody>
      </p:sp>
      <p:sp>
        <p:nvSpPr>
          <p:cNvPr id="7171" name="Espace réservé du numéro de diapositive 1"/>
          <p:cNvSpPr txBox="1">
            <a:spLocks noGrp="1"/>
          </p:cNvSpPr>
          <p:nvPr/>
        </p:nvSpPr>
        <p:spPr bwMode="auto">
          <a:xfrm>
            <a:off x="8485188" y="6394450"/>
            <a:ext cx="658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fld id="{5892AAEA-A172-44E3-9070-35B5D88E16F4}" type="slidenum">
              <a:rPr lang="fr-FR" sz="1400">
                <a:solidFill>
                  <a:srgbClr val="898989"/>
                </a:solidFill>
                <a:latin typeface="Calibri" pitchFamily="34" charset="0"/>
              </a:rPr>
              <a:pPr algn="r">
                <a:spcBef>
                  <a:spcPct val="0"/>
                </a:spcBef>
              </a:pPr>
              <a:t>5</a:t>
            </a:fld>
            <a:endParaRPr lang="fr-FR" sz="14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172" name="ZoneTexte 2"/>
          <p:cNvSpPr txBox="1">
            <a:spLocks noChangeArrowheads="1"/>
          </p:cNvSpPr>
          <p:nvPr/>
        </p:nvSpPr>
        <p:spPr bwMode="auto">
          <a:xfrm>
            <a:off x="539750" y="1412875"/>
            <a:ext cx="515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2400"/>
              <a:t>Electronic mobility</a:t>
            </a:r>
            <a:endParaRPr lang="fr-FR" sz="2400">
              <a:cs typeface="Arial" charset="0"/>
            </a:endParaRP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5276850" y="3717925"/>
            <a:ext cx="165734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1800" smtClean="0">
                <a:solidFill>
                  <a:schemeClr val="bg1"/>
                </a:solidFill>
                <a:latin typeface="Calibri" pitchFamily="34" charset="0"/>
              </a:rPr>
              <a:t>N</a:t>
            </a:r>
            <a:r>
              <a:rPr lang="fr-FR" sz="1800" baseline="-25000" smtClean="0">
                <a:solidFill>
                  <a:schemeClr val="bg1"/>
                </a:solidFill>
                <a:latin typeface="Calibri" pitchFamily="34" charset="0"/>
              </a:rPr>
              <a:t>tr</a:t>
            </a:r>
            <a:r>
              <a:rPr lang="fr-FR" sz="1800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10</a:t>
            </a:r>
            <a:r>
              <a:rPr lang="fr-FR" sz="1800" baseline="30000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21</a:t>
            </a:r>
            <a:r>
              <a:rPr lang="fr-FR" sz="1800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cm</a:t>
            </a:r>
            <a:r>
              <a:rPr lang="fr-FR" sz="1800" baseline="30000" smtClean="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-3</a:t>
            </a:r>
            <a:endParaRPr lang="fr-FR" sz="1800" smtClean="0">
              <a:solidFill>
                <a:schemeClr val="bg1"/>
              </a:solidFill>
              <a:latin typeface="Symbol" pitchFamily="18" charset="2"/>
              <a:sym typeface="Symbol" pitchFamily="18" charset="2"/>
            </a:endParaRPr>
          </a:p>
        </p:txBody>
      </p:sp>
      <p:pic>
        <p:nvPicPr>
          <p:cNvPr id="28683" name="Picture 11" descr="mobilityenN"/>
          <p:cNvPicPr>
            <a:picLocks noChangeAspect="1" noChangeArrowheads="1"/>
          </p:cNvPicPr>
          <p:nvPr/>
        </p:nvPicPr>
        <p:blipFill>
          <a:blip r:embed="rId3"/>
          <a:srcRect l="1146" t="6654" r="5727" b="1331"/>
          <a:stretch>
            <a:fillRect/>
          </a:stretch>
        </p:blipFill>
        <p:spPr bwMode="auto">
          <a:xfrm>
            <a:off x="0" y="1773238"/>
            <a:ext cx="4572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247900" y="3808413"/>
            <a:ext cx="113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1800"/>
              <a:t>e</a:t>
            </a:r>
            <a:r>
              <a:rPr lang="fr-FR" sz="1800" baseline="30000"/>
              <a:t>-  </a:t>
            </a:r>
            <a:r>
              <a:rPr lang="fr-FR" sz="1800"/>
              <a:t>bubble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2484438" y="42211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384300" y="3016250"/>
            <a:ext cx="1187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800">
                <a:solidFill>
                  <a:srgbClr val="0000FF"/>
                </a:solidFill>
              </a:rPr>
              <a:t>Transition</a:t>
            </a:r>
          </a:p>
        </p:txBody>
      </p:sp>
      <p:sp>
        <p:nvSpPr>
          <p:cNvPr id="7183" name="Espace réservé du numéro de diapositive 10"/>
          <p:cNvSpPr txBox="1">
            <a:spLocks noGrp="1"/>
          </p:cNvSpPr>
          <p:nvPr/>
        </p:nvSpPr>
        <p:spPr bwMode="auto">
          <a:xfrm>
            <a:off x="8485188" y="6394450"/>
            <a:ext cx="658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</a:pPr>
            <a:fld id="{DFD3A09B-7A05-4954-A7CD-0F76296E7C5F}" type="slidenum">
              <a:rPr lang="fr-FR" sz="1400">
                <a:solidFill>
                  <a:srgbClr val="898989"/>
                </a:solidFill>
                <a:latin typeface="Calibri" pitchFamily="34" charset="0"/>
              </a:rPr>
              <a:pPr algn="r">
                <a:spcBef>
                  <a:spcPct val="0"/>
                </a:spcBef>
              </a:pPr>
              <a:t>5</a:t>
            </a:fld>
            <a:endParaRPr lang="fr-FR" sz="14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 flipH="1">
            <a:off x="1042988" y="3213100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3616325" y="587216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87" name="Rectangle 18"/>
          <p:cNvSpPr>
            <a:spLocks noChangeArrowheads="1"/>
          </p:cNvSpPr>
          <p:nvPr/>
        </p:nvSpPr>
        <p:spPr bwMode="auto">
          <a:xfrm>
            <a:off x="1619250" y="260350"/>
            <a:ext cx="59293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/>
              <a:t>Electrons in condensed </a:t>
            </a:r>
            <a:r>
              <a:rPr lang="fr-FR" sz="3200" baseline="30000"/>
              <a:t>4</a:t>
            </a:r>
            <a:r>
              <a:rPr lang="fr-FR" sz="3200"/>
              <a:t>He</a:t>
            </a:r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4716463" y="2205038"/>
            <a:ext cx="3978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</a:t>
            </a:r>
            <a:r>
              <a:rPr lang="fr-FR" baseline="30000"/>
              <a:t>-</a:t>
            </a:r>
            <a:r>
              <a:rPr lang="fr-FR"/>
              <a:t> repulses surrounding atoms He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984750" y="2630488"/>
            <a:ext cx="25431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Repulsive interaction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239838" y="2055813"/>
            <a:ext cx="10017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Free e-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4716463" y="1268413"/>
            <a:ext cx="415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Electron bubbles are formed by excess electrons in condensed 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A7D6F6-7DE3-48CB-A382-E5593DF95820}" type="slidenum">
              <a:rPr lang="fr-FR"/>
              <a:pPr/>
              <a:t>6</a:t>
            </a:fld>
            <a:endParaRPr lang="fr-FR"/>
          </a:p>
        </p:txBody>
      </p:sp>
      <p:sp>
        <p:nvSpPr>
          <p:cNvPr id="8195" name="Rectangle 1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z="3200" smtClean="0"/>
              <a:t>Optical Spectroscopic Investigation</a:t>
            </a:r>
          </a:p>
        </p:txBody>
      </p:sp>
      <p:graphicFrame>
        <p:nvGraphicFramePr>
          <p:cNvPr id="8208" name="Group 16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936046"/>
        </p:xfrm>
        <a:graphic>
          <a:graphicData uri="http://schemas.openxmlformats.org/drawingml/2006/table">
            <a:tbl>
              <a:tblPr/>
              <a:tblGrid>
                <a:gridCol w="4259263"/>
                <a:gridCol w="3970337"/>
              </a:tblGrid>
              <a:tr h="1454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Discharge in helium supercritical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 300 K and 150 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Discharge in helium liquid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 4.2 - 5.1K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 helium supercritical T&lt;12K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He* lines, He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r-F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* 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excimers,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 Impurities N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r-F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, N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r-F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 ,H*, O*, OH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Continuum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emission</a:t>
                      </a: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(400-1000 nm)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He* lines, He</a:t>
                      </a:r>
                      <a:r>
                        <a:rPr kumimoji="0" lang="fr-FR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r-FR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alibri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0833EA-666E-4160-BF2A-2B219E794A9B}" type="slidenum">
              <a:rPr lang="fr-FR"/>
              <a:pPr/>
              <a:t>7</a:t>
            </a:fld>
            <a:endParaRPr lang="fr-FR"/>
          </a:p>
        </p:txBody>
      </p:sp>
      <p:sp>
        <p:nvSpPr>
          <p:cNvPr id="10243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7272337" cy="1143000"/>
          </a:xfrm>
        </p:spPr>
        <p:txBody>
          <a:bodyPr/>
          <a:lstStyle/>
          <a:p>
            <a:r>
              <a:rPr lang="fr-FR" sz="3200" smtClean="0"/>
              <a:t>Kinetic temperature of Discharge at </a:t>
            </a:r>
            <a:r>
              <a:rPr lang="fr-FR" sz="3200" smtClean="0">
                <a:solidFill>
                  <a:srgbClr val="0000FF"/>
                </a:solidFill>
              </a:rPr>
              <a:t>300K</a:t>
            </a:r>
          </a:p>
        </p:txBody>
      </p:sp>
      <p:sp>
        <p:nvSpPr>
          <p:cNvPr id="1024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000" smtClean="0"/>
              <a:t>Rovibrational spectra of molecules</a:t>
            </a:r>
            <a:r>
              <a:rPr lang="fr-FR" smtClean="0"/>
              <a:t> 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6" name="Object 5"/>
          <p:cNvGraphicFramePr>
            <a:graphicFrameLocks noChangeAspect="1"/>
          </p:cNvGraphicFramePr>
          <p:nvPr/>
        </p:nvGraphicFramePr>
        <p:xfrm>
          <a:off x="-30163" y="2054225"/>
          <a:ext cx="4525963" cy="2606675"/>
        </p:xfrm>
        <a:graphic>
          <a:graphicData uri="http://schemas.openxmlformats.org/presentationml/2006/ole">
            <p:oleObj spid="_x0000_s10246" name="Graph" r:id="rId4" imgW="4200144" imgH="2992526" progId="Origin50.Graph">
              <p:embed/>
            </p:oleObj>
          </a:graphicData>
        </a:graphic>
      </p:graphicFrame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3059113" y="4941888"/>
            <a:ext cx="2984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</a:t>
            </a:r>
            <a:r>
              <a:rPr lang="fr-FR" baseline="-25000"/>
              <a:t>rotational</a:t>
            </a:r>
            <a:r>
              <a:rPr lang="fr-FR"/>
              <a:t> =300K-320k </a:t>
            </a:r>
            <a:r>
              <a:rPr lang="fr-FR">
                <a:cs typeface="Arial" charset="0"/>
              </a:rPr>
              <a:t>≈ T</a:t>
            </a:r>
            <a:r>
              <a:rPr lang="fr-FR" baseline="-25000">
                <a:cs typeface="Arial" charset="0"/>
              </a:rPr>
              <a:t>k</a:t>
            </a:r>
          </a:p>
        </p:txBody>
      </p:sp>
      <p:pic>
        <p:nvPicPr>
          <p:cNvPr id="10248" name="Picture 27" descr="simulationL660"/>
          <p:cNvPicPr>
            <a:picLocks noChangeAspect="1" noChangeArrowheads="1"/>
          </p:cNvPicPr>
          <p:nvPr/>
        </p:nvPicPr>
        <p:blipFill>
          <a:blip r:embed="rId5"/>
          <a:srcRect l="10738" t="13895" r="10738" b="4631"/>
          <a:stretch>
            <a:fillRect/>
          </a:stretch>
        </p:blipFill>
        <p:spPr bwMode="auto">
          <a:xfrm>
            <a:off x="4787900" y="1916113"/>
            <a:ext cx="38163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351588" y="2271713"/>
            <a:ext cx="6016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He</a:t>
            </a:r>
            <a:r>
              <a:rPr lang="fr-FR" baseline="-25000"/>
              <a:t>2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111500" y="2703513"/>
            <a:ext cx="1376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P=1-20bar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135688" y="2847975"/>
            <a:ext cx="1304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P=1-5 bar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516688" y="4941888"/>
            <a:ext cx="1573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(P=1-20Bar)</a:t>
            </a:r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4859338" y="5516563"/>
            <a:ext cx="15970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Cold plasma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708400" y="5516563"/>
            <a:ext cx="422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</a:t>
            </a:r>
            <a:r>
              <a:rPr lang="fr-FR" baseline="-25000"/>
              <a:t>k</a:t>
            </a: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4356100" y="573405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BF8B0B-8339-41C5-8923-3901532D881F}" type="slidenum">
              <a:rPr lang="fr-FR"/>
              <a:pPr/>
              <a:t>8</a:t>
            </a:fld>
            <a:endParaRPr lang="fr-FR"/>
          </a:p>
        </p:txBody>
      </p:sp>
      <p:sp>
        <p:nvSpPr>
          <p:cNvPr id="11267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229600" cy="863600"/>
          </a:xfrm>
        </p:spPr>
        <p:txBody>
          <a:bodyPr/>
          <a:lstStyle/>
          <a:p>
            <a:r>
              <a:rPr lang="en-US" sz="3200" smtClean="0"/>
              <a:t>At 300K Hydrogen line : Electron density Ne</a:t>
            </a:r>
          </a:p>
        </p:txBody>
      </p:sp>
      <p:sp>
        <p:nvSpPr>
          <p:cNvPr id="1126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859338" y="1341438"/>
            <a:ext cx="3708400" cy="129698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</a:rPr>
              <a:t>	</a:t>
            </a:r>
            <a:r>
              <a:rPr lang="es-ES" sz="2000" smtClean="0">
                <a:solidFill>
                  <a:schemeClr val="tx2"/>
                </a:solidFill>
                <a:sym typeface="Symbol" pitchFamily="18" charset="2"/>
              </a:rPr>
              <a:t>The lorentzian width of the H</a:t>
            </a:r>
            <a:r>
              <a:rPr lang="es-ES" sz="2000" baseline="-25000" smtClean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b</a:t>
            </a:r>
            <a:r>
              <a:rPr lang="es-ES" sz="2000" baseline="-2500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s-ES" sz="2000" smtClean="0">
                <a:solidFill>
                  <a:schemeClr val="tx2"/>
                </a:solidFill>
                <a:sym typeface="Symbol" pitchFamily="18" charset="2"/>
              </a:rPr>
              <a:t>profile is ascribed to stark broadening</a:t>
            </a:r>
            <a:endParaRPr lang="fr-FR" sz="2000" smtClean="0"/>
          </a:p>
        </p:txBody>
      </p:sp>
      <p:graphicFrame>
        <p:nvGraphicFramePr>
          <p:cNvPr id="11269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625475" y="1341438"/>
          <a:ext cx="2779713" cy="2360612"/>
        </p:xfrm>
        <a:graphic>
          <a:graphicData uri="http://schemas.openxmlformats.org/presentationml/2006/ole">
            <p:oleObj spid="_x0000_s11269" name="Graph" r:id="rId4" imgW="3791712" imgH="3219907" progId="Origin50.Graph">
              <p:embed/>
            </p:oleObj>
          </a:graphicData>
        </a:graphic>
      </p:graphicFrame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1908175" y="41497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rgbClr val="FF3300"/>
                </a:solidFill>
              </a:rPr>
              <a:t>N</a:t>
            </a:r>
            <a:r>
              <a:rPr lang="fr-FR" sz="2400" baseline="-25000">
                <a:solidFill>
                  <a:srgbClr val="FF3300"/>
                </a:solidFill>
              </a:rPr>
              <a:t>e</a:t>
            </a:r>
            <a:r>
              <a:rPr lang="fr-FR" sz="2400">
                <a:solidFill>
                  <a:srgbClr val="FF3300"/>
                </a:solidFill>
              </a:rPr>
              <a:t>~10</a:t>
            </a:r>
            <a:r>
              <a:rPr lang="fr-FR" sz="2400" baseline="30000">
                <a:solidFill>
                  <a:srgbClr val="FF3300"/>
                </a:solidFill>
              </a:rPr>
              <a:t>15</a:t>
            </a:r>
            <a:r>
              <a:rPr lang="fr-FR" sz="2400">
                <a:solidFill>
                  <a:srgbClr val="FF3300"/>
                </a:solidFill>
              </a:rPr>
              <a:t>-10</a:t>
            </a:r>
            <a:r>
              <a:rPr lang="fr-FR" sz="2400" baseline="30000">
                <a:solidFill>
                  <a:srgbClr val="FF3300"/>
                </a:solidFill>
              </a:rPr>
              <a:t>16</a:t>
            </a:r>
            <a:r>
              <a:rPr lang="fr-FR" sz="2400">
                <a:solidFill>
                  <a:srgbClr val="FF3300"/>
                </a:solidFill>
              </a:rPr>
              <a:t> cm</a:t>
            </a:r>
            <a:r>
              <a:rPr lang="fr-FR" sz="2400" baseline="30000">
                <a:solidFill>
                  <a:srgbClr val="FF3300"/>
                </a:solidFill>
              </a:rPr>
              <a:t>-3</a:t>
            </a: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1619250" y="5661025"/>
            <a:ext cx="2820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He I : Stark </a:t>
            </a:r>
            <a:r>
              <a:rPr lang="en-US"/>
              <a:t>Broadening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1042988" y="4941888"/>
            <a:ext cx="28400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Times New Roman" pitchFamily="18" charset="0"/>
              </a:rPr>
              <a:t>He I</a:t>
            </a:r>
            <a:r>
              <a:rPr lang="fr-FR">
                <a:latin typeface="Symbol" pitchFamily="18" charset="2"/>
              </a:rPr>
              <a:t>  Dl</a:t>
            </a:r>
            <a:r>
              <a:rPr lang="fr-FR" baseline="-25000">
                <a:latin typeface="Arial Unicode MS" pitchFamily="34" charset="-128"/>
              </a:rPr>
              <a:t>stark</a:t>
            </a:r>
            <a:r>
              <a:rPr lang="fr-FR"/>
              <a:t>=0,08-0,2nm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2411413" y="1341438"/>
            <a:ext cx="23479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/>
              <a:t>Hydrogen H</a:t>
            </a:r>
            <a:r>
              <a:rPr lang="fr-FR" baseline="-25000">
                <a:latin typeface="Symbol" pitchFamily="18" charset="2"/>
              </a:rPr>
              <a:t>b</a:t>
            </a:r>
            <a:r>
              <a:rPr lang="fr-FR">
                <a:latin typeface="Symbol" pitchFamily="18" charset="2"/>
              </a:rPr>
              <a:t> 486.1</a:t>
            </a:r>
            <a:r>
              <a:rPr lang="fr-FR">
                <a:latin typeface="Times" pitchFamily="18" charset="0"/>
              </a:rPr>
              <a:t>nm</a:t>
            </a:r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2843213" y="5589588"/>
            <a:ext cx="431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 flipH="1">
            <a:off x="2627313" y="5661025"/>
            <a:ext cx="720725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276" name="Object 1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72000" y="2636838"/>
          <a:ext cx="3379788" cy="2790825"/>
        </p:xfrm>
        <a:graphic>
          <a:graphicData uri="http://schemas.openxmlformats.org/presentationml/2006/ole">
            <p:oleObj spid="_x0000_s11276" name="Graph" r:id="rId5" imgW="3894734" imgH="3217469" progId="Origin50.Graph">
              <p:embed/>
            </p:oleObj>
          </a:graphicData>
        </a:graphic>
      </p:graphicFrame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2051050" y="24209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8" name="Text Box 18"/>
          <p:cNvSpPr txBox="1">
            <a:spLocks noChangeArrowheads="1"/>
          </p:cNvSpPr>
          <p:nvPr/>
        </p:nvSpPr>
        <p:spPr bwMode="auto">
          <a:xfrm>
            <a:off x="2319338" y="219868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w</a:t>
            </a:r>
          </a:p>
        </p:txBody>
      </p:sp>
      <p:sp>
        <p:nvSpPr>
          <p:cNvPr id="11279" name="Text Box 19"/>
          <p:cNvSpPr txBox="1">
            <a:spLocks noChangeArrowheads="1"/>
          </p:cNvSpPr>
          <p:nvPr/>
        </p:nvSpPr>
        <p:spPr bwMode="auto">
          <a:xfrm>
            <a:off x="684213" y="4221163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w</a:t>
            </a:r>
          </a:p>
        </p:txBody>
      </p:sp>
      <p:sp>
        <p:nvSpPr>
          <p:cNvPr id="11280" name="Line 20"/>
          <p:cNvSpPr>
            <a:spLocks noChangeShapeType="1"/>
          </p:cNvSpPr>
          <p:nvPr/>
        </p:nvSpPr>
        <p:spPr bwMode="auto">
          <a:xfrm>
            <a:off x="1331913" y="44370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250825" y="3860800"/>
            <a:ext cx="1439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Stark 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BE4CA9-E76D-49A5-858E-48718FA5EF24}" type="slidenum">
              <a:rPr lang="fr-FR"/>
              <a:pPr/>
              <a:t>9</a:t>
            </a:fld>
            <a:endParaRPr lang="fr-FR"/>
          </a:p>
        </p:txBody>
      </p:sp>
      <p:sp>
        <p:nvSpPr>
          <p:cNvPr id="12291" name="Rectangle 7"/>
          <p:cNvSpPr>
            <a:spLocks noGrp="1"/>
          </p:cNvSpPr>
          <p:nvPr>
            <p:ph type="title" idx="4294967295"/>
          </p:nvPr>
        </p:nvSpPr>
        <p:spPr>
          <a:xfrm>
            <a:off x="0" y="-30163"/>
            <a:ext cx="8686800" cy="1143001"/>
          </a:xfrm>
        </p:spPr>
        <p:txBody>
          <a:bodyPr/>
          <a:lstStyle/>
          <a:p>
            <a:pPr marL="1117600" indent="-1117600"/>
            <a:r>
              <a:rPr lang="en-US" sz="3200" smtClean="0"/>
              <a:t>At 300K Analysis of atomic He line 706.5 nm</a:t>
            </a:r>
            <a:endParaRPr lang="fr-FR" smtClean="0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067175" y="1628775"/>
          <a:ext cx="4713288" cy="4559300"/>
        </p:xfrm>
        <a:graphic>
          <a:graphicData uri="http://schemas.openxmlformats.org/presentationml/2006/ole">
            <p:oleObj spid="_x0000_s12292" name="Graph" r:id="rId4" imgW="4737202" imgH="3415589" progId="Origin50.Graph">
              <p:embed/>
            </p:oleObj>
          </a:graphicData>
        </a:graphic>
      </p:graphicFrame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0" y="2006600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4" name="Rectangle 12"/>
          <p:cNvSpPr>
            <a:spLocks noChangeArrowheads="1"/>
          </p:cNvSpPr>
          <p:nvPr/>
        </p:nvSpPr>
        <p:spPr bwMode="auto">
          <a:xfrm>
            <a:off x="971550" y="1557338"/>
            <a:ext cx="23177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/>
              <a:t>“Blue” wing</a:t>
            </a:r>
            <a:r>
              <a:rPr lang="fr-FR"/>
              <a:t> </a:t>
            </a:r>
          </a:p>
        </p:txBody>
      </p:sp>
      <p:sp>
        <p:nvSpPr>
          <p:cNvPr id="12295" name="Line 16"/>
          <p:cNvSpPr>
            <a:spLocks noChangeShapeType="1"/>
          </p:cNvSpPr>
          <p:nvPr/>
        </p:nvSpPr>
        <p:spPr bwMode="auto">
          <a:xfrm>
            <a:off x="5580063" y="40767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Text Box 18"/>
          <p:cNvSpPr txBox="1">
            <a:spLocks noChangeArrowheads="1"/>
          </p:cNvSpPr>
          <p:nvPr/>
        </p:nvSpPr>
        <p:spPr bwMode="auto">
          <a:xfrm>
            <a:off x="4787900" y="3716338"/>
            <a:ext cx="14351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/>
              <a:t>Blue satellites</a:t>
            </a:r>
          </a:p>
        </p:txBody>
      </p:sp>
      <p:sp>
        <p:nvSpPr>
          <p:cNvPr id="12297" name="Text Box 21"/>
          <p:cNvSpPr txBox="1">
            <a:spLocks noChangeArrowheads="1"/>
          </p:cNvSpPr>
          <p:nvPr/>
        </p:nvSpPr>
        <p:spPr bwMode="auto">
          <a:xfrm>
            <a:off x="6623050" y="4149725"/>
            <a:ext cx="2520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800"/>
              <a:t>Main line disappears</a:t>
            </a:r>
          </a:p>
        </p:txBody>
      </p:sp>
      <p:pic>
        <p:nvPicPr>
          <p:cNvPr id="12298" name="Picture 9" descr="706nm300Ken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557338"/>
            <a:ext cx="35671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Rectangle 29"/>
          <p:cNvSpPr>
            <a:spLocks noChangeArrowheads="1"/>
          </p:cNvSpPr>
          <p:nvPr/>
        </p:nvSpPr>
        <p:spPr bwMode="auto">
          <a:xfrm>
            <a:off x="971550" y="4581525"/>
            <a:ext cx="576263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30"/>
          <p:cNvSpPr>
            <a:spLocks noChangeArrowheads="1"/>
          </p:cNvSpPr>
          <p:nvPr/>
        </p:nvSpPr>
        <p:spPr bwMode="auto">
          <a:xfrm>
            <a:off x="900113" y="3357563"/>
            <a:ext cx="576262" cy="2873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31"/>
          <p:cNvSpPr>
            <a:spLocks noChangeArrowheads="1"/>
          </p:cNvSpPr>
          <p:nvPr/>
        </p:nvSpPr>
        <p:spPr bwMode="auto">
          <a:xfrm>
            <a:off x="900113" y="1989138"/>
            <a:ext cx="576262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32"/>
          <p:cNvSpPr>
            <a:spLocks noChangeArrowheads="1"/>
          </p:cNvSpPr>
          <p:nvPr/>
        </p:nvSpPr>
        <p:spPr bwMode="auto">
          <a:xfrm>
            <a:off x="1331913" y="3789363"/>
            <a:ext cx="576262" cy="215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36"/>
          <p:cNvSpPr>
            <a:spLocks noChangeShapeType="1"/>
          </p:cNvSpPr>
          <p:nvPr/>
        </p:nvSpPr>
        <p:spPr bwMode="auto">
          <a:xfrm flipV="1">
            <a:off x="395288" y="18446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04" name="Text Box 37"/>
          <p:cNvSpPr txBox="1">
            <a:spLocks noChangeArrowheads="1"/>
          </p:cNvSpPr>
          <p:nvPr/>
        </p:nvSpPr>
        <p:spPr bwMode="auto">
          <a:xfrm>
            <a:off x="447675" y="3495675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</a:t>
            </a:r>
          </a:p>
        </p:txBody>
      </p:sp>
      <p:sp>
        <p:nvSpPr>
          <p:cNvPr id="12305" name="Line 38"/>
          <p:cNvSpPr>
            <a:spLocks noChangeShapeType="1"/>
          </p:cNvSpPr>
          <p:nvPr/>
        </p:nvSpPr>
        <p:spPr bwMode="auto">
          <a:xfrm flipV="1">
            <a:off x="755650" y="35734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12339</TotalTime>
  <Words>869</Words>
  <Application>Microsoft Office PowerPoint</Application>
  <PresentationFormat>On-screen Show (4:3)</PresentationFormat>
  <Paragraphs>224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ＭＳ Ｐゴシック</vt:lpstr>
      <vt:lpstr>Gill Sans MT</vt:lpstr>
      <vt:lpstr>Arial Unicode MS</vt:lpstr>
      <vt:lpstr>Wingdings</vt:lpstr>
      <vt:lpstr>Symbol</vt:lpstr>
      <vt:lpstr>Times New Roman</vt:lpstr>
      <vt:lpstr>Times</vt:lpstr>
      <vt:lpstr>宋体</vt:lpstr>
      <vt:lpstr>Thème Office</vt:lpstr>
      <vt:lpstr>Origin Graph</vt:lpstr>
      <vt:lpstr>Microsoft Equation 3.0</vt:lpstr>
      <vt:lpstr>Slide 1</vt:lpstr>
      <vt:lpstr>Slide 2</vt:lpstr>
      <vt:lpstr>Slide 3</vt:lpstr>
      <vt:lpstr>Corona discharge in dense helium</vt:lpstr>
      <vt:lpstr>Slide 5</vt:lpstr>
      <vt:lpstr>Optical Spectroscopic Investigation</vt:lpstr>
      <vt:lpstr>Kinetic temperature of Discharge at 300K</vt:lpstr>
      <vt:lpstr>At 300K Hydrogen line : Electron density Ne</vt:lpstr>
      <vt:lpstr>At 300K Analysis of atomic He line 706.5 nm</vt:lpstr>
      <vt:lpstr>Results  for He line 706 nm (3S-3P) at 300K</vt:lpstr>
      <vt:lpstr>Slide 11</vt:lpstr>
      <vt:lpstr>Discharge in liquid helium at 4.2 K</vt:lpstr>
      <vt:lpstr>Discharge in liquid helium  at 4.2 K Shape of Line 706 nm in Liquid He at 4.2K.</vt:lpstr>
      <vt:lpstr>New Autocorrelation function liquid helium</vt:lpstr>
      <vt:lpstr>Liquid density around He*(3s)</vt:lpstr>
      <vt:lpstr>706.5 nm He* line (3S-3P) </vt:lpstr>
      <vt:lpstr>Shape of Line 706 nm in Fluid He at 11 K.</vt:lpstr>
      <vt:lpstr>Line shift</vt:lpstr>
      <vt:lpstr>Conclusions</vt:lpstr>
      <vt:lpstr> CRYOPLASMA IN HELIUM INDUCED BY CORONA DISCHARGE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Etudes de decharge couronne dans He: transport, preclaquage, spectres d’emission</dc:title>
  <dc:creator>ling</dc:creator>
  <cp:lastModifiedBy>Milan S. Dimitrijevi</cp:lastModifiedBy>
  <cp:revision>1612</cp:revision>
  <dcterms:created xsi:type="dcterms:W3CDTF">2007-12-28T16:47:25Z</dcterms:created>
  <dcterms:modified xsi:type="dcterms:W3CDTF">2013-06-07T13:46:41Z</dcterms:modified>
</cp:coreProperties>
</file>