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367" r:id="rId3"/>
    <p:sldId id="321" r:id="rId4"/>
    <p:sldId id="281" r:id="rId5"/>
    <p:sldId id="332" r:id="rId6"/>
    <p:sldId id="328" r:id="rId7"/>
    <p:sldId id="333" r:id="rId8"/>
    <p:sldId id="334" r:id="rId9"/>
    <p:sldId id="335" r:id="rId10"/>
    <p:sldId id="392" r:id="rId11"/>
    <p:sldId id="387" r:id="rId12"/>
    <p:sldId id="388" r:id="rId13"/>
    <p:sldId id="390" r:id="rId14"/>
    <p:sldId id="393" r:id="rId15"/>
    <p:sldId id="337" r:id="rId16"/>
    <p:sldId id="336" r:id="rId17"/>
    <p:sldId id="325" r:id="rId18"/>
    <p:sldId id="322" r:id="rId19"/>
    <p:sldId id="351" r:id="rId20"/>
    <p:sldId id="323" r:id="rId21"/>
    <p:sldId id="324" r:id="rId22"/>
    <p:sldId id="326" r:id="rId23"/>
    <p:sldId id="339" r:id="rId24"/>
    <p:sldId id="408" r:id="rId25"/>
    <p:sldId id="340" r:id="rId26"/>
    <p:sldId id="344" r:id="rId27"/>
    <p:sldId id="345" r:id="rId28"/>
    <p:sldId id="400" r:id="rId29"/>
    <p:sldId id="346" r:id="rId30"/>
    <p:sldId id="347" r:id="rId31"/>
    <p:sldId id="371" r:id="rId32"/>
    <p:sldId id="384" r:id="rId33"/>
    <p:sldId id="349" r:id="rId34"/>
    <p:sldId id="353" r:id="rId35"/>
    <p:sldId id="359" r:id="rId36"/>
    <p:sldId id="360" r:id="rId37"/>
    <p:sldId id="372" r:id="rId38"/>
    <p:sldId id="364" r:id="rId39"/>
    <p:sldId id="365" r:id="rId40"/>
    <p:sldId id="413" r:id="rId41"/>
    <p:sldId id="303" r:id="rId42"/>
    <p:sldId id="304" r:id="rId43"/>
    <p:sldId id="305" r:id="rId44"/>
    <p:sldId id="306" r:id="rId45"/>
    <p:sldId id="307" r:id="rId46"/>
    <p:sldId id="308" r:id="rId47"/>
    <p:sldId id="309" r:id="rId48"/>
    <p:sldId id="394" r:id="rId49"/>
    <p:sldId id="409" r:id="rId50"/>
    <p:sldId id="399" r:id="rId51"/>
    <p:sldId id="410" r:id="rId52"/>
    <p:sldId id="411" r:id="rId53"/>
    <p:sldId id="377" r:id="rId54"/>
    <p:sldId id="378" r:id="rId55"/>
    <p:sldId id="379" r:id="rId56"/>
    <p:sldId id="381" r:id="rId57"/>
    <p:sldId id="407" r:id="rId58"/>
    <p:sldId id="401" r:id="rId59"/>
    <p:sldId id="402" r:id="rId60"/>
    <p:sldId id="412" r:id="rId6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99FF"/>
    <a:srgbClr val="CCECFF"/>
    <a:srgbClr val="FFFF00"/>
    <a:srgbClr val="000066"/>
    <a:srgbClr val="FF9900"/>
    <a:srgbClr val="FF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81" autoAdjust="0"/>
  </p:normalViewPr>
  <p:slideViewPr>
    <p:cSldViewPr>
      <p:cViewPr varScale="1">
        <p:scale>
          <a:sx n="107" d="100"/>
          <a:sy n="107" d="100"/>
        </p:scale>
        <p:origin x="-1098" y="-96"/>
      </p:cViewPr>
      <p:guideLst>
        <p:guide orient="horz" pos="2160"/>
        <p:guide pos="2880"/>
      </p:guideLst>
    </p:cSldViewPr>
  </p:slideViewPr>
  <p:outlineViewPr>
    <p:cViewPr>
      <p:scale>
        <a:sx n="33" d="100"/>
        <a:sy n="33" d="100"/>
      </p:scale>
      <p:origin x="0" y="45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2928"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51695-B924-461A-BC18-BE65E41E51E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F139C92-7BBD-4DE1-9E6F-27BAD709CF7B}">
      <dgm:prSet phldrT="[Κείμενο]" custT="1"/>
      <dgm:spPr>
        <a:solidFill>
          <a:schemeClr val="bg1"/>
        </a:solidFill>
        <a:ln w="57150">
          <a:solidFill>
            <a:srgbClr val="FFC000"/>
          </a:solidFill>
        </a:ln>
      </dgm:spPr>
      <dgm:t>
        <a:bodyPr/>
        <a:lstStyle/>
        <a:p>
          <a:r>
            <a:rPr lang="en-US" sz="1800" b="1" dirty="0" smtClean="0">
              <a:solidFill>
                <a:srgbClr val="FFFF00"/>
              </a:solidFill>
              <a:latin typeface="Cambria Math" pitchFamily="18" charset="0"/>
              <a:ea typeface="Cambria Math" pitchFamily="18" charset="0"/>
            </a:rPr>
            <a:t>Active  Galactic  Nuclei</a:t>
          </a:r>
        </a:p>
        <a:p>
          <a:r>
            <a:rPr lang="en-US" sz="1800" b="1" dirty="0" smtClean="0">
              <a:solidFill>
                <a:srgbClr val="FFFF00"/>
              </a:solidFill>
              <a:latin typeface="Cambria Math" pitchFamily="18" charset="0"/>
              <a:ea typeface="Cambria Math" pitchFamily="18" charset="0"/>
            </a:rPr>
            <a:t>A.G.N.</a:t>
          </a:r>
          <a:endParaRPr lang="en-US" sz="1800" b="1" dirty="0">
            <a:solidFill>
              <a:srgbClr val="FFFF00"/>
            </a:solidFill>
            <a:latin typeface="Cambria Math" pitchFamily="18" charset="0"/>
            <a:ea typeface="Cambria Math" pitchFamily="18" charset="0"/>
          </a:endParaRPr>
        </a:p>
      </dgm:t>
    </dgm:pt>
    <dgm:pt modelId="{E5138497-9494-4529-96B3-0F3A6ED263DC}" type="parTrans" cxnId="{F1CAAC3C-3D4F-4B26-97E5-25F89CE95ED2}">
      <dgm:prSet/>
      <dgm:spPr/>
      <dgm:t>
        <a:bodyPr/>
        <a:lstStyle/>
        <a:p>
          <a:endParaRPr lang="en-US" sz="1800">
            <a:latin typeface="Cambria Math" pitchFamily="18" charset="0"/>
            <a:ea typeface="Cambria Math" pitchFamily="18" charset="0"/>
          </a:endParaRPr>
        </a:p>
      </dgm:t>
    </dgm:pt>
    <dgm:pt modelId="{496B38DE-CCDD-41F6-9E9D-15839080D35B}" type="sibTrans" cxnId="{F1CAAC3C-3D4F-4B26-97E5-25F89CE95ED2}">
      <dgm:prSet/>
      <dgm:spPr/>
      <dgm:t>
        <a:bodyPr/>
        <a:lstStyle/>
        <a:p>
          <a:endParaRPr lang="en-US" sz="1800">
            <a:latin typeface="Cambria Math" pitchFamily="18" charset="0"/>
            <a:ea typeface="Cambria Math" pitchFamily="18" charset="0"/>
          </a:endParaRPr>
        </a:p>
      </dgm:t>
    </dgm:pt>
    <dgm:pt modelId="{7BDD824A-F3DF-4938-9944-36E019F341D5}" type="asst">
      <dgm:prSet phldrT="[Κείμενο]" custT="1"/>
      <dgm:spPr>
        <a:solidFill>
          <a:schemeClr val="bg2"/>
        </a:solidFill>
      </dgm:spPr>
      <dgm:t>
        <a:bodyPr/>
        <a:lstStyle/>
        <a:p>
          <a:r>
            <a:rPr lang="en-US" sz="1800" b="1" dirty="0" smtClean="0">
              <a:solidFill>
                <a:schemeClr val="tx1"/>
              </a:solidFill>
              <a:effectLst>
                <a:outerShdw blurRad="38100" dist="38100" dir="2700000" algn="tl">
                  <a:srgbClr val="000000">
                    <a:alpha val="43137"/>
                  </a:srgbClr>
                </a:outerShdw>
              </a:effectLst>
              <a:latin typeface="Cambria Math" pitchFamily="18" charset="0"/>
              <a:ea typeface="Cambria Math" pitchFamily="18" charset="0"/>
            </a:rPr>
            <a:t>Seyfert</a:t>
          </a:r>
          <a:endParaRPr lang="en-US" sz="1800" b="1" dirty="0">
            <a:solidFill>
              <a:schemeClr val="tx1"/>
            </a:solidFill>
            <a:effectLst>
              <a:outerShdw blurRad="38100" dist="38100" dir="2700000" algn="tl">
                <a:srgbClr val="000000">
                  <a:alpha val="43137"/>
                </a:srgbClr>
              </a:outerShdw>
            </a:effectLst>
            <a:latin typeface="Cambria Math" pitchFamily="18" charset="0"/>
            <a:ea typeface="Cambria Math" pitchFamily="18" charset="0"/>
          </a:endParaRPr>
        </a:p>
      </dgm:t>
    </dgm:pt>
    <dgm:pt modelId="{79EECA7E-E0F7-4B22-889A-E42994C8096E}" type="parTrans" cxnId="{6CD883BD-62FA-4DE1-B626-5689FBD83130}">
      <dgm:prSet custT="1"/>
      <dgm:spPr/>
      <dgm:t>
        <a:bodyPr/>
        <a:lstStyle/>
        <a:p>
          <a:endParaRPr lang="en-US" sz="1800">
            <a:latin typeface="Cambria Math" pitchFamily="18" charset="0"/>
            <a:ea typeface="Cambria Math" pitchFamily="18" charset="0"/>
          </a:endParaRPr>
        </a:p>
      </dgm:t>
    </dgm:pt>
    <dgm:pt modelId="{352CE92A-E8D2-4920-BAA7-166E7AFF2740}" type="sibTrans" cxnId="{6CD883BD-62FA-4DE1-B626-5689FBD83130}">
      <dgm:prSet/>
      <dgm:spPr/>
      <dgm:t>
        <a:bodyPr/>
        <a:lstStyle/>
        <a:p>
          <a:endParaRPr lang="en-US" sz="1800">
            <a:latin typeface="Cambria Math" pitchFamily="18" charset="0"/>
            <a:ea typeface="Cambria Math" pitchFamily="18" charset="0"/>
          </a:endParaRPr>
        </a:p>
      </dgm:t>
    </dgm:pt>
    <dgm:pt modelId="{FAE2784C-5471-4CBA-A7AB-8BD8E2DC7090}">
      <dgm:prSet phldrT="[Κείμενο]" custT="1"/>
      <dgm:spPr>
        <a:solidFill>
          <a:schemeClr val="bg2"/>
        </a:solidFill>
      </dgm:spPr>
      <dgm:t>
        <a:bodyPr/>
        <a:lstStyle/>
        <a:p>
          <a:r>
            <a:rPr lang="en-US" sz="1800" b="1" dirty="0" smtClean="0">
              <a:effectLst>
                <a:outerShdw blurRad="38100" dist="38100" dir="2700000" algn="tl">
                  <a:srgbClr val="000000">
                    <a:alpha val="43137"/>
                  </a:srgbClr>
                </a:outerShdw>
              </a:effectLst>
              <a:latin typeface="Cambria Math" pitchFamily="18" charset="0"/>
              <a:ea typeface="Cambria Math" pitchFamily="18" charset="0"/>
            </a:rPr>
            <a:t>Radio </a:t>
          </a:r>
        </a:p>
        <a:p>
          <a:r>
            <a:rPr lang="en-US" sz="1800" b="1" dirty="0" smtClean="0">
              <a:effectLst>
                <a:outerShdw blurRad="38100" dist="38100" dir="2700000" algn="tl">
                  <a:srgbClr val="000000">
                    <a:alpha val="43137"/>
                  </a:srgbClr>
                </a:outerShdw>
              </a:effectLst>
              <a:latin typeface="Cambria Math" pitchFamily="18" charset="0"/>
              <a:ea typeface="Cambria Math" pitchFamily="18" charset="0"/>
            </a:rPr>
            <a:t>galaxies</a:t>
          </a:r>
          <a:endParaRPr lang="en-US" sz="1800" b="1" dirty="0">
            <a:effectLst>
              <a:outerShdw blurRad="38100" dist="38100" dir="2700000" algn="tl">
                <a:srgbClr val="000000">
                  <a:alpha val="43137"/>
                </a:srgbClr>
              </a:outerShdw>
            </a:effectLst>
            <a:latin typeface="Cambria Math" pitchFamily="18" charset="0"/>
            <a:ea typeface="Cambria Math" pitchFamily="18" charset="0"/>
          </a:endParaRPr>
        </a:p>
      </dgm:t>
    </dgm:pt>
    <dgm:pt modelId="{8ADB3C52-9AEC-4C56-995D-D1A86A3E47BD}" type="parTrans" cxnId="{03A17B05-AE0A-41B9-873C-38920BFC871F}">
      <dgm:prSet custT="1"/>
      <dgm:spPr/>
      <dgm:t>
        <a:bodyPr/>
        <a:lstStyle/>
        <a:p>
          <a:endParaRPr lang="en-US" sz="1800">
            <a:latin typeface="Cambria Math" pitchFamily="18" charset="0"/>
            <a:ea typeface="Cambria Math" pitchFamily="18" charset="0"/>
          </a:endParaRPr>
        </a:p>
      </dgm:t>
    </dgm:pt>
    <dgm:pt modelId="{748338AA-7EFF-419F-95DF-764DB0DCABA3}" type="sibTrans" cxnId="{03A17B05-AE0A-41B9-873C-38920BFC871F}">
      <dgm:prSet/>
      <dgm:spPr/>
      <dgm:t>
        <a:bodyPr/>
        <a:lstStyle/>
        <a:p>
          <a:endParaRPr lang="en-US" sz="1800">
            <a:latin typeface="Cambria Math" pitchFamily="18" charset="0"/>
            <a:ea typeface="Cambria Math" pitchFamily="18" charset="0"/>
          </a:endParaRPr>
        </a:p>
      </dgm:t>
    </dgm:pt>
    <dgm:pt modelId="{644A330D-EA16-49C3-8D8E-52A10F095799}">
      <dgm:prSet phldrT="[Κείμενο]" custT="1"/>
      <dgm:spPr>
        <a:solidFill>
          <a:schemeClr val="bg2"/>
        </a:solidFill>
      </dgm:spPr>
      <dgm:t>
        <a:bodyPr/>
        <a:lstStyle/>
        <a:p>
          <a:r>
            <a:rPr lang="en-US" sz="1800" b="1" dirty="0" smtClean="0">
              <a:latin typeface="Cambria Math" pitchFamily="18" charset="0"/>
              <a:ea typeface="Cambria Math" pitchFamily="18" charset="0"/>
            </a:rPr>
            <a:t>Blazars</a:t>
          </a:r>
          <a:endParaRPr lang="en-US" sz="1800" b="1" dirty="0">
            <a:latin typeface="Cambria Math" pitchFamily="18" charset="0"/>
            <a:ea typeface="Cambria Math" pitchFamily="18" charset="0"/>
          </a:endParaRPr>
        </a:p>
      </dgm:t>
    </dgm:pt>
    <dgm:pt modelId="{373ECCDA-5C12-45D0-8693-7C8A9448B7CE}" type="parTrans" cxnId="{0C84B9FE-B6EF-41D7-8D79-F5E42CB9ED8B}">
      <dgm:prSet custT="1"/>
      <dgm:spPr/>
      <dgm:t>
        <a:bodyPr/>
        <a:lstStyle/>
        <a:p>
          <a:endParaRPr lang="en-US" sz="1800">
            <a:latin typeface="Cambria Math" pitchFamily="18" charset="0"/>
            <a:ea typeface="Cambria Math" pitchFamily="18" charset="0"/>
          </a:endParaRPr>
        </a:p>
      </dgm:t>
    </dgm:pt>
    <dgm:pt modelId="{32D2AD70-D9DA-4BCF-A680-944BC3833265}" type="sibTrans" cxnId="{0C84B9FE-B6EF-41D7-8D79-F5E42CB9ED8B}">
      <dgm:prSet/>
      <dgm:spPr/>
      <dgm:t>
        <a:bodyPr/>
        <a:lstStyle/>
        <a:p>
          <a:endParaRPr lang="en-US" sz="1800">
            <a:latin typeface="Cambria Math" pitchFamily="18" charset="0"/>
            <a:ea typeface="Cambria Math" pitchFamily="18" charset="0"/>
          </a:endParaRPr>
        </a:p>
      </dgm:t>
    </dgm:pt>
    <dgm:pt modelId="{2164E7E7-F66C-48E8-9709-8EDF6FA930F7}" type="asst">
      <dgm:prSet custT="1"/>
      <dgm:spPr>
        <a:solidFill>
          <a:schemeClr val="bg2"/>
        </a:solidFill>
      </dgm:spPr>
      <dgm:t>
        <a:bodyPr/>
        <a:lstStyle/>
        <a:p>
          <a:r>
            <a:rPr lang="en-US" sz="1800" b="1" dirty="0" smtClean="0">
              <a:effectLst>
                <a:outerShdw blurRad="38100" dist="38100" dir="2700000" algn="tl">
                  <a:srgbClr val="000000">
                    <a:alpha val="43137"/>
                  </a:srgbClr>
                </a:outerShdw>
              </a:effectLst>
              <a:latin typeface="Cambria Math" pitchFamily="18" charset="0"/>
              <a:ea typeface="Cambria Math" pitchFamily="18" charset="0"/>
            </a:rPr>
            <a:t>ULIRGs</a:t>
          </a:r>
          <a:endParaRPr lang="en-US" sz="1800" b="1" dirty="0">
            <a:effectLst>
              <a:outerShdw blurRad="38100" dist="38100" dir="2700000" algn="tl">
                <a:srgbClr val="000000">
                  <a:alpha val="43137"/>
                </a:srgbClr>
              </a:outerShdw>
            </a:effectLst>
            <a:latin typeface="Cambria Math" pitchFamily="18" charset="0"/>
            <a:ea typeface="Cambria Math" pitchFamily="18" charset="0"/>
          </a:endParaRPr>
        </a:p>
      </dgm:t>
    </dgm:pt>
    <dgm:pt modelId="{83003074-76C9-4963-AD0D-3ED95ABBC0C7}" type="parTrans" cxnId="{42A6CA1D-FCF5-4FD9-A68E-CFF23F85E2AF}">
      <dgm:prSet custT="1"/>
      <dgm:spPr/>
      <dgm:t>
        <a:bodyPr/>
        <a:lstStyle/>
        <a:p>
          <a:endParaRPr lang="en-US" sz="1800">
            <a:latin typeface="Cambria Math" pitchFamily="18" charset="0"/>
            <a:ea typeface="Cambria Math" pitchFamily="18" charset="0"/>
          </a:endParaRPr>
        </a:p>
      </dgm:t>
    </dgm:pt>
    <dgm:pt modelId="{AA5E7FDB-DD72-4D41-8048-E3F9DBAD0E44}" type="sibTrans" cxnId="{42A6CA1D-FCF5-4FD9-A68E-CFF23F85E2AF}">
      <dgm:prSet/>
      <dgm:spPr/>
      <dgm:t>
        <a:bodyPr/>
        <a:lstStyle/>
        <a:p>
          <a:endParaRPr lang="en-US" sz="1800">
            <a:latin typeface="Cambria Math" pitchFamily="18" charset="0"/>
            <a:ea typeface="Cambria Math" pitchFamily="18" charset="0"/>
          </a:endParaRPr>
        </a:p>
      </dgm:t>
    </dgm:pt>
    <dgm:pt modelId="{ED42B1BD-8FB5-43A2-A5C9-5B5A00B60D7A}" type="asst">
      <dgm:prSet custT="1"/>
      <dgm:spPr>
        <a:solidFill>
          <a:schemeClr val="bg2"/>
        </a:solidFill>
      </dgm:spPr>
      <dgm:t>
        <a:bodyPr/>
        <a:lstStyle/>
        <a:p>
          <a:r>
            <a:rPr lang="en-US" sz="1800" b="1" dirty="0" smtClean="0">
              <a:latin typeface="Cambria Math" pitchFamily="18" charset="0"/>
              <a:ea typeface="Cambria Math" pitchFamily="18" charset="0"/>
            </a:rPr>
            <a:t>LINERs</a:t>
          </a:r>
          <a:endParaRPr lang="en-US" sz="1800" b="1" dirty="0">
            <a:latin typeface="Cambria Math" pitchFamily="18" charset="0"/>
            <a:ea typeface="Cambria Math" pitchFamily="18" charset="0"/>
          </a:endParaRPr>
        </a:p>
      </dgm:t>
    </dgm:pt>
    <dgm:pt modelId="{363282A6-0B73-4016-8762-AC332DCF95EA}" type="parTrans" cxnId="{0BC2D12A-306A-442D-8E63-AD9FF0889758}">
      <dgm:prSet custT="1"/>
      <dgm:spPr/>
      <dgm:t>
        <a:bodyPr/>
        <a:lstStyle/>
        <a:p>
          <a:endParaRPr lang="en-US" sz="1800">
            <a:latin typeface="Cambria Math" pitchFamily="18" charset="0"/>
            <a:ea typeface="Cambria Math" pitchFamily="18" charset="0"/>
          </a:endParaRPr>
        </a:p>
      </dgm:t>
    </dgm:pt>
    <dgm:pt modelId="{09672641-DE5B-442C-BD2A-FD50C81228A9}" type="sibTrans" cxnId="{0BC2D12A-306A-442D-8E63-AD9FF0889758}">
      <dgm:prSet/>
      <dgm:spPr/>
      <dgm:t>
        <a:bodyPr/>
        <a:lstStyle/>
        <a:p>
          <a:endParaRPr lang="en-US" sz="1800">
            <a:latin typeface="Cambria Math" pitchFamily="18" charset="0"/>
            <a:ea typeface="Cambria Math" pitchFamily="18" charset="0"/>
          </a:endParaRPr>
        </a:p>
      </dgm:t>
    </dgm:pt>
    <dgm:pt modelId="{B0644736-66A6-407A-8592-6D31145947C4}" type="asst">
      <dgm:prSet custT="1"/>
      <dgm:spPr>
        <a:solidFill>
          <a:schemeClr val="bg2"/>
        </a:solidFill>
      </dgm:spPr>
      <dgm:t>
        <a:bodyPr/>
        <a:lstStyle/>
        <a:p>
          <a:r>
            <a:rPr lang="en-US" sz="1800" b="1" dirty="0" err="1" smtClean="0">
              <a:latin typeface="Cambria Math" pitchFamily="18" charset="0"/>
              <a:ea typeface="Cambria Math" pitchFamily="18" charset="0"/>
            </a:rPr>
            <a:t>Markarian</a:t>
          </a:r>
          <a:endParaRPr lang="en-US" sz="1800" b="1" dirty="0">
            <a:latin typeface="Cambria Math" pitchFamily="18" charset="0"/>
            <a:ea typeface="Cambria Math" pitchFamily="18" charset="0"/>
          </a:endParaRPr>
        </a:p>
      </dgm:t>
    </dgm:pt>
    <dgm:pt modelId="{0E01F306-8974-47D1-936C-3A702917DFA9}" type="sibTrans" cxnId="{13FBED4C-0776-4528-8645-FACE0E69257D}">
      <dgm:prSet/>
      <dgm:spPr/>
      <dgm:t>
        <a:bodyPr/>
        <a:lstStyle/>
        <a:p>
          <a:endParaRPr lang="en-US" sz="1800">
            <a:latin typeface="Cambria Math" pitchFamily="18" charset="0"/>
            <a:ea typeface="Cambria Math" pitchFamily="18" charset="0"/>
          </a:endParaRPr>
        </a:p>
      </dgm:t>
    </dgm:pt>
    <dgm:pt modelId="{879DB414-56AF-439C-BD59-03BF65CFDE6B}" type="parTrans" cxnId="{13FBED4C-0776-4528-8645-FACE0E69257D}">
      <dgm:prSet custT="1"/>
      <dgm:spPr/>
      <dgm:t>
        <a:bodyPr/>
        <a:lstStyle/>
        <a:p>
          <a:endParaRPr lang="en-US" sz="1800">
            <a:latin typeface="Cambria Math" pitchFamily="18" charset="0"/>
            <a:ea typeface="Cambria Math" pitchFamily="18" charset="0"/>
          </a:endParaRPr>
        </a:p>
      </dgm:t>
    </dgm:pt>
    <dgm:pt modelId="{CF3A1AC0-94DB-417A-A5BD-AD74EF3A9A5B}">
      <dgm:prSet custT="1"/>
      <dgm:spPr>
        <a:solidFill>
          <a:schemeClr val="bg1"/>
        </a:solidFill>
        <a:ln w="57150">
          <a:solidFill>
            <a:srgbClr val="FFC000"/>
          </a:solidFill>
        </a:ln>
      </dgm:spPr>
      <dgm:t>
        <a:bodyPr/>
        <a:lstStyle/>
        <a:p>
          <a:r>
            <a:rPr lang="en-US" sz="1800" b="1" dirty="0" smtClean="0">
              <a:solidFill>
                <a:srgbClr val="FFFF00"/>
              </a:solidFill>
              <a:latin typeface="Cambria Math" pitchFamily="18" charset="0"/>
              <a:ea typeface="Cambria Math" pitchFamily="18" charset="0"/>
            </a:rPr>
            <a:t>Quasars</a:t>
          </a:r>
          <a:endParaRPr lang="en-US" sz="1800" b="1" dirty="0">
            <a:solidFill>
              <a:srgbClr val="FFFF00"/>
            </a:solidFill>
            <a:latin typeface="Cambria Math" pitchFamily="18" charset="0"/>
            <a:ea typeface="Cambria Math" pitchFamily="18" charset="0"/>
          </a:endParaRPr>
        </a:p>
      </dgm:t>
    </dgm:pt>
    <dgm:pt modelId="{6095D9F8-F444-48FA-96FF-9D113560FBB8}" type="parTrans" cxnId="{4F528954-5D7D-44FB-B09C-88B263C6EAC7}">
      <dgm:prSet custT="1"/>
      <dgm:spPr/>
      <dgm:t>
        <a:bodyPr/>
        <a:lstStyle/>
        <a:p>
          <a:endParaRPr lang="en-US" sz="1800">
            <a:latin typeface="Cambria Math" pitchFamily="18" charset="0"/>
            <a:ea typeface="Cambria Math" pitchFamily="18" charset="0"/>
          </a:endParaRPr>
        </a:p>
      </dgm:t>
    </dgm:pt>
    <dgm:pt modelId="{6C102B87-149A-4A47-B849-49C5A6834F14}" type="sibTrans" cxnId="{4F528954-5D7D-44FB-B09C-88B263C6EAC7}">
      <dgm:prSet/>
      <dgm:spPr/>
      <dgm:t>
        <a:bodyPr/>
        <a:lstStyle/>
        <a:p>
          <a:endParaRPr lang="en-US" sz="1800">
            <a:latin typeface="Cambria Math" pitchFamily="18" charset="0"/>
            <a:ea typeface="Cambria Math" pitchFamily="18" charset="0"/>
          </a:endParaRPr>
        </a:p>
      </dgm:t>
    </dgm:pt>
    <dgm:pt modelId="{51E0340D-A1FB-4A2A-AEAB-91BEED27106B}">
      <dgm:prSet custT="1"/>
      <dgm:spPr>
        <a:solidFill>
          <a:schemeClr val="bg1"/>
        </a:solidFill>
        <a:ln w="57150">
          <a:solidFill>
            <a:srgbClr val="FFC000"/>
          </a:solidFill>
        </a:ln>
      </dgm:spPr>
      <dgm:t>
        <a:bodyPr/>
        <a:lstStyle/>
        <a:p>
          <a:pPr algn="ctr">
            <a:spcAft>
              <a:spcPts val="0"/>
            </a:spcAft>
          </a:pPr>
          <a:r>
            <a:rPr lang="en-US" sz="1800" b="1" dirty="0" smtClean="0">
              <a:solidFill>
                <a:srgbClr val="FFFF00"/>
              </a:solidFill>
              <a:latin typeface="Cambria Math" pitchFamily="18" charset="0"/>
              <a:ea typeface="Cambria Math" pitchFamily="18" charset="0"/>
            </a:rPr>
            <a:t>BALQSOs</a:t>
          </a:r>
        </a:p>
        <a:p>
          <a:pPr algn="ctr">
            <a:spcAft>
              <a:spcPts val="0"/>
            </a:spcAft>
          </a:pPr>
          <a:r>
            <a:rPr lang="en-US" sz="1800" b="1" dirty="0" smtClean="0">
              <a:solidFill>
                <a:srgbClr val="FFFF00"/>
              </a:solidFill>
              <a:latin typeface="Cambria Math" pitchFamily="18" charset="0"/>
              <a:ea typeface="Cambria Math" pitchFamily="18" charset="0"/>
            </a:rPr>
            <a:t>(Broad Absorption Line QSOs)</a:t>
          </a:r>
          <a:endParaRPr lang="en-US" sz="1800" b="1" dirty="0">
            <a:solidFill>
              <a:srgbClr val="FFFF00"/>
            </a:solidFill>
            <a:latin typeface="Cambria Math" pitchFamily="18" charset="0"/>
            <a:ea typeface="Cambria Math" pitchFamily="18" charset="0"/>
          </a:endParaRPr>
        </a:p>
      </dgm:t>
    </dgm:pt>
    <dgm:pt modelId="{A6647616-E465-4482-9C0C-5E117F755BDC}" type="parTrans" cxnId="{6AE14399-F6F6-4AFB-BCE2-B18E0503E13C}">
      <dgm:prSet custT="1"/>
      <dgm:spPr/>
      <dgm:t>
        <a:bodyPr/>
        <a:lstStyle/>
        <a:p>
          <a:endParaRPr lang="en-US" sz="1800">
            <a:latin typeface="Cambria Math" pitchFamily="18" charset="0"/>
            <a:ea typeface="Cambria Math" pitchFamily="18" charset="0"/>
          </a:endParaRPr>
        </a:p>
      </dgm:t>
    </dgm:pt>
    <dgm:pt modelId="{070BEA22-B2C6-4C6E-B748-ECB12F9D1B5B}" type="sibTrans" cxnId="{6AE14399-F6F6-4AFB-BCE2-B18E0503E13C}">
      <dgm:prSet/>
      <dgm:spPr/>
      <dgm:t>
        <a:bodyPr/>
        <a:lstStyle/>
        <a:p>
          <a:endParaRPr lang="en-US" sz="1800">
            <a:latin typeface="Cambria Math" pitchFamily="18" charset="0"/>
            <a:ea typeface="Cambria Math" pitchFamily="18" charset="0"/>
          </a:endParaRPr>
        </a:p>
      </dgm:t>
    </dgm:pt>
    <dgm:pt modelId="{B09783C8-F5F9-4E54-9581-72169C28448A}">
      <dgm:prSet custT="1"/>
      <dgm:spPr>
        <a:solidFill>
          <a:schemeClr val="bg2"/>
        </a:solidFill>
      </dgm:spPr>
      <dgm:t>
        <a:bodyPr/>
        <a:lstStyle/>
        <a:p>
          <a:r>
            <a:rPr lang="en-US" sz="1800" b="1" dirty="0" smtClean="0">
              <a:latin typeface="Cambria Math" pitchFamily="18" charset="0"/>
              <a:ea typeface="Cambria Math" pitchFamily="18" charset="0"/>
            </a:rPr>
            <a:t>Non -BALQSOs</a:t>
          </a:r>
          <a:endParaRPr lang="en-US" sz="1800" b="1" dirty="0">
            <a:latin typeface="Cambria Math" pitchFamily="18" charset="0"/>
            <a:ea typeface="Cambria Math" pitchFamily="18" charset="0"/>
          </a:endParaRPr>
        </a:p>
      </dgm:t>
    </dgm:pt>
    <dgm:pt modelId="{C6E766D0-5271-4951-B950-4335DD5E2F49}" type="parTrans" cxnId="{BF3F73C0-7DF5-4BC6-9860-3E13E672FD1D}">
      <dgm:prSet custT="1"/>
      <dgm:spPr/>
      <dgm:t>
        <a:bodyPr/>
        <a:lstStyle/>
        <a:p>
          <a:endParaRPr lang="en-US" sz="1800">
            <a:latin typeface="Cambria Math" pitchFamily="18" charset="0"/>
            <a:ea typeface="Cambria Math" pitchFamily="18" charset="0"/>
          </a:endParaRPr>
        </a:p>
      </dgm:t>
    </dgm:pt>
    <dgm:pt modelId="{6B8A5714-C107-4397-B3FD-5F7C7BD36098}" type="sibTrans" cxnId="{BF3F73C0-7DF5-4BC6-9860-3E13E672FD1D}">
      <dgm:prSet/>
      <dgm:spPr/>
      <dgm:t>
        <a:bodyPr/>
        <a:lstStyle/>
        <a:p>
          <a:endParaRPr lang="en-US" sz="1800">
            <a:latin typeface="Cambria Math" pitchFamily="18" charset="0"/>
            <a:ea typeface="Cambria Math" pitchFamily="18" charset="0"/>
          </a:endParaRPr>
        </a:p>
      </dgm:t>
    </dgm:pt>
    <dgm:pt modelId="{17659782-3B95-4FB5-8FBB-6353B343EB11}">
      <dgm:prSet custT="1"/>
      <dgm:spPr>
        <a:solidFill>
          <a:schemeClr val="bg1"/>
        </a:solidFill>
        <a:ln w="57150">
          <a:solidFill>
            <a:srgbClr val="FFC000"/>
          </a:solidFill>
        </a:ln>
      </dgm:spPr>
      <dgm:t>
        <a:bodyPr/>
        <a:lstStyle/>
        <a:p>
          <a:r>
            <a:rPr lang="en-US" sz="1800" b="1" dirty="0" err="1" smtClean="0">
              <a:solidFill>
                <a:srgbClr val="FFFF00"/>
              </a:solidFill>
              <a:latin typeface="Cambria Math" pitchFamily="18" charset="0"/>
              <a:ea typeface="Cambria Math" pitchFamily="18" charset="0"/>
            </a:rPr>
            <a:t>HiBALs</a:t>
          </a:r>
          <a:endParaRPr lang="en-US" sz="1800" b="1" dirty="0" smtClean="0">
            <a:solidFill>
              <a:srgbClr val="FFFF00"/>
            </a:solidFill>
            <a:latin typeface="Cambria Math" pitchFamily="18" charset="0"/>
            <a:ea typeface="Cambria Math" pitchFamily="18" charset="0"/>
          </a:endParaRPr>
        </a:p>
        <a:p>
          <a:r>
            <a:rPr lang="en-US" sz="1800" b="1" dirty="0" smtClean="0">
              <a:solidFill>
                <a:srgbClr val="FFFF00"/>
              </a:solidFill>
              <a:latin typeface="Cambria Math" pitchFamily="18" charset="0"/>
              <a:ea typeface="Cambria Math" pitchFamily="18" charset="0"/>
            </a:rPr>
            <a:t>High Ionization BALs (CIV, </a:t>
          </a:r>
          <a:r>
            <a:rPr lang="en-US" sz="1800" b="1" dirty="0" err="1" smtClean="0">
              <a:solidFill>
                <a:srgbClr val="FFFF00"/>
              </a:solidFill>
              <a:latin typeface="Cambria Math" pitchFamily="18" charset="0"/>
              <a:ea typeface="Cambria Math" pitchFamily="18" charset="0"/>
            </a:rPr>
            <a:t>SiIV</a:t>
          </a:r>
          <a:r>
            <a:rPr lang="en-US" sz="1800" b="1" dirty="0" smtClean="0">
              <a:solidFill>
                <a:srgbClr val="FFFF00"/>
              </a:solidFill>
              <a:latin typeface="Cambria Math" pitchFamily="18" charset="0"/>
              <a:ea typeface="Cambria Math" pitchFamily="18" charset="0"/>
            </a:rPr>
            <a:t>, NV</a:t>
          </a:r>
          <a:r>
            <a:rPr lang="en-US" sz="1800" dirty="0" smtClean="0">
              <a:latin typeface="Cambria Math" pitchFamily="18" charset="0"/>
              <a:ea typeface="Cambria Math" pitchFamily="18" charset="0"/>
            </a:rPr>
            <a:t>)</a:t>
          </a:r>
          <a:endParaRPr lang="el-GR" sz="1800" dirty="0">
            <a:latin typeface="Cambria Math" pitchFamily="18" charset="0"/>
            <a:ea typeface="Cambria Math" pitchFamily="18" charset="0"/>
          </a:endParaRPr>
        </a:p>
      </dgm:t>
    </dgm:pt>
    <dgm:pt modelId="{8FD811F0-A135-41CA-A198-1401F5D2AB41}" type="parTrans" cxnId="{00400372-F426-4EC3-B539-30AB8899B055}">
      <dgm:prSet custT="1"/>
      <dgm:spPr/>
      <dgm:t>
        <a:bodyPr/>
        <a:lstStyle/>
        <a:p>
          <a:endParaRPr lang="el-GR" sz="1800">
            <a:latin typeface="Cambria Math" pitchFamily="18" charset="0"/>
            <a:ea typeface="Cambria Math" pitchFamily="18" charset="0"/>
          </a:endParaRPr>
        </a:p>
      </dgm:t>
    </dgm:pt>
    <dgm:pt modelId="{6C1D22AE-E81D-4734-8944-E7DAF7383B37}" type="sibTrans" cxnId="{00400372-F426-4EC3-B539-30AB8899B055}">
      <dgm:prSet/>
      <dgm:spPr/>
      <dgm:t>
        <a:bodyPr/>
        <a:lstStyle/>
        <a:p>
          <a:endParaRPr lang="el-GR" sz="1800">
            <a:latin typeface="Cambria Math" pitchFamily="18" charset="0"/>
            <a:ea typeface="Cambria Math" pitchFamily="18" charset="0"/>
          </a:endParaRPr>
        </a:p>
      </dgm:t>
    </dgm:pt>
    <dgm:pt modelId="{1C6C0287-6A3F-4E7F-802D-7D94354EBEAC}">
      <dgm:prSet custT="1"/>
      <dgm:spPr>
        <a:solidFill>
          <a:schemeClr val="bg2"/>
        </a:solidFill>
      </dgm:spPr>
      <dgm:t>
        <a:bodyPr/>
        <a:lstStyle/>
        <a:p>
          <a:r>
            <a:rPr lang="en-US" sz="1800" b="1" dirty="0" err="1" smtClean="0">
              <a:latin typeface="Cambria Math" pitchFamily="18" charset="0"/>
              <a:ea typeface="Cambria Math" pitchFamily="18" charset="0"/>
            </a:rPr>
            <a:t>LoBALs</a:t>
          </a:r>
          <a:endParaRPr lang="en-US" sz="1800" b="1" dirty="0" smtClean="0">
            <a:latin typeface="Cambria Math" pitchFamily="18" charset="0"/>
            <a:ea typeface="Cambria Math" pitchFamily="18" charset="0"/>
          </a:endParaRPr>
        </a:p>
        <a:p>
          <a:r>
            <a:rPr lang="en-US" sz="1800" b="1" dirty="0" smtClean="0">
              <a:latin typeface="Cambria Math" pitchFamily="18" charset="0"/>
              <a:ea typeface="Cambria Math" pitchFamily="18" charset="0"/>
            </a:rPr>
            <a:t>Low Ionization BALs (</a:t>
          </a:r>
          <a:r>
            <a:rPr lang="en-US" sz="1800" b="1" dirty="0" err="1" smtClean="0">
              <a:latin typeface="Cambria Math" pitchFamily="18" charset="0"/>
              <a:ea typeface="Cambria Math" pitchFamily="18" charset="0"/>
            </a:rPr>
            <a:t>MgII</a:t>
          </a:r>
          <a:r>
            <a:rPr lang="en-US" sz="1800" b="1" dirty="0" smtClean="0">
              <a:latin typeface="Cambria Math" pitchFamily="18" charset="0"/>
              <a:ea typeface="Cambria Math" pitchFamily="18" charset="0"/>
            </a:rPr>
            <a:t>)</a:t>
          </a:r>
          <a:endParaRPr lang="el-GR" sz="1800" b="1" dirty="0">
            <a:latin typeface="Cambria Math" pitchFamily="18" charset="0"/>
            <a:ea typeface="Cambria Math" pitchFamily="18" charset="0"/>
          </a:endParaRPr>
        </a:p>
      </dgm:t>
    </dgm:pt>
    <dgm:pt modelId="{59C121D7-62A4-4FFE-B8DE-322476B160AF}" type="parTrans" cxnId="{4B476572-BBAD-4C0E-B59D-1C17BDB97BF6}">
      <dgm:prSet custT="1"/>
      <dgm:spPr/>
      <dgm:t>
        <a:bodyPr/>
        <a:lstStyle/>
        <a:p>
          <a:endParaRPr lang="el-GR" sz="1800">
            <a:latin typeface="Cambria Math" pitchFamily="18" charset="0"/>
            <a:ea typeface="Cambria Math" pitchFamily="18" charset="0"/>
          </a:endParaRPr>
        </a:p>
      </dgm:t>
    </dgm:pt>
    <dgm:pt modelId="{DD94AAC2-5E94-40FD-B5FC-A50BFD97DC0F}" type="sibTrans" cxnId="{4B476572-BBAD-4C0E-B59D-1C17BDB97BF6}">
      <dgm:prSet/>
      <dgm:spPr/>
      <dgm:t>
        <a:bodyPr/>
        <a:lstStyle/>
        <a:p>
          <a:endParaRPr lang="el-GR" sz="1800">
            <a:latin typeface="Cambria Math" pitchFamily="18" charset="0"/>
            <a:ea typeface="Cambria Math" pitchFamily="18" charset="0"/>
          </a:endParaRPr>
        </a:p>
      </dgm:t>
    </dgm:pt>
    <dgm:pt modelId="{128BD51C-859A-44D7-9C9B-D81DC11B1349}">
      <dgm:prSet custT="1"/>
      <dgm:spPr>
        <a:solidFill>
          <a:schemeClr val="bg2"/>
        </a:solidFill>
      </dgm:spPr>
      <dgm:t>
        <a:bodyPr/>
        <a:lstStyle/>
        <a:p>
          <a:r>
            <a:rPr lang="en-US" sz="1800" b="1" dirty="0" err="1" smtClean="0">
              <a:latin typeface="Cambria Math" pitchFamily="18" charset="0"/>
              <a:ea typeface="Cambria Math" pitchFamily="18" charset="0"/>
            </a:rPr>
            <a:t>FeLoBALs</a:t>
          </a:r>
          <a:endParaRPr lang="en-US" sz="1800" b="1" dirty="0" smtClean="0">
            <a:latin typeface="Cambria Math" pitchFamily="18" charset="0"/>
            <a:ea typeface="Cambria Math" pitchFamily="18" charset="0"/>
          </a:endParaRPr>
        </a:p>
        <a:p>
          <a:r>
            <a:rPr lang="en-US" sz="1800" b="1" dirty="0" smtClean="0">
              <a:latin typeface="Cambria Math" pitchFamily="18" charset="0"/>
              <a:ea typeface="Cambria Math" pitchFamily="18" charset="0"/>
            </a:rPr>
            <a:t>(Absorption from Fe)</a:t>
          </a:r>
          <a:endParaRPr lang="el-GR" sz="1800" b="1" dirty="0">
            <a:latin typeface="Cambria Math" pitchFamily="18" charset="0"/>
            <a:ea typeface="Cambria Math" pitchFamily="18" charset="0"/>
          </a:endParaRPr>
        </a:p>
      </dgm:t>
    </dgm:pt>
    <dgm:pt modelId="{1EE75EC7-88D0-4396-9DA0-370EDF947E32}" type="parTrans" cxnId="{E39E3611-DDBC-4DC7-BE27-BC6D42DEBB38}">
      <dgm:prSet custT="1"/>
      <dgm:spPr/>
      <dgm:t>
        <a:bodyPr/>
        <a:lstStyle/>
        <a:p>
          <a:endParaRPr lang="el-GR" sz="1800">
            <a:latin typeface="Cambria Math" pitchFamily="18" charset="0"/>
            <a:ea typeface="Cambria Math" pitchFamily="18" charset="0"/>
          </a:endParaRPr>
        </a:p>
      </dgm:t>
    </dgm:pt>
    <dgm:pt modelId="{962BDFDE-7B11-4D63-82E3-00A005575183}" type="sibTrans" cxnId="{E39E3611-DDBC-4DC7-BE27-BC6D42DEBB38}">
      <dgm:prSet/>
      <dgm:spPr/>
      <dgm:t>
        <a:bodyPr/>
        <a:lstStyle/>
        <a:p>
          <a:endParaRPr lang="el-GR" sz="1800">
            <a:latin typeface="Cambria Math" pitchFamily="18" charset="0"/>
            <a:ea typeface="Cambria Math" pitchFamily="18" charset="0"/>
          </a:endParaRPr>
        </a:p>
      </dgm:t>
    </dgm:pt>
    <dgm:pt modelId="{D5518493-B666-4F12-BB21-BF6AA578087F}" type="pres">
      <dgm:prSet presAssocID="{C2451695-B924-461A-BC18-BE65E41E51EF}" presName="diagram" presStyleCnt="0">
        <dgm:presLayoutVars>
          <dgm:chPref val="1"/>
          <dgm:dir/>
          <dgm:animOne val="branch"/>
          <dgm:animLvl val="lvl"/>
          <dgm:resizeHandles val="exact"/>
        </dgm:presLayoutVars>
      </dgm:prSet>
      <dgm:spPr/>
      <dgm:t>
        <a:bodyPr/>
        <a:lstStyle/>
        <a:p>
          <a:endParaRPr lang="el-GR"/>
        </a:p>
      </dgm:t>
    </dgm:pt>
    <dgm:pt modelId="{C4250135-4BC9-410A-B8A0-B9CBAF5513FC}" type="pres">
      <dgm:prSet presAssocID="{0F139C92-7BBD-4DE1-9E6F-27BAD709CF7B}" presName="root1" presStyleCnt="0"/>
      <dgm:spPr/>
      <dgm:t>
        <a:bodyPr/>
        <a:lstStyle/>
        <a:p>
          <a:endParaRPr lang="el-GR"/>
        </a:p>
      </dgm:t>
    </dgm:pt>
    <dgm:pt modelId="{411486A7-0BB9-4B1C-97C5-6A6F58EDE3DA}" type="pres">
      <dgm:prSet presAssocID="{0F139C92-7BBD-4DE1-9E6F-27BAD709CF7B}" presName="LevelOneTextNode" presStyleLbl="node0" presStyleIdx="0" presStyleCnt="1" custScaleY="188321" custLinFactNeighborX="-326" custLinFactNeighborY="-1711">
        <dgm:presLayoutVars>
          <dgm:chPref val="3"/>
        </dgm:presLayoutVars>
      </dgm:prSet>
      <dgm:spPr/>
      <dgm:t>
        <a:bodyPr/>
        <a:lstStyle/>
        <a:p>
          <a:endParaRPr lang="en-US"/>
        </a:p>
      </dgm:t>
    </dgm:pt>
    <dgm:pt modelId="{E41C3A56-9D4A-4E39-BF3C-8898E8402699}" type="pres">
      <dgm:prSet presAssocID="{0F139C92-7BBD-4DE1-9E6F-27BAD709CF7B}" presName="level2hierChild" presStyleCnt="0"/>
      <dgm:spPr/>
      <dgm:t>
        <a:bodyPr/>
        <a:lstStyle/>
        <a:p>
          <a:endParaRPr lang="el-GR"/>
        </a:p>
      </dgm:t>
    </dgm:pt>
    <dgm:pt modelId="{C204E1A9-BBF5-40CE-9256-6600A3526790}" type="pres">
      <dgm:prSet presAssocID="{79EECA7E-E0F7-4B22-889A-E42994C8096E}" presName="conn2-1" presStyleLbl="parChTrans1D2" presStyleIdx="0" presStyleCnt="7"/>
      <dgm:spPr/>
      <dgm:t>
        <a:bodyPr/>
        <a:lstStyle/>
        <a:p>
          <a:endParaRPr lang="el-GR"/>
        </a:p>
      </dgm:t>
    </dgm:pt>
    <dgm:pt modelId="{16453F86-40B6-4E40-8A0E-6A380C229CFC}" type="pres">
      <dgm:prSet presAssocID="{79EECA7E-E0F7-4B22-889A-E42994C8096E}" presName="connTx" presStyleLbl="parChTrans1D2" presStyleIdx="0" presStyleCnt="7"/>
      <dgm:spPr/>
      <dgm:t>
        <a:bodyPr/>
        <a:lstStyle/>
        <a:p>
          <a:endParaRPr lang="el-GR"/>
        </a:p>
      </dgm:t>
    </dgm:pt>
    <dgm:pt modelId="{D252EA91-94C1-478A-9BA8-85781528B830}" type="pres">
      <dgm:prSet presAssocID="{7BDD824A-F3DF-4938-9944-36E019F341D5}" presName="root2" presStyleCnt="0"/>
      <dgm:spPr/>
      <dgm:t>
        <a:bodyPr/>
        <a:lstStyle/>
        <a:p>
          <a:endParaRPr lang="el-GR"/>
        </a:p>
      </dgm:t>
    </dgm:pt>
    <dgm:pt modelId="{B8E581C8-D94B-4ED2-895B-FC9A1642ACD7}" type="pres">
      <dgm:prSet presAssocID="{7BDD824A-F3DF-4938-9944-36E019F341D5}" presName="LevelTwoTextNode" presStyleLbl="asst1" presStyleIdx="0" presStyleCnt="4" custLinFactNeighborX="-856" custLinFactNeighborY="2887">
        <dgm:presLayoutVars>
          <dgm:chPref val="3"/>
        </dgm:presLayoutVars>
      </dgm:prSet>
      <dgm:spPr/>
      <dgm:t>
        <a:bodyPr/>
        <a:lstStyle/>
        <a:p>
          <a:endParaRPr lang="en-US"/>
        </a:p>
      </dgm:t>
    </dgm:pt>
    <dgm:pt modelId="{FB692F34-91A0-4B1B-900D-E2FC1E197247}" type="pres">
      <dgm:prSet presAssocID="{7BDD824A-F3DF-4938-9944-36E019F341D5}" presName="level3hierChild" presStyleCnt="0"/>
      <dgm:spPr/>
      <dgm:t>
        <a:bodyPr/>
        <a:lstStyle/>
        <a:p>
          <a:endParaRPr lang="el-GR"/>
        </a:p>
      </dgm:t>
    </dgm:pt>
    <dgm:pt modelId="{B8D8FC1E-B389-446C-8DDD-151E6795BAB0}" type="pres">
      <dgm:prSet presAssocID="{8ADB3C52-9AEC-4C56-995D-D1A86A3E47BD}" presName="conn2-1" presStyleLbl="parChTrans1D2" presStyleIdx="1" presStyleCnt="7"/>
      <dgm:spPr/>
      <dgm:t>
        <a:bodyPr/>
        <a:lstStyle/>
        <a:p>
          <a:endParaRPr lang="el-GR"/>
        </a:p>
      </dgm:t>
    </dgm:pt>
    <dgm:pt modelId="{0CBED334-E3A2-4318-94FA-6B03F5A4715A}" type="pres">
      <dgm:prSet presAssocID="{8ADB3C52-9AEC-4C56-995D-D1A86A3E47BD}" presName="connTx" presStyleLbl="parChTrans1D2" presStyleIdx="1" presStyleCnt="7"/>
      <dgm:spPr/>
      <dgm:t>
        <a:bodyPr/>
        <a:lstStyle/>
        <a:p>
          <a:endParaRPr lang="el-GR"/>
        </a:p>
      </dgm:t>
    </dgm:pt>
    <dgm:pt modelId="{F56D5953-EFE0-4F8D-8EFE-F47C81B6F7C4}" type="pres">
      <dgm:prSet presAssocID="{FAE2784C-5471-4CBA-A7AB-8BD8E2DC7090}" presName="root2" presStyleCnt="0"/>
      <dgm:spPr/>
      <dgm:t>
        <a:bodyPr/>
        <a:lstStyle/>
        <a:p>
          <a:endParaRPr lang="el-GR"/>
        </a:p>
      </dgm:t>
    </dgm:pt>
    <dgm:pt modelId="{82D69C31-D383-4D22-B68C-BDE8A2AF46F7}" type="pres">
      <dgm:prSet presAssocID="{FAE2784C-5471-4CBA-A7AB-8BD8E2DC7090}" presName="LevelTwoTextNode" presStyleLbl="node2" presStyleIdx="0" presStyleCnt="3" custLinFactNeighborX="-3336" custLinFactNeighborY="-4824">
        <dgm:presLayoutVars>
          <dgm:chPref val="3"/>
        </dgm:presLayoutVars>
      </dgm:prSet>
      <dgm:spPr/>
      <dgm:t>
        <a:bodyPr/>
        <a:lstStyle/>
        <a:p>
          <a:endParaRPr lang="en-US"/>
        </a:p>
      </dgm:t>
    </dgm:pt>
    <dgm:pt modelId="{4C61828A-6E36-4ABB-BC77-2483AABEA8DD}" type="pres">
      <dgm:prSet presAssocID="{FAE2784C-5471-4CBA-A7AB-8BD8E2DC7090}" presName="level3hierChild" presStyleCnt="0"/>
      <dgm:spPr/>
      <dgm:t>
        <a:bodyPr/>
        <a:lstStyle/>
        <a:p>
          <a:endParaRPr lang="el-GR"/>
        </a:p>
      </dgm:t>
    </dgm:pt>
    <dgm:pt modelId="{A6529007-8D84-4614-9C02-97477B5F49F4}" type="pres">
      <dgm:prSet presAssocID="{373ECCDA-5C12-45D0-8693-7C8A9448B7CE}" presName="conn2-1" presStyleLbl="parChTrans1D2" presStyleIdx="2" presStyleCnt="7"/>
      <dgm:spPr/>
      <dgm:t>
        <a:bodyPr/>
        <a:lstStyle/>
        <a:p>
          <a:endParaRPr lang="el-GR"/>
        </a:p>
      </dgm:t>
    </dgm:pt>
    <dgm:pt modelId="{57F70522-31FB-4D20-B92A-647E7B706497}" type="pres">
      <dgm:prSet presAssocID="{373ECCDA-5C12-45D0-8693-7C8A9448B7CE}" presName="connTx" presStyleLbl="parChTrans1D2" presStyleIdx="2" presStyleCnt="7"/>
      <dgm:spPr/>
      <dgm:t>
        <a:bodyPr/>
        <a:lstStyle/>
        <a:p>
          <a:endParaRPr lang="el-GR"/>
        </a:p>
      </dgm:t>
    </dgm:pt>
    <dgm:pt modelId="{01978679-DA32-4B27-85CC-A37700E488D1}" type="pres">
      <dgm:prSet presAssocID="{644A330D-EA16-49C3-8D8E-52A10F095799}" presName="root2" presStyleCnt="0"/>
      <dgm:spPr/>
      <dgm:t>
        <a:bodyPr/>
        <a:lstStyle/>
        <a:p>
          <a:endParaRPr lang="el-GR"/>
        </a:p>
      </dgm:t>
    </dgm:pt>
    <dgm:pt modelId="{E3612129-5F27-4C09-AB16-5347D3943F2F}" type="pres">
      <dgm:prSet presAssocID="{644A330D-EA16-49C3-8D8E-52A10F095799}" presName="LevelTwoTextNode" presStyleLbl="node2" presStyleIdx="1" presStyleCnt="3" custLinFactNeighborX="-1197" custLinFactNeighborY="6997">
        <dgm:presLayoutVars>
          <dgm:chPref val="3"/>
        </dgm:presLayoutVars>
      </dgm:prSet>
      <dgm:spPr/>
      <dgm:t>
        <a:bodyPr/>
        <a:lstStyle/>
        <a:p>
          <a:endParaRPr lang="en-US"/>
        </a:p>
      </dgm:t>
    </dgm:pt>
    <dgm:pt modelId="{9C41791F-7DB2-491F-8DF8-955510AEB7AF}" type="pres">
      <dgm:prSet presAssocID="{644A330D-EA16-49C3-8D8E-52A10F095799}" presName="level3hierChild" presStyleCnt="0"/>
      <dgm:spPr/>
      <dgm:t>
        <a:bodyPr/>
        <a:lstStyle/>
        <a:p>
          <a:endParaRPr lang="el-GR"/>
        </a:p>
      </dgm:t>
    </dgm:pt>
    <dgm:pt modelId="{028DF0DD-50C1-4A50-B4A0-E8959910F1C9}" type="pres">
      <dgm:prSet presAssocID="{6095D9F8-F444-48FA-96FF-9D113560FBB8}" presName="conn2-1" presStyleLbl="parChTrans1D2" presStyleIdx="3" presStyleCnt="7"/>
      <dgm:spPr/>
      <dgm:t>
        <a:bodyPr/>
        <a:lstStyle/>
        <a:p>
          <a:endParaRPr lang="el-GR"/>
        </a:p>
      </dgm:t>
    </dgm:pt>
    <dgm:pt modelId="{BC8B220C-45EC-43E8-889D-75ED03442C65}" type="pres">
      <dgm:prSet presAssocID="{6095D9F8-F444-48FA-96FF-9D113560FBB8}" presName="connTx" presStyleLbl="parChTrans1D2" presStyleIdx="3" presStyleCnt="7"/>
      <dgm:spPr/>
      <dgm:t>
        <a:bodyPr/>
        <a:lstStyle/>
        <a:p>
          <a:endParaRPr lang="el-GR"/>
        </a:p>
      </dgm:t>
    </dgm:pt>
    <dgm:pt modelId="{711ECC2C-4D14-4ADB-BE3B-9BF57455FD22}" type="pres">
      <dgm:prSet presAssocID="{CF3A1AC0-94DB-417A-A5BD-AD74EF3A9A5B}" presName="root2" presStyleCnt="0"/>
      <dgm:spPr/>
      <dgm:t>
        <a:bodyPr/>
        <a:lstStyle/>
        <a:p>
          <a:endParaRPr lang="el-GR"/>
        </a:p>
      </dgm:t>
    </dgm:pt>
    <dgm:pt modelId="{2F5854FC-768D-418A-8111-473706956DD5}" type="pres">
      <dgm:prSet presAssocID="{CF3A1AC0-94DB-417A-A5BD-AD74EF3A9A5B}" presName="LevelTwoTextNode" presStyleLbl="node2" presStyleIdx="2" presStyleCnt="3" custLinFactNeighborX="-3336" custLinFactNeighborY="1366">
        <dgm:presLayoutVars>
          <dgm:chPref val="3"/>
        </dgm:presLayoutVars>
      </dgm:prSet>
      <dgm:spPr/>
      <dgm:t>
        <a:bodyPr/>
        <a:lstStyle/>
        <a:p>
          <a:endParaRPr lang="el-GR"/>
        </a:p>
      </dgm:t>
    </dgm:pt>
    <dgm:pt modelId="{D3CC9C4C-A41B-4D6C-9CF9-6FB0BCC5F02D}" type="pres">
      <dgm:prSet presAssocID="{CF3A1AC0-94DB-417A-A5BD-AD74EF3A9A5B}" presName="level3hierChild" presStyleCnt="0"/>
      <dgm:spPr/>
      <dgm:t>
        <a:bodyPr/>
        <a:lstStyle/>
        <a:p>
          <a:endParaRPr lang="el-GR"/>
        </a:p>
      </dgm:t>
    </dgm:pt>
    <dgm:pt modelId="{385F6C79-608A-4B2E-9110-C0386A902761}" type="pres">
      <dgm:prSet presAssocID="{A6647616-E465-4482-9C0C-5E117F755BDC}" presName="conn2-1" presStyleLbl="parChTrans1D3" presStyleIdx="0" presStyleCnt="2"/>
      <dgm:spPr/>
      <dgm:t>
        <a:bodyPr/>
        <a:lstStyle/>
        <a:p>
          <a:endParaRPr lang="el-GR"/>
        </a:p>
      </dgm:t>
    </dgm:pt>
    <dgm:pt modelId="{35B15D23-518F-49A4-9A52-69D333A28450}" type="pres">
      <dgm:prSet presAssocID="{A6647616-E465-4482-9C0C-5E117F755BDC}" presName="connTx" presStyleLbl="parChTrans1D3" presStyleIdx="0" presStyleCnt="2"/>
      <dgm:spPr/>
      <dgm:t>
        <a:bodyPr/>
        <a:lstStyle/>
        <a:p>
          <a:endParaRPr lang="el-GR"/>
        </a:p>
      </dgm:t>
    </dgm:pt>
    <dgm:pt modelId="{53717908-5B65-496F-B595-4F5F389FD512}" type="pres">
      <dgm:prSet presAssocID="{51E0340D-A1FB-4A2A-AEAB-91BEED27106B}" presName="root2" presStyleCnt="0"/>
      <dgm:spPr/>
      <dgm:t>
        <a:bodyPr/>
        <a:lstStyle/>
        <a:p>
          <a:endParaRPr lang="el-GR"/>
        </a:p>
      </dgm:t>
    </dgm:pt>
    <dgm:pt modelId="{B0ED0E5D-8624-459C-A5F6-50BF983DC0C9}" type="pres">
      <dgm:prSet presAssocID="{51E0340D-A1FB-4A2A-AEAB-91BEED27106B}" presName="LevelTwoTextNode" presStyleLbl="node3" presStyleIdx="0" presStyleCnt="2" custScaleX="111950" custScaleY="188770" custLinFactY="-30089" custLinFactNeighborX="-9464" custLinFactNeighborY="-100000">
        <dgm:presLayoutVars>
          <dgm:chPref val="3"/>
        </dgm:presLayoutVars>
      </dgm:prSet>
      <dgm:spPr/>
      <dgm:t>
        <a:bodyPr/>
        <a:lstStyle/>
        <a:p>
          <a:endParaRPr lang="el-GR"/>
        </a:p>
      </dgm:t>
    </dgm:pt>
    <dgm:pt modelId="{96D8A786-EABC-476F-A2F3-F11CEAE481F9}" type="pres">
      <dgm:prSet presAssocID="{51E0340D-A1FB-4A2A-AEAB-91BEED27106B}" presName="level3hierChild" presStyleCnt="0"/>
      <dgm:spPr/>
      <dgm:t>
        <a:bodyPr/>
        <a:lstStyle/>
        <a:p>
          <a:endParaRPr lang="el-GR"/>
        </a:p>
      </dgm:t>
    </dgm:pt>
    <dgm:pt modelId="{8FFC56FE-B981-44E5-8C54-8DFAE562709F}" type="pres">
      <dgm:prSet presAssocID="{8FD811F0-A135-41CA-A198-1401F5D2AB41}" presName="conn2-1" presStyleLbl="parChTrans1D4" presStyleIdx="0" presStyleCnt="3"/>
      <dgm:spPr/>
      <dgm:t>
        <a:bodyPr/>
        <a:lstStyle/>
        <a:p>
          <a:endParaRPr lang="el-GR"/>
        </a:p>
      </dgm:t>
    </dgm:pt>
    <dgm:pt modelId="{7A64D075-EFF4-4F0A-A86C-849811AB5117}" type="pres">
      <dgm:prSet presAssocID="{8FD811F0-A135-41CA-A198-1401F5D2AB41}" presName="connTx" presStyleLbl="parChTrans1D4" presStyleIdx="0" presStyleCnt="3"/>
      <dgm:spPr/>
      <dgm:t>
        <a:bodyPr/>
        <a:lstStyle/>
        <a:p>
          <a:endParaRPr lang="el-GR"/>
        </a:p>
      </dgm:t>
    </dgm:pt>
    <dgm:pt modelId="{F16131AE-B34B-4AA5-AC2B-0172F466CA79}" type="pres">
      <dgm:prSet presAssocID="{17659782-3B95-4FB5-8FBB-6353B343EB11}" presName="root2" presStyleCnt="0"/>
      <dgm:spPr/>
      <dgm:t>
        <a:bodyPr/>
        <a:lstStyle/>
        <a:p>
          <a:endParaRPr lang="el-GR"/>
        </a:p>
      </dgm:t>
    </dgm:pt>
    <dgm:pt modelId="{0008169E-869D-4CEC-B0EC-1D17ADA071D2}" type="pres">
      <dgm:prSet presAssocID="{17659782-3B95-4FB5-8FBB-6353B343EB11}" presName="LevelTwoTextNode" presStyleLbl="node4" presStyleIdx="0" presStyleCnt="3" custScaleX="134691" custScaleY="172524" custLinFactY="-3942" custLinFactNeighborX="-12351" custLinFactNeighborY="-100000">
        <dgm:presLayoutVars>
          <dgm:chPref val="3"/>
        </dgm:presLayoutVars>
      </dgm:prSet>
      <dgm:spPr/>
      <dgm:t>
        <a:bodyPr/>
        <a:lstStyle/>
        <a:p>
          <a:endParaRPr lang="el-GR"/>
        </a:p>
      </dgm:t>
    </dgm:pt>
    <dgm:pt modelId="{B8ACB5E1-2E94-4494-B217-F4EFF1E8DCA6}" type="pres">
      <dgm:prSet presAssocID="{17659782-3B95-4FB5-8FBB-6353B343EB11}" presName="level3hierChild" presStyleCnt="0"/>
      <dgm:spPr/>
      <dgm:t>
        <a:bodyPr/>
        <a:lstStyle/>
        <a:p>
          <a:endParaRPr lang="el-GR"/>
        </a:p>
      </dgm:t>
    </dgm:pt>
    <dgm:pt modelId="{C45A6B55-9DA1-405D-BA1F-EA7A3A0983EC}" type="pres">
      <dgm:prSet presAssocID="{59C121D7-62A4-4FFE-B8DE-322476B160AF}" presName="conn2-1" presStyleLbl="parChTrans1D4" presStyleIdx="1" presStyleCnt="3"/>
      <dgm:spPr/>
      <dgm:t>
        <a:bodyPr/>
        <a:lstStyle/>
        <a:p>
          <a:endParaRPr lang="el-GR"/>
        </a:p>
      </dgm:t>
    </dgm:pt>
    <dgm:pt modelId="{ABFEDDB7-3165-46E3-B95A-B416A64B77FA}" type="pres">
      <dgm:prSet presAssocID="{59C121D7-62A4-4FFE-B8DE-322476B160AF}" presName="connTx" presStyleLbl="parChTrans1D4" presStyleIdx="1" presStyleCnt="3"/>
      <dgm:spPr/>
      <dgm:t>
        <a:bodyPr/>
        <a:lstStyle/>
        <a:p>
          <a:endParaRPr lang="el-GR"/>
        </a:p>
      </dgm:t>
    </dgm:pt>
    <dgm:pt modelId="{B9F5C1CE-CD83-4217-96F3-6533E94552BE}" type="pres">
      <dgm:prSet presAssocID="{1C6C0287-6A3F-4E7F-802D-7D94354EBEAC}" presName="root2" presStyleCnt="0"/>
      <dgm:spPr/>
      <dgm:t>
        <a:bodyPr/>
        <a:lstStyle/>
        <a:p>
          <a:endParaRPr lang="el-GR"/>
        </a:p>
      </dgm:t>
    </dgm:pt>
    <dgm:pt modelId="{5712578D-8C37-45EB-8A22-A32E99D20AEE}" type="pres">
      <dgm:prSet presAssocID="{1C6C0287-6A3F-4E7F-802D-7D94354EBEAC}" presName="LevelTwoTextNode" presStyleLbl="node4" presStyleIdx="1" presStyleCnt="3" custScaleX="136424" custScaleY="153201" custLinFactNeighborX="-12351" custLinFactNeighborY="-84266">
        <dgm:presLayoutVars>
          <dgm:chPref val="3"/>
        </dgm:presLayoutVars>
      </dgm:prSet>
      <dgm:spPr/>
      <dgm:t>
        <a:bodyPr/>
        <a:lstStyle/>
        <a:p>
          <a:endParaRPr lang="el-GR"/>
        </a:p>
      </dgm:t>
    </dgm:pt>
    <dgm:pt modelId="{06C70AB6-B2D0-4B0C-9D9C-C6DD2AE98797}" type="pres">
      <dgm:prSet presAssocID="{1C6C0287-6A3F-4E7F-802D-7D94354EBEAC}" presName="level3hierChild" presStyleCnt="0"/>
      <dgm:spPr/>
      <dgm:t>
        <a:bodyPr/>
        <a:lstStyle/>
        <a:p>
          <a:endParaRPr lang="el-GR"/>
        </a:p>
      </dgm:t>
    </dgm:pt>
    <dgm:pt modelId="{B012E44F-5873-4750-AFA5-6CF3EAE839AB}" type="pres">
      <dgm:prSet presAssocID="{1EE75EC7-88D0-4396-9DA0-370EDF947E32}" presName="conn2-1" presStyleLbl="parChTrans1D4" presStyleIdx="2" presStyleCnt="3"/>
      <dgm:spPr/>
      <dgm:t>
        <a:bodyPr/>
        <a:lstStyle/>
        <a:p>
          <a:endParaRPr lang="el-GR"/>
        </a:p>
      </dgm:t>
    </dgm:pt>
    <dgm:pt modelId="{31BBC63D-F472-4732-9A15-8BC1E1468908}" type="pres">
      <dgm:prSet presAssocID="{1EE75EC7-88D0-4396-9DA0-370EDF947E32}" presName="connTx" presStyleLbl="parChTrans1D4" presStyleIdx="2" presStyleCnt="3"/>
      <dgm:spPr/>
      <dgm:t>
        <a:bodyPr/>
        <a:lstStyle/>
        <a:p>
          <a:endParaRPr lang="el-GR"/>
        </a:p>
      </dgm:t>
    </dgm:pt>
    <dgm:pt modelId="{369A2157-A073-4822-B116-9E246CC43254}" type="pres">
      <dgm:prSet presAssocID="{128BD51C-859A-44D7-9C9B-D81DC11B1349}" presName="root2" presStyleCnt="0"/>
      <dgm:spPr/>
      <dgm:t>
        <a:bodyPr/>
        <a:lstStyle/>
        <a:p>
          <a:endParaRPr lang="el-GR"/>
        </a:p>
      </dgm:t>
    </dgm:pt>
    <dgm:pt modelId="{DBE47B58-6233-4AD0-96B3-37921984ADAC}" type="pres">
      <dgm:prSet presAssocID="{128BD51C-859A-44D7-9C9B-D81DC11B1349}" presName="LevelTwoTextNode" presStyleLbl="node4" presStyleIdx="2" presStyleCnt="3" custScaleX="139140" custScaleY="138196" custLinFactNeighborX="-12351" custLinFactNeighborY="-79670">
        <dgm:presLayoutVars>
          <dgm:chPref val="3"/>
        </dgm:presLayoutVars>
      </dgm:prSet>
      <dgm:spPr/>
      <dgm:t>
        <a:bodyPr/>
        <a:lstStyle/>
        <a:p>
          <a:endParaRPr lang="el-GR"/>
        </a:p>
      </dgm:t>
    </dgm:pt>
    <dgm:pt modelId="{92D7A6C3-3F65-45DD-9FEA-6855134F03DC}" type="pres">
      <dgm:prSet presAssocID="{128BD51C-859A-44D7-9C9B-D81DC11B1349}" presName="level3hierChild" presStyleCnt="0"/>
      <dgm:spPr/>
      <dgm:t>
        <a:bodyPr/>
        <a:lstStyle/>
        <a:p>
          <a:endParaRPr lang="el-GR"/>
        </a:p>
      </dgm:t>
    </dgm:pt>
    <dgm:pt modelId="{67036CFE-EBB7-48F4-B834-FC3C57C033BF}" type="pres">
      <dgm:prSet presAssocID="{C6E766D0-5271-4951-B950-4335DD5E2F49}" presName="conn2-1" presStyleLbl="parChTrans1D3" presStyleIdx="1" presStyleCnt="2"/>
      <dgm:spPr/>
      <dgm:t>
        <a:bodyPr/>
        <a:lstStyle/>
        <a:p>
          <a:endParaRPr lang="el-GR"/>
        </a:p>
      </dgm:t>
    </dgm:pt>
    <dgm:pt modelId="{DFC8A083-AEC5-42CA-8CDE-4918907959F1}" type="pres">
      <dgm:prSet presAssocID="{C6E766D0-5271-4951-B950-4335DD5E2F49}" presName="connTx" presStyleLbl="parChTrans1D3" presStyleIdx="1" presStyleCnt="2"/>
      <dgm:spPr/>
      <dgm:t>
        <a:bodyPr/>
        <a:lstStyle/>
        <a:p>
          <a:endParaRPr lang="el-GR"/>
        </a:p>
      </dgm:t>
    </dgm:pt>
    <dgm:pt modelId="{C717A220-954E-4112-B6D8-4E3A619F9B65}" type="pres">
      <dgm:prSet presAssocID="{B09783C8-F5F9-4E54-9581-72169C28448A}" presName="root2" presStyleCnt="0"/>
      <dgm:spPr/>
      <dgm:t>
        <a:bodyPr/>
        <a:lstStyle/>
        <a:p>
          <a:endParaRPr lang="el-GR"/>
        </a:p>
      </dgm:t>
    </dgm:pt>
    <dgm:pt modelId="{33C90B81-F288-4A56-8E5F-F0763E894BB0}" type="pres">
      <dgm:prSet presAssocID="{B09783C8-F5F9-4E54-9581-72169C28448A}" presName="LevelTwoTextNode" presStyleLbl="node3" presStyleIdx="1" presStyleCnt="2" custScaleX="119045" custLinFactY="15996" custLinFactNeighborX="-11069" custLinFactNeighborY="100000">
        <dgm:presLayoutVars>
          <dgm:chPref val="3"/>
        </dgm:presLayoutVars>
      </dgm:prSet>
      <dgm:spPr/>
      <dgm:t>
        <a:bodyPr/>
        <a:lstStyle/>
        <a:p>
          <a:endParaRPr lang="en-US"/>
        </a:p>
      </dgm:t>
    </dgm:pt>
    <dgm:pt modelId="{AF27E8F1-D447-429F-913B-4E8FE34291C5}" type="pres">
      <dgm:prSet presAssocID="{B09783C8-F5F9-4E54-9581-72169C28448A}" presName="level3hierChild" presStyleCnt="0"/>
      <dgm:spPr/>
      <dgm:t>
        <a:bodyPr/>
        <a:lstStyle/>
        <a:p>
          <a:endParaRPr lang="el-GR"/>
        </a:p>
      </dgm:t>
    </dgm:pt>
    <dgm:pt modelId="{3FE0740F-4CD9-4D66-85D1-7D5061FAC58F}" type="pres">
      <dgm:prSet presAssocID="{83003074-76C9-4963-AD0D-3ED95ABBC0C7}" presName="conn2-1" presStyleLbl="parChTrans1D2" presStyleIdx="4" presStyleCnt="7"/>
      <dgm:spPr/>
      <dgm:t>
        <a:bodyPr/>
        <a:lstStyle/>
        <a:p>
          <a:endParaRPr lang="el-GR"/>
        </a:p>
      </dgm:t>
    </dgm:pt>
    <dgm:pt modelId="{6936E179-20EC-4C0F-9E33-99962BDB970C}" type="pres">
      <dgm:prSet presAssocID="{83003074-76C9-4963-AD0D-3ED95ABBC0C7}" presName="connTx" presStyleLbl="parChTrans1D2" presStyleIdx="4" presStyleCnt="7"/>
      <dgm:spPr/>
      <dgm:t>
        <a:bodyPr/>
        <a:lstStyle/>
        <a:p>
          <a:endParaRPr lang="el-GR"/>
        </a:p>
      </dgm:t>
    </dgm:pt>
    <dgm:pt modelId="{6555C886-B4ED-41AB-B0C7-614E3D0CBD81}" type="pres">
      <dgm:prSet presAssocID="{2164E7E7-F66C-48E8-9709-8EDF6FA930F7}" presName="root2" presStyleCnt="0"/>
      <dgm:spPr/>
      <dgm:t>
        <a:bodyPr/>
        <a:lstStyle/>
        <a:p>
          <a:endParaRPr lang="el-GR"/>
        </a:p>
      </dgm:t>
    </dgm:pt>
    <dgm:pt modelId="{0FD719C3-9F61-4267-8E61-A00F73A4C723}" type="pres">
      <dgm:prSet presAssocID="{2164E7E7-F66C-48E8-9709-8EDF6FA930F7}" presName="LevelTwoTextNode" presStyleLbl="asst1" presStyleIdx="1" presStyleCnt="4" custLinFactNeighborX="-6597" custLinFactNeighborY="-354">
        <dgm:presLayoutVars>
          <dgm:chPref val="3"/>
        </dgm:presLayoutVars>
      </dgm:prSet>
      <dgm:spPr/>
      <dgm:t>
        <a:bodyPr/>
        <a:lstStyle/>
        <a:p>
          <a:endParaRPr lang="el-GR"/>
        </a:p>
      </dgm:t>
    </dgm:pt>
    <dgm:pt modelId="{54BFDB47-C325-4725-B3FD-5C8FE501D724}" type="pres">
      <dgm:prSet presAssocID="{2164E7E7-F66C-48E8-9709-8EDF6FA930F7}" presName="level3hierChild" presStyleCnt="0"/>
      <dgm:spPr/>
      <dgm:t>
        <a:bodyPr/>
        <a:lstStyle/>
        <a:p>
          <a:endParaRPr lang="el-GR"/>
        </a:p>
      </dgm:t>
    </dgm:pt>
    <dgm:pt modelId="{AB03C590-0442-495A-B1D0-6DACC8BE26CD}" type="pres">
      <dgm:prSet presAssocID="{363282A6-0B73-4016-8762-AC332DCF95EA}" presName="conn2-1" presStyleLbl="parChTrans1D2" presStyleIdx="5" presStyleCnt="7"/>
      <dgm:spPr/>
      <dgm:t>
        <a:bodyPr/>
        <a:lstStyle/>
        <a:p>
          <a:endParaRPr lang="el-GR"/>
        </a:p>
      </dgm:t>
    </dgm:pt>
    <dgm:pt modelId="{DF2A0147-D4C1-4B5A-A879-9CE552D4D45E}" type="pres">
      <dgm:prSet presAssocID="{363282A6-0B73-4016-8762-AC332DCF95EA}" presName="connTx" presStyleLbl="parChTrans1D2" presStyleIdx="5" presStyleCnt="7"/>
      <dgm:spPr/>
      <dgm:t>
        <a:bodyPr/>
        <a:lstStyle/>
        <a:p>
          <a:endParaRPr lang="el-GR"/>
        </a:p>
      </dgm:t>
    </dgm:pt>
    <dgm:pt modelId="{EA2F5903-70CF-426D-9D8C-9C8B4BCE82AF}" type="pres">
      <dgm:prSet presAssocID="{ED42B1BD-8FB5-43A2-A5C9-5B5A00B60D7A}" presName="root2" presStyleCnt="0"/>
      <dgm:spPr/>
      <dgm:t>
        <a:bodyPr/>
        <a:lstStyle/>
        <a:p>
          <a:endParaRPr lang="el-GR"/>
        </a:p>
      </dgm:t>
    </dgm:pt>
    <dgm:pt modelId="{FE5E107B-2E89-4A65-90DE-EB3C119C111B}" type="pres">
      <dgm:prSet presAssocID="{ED42B1BD-8FB5-43A2-A5C9-5B5A00B60D7A}" presName="LevelTwoTextNode" presStyleLbl="asst1" presStyleIdx="2" presStyleCnt="4" custLinFactNeighborX="-6597" custLinFactNeighborY="-3208">
        <dgm:presLayoutVars>
          <dgm:chPref val="3"/>
        </dgm:presLayoutVars>
      </dgm:prSet>
      <dgm:spPr/>
      <dgm:t>
        <a:bodyPr/>
        <a:lstStyle/>
        <a:p>
          <a:endParaRPr lang="el-GR"/>
        </a:p>
      </dgm:t>
    </dgm:pt>
    <dgm:pt modelId="{AD0B2AF0-29EE-40B0-B5BE-72EBF9E8532F}" type="pres">
      <dgm:prSet presAssocID="{ED42B1BD-8FB5-43A2-A5C9-5B5A00B60D7A}" presName="level3hierChild" presStyleCnt="0"/>
      <dgm:spPr/>
      <dgm:t>
        <a:bodyPr/>
        <a:lstStyle/>
        <a:p>
          <a:endParaRPr lang="el-GR"/>
        </a:p>
      </dgm:t>
    </dgm:pt>
    <dgm:pt modelId="{45A248A1-63D0-4E1E-8CFD-A432401FCC8B}" type="pres">
      <dgm:prSet presAssocID="{879DB414-56AF-439C-BD59-03BF65CFDE6B}" presName="conn2-1" presStyleLbl="parChTrans1D2" presStyleIdx="6" presStyleCnt="7"/>
      <dgm:spPr/>
      <dgm:t>
        <a:bodyPr/>
        <a:lstStyle/>
        <a:p>
          <a:endParaRPr lang="el-GR"/>
        </a:p>
      </dgm:t>
    </dgm:pt>
    <dgm:pt modelId="{92E8A803-7D33-4133-BD7D-94AC511C5C38}" type="pres">
      <dgm:prSet presAssocID="{879DB414-56AF-439C-BD59-03BF65CFDE6B}" presName="connTx" presStyleLbl="parChTrans1D2" presStyleIdx="6" presStyleCnt="7"/>
      <dgm:spPr/>
      <dgm:t>
        <a:bodyPr/>
        <a:lstStyle/>
        <a:p>
          <a:endParaRPr lang="el-GR"/>
        </a:p>
      </dgm:t>
    </dgm:pt>
    <dgm:pt modelId="{AE6DFC08-C329-440C-ADD4-D46BC6E46F3B}" type="pres">
      <dgm:prSet presAssocID="{B0644736-66A6-407A-8592-6D31145947C4}" presName="root2" presStyleCnt="0"/>
      <dgm:spPr/>
      <dgm:t>
        <a:bodyPr/>
        <a:lstStyle/>
        <a:p>
          <a:endParaRPr lang="el-GR"/>
        </a:p>
      </dgm:t>
    </dgm:pt>
    <dgm:pt modelId="{F27772A8-6230-4B12-89BF-D1AA943D57AA}" type="pres">
      <dgm:prSet presAssocID="{B0644736-66A6-407A-8592-6D31145947C4}" presName="LevelTwoTextNode" presStyleLbl="asst1" presStyleIdx="3" presStyleCnt="4" custLinFactNeighborX="-6597" custLinFactNeighborY="753">
        <dgm:presLayoutVars>
          <dgm:chPref val="3"/>
        </dgm:presLayoutVars>
      </dgm:prSet>
      <dgm:spPr/>
      <dgm:t>
        <a:bodyPr/>
        <a:lstStyle/>
        <a:p>
          <a:endParaRPr lang="en-US"/>
        </a:p>
      </dgm:t>
    </dgm:pt>
    <dgm:pt modelId="{9C791F91-8C09-4D50-9392-6AF4CF1D6311}" type="pres">
      <dgm:prSet presAssocID="{B0644736-66A6-407A-8592-6D31145947C4}" presName="level3hierChild" presStyleCnt="0"/>
      <dgm:spPr/>
      <dgm:t>
        <a:bodyPr/>
        <a:lstStyle/>
        <a:p>
          <a:endParaRPr lang="el-GR"/>
        </a:p>
      </dgm:t>
    </dgm:pt>
  </dgm:ptLst>
  <dgm:cxnLst>
    <dgm:cxn modelId="{6AE14399-F6F6-4AFB-BCE2-B18E0503E13C}" srcId="{CF3A1AC0-94DB-417A-A5BD-AD74EF3A9A5B}" destId="{51E0340D-A1FB-4A2A-AEAB-91BEED27106B}" srcOrd="0" destOrd="0" parTransId="{A6647616-E465-4482-9C0C-5E117F755BDC}" sibTransId="{070BEA22-B2C6-4C6E-B748-ECB12F9D1B5B}"/>
    <dgm:cxn modelId="{CFA3A721-0709-4937-AF9B-20F2B026015D}" type="presOf" srcId="{879DB414-56AF-439C-BD59-03BF65CFDE6B}" destId="{45A248A1-63D0-4E1E-8CFD-A432401FCC8B}" srcOrd="0" destOrd="0" presId="urn:microsoft.com/office/officeart/2005/8/layout/hierarchy2"/>
    <dgm:cxn modelId="{10FE95DC-C69E-492B-BA49-74769887F965}" type="presOf" srcId="{6095D9F8-F444-48FA-96FF-9D113560FBB8}" destId="{028DF0DD-50C1-4A50-B4A0-E8959910F1C9}" srcOrd="0" destOrd="0" presId="urn:microsoft.com/office/officeart/2005/8/layout/hierarchy2"/>
    <dgm:cxn modelId="{736AB1DA-5CA2-4302-92F2-C221B0D7DCB8}" type="presOf" srcId="{8FD811F0-A135-41CA-A198-1401F5D2AB41}" destId="{8FFC56FE-B981-44E5-8C54-8DFAE562709F}" srcOrd="0" destOrd="0" presId="urn:microsoft.com/office/officeart/2005/8/layout/hierarchy2"/>
    <dgm:cxn modelId="{3D988F1D-E593-461E-973D-11FAF2DA3721}" type="presOf" srcId="{59C121D7-62A4-4FFE-B8DE-322476B160AF}" destId="{C45A6B55-9DA1-405D-BA1F-EA7A3A0983EC}" srcOrd="0" destOrd="0" presId="urn:microsoft.com/office/officeart/2005/8/layout/hierarchy2"/>
    <dgm:cxn modelId="{F4AA84A9-E1FC-4DB3-A144-49FD02ADE225}" type="presOf" srcId="{373ECCDA-5C12-45D0-8693-7C8A9448B7CE}" destId="{A6529007-8D84-4614-9C02-97477B5F49F4}" srcOrd="0" destOrd="0" presId="urn:microsoft.com/office/officeart/2005/8/layout/hierarchy2"/>
    <dgm:cxn modelId="{ACB607BB-DED3-4D59-BE78-994DC0E1B49C}" type="presOf" srcId="{B0644736-66A6-407A-8592-6D31145947C4}" destId="{F27772A8-6230-4B12-89BF-D1AA943D57AA}" srcOrd="0" destOrd="0" presId="urn:microsoft.com/office/officeart/2005/8/layout/hierarchy2"/>
    <dgm:cxn modelId="{6CD883BD-62FA-4DE1-B626-5689FBD83130}" srcId="{0F139C92-7BBD-4DE1-9E6F-27BAD709CF7B}" destId="{7BDD824A-F3DF-4938-9944-36E019F341D5}" srcOrd="0" destOrd="0" parTransId="{79EECA7E-E0F7-4B22-889A-E42994C8096E}" sibTransId="{352CE92A-E8D2-4920-BAA7-166E7AFF2740}"/>
    <dgm:cxn modelId="{77A7BA41-3859-429A-826D-57A1D08138BE}" type="presOf" srcId="{ED42B1BD-8FB5-43A2-A5C9-5B5A00B60D7A}" destId="{FE5E107B-2E89-4A65-90DE-EB3C119C111B}" srcOrd="0" destOrd="0" presId="urn:microsoft.com/office/officeart/2005/8/layout/hierarchy2"/>
    <dgm:cxn modelId="{12FB1AE3-CEFD-4C06-8B83-1BC0D9CA9FC4}" type="presOf" srcId="{83003074-76C9-4963-AD0D-3ED95ABBC0C7}" destId="{6936E179-20EC-4C0F-9E33-99962BDB970C}" srcOrd="1" destOrd="0" presId="urn:microsoft.com/office/officeart/2005/8/layout/hierarchy2"/>
    <dgm:cxn modelId="{03A17B05-AE0A-41B9-873C-38920BFC871F}" srcId="{0F139C92-7BBD-4DE1-9E6F-27BAD709CF7B}" destId="{FAE2784C-5471-4CBA-A7AB-8BD8E2DC7090}" srcOrd="1" destOrd="0" parTransId="{8ADB3C52-9AEC-4C56-995D-D1A86A3E47BD}" sibTransId="{748338AA-7EFF-419F-95DF-764DB0DCABA3}"/>
    <dgm:cxn modelId="{18C90F16-09EE-44AF-8D6B-6A636167168B}" type="presOf" srcId="{644A330D-EA16-49C3-8D8E-52A10F095799}" destId="{E3612129-5F27-4C09-AB16-5347D3943F2F}" srcOrd="0" destOrd="0" presId="urn:microsoft.com/office/officeart/2005/8/layout/hierarchy2"/>
    <dgm:cxn modelId="{E39E3611-DDBC-4DC7-BE27-BC6D42DEBB38}" srcId="{51E0340D-A1FB-4A2A-AEAB-91BEED27106B}" destId="{128BD51C-859A-44D7-9C9B-D81DC11B1349}" srcOrd="2" destOrd="0" parTransId="{1EE75EC7-88D0-4396-9DA0-370EDF947E32}" sibTransId="{962BDFDE-7B11-4D63-82E3-00A005575183}"/>
    <dgm:cxn modelId="{A581AA14-9279-4124-8FB8-FC49A18E6BE2}" type="presOf" srcId="{363282A6-0B73-4016-8762-AC332DCF95EA}" destId="{AB03C590-0442-495A-B1D0-6DACC8BE26CD}" srcOrd="0" destOrd="0" presId="urn:microsoft.com/office/officeart/2005/8/layout/hierarchy2"/>
    <dgm:cxn modelId="{017B9DF2-2F71-4137-92B4-481C279B606D}" type="presOf" srcId="{C6E766D0-5271-4951-B950-4335DD5E2F49}" destId="{DFC8A083-AEC5-42CA-8CDE-4918907959F1}" srcOrd="1" destOrd="0" presId="urn:microsoft.com/office/officeart/2005/8/layout/hierarchy2"/>
    <dgm:cxn modelId="{D0AB95BE-4743-45C9-942C-4F82D36E9ADA}" type="presOf" srcId="{B09783C8-F5F9-4E54-9581-72169C28448A}" destId="{33C90B81-F288-4A56-8E5F-F0763E894BB0}" srcOrd="0" destOrd="0" presId="urn:microsoft.com/office/officeart/2005/8/layout/hierarchy2"/>
    <dgm:cxn modelId="{BF3F73C0-7DF5-4BC6-9860-3E13E672FD1D}" srcId="{CF3A1AC0-94DB-417A-A5BD-AD74EF3A9A5B}" destId="{B09783C8-F5F9-4E54-9581-72169C28448A}" srcOrd="1" destOrd="0" parTransId="{C6E766D0-5271-4951-B950-4335DD5E2F49}" sibTransId="{6B8A5714-C107-4397-B3FD-5F7C7BD36098}"/>
    <dgm:cxn modelId="{47409AB6-F3F5-4520-85BB-D0D0CD5745D3}" type="presOf" srcId="{79EECA7E-E0F7-4B22-889A-E42994C8096E}" destId="{16453F86-40B6-4E40-8A0E-6A380C229CFC}" srcOrd="1" destOrd="0" presId="urn:microsoft.com/office/officeart/2005/8/layout/hierarchy2"/>
    <dgm:cxn modelId="{087726C1-5753-43D5-8B91-D3C0D5ED9C85}" type="presOf" srcId="{79EECA7E-E0F7-4B22-889A-E42994C8096E}" destId="{C204E1A9-BBF5-40CE-9256-6600A3526790}" srcOrd="0" destOrd="0" presId="urn:microsoft.com/office/officeart/2005/8/layout/hierarchy2"/>
    <dgm:cxn modelId="{4F528954-5D7D-44FB-B09C-88B263C6EAC7}" srcId="{0F139C92-7BBD-4DE1-9E6F-27BAD709CF7B}" destId="{CF3A1AC0-94DB-417A-A5BD-AD74EF3A9A5B}" srcOrd="3" destOrd="0" parTransId="{6095D9F8-F444-48FA-96FF-9D113560FBB8}" sibTransId="{6C102B87-149A-4A47-B849-49C5A6834F14}"/>
    <dgm:cxn modelId="{73F09896-CEA0-44DD-BE99-4E443709D924}" type="presOf" srcId="{17659782-3B95-4FB5-8FBB-6353B343EB11}" destId="{0008169E-869D-4CEC-B0EC-1D17ADA071D2}" srcOrd="0" destOrd="0" presId="urn:microsoft.com/office/officeart/2005/8/layout/hierarchy2"/>
    <dgm:cxn modelId="{0BC2D12A-306A-442D-8E63-AD9FF0889758}" srcId="{0F139C92-7BBD-4DE1-9E6F-27BAD709CF7B}" destId="{ED42B1BD-8FB5-43A2-A5C9-5B5A00B60D7A}" srcOrd="5" destOrd="0" parTransId="{363282A6-0B73-4016-8762-AC332DCF95EA}" sibTransId="{09672641-DE5B-442C-BD2A-FD50C81228A9}"/>
    <dgm:cxn modelId="{0F063F27-C42A-4B49-A469-C75AB5636807}" type="presOf" srcId="{51E0340D-A1FB-4A2A-AEAB-91BEED27106B}" destId="{B0ED0E5D-8624-459C-A5F6-50BF983DC0C9}" srcOrd="0" destOrd="0" presId="urn:microsoft.com/office/officeart/2005/8/layout/hierarchy2"/>
    <dgm:cxn modelId="{13FBED4C-0776-4528-8645-FACE0E69257D}" srcId="{0F139C92-7BBD-4DE1-9E6F-27BAD709CF7B}" destId="{B0644736-66A6-407A-8592-6D31145947C4}" srcOrd="6" destOrd="0" parTransId="{879DB414-56AF-439C-BD59-03BF65CFDE6B}" sibTransId="{0E01F306-8974-47D1-936C-3A702917DFA9}"/>
    <dgm:cxn modelId="{BC82FCC2-7A41-4978-99CE-50353F6A4A49}" type="presOf" srcId="{CF3A1AC0-94DB-417A-A5BD-AD74EF3A9A5B}" destId="{2F5854FC-768D-418A-8111-473706956DD5}" srcOrd="0" destOrd="0" presId="urn:microsoft.com/office/officeart/2005/8/layout/hierarchy2"/>
    <dgm:cxn modelId="{C82A5596-7054-4DB0-8593-1B13D86645B5}" type="presOf" srcId="{83003074-76C9-4963-AD0D-3ED95ABBC0C7}" destId="{3FE0740F-4CD9-4D66-85D1-7D5061FAC58F}" srcOrd="0" destOrd="0" presId="urn:microsoft.com/office/officeart/2005/8/layout/hierarchy2"/>
    <dgm:cxn modelId="{4B476572-BBAD-4C0E-B59D-1C17BDB97BF6}" srcId="{51E0340D-A1FB-4A2A-AEAB-91BEED27106B}" destId="{1C6C0287-6A3F-4E7F-802D-7D94354EBEAC}" srcOrd="1" destOrd="0" parTransId="{59C121D7-62A4-4FFE-B8DE-322476B160AF}" sibTransId="{DD94AAC2-5E94-40FD-B5FC-A50BFD97DC0F}"/>
    <dgm:cxn modelId="{4367817C-A0AA-4DB1-BBFD-01795E4EDEA0}" type="presOf" srcId="{FAE2784C-5471-4CBA-A7AB-8BD8E2DC7090}" destId="{82D69C31-D383-4D22-B68C-BDE8A2AF46F7}" srcOrd="0" destOrd="0" presId="urn:microsoft.com/office/officeart/2005/8/layout/hierarchy2"/>
    <dgm:cxn modelId="{1FC955EE-1A94-41AF-BD02-544A433DA048}" type="presOf" srcId="{1C6C0287-6A3F-4E7F-802D-7D94354EBEAC}" destId="{5712578D-8C37-45EB-8A22-A32E99D20AEE}" srcOrd="0" destOrd="0" presId="urn:microsoft.com/office/officeart/2005/8/layout/hierarchy2"/>
    <dgm:cxn modelId="{43F8784A-B65F-459B-86F3-70FC86706D61}" type="presOf" srcId="{2164E7E7-F66C-48E8-9709-8EDF6FA930F7}" destId="{0FD719C3-9F61-4267-8E61-A00F73A4C723}" srcOrd="0" destOrd="0" presId="urn:microsoft.com/office/officeart/2005/8/layout/hierarchy2"/>
    <dgm:cxn modelId="{B6D400AF-F298-4BD6-8D5F-A14383E43C51}" type="presOf" srcId="{A6647616-E465-4482-9C0C-5E117F755BDC}" destId="{385F6C79-608A-4B2E-9110-C0386A902761}" srcOrd="0" destOrd="0" presId="urn:microsoft.com/office/officeart/2005/8/layout/hierarchy2"/>
    <dgm:cxn modelId="{40CCC37E-202E-48E3-ABA6-771C63693359}" type="presOf" srcId="{59C121D7-62A4-4FFE-B8DE-322476B160AF}" destId="{ABFEDDB7-3165-46E3-B95A-B416A64B77FA}" srcOrd="1" destOrd="0" presId="urn:microsoft.com/office/officeart/2005/8/layout/hierarchy2"/>
    <dgm:cxn modelId="{846A25AB-213F-4810-BACA-F213442348E9}" type="presOf" srcId="{373ECCDA-5C12-45D0-8693-7C8A9448B7CE}" destId="{57F70522-31FB-4D20-B92A-647E7B706497}" srcOrd="1" destOrd="0" presId="urn:microsoft.com/office/officeart/2005/8/layout/hierarchy2"/>
    <dgm:cxn modelId="{48138D1D-642A-4397-99DF-F27A97E8C065}" type="presOf" srcId="{C2451695-B924-461A-BC18-BE65E41E51EF}" destId="{D5518493-B666-4F12-BB21-BF6AA578087F}" srcOrd="0" destOrd="0" presId="urn:microsoft.com/office/officeart/2005/8/layout/hierarchy2"/>
    <dgm:cxn modelId="{11BA2294-B6D9-4789-B376-3368126AFDF8}" type="presOf" srcId="{879DB414-56AF-439C-BD59-03BF65CFDE6B}" destId="{92E8A803-7D33-4133-BD7D-94AC511C5C38}" srcOrd="1" destOrd="0" presId="urn:microsoft.com/office/officeart/2005/8/layout/hierarchy2"/>
    <dgm:cxn modelId="{71A3A8DC-E5F4-40D9-8F1C-11AE7167156E}" type="presOf" srcId="{1EE75EC7-88D0-4396-9DA0-370EDF947E32}" destId="{B012E44F-5873-4750-AFA5-6CF3EAE839AB}" srcOrd="0" destOrd="0" presId="urn:microsoft.com/office/officeart/2005/8/layout/hierarchy2"/>
    <dgm:cxn modelId="{437B87B7-8C9A-4236-B88D-3439F44322AE}" type="presOf" srcId="{C6E766D0-5271-4951-B950-4335DD5E2F49}" destId="{67036CFE-EBB7-48F4-B834-FC3C57C033BF}" srcOrd="0" destOrd="0" presId="urn:microsoft.com/office/officeart/2005/8/layout/hierarchy2"/>
    <dgm:cxn modelId="{F1CAAC3C-3D4F-4B26-97E5-25F89CE95ED2}" srcId="{C2451695-B924-461A-BC18-BE65E41E51EF}" destId="{0F139C92-7BBD-4DE1-9E6F-27BAD709CF7B}" srcOrd="0" destOrd="0" parTransId="{E5138497-9494-4529-96B3-0F3A6ED263DC}" sibTransId="{496B38DE-CCDD-41F6-9E9D-15839080D35B}"/>
    <dgm:cxn modelId="{67FF8199-05E7-40DC-825F-E4E42044F06F}" type="presOf" srcId="{363282A6-0B73-4016-8762-AC332DCF95EA}" destId="{DF2A0147-D4C1-4B5A-A879-9CE552D4D45E}" srcOrd="1" destOrd="0" presId="urn:microsoft.com/office/officeart/2005/8/layout/hierarchy2"/>
    <dgm:cxn modelId="{A4E1AECC-C2D5-486E-8114-2D8081B83947}" type="presOf" srcId="{6095D9F8-F444-48FA-96FF-9D113560FBB8}" destId="{BC8B220C-45EC-43E8-889D-75ED03442C65}" srcOrd="1" destOrd="0" presId="urn:microsoft.com/office/officeart/2005/8/layout/hierarchy2"/>
    <dgm:cxn modelId="{42A6CA1D-FCF5-4FD9-A68E-CFF23F85E2AF}" srcId="{0F139C92-7BBD-4DE1-9E6F-27BAD709CF7B}" destId="{2164E7E7-F66C-48E8-9709-8EDF6FA930F7}" srcOrd="4" destOrd="0" parTransId="{83003074-76C9-4963-AD0D-3ED95ABBC0C7}" sibTransId="{AA5E7FDB-DD72-4D41-8048-E3F9DBAD0E44}"/>
    <dgm:cxn modelId="{FFC9920F-C914-4D45-BB02-6A536C664CB1}" type="presOf" srcId="{1EE75EC7-88D0-4396-9DA0-370EDF947E32}" destId="{31BBC63D-F472-4732-9A15-8BC1E1468908}" srcOrd="1" destOrd="0" presId="urn:microsoft.com/office/officeart/2005/8/layout/hierarchy2"/>
    <dgm:cxn modelId="{7F6C70D1-E610-4F92-AF79-B77094AC4B32}" type="presOf" srcId="{7BDD824A-F3DF-4938-9944-36E019F341D5}" destId="{B8E581C8-D94B-4ED2-895B-FC9A1642ACD7}" srcOrd="0" destOrd="0" presId="urn:microsoft.com/office/officeart/2005/8/layout/hierarchy2"/>
    <dgm:cxn modelId="{0C84B9FE-B6EF-41D7-8D79-F5E42CB9ED8B}" srcId="{0F139C92-7BBD-4DE1-9E6F-27BAD709CF7B}" destId="{644A330D-EA16-49C3-8D8E-52A10F095799}" srcOrd="2" destOrd="0" parTransId="{373ECCDA-5C12-45D0-8693-7C8A9448B7CE}" sibTransId="{32D2AD70-D9DA-4BCF-A680-944BC3833265}"/>
    <dgm:cxn modelId="{9C4223B3-AB27-4442-9E86-2C7D069F3A08}" type="presOf" srcId="{128BD51C-859A-44D7-9C9B-D81DC11B1349}" destId="{DBE47B58-6233-4AD0-96B3-37921984ADAC}" srcOrd="0" destOrd="0" presId="urn:microsoft.com/office/officeart/2005/8/layout/hierarchy2"/>
    <dgm:cxn modelId="{C8A7E633-366D-42C1-A406-41878A38A100}" type="presOf" srcId="{8ADB3C52-9AEC-4C56-995D-D1A86A3E47BD}" destId="{0CBED334-E3A2-4318-94FA-6B03F5A4715A}" srcOrd="1" destOrd="0" presId="urn:microsoft.com/office/officeart/2005/8/layout/hierarchy2"/>
    <dgm:cxn modelId="{24889DEC-6E4A-4306-B304-D49EC5842EFC}" type="presOf" srcId="{0F139C92-7BBD-4DE1-9E6F-27BAD709CF7B}" destId="{411486A7-0BB9-4B1C-97C5-6A6F58EDE3DA}" srcOrd="0" destOrd="0" presId="urn:microsoft.com/office/officeart/2005/8/layout/hierarchy2"/>
    <dgm:cxn modelId="{37A93B1A-3950-4512-86E9-126C6CE470D7}" type="presOf" srcId="{A6647616-E465-4482-9C0C-5E117F755BDC}" destId="{35B15D23-518F-49A4-9A52-69D333A28450}" srcOrd="1" destOrd="0" presId="urn:microsoft.com/office/officeart/2005/8/layout/hierarchy2"/>
    <dgm:cxn modelId="{9A1B626A-D07B-48E1-92FB-0A60D2F07708}" type="presOf" srcId="{8ADB3C52-9AEC-4C56-995D-D1A86A3E47BD}" destId="{B8D8FC1E-B389-446C-8DDD-151E6795BAB0}" srcOrd="0" destOrd="0" presId="urn:microsoft.com/office/officeart/2005/8/layout/hierarchy2"/>
    <dgm:cxn modelId="{00400372-F426-4EC3-B539-30AB8899B055}" srcId="{51E0340D-A1FB-4A2A-AEAB-91BEED27106B}" destId="{17659782-3B95-4FB5-8FBB-6353B343EB11}" srcOrd="0" destOrd="0" parTransId="{8FD811F0-A135-41CA-A198-1401F5D2AB41}" sibTransId="{6C1D22AE-E81D-4734-8944-E7DAF7383B37}"/>
    <dgm:cxn modelId="{FEAD5D86-D247-4CA4-8342-B3950B195C77}" type="presOf" srcId="{8FD811F0-A135-41CA-A198-1401F5D2AB41}" destId="{7A64D075-EFF4-4F0A-A86C-849811AB5117}" srcOrd="1" destOrd="0" presId="urn:microsoft.com/office/officeart/2005/8/layout/hierarchy2"/>
    <dgm:cxn modelId="{DD3B09CB-0CE5-4A16-8E3C-C054CB146514}" type="presParOf" srcId="{D5518493-B666-4F12-BB21-BF6AA578087F}" destId="{C4250135-4BC9-410A-B8A0-B9CBAF5513FC}" srcOrd="0" destOrd="0" presId="urn:microsoft.com/office/officeart/2005/8/layout/hierarchy2"/>
    <dgm:cxn modelId="{8165FE8A-96EA-4909-8053-B63567C8C52B}" type="presParOf" srcId="{C4250135-4BC9-410A-B8A0-B9CBAF5513FC}" destId="{411486A7-0BB9-4B1C-97C5-6A6F58EDE3DA}" srcOrd="0" destOrd="0" presId="urn:microsoft.com/office/officeart/2005/8/layout/hierarchy2"/>
    <dgm:cxn modelId="{A03CDBB3-DECF-48EB-A592-38F473D9D7B7}" type="presParOf" srcId="{C4250135-4BC9-410A-B8A0-B9CBAF5513FC}" destId="{E41C3A56-9D4A-4E39-BF3C-8898E8402699}" srcOrd="1" destOrd="0" presId="urn:microsoft.com/office/officeart/2005/8/layout/hierarchy2"/>
    <dgm:cxn modelId="{BB8800C1-FF14-43EE-BCFA-38DCB99553A0}" type="presParOf" srcId="{E41C3A56-9D4A-4E39-BF3C-8898E8402699}" destId="{C204E1A9-BBF5-40CE-9256-6600A3526790}" srcOrd="0" destOrd="0" presId="urn:microsoft.com/office/officeart/2005/8/layout/hierarchy2"/>
    <dgm:cxn modelId="{3B98E9B3-59A5-484B-8FE1-216AAB95E1EF}" type="presParOf" srcId="{C204E1A9-BBF5-40CE-9256-6600A3526790}" destId="{16453F86-40B6-4E40-8A0E-6A380C229CFC}" srcOrd="0" destOrd="0" presId="urn:microsoft.com/office/officeart/2005/8/layout/hierarchy2"/>
    <dgm:cxn modelId="{55206DDD-C61E-4A89-A070-644F64C30B01}" type="presParOf" srcId="{E41C3A56-9D4A-4E39-BF3C-8898E8402699}" destId="{D252EA91-94C1-478A-9BA8-85781528B830}" srcOrd="1" destOrd="0" presId="urn:microsoft.com/office/officeart/2005/8/layout/hierarchy2"/>
    <dgm:cxn modelId="{166BFC32-3CF8-4051-A074-0939BD7714EB}" type="presParOf" srcId="{D252EA91-94C1-478A-9BA8-85781528B830}" destId="{B8E581C8-D94B-4ED2-895B-FC9A1642ACD7}" srcOrd="0" destOrd="0" presId="urn:microsoft.com/office/officeart/2005/8/layout/hierarchy2"/>
    <dgm:cxn modelId="{FE622CCD-A7C5-4BE7-B0BF-CC1DF435D783}" type="presParOf" srcId="{D252EA91-94C1-478A-9BA8-85781528B830}" destId="{FB692F34-91A0-4B1B-900D-E2FC1E197247}" srcOrd="1" destOrd="0" presId="urn:microsoft.com/office/officeart/2005/8/layout/hierarchy2"/>
    <dgm:cxn modelId="{E4E4BD4F-5C0C-4D75-8324-E11B178D2A25}" type="presParOf" srcId="{E41C3A56-9D4A-4E39-BF3C-8898E8402699}" destId="{B8D8FC1E-B389-446C-8DDD-151E6795BAB0}" srcOrd="2" destOrd="0" presId="urn:microsoft.com/office/officeart/2005/8/layout/hierarchy2"/>
    <dgm:cxn modelId="{A92220F7-23BC-4EDD-A1A2-F0EA0FB8422D}" type="presParOf" srcId="{B8D8FC1E-B389-446C-8DDD-151E6795BAB0}" destId="{0CBED334-E3A2-4318-94FA-6B03F5A4715A}" srcOrd="0" destOrd="0" presId="urn:microsoft.com/office/officeart/2005/8/layout/hierarchy2"/>
    <dgm:cxn modelId="{8AE233FE-5479-420E-8F61-52EF090FDC24}" type="presParOf" srcId="{E41C3A56-9D4A-4E39-BF3C-8898E8402699}" destId="{F56D5953-EFE0-4F8D-8EFE-F47C81B6F7C4}" srcOrd="3" destOrd="0" presId="urn:microsoft.com/office/officeart/2005/8/layout/hierarchy2"/>
    <dgm:cxn modelId="{1A890929-C6A8-4B21-B6A3-0880D457E122}" type="presParOf" srcId="{F56D5953-EFE0-4F8D-8EFE-F47C81B6F7C4}" destId="{82D69C31-D383-4D22-B68C-BDE8A2AF46F7}" srcOrd="0" destOrd="0" presId="urn:microsoft.com/office/officeart/2005/8/layout/hierarchy2"/>
    <dgm:cxn modelId="{6B8B5FA3-D178-4A94-A12F-763A7AB58496}" type="presParOf" srcId="{F56D5953-EFE0-4F8D-8EFE-F47C81B6F7C4}" destId="{4C61828A-6E36-4ABB-BC77-2483AABEA8DD}" srcOrd="1" destOrd="0" presId="urn:microsoft.com/office/officeart/2005/8/layout/hierarchy2"/>
    <dgm:cxn modelId="{D2121704-C29C-47C6-A996-CAE9D2273802}" type="presParOf" srcId="{E41C3A56-9D4A-4E39-BF3C-8898E8402699}" destId="{A6529007-8D84-4614-9C02-97477B5F49F4}" srcOrd="4" destOrd="0" presId="urn:microsoft.com/office/officeart/2005/8/layout/hierarchy2"/>
    <dgm:cxn modelId="{8CA175D5-E1AD-4C59-ABE6-1D785E3A621A}" type="presParOf" srcId="{A6529007-8D84-4614-9C02-97477B5F49F4}" destId="{57F70522-31FB-4D20-B92A-647E7B706497}" srcOrd="0" destOrd="0" presId="urn:microsoft.com/office/officeart/2005/8/layout/hierarchy2"/>
    <dgm:cxn modelId="{8C24B129-B159-4A07-9304-9B1041F116DF}" type="presParOf" srcId="{E41C3A56-9D4A-4E39-BF3C-8898E8402699}" destId="{01978679-DA32-4B27-85CC-A37700E488D1}" srcOrd="5" destOrd="0" presId="urn:microsoft.com/office/officeart/2005/8/layout/hierarchy2"/>
    <dgm:cxn modelId="{085998F4-7882-43FA-A622-0D4B7DE479D7}" type="presParOf" srcId="{01978679-DA32-4B27-85CC-A37700E488D1}" destId="{E3612129-5F27-4C09-AB16-5347D3943F2F}" srcOrd="0" destOrd="0" presId="urn:microsoft.com/office/officeart/2005/8/layout/hierarchy2"/>
    <dgm:cxn modelId="{6768D1C0-ED26-4D5C-AE14-126AB99C1E07}" type="presParOf" srcId="{01978679-DA32-4B27-85CC-A37700E488D1}" destId="{9C41791F-7DB2-491F-8DF8-955510AEB7AF}" srcOrd="1" destOrd="0" presId="urn:microsoft.com/office/officeart/2005/8/layout/hierarchy2"/>
    <dgm:cxn modelId="{4492353E-A8D1-483D-87D3-1A112A669728}" type="presParOf" srcId="{E41C3A56-9D4A-4E39-BF3C-8898E8402699}" destId="{028DF0DD-50C1-4A50-B4A0-E8959910F1C9}" srcOrd="6" destOrd="0" presId="urn:microsoft.com/office/officeart/2005/8/layout/hierarchy2"/>
    <dgm:cxn modelId="{8C26E4A6-C33E-4179-830D-92A6B4DE80D5}" type="presParOf" srcId="{028DF0DD-50C1-4A50-B4A0-E8959910F1C9}" destId="{BC8B220C-45EC-43E8-889D-75ED03442C65}" srcOrd="0" destOrd="0" presId="urn:microsoft.com/office/officeart/2005/8/layout/hierarchy2"/>
    <dgm:cxn modelId="{28653F48-7459-426C-BD51-5CD6434BC568}" type="presParOf" srcId="{E41C3A56-9D4A-4E39-BF3C-8898E8402699}" destId="{711ECC2C-4D14-4ADB-BE3B-9BF57455FD22}" srcOrd="7" destOrd="0" presId="urn:microsoft.com/office/officeart/2005/8/layout/hierarchy2"/>
    <dgm:cxn modelId="{7F43136D-A9AE-4096-B9BE-B7E135D9B3D2}" type="presParOf" srcId="{711ECC2C-4D14-4ADB-BE3B-9BF57455FD22}" destId="{2F5854FC-768D-418A-8111-473706956DD5}" srcOrd="0" destOrd="0" presId="urn:microsoft.com/office/officeart/2005/8/layout/hierarchy2"/>
    <dgm:cxn modelId="{B43BFA80-48FE-46D6-BD5D-C4847676B66A}" type="presParOf" srcId="{711ECC2C-4D14-4ADB-BE3B-9BF57455FD22}" destId="{D3CC9C4C-A41B-4D6C-9CF9-6FB0BCC5F02D}" srcOrd="1" destOrd="0" presId="urn:microsoft.com/office/officeart/2005/8/layout/hierarchy2"/>
    <dgm:cxn modelId="{A9BC7D8A-2D03-470C-A692-F5FB390F46F8}" type="presParOf" srcId="{D3CC9C4C-A41B-4D6C-9CF9-6FB0BCC5F02D}" destId="{385F6C79-608A-4B2E-9110-C0386A902761}" srcOrd="0" destOrd="0" presId="urn:microsoft.com/office/officeart/2005/8/layout/hierarchy2"/>
    <dgm:cxn modelId="{4F576D29-042C-471F-8777-E4717712EC19}" type="presParOf" srcId="{385F6C79-608A-4B2E-9110-C0386A902761}" destId="{35B15D23-518F-49A4-9A52-69D333A28450}" srcOrd="0" destOrd="0" presId="urn:microsoft.com/office/officeart/2005/8/layout/hierarchy2"/>
    <dgm:cxn modelId="{57365310-4821-46BD-AABA-5CB5F88D15CD}" type="presParOf" srcId="{D3CC9C4C-A41B-4D6C-9CF9-6FB0BCC5F02D}" destId="{53717908-5B65-496F-B595-4F5F389FD512}" srcOrd="1" destOrd="0" presId="urn:microsoft.com/office/officeart/2005/8/layout/hierarchy2"/>
    <dgm:cxn modelId="{3784D5D6-B5A5-4309-8059-0BCF55EBC41B}" type="presParOf" srcId="{53717908-5B65-496F-B595-4F5F389FD512}" destId="{B0ED0E5D-8624-459C-A5F6-50BF983DC0C9}" srcOrd="0" destOrd="0" presId="urn:microsoft.com/office/officeart/2005/8/layout/hierarchy2"/>
    <dgm:cxn modelId="{A91A1096-5AF1-4768-B01E-9FA1393845F3}" type="presParOf" srcId="{53717908-5B65-496F-B595-4F5F389FD512}" destId="{96D8A786-EABC-476F-A2F3-F11CEAE481F9}" srcOrd="1" destOrd="0" presId="urn:microsoft.com/office/officeart/2005/8/layout/hierarchy2"/>
    <dgm:cxn modelId="{41C0A351-9910-49C4-A47C-8B45AC427A12}" type="presParOf" srcId="{96D8A786-EABC-476F-A2F3-F11CEAE481F9}" destId="{8FFC56FE-B981-44E5-8C54-8DFAE562709F}" srcOrd="0" destOrd="0" presId="urn:microsoft.com/office/officeart/2005/8/layout/hierarchy2"/>
    <dgm:cxn modelId="{22290C36-CCDB-4458-AB4E-7FF66B56AE12}" type="presParOf" srcId="{8FFC56FE-B981-44E5-8C54-8DFAE562709F}" destId="{7A64D075-EFF4-4F0A-A86C-849811AB5117}" srcOrd="0" destOrd="0" presId="urn:microsoft.com/office/officeart/2005/8/layout/hierarchy2"/>
    <dgm:cxn modelId="{D1D2C79E-620D-4D24-8DBA-81E653D9D35F}" type="presParOf" srcId="{96D8A786-EABC-476F-A2F3-F11CEAE481F9}" destId="{F16131AE-B34B-4AA5-AC2B-0172F466CA79}" srcOrd="1" destOrd="0" presId="urn:microsoft.com/office/officeart/2005/8/layout/hierarchy2"/>
    <dgm:cxn modelId="{D9B735E3-5611-4FE7-8C98-7F4424E2EB7B}" type="presParOf" srcId="{F16131AE-B34B-4AA5-AC2B-0172F466CA79}" destId="{0008169E-869D-4CEC-B0EC-1D17ADA071D2}" srcOrd="0" destOrd="0" presId="urn:microsoft.com/office/officeart/2005/8/layout/hierarchy2"/>
    <dgm:cxn modelId="{0E1AF6BB-FA2F-4C2D-A983-D92FBE547D76}" type="presParOf" srcId="{F16131AE-B34B-4AA5-AC2B-0172F466CA79}" destId="{B8ACB5E1-2E94-4494-B217-F4EFF1E8DCA6}" srcOrd="1" destOrd="0" presId="urn:microsoft.com/office/officeart/2005/8/layout/hierarchy2"/>
    <dgm:cxn modelId="{00E98D46-1245-43DB-AE5A-D9D3F6B499D4}" type="presParOf" srcId="{96D8A786-EABC-476F-A2F3-F11CEAE481F9}" destId="{C45A6B55-9DA1-405D-BA1F-EA7A3A0983EC}" srcOrd="2" destOrd="0" presId="urn:microsoft.com/office/officeart/2005/8/layout/hierarchy2"/>
    <dgm:cxn modelId="{28760680-F973-4CAC-92CB-0B152610F6F9}" type="presParOf" srcId="{C45A6B55-9DA1-405D-BA1F-EA7A3A0983EC}" destId="{ABFEDDB7-3165-46E3-B95A-B416A64B77FA}" srcOrd="0" destOrd="0" presId="urn:microsoft.com/office/officeart/2005/8/layout/hierarchy2"/>
    <dgm:cxn modelId="{4926A61A-A898-4FC6-A104-875B9B17B6F1}" type="presParOf" srcId="{96D8A786-EABC-476F-A2F3-F11CEAE481F9}" destId="{B9F5C1CE-CD83-4217-96F3-6533E94552BE}" srcOrd="3" destOrd="0" presId="urn:microsoft.com/office/officeart/2005/8/layout/hierarchy2"/>
    <dgm:cxn modelId="{47BA5A43-4A52-4366-BC8E-125239C6FA86}" type="presParOf" srcId="{B9F5C1CE-CD83-4217-96F3-6533E94552BE}" destId="{5712578D-8C37-45EB-8A22-A32E99D20AEE}" srcOrd="0" destOrd="0" presId="urn:microsoft.com/office/officeart/2005/8/layout/hierarchy2"/>
    <dgm:cxn modelId="{A140A79D-D9EF-4225-A84A-30FC36136223}" type="presParOf" srcId="{B9F5C1CE-CD83-4217-96F3-6533E94552BE}" destId="{06C70AB6-B2D0-4B0C-9D9C-C6DD2AE98797}" srcOrd="1" destOrd="0" presId="urn:microsoft.com/office/officeart/2005/8/layout/hierarchy2"/>
    <dgm:cxn modelId="{8782E345-A43C-4DED-AB84-F370A04B1863}" type="presParOf" srcId="{96D8A786-EABC-476F-A2F3-F11CEAE481F9}" destId="{B012E44F-5873-4750-AFA5-6CF3EAE839AB}" srcOrd="4" destOrd="0" presId="urn:microsoft.com/office/officeart/2005/8/layout/hierarchy2"/>
    <dgm:cxn modelId="{B2DEBD42-C1F5-4F5F-8A35-F7C69A1CEEC8}" type="presParOf" srcId="{B012E44F-5873-4750-AFA5-6CF3EAE839AB}" destId="{31BBC63D-F472-4732-9A15-8BC1E1468908}" srcOrd="0" destOrd="0" presId="urn:microsoft.com/office/officeart/2005/8/layout/hierarchy2"/>
    <dgm:cxn modelId="{2671DCFD-C3EB-4DF6-86F1-6D1200843E27}" type="presParOf" srcId="{96D8A786-EABC-476F-A2F3-F11CEAE481F9}" destId="{369A2157-A073-4822-B116-9E246CC43254}" srcOrd="5" destOrd="0" presId="urn:microsoft.com/office/officeart/2005/8/layout/hierarchy2"/>
    <dgm:cxn modelId="{0EF0C469-9667-4FE3-9562-FDE1BEBF1DA6}" type="presParOf" srcId="{369A2157-A073-4822-B116-9E246CC43254}" destId="{DBE47B58-6233-4AD0-96B3-37921984ADAC}" srcOrd="0" destOrd="0" presId="urn:microsoft.com/office/officeart/2005/8/layout/hierarchy2"/>
    <dgm:cxn modelId="{201C661B-4E64-4632-94C9-D14E8B6AEB65}" type="presParOf" srcId="{369A2157-A073-4822-B116-9E246CC43254}" destId="{92D7A6C3-3F65-45DD-9FEA-6855134F03DC}" srcOrd="1" destOrd="0" presId="urn:microsoft.com/office/officeart/2005/8/layout/hierarchy2"/>
    <dgm:cxn modelId="{778D53B4-7949-4E49-A234-E11FBB767A14}" type="presParOf" srcId="{D3CC9C4C-A41B-4D6C-9CF9-6FB0BCC5F02D}" destId="{67036CFE-EBB7-48F4-B834-FC3C57C033BF}" srcOrd="2" destOrd="0" presId="urn:microsoft.com/office/officeart/2005/8/layout/hierarchy2"/>
    <dgm:cxn modelId="{9C02C875-C5CF-4FDF-B27C-91CFF73CD77B}" type="presParOf" srcId="{67036CFE-EBB7-48F4-B834-FC3C57C033BF}" destId="{DFC8A083-AEC5-42CA-8CDE-4918907959F1}" srcOrd="0" destOrd="0" presId="urn:microsoft.com/office/officeart/2005/8/layout/hierarchy2"/>
    <dgm:cxn modelId="{E90ECA29-AB04-486B-8553-73766D1A72F7}" type="presParOf" srcId="{D3CC9C4C-A41B-4D6C-9CF9-6FB0BCC5F02D}" destId="{C717A220-954E-4112-B6D8-4E3A619F9B65}" srcOrd="3" destOrd="0" presId="urn:microsoft.com/office/officeart/2005/8/layout/hierarchy2"/>
    <dgm:cxn modelId="{BFBD81F6-F36D-45E9-B8CB-A61BB862AE36}" type="presParOf" srcId="{C717A220-954E-4112-B6D8-4E3A619F9B65}" destId="{33C90B81-F288-4A56-8E5F-F0763E894BB0}" srcOrd="0" destOrd="0" presId="urn:microsoft.com/office/officeart/2005/8/layout/hierarchy2"/>
    <dgm:cxn modelId="{2F530DE4-5C46-46EB-819F-2AEC2D18550B}" type="presParOf" srcId="{C717A220-954E-4112-B6D8-4E3A619F9B65}" destId="{AF27E8F1-D447-429F-913B-4E8FE34291C5}" srcOrd="1" destOrd="0" presId="urn:microsoft.com/office/officeart/2005/8/layout/hierarchy2"/>
    <dgm:cxn modelId="{C2A6A023-0AC9-4774-930F-BFC65F830F3D}" type="presParOf" srcId="{E41C3A56-9D4A-4E39-BF3C-8898E8402699}" destId="{3FE0740F-4CD9-4D66-85D1-7D5061FAC58F}" srcOrd="8" destOrd="0" presId="urn:microsoft.com/office/officeart/2005/8/layout/hierarchy2"/>
    <dgm:cxn modelId="{84677397-6E60-4671-BE35-47E215DA40D5}" type="presParOf" srcId="{3FE0740F-4CD9-4D66-85D1-7D5061FAC58F}" destId="{6936E179-20EC-4C0F-9E33-99962BDB970C}" srcOrd="0" destOrd="0" presId="urn:microsoft.com/office/officeart/2005/8/layout/hierarchy2"/>
    <dgm:cxn modelId="{47F8B88A-D5CA-4114-9448-58AF45931F32}" type="presParOf" srcId="{E41C3A56-9D4A-4E39-BF3C-8898E8402699}" destId="{6555C886-B4ED-41AB-B0C7-614E3D0CBD81}" srcOrd="9" destOrd="0" presId="urn:microsoft.com/office/officeart/2005/8/layout/hierarchy2"/>
    <dgm:cxn modelId="{2C7FE055-DEEB-41A2-B125-0302B452D5CE}" type="presParOf" srcId="{6555C886-B4ED-41AB-B0C7-614E3D0CBD81}" destId="{0FD719C3-9F61-4267-8E61-A00F73A4C723}" srcOrd="0" destOrd="0" presId="urn:microsoft.com/office/officeart/2005/8/layout/hierarchy2"/>
    <dgm:cxn modelId="{62A02FD1-459A-442D-8B03-8A3D4ED5978F}" type="presParOf" srcId="{6555C886-B4ED-41AB-B0C7-614E3D0CBD81}" destId="{54BFDB47-C325-4725-B3FD-5C8FE501D724}" srcOrd="1" destOrd="0" presId="urn:microsoft.com/office/officeart/2005/8/layout/hierarchy2"/>
    <dgm:cxn modelId="{858A1985-79C4-4978-99A5-ECCACC56B93B}" type="presParOf" srcId="{E41C3A56-9D4A-4E39-BF3C-8898E8402699}" destId="{AB03C590-0442-495A-B1D0-6DACC8BE26CD}" srcOrd="10" destOrd="0" presId="urn:microsoft.com/office/officeart/2005/8/layout/hierarchy2"/>
    <dgm:cxn modelId="{AFFF3E4B-C122-443F-8578-D50C61CA2209}" type="presParOf" srcId="{AB03C590-0442-495A-B1D0-6DACC8BE26CD}" destId="{DF2A0147-D4C1-4B5A-A879-9CE552D4D45E}" srcOrd="0" destOrd="0" presId="urn:microsoft.com/office/officeart/2005/8/layout/hierarchy2"/>
    <dgm:cxn modelId="{D4CF23A7-E53B-4F95-9895-46329E795EC3}" type="presParOf" srcId="{E41C3A56-9D4A-4E39-BF3C-8898E8402699}" destId="{EA2F5903-70CF-426D-9D8C-9C8B4BCE82AF}" srcOrd="11" destOrd="0" presId="urn:microsoft.com/office/officeart/2005/8/layout/hierarchy2"/>
    <dgm:cxn modelId="{3325E0FC-A4B1-45E1-9573-61B2744CF2E1}" type="presParOf" srcId="{EA2F5903-70CF-426D-9D8C-9C8B4BCE82AF}" destId="{FE5E107B-2E89-4A65-90DE-EB3C119C111B}" srcOrd="0" destOrd="0" presId="urn:microsoft.com/office/officeart/2005/8/layout/hierarchy2"/>
    <dgm:cxn modelId="{779762A2-735F-431C-8777-AFA8196D37A1}" type="presParOf" srcId="{EA2F5903-70CF-426D-9D8C-9C8B4BCE82AF}" destId="{AD0B2AF0-29EE-40B0-B5BE-72EBF9E8532F}" srcOrd="1" destOrd="0" presId="urn:microsoft.com/office/officeart/2005/8/layout/hierarchy2"/>
    <dgm:cxn modelId="{302521CD-CC6A-42DC-BAAA-C6153B70BD9E}" type="presParOf" srcId="{E41C3A56-9D4A-4E39-BF3C-8898E8402699}" destId="{45A248A1-63D0-4E1E-8CFD-A432401FCC8B}" srcOrd="12" destOrd="0" presId="urn:microsoft.com/office/officeart/2005/8/layout/hierarchy2"/>
    <dgm:cxn modelId="{EA437798-D8A7-4BFB-A1EA-9B9D8051F1FA}" type="presParOf" srcId="{45A248A1-63D0-4E1E-8CFD-A432401FCC8B}" destId="{92E8A803-7D33-4133-BD7D-94AC511C5C38}" srcOrd="0" destOrd="0" presId="urn:microsoft.com/office/officeart/2005/8/layout/hierarchy2"/>
    <dgm:cxn modelId="{6B95FE6A-5EB8-407B-B511-26824169D171}" type="presParOf" srcId="{E41C3A56-9D4A-4E39-BF3C-8898E8402699}" destId="{AE6DFC08-C329-440C-ADD4-D46BC6E46F3B}" srcOrd="13" destOrd="0" presId="urn:microsoft.com/office/officeart/2005/8/layout/hierarchy2"/>
    <dgm:cxn modelId="{F5598DA2-92CC-4A09-976A-A46B2AE625CF}" type="presParOf" srcId="{AE6DFC08-C329-440C-ADD4-D46BC6E46F3B}" destId="{F27772A8-6230-4B12-89BF-D1AA943D57AA}" srcOrd="0" destOrd="0" presId="urn:microsoft.com/office/officeart/2005/8/layout/hierarchy2"/>
    <dgm:cxn modelId="{8B949422-D2C5-4AAF-8044-2133EE9A07C5}" type="presParOf" srcId="{AE6DFC08-C329-440C-ADD4-D46BC6E46F3B}" destId="{9C791F91-8C09-4D50-9392-6AF4CF1D6311}" srcOrd="1" destOrd="0" presId="urn:microsoft.com/office/officeart/2005/8/layout/hierarchy2"/>
  </dgm:cxnLst>
  <dgm:bg>
    <a:noFill/>
  </dgm:bg>
  <dgm:whole>
    <a:ln w="57150">
      <a:noFill/>
    </a:ln>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2DC0E4-A64E-4CF4-852A-C07D07B69161}" type="datetimeFigureOut">
              <a:rPr lang="en-US"/>
              <a:pPr>
                <a:defRPr/>
              </a:pPr>
              <a:t>6/7/2013</a:t>
            </a:fld>
            <a:endParaRPr lang="en-US"/>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0793FF3-4892-4465-9F47-C94A1C1CB91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360796-9019-430A-875D-58B2B1C982BB}" type="datetimeFigureOut">
              <a:rPr lang="en-US"/>
              <a:pPr>
                <a:defRPr/>
              </a:pPr>
              <a:t>6/7/2013</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n-US"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77ED2AE-7553-4567-B892-6361EA1E13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451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8614B1-C9AE-4AA0-BBB9-4ED1D4ECFFD1}"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55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Λεπτομερής ανάλυση αυτών παρουσιάζεται στην εισαγωγή της διπλωματικής. Στο σημείο αυτό καταδεικνύουμε τη </a:t>
            </a:r>
          </a:p>
        </p:txBody>
      </p:sp>
      <p:sp>
        <p:nvSpPr>
          <p:cNvPr id="5325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2327CD-BE21-4B1E-9E54-FDBEB321F985}" type="slidenum">
              <a:rPr lang="el-GR" smtClean="0"/>
              <a:pPr fontAlgn="base">
                <a:spcBef>
                  <a:spcPct val="0"/>
                </a:spcBef>
                <a:spcAft>
                  <a:spcPct val="0"/>
                </a:spcAft>
                <a:defRPr/>
              </a:pPr>
              <a:t>2</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E191C41-D70D-42DC-ADA4-155AB1A3E434}" type="slidenum">
              <a:rPr lang="en-US" smtClean="0"/>
              <a:pPr>
                <a:defRPr/>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25883B-DE99-4487-AF7D-864CA0C253EA}" type="slidenum">
              <a:rPr lang="en-US" smtClean="0"/>
              <a:pPr>
                <a:defRPr/>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mtClean="0"/>
              <a:t>Κακή σύνταξη. Δεν καταλαβαίνω.</a:t>
            </a:r>
          </a:p>
        </p:txBody>
      </p:sp>
      <p:sp>
        <p:nvSpPr>
          <p:cNvPr id="4" name="Slide Number Placeholder 3"/>
          <p:cNvSpPr>
            <a:spLocks noGrp="1"/>
          </p:cNvSpPr>
          <p:nvPr>
            <p:ph type="sldNum" sz="quarter" idx="5"/>
          </p:nvPr>
        </p:nvSpPr>
        <p:spPr/>
        <p:txBody>
          <a:bodyPr/>
          <a:lstStyle/>
          <a:p>
            <a:pPr>
              <a:defRPr/>
            </a:pPr>
            <a:fld id="{72CC1669-EA05-417E-9029-F97E500C1BEC}" type="slidenum">
              <a:rPr lang="en-US" smtClean="0"/>
              <a:pPr>
                <a:defRPr/>
              </a:pPr>
              <a:t>55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67DA668D-64D4-42E5-AFB4-A2DD9924BFBD}" type="datetimeFigureOut">
              <a:rPr lang="el-GR"/>
              <a:pPr>
                <a:defRPr/>
              </a:pPr>
              <a:t>7/6/2013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547F1F0-CC38-4A9A-A743-10CD9BCFCE2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C61AE054-6335-4381-A5A5-FEA41E3640BC}" type="datetimeFigureOut">
              <a:rPr lang="el-GR"/>
              <a:pPr>
                <a:defRPr/>
              </a:pPr>
              <a:t>7/6/2013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BF1D526-7C56-4462-9486-F814BEA9EAD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3D26677-4315-4C03-A249-ADA776FD38DB}" type="datetimeFigureOut">
              <a:rPr lang="el-GR"/>
              <a:pPr>
                <a:defRPr/>
              </a:pPr>
              <a:t>7/6/2013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37C58D9-8FD2-4562-AA53-DF6FFF3AE2C8}"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B357B429-ADF8-43E2-9E95-99AD2CE172A7}"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3DBD9956-74DD-4324-AA9E-41BF89C08CD5}" type="datetimeFigureOut">
              <a:rPr lang="el-GR"/>
              <a:pPr>
                <a:defRPr/>
              </a:pPr>
              <a:t>7/6/2013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321875A-B7B6-45F4-8B9B-8469A173476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ADF36CEC-0A8D-4BB8-880E-97557EA71C55}" type="datetimeFigureOut">
              <a:rPr lang="el-GR"/>
              <a:pPr>
                <a:defRPr/>
              </a:pPr>
              <a:t>7/6/2013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6360DF9-91BA-42D8-8171-F2F1B29C95AB}"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5E43E25F-8B72-49AE-83D5-A3AF8DF6BAB9}" type="datetimeFigureOut">
              <a:rPr lang="el-GR"/>
              <a:pPr>
                <a:defRPr/>
              </a:pPr>
              <a:t>7/6/2013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EB78796-9C6D-46FF-9651-3D46217757D9}"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A08D8239-F997-472C-B28D-D9E86C0A9F13}" type="datetimeFigureOut">
              <a:rPr lang="el-GR"/>
              <a:pPr>
                <a:defRPr/>
              </a:pPr>
              <a:t>7/6/2013</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33419F09-06A1-4A5C-92E6-A01D0F98B21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93FE7F2D-E81E-4654-A691-A31740FB507F}" type="datetimeFigureOut">
              <a:rPr lang="el-GR"/>
              <a:pPr>
                <a:defRPr/>
              </a:pPr>
              <a:t>7/6/2013</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84B004CA-B131-4678-8DE0-B47E37CEC45A}"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060975A9-B3EB-48B8-941B-9439289D2E6D}" type="datetimeFigureOut">
              <a:rPr lang="el-GR"/>
              <a:pPr>
                <a:defRPr/>
              </a:pPr>
              <a:t>7/6/2013</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620A9B61-5723-4663-B3F7-799FA890745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FA9103D-EDDE-4596-9C0E-0FB4D468D5C4}" type="datetimeFigureOut">
              <a:rPr lang="el-GR"/>
              <a:pPr>
                <a:defRPr/>
              </a:pPr>
              <a:t>7/6/2013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3021FC3-D794-43B4-9049-594D22EEB2C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EC3E17D-4045-4C67-A974-60E2A905E8B8}" type="datetimeFigureOut">
              <a:rPr lang="el-GR"/>
              <a:pPr>
                <a:defRPr/>
              </a:pPr>
              <a:t>7/6/2013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5D6E242-FA48-4605-8196-643F537A97D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122"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5123"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9983EA0-75E1-4B2D-9778-707FDC79FADC}" type="datetimeFigureOut">
              <a:rPr lang="el-GR"/>
              <a:pPr>
                <a:defRPr/>
              </a:pPr>
              <a:t>7/6/2013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DCB0BA-BF7D-4384-AAF1-9D07BABED406}"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93" r:id="rId1"/>
    <p:sldLayoutId id="2147483892" r:id="rId2"/>
    <p:sldLayoutId id="2147483891" r:id="rId3"/>
    <p:sldLayoutId id="2147483890" r:id="rId4"/>
    <p:sldLayoutId id="2147483889" r:id="rId5"/>
    <p:sldLayoutId id="2147483888" r:id="rId6"/>
    <p:sldLayoutId id="2147483887" r:id="rId7"/>
    <p:sldLayoutId id="2147483886" r:id="rId8"/>
    <p:sldLayoutId id="2147483885" r:id="rId9"/>
    <p:sldLayoutId id="2147483884" r:id="rId10"/>
    <p:sldLayoutId id="2147483883" r:id="rId11"/>
    <p:sldLayoutId id="214748389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1.wmf"/><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5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upload.wikimedia.org/wikipedia/commons/3/38/Artist%27s_rendering_ULAS_J1120%2B0641.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ST_UoA"/>
          <p:cNvPicPr>
            <a:picLocks noChangeAspect="1" noChangeArrowheads="1"/>
          </p:cNvPicPr>
          <p:nvPr/>
        </p:nvPicPr>
        <p:blipFill>
          <a:blip r:embed="rId3"/>
          <a:srcRect/>
          <a:stretch>
            <a:fillRect/>
          </a:stretch>
        </p:blipFill>
        <p:spPr bwMode="auto">
          <a:xfrm>
            <a:off x="395288" y="115888"/>
            <a:ext cx="1655762" cy="1657350"/>
          </a:xfrm>
          <a:prstGeom prst="rect">
            <a:avLst/>
          </a:prstGeom>
          <a:noFill/>
          <a:ln w="9525">
            <a:noFill/>
            <a:miter lim="800000"/>
            <a:headEnd/>
            <a:tailEnd/>
          </a:ln>
        </p:spPr>
      </p:pic>
      <p:pic>
        <p:nvPicPr>
          <p:cNvPr id="7171" name="Picture 4" descr="AS_AOB"/>
          <p:cNvPicPr>
            <a:picLocks noChangeAspect="1" noChangeArrowheads="1"/>
          </p:cNvPicPr>
          <p:nvPr/>
        </p:nvPicPr>
        <p:blipFill>
          <a:blip r:embed="rId4"/>
          <a:srcRect/>
          <a:stretch>
            <a:fillRect/>
          </a:stretch>
        </p:blipFill>
        <p:spPr bwMode="auto">
          <a:xfrm>
            <a:off x="7092950" y="260350"/>
            <a:ext cx="1525588" cy="1527175"/>
          </a:xfrm>
          <a:prstGeom prst="rect">
            <a:avLst/>
          </a:prstGeom>
          <a:noFill/>
          <a:ln w="9525">
            <a:noFill/>
            <a:miter lim="800000"/>
            <a:headEnd/>
            <a:tailEnd/>
          </a:ln>
        </p:spPr>
      </p:pic>
      <p:sp>
        <p:nvSpPr>
          <p:cNvPr id="7174" name="Text Box 6"/>
          <p:cNvSpPr txBox="1">
            <a:spLocks noChangeArrowheads="1"/>
          </p:cNvSpPr>
          <p:nvPr/>
        </p:nvSpPr>
        <p:spPr bwMode="auto">
          <a:xfrm>
            <a:off x="395288" y="4267200"/>
            <a:ext cx="8497887" cy="1189038"/>
          </a:xfrm>
          <a:prstGeom prst="rect">
            <a:avLst/>
          </a:prstGeom>
          <a:noFill/>
          <a:ln w="9525">
            <a:noFill/>
            <a:miter lim="800000"/>
            <a:headEnd/>
            <a:tailEnd/>
          </a:ln>
          <a:effectLst/>
        </p:spPr>
        <p:txBody>
          <a:bodyPr>
            <a:spAutoFit/>
          </a:bodyPr>
          <a:lstStyle/>
          <a:p>
            <a:pPr algn="ctr">
              <a:defRPr/>
            </a:pPr>
            <a:r>
              <a:rPr lang="en-US" sz="2000" b="1" i="1">
                <a:effectLst>
                  <a:outerShdw blurRad="38100" dist="38100" dir="2700000" algn="tl">
                    <a:srgbClr val="1F497D"/>
                  </a:outerShdw>
                </a:effectLst>
              </a:rPr>
              <a:t>E. Danezis*, E. Lyratzi*, D. Stathopoulos*, L. Č</a:t>
            </a:r>
            <a:r>
              <a:rPr lang="el-GR" sz="2000" b="1" i="1">
                <a:effectLst>
                  <a:outerShdw blurRad="38100" dist="38100" dir="2700000" algn="tl">
                    <a:srgbClr val="1F497D"/>
                  </a:outerShdw>
                </a:effectLst>
              </a:rPr>
              <a:t>. </a:t>
            </a:r>
            <a:r>
              <a:rPr lang="en-US" sz="2000" b="1" i="1">
                <a:effectLst>
                  <a:outerShdw blurRad="38100" dist="38100" dir="2700000" algn="tl">
                    <a:srgbClr val="1F497D"/>
                  </a:outerShdw>
                </a:effectLst>
              </a:rPr>
              <a:t>Popović **, </a:t>
            </a:r>
          </a:p>
          <a:p>
            <a:pPr algn="ctr">
              <a:defRPr/>
            </a:pPr>
            <a:r>
              <a:rPr lang="en-US" sz="2000" b="1" i="1">
                <a:effectLst>
                  <a:outerShdw blurRad="38100" dist="38100" dir="2700000" algn="tl">
                    <a:srgbClr val="1F497D"/>
                  </a:outerShdw>
                </a:effectLst>
              </a:rPr>
              <a:t> A. Antoniou*, M. S. Dimitrijević</a:t>
            </a:r>
            <a:r>
              <a:rPr lang="en-US" sz="2400" b="1" i="1">
                <a:effectLst>
                  <a:outerShdw blurRad="38100" dist="38100" dir="2700000" algn="tl">
                    <a:srgbClr val="1F497D"/>
                  </a:outerShdw>
                </a:effectLst>
              </a:rPr>
              <a:t>** , </a:t>
            </a:r>
            <a:r>
              <a:rPr lang="en-US" sz="2000" b="1" i="1">
                <a:effectLst>
                  <a:outerShdw blurRad="38100" dist="38100" dir="2700000" algn="tl">
                    <a:srgbClr val="1F497D"/>
                  </a:outerShdw>
                </a:effectLst>
              </a:rPr>
              <a:t>D. Tzimeas*. </a:t>
            </a:r>
            <a:endParaRPr lang="en-US" sz="2400" b="1" i="1">
              <a:effectLst>
                <a:outerShdw blurRad="38100" dist="38100" dir="2700000" algn="tl">
                  <a:srgbClr val="1F497D"/>
                </a:outerShdw>
              </a:effectLst>
            </a:endParaRPr>
          </a:p>
          <a:p>
            <a:pPr algn="ctr">
              <a:defRPr/>
            </a:pPr>
            <a:r>
              <a:rPr lang="en-US" b="1" i="1">
                <a:effectLst>
                  <a:outerShdw blurRad="38100" dist="38100" dir="2700000" algn="tl">
                    <a:srgbClr val="1F497D"/>
                  </a:outerShdw>
                </a:effectLst>
              </a:rPr>
              <a:t>* University of Athens, ** Astronomical Observatory of Belgrade</a:t>
            </a:r>
            <a:r>
              <a:rPr lang="en-US" sz="2800" b="1" i="1">
                <a:effectLst>
                  <a:outerShdw blurRad="38100" dist="38100" dir="2700000" algn="tl">
                    <a:srgbClr val="1F497D"/>
                  </a:outerShdw>
                </a:effectLst>
              </a:rPr>
              <a:t> </a:t>
            </a:r>
            <a:endParaRPr lang="el-GR" sz="2800" b="1" i="1">
              <a:effectLst>
                <a:outerShdw blurRad="38100" dist="38100" dir="2700000" algn="tl">
                  <a:srgbClr val="1F497D"/>
                </a:outerShdw>
              </a:effectLst>
            </a:endParaRPr>
          </a:p>
        </p:txBody>
      </p:sp>
      <p:sp>
        <p:nvSpPr>
          <p:cNvPr id="7177" name="Text Box 9"/>
          <p:cNvSpPr txBox="1">
            <a:spLocks noChangeArrowheads="1"/>
          </p:cNvSpPr>
          <p:nvPr/>
        </p:nvSpPr>
        <p:spPr bwMode="auto">
          <a:xfrm>
            <a:off x="0" y="2276475"/>
            <a:ext cx="9144000" cy="1144588"/>
          </a:xfrm>
          <a:prstGeom prst="rect">
            <a:avLst/>
          </a:prstGeom>
          <a:noFill/>
          <a:ln w="9525">
            <a:noFill/>
            <a:miter lim="800000"/>
            <a:headEnd/>
            <a:tailEnd/>
          </a:ln>
          <a:effectLst/>
        </p:spPr>
        <p:txBody>
          <a:bodyPr>
            <a:spAutoFit/>
          </a:bodyPr>
          <a:lstStyle/>
          <a:p>
            <a:pPr algn="ctr">
              <a:spcBef>
                <a:spcPct val="50000"/>
              </a:spcBef>
              <a:defRPr/>
            </a:pPr>
            <a:r>
              <a:rPr lang="en-US" sz="3600" b="1" i="1" dirty="0">
                <a:effectLst>
                  <a:outerShdw blurRad="38100" dist="38100" dir="2700000" algn="tl">
                    <a:srgbClr val="1F497D"/>
                  </a:outerShdw>
                </a:effectLst>
              </a:rPr>
              <a:t>Some new ideas to study the Quasar’s spectra</a:t>
            </a:r>
          </a:p>
          <a:p>
            <a:pPr algn="ctr">
              <a:spcBef>
                <a:spcPct val="50000"/>
              </a:spcBef>
              <a:defRPr/>
            </a:pPr>
            <a:r>
              <a:rPr lang="en-US" sz="2200" b="1" i="1" dirty="0">
                <a:effectLst>
                  <a:outerShdw blurRad="38100" dist="38100" dir="2700000" algn="tl">
                    <a:srgbClr val="1F497D"/>
                  </a:outerShdw>
                </a:effectLst>
              </a:rPr>
              <a:t>The example of </a:t>
            </a:r>
            <a:r>
              <a:rPr lang="en-US" sz="2200" b="1" i="1" dirty="0">
                <a:effectLst>
                  <a:outerShdw blurRad="38100" dist="38100" dir="2700000" algn="tl">
                    <a:srgbClr val="1F497D"/>
                  </a:outerShdw>
                </a:effectLst>
              </a:rPr>
              <a:t>C IV </a:t>
            </a:r>
            <a:r>
              <a:rPr lang="en-US" sz="2200" b="1" i="1" dirty="0">
                <a:effectLst>
                  <a:outerShdw blurRad="38100" dist="38100" dir="2700000" algn="tl">
                    <a:srgbClr val="1F497D"/>
                  </a:outerShdw>
                </a:effectLst>
              </a:rPr>
              <a:t>emission lines in the UV spectra of  21 </a:t>
            </a:r>
            <a:r>
              <a:rPr lang="en-US" sz="2200" b="1" i="1" dirty="0" err="1">
                <a:effectLst>
                  <a:outerShdw blurRad="38100" dist="38100" dir="2700000" algn="tl">
                    <a:srgbClr val="1F497D"/>
                  </a:outerShdw>
                </a:effectLst>
              </a:rPr>
              <a:t>HiBALQSOs</a:t>
            </a:r>
            <a:endParaRPr lang="el-GR" sz="2200" b="1" i="1" dirty="0">
              <a:effectLst>
                <a:outerShdw blurRad="38100" dist="38100" dir="2700000" algn="tl">
                  <a:srgbClr val="1F497D"/>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p:cNvSpPr>
          <p:nvPr/>
        </p:nvSpPr>
        <p:spPr bwMode="auto">
          <a:xfrm>
            <a:off x="519113" y="188913"/>
            <a:ext cx="8229600" cy="576262"/>
          </a:xfrm>
          <a:prstGeom prst="rect">
            <a:avLst/>
          </a:prstGeom>
          <a:noFill/>
          <a:ln w="9525">
            <a:noFill/>
            <a:miter lim="800000"/>
            <a:headEnd/>
            <a:tailEnd/>
          </a:ln>
        </p:spPr>
        <p:txBody>
          <a:bodyPr anchor="ctr"/>
          <a:lstStyle/>
          <a:p>
            <a:pPr algn="ctr">
              <a:defRPr/>
            </a:pPr>
            <a:r>
              <a:rPr lang="en-US" sz="3200" b="1" dirty="0">
                <a:solidFill>
                  <a:srgbClr val="FFCC00"/>
                </a:solidFill>
                <a:effectLst>
                  <a:outerShdw blurRad="38100" dist="38100" dir="2700000" algn="tl">
                    <a:srgbClr val="000000">
                      <a:alpha val="43137"/>
                    </a:srgbClr>
                  </a:outerShdw>
                </a:effectLst>
                <a:cs typeface="Times New Roman" pitchFamily="18" charset="0"/>
              </a:rPr>
              <a:t>The </a:t>
            </a:r>
            <a:r>
              <a:rPr lang="en-US" sz="3200" b="1" dirty="0" err="1">
                <a:solidFill>
                  <a:srgbClr val="FFCC00"/>
                </a:solidFill>
                <a:effectLst>
                  <a:outerShdw blurRad="38100" dist="38100" dir="2700000" algn="tl">
                    <a:srgbClr val="000000">
                      <a:alpha val="43137"/>
                    </a:srgbClr>
                  </a:outerShdw>
                </a:effectLst>
                <a:cs typeface="Times New Roman" pitchFamily="18" charset="0"/>
              </a:rPr>
              <a:t>HiBAL</a:t>
            </a:r>
            <a:r>
              <a:rPr lang="en-US" sz="3200" b="1" dirty="0">
                <a:solidFill>
                  <a:srgbClr val="FFCC00"/>
                </a:solidFill>
                <a:effectLst>
                  <a:outerShdw blurRad="38100" dist="38100" dir="2700000" algn="tl">
                    <a:srgbClr val="000000">
                      <a:alpha val="43137"/>
                    </a:srgbClr>
                  </a:outerShdw>
                </a:effectLst>
                <a:cs typeface="Times New Roman" pitchFamily="18" charset="0"/>
              </a:rPr>
              <a:t> QSOs emission Spectral Lines</a:t>
            </a:r>
            <a:endParaRPr lang="el-GR" sz="3200" b="1" dirty="0">
              <a:solidFill>
                <a:srgbClr val="FFCC00"/>
              </a:solidFill>
              <a:effectLst>
                <a:outerShdw blurRad="38100" dist="38100" dir="2700000" algn="tl">
                  <a:srgbClr val="000000">
                    <a:alpha val="43137"/>
                  </a:srgbClr>
                </a:outerShdw>
              </a:effectLst>
              <a:cs typeface="Times New Roman" pitchFamily="18" charset="0"/>
            </a:endParaRPr>
          </a:p>
        </p:txBody>
      </p:sp>
      <p:sp>
        <p:nvSpPr>
          <p:cNvPr id="16387" name="Text Box 5"/>
          <p:cNvSpPr txBox="1">
            <a:spLocks noChangeArrowheads="1"/>
          </p:cNvSpPr>
          <p:nvPr/>
        </p:nvSpPr>
        <p:spPr bwMode="auto">
          <a:xfrm>
            <a:off x="0" y="765175"/>
            <a:ext cx="9144000" cy="519113"/>
          </a:xfrm>
          <a:prstGeom prst="rect">
            <a:avLst/>
          </a:prstGeom>
          <a:noFill/>
          <a:ln w="9525">
            <a:noFill/>
            <a:miter lim="800000"/>
            <a:headEnd/>
            <a:tailEnd/>
          </a:ln>
        </p:spPr>
        <p:txBody>
          <a:bodyPr>
            <a:spAutoFit/>
          </a:bodyPr>
          <a:lstStyle/>
          <a:p>
            <a:pPr algn="ctr">
              <a:spcBef>
                <a:spcPct val="50000"/>
              </a:spcBef>
            </a:pPr>
            <a:r>
              <a:rPr lang="en-US" sz="2800">
                <a:solidFill>
                  <a:srgbClr val="CCECFF"/>
                </a:solidFill>
              </a:rPr>
              <a:t>We can detect three regions as the origin of emitting radiation</a:t>
            </a:r>
            <a:r>
              <a:rPr lang="en-US">
                <a:solidFill>
                  <a:srgbClr val="CCECFF"/>
                </a:solidFill>
              </a:rPr>
              <a:t> </a:t>
            </a:r>
            <a:endParaRPr lang="el-GR">
              <a:solidFill>
                <a:srgbClr val="CCECFF"/>
              </a:solidFill>
            </a:endParaRPr>
          </a:p>
        </p:txBody>
      </p:sp>
      <p:sp>
        <p:nvSpPr>
          <p:cNvPr id="16388" name="Text Box 6"/>
          <p:cNvSpPr txBox="1">
            <a:spLocks noChangeArrowheads="1"/>
          </p:cNvSpPr>
          <p:nvPr/>
        </p:nvSpPr>
        <p:spPr bwMode="auto">
          <a:xfrm>
            <a:off x="827088" y="1268413"/>
            <a:ext cx="7632700" cy="523875"/>
          </a:xfrm>
          <a:prstGeom prst="rect">
            <a:avLst/>
          </a:prstGeom>
          <a:noFill/>
          <a:ln w="9525">
            <a:noFill/>
            <a:miter lim="800000"/>
            <a:headEnd/>
            <a:tailEnd/>
          </a:ln>
        </p:spPr>
        <p:txBody>
          <a:bodyPr>
            <a:spAutoFit/>
          </a:bodyPr>
          <a:lstStyle/>
          <a:p>
            <a:pPr>
              <a:spcBef>
                <a:spcPct val="50000"/>
              </a:spcBef>
              <a:defRPr/>
            </a:pPr>
            <a:r>
              <a:rPr lang="en-US" sz="2800" b="1" dirty="0">
                <a:solidFill>
                  <a:srgbClr val="FFCC00"/>
                </a:solidFill>
                <a:effectLst>
                  <a:outerShdw blurRad="38100" dist="38100" dir="2700000" algn="tl">
                    <a:srgbClr val="000000">
                      <a:alpha val="43137"/>
                    </a:srgbClr>
                  </a:outerShdw>
                </a:effectLst>
              </a:rPr>
              <a:t>1. Perhaps blobs in the inner accretion</a:t>
            </a:r>
            <a:r>
              <a:rPr lang="en-US" sz="2800" b="1" dirty="0">
                <a:effectLst>
                  <a:outerShdw blurRad="38100" dist="38100" dir="2700000" algn="tl">
                    <a:srgbClr val="000000">
                      <a:alpha val="43137"/>
                    </a:srgbClr>
                  </a:outerShdw>
                </a:effectLst>
              </a:rPr>
              <a:t> </a:t>
            </a:r>
            <a:r>
              <a:rPr lang="en-US" sz="2800" b="1" dirty="0">
                <a:solidFill>
                  <a:srgbClr val="FFCC00"/>
                </a:solidFill>
                <a:effectLst>
                  <a:outerShdw blurRad="38100" dist="38100" dir="2700000" algn="tl">
                    <a:srgbClr val="000000">
                      <a:alpha val="43137"/>
                    </a:srgbClr>
                  </a:outerShdw>
                </a:effectLst>
              </a:rPr>
              <a:t>disc</a:t>
            </a:r>
            <a:endParaRPr lang="el-GR" sz="2800" b="1" dirty="0">
              <a:solidFill>
                <a:srgbClr val="FFCC00"/>
              </a:solidFill>
              <a:effectLst>
                <a:outerShdw blurRad="38100" dist="38100" dir="2700000" algn="tl">
                  <a:srgbClr val="000000">
                    <a:alpha val="43137"/>
                  </a:srgbClr>
                </a:outerShdw>
              </a:effectLst>
            </a:endParaRPr>
          </a:p>
        </p:txBody>
      </p:sp>
      <p:pic>
        <p:nvPicPr>
          <p:cNvPr id="16389" name="Picture 7" descr="BH1"/>
          <p:cNvPicPr>
            <a:picLocks noChangeAspect="1" noChangeArrowheads="1"/>
          </p:cNvPicPr>
          <p:nvPr/>
        </p:nvPicPr>
        <p:blipFill>
          <a:blip r:embed="rId2"/>
          <a:srcRect/>
          <a:stretch>
            <a:fillRect/>
          </a:stretch>
        </p:blipFill>
        <p:spPr bwMode="auto">
          <a:xfrm>
            <a:off x="0" y="1916113"/>
            <a:ext cx="4787900" cy="4941887"/>
          </a:xfrm>
          <a:prstGeom prst="rect">
            <a:avLst/>
          </a:prstGeom>
          <a:noFill/>
          <a:ln w="9525">
            <a:noFill/>
            <a:miter lim="800000"/>
            <a:headEnd/>
            <a:tailEnd/>
          </a:ln>
        </p:spPr>
      </p:pic>
      <p:sp>
        <p:nvSpPr>
          <p:cNvPr id="16390" name="Text Box 8"/>
          <p:cNvSpPr txBox="1">
            <a:spLocks noChangeArrowheads="1"/>
          </p:cNvSpPr>
          <p:nvPr/>
        </p:nvSpPr>
        <p:spPr bwMode="auto">
          <a:xfrm>
            <a:off x="5219700" y="2873375"/>
            <a:ext cx="3455988" cy="1190625"/>
          </a:xfrm>
          <a:prstGeom prst="rect">
            <a:avLst/>
          </a:prstGeom>
          <a:noFill/>
          <a:ln w="9525">
            <a:noFill/>
            <a:miter lim="800000"/>
            <a:headEnd/>
            <a:tailEnd/>
          </a:ln>
        </p:spPr>
        <p:txBody>
          <a:bodyPr>
            <a:spAutoFit/>
          </a:bodyPr>
          <a:lstStyle/>
          <a:p>
            <a:pPr>
              <a:defRPr/>
            </a:pPr>
            <a:r>
              <a:rPr lang="el-GR" b="1" dirty="0" err="1">
                <a:effectLst>
                  <a:outerShdw blurRad="38100" dist="38100" dir="2700000" algn="tl">
                    <a:srgbClr val="000000">
                      <a:alpha val="43137"/>
                    </a:srgbClr>
                  </a:outerShdw>
                </a:effectLst>
              </a:rPr>
              <a:t>Jian</a:t>
            </a:r>
            <a:r>
              <a:rPr lang="el-GR" b="1" dirty="0">
                <a:effectLst>
                  <a:outerShdw blurRad="38100" dist="38100" dir="2700000" algn="tl">
                    <a:srgbClr val="000000">
                      <a:alpha val="43137"/>
                    </a:srgbClr>
                  </a:outerShdw>
                </a:effectLst>
              </a:rPr>
              <a:t>-</a:t>
            </a:r>
            <a:r>
              <a:rPr lang="el-GR" b="1" dirty="0" err="1">
                <a:effectLst>
                  <a:outerShdw blurRad="38100" dist="38100" dir="2700000" algn="tl">
                    <a:srgbClr val="000000">
                      <a:alpha val="43137"/>
                    </a:srgbClr>
                  </a:outerShdw>
                </a:effectLst>
              </a:rPr>
              <a:t>Min</a:t>
            </a:r>
            <a:r>
              <a:rPr lang="el-GR" b="1" dirty="0">
                <a:effectLst>
                  <a:outerShdw blurRad="38100" dist="38100" dir="2700000" algn="tl">
                    <a:srgbClr val="000000">
                      <a:alpha val="43137"/>
                    </a:srgbClr>
                  </a:outerShdw>
                </a:effectLst>
              </a:rPr>
              <a:t> Wang1, </a:t>
            </a:r>
            <a:r>
              <a:rPr lang="el-GR" b="1" dirty="0" err="1">
                <a:effectLst>
                  <a:outerShdw blurRad="38100" dist="38100" dir="2700000" algn="tl">
                    <a:srgbClr val="000000">
                      <a:alpha val="43137"/>
                    </a:srgbClr>
                  </a:outerShdw>
                </a:effectLst>
              </a:rPr>
              <a:t>Ye</a:t>
            </a:r>
            <a:r>
              <a:rPr lang="el-GR" b="1" dirty="0">
                <a:effectLst>
                  <a:outerShdw blurRad="38100" dist="38100" dir="2700000" algn="tl">
                    <a:srgbClr val="000000">
                      <a:alpha val="43137"/>
                    </a:srgbClr>
                  </a:outerShdw>
                </a:effectLst>
              </a:rPr>
              <a:t>-</a:t>
            </a:r>
            <a:r>
              <a:rPr lang="el-GR" b="1" dirty="0" err="1">
                <a:effectLst>
                  <a:outerShdw blurRad="38100" dist="38100" dir="2700000" algn="tl">
                    <a:srgbClr val="000000">
                      <a:alpha val="43137"/>
                    </a:srgbClr>
                  </a:outerShdw>
                </a:effectLst>
              </a:rPr>
              <a:t>Fei</a:t>
            </a:r>
            <a:r>
              <a:rPr lang="el-GR" b="1" dirty="0">
                <a:effectLst>
                  <a:outerShdw blurRad="38100" dist="38100" dir="2700000" algn="tl">
                    <a:srgbClr val="000000">
                      <a:alpha val="43137"/>
                    </a:srgbClr>
                  </a:outerShdw>
                </a:effectLst>
              </a:rPr>
              <a:t> Yuan2, MeiWu1, and </a:t>
            </a:r>
            <a:r>
              <a:rPr lang="el-GR" b="1" dirty="0" err="1">
                <a:effectLst>
                  <a:outerShdw blurRad="38100" dist="38100" dir="2700000" algn="tl">
                    <a:srgbClr val="000000">
                      <a:alpha val="43137"/>
                    </a:srgbClr>
                  </a:outerShdw>
                </a:effectLst>
              </a:rPr>
              <a:t>Masaaki</a:t>
            </a:r>
            <a:r>
              <a:rPr lang="el-GR" b="1" dirty="0">
                <a:effectLst>
                  <a:outerShdw blurRad="38100" dist="38100" dir="2700000" algn="tl">
                    <a:srgbClr val="000000">
                      <a:alpha val="43137"/>
                    </a:srgbClr>
                  </a:outerShdw>
                </a:effectLst>
              </a:rPr>
              <a:t> Kusunose3</a:t>
            </a:r>
            <a:endParaRPr lang="en-GB" b="1" i="1" dirty="0">
              <a:effectLst>
                <a:outerShdw blurRad="38100" dist="38100" dir="2700000" algn="tl">
                  <a:srgbClr val="000000">
                    <a:alpha val="43137"/>
                  </a:srgbClr>
                </a:outerShdw>
              </a:effectLst>
            </a:endParaRPr>
          </a:p>
          <a:p>
            <a:pPr>
              <a:defRPr/>
            </a:pPr>
            <a:r>
              <a:rPr lang="en-GB" b="1" i="1" dirty="0">
                <a:effectLst>
                  <a:outerShdw blurRad="38100" dist="38100" dir="2700000" algn="tl">
                    <a:srgbClr val="000000">
                      <a:alpha val="43137"/>
                    </a:srgbClr>
                  </a:outerShdw>
                </a:effectLst>
              </a:rPr>
              <a:t>The Astrophysical Journal Letters</a:t>
            </a:r>
            <a:r>
              <a:rPr lang="el-GR" dirty="0">
                <a:effectLst>
                  <a:outerShdw blurRad="38100" dist="38100" dir="2700000" algn="tl">
                    <a:srgbClr val="000000">
                      <a:alpha val="43137"/>
                    </a:srgbClr>
                  </a:outerShdw>
                </a:effectLst>
              </a:rPr>
              <a:t> </a:t>
            </a:r>
          </a:p>
        </p:txBody>
      </p:sp>
      <p:sp>
        <p:nvSpPr>
          <p:cNvPr id="16391" name="Text Box 9"/>
          <p:cNvSpPr txBox="1">
            <a:spLocks noChangeArrowheads="1"/>
          </p:cNvSpPr>
          <p:nvPr/>
        </p:nvSpPr>
        <p:spPr bwMode="auto">
          <a:xfrm>
            <a:off x="5292725" y="4313238"/>
            <a:ext cx="3311525" cy="915987"/>
          </a:xfrm>
          <a:prstGeom prst="rect">
            <a:avLst/>
          </a:prstGeom>
          <a:noFill/>
          <a:ln w="9525">
            <a:noFill/>
            <a:miter lim="800000"/>
            <a:headEnd/>
            <a:tailEnd/>
          </a:ln>
        </p:spPr>
        <p:txBody>
          <a:bodyPr>
            <a:spAutoFit/>
          </a:bodyPr>
          <a:lstStyle/>
          <a:p>
            <a:pPr>
              <a:defRPr/>
            </a:pPr>
            <a:r>
              <a:rPr lang="en-GB" b="1" dirty="0">
                <a:effectLst>
                  <a:outerShdw blurRad="38100" dist="38100" dir="2700000" algn="tl">
                    <a:srgbClr val="000000">
                      <a:alpha val="43137"/>
                    </a:srgbClr>
                  </a:outerShdw>
                </a:effectLst>
              </a:rPr>
              <a:t>Hideyuki kamaya1</a:t>
            </a:r>
          </a:p>
          <a:p>
            <a:pPr>
              <a:defRPr/>
            </a:pPr>
            <a:r>
              <a:rPr lang="en-GB" b="1" dirty="0">
                <a:effectLst>
                  <a:outerShdw blurRad="38100" dist="38100" dir="2700000" algn="tl">
                    <a:srgbClr val="000000">
                      <a:alpha val="43137"/>
                    </a:srgbClr>
                  </a:outerShdw>
                </a:effectLst>
              </a:rPr>
              <a:t>The Astrophysical Journal, 510:862È866, 1999 January 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apj456046f6_lr"/>
          <p:cNvPicPr>
            <a:picLocks noChangeAspect="1" noChangeArrowheads="1"/>
          </p:cNvPicPr>
          <p:nvPr/>
        </p:nvPicPr>
        <p:blipFill>
          <a:blip r:embed="rId2"/>
          <a:srcRect/>
          <a:stretch>
            <a:fillRect/>
          </a:stretch>
        </p:blipFill>
        <p:spPr bwMode="auto">
          <a:xfrm>
            <a:off x="682625" y="1179513"/>
            <a:ext cx="7634288" cy="4770437"/>
          </a:xfrm>
          <a:prstGeom prst="rect">
            <a:avLst/>
          </a:prstGeom>
          <a:noFill/>
          <a:ln w="9525">
            <a:noFill/>
            <a:miter lim="800000"/>
            <a:headEnd/>
            <a:tailEnd/>
          </a:ln>
        </p:spPr>
      </p:pic>
      <p:sp>
        <p:nvSpPr>
          <p:cNvPr id="18435" name="Text Box 9"/>
          <p:cNvSpPr txBox="1">
            <a:spLocks noChangeArrowheads="1"/>
          </p:cNvSpPr>
          <p:nvPr/>
        </p:nvSpPr>
        <p:spPr bwMode="auto">
          <a:xfrm>
            <a:off x="250825" y="115888"/>
            <a:ext cx="8569325" cy="1066800"/>
          </a:xfrm>
          <a:prstGeom prst="rect">
            <a:avLst/>
          </a:prstGeom>
          <a:noFill/>
          <a:ln w="9525">
            <a:noFill/>
            <a:miter lim="800000"/>
            <a:headEnd/>
            <a:tailEnd/>
          </a:ln>
        </p:spPr>
        <p:txBody>
          <a:bodyPr>
            <a:spAutoFit/>
          </a:bodyPr>
          <a:lstStyle/>
          <a:p>
            <a:pPr algn="ctr">
              <a:spcBef>
                <a:spcPct val="50000"/>
              </a:spcBef>
              <a:defRPr/>
            </a:pPr>
            <a:r>
              <a:rPr lang="en-US" sz="3200" b="1" dirty="0">
                <a:solidFill>
                  <a:srgbClr val="FFCC00"/>
                </a:solidFill>
              </a:rPr>
              <a:t>2</a:t>
            </a:r>
            <a:r>
              <a:rPr lang="en-US" sz="3200" b="1" dirty="0">
                <a:solidFill>
                  <a:srgbClr val="FFCC00"/>
                </a:solidFill>
                <a:effectLst>
                  <a:outerShdw blurRad="38100" dist="38100" dir="2700000" algn="tl">
                    <a:srgbClr val="000000">
                      <a:alpha val="43137"/>
                    </a:srgbClr>
                  </a:outerShdw>
                </a:effectLst>
              </a:rPr>
              <a:t>. Emitting radiation layers in the external region of the accretion disc</a:t>
            </a:r>
            <a:r>
              <a:rPr lang="en-US" sz="3200" b="1" dirty="0">
                <a:effectLst>
                  <a:outerShdw blurRad="38100" dist="38100" dir="2700000" algn="tl">
                    <a:srgbClr val="000000">
                      <a:alpha val="43137"/>
                    </a:srgbClr>
                  </a:outerShdw>
                </a:effectLst>
              </a:rPr>
              <a:t> </a:t>
            </a:r>
            <a:endParaRPr lang="el-GR" sz="3200" b="1" dirty="0">
              <a:effectLst>
                <a:outerShdw blurRad="38100" dist="38100" dir="2700000" algn="tl">
                  <a:srgbClr val="000000">
                    <a:alpha val="43137"/>
                  </a:srgbClr>
                </a:outerShdw>
              </a:effectLst>
            </a:endParaRPr>
          </a:p>
        </p:txBody>
      </p:sp>
      <p:sp>
        <p:nvSpPr>
          <p:cNvPr id="17412" name="Oval 10"/>
          <p:cNvSpPr>
            <a:spLocks noChangeArrowheads="1"/>
          </p:cNvSpPr>
          <p:nvPr/>
        </p:nvSpPr>
        <p:spPr bwMode="auto">
          <a:xfrm>
            <a:off x="2771775" y="3213100"/>
            <a:ext cx="3240088" cy="865188"/>
          </a:xfrm>
          <a:prstGeom prst="ellipse">
            <a:avLst/>
          </a:prstGeom>
          <a:noFill/>
          <a:ln w="19050">
            <a:solidFill>
              <a:srgbClr val="FF3300"/>
            </a:solidFill>
            <a:round/>
            <a:headEnd/>
            <a:tailEnd/>
          </a:ln>
        </p:spPr>
        <p:txBody>
          <a:bodyPr wrap="none" anchor="ctr"/>
          <a:lstStyle/>
          <a:p>
            <a:endParaRPr lang="en-US"/>
          </a:p>
        </p:txBody>
      </p:sp>
      <p:sp>
        <p:nvSpPr>
          <p:cNvPr id="18437" name="4 - TextBox"/>
          <p:cNvSpPr txBox="1">
            <a:spLocks noChangeArrowheads="1"/>
          </p:cNvSpPr>
          <p:nvPr/>
        </p:nvSpPr>
        <p:spPr bwMode="auto">
          <a:xfrm>
            <a:off x="611188" y="6021388"/>
            <a:ext cx="7705725" cy="396875"/>
          </a:xfrm>
          <a:prstGeom prst="rect">
            <a:avLst/>
          </a:prstGeom>
          <a:noFill/>
          <a:ln w="9525">
            <a:noFill/>
            <a:miter lim="800000"/>
            <a:headEnd/>
            <a:tailEnd/>
          </a:ln>
        </p:spPr>
        <p:txBody>
          <a:bodyPr>
            <a:spAutoFit/>
          </a:bodyPr>
          <a:lstStyle/>
          <a:p>
            <a:pPr algn="ctr">
              <a:defRPr/>
            </a:pPr>
            <a:r>
              <a:rPr lang="fr-FR" sz="2000" b="1" dirty="0">
                <a:effectLst>
                  <a:outerShdw blurRad="38100" dist="38100" dir="2700000" algn="tl">
                    <a:srgbClr val="000000">
                      <a:alpha val="43137"/>
                    </a:srgbClr>
                  </a:outerShdw>
                </a:effectLst>
              </a:rPr>
              <a:t>S. Veilleux </a:t>
            </a:r>
            <a:r>
              <a:rPr lang="fr-FR" sz="2000" b="1" i="1" dirty="0">
                <a:effectLst>
                  <a:outerShdw blurRad="38100" dist="38100" dir="2700000" algn="tl">
                    <a:srgbClr val="000000">
                      <a:alpha val="43137"/>
                    </a:srgbClr>
                  </a:outerShdw>
                </a:effectLst>
              </a:rPr>
              <a:t>et al.</a:t>
            </a:r>
            <a:r>
              <a:rPr lang="fr-FR" sz="2000" b="1" dirty="0">
                <a:effectLst>
                  <a:outerShdw blurRad="38100" dist="38100" dir="2700000" algn="tl">
                    <a:srgbClr val="000000">
                      <a:alpha val="43137"/>
                    </a:srgbClr>
                  </a:outerShdw>
                </a:effectLst>
              </a:rPr>
              <a:t> 2013 </a:t>
            </a:r>
            <a:r>
              <a:rPr lang="fr-FR" sz="2000" b="1" i="1" dirty="0" err="1">
                <a:effectLst>
                  <a:outerShdw blurRad="38100" dist="38100" dir="2700000" algn="tl">
                    <a:srgbClr val="000000">
                      <a:alpha val="43137"/>
                    </a:srgbClr>
                  </a:outerShdw>
                </a:effectLst>
              </a:rPr>
              <a:t>ApJ</a:t>
            </a:r>
            <a:r>
              <a:rPr lang="fr-FR" sz="2000" b="1" dirty="0">
                <a:effectLst>
                  <a:outerShdw blurRad="38100" dist="38100" dir="2700000" algn="tl">
                    <a:srgbClr val="000000">
                      <a:alpha val="43137"/>
                    </a:srgbClr>
                  </a:outerShdw>
                </a:effectLst>
              </a:rPr>
              <a:t> 764 15</a:t>
            </a:r>
            <a:endParaRPr lang="el-GR"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5 - Εικόνα" descr="disc.bmp"/>
          <p:cNvPicPr>
            <a:picLocks noChangeAspect="1" noChangeArrowheads="1"/>
          </p:cNvPicPr>
          <p:nvPr/>
        </p:nvPicPr>
        <p:blipFill>
          <a:blip r:embed="rId2"/>
          <a:srcRect/>
          <a:stretch>
            <a:fillRect/>
          </a:stretch>
        </p:blipFill>
        <p:spPr bwMode="auto">
          <a:xfrm>
            <a:off x="250825" y="260350"/>
            <a:ext cx="8569325" cy="4681538"/>
          </a:xfrm>
          <a:prstGeom prst="rect">
            <a:avLst/>
          </a:prstGeom>
          <a:noFill/>
          <a:ln w="9525">
            <a:noFill/>
            <a:miter lim="800000"/>
            <a:headEnd/>
            <a:tailEnd/>
          </a:ln>
        </p:spPr>
      </p:pic>
      <p:sp>
        <p:nvSpPr>
          <p:cNvPr id="19459" name="4 - TextBox"/>
          <p:cNvSpPr txBox="1">
            <a:spLocks noChangeArrowheads="1"/>
          </p:cNvSpPr>
          <p:nvPr/>
        </p:nvSpPr>
        <p:spPr bwMode="auto">
          <a:xfrm>
            <a:off x="323850" y="5033963"/>
            <a:ext cx="8569325" cy="1373187"/>
          </a:xfrm>
          <a:prstGeom prst="rect">
            <a:avLst/>
          </a:prstGeom>
          <a:noFill/>
          <a:ln w="9525">
            <a:noFill/>
            <a:miter lim="800000"/>
            <a:headEnd/>
            <a:tailEnd/>
          </a:ln>
        </p:spPr>
        <p:txBody>
          <a:bodyPr>
            <a:spAutoFit/>
          </a:bodyPr>
          <a:lstStyle/>
          <a:p>
            <a:pPr algn="ctr">
              <a:defRPr/>
            </a:pPr>
            <a:r>
              <a:rPr lang="en-US" sz="2800" dirty="0">
                <a:effectLst>
                  <a:outerShdw blurRad="38100" dist="38100" dir="2700000" algn="tl">
                    <a:srgbClr val="000000">
                      <a:alpha val="43137"/>
                    </a:srgbClr>
                  </a:outerShdw>
                </a:effectLst>
              </a:rPr>
              <a:t>In this figure we can see the theoretical emission profiles that arise from the disc model as a function of the </a:t>
            </a:r>
            <a:r>
              <a:rPr lang="el-GR" sz="28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inclination angles </a:t>
            </a:r>
            <a:r>
              <a:rPr lang="el-GR"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Chen</a:t>
            </a:r>
            <a:r>
              <a:rPr lang="el-GR" sz="28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K</a:t>
            </a:r>
            <a:r>
              <a:rPr lang="el-GR" sz="2800" dirty="0">
                <a:effectLst>
                  <a:outerShdw blurRad="38100" dist="38100" dir="2700000" algn="tl">
                    <a:srgbClr val="000000">
                      <a:alpha val="43137"/>
                    </a:srgbClr>
                  </a:outerShdw>
                </a:effectLst>
              </a:rPr>
              <a:t>. &amp; </a:t>
            </a:r>
            <a:r>
              <a:rPr lang="en-US" sz="2800" dirty="0" err="1">
                <a:effectLst>
                  <a:outerShdw blurRad="38100" dist="38100" dir="2700000" algn="tl">
                    <a:srgbClr val="000000">
                      <a:alpha val="43137"/>
                    </a:srgbClr>
                  </a:outerShdw>
                </a:effectLst>
              </a:rPr>
              <a:t>Halpern</a:t>
            </a:r>
            <a:r>
              <a:rPr lang="el-GR" sz="28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J</a:t>
            </a:r>
            <a:r>
              <a:rPr lang="el-GR" sz="28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P</a:t>
            </a:r>
            <a:r>
              <a:rPr lang="el-GR" sz="2800" dirty="0">
                <a:effectLst>
                  <a:outerShdw blurRad="38100" dist="38100" dir="2700000" algn="tl">
                    <a:srgbClr val="000000">
                      <a:alpha val="43137"/>
                    </a:srgbClr>
                  </a:outerShdw>
                </a:effectLst>
              </a:rPr>
              <a:t>. 1989)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E:\My Documents\Μεταπτυχιακό\Introduction\Φωτογραφίες\agn.bmp"/>
          <p:cNvPicPr>
            <a:picLocks noChangeAspect="1" noChangeArrowheads="1"/>
          </p:cNvPicPr>
          <p:nvPr/>
        </p:nvPicPr>
        <p:blipFill>
          <a:blip r:embed="rId2"/>
          <a:srcRect/>
          <a:stretch>
            <a:fillRect/>
          </a:stretch>
        </p:blipFill>
        <p:spPr bwMode="auto">
          <a:xfrm>
            <a:off x="1547813" y="692150"/>
            <a:ext cx="5905500" cy="5421313"/>
          </a:xfrm>
          <a:prstGeom prst="rect">
            <a:avLst/>
          </a:prstGeom>
          <a:noFill/>
          <a:ln w="9525">
            <a:noFill/>
            <a:miter lim="800000"/>
            <a:headEnd/>
            <a:tailEnd/>
          </a:ln>
        </p:spPr>
      </p:pic>
      <p:sp>
        <p:nvSpPr>
          <p:cNvPr id="20483" name="Text Box 18"/>
          <p:cNvSpPr txBox="1">
            <a:spLocks noChangeArrowheads="1"/>
          </p:cNvSpPr>
          <p:nvPr/>
        </p:nvSpPr>
        <p:spPr bwMode="auto">
          <a:xfrm>
            <a:off x="900113" y="44450"/>
            <a:ext cx="7559675" cy="584200"/>
          </a:xfrm>
          <a:prstGeom prst="rect">
            <a:avLst/>
          </a:prstGeom>
          <a:noFill/>
          <a:ln w="9525">
            <a:noFill/>
            <a:miter lim="800000"/>
            <a:headEnd/>
            <a:tailEnd/>
          </a:ln>
        </p:spPr>
        <p:txBody>
          <a:bodyPr>
            <a:spAutoFit/>
          </a:bodyPr>
          <a:lstStyle/>
          <a:p>
            <a:pPr>
              <a:spcBef>
                <a:spcPct val="50000"/>
              </a:spcBef>
              <a:defRPr/>
            </a:pPr>
            <a:r>
              <a:rPr lang="en-US" sz="3200" b="1" dirty="0">
                <a:solidFill>
                  <a:srgbClr val="FFC000"/>
                </a:solidFill>
                <a:effectLst>
                  <a:outerShdw blurRad="38100" dist="38100" dir="2700000" algn="tl">
                    <a:srgbClr val="000000">
                      <a:alpha val="43137"/>
                    </a:srgbClr>
                  </a:outerShdw>
                </a:effectLst>
              </a:rPr>
              <a:t>3. Broad and Narrow Line Region Clouds</a:t>
            </a:r>
            <a:endParaRPr lang="el-GR" sz="3200" b="1" dirty="0">
              <a:solidFill>
                <a:srgbClr val="FFC000"/>
              </a:solidFill>
              <a:effectLst>
                <a:outerShdw blurRad="38100" dist="38100" dir="2700000" algn="tl">
                  <a:srgbClr val="000000">
                    <a:alpha val="43137"/>
                  </a:srgbClr>
                </a:outerShdw>
              </a:effectLst>
            </a:endParaRPr>
          </a:p>
        </p:txBody>
      </p:sp>
      <p:sp>
        <p:nvSpPr>
          <p:cNvPr id="20484" name="8 - TextBox"/>
          <p:cNvSpPr txBox="1">
            <a:spLocks noChangeArrowheads="1"/>
          </p:cNvSpPr>
          <p:nvPr/>
        </p:nvSpPr>
        <p:spPr bwMode="auto">
          <a:xfrm>
            <a:off x="611188" y="6237288"/>
            <a:ext cx="7561262" cy="396875"/>
          </a:xfrm>
          <a:prstGeom prst="rect">
            <a:avLst/>
          </a:prstGeom>
          <a:noFill/>
          <a:ln w="9525">
            <a:noFill/>
            <a:miter lim="800000"/>
            <a:headEnd/>
            <a:tailEnd/>
          </a:ln>
        </p:spPr>
        <p:txBody>
          <a:bodyPr>
            <a:spAutoFit/>
          </a:bodyPr>
          <a:lstStyle/>
          <a:p>
            <a:pPr algn="ctr">
              <a:defRPr/>
            </a:pPr>
            <a:r>
              <a:rPr lang="en-US" sz="2000" b="1" dirty="0">
                <a:effectLst>
                  <a:outerShdw blurRad="38100" dist="38100" dir="2700000" algn="tl">
                    <a:srgbClr val="000000">
                      <a:alpha val="43137"/>
                    </a:srgbClr>
                  </a:outerShdw>
                </a:effectLst>
                <a:latin typeface="Cambria" pitchFamily="18" charset="0"/>
              </a:rPr>
              <a:t>Arav et al. 1997, Ferland 2004, Laor 2006, Laor et al. 2006</a:t>
            </a:r>
            <a:endParaRPr lang="el-GR"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 TextBox"/>
          <p:cNvSpPr txBox="1">
            <a:spLocks noChangeArrowheads="1"/>
          </p:cNvSpPr>
          <p:nvPr/>
        </p:nvSpPr>
        <p:spPr bwMode="auto">
          <a:xfrm>
            <a:off x="2341563" y="476250"/>
            <a:ext cx="4535487" cy="641350"/>
          </a:xfrm>
          <a:prstGeom prst="rect">
            <a:avLst/>
          </a:prstGeom>
          <a:noFill/>
          <a:ln w="9525">
            <a:noFill/>
            <a:miter lim="800000"/>
            <a:headEnd/>
            <a:tailEnd/>
          </a:ln>
        </p:spPr>
        <p:txBody>
          <a:bodyPr>
            <a:spAutoFit/>
          </a:bodyPr>
          <a:lstStyle/>
          <a:p>
            <a:pPr>
              <a:defRPr/>
            </a:pPr>
            <a:r>
              <a:rPr lang="en-US" sz="3600" b="1" dirty="0">
                <a:solidFill>
                  <a:srgbClr val="FFCC00"/>
                </a:solidFill>
                <a:effectLst>
                  <a:outerShdw blurRad="38100" dist="38100" dir="2700000" algn="tl">
                    <a:srgbClr val="000000">
                      <a:alpha val="43137"/>
                    </a:srgbClr>
                  </a:outerShdw>
                </a:effectLst>
                <a:cs typeface="Times New Roman" pitchFamily="18" charset="0"/>
              </a:rPr>
              <a:t>Emission line profiles</a:t>
            </a:r>
            <a:endParaRPr lang="el-GR" sz="3600" b="1" dirty="0">
              <a:solidFill>
                <a:srgbClr val="FFCC00"/>
              </a:solidFill>
              <a:effectLst>
                <a:outerShdw blurRad="38100" dist="38100" dir="2700000" algn="tl">
                  <a:srgbClr val="000000">
                    <a:alpha val="43137"/>
                  </a:srgbClr>
                </a:outerShdw>
              </a:effectLst>
              <a:cs typeface="Times New Roman" pitchFamily="18" charset="0"/>
            </a:endParaRPr>
          </a:p>
        </p:txBody>
      </p:sp>
      <p:sp>
        <p:nvSpPr>
          <p:cNvPr id="20483" name="6 - TextBox"/>
          <p:cNvSpPr txBox="1">
            <a:spLocks noChangeArrowheads="1"/>
          </p:cNvSpPr>
          <p:nvPr/>
        </p:nvSpPr>
        <p:spPr bwMode="auto">
          <a:xfrm>
            <a:off x="1116013" y="3657600"/>
            <a:ext cx="6696075" cy="1066800"/>
          </a:xfrm>
          <a:prstGeom prst="rect">
            <a:avLst/>
          </a:prstGeom>
          <a:noFill/>
          <a:ln w="9525">
            <a:noFill/>
            <a:miter lim="800000"/>
            <a:headEnd/>
            <a:tailEnd/>
          </a:ln>
        </p:spPr>
        <p:txBody>
          <a:bodyPr>
            <a:spAutoFit/>
          </a:bodyPr>
          <a:lstStyle/>
          <a:p>
            <a:pPr marL="342900" indent="-342900">
              <a:buFontTx/>
              <a:buAutoNum type="arabicPeriod"/>
              <a:tabLst>
                <a:tab pos="269875" algn="l"/>
              </a:tabLst>
            </a:pPr>
            <a:r>
              <a:rPr lang="en-US" sz="3200" b="1">
                <a:solidFill>
                  <a:srgbClr val="FFCC00"/>
                </a:solidFill>
                <a:cs typeface="Times New Roman" pitchFamily="18" charset="0"/>
              </a:rPr>
              <a:t>Simple Emission lines</a:t>
            </a:r>
          </a:p>
          <a:p>
            <a:pPr marL="342900" indent="-342900">
              <a:buFontTx/>
              <a:buAutoNum type="arabicPeriod"/>
              <a:tabLst>
                <a:tab pos="269875" algn="l"/>
              </a:tabLst>
            </a:pPr>
            <a:r>
              <a:rPr lang="en-US" sz="3200" b="1">
                <a:solidFill>
                  <a:srgbClr val="FFCC00"/>
                </a:solidFill>
                <a:cs typeface="Times New Roman" pitchFamily="18" charset="0"/>
              </a:rPr>
              <a:t>Multi-component emission lines</a:t>
            </a:r>
            <a:endParaRPr lang="en-US" sz="3200" b="1">
              <a:solidFill>
                <a:srgbClr val="FFCC00"/>
              </a:solidFill>
              <a:latin typeface="Arial" pitchFamily="34" charset="0"/>
            </a:endParaRPr>
          </a:p>
        </p:txBody>
      </p:sp>
      <p:sp>
        <p:nvSpPr>
          <p:cNvPr id="3" name="2 - TextBox"/>
          <p:cNvSpPr txBox="1"/>
          <p:nvPr/>
        </p:nvSpPr>
        <p:spPr>
          <a:xfrm>
            <a:off x="323850" y="2001838"/>
            <a:ext cx="8351838" cy="1066800"/>
          </a:xfrm>
          <a:prstGeom prst="rect">
            <a:avLst/>
          </a:prstGeom>
          <a:noFill/>
        </p:spPr>
        <p:txBody>
          <a:bodyPr>
            <a:spAutoFit/>
          </a:bodyPr>
          <a:lstStyle/>
          <a:p>
            <a:pPr algn="ctr">
              <a:defRPr/>
            </a:pPr>
            <a:r>
              <a:rPr lang="en-US" sz="3200" dirty="0">
                <a:solidFill>
                  <a:srgbClr val="3399FF"/>
                </a:solidFill>
                <a:effectLst>
                  <a:outerShdw blurRad="38100" dist="38100" dir="2700000" algn="tl">
                    <a:srgbClr val="000000">
                      <a:alpha val="43137"/>
                    </a:srgbClr>
                  </a:outerShdw>
                </a:effectLst>
                <a:cs typeface="Times New Roman" pitchFamily="18" charset="0"/>
              </a:rPr>
              <a:t>In the spectra of </a:t>
            </a:r>
            <a:r>
              <a:rPr lang="en-US" sz="3200" dirty="0" err="1">
                <a:solidFill>
                  <a:srgbClr val="3399FF"/>
                </a:solidFill>
                <a:effectLst>
                  <a:outerShdw blurRad="38100" dist="38100" dir="2700000" algn="tl">
                    <a:srgbClr val="000000">
                      <a:alpha val="43137"/>
                    </a:srgbClr>
                  </a:outerShdw>
                </a:effectLst>
                <a:cs typeface="Times New Roman" pitchFamily="18" charset="0"/>
              </a:rPr>
              <a:t>HiBAL</a:t>
            </a:r>
            <a:r>
              <a:rPr lang="en-US" sz="3200" dirty="0">
                <a:solidFill>
                  <a:srgbClr val="3399FF"/>
                </a:solidFill>
                <a:effectLst>
                  <a:outerShdw blurRad="38100" dist="38100" dir="2700000" algn="tl">
                    <a:srgbClr val="000000">
                      <a:alpha val="43137"/>
                    </a:srgbClr>
                  </a:outerShdw>
                </a:effectLst>
                <a:cs typeface="Times New Roman" pitchFamily="18" charset="0"/>
              </a:rPr>
              <a:t> QSOs  we can detect emission line profiles separated in two subgroups</a:t>
            </a:r>
            <a:r>
              <a:rPr lang="en-US" sz="3200" dirty="0">
                <a:effectLst>
                  <a:outerShdw blurRad="38100" dist="38100" dir="2700000" algn="tl">
                    <a:srgbClr val="1F497D"/>
                  </a:outerShdw>
                </a:effectLst>
                <a:cs typeface="Times New Roman" pitchFamily="18" charset="0"/>
              </a:rPr>
              <a:t>.    </a:t>
            </a:r>
            <a:endParaRPr lang="el-GR" sz="3200" dirty="0">
              <a:effectLst>
                <a:outerShdw blurRad="38100" dist="38100" dir="2700000" algn="tl">
                  <a:srgbClr val="1F497D"/>
                </a:outerShdw>
              </a:effectLst>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42938" y="2428875"/>
            <a:ext cx="7858125" cy="1900238"/>
          </a:xfrm>
        </p:spPr>
        <p:txBody>
          <a:bodyPr>
            <a:normAutofit/>
          </a:bodyPr>
          <a:lstStyle/>
          <a:p>
            <a:pPr marL="0" indent="0" algn="just" eaLnBrk="1" hangingPunct="1">
              <a:lnSpc>
                <a:spcPct val="90000"/>
              </a:lnSpc>
              <a:buFont typeface="Arial" pitchFamily="34" charset="0"/>
              <a:buNone/>
              <a:defRPr/>
            </a:pPr>
            <a:r>
              <a:rPr lang="en-US" sz="3000" dirty="0" smtClean="0">
                <a:solidFill>
                  <a:srgbClr val="3399FF"/>
                </a:solidFill>
                <a:effectLst>
                  <a:outerShdw blurRad="38100" dist="38100" dir="2700000" algn="tl">
                    <a:srgbClr val="FFFFFF"/>
                  </a:outerShdw>
                </a:effectLst>
                <a:latin typeface="Times New Roman" pitchFamily="18" charset="0"/>
                <a:cs typeface="Times New Roman" pitchFamily="18" charset="0"/>
              </a:rPr>
              <a:t>The first subgroup</a:t>
            </a:r>
            <a:r>
              <a:rPr lang="en-US" sz="3000" dirty="0" smtClean="0">
                <a:effectLst>
                  <a:outerShdw blurRad="38100" dist="38100" dir="2700000" algn="tl">
                    <a:srgbClr val="1F497D"/>
                  </a:outerShdw>
                </a:effectLst>
                <a:latin typeface="Times New Roman" pitchFamily="18" charset="0"/>
                <a:cs typeface="Times New Roman" pitchFamily="18" charset="0"/>
              </a:rPr>
              <a:t>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of emission lines includes lines </a:t>
            </a:r>
            <a:r>
              <a:rPr lang="en-US" sz="3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with simple profiles</a:t>
            </a:r>
            <a:r>
              <a:rPr lang="en-US" sz="30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that we can fit using </a:t>
            </a:r>
            <a:r>
              <a:rPr lang="en-US" sz="3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accretion disk model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or, a classical distribution as </a:t>
            </a:r>
            <a:r>
              <a:rPr lang="en-US" sz="3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Gauss, Lorentz or Voigt</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l-GR" sz="3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eaLnBrk="1" hangingPunct="1">
              <a:lnSpc>
                <a:spcPct val="90000"/>
              </a:lnSpc>
              <a:defRPr/>
            </a:pPr>
            <a:endParaRPr lang="el-GR" sz="3000" dirty="0" smtClean="0"/>
          </a:p>
        </p:txBody>
      </p:sp>
      <p:sp>
        <p:nvSpPr>
          <p:cNvPr id="22531" name="3 - TextBox"/>
          <p:cNvSpPr txBox="1">
            <a:spLocks noChangeArrowheads="1"/>
          </p:cNvSpPr>
          <p:nvPr/>
        </p:nvSpPr>
        <p:spPr bwMode="auto">
          <a:xfrm>
            <a:off x="1763713" y="642938"/>
            <a:ext cx="5422900" cy="641350"/>
          </a:xfrm>
          <a:prstGeom prst="rect">
            <a:avLst/>
          </a:prstGeom>
          <a:noFill/>
          <a:ln w="9525">
            <a:noFill/>
            <a:miter lim="800000"/>
            <a:headEnd/>
            <a:tailEnd/>
          </a:ln>
        </p:spPr>
        <p:txBody>
          <a:bodyPr>
            <a:spAutoFit/>
          </a:bodyPr>
          <a:lstStyle/>
          <a:p>
            <a:pPr algn="ctr">
              <a:defRPr/>
            </a:pPr>
            <a:r>
              <a:rPr lang="en-US" sz="3600" b="1" dirty="0">
                <a:solidFill>
                  <a:srgbClr val="FFC000"/>
                </a:solidFill>
                <a:effectLst>
                  <a:outerShdw blurRad="38100" dist="38100" dir="2700000" algn="tl">
                    <a:srgbClr val="000000">
                      <a:alpha val="43137"/>
                    </a:srgbClr>
                  </a:outerShdw>
                </a:effectLst>
                <a:cs typeface="Times New Roman" pitchFamily="18" charset="0"/>
              </a:rPr>
              <a:t>Simple Emission lines</a:t>
            </a:r>
            <a:endParaRPr lang="el-GR" sz="3600" b="1" dirty="0">
              <a:solidFill>
                <a:srgbClr val="FFC00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908050"/>
            <a:ext cx="3857625" cy="5386388"/>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r>
              <a:rPr lang="en-US" sz="2700" dirty="0" smtClean="0">
                <a:solidFill>
                  <a:srgbClr val="3399FF"/>
                </a:solidFill>
                <a:effectLst>
                  <a:outerShdw blurRad="38100" dist="38100" dir="2700000" algn="tl">
                    <a:srgbClr val="FFFFFF"/>
                  </a:outerShdw>
                </a:effectLst>
                <a:cs typeface="Times New Roman" pitchFamily="18" charset="0"/>
              </a:rPr>
              <a:t>The second subgroup</a:t>
            </a:r>
            <a:r>
              <a:rPr lang="en-US" sz="2700" dirty="0" smtClean="0">
                <a:effectLst>
                  <a:outerShdw blurRad="38100" dist="38100" dir="2700000" algn="tl">
                    <a:srgbClr val="1F497D"/>
                  </a:outerShdw>
                </a:effectLst>
                <a:cs typeface="Times New Roman" pitchFamily="18" charset="0"/>
              </a:rPr>
              <a:t> </a:t>
            </a:r>
            <a:r>
              <a:rPr lang="en-US" sz="2800" dirty="0" smtClean="0">
                <a:effectLst>
                  <a:outerShdw blurRad="38100" dist="38100" dir="2700000" algn="tl">
                    <a:srgbClr val="1F497D"/>
                  </a:outerShdw>
                </a:effectLst>
                <a:cs typeface="Times New Roman" pitchFamily="18" charset="0"/>
              </a:rPr>
              <a:t>of emission lines </a:t>
            </a:r>
            <a:r>
              <a:rPr lang="en-US" sz="2700" dirty="0" smtClean="0">
                <a:effectLst>
                  <a:outerShdw blurRad="38100" dist="38100" dir="2700000" algn="tl">
                    <a:srgbClr val="1F497D"/>
                  </a:outerShdw>
                </a:effectLst>
                <a:cs typeface="Times New Roman" pitchFamily="18" charset="0"/>
              </a:rPr>
              <a:t>includes complex lines that </a:t>
            </a:r>
            <a:r>
              <a:rPr lang="en-US" sz="2700" dirty="0" smtClean="0">
                <a:solidFill>
                  <a:srgbClr val="FFC000"/>
                </a:solidFill>
                <a:effectLst>
                  <a:outerShdw blurRad="38100" dist="38100" dir="2700000" algn="tl">
                    <a:srgbClr val="000000">
                      <a:alpha val="43137"/>
                    </a:srgbClr>
                  </a:outerShdw>
                </a:effectLst>
                <a:cs typeface="Times New Roman" pitchFamily="18" charset="0"/>
              </a:rPr>
              <a:t>cannot be simulated using only the accretion disk model</a:t>
            </a:r>
            <a:r>
              <a:rPr lang="en-US" sz="2700" dirty="0" smtClean="0">
                <a:cs typeface="Times New Roman" pitchFamily="18" charset="0"/>
              </a:rPr>
              <a:t>.</a:t>
            </a:r>
            <a:r>
              <a:rPr lang="en-US" sz="2700" dirty="0" smtClean="0">
                <a:effectLst>
                  <a:outerShdw blurRad="38100" dist="38100" dir="2700000" algn="tl">
                    <a:srgbClr val="1F497D"/>
                  </a:outerShdw>
                </a:effectLst>
                <a:cs typeface="Times New Roman" pitchFamily="18" charset="0"/>
              </a:rPr>
              <a:t> This means that the line profiles are not due only to the accretion disk, but </a:t>
            </a:r>
            <a:r>
              <a:rPr lang="en-US" sz="2700" dirty="0" smtClean="0">
                <a:solidFill>
                  <a:srgbClr val="FFC000"/>
                </a:solidFill>
                <a:effectLst>
                  <a:outerShdw blurRad="38100" dist="38100" dir="2700000" algn="tl">
                    <a:srgbClr val="000000">
                      <a:alpha val="43137"/>
                    </a:srgbClr>
                  </a:outerShdw>
                </a:effectLst>
                <a:cs typeface="Times New Roman" pitchFamily="18" charset="0"/>
              </a:rPr>
              <a:t>there are other regions (clouds, blobs)</a:t>
            </a:r>
            <a:r>
              <a:rPr lang="en-US" sz="2700" dirty="0" smtClean="0">
                <a:effectLst>
                  <a:outerShdw blurRad="38100" dist="38100" dir="2700000" algn="tl">
                    <a:srgbClr val="000000">
                      <a:alpha val="43137"/>
                    </a:srgbClr>
                  </a:outerShdw>
                </a:effectLst>
                <a:cs typeface="Times New Roman" pitchFamily="18" charset="0"/>
              </a:rPr>
              <a:t> </a:t>
            </a:r>
            <a:r>
              <a:rPr lang="en-US" sz="2700" dirty="0" smtClean="0">
                <a:effectLst>
                  <a:outerShdw blurRad="38100" dist="38100" dir="2700000" algn="tl">
                    <a:srgbClr val="1F497D"/>
                  </a:outerShdw>
                </a:effectLst>
                <a:cs typeface="Times New Roman" pitchFamily="18" charset="0"/>
              </a:rPr>
              <a:t>apart from the disk that play a significant role too.</a:t>
            </a:r>
            <a:endParaRPr lang="el-GR" sz="2700" dirty="0" smtClean="0">
              <a:effectLst>
                <a:outerShdw blurRad="38100" dist="38100" dir="2700000" algn="tl">
                  <a:srgbClr val="1F497D"/>
                </a:outerShdw>
              </a:effectLst>
              <a:cs typeface="Times New Roman" pitchFamily="18" charset="0"/>
            </a:endParaRPr>
          </a:p>
          <a:p>
            <a:pPr eaLnBrk="1" hangingPunct="1">
              <a:defRPr/>
            </a:pPr>
            <a:endParaRPr lang="el-GR" dirty="0" smtClean="0">
              <a:latin typeface="Calibri" pitchFamily="34" charset="0"/>
            </a:endParaRPr>
          </a:p>
        </p:txBody>
      </p:sp>
      <p:pic>
        <p:nvPicPr>
          <p:cNvPr id="22531" name="4 - Εικόνα"/>
          <p:cNvPicPr>
            <a:picLocks noChangeAspect="1" noChangeArrowheads="1"/>
          </p:cNvPicPr>
          <p:nvPr/>
        </p:nvPicPr>
        <p:blipFill>
          <a:blip r:embed="rId2"/>
          <a:srcRect/>
          <a:stretch>
            <a:fillRect/>
          </a:stretch>
        </p:blipFill>
        <p:spPr bwMode="auto">
          <a:xfrm>
            <a:off x="3786188" y="857250"/>
            <a:ext cx="5143500" cy="4786313"/>
          </a:xfrm>
          <a:prstGeom prst="rect">
            <a:avLst/>
          </a:prstGeom>
          <a:noFill/>
          <a:ln w="9525">
            <a:noFill/>
            <a:miter lim="800000"/>
            <a:headEnd/>
            <a:tailEnd/>
          </a:ln>
        </p:spPr>
      </p:pic>
      <p:sp>
        <p:nvSpPr>
          <p:cNvPr id="70657" name="Rectangle 1"/>
          <p:cNvSpPr>
            <a:spLocks noChangeArrowheads="1"/>
          </p:cNvSpPr>
          <p:nvPr/>
        </p:nvSpPr>
        <p:spPr bwMode="auto">
          <a:xfrm>
            <a:off x="3635375" y="5589588"/>
            <a:ext cx="5400675" cy="1200150"/>
          </a:xfrm>
          <a:prstGeom prst="rect">
            <a:avLst/>
          </a:prstGeom>
          <a:noFill/>
          <a:ln w="9525">
            <a:noFill/>
            <a:miter lim="800000"/>
            <a:headEnd/>
            <a:tailEnd/>
          </a:ln>
          <a:effectLst/>
        </p:spPr>
        <p:txBody>
          <a:bodyPr anchor="ctr">
            <a:spAutoFit/>
          </a:bodyPr>
          <a:lstStyle/>
          <a:p>
            <a:pPr algn="ctr">
              <a:tabLst>
                <a:tab pos="269875" algn="l"/>
              </a:tabLst>
              <a:defRPr/>
            </a:pPr>
            <a:r>
              <a:rPr lang="en-US" dirty="0">
                <a:effectLst>
                  <a:outerShdw blurRad="38100" dist="38100" dir="2700000" algn="tl">
                    <a:srgbClr val="1F497D"/>
                  </a:outerShdw>
                </a:effectLst>
                <a:cs typeface="Times New Roman" pitchFamily="18" charset="0"/>
              </a:rPr>
              <a:t>The observed H</a:t>
            </a:r>
            <a:r>
              <a:rPr lang="el-GR" dirty="0">
                <a:effectLst>
                  <a:outerShdw blurRad="38100" dist="38100" dir="2700000" algn="tl">
                    <a:srgbClr val="1F497D"/>
                  </a:outerShdw>
                </a:effectLst>
                <a:cs typeface="Times New Roman" pitchFamily="18" charset="0"/>
              </a:rPr>
              <a:t>α</a:t>
            </a:r>
            <a:r>
              <a:rPr lang="en-US" dirty="0">
                <a:effectLst>
                  <a:outerShdw blurRad="38100" dist="38100" dir="2700000" algn="tl">
                    <a:srgbClr val="1F497D"/>
                  </a:outerShdw>
                </a:effectLst>
                <a:cs typeface="Times New Roman" pitchFamily="18" charset="0"/>
              </a:rPr>
              <a:t> line (dots) fitted with multi-component model (solid line) given by </a:t>
            </a:r>
            <a:r>
              <a:rPr lang="en-US" dirty="0" err="1">
                <a:effectLst>
                  <a:outerShdw blurRad="38100" dist="38100" dir="2700000" algn="tl">
                    <a:srgbClr val="1F497D"/>
                  </a:outerShdw>
                </a:effectLst>
                <a:cs typeface="Times New Roman" pitchFamily="18" charset="0"/>
              </a:rPr>
              <a:t>Popović</a:t>
            </a:r>
            <a:r>
              <a:rPr lang="en-US" dirty="0">
                <a:effectLst>
                  <a:outerShdw blurRad="38100" dist="38100" dir="2700000" algn="tl">
                    <a:srgbClr val="1F497D"/>
                  </a:outerShdw>
                </a:effectLst>
                <a:cs typeface="Times New Roman" pitchFamily="18" charset="0"/>
              </a:rPr>
              <a:t> et al. (2002). With dashed lines the disk, broad and narrow spherical components are presented.</a:t>
            </a:r>
            <a:endParaRPr lang="en-US" dirty="0">
              <a:effectLst>
                <a:outerShdw blurRad="38100" dist="38100" dir="2700000" algn="tl">
                  <a:srgbClr val="1F497D"/>
                </a:outerShdw>
              </a:effectLst>
              <a:latin typeface="Arial" charset="0"/>
              <a:cs typeface="Arial" charset="0"/>
            </a:endParaRPr>
          </a:p>
        </p:txBody>
      </p:sp>
      <p:sp>
        <p:nvSpPr>
          <p:cNvPr id="23557" name="Rectangle 2"/>
          <p:cNvSpPr>
            <a:spLocks noChangeArrowheads="1"/>
          </p:cNvSpPr>
          <p:nvPr/>
        </p:nvSpPr>
        <p:spPr bwMode="auto">
          <a:xfrm>
            <a:off x="500063" y="47625"/>
            <a:ext cx="8286750" cy="641350"/>
          </a:xfrm>
          <a:prstGeom prst="rect">
            <a:avLst/>
          </a:prstGeom>
          <a:noFill/>
          <a:ln w="9525">
            <a:noFill/>
            <a:miter lim="800000"/>
            <a:headEnd/>
            <a:tailEnd/>
          </a:ln>
        </p:spPr>
        <p:txBody>
          <a:bodyPr anchor="ctr">
            <a:spAutoFit/>
          </a:bodyPr>
          <a:lstStyle/>
          <a:p>
            <a:pPr algn="ctr">
              <a:tabLst>
                <a:tab pos="269875" algn="l"/>
              </a:tabLst>
              <a:defRPr/>
            </a:pPr>
            <a:r>
              <a:rPr lang="en-US" sz="3600" b="1" dirty="0">
                <a:solidFill>
                  <a:srgbClr val="FFC000"/>
                </a:solidFill>
                <a:effectLst>
                  <a:outerShdw blurRad="38100" dist="38100" dir="2700000" algn="tl">
                    <a:srgbClr val="000000">
                      <a:alpha val="43137"/>
                    </a:srgbClr>
                  </a:outerShdw>
                </a:effectLst>
                <a:cs typeface="Times New Roman" pitchFamily="18" charset="0"/>
              </a:rPr>
              <a:t>Multi-component Emission Lines  </a:t>
            </a:r>
            <a:endParaRPr lang="en-US" sz="3600" b="1" dirty="0">
              <a:solidFill>
                <a:srgbClr val="FFC000"/>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1785938" y="2500313"/>
            <a:ext cx="5643562" cy="1143000"/>
          </a:xfrm>
        </p:spPr>
        <p:txBody>
          <a:bodyPr/>
          <a:lstStyle/>
          <a:p>
            <a:pPr eaLnBrk="1" hangingPunct="1">
              <a:defRPr/>
            </a:pP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Problems of </a:t>
            </a:r>
            <a:b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HiBAL</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QSOs spectra</a:t>
            </a:r>
            <a:endParaRPr lang="el-GR" b="1" dirty="0" smtClean="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75" y="1595438"/>
            <a:ext cx="8821738" cy="4929187"/>
          </a:xfrm>
        </p:spPr>
        <p:txBody>
          <a:bodyPr>
            <a:normAutofit/>
          </a:bodyPr>
          <a:lstStyle/>
          <a:p>
            <a:pPr algn="just" eaLnBrk="1" hangingPunct="1">
              <a:lnSpc>
                <a:spcPct val="90000"/>
              </a:lnSpc>
              <a:buFont typeface="Arial" pitchFamily="34" charset="0"/>
              <a:buNone/>
              <a:defRPr/>
            </a:pPr>
            <a:r>
              <a:rPr lang="en-US" sz="4800" b="1" dirty="0" smtClean="0">
                <a:solidFill>
                  <a:srgbClr val="FF0000"/>
                </a:solidFill>
                <a:latin typeface="Times New Roman" pitchFamily="18" charset="0"/>
                <a:cs typeface="Times New Roman" pitchFamily="18" charset="0"/>
              </a:rPr>
              <a:t>	</a:t>
            </a:r>
            <a:r>
              <a:rPr lang="en-US" sz="3300" dirty="0" smtClean="0">
                <a:effectLst>
                  <a:outerShdw blurRad="38100" dist="38100" dir="2700000" algn="tl">
                    <a:srgbClr val="1F497D"/>
                  </a:outerShdw>
                </a:effectLst>
                <a:latin typeface="Times New Roman" pitchFamily="18" charset="0"/>
                <a:cs typeface="Times New Roman" pitchFamily="18" charset="0"/>
              </a:rPr>
              <a:t>BALR’s spectral line profiles appear to be rather complex in structure. </a:t>
            </a:r>
            <a:r>
              <a:rPr lang="en-US" sz="33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This means that these spectral lines are not created in a single region but are the spectral synthesis of many discrete lines.</a:t>
            </a:r>
            <a:r>
              <a:rPr lang="en-US" sz="3300" dirty="0" smtClean="0">
                <a:effectLst>
                  <a:outerShdw blurRad="38100" dist="38100" dir="2700000" algn="tl">
                    <a:srgbClr val="1F497D"/>
                  </a:outerShdw>
                </a:effectLst>
                <a:latin typeface="Times New Roman" pitchFamily="18" charset="0"/>
                <a:cs typeface="Times New Roman" pitchFamily="18" charset="0"/>
              </a:rPr>
              <a:t> These discrete lines are created in separate and independent regions (clouds or blobs) that have different spectral characteristics. </a:t>
            </a:r>
            <a:endParaRPr lang="el-GR" sz="3300" dirty="0" smtClean="0">
              <a:effectLst>
                <a:outerShdw blurRad="38100" dist="38100" dir="2700000" algn="tl">
                  <a:srgbClr val="1F497D"/>
                </a:outerShdw>
              </a:effectLst>
              <a:latin typeface="Times New Roman" pitchFamily="18" charset="0"/>
              <a:cs typeface="Times New Roman" pitchFamily="18" charset="0"/>
            </a:endParaRPr>
          </a:p>
          <a:p>
            <a:pPr algn="just" eaLnBrk="1" hangingPunct="1">
              <a:lnSpc>
                <a:spcPct val="90000"/>
              </a:lnSpc>
              <a:buFont typeface="Arial" pitchFamily="34" charset="0"/>
              <a:buNone/>
              <a:defRPr/>
            </a:pPr>
            <a:r>
              <a:rPr lang="en-GB" sz="3300" dirty="0" smtClean="0">
                <a:effectLst>
                  <a:outerShdw blurRad="38100" dist="38100" dir="2700000" algn="tl">
                    <a:srgbClr val="1F497D"/>
                  </a:outerShdw>
                </a:effectLst>
                <a:latin typeface="Times New Roman" pitchFamily="18" charset="0"/>
                <a:cs typeface="Times New Roman" pitchFamily="18" charset="0"/>
              </a:rPr>
              <a:t>	</a:t>
            </a:r>
            <a:r>
              <a:rPr lang="en-GB" sz="2800" dirty="0" smtClean="0">
                <a:effectLst>
                  <a:outerShdw blurRad="38100" dist="38100" dir="2700000" algn="tl">
                    <a:srgbClr val="1F497D"/>
                  </a:outerShdw>
                </a:effectLst>
                <a:latin typeface="Times New Roman" pitchFamily="18" charset="0"/>
                <a:cs typeface="Times New Roman" pitchFamily="18" charset="0"/>
              </a:rPr>
              <a:t>(Danezis 1984, 1986, </a:t>
            </a:r>
            <a:r>
              <a:rPr lang="en-US" sz="2800" dirty="0" smtClean="0">
                <a:effectLst>
                  <a:outerShdw blurRad="38100" dist="38100" dir="2700000" algn="tl">
                    <a:srgbClr val="1F497D"/>
                  </a:outerShdw>
                </a:effectLst>
                <a:latin typeface="Times New Roman" pitchFamily="18" charset="0"/>
                <a:cs typeface="Times New Roman" pitchFamily="18" charset="0"/>
              </a:rPr>
              <a:t>Danezis et al. 1991, 2003</a:t>
            </a:r>
            <a:r>
              <a:rPr lang="en-GB" sz="2800" dirty="0" smtClean="0">
                <a:effectLst>
                  <a:outerShdw blurRad="38100" dist="38100" dir="2700000" algn="tl">
                    <a:srgbClr val="1F497D"/>
                  </a:outerShdw>
                </a:effectLst>
                <a:latin typeface="Times New Roman" pitchFamily="18" charset="0"/>
                <a:cs typeface="Times New Roman" pitchFamily="18" charset="0"/>
              </a:rPr>
              <a:t> and Lyratzi &amp; Danezis 2004</a:t>
            </a:r>
            <a:r>
              <a:rPr lang="en-US" sz="2800" dirty="0" smtClean="0">
                <a:effectLst>
                  <a:outerShdw blurRad="38100" dist="38100" dir="2700000" algn="tl">
                    <a:srgbClr val="1F497D"/>
                  </a:outerShdw>
                </a:effectLst>
                <a:latin typeface="Times New Roman" pitchFamily="18" charset="0"/>
                <a:cs typeface="Times New Roman" pitchFamily="18" charset="0"/>
              </a:rPr>
              <a:t>, Boksenberg et al. 2003, Zheng et al. 2001, Dobrzycki et al. 2007</a:t>
            </a:r>
            <a:r>
              <a:rPr lang="en-GB" sz="2800" dirty="0" smtClean="0">
                <a:effectLst>
                  <a:outerShdw blurRad="38100" dist="38100" dir="2700000" algn="tl">
                    <a:srgbClr val="1F497D"/>
                  </a:outerShdw>
                </a:effectLst>
                <a:latin typeface="Times New Roman" pitchFamily="18" charset="0"/>
                <a:cs typeface="Times New Roman" pitchFamily="18" charset="0"/>
              </a:rPr>
              <a:t>)</a:t>
            </a:r>
            <a:r>
              <a:rPr lang="en-US" sz="3300" dirty="0" smtClean="0">
                <a:effectLst>
                  <a:outerShdw blurRad="38100" dist="38100" dir="2700000" algn="tl">
                    <a:srgbClr val="1F497D"/>
                  </a:outerShdw>
                </a:effectLst>
                <a:latin typeface="Times New Roman" pitchFamily="18" charset="0"/>
                <a:cs typeface="Times New Roman" pitchFamily="18" charset="0"/>
              </a:rPr>
              <a:t>.</a:t>
            </a:r>
            <a:endParaRPr lang="el-GR" sz="3300" dirty="0" smtClean="0">
              <a:effectLst>
                <a:outerShdw blurRad="38100" dist="38100" dir="2700000" algn="tl">
                  <a:srgbClr val="1F497D"/>
                </a:outerShdw>
              </a:effectLst>
              <a:latin typeface="Times New Roman" pitchFamily="18" charset="0"/>
              <a:cs typeface="Times New Roman" pitchFamily="18" charset="0"/>
            </a:endParaRPr>
          </a:p>
        </p:txBody>
      </p:sp>
      <p:sp>
        <p:nvSpPr>
          <p:cNvPr id="25603" name="6 - TextBox"/>
          <p:cNvSpPr txBox="1">
            <a:spLocks noChangeArrowheads="1"/>
          </p:cNvSpPr>
          <p:nvPr/>
        </p:nvSpPr>
        <p:spPr bwMode="auto">
          <a:xfrm>
            <a:off x="0" y="334963"/>
            <a:ext cx="9144000" cy="1066800"/>
          </a:xfrm>
          <a:prstGeom prst="rect">
            <a:avLst/>
          </a:prstGeom>
          <a:noFill/>
          <a:ln w="9525">
            <a:noFill/>
            <a:miter lim="800000"/>
            <a:headEnd/>
            <a:tailEnd/>
          </a:ln>
        </p:spPr>
        <p:txBody>
          <a:bodyPr>
            <a:spAutoFit/>
          </a:bodyPr>
          <a:lstStyle/>
          <a:p>
            <a:pPr marL="514350" indent="-514350" algn="ctr">
              <a:buFontTx/>
              <a:buAutoNum type="arabicPeriod"/>
              <a:defRPr/>
            </a:pPr>
            <a:r>
              <a:rPr lang="en-US" sz="3200" b="1" dirty="0">
                <a:solidFill>
                  <a:srgbClr val="FFC000"/>
                </a:solidFill>
                <a:effectLst>
                  <a:outerShdw blurRad="38100" dist="38100" dir="2700000" algn="tl">
                    <a:srgbClr val="000000">
                      <a:alpha val="43137"/>
                    </a:srgbClr>
                  </a:outerShdw>
                </a:effectLst>
                <a:cs typeface="Times New Roman" pitchFamily="18" charset="0"/>
              </a:rPr>
              <a:t>The broad and very complex </a:t>
            </a:r>
          </a:p>
          <a:p>
            <a:pPr marL="514350" indent="-514350" algn="ctr">
              <a:defRPr/>
            </a:pPr>
            <a:r>
              <a:rPr lang="en-US" sz="3200" b="1" dirty="0">
                <a:solidFill>
                  <a:srgbClr val="FFC000"/>
                </a:solidFill>
                <a:effectLst>
                  <a:outerShdw blurRad="38100" dist="38100" dir="2700000" algn="tl">
                    <a:srgbClr val="000000">
                      <a:alpha val="43137"/>
                    </a:srgbClr>
                  </a:outerShdw>
                </a:effectLst>
                <a:cs typeface="Times New Roman" pitchFamily="18" charset="0"/>
              </a:rPr>
              <a:t>Absorption Line profiles</a:t>
            </a:r>
            <a:endParaRPr lang="el-GR" sz="3200" b="1" dirty="0">
              <a:solidFill>
                <a:srgbClr val="FFC00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750" y="857250"/>
            <a:ext cx="8047038" cy="5126038"/>
          </a:xfrm>
        </p:spPr>
        <p:txBody>
          <a:bodyPr>
            <a:normAutofit/>
          </a:bodyPr>
          <a:lstStyle/>
          <a:p>
            <a:pPr marL="0" indent="0" algn="just" eaLnBrk="1" hangingPunct="1">
              <a:buFont typeface="Arial" pitchFamily="34" charset="0"/>
              <a:buNone/>
              <a:defRPr/>
            </a:pPr>
            <a:r>
              <a:rPr lang="en-US" dirty="0" smtClean="0">
                <a:effectLst>
                  <a:outerShdw blurRad="38100" dist="38100" dir="2700000" algn="tl">
                    <a:srgbClr val="1F497D"/>
                  </a:outerShdw>
                </a:effectLst>
                <a:latin typeface="Times New Roman" pitchFamily="18" charset="0"/>
                <a:cs typeface="Times New Roman" pitchFamily="18" charset="0"/>
              </a:rPr>
              <a:t>To be more specific, </a:t>
            </a:r>
            <a:r>
              <a:rPr lang="en-US" dirty="0"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each plasma cloud produces a classical absorption line</a:t>
            </a:r>
            <a:r>
              <a:rPr lang="en-US" dirty="0" smtClean="0">
                <a:latin typeface="Times New Roman" pitchFamily="18" charset="0"/>
                <a:cs typeface="Times New Roman" pitchFamily="18" charset="0"/>
              </a:rPr>
              <a:t>.</a:t>
            </a:r>
            <a:r>
              <a:rPr lang="en-US" dirty="0" smtClean="0">
                <a:effectLst>
                  <a:outerShdw blurRad="38100" dist="38100" dir="2700000" algn="tl">
                    <a:srgbClr val="1F497D"/>
                  </a:outerShdw>
                </a:effectLst>
                <a:latin typeface="Times New Roman" pitchFamily="18" charset="0"/>
                <a:cs typeface="Times New Roman" pitchFamily="18" charset="0"/>
              </a:rPr>
              <a:t> If these clouds rotate around their centers, with large velocities and move radially with small velocities, then the produced spectral lines have large widths and small shifts. As a result, these lines are blended among themselves producing a complex profile </a:t>
            </a:r>
            <a:r>
              <a:rPr lang="en-GB" dirty="0" smtClean="0">
                <a:effectLst>
                  <a:outerShdw blurRad="38100" dist="38100" dir="2700000" algn="tl">
                    <a:srgbClr val="1F497D"/>
                  </a:outerShdw>
                </a:effectLst>
                <a:latin typeface="Times New Roman" pitchFamily="18" charset="0"/>
                <a:cs typeface="Times New Roman" pitchFamily="18" charset="0"/>
              </a:rPr>
              <a:t>(Danezis 1984, 1986, </a:t>
            </a:r>
            <a:r>
              <a:rPr lang="en-US" dirty="0" smtClean="0">
                <a:effectLst>
                  <a:outerShdw blurRad="38100" dist="38100" dir="2700000" algn="tl">
                    <a:srgbClr val="1F497D"/>
                  </a:outerShdw>
                </a:effectLst>
                <a:latin typeface="Times New Roman" pitchFamily="18" charset="0"/>
                <a:cs typeface="Times New Roman" pitchFamily="18" charset="0"/>
              </a:rPr>
              <a:t>Danezis et al. 1991, 2003</a:t>
            </a:r>
            <a:r>
              <a:rPr lang="en-GB" dirty="0" smtClean="0">
                <a:effectLst>
                  <a:outerShdw blurRad="38100" dist="38100" dir="2700000" algn="tl">
                    <a:srgbClr val="1F497D"/>
                  </a:outerShdw>
                </a:effectLst>
                <a:latin typeface="Times New Roman" pitchFamily="18" charset="0"/>
                <a:cs typeface="Times New Roman" pitchFamily="18" charset="0"/>
              </a:rPr>
              <a:t> and Lyratzi &amp; Danezis 2004)</a:t>
            </a:r>
            <a:r>
              <a:rPr lang="en-US" dirty="0" smtClean="0">
                <a:effectLst>
                  <a:outerShdw blurRad="38100" dist="38100" dir="2700000" algn="tl">
                    <a:srgbClr val="1F497D"/>
                  </a:outerShdw>
                </a:effectLst>
                <a:latin typeface="Times New Roman" pitchFamily="18" charset="0"/>
                <a:cs typeface="Times New Roman" pitchFamily="18" charset="0"/>
              </a:rPr>
              <a:t>.</a:t>
            </a:r>
            <a:endParaRPr lang="el-GR" dirty="0" smtClean="0">
              <a:effectLst>
                <a:outerShdw blurRad="38100" dist="38100" dir="2700000" algn="tl">
                  <a:srgbClr val="1F497D"/>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My Documents\Dropbox\Public\Introduction\Αποδελτίωση\Τελικό Κείμενο\untitled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4" name="3 - Διάγραμμα"/>
          <p:cNvGraphicFramePr/>
          <p:nvPr/>
        </p:nvGraphicFramePr>
        <p:xfrm>
          <a:off x="498734" y="331633"/>
          <a:ext cx="8171709" cy="5277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196" name="Text Box 5"/>
          <p:cNvSpPr txBox="1">
            <a:spLocks noChangeArrowheads="1"/>
          </p:cNvSpPr>
          <p:nvPr/>
        </p:nvSpPr>
        <p:spPr bwMode="auto">
          <a:xfrm>
            <a:off x="395288" y="5300663"/>
            <a:ext cx="8280400" cy="366712"/>
          </a:xfrm>
          <a:prstGeom prst="rect">
            <a:avLst/>
          </a:prstGeom>
          <a:noFill/>
          <a:ln w="9525">
            <a:noFill/>
            <a:miter lim="800000"/>
            <a:headEnd/>
            <a:tailEnd/>
          </a:ln>
        </p:spPr>
        <p:txBody>
          <a:bodyPr>
            <a:spAutoFit/>
          </a:bodyPr>
          <a:lstStyle/>
          <a:p>
            <a:pPr>
              <a:spcBef>
                <a:spcPct val="50000"/>
              </a:spcBef>
            </a:pPr>
            <a:endParaRPr lang="en-US"/>
          </a:p>
        </p:txBody>
      </p:sp>
      <p:sp>
        <p:nvSpPr>
          <p:cNvPr id="8197" name="Text Box 6"/>
          <p:cNvSpPr txBox="1">
            <a:spLocks noChangeArrowheads="1"/>
          </p:cNvSpPr>
          <p:nvPr/>
        </p:nvSpPr>
        <p:spPr bwMode="auto">
          <a:xfrm>
            <a:off x="2160588" y="5608638"/>
            <a:ext cx="4749800" cy="954087"/>
          </a:xfrm>
          <a:prstGeom prst="rect">
            <a:avLst/>
          </a:prstGeom>
          <a:noFill/>
          <a:ln w="9525">
            <a:noFill/>
            <a:miter lim="800000"/>
            <a:headEnd/>
            <a:tailEnd/>
          </a:ln>
        </p:spPr>
        <p:txBody>
          <a:bodyPr>
            <a:spAutoFit/>
          </a:bodyPr>
          <a:lstStyle/>
          <a:p>
            <a:pPr algn="ctr">
              <a:spcBef>
                <a:spcPct val="50000"/>
              </a:spcBef>
            </a:pPr>
            <a:r>
              <a:rPr lang="en-US" sz="2800" b="1">
                <a:solidFill>
                  <a:srgbClr val="000066"/>
                </a:solidFill>
              </a:rPr>
              <a:t>BAL Quasars is a category of Active Galactic Nuclei (AGN)</a:t>
            </a:r>
            <a:endParaRPr lang="el-GR" sz="2800" b="1">
              <a:solidFill>
                <a:srgbClr val="0000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288" y="358775"/>
            <a:ext cx="8291512" cy="6165850"/>
          </a:xfrm>
        </p:spPr>
        <p:txBody>
          <a:bodyPr>
            <a:noAutofit/>
          </a:bodyPr>
          <a:lstStyle/>
          <a:p>
            <a:pPr marL="0" indent="0" algn="just" eaLnBrk="1" hangingPunct="1">
              <a:buFont typeface="Arial" pitchFamily="34" charset="0"/>
              <a:buNone/>
              <a:defRPr/>
            </a:pPr>
            <a:r>
              <a:rPr lang="en-US" sz="2800" smtClean="0">
                <a:effectLst>
                  <a:outerShdw blurRad="38100" dist="38100" dir="2700000" algn="tl">
                    <a:srgbClr val="1F497D"/>
                  </a:outerShdw>
                </a:effectLst>
                <a:latin typeface="Times New Roman" pitchFamily="18" charset="0"/>
                <a:cs typeface="Times New Roman" pitchFamily="18" charset="0"/>
              </a:rPr>
              <a:t>Based on this complex structure, many researchers </a:t>
            </a:r>
            <a:r>
              <a:rPr lang="en-US" sz="2800" smtClean="0">
                <a:solidFill>
                  <a:srgbClr val="3399FF"/>
                </a:solidFill>
                <a:latin typeface="Times New Roman" pitchFamily="18" charset="0"/>
                <a:cs typeface="Times New Roman" pitchFamily="18" charset="0"/>
              </a:rPr>
              <a:t>(Arav et al. 1997, Ferland 2004, Laor 2006, Laor et al. 2006)</a:t>
            </a:r>
            <a:r>
              <a:rPr lang="en-US" sz="2800" smtClean="0">
                <a:effectLst>
                  <a:outerShdw blurRad="38100" dist="38100" dir="2700000" algn="tl">
                    <a:srgbClr val="1F497D"/>
                  </a:outerShdw>
                </a:effectLst>
                <a:latin typeface="Times New Roman" pitchFamily="18" charset="0"/>
                <a:cs typeface="Times New Roman" pitchFamily="18" charset="0"/>
              </a:rPr>
              <a:t> suggested that BALRs consist of a number of independent plasma clouds. Each cloud, supposing it is homogenous in its physical properties, should create a specific spectral line profile which </a:t>
            </a:r>
            <a:r>
              <a:rPr lang="en-US" sz="2800" smtClean="0">
                <a:solidFill>
                  <a:srgbClr val="FFC000"/>
                </a:solidFill>
                <a:effectLst>
                  <a:outerShdw blurRad="38100" dist="38100" dir="2700000" algn="tl">
                    <a:srgbClr val="FFFFFF"/>
                  </a:outerShdw>
                </a:effectLst>
                <a:latin typeface="Times New Roman" pitchFamily="18" charset="0"/>
                <a:cs typeface="Times New Roman" pitchFamily="18" charset="0"/>
              </a:rPr>
              <a:t>is described by a specific mathematical distribution</a:t>
            </a:r>
            <a:r>
              <a:rPr lang="en-US" sz="2800" smtClean="0">
                <a:effectLst>
                  <a:outerShdw blurRad="38100" dist="38100" dir="2700000" algn="tl">
                    <a:srgbClr val="1F497D"/>
                  </a:outerShdw>
                </a:effectLst>
                <a:latin typeface="Times New Roman" pitchFamily="18" charset="0"/>
                <a:cs typeface="Times New Roman" pitchFamily="18" charset="0"/>
              </a:rPr>
              <a:t> (known or not). However, in the bibliography we cannot find a mathematical distribution or a physical model that can fit these complex profiles. This lies in the fact </a:t>
            </a:r>
            <a:r>
              <a:rPr lang="en-US" sz="2800" smtClean="0">
                <a:solidFill>
                  <a:srgbClr val="FFC000"/>
                </a:solidFill>
                <a:effectLst>
                  <a:outerShdw blurRad="38100" dist="38100" dir="2700000" algn="tl">
                    <a:srgbClr val="FFFFFF"/>
                  </a:outerShdw>
                </a:effectLst>
                <a:latin typeface="Times New Roman" pitchFamily="18" charset="0"/>
                <a:cs typeface="Times New Roman" pitchFamily="18" charset="0"/>
              </a:rPr>
              <a:t>that the radiative transfer equations, through a complex environment of many clouds, were not solved. </a:t>
            </a:r>
            <a:r>
              <a:rPr lang="en-US" sz="2800" smtClean="0">
                <a:effectLst>
                  <a:outerShdw blurRad="38100" dist="38100" dir="2700000" algn="tl">
                    <a:srgbClr val="1F497D"/>
                  </a:outerShdw>
                </a:effectLst>
                <a:latin typeface="Times New Roman" pitchFamily="18" charset="0"/>
                <a:cs typeface="Times New Roman" pitchFamily="18" charset="0"/>
              </a:rPr>
              <a:t>As a result, until recently, we didn’t have </a:t>
            </a:r>
            <a:r>
              <a:rPr lang="en-US" sz="2800" smtClean="0">
                <a:solidFill>
                  <a:srgbClr val="FFC000"/>
                </a:solidFill>
                <a:effectLst>
                  <a:outerShdw blurRad="38100" dist="38100" dir="2700000" algn="tl">
                    <a:srgbClr val="FFFFFF"/>
                  </a:outerShdw>
                </a:effectLst>
                <a:latin typeface="Times New Roman" pitchFamily="18" charset="0"/>
                <a:cs typeface="Times New Roman" pitchFamily="18" charset="0"/>
              </a:rPr>
              <a:t>the line function </a:t>
            </a:r>
            <a:r>
              <a:rPr lang="en-US" sz="2800" smtClean="0">
                <a:effectLst>
                  <a:outerShdw blurRad="38100" dist="38100" dir="2700000" algn="tl">
                    <a:srgbClr val="1F497D"/>
                  </a:outerShdw>
                </a:effectLst>
                <a:latin typeface="Times New Roman" pitchFamily="18" charset="0"/>
                <a:cs typeface="Times New Roman" pitchFamily="18" charset="0"/>
              </a:rPr>
              <a:t>that could theoretically simulate a complex spectral line.</a:t>
            </a:r>
            <a:endParaRPr lang="el-GR" sz="2800" smtClean="0">
              <a:effectLst>
                <a:outerShdw blurRad="38100" dist="38100" dir="2700000" algn="tl">
                  <a:srgbClr val="1F497D"/>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6363" y="765175"/>
            <a:ext cx="8929687" cy="5688013"/>
          </a:xfrm>
        </p:spPr>
        <p:txBody>
          <a:bodyPr>
            <a:normAutofit/>
          </a:bodyPr>
          <a:lstStyle/>
          <a:p>
            <a:pPr algn="just" eaLnBrk="1" hangingPunct="1">
              <a:lnSpc>
                <a:spcPct val="80000"/>
              </a:lnSpc>
              <a:buFont typeface="Arial" pitchFamily="34" charset="0"/>
              <a:buNone/>
              <a:defRPr/>
            </a:pPr>
            <a:r>
              <a:rPr lang="en-US" smtClean="0">
                <a:latin typeface="Times New Roman" pitchFamily="18" charset="0"/>
                <a:cs typeface="Times New Roman" pitchFamily="18" charset="0"/>
              </a:rPr>
              <a:t>	</a:t>
            </a:r>
            <a:r>
              <a:rPr lang="en-US" sz="3000" smtClean="0">
                <a:solidFill>
                  <a:srgbClr val="00B0F0"/>
                </a:solidFill>
                <a:effectLst>
                  <a:outerShdw blurRad="38100" dist="38100" dir="2700000" algn="tl">
                    <a:srgbClr val="FFFFFF"/>
                  </a:outerShdw>
                </a:effectLst>
                <a:latin typeface="Times New Roman" pitchFamily="18" charset="0"/>
                <a:cs typeface="Times New Roman" pitchFamily="18" charset="0"/>
              </a:rPr>
              <a:t>The classical mathematical distributions </a:t>
            </a:r>
            <a:r>
              <a:rPr lang="en-US" sz="3000" smtClean="0">
                <a:effectLst>
                  <a:outerShdw blurRad="38100" dist="38100" dir="2700000" algn="tl">
                    <a:srgbClr val="1F497D"/>
                  </a:outerShdw>
                </a:effectLst>
                <a:latin typeface="Times New Roman" pitchFamily="18" charset="0"/>
                <a:cs typeface="Times New Roman" pitchFamily="18" charset="0"/>
              </a:rPr>
              <a:t>used for fitting spectral lines in QSO’s spectra are </a:t>
            </a:r>
            <a:r>
              <a:rPr lang="en-US" sz="3000" smtClean="0">
                <a:solidFill>
                  <a:srgbClr val="FFC000"/>
                </a:solidFill>
                <a:effectLst>
                  <a:outerShdw blurRad="38100" dist="38100" dir="2700000" algn="tl">
                    <a:srgbClr val="FFFFFF"/>
                  </a:outerShdw>
                </a:effectLst>
                <a:latin typeface="Times New Roman" pitchFamily="18" charset="0"/>
                <a:cs typeface="Times New Roman" pitchFamily="18" charset="0"/>
              </a:rPr>
              <a:t>Gauss, Lorentz and Voigt. </a:t>
            </a:r>
            <a:r>
              <a:rPr lang="en-US" sz="3000" smtClean="0">
                <a:effectLst>
                  <a:outerShdw blurRad="38100" dist="38100" dir="2700000" algn="tl">
                    <a:srgbClr val="1F497D"/>
                  </a:outerShdw>
                </a:effectLst>
                <a:latin typeface="Times New Roman" pitchFamily="18" charset="0"/>
                <a:cs typeface="Times New Roman" pitchFamily="18" charset="0"/>
              </a:rPr>
              <a:t>These distributions describe the physical conditions of the plasma regions which create the studied spectral lines. </a:t>
            </a:r>
          </a:p>
          <a:p>
            <a:pPr algn="just" eaLnBrk="1" hangingPunct="1">
              <a:lnSpc>
                <a:spcPct val="80000"/>
              </a:lnSpc>
              <a:buFont typeface="Arial" pitchFamily="34" charset="0"/>
              <a:buNone/>
              <a:defRPr/>
            </a:pPr>
            <a:r>
              <a:rPr lang="en-US" sz="3000" smtClean="0">
                <a:effectLst>
                  <a:outerShdw blurRad="38100" dist="38100" dir="2700000" algn="tl">
                    <a:srgbClr val="1F497D"/>
                  </a:outerShdw>
                </a:effectLst>
                <a:latin typeface="Times New Roman" pitchFamily="18" charset="0"/>
                <a:cs typeface="Times New Roman" pitchFamily="18" charset="0"/>
              </a:rPr>
              <a:t>In more detail:</a:t>
            </a:r>
          </a:p>
          <a:p>
            <a:pPr algn="just" eaLnBrk="1" hangingPunct="1">
              <a:lnSpc>
                <a:spcPct val="80000"/>
              </a:lnSpc>
              <a:buFont typeface="Arial" pitchFamily="34" charset="0"/>
              <a:buNone/>
              <a:defRPr/>
            </a:pPr>
            <a:r>
              <a:rPr lang="en-US" sz="3000" smtClean="0">
                <a:effectLst>
                  <a:outerShdw blurRad="38100" dist="38100" dir="2700000" algn="tl">
                    <a:srgbClr val="1F497D"/>
                  </a:outerShdw>
                </a:effectLst>
                <a:latin typeface="Times New Roman" pitchFamily="18" charset="0"/>
                <a:cs typeface="Times New Roman" pitchFamily="18" charset="0"/>
              </a:rPr>
              <a:t>	When we fit a spectral line with</a:t>
            </a:r>
            <a:r>
              <a:rPr lang="en-US" sz="3000" smtClean="0">
                <a:solidFill>
                  <a:srgbClr val="FFC000"/>
                </a:solidFill>
                <a:effectLst>
                  <a:outerShdw blurRad="38100" dist="38100" dir="2700000" algn="tl">
                    <a:srgbClr val="FFFFFF"/>
                  </a:outerShdw>
                </a:effectLst>
                <a:latin typeface="Times New Roman" pitchFamily="18" charset="0"/>
                <a:cs typeface="Times New Roman" pitchFamily="18" charset="0"/>
              </a:rPr>
              <a:t> a Gaussian </a:t>
            </a:r>
            <a:r>
              <a:rPr lang="en-US" sz="3000" smtClean="0">
                <a:effectLst>
                  <a:outerShdw blurRad="38100" dist="38100" dir="2700000" algn="tl">
                    <a:srgbClr val="1F497D"/>
                  </a:outerShdw>
                </a:effectLst>
                <a:latin typeface="Times New Roman" pitchFamily="18" charset="0"/>
                <a:cs typeface="Times New Roman" pitchFamily="18" charset="0"/>
              </a:rPr>
              <a:t>we accept that in the plasma region, which creates the spectral line, the random, thermal motions of the ions prevail. </a:t>
            </a:r>
          </a:p>
          <a:p>
            <a:pPr algn="just" eaLnBrk="1" hangingPunct="1">
              <a:lnSpc>
                <a:spcPct val="80000"/>
              </a:lnSpc>
              <a:buFont typeface="Arial" pitchFamily="34" charset="0"/>
              <a:buNone/>
              <a:defRPr/>
            </a:pPr>
            <a:r>
              <a:rPr lang="en-US" sz="3000" smtClean="0">
                <a:effectLst>
                  <a:outerShdw blurRad="38100" dist="38100" dir="2700000" algn="tl">
                    <a:srgbClr val="1F497D"/>
                  </a:outerShdw>
                </a:effectLst>
                <a:latin typeface="Times New Roman" pitchFamily="18" charset="0"/>
                <a:cs typeface="Times New Roman" pitchFamily="18" charset="0"/>
              </a:rPr>
              <a:t>	</a:t>
            </a:r>
            <a:r>
              <a:rPr lang="en-US" sz="3000" smtClean="0">
                <a:solidFill>
                  <a:srgbClr val="FFC000"/>
                </a:solidFill>
                <a:effectLst>
                  <a:outerShdw blurRad="38100" dist="38100" dir="2700000" algn="tl">
                    <a:srgbClr val="FFFFFF"/>
                  </a:outerShdw>
                </a:effectLst>
                <a:latin typeface="Times New Roman" pitchFamily="18" charset="0"/>
                <a:cs typeface="Times New Roman" pitchFamily="18" charset="0"/>
              </a:rPr>
              <a:t>A Lorentzian </a:t>
            </a:r>
            <a:r>
              <a:rPr lang="en-US" sz="3000" smtClean="0">
                <a:effectLst>
                  <a:outerShdw blurRad="38100" dist="38100" dir="2700000" algn="tl">
                    <a:srgbClr val="1F497D"/>
                  </a:outerShdw>
                </a:effectLst>
                <a:latin typeface="Times New Roman" pitchFamily="18" charset="0"/>
                <a:cs typeface="Times New Roman" pitchFamily="18" charset="0"/>
              </a:rPr>
              <a:t>fit implies the existence of pressure in the region which produces the studied spectral line. </a:t>
            </a:r>
          </a:p>
          <a:p>
            <a:pPr algn="just" eaLnBrk="1" hangingPunct="1">
              <a:lnSpc>
                <a:spcPct val="80000"/>
              </a:lnSpc>
              <a:buFont typeface="Arial" pitchFamily="34" charset="0"/>
              <a:buNone/>
              <a:defRPr/>
            </a:pPr>
            <a:r>
              <a:rPr lang="en-US" sz="3000" smtClean="0">
                <a:effectLst>
                  <a:outerShdw blurRad="38100" dist="38100" dir="2700000" algn="tl">
                    <a:srgbClr val="1F497D"/>
                  </a:outerShdw>
                </a:effectLst>
                <a:latin typeface="Times New Roman" pitchFamily="18" charset="0"/>
                <a:cs typeface="Times New Roman" pitchFamily="18" charset="0"/>
              </a:rPr>
              <a:t>	</a:t>
            </a:r>
            <a:r>
              <a:rPr lang="en-US" sz="3000" smtClean="0">
                <a:solidFill>
                  <a:srgbClr val="FFC000"/>
                </a:solidFill>
                <a:effectLst>
                  <a:outerShdw blurRad="38100" dist="38100" dir="2700000" algn="tl">
                    <a:srgbClr val="FFFFFF"/>
                  </a:outerShdw>
                </a:effectLst>
                <a:latin typeface="Times New Roman" pitchFamily="18" charset="0"/>
                <a:cs typeface="Times New Roman" pitchFamily="18" charset="0"/>
              </a:rPr>
              <a:t>A Voigt </a:t>
            </a:r>
            <a:r>
              <a:rPr lang="en-US" sz="3000" smtClean="0">
                <a:effectLst>
                  <a:outerShdw blurRad="38100" dist="38100" dir="2700000" algn="tl">
                    <a:srgbClr val="1F497D"/>
                  </a:outerShdw>
                </a:effectLst>
                <a:latin typeface="Times New Roman" pitchFamily="18" charset="0"/>
                <a:cs typeface="Times New Roman" pitchFamily="18" charset="0"/>
              </a:rPr>
              <a:t>fit </a:t>
            </a:r>
            <a:r>
              <a:rPr lang="en-US" sz="3000" smtClean="0">
                <a:solidFill>
                  <a:srgbClr val="FFC000"/>
                </a:solidFill>
                <a:effectLst>
                  <a:outerShdw blurRad="38100" dist="38100" dir="2700000" algn="tl">
                    <a:srgbClr val="FFFFFF"/>
                  </a:outerShdw>
                </a:effectLst>
                <a:latin typeface="Times New Roman" pitchFamily="18" charset="0"/>
                <a:cs typeface="Times New Roman" pitchFamily="18" charset="0"/>
              </a:rPr>
              <a:t>(Gauss + Lorentz) </a:t>
            </a:r>
            <a:r>
              <a:rPr lang="en-US" sz="3000" smtClean="0">
                <a:effectLst>
                  <a:outerShdw blurRad="38100" dist="38100" dir="2700000" algn="tl">
                    <a:srgbClr val="1F497D"/>
                  </a:outerShdw>
                </a:effectLst>
                <a:latin typeface="Times New Roman" pitchFamily="18" charset="0"/>
                <a:cs typeface="Times New Roman" pitchFamily="18" charset="0"/>
              </a:rPr>
              <a:t>tells us that in the plasma region we have a combination of thermal motions of the ions and pressure.</a:t>
            </a:r>
            <a:endParaRPr lang="el-GR" sz="3000" smtClean="0">
              <a:effectLst>
                <a:outerShdw blurRad="38100" dist="38100" dir="2700000" algn="tl">
                  <a:srgbClr val="1F497D"/>
                </a:outerShdw>
              </a:effectLst>
              <a:latin typeface="Times New Roman" pitchFamily="18" charset="0"/>
              <a:cs typeface="Times New Roman" pitchFamily="18" charset="0"/>
            </a:endParaRPr>
          </a:p>
        </p:txBody>
      </p:sp>
      <p:sp>
        <p:nvSpPr>
          <p:cNvPr id="5" name="4 - TextBox"/>
          <p:cNvSpPr txBox="1"/>
          <p:nvPr/>
        </p:nvSpPr>
        <p:spPr>
          <a:xfrm>
            <a:off x="2000250" y="44450"/>
            <a:ext cx="5357813" cy="579438"/>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defRPr/>
            </a:pPr>
            <a:r>
              <a:rPr lang="en-US" sz="3200" b="1" dirty="0" smtClean="0">
                <a:solidFill>
                  <a:srgbClr val="FFC000"/>
                </a:solidFill>
                <a:effectLst>
                  <a:outerShdw blurRad="38100" dist="38100" dir="2700000" algn="tl">
                    <a:srgbClr val="FFFFFF"/>
                  </a:outerShdw>
                </a:effectLst>
                <a:cs typeface="Times New Roman" pitchFamily="18" charset="0"/>
              </a:rPr>
              <a:t> </a:t>
            </a:r>
            <a:r>
              <a:rPr lang="en-US" sz="3200" b="1" dirty="0" smtClean="0">
                <a:solidFill>
                  <a:srgbClr val="FFC000"/>
                </a:solidFill>
                <a:effectLst>
                  <a:outerShdw blurRad="38100" dist="38100" dir="2700000" algn="tl">
                    <a:srgbClr val="000000">
                      <a:alpha val="43137"/>
                    </a:srgbClr>
                  </a:outerShdw>
                </a:effectLst>
                <a:cs typeface="Times New Roman" pitchFamily="18" charset="0"/>
              </a:rPr>
              <a:t>2. The classical distributions</a:t>
            </a:r>
            <a:endParaRPr lang="el-GR" sz="3200" b="1" dirty="0" smtClean="0">
              <a:solidFill>
                <a:srgbClr val="FFC00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750" y="404813"/>
            <a:ext cx="7975600" cy="6119812"/>
          </a:xfrm>
        </p:spPr>
        <p:txBody>
          <a:bodyPr>
            <a:normAutofit/>
          </a:bodyPr>
          <a:lstStyle/>
          <a:p>
            <a:pPr marL="0" indent="0" algn="just" eaLnBrk="1" hangingPunct="1">
              <a:buFont typeface="Arial" pitchFamily="34" charset="0"/>
              <a:buNone/>
            </a:pPr>
            <a:r>
              <a:rPr lang="en-US" smtClean="0">
                <a:effectLst>
                  <a:outerShdw blurRad="38100" dist="38100" dir="2700000" algn="tl">
                    <a:srgbClr val="1F497D"/>
                  </a:outerShdw>
                </a:effectLst>
                <a:latin typeface="Times New Roman" pitchFamily="18" charset="0"/>
                <a:cs typeface="Times New Roman" pitchFamily="18" charset="0"/>
              </a:rPr>
              <a:t>The problem is that the classical distributions, Gauss, Lorentz and Voigt are not efficient enough in describing the BALQSO’s spectra and as a result </a:t>
            </a:r>
            <a:r>
              <a:rPr lang="en-US" b="1" smtClean="0">
                <a:solidFill>
                  <a:srgbClr val="FFC000"/>
                </a:solidFill>
                <a:effectLst>
                  <a:outerShdw blurRad="38100" dist="38100" dir="2700000" algn="tl">
                    <a:srgbClr val="FFFFFF"/>
                  </a:outerShdw>
                </a:effectLst>
                <a:latin typeface="Times New Roman" pitchFamily="18" charset="0"/>
                <a:cs typeface="Times New Roman" pitchFamily="18" charset="0"/>
              </a:rPr>
              <a:t>we need some new distributions,</a:t>
            </a:r>
            <a:r>
              <a:rPr lang="en-US" b="1" smtClean="0">
                <a:effectLst>
                  <a:outerShdw blurRad="38100" dist="38100" dir="2700000" algn="tl">
                    <a:srgbClr val="1F497D"/>
                  </a:outerShdw>
                </a:effectLst>
                <a:latin typeface="Times New Roman" pitchFamily="18" charset="0"/>
                <a:cs typeface="Times New Roman" pitchFamily="18" charset="0"/>
              </a:rPr>
              <a:t> </a:t>
            </a:r>
            <a:r>
              <a:rPr lang="en-US" smtClean="0">
                <a:effectLst>
                  <a:outerShdw blurRad="38100" dist="38100" dir="2700000" algn="tl">
                    <a:srgbClr val="1F497D"/>
                  </a:outerShdw>
                </a:effectLst>
                <a:latin typeface="Times New Roman" pitchFamily="18" charset="0"/>
                <a:cs typeface="Times New Roman" pitchFamily="18" charset="0"/>
              </a:rPr>
              <a:t>in order to give a more accurate description to the complex spectra.</a:t>
            </a:r>
          </a:p>
          <a:p>
            <a:pPr marL="0" indent="0" algn="just" eaLnBrk="1" hangingPunct="1">
              <a:buFont typeface="Arial" pitchFamily="34" charset="0"/>
              <a:buNone/>
            </a:pPr>
            <a:r>
              <a:rPr lang="en-US" smtClean="0">
                <a:effectLst>
                  <a:outerShdw blurRad="38100" dist="38100" dir="2700000" algn="tl">
                    <a:srgbClr val="1F497D"/>
                  </a:outerShdw>
                </a:effectLst>
                <a:latin typeface="Times New Roman" pitchFamily="18" charset="0"/>
                <a:cs typeface="Times New Roman" pitchFamily="18" charset="0"/>
              </a:rPr>
              <a:t>However, what was missing, was a distribution able to describe </a:t>
            </a:r>
            <a:r>
              <a:rPr lang="en-US" b="1" smtClean="0">
                <a:solidFill>
                  <a:srgbClr val="FFC000"/>
                </a:solidFill>
                <a:effectLst>
                  <a:outerShdw blurRad="38100" dist="38100" dir="2700000" algn="tl">
                    <a:srgbClr val="FFFFFF"/>
                  </a:outerShdw>
                </a:effectLst>
                <a:latin typeface="Times New Roman" pitchFamily="18" charset="0"/>
                <a:cs typeface="Times New Roman" pitchFamily="18" charset="0"/>
              </a:rPr>
              <a:t>the rotation of plasma clouds (around their centers) or a distribution that could describe the rotation of clouds as well as the thermal motions of the ions simultaneously</a:t>
            </a:r>
            <a:r>
              <a:rPr lang="en-US" smtClean="0">
                <a:solidFill>
                  <a:srgbClr val="FFC000"/>
                </a:solidFill>
                <a:effectLst>
                  <a:outerShdw blurRad="38100" dist="38100" dir="2700000" algn="tl">
                    <a:srgbClr val="FFFFFF"/>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normAutofit/>
          </a:bodyPr>
          <a:lstStyle/>
          <a:p>
            <a:pPr eaLnBrk="1" hangingPunct="1">
              <a:defRPr/>
            </a:pPr>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3. The radiative transfer equations</a:t>
            </a:r>
            <a:b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the line function</a:t>
            </a:r>
            <a:r>
              <a:rPr lang="en-US" sz="32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l-GR" sz="32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 Θέση περιεχομένου"/>
          <p:cNvSpPr>
            <a:spLocks noGrp="1"/>
          </p:cNvSpPr>
          <p:nvPr>
            <p:ph idx="1"/>
          </p:nvPr>
        </p:nvSpPr>
        <p:spPr>
          <a:xfrm>
            <a:off x="395288" y="1143000"/>
            <a:ext cx="8320087" cy="5572125"/>
          </a:xfrm>
        </p:spPr>
        <p:txBody>
          <a:bodyPr>
            <a:normAutofit/>
          </a:bodyPr>
          <a:lstStyle/>
          <a:p>
            <a:pPr marL="0" indent="0" algn="just" eaLnBrk="1" hangingPunct="1">
              <a:lnSpc>
                <a:spcPct val="80000"/>
              </a:lnSpc>
              <a:buFont typeface="Arial" pitchFamily="34" charset="0"/>
              <a:buNone/>
              <a:defRPr/>
            </a:pPr>
            <a:r>
              <a:rPr lang="en-US" sz="2800" dirty="0" smtClean="0">
                <a:effectLst>
                  <a:outerShdw blurRad="38100" dist="38100" dir="2700000" algn="tl">
                    <a:srgbClr val="1F497D"/>
                  </a:outerShdw>
                </a:effectLst>
                <a:latin typeface="Times New Roman" pitchFamily="18" charset="0"/>
                <a:cs typeface="Times New Roman" pitchFamily="18" charset="0"/>
              </a:rPr>
              <a:t>In order to fit the BALQSO’s spectra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we need a physical model,</a:t>
            </a:r>
            <a:r>
              <a:rPr lang="en-US" sz="2800" dirty="0" smtClean="0">
                <a:effectLst>
                  <a:outerShdw blurRad="38100" dist="38100" dir="2700000" algn="tl">
                    <a:srgbClr val="1F497D"/>
                  </a:outerShdw>
                </a:effectLst>
                <a:latin typeface="Times New Roman" pitchFamily="18" charset="0"/>
                <a:cs typeface="Times New Roman" pitchFamily="18" charset="0"/>
              </a:rPr>
              <a:t> with a mathematical description, which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solves the </a:t>
            </a:r>
            <a:r>
              <a:rPr lang="en-US" sz="2800"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radiative</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transfer equations</a:t>
            </a:r>
            <a:r>
              <a:rPr lang="en-US" sz="2800" dirty="0" smtClean="0">
                <a:solidFill>
                  <a:srgbClr val="FFC000"/>
                </a:solidFill>
                <a:effectLst>
                  <a:outerShdw blurRad="38100" dist="38100" dir="2700000" algn="tl">
                    <a:srgbClr val="FFFFFF"/>
                  </a:outerShdw>
                </a:effectLst>
                <a:latin typeface="Times New Roman" pitchFamily="18" charset="0"/>
                <a:cs typeface="Times New Roman" pitchFamily="18" charset="0"/>
              </a:rPr>
              <a:t> </a:t>
            </a:r>
            <a:r>
              <a:rPr lang="en-US" sz="2800" dirty="0" smtClean="0">
                <a:effectLst>
                  <a:outerShdw blurRad="38100" dist="38100" dir="2700000" algn="tl">
                    <a:srgbClr val="1F497D"/>
                  </a:outerShdw>
                </a:effectLst>
                <a:latin typeface="Times New Roman" pitchFamily="18" charset="0"/>
                <a:cs typeface="Times New Roman" pitchFamily="18" charset="0"/>
              </a:rPr>
              <a:t>for a complex plasma environment and gives the </a:t>
            </a:r>
            <a:r>
              <a:rPr lang="en-US" sz="2800" u="sng"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line function</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smtClean="0">
                <a:effectLst>
                  <a:outerShdw blurRad="38100" dist="38100" dir="2700000" algn="tl">
                    <a:srgbClr val="1F497D"/>
                  </a:outerShdw>
                </a:effectLst>
                <a:latin typeface="Times New Roman" pitchFamily="18" charset="0"/>
                <a:cs typeface="Times New Roman" pitchFamily="18" charset="0"/>
              </a:rPr>
              <a:t>that can describe accurately each complex spectral line. Furthermore, this model must include the mathematical description of the previously mentioned distributions.</a:t>
            </a:r>
            <a:endParaRPr lang="el-GR" sz="2800" dirty="0" smtClean="0">
              <a:effectLst>
                <a:outerShdw blurRad="38100" dist="38100" dir="2700000" algn="tl">
                  <a:srgbClr val="1F497D"/>
                </a:outerShdw>
              </a:effectLst>
              <a:latin typeface="Times New Roman" pitchFamily="18" charset="0"/>
              <a:cs typeface="Times New Roman" pitchFamily="18" charset="0"/>
            </a:endParaRPr>
          </a:p>
          <a:p>
            <a:pPr marL="0" indent="0" algn="just" eaLnBrk="1" hangingPunct="1">
              <a:lnSpc>
                <a:spcPct val="80000"/>
              </a:lnSpc>
              <a:buFont typeface="Arial" pitchFamily="34" charset="0"/>
              <a:buNone/>
              <a:defRPr/>
            </a:pPr>
            <a:endParaRPr lang="en-US" sz="2800" dirty="0" smtClean="0">
              <a:effectLst>
                <a:outerShdw blurRad="38100" dist="38100" dir="2700000" algn="tl">
                  <a:srgbClr val="1F497D"/>
                </a:outerShdw>
              </a:effectLst>
              <a:latin typeface="Times New Roman" pitchFamily="18" charset="0"/>
              <a:cs typeface="Times New Roman" pitchFamily="18" charset="0"/>
            </a:endParaRPr>
          </a:p>
          <a:p>
            <a:pPr marL="0" indent="0" algn="just" eaLnBrk="1" hangingPunct="1">
              <a:lnSpc>
                <a:spcPct val="80000"/>
              </a:lnSpc>
              <a:buFont typeface="Arial" pitchFamily="34" charset="0"/>
              <a:buNone/>
              <a:defRPr/>
            </a:pPr>
            <a:r>
              <a:rPr lang="en-US" sz="2800" dirty="0" smtClean="0">
                <a:effectLst>
                  <a:outerShdw blurRad="38100" dist="38100" dir="2700000" algn="tl">
                    <a:srgbClr val="1F497D"/>
                  </a:outerShdw>
                </a:effectLst>
                <a:latin typeface="Times New Roman" pitchFamily="18" charset="0"/>
                <a:cs typeface="Times New Roman" pitchFamily="18" charset="0"/>
              </a:rPr>
              <a:t>This model must be able to calculate not only the physical parameters that describe the complex studied spectral line profile,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but also the parameters of each one of the single spectral lines that compose the complex profile.</a:t>
            </a:r>
            <a:r>
              <a:rPr lang="en-US" sz="2800" dirty="0" smtClean="0">
                <a:solidFill>
                  <a:srgbClr val="FFC000"/>
                </a:solidFill>
                <a:effectLst>
                  <a:outerShdw blurRad="38100" dist="38100" dir="2700000" algn="tl">
                    <a:srgbClr val="FFFFFF"/>
                  </a:outerShdw>
                </a:effectLst>
                <a:latin typeface="Times New Roman" pitchFamily="18" charset="0"/>
                <a:cs typeface="Times New Roman" pitchFamily="18" charset="0"/>
              </a:rPr>
              <a:t> </a:t>
            </a:r>
            <a:r>
              <a:rPr lang="en-US" sz="2800" dirty="0" smtClean="0">
                <a:effectLst>
                  <a:outerShdw blurRad="38100" dist="38100" dir="2700000" algn="tl">
                    <a:srgbClr val="1F497D"/>
                  </a:outerShdw>
                </a:effectLst>
                <a:latin typeface="Times New Roman" pitchFamily="18" charset="0"/>
                <a:cs typeface="Times New Roman" pitchFamily="18" charset="0"/>
              </a:rPr>
              <a:t>As a consequence, by describing each spectral line separately, we describe the physical conditions of each absorbing plasma cloud.</a:t>
            </a:r>
            <a:endParaRPr lang="el-GR" sz="2800" dirty="0" smtClean="0">
              <a:effectLst>
                <a:outerShdw blurRad="38100" dist="38100" dir="2700000" algn="tl">
                  <a:srgbClr val="1F497D"/>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user\Desktop\explanation.bmp"/>
          <p:cNvPicPr>
            <a:picLocks noChangeAspect="1" noChangeArrowheads="1"/>
          </p:cNvPicPr>
          <p:nvPr/>
        </p:nvPicPr>
        <p:blipFill>
          <a:blip r:embed="rId2"/>
          <a:srcRect/>
          <a:stretch>
            <a:fillRect/>
          </a:stretch>
        </p:blipFill>
        <p:spPr bwMode="auto">
          <a:xfrm>
            <a:off x="250825" y="692150"/>
            <a:ext cx="5688013" cy="5630863"/>
          </a:xfrm>
          <a:prstGeom prst="rect">
            <a:avLst/>
          </a:prstGeom>
          <a:noFill/>
          <a:ln w="9525">
            <a:noFill/>
            <a:miter lim="800000"/>
            <a:headEnd/>
            <a:tailEnd/>
          </a:ln>
        </p:spPr>
      </p:pic>
      <p:sp>
        <p:nvSpPr>
          <p:cNvPr id="31747" name="4 - TextBox"/>
          <p:cNvSpPr txBox="1">
            <a:spLocks noChangeArrowheads="1"/>
          </p:cNvSpPr>
          <p:nvPr/>
        </p:nvSpPr>
        <p:spPr bwMode="auto">
          <a:xfrm>
            <a:off x="5940425" y="2263775"/>
            <a:ext cx="3203575" cy="2678113"/>
          </a:xfrm>
          <a:prstGeom prst="rect">
            <a:avLst/>
          </a:prstGeom>
          <a:noFill/>
          <a:ln w="9525">
            <a:noFill/>
            <a:miter lim="800000"/>
            <a:headEnd/>
            <a:tailEnd/>
          </a:ln>
        </p:spPr>
        <p:txBody>
          <a:bodyPr>
            <a:spAutoFit/>
          </a:bodyPr>
          <a:lstStyle/>
          <a:p>
            <a:pPr algn="ctr">
              <a:defRPr/>
            </a:pPr>
            <a:r>
              <a:rPr lang="en-US" sz="2400" dirty="0">
                <a:effectLst>
                  <a:outerShdw blurRad="38100" dist="38100" dir="2700000" algn="tl">
                    <a:srgbClr val="000000">
                      <a:alpha val="43137"/>
                    </a:srgbClr>
                  </a:outerShdw>
                </a:effectLst>
              </a:rPr>
              <a:t>In this figure we can see the emission </a:t>
            </a:r>
            <a:r>
              <a:rPr lang="en-US" sz="2400" dirty="0">
                <a:effectLst>
                  <a:outerShdw blurRad="38100" dist="38100" dir="2700000" algn="tl">
                    <a:srgbClr val="000000">
                      <a:alpha val="43137"/>
                    </a:srgbClr>
                  </a:outerShdw>
                </a:effectLst>
              </a:rPr>
              <a:t>and the absorption </a:t>
            </a:r>
            <a:r>
              <a:rPr lang="en-US" sz="2400" dirty="0">
                <a:effectLst>
                  <a:outerShdw blurRad="38100" dist="38100" dir="2700000" algn="tl">
                    <a:srgbClr val="000000">
                      <a:alpha val="43137"/>
                    </a:srgbClr>
                  </a:outerShdw>
                </a:effectLst>
              </a:rPr>
              <a:t>components of the </a:t>
            </a:r>
            <a:r>
              <a:rPr lang="en-US" sz="2400" dirty="0">
                <a:effectLst>
                  <a:outerShdw blurRad="38100" dist="38100" dir="2700000" algn="tl">
                    <a:srgbClr val="000000">
                      <a:alpha val="43137"/>
                    </a:srgbClr>
                  </a:outerShdw>
                </a:effectLst>
              </a:rPr>
              <a:t>C IV </a:t>
            </a:r>
            <a:r>
              <a:rPr lang="en-US" sz="2400" dirty="0">
                <a:effectLst>
                  <a:outerShdw blurRad="38100" dist="38100" dir="2700000" algn="tl">
                    <a:srgbClr val="000000">
                      <a:alpha val="43137"/>
                    </a:srgbClr>
                  </a:outerShdw>
                </a:effectLst>
              </a:rPr>
              <a:t>resonance spectral lines  that </a:t>
            </a:r>
            <a:r>
              <a:rPr lang="en-US" sz="2400" dirty="0">
                <a:effectLst>
                  <a:outerShdw blurRad="38100" dist="38100" dir="2700000" algn="tl">
                    <a:srgbClr val="000000">
                      <a:alpha val="43137"/>
                    </a:srgbClr>
                  </a:outerShdw>
                </a:effectLst>
              </a:rPr>
              <a:t>construct </a:t>
            </a:r>
            <a:r>
              <a:rPr lang="en-US" sz="2400" dirty="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C IV </a:t>
            </a:r>
            <a:r>
              <a:rPr lang="en-US" sz="2400" dirty="0">
                <a:effectLst>
                  <a:outerShdw blurRad="38100" dist="38100" dir="2700000" algn="tl">
                    <a:srgbClr val="000000">
                      <a:alpha val="43137"/>
                    </a:srgbClr>
                  </a:outerShdw>
                </a:effectLst>
              </a:rPr>
              <a:t>complex line profile</a:t>
            </a:r>
            <a:endParaRPr lang="el-GR" sz="2400" dirty="0">
              <a:effectLst>
                <a:outerShdw blurRad="38100" dist="38100" dir="2700000" algn="tl">
                  <a:srgbClr val="000000">
                    <a:alpha val="43137"/>
                  </a:srgbClr>
                </a:outerShdw>
              </a:effectLst>
            </a:endParaRPr>
          </a:p>
        </p:txBody>
      </p:sp>
      <p:pic>
        <p:nvPicPr>
          <p:cNvPr id="30724" name="Picture 2"/>
          <p:cNvPicPr>
            <a:picLocks noChangeAspect="1" noChangeArrowheads="1"/>
          </p:cNvPicPr>
          <p:nvPr/>
        </p:nvPicPr>
        <p:blipFill>
          <a:blip r:embed="rId3"/>
          <a:srcRect/>
          <a:stretch>
            <a:fillRect/>
          </a:stretch>
        </p:blipFill>
        <p:spPr bwMode="auto">
          <a:xfrm>
            <a:off x="5580063" y="4652963"/>
            <a:ext cx="32067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188" y="1600200"/>
            <a:ext cx="7921625" cy="3629025"/>
          </a:xfrm>
        </p:spPr>
        <p:txBody>
          <a:bodyPr>
            <a:normAutofit/>
          </a:bodyPr>
          <a:lstStyle/>
          <a:p>
            <a:pPr marL="0" indent="0" algn="just" eaLnBrk="1" hangingPunct="1">
              <a:buFont typeface="Arial" pitchFamily="34" charset="0"/>
              <a:buNone/>
            </a:pPr>
            <a:r>
              <a:rPr lang="en-US" smtClean="0">
                <a:effectLst>
                  <a:outerShdw blurRad="38100" dist="38100" dir="2700000" algn="tl">
                    <a:srgbClr val="1F497D"/>
                  </a:outerShdw>
                </a:effectLst>
                <a:latin typeface="Times New Roman" pitchFamily="18" charset="0"/>
                <a:cs typeface="Times New Roman" pitchFamily="18" charset="0"/>
              </a:rPr>
              <a:t>Finally, the model, in its mathematical description, </a:t>
            </a:r>
            <a:r>
              <a:rPr lang="en-US" smtClean="0">
                <a:solidFill>
                  <a:srgbClr val="FFC000"/>
                </a:solidFill>
                <a:effectLst>
                  <a:outerShdw blurRad="38100" dist="38100" dir="2700000" algn="tl">
                    <a:srgbClr val="FFFFFF"/>
                  </a:outerShdw>
                </a:effectLst>
                <a:latin typeface="Times New Roman" pitchFamily="18" charset="0"/>
                <a:cs typeface="Times New Roman" pitchFamily="18" charset="0"/>
              </a:rPr>
              <a:t>should include the geometry of the regions</a:t>
            </a:r>
            <a:r>
              <a:rPr lang="en-US" smtClean="0">
                <a:solidFill>
                  <a:srgbClr val="FFFF00"/>
                </a:solidFill>
                <a:effectLst>
                  <a:outerShdw blurRad="38100" dist="38100" dir="2700000" algn="tl">
                    <a:srgbClr val="FFFFFF"/>
                  </a:outerShdw>
                </a:effectLst>
                <a:latin typeface="Times New Roman" pitchFamily="18" charset="0"/>
                <a:cs typeface="Times New Roman" pitchFamily="18" charset="0"/>
              </a:rPr>
              <a:t> </a:t>
            </a:r>
            <a:r>
              <a:rPr lang="en-US" smtClean="0">
                <a:effectLst>
                  <a:outerShdw blurRad="38100" dist="38100" dir="2700000" algn="tl">
                    <a:srgbClr val="1F497D"/>
                  </a:outerShdw>
                </a:effectLst>
                <a:latin typeface="Times New Roman" pitchFamily="18" charset="0"/>
                <a:cs typeface="Times New Roman" pitchFamily="18" charset="0"/>
              </a:rPr>
              <a:t>that produce the studied spectral lines. The model must be self-consistent, and the theory that underlies the model </a:t>
            </a:r>
            <a:r>
              <a:rPr lang="en-US" smtClean="0">
                <a:solidFill>
                  <a:srgbClr val="FFC000"/>
                </a:solidFill>
                <a:effectLst>
                  <a:outerShdw blurRad="38100" dist="38100" dir="2700000" algn="tl">
                    <a:srgbClr val="FFFFFF"/>
                  </a:outerShdw>
                </a:effectLst>
                <a:latin typeface="Times New Roman" pitchFamily="18" charset="0"/>
                <a:cs typeface="Times New Roman" pitchFamily="18" charset="0"/>
              </a:rPr>
              <a:t>must not go against the physical principles </a:t>
            </a:r>
            <a:r>
              <a:rPr lang="en-US" smtClean="0">
                <a:effectLst>
                  <a:outerShdw blurRad="38100" dist="38100" dir="2700000" algn="tl">
                    <a:srgbClr val="1F497D"/>
                  </a:outerShdw>
                </a:effectLst>
                <a:latin typeface="Times New Roman" pitchFamily="18" charset="0"/>
                <a:cs typeface="Times New Roman" pitchFamily="18" charset="0"/>
              </a:rPr>
              <a:t>that we already know that apply in the broad line region.</a:t>
            </a:r>
            <a:endParaRPr lang="el-GR" smtClean="0">
              <a:effectLst>
                <a:outerShdw blurRad="38100" dist="38100" dir="2700000" algn="tl">
                  <a:srgbClr val="1F497D"/>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468313" y="549275"/>
            <a:ext cx="8229600" cy="1714500"/>
          </a:xfrm>
        </p:spPr>
        <p:txBody>
          <a:bodyPr/>
          <a:lstStyle/>
          <a:p>
            <a:pPr eaLnBrk="1" hangingPunct="1">
              <a:defRPr/>
            </a:pPr>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reasons for choosing GR Model</a:t>
            </a:r>
            <a:b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a:t>
            </a:r>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auss-</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a:t>
            </a:r>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otation Model)</a:t>
            </a:r>
            <a:endParaRPr lang="el-GR" sz="3200" dirty="0" smtClean="0">
              <a:effectLst>
                <a:outerShdw blurRad="38100" dist="38100" dir="2700000" algn="tl">
                  <a:srgbClr val="000000">
                    <a:alpha val="43137"/>
                  </a:srgbClr>
                </a:outerShdw>
              </a:effectLst>
            </a:endParaRPr>
          </a:p>
        </p:txBody>
      </p:sp>
      <p:sp>
        <p:nvSpPr>
          <p:cNvPr id="79873" name="Rectangle 1"/>
          <p:cNvSpPr>
            <a:spLocks noChangeArrowheads="1"/>
          </p:cNvSpPr>
          <p:nvPr/>
        </p:nvSpPr>
        <p:spPr bwMode="auto">
          <a:xfrm>
            <a:off x="285750" y="2792413"/>
            <a:ext cx="8501063" cy="1617662"/>
          </a:xfrm>
          <a:prstGeom prst="rect">
            <a:avLst/>
          </a:prstGeom>
          <a:noFill/>
          <a:ln w="9525">
            <a:noFill/>
            <a:miter lim="800000"/>
            <a:headEnd/>
            <a:tailEnd/>
          </a:ln>
          <a:effectLst/>
        </p:spPr>
        <p:txBody>
          <a:bodyPr anchor="ctr">
            <a:spAutoFit/>
          </a:bodyPr>
          <a:lstStyle/>
          <a:p>
            <a:pPr algn="ctr">
              <a:tabLst>
                <a:tab pos="269875" algn="l"/>
              </a:tabLst>
              <a:defRPr/>
            </a:pPr>
            <a:r>
              <a:rPr lang="en-US" sz="3600">
                <a:solidFill>
                  <a:srgbClr val="3399FF"/>
                </a:solidFill>
                <a:effectLst>
                  <a:outerShdw blurRad="38100" dist="38100" dir="2700000" algn="tl">
                    <a:srgbClr val="FFFFFF"/>
                  </a:outerShdw>
                </a:effectLst>
                <a:cs typeface="Times New Roman" pitchFamily="18" charset="0"/>
              </a:rPr>
              <a:t>In our research</a:t>
            </a:r>
            <a:r>
              <a:rPr lang="en-US" sz="3600">
                <a:effectLst>
                  <a:outerShdw blurRad="38100" dist="38100" dir="2700000" algn="tl">
                    <a:srgbClr val="1F497D"/>
                  </a:outerShdw>
                </a:effectLst>
                <a:cs typeface="Times New Roman" pitchFamily="18" charset="0"/>
              </a:rPr>
              <a:t> we use the GR Model</a:t>
            </a:r>
          </a:p>
          <a:p>
            <a:pPr algn="ctr">
              <a:tabLst>
                <a:tab pos="269875" algn="l"/>
              </a:tabLst>
              <a:defRPr/>
            </a:pPr>
            <a:r>
              <a:rPr lang="en-US" sz="3600">
                <a:effectLst>
                  <a:outerShdw blurRad="38100" dist="38100" dir="2700000" algn="tl">
                    <a:srgbClr val="1F497D"/>
                  </a:outerShdw>
                </a:effectLst>
                <a:cs typeface="Times New Roman" pitchFamily="18" charset="0"/>
              </a:rPr>
              <a:t> for the following reasons:</a:t>
            </a:r>
          </a:p>
          <a:p>
            <a:pPr algn="ctr">
              <a:tabLst>
                <a:tab pos="269875" algn="l"/>
              </a:tabLst>
              <a:defRPr/>
            </a:pPr>
            <a:r>
              <a:rPr lang="el-GR" sz="2800">
                <a:effectLst>
                  <a:outerShdw blurRad="38100" dist="38100" dir="2700000" algn="tl">
                    <a:srgbClr val="1F497D"/>
                  </a:outerShdw>
                </a:effectLst>
                <a:cs typeface="Times New Roman" pitchFamily="18" charset="0"/>
              </a:rPr>
              <a:t>(</a:t>
            </a:r>
            <a:r>
              <a:rPr lang="en-US" sz="2800">
                <a:effectLst>
                  <a:outerShdw blurRad="38100" dist="38100" dir="2700000" algn="tl">
                    <a:srgbClr val="1F497D"/>
                  </a:outerShdw>
                </a:effectLst>
                <a:cs typeface="Times New Roman" pitchFamily="18" charset="0"/>
              </a:rPr>
              <a:t>Danezis et al</a:t>
            </a:r>
            <a:r>
              <a:rPr lang="el-GR" sz="2800">
                <a:effectLst>
                  <a:outerShdw blurRad="38100" dist="38100" dir="2700000" algn="tl">
                    <a:srgbClr val="1F497D"/>
                  </a:outerShdw>
                </a:effectLst>
                <a:cs typeface="Times New Roman" pitchFamily="18" charset="0"/>
              </a:rPr>
              <a:t>. 2007, </a:t>
            </a:r>
            <a:r>
              <a:rPr lang="en-US" sz="2800">
                <a:effectLst>
                  <a:outerShdw blurRad="38100" dist="38100" dir="2700000" algn="tl">
                    <a:srgbClr val="1F497D"/>
                  </a:outerShdw>
                </a:effectLst>
                <a:cs typeface="Times New Roman" pitchFamily="18" charset="0"/>
              </a:rPr>
              <a:t>PASJ</a:t>
            </a:r>
            <a:r>
              <a:rPr lang="el-GR" sz="2800">
                <a:effectLst>
                  <a:outerShdw blurRad="38100" dist="38100" dir="2700000" algn="tl">
                    <a:srgbClr val="1F497D"/>
                  </a:outerShdw>
                </a:effectLst>
                <a:cs typeface="Times New Roman" pitchFamily="18" charset="0"/>
              </a:rPr>
              <a:t>, 59, 827</a:t>
            </a:r>
            <a:r>
              <a:rPr lang="el-GR" sz="2800" b="1">
                <a:effectLst>
                  <a:outerShdw blurRad="38100" dist="38100" dir="2700000" algn="tl">
                    <a:srgbClr val="1F497D"/>
                  </a:outerShdw>
                </a:effectLst>
                <a:cs typeface="Times New Roman" pitchFamily="18" charset="0"/>
              </a:rPr>
              <a:t> )</a:t>
            </a:r>
            <a:endParaRPr lang="en-US" sz="2800">
              <a:effectLst>
                <a:outerShdw blurRad="38100" dist="38100" dir="2700000" algn="tl">
                  <a:srgbClr val="1F497D"/>
                </a:outerShdw>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0825" y="1428750"/>
            <a:ext cx="8607425" cy="3357563"/>
          </a:xfrm>
        </p:spPr>
        <p:txBody>
          <a:bodyPr>
            <a:normAutofit/>
          </a:bodyPr>
          <a:lstStyle/>
          <a:p>
            <a:pPr marL="0" indent="0" algn="just" eaLnBrk="1" hangingPunct="1">
              <a:buFont typeface="Arial" pitchFamily="34" charset="0"/>
              <a:buNone/>
              <a:defRPr/>
            </a:pPr>
            <a:r>
              <a:rPr lang="en-US" sz="3000" dirty="0" smtClean="0">
                <a:solidFill>
                  <a:srgbClr val="6699FF"/>
                </a:solidFill>
                <a:effectLst>
                  <a:outerShdw blurRad="38100" dist="38100" dir="2700000" algn="tl">
                    <a:srgbClr val="FFFFFF"/>
                  </a:outerShdw>
                </a:effectLst>
                <a:latin typeface="Times New Roman" pitchFamily="18" charset="0"/>
                <a:cs typeface="Times New Roman" pitchFamily="18" charset="0"/>
              </a:rPr>
              <a:t>In the context of GR Model,</a:t>
            </a:r>
            <a:r>
              <a:rPr lang="en-US" sz="3000" dirty="0" smtClean="0">
                <a:effectLst>
                  <a:outerShdw blurRad="38100" dist="38100" dir="2700000" algn="tl">
                    <a:srgbClr val="1F497D"/>
                  </a:outerShdw>
                </a:effectLst>
                <a:latin typeface="Times New Roman" pitchFamily="18" charset="0"/>
                <a:cs typeface="Times New Roman" pitchFamily="18" charset="0"/>
              </a:rPr>
              <a:t> </a:t>
            </a:r>
            <a:r>
              <a:rPr lang="en-US" sz="3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radiative transfer equation for a complex atmosphere has been solved</a:t>
            </a:r>
            <a:r>
              <a:rPr lang="en-US" sz="3000" dirty="0" smtClean="0">
                <a:latin typeface="Times New Roman" pitchFamily="18" charset="0"/>
                <a:cs typeface="Times New Roman" pitchFamily="18" charset="0"/>
              </a:rPr>
              <a:t>.</a:t>
            </a:r>
            <a:r>
              <a:rPr lang="en-US" sz="3000" dirty="0" smtClean="0">
                <a:effectLst>
                  <a:outerShdw blurRad="38100" dist="38100" dir="2700000" algn="tl">
                    <a:srgbClr val="1F497D"/>
                  </a:outerShdw>
                </a:effectLst>
                <a:latin typeface="Times New Roman" pitchFamily="18" charset="0"/>
                <a:cs typeface="Times New Roman" pitchFamily="18" charset="0"/>
              </a:rPr>
              <a:t> By solving the equation (Danezis et al 2007), we calculated the final </a:t>
            </a:r>
            <a:r>
              <a:rPr lang="en-US" sz="3000" u="sng"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line function</a:t>
            </a:r>
            <a:r>
              <a:rPr lang="en-US" sz="3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smtClean="0">
                <a:effectLst>
                  <a:outerShdw blurRad="38100" dist="38100" dir="2700000" algn="tl">
                    <a:srgbClr val="1F497D"/>
                  </a:outerShdw>
                </a:effectLst>
                <a:latin typeface="Times New Roman" pitchFamily="18" charset="0"/>
                <a:cs typeface="Times New Roman" pitchFamily="18" charset="0"/>
              </a:rPr>
              <a:t>that can fit not only each one of the spectral lines (emission or absorption) </a:t>
            </a:r>
            <a:r>
              <a:rPr lang="en-US" sz="3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but all the complex spectral regions of an ion line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(e.g. C IV </a:t>
            </a:r>
            <a:r>
              <a:rPr lang="el-GR" sz="3000" dirty="0" smtClean="0">
                <a:effectLst>
                  <a:outerShdw blurRad="38100" dist="38100" dir="2700000" algn="tl">
                    <a:srgbClr val="000000">
                      <a:alpha val="43137"/>
                    </a:srgbClr>
                  </a:outerShdw>
                </a:effectLst>
                <a:latin typeface="Times New Roman" pitchFamily="18" charset="0"/>
                <a:cs typeface="Times New Roman" pitchFamily="18" charset="0"/>
              </a:rPr>
              <a:t>λλ 1548.187 Å, 1550.772 Å</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l-GR" sz="3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eaLnBrk="1" hangingPunct="1">
              <a:defRPr/>
            </a:pPr>
            <a:endParaRPr lang="el-GR" sz="3000" dirty="0" smtClean="0"/>
          </a:p>
        </p:txBody>
      </p:sp>
      <p:sp>
        <p:nvSpPr>
          <p:cNvPr id="1028" name="3 - TextBox"/>
          <p:cNvSpPr txBox="1">
            <a:spLocks noChangeArrowheads="1"/>
          </p:cNvSpPr>
          <p:nvPr/>
        </p:nvSpPr>
        <p:spPr bwMode="auto">
          <a:xfrm>
            <a:off x="428625" y="107950"/>
            <a:ext cx="8429625" cy="1066800"/>
          </a:xfrm>
          <a:prstGeom prst="rect">
            <a:avLst/>
          </a:prstGeom>
          <a:noFill/>
          <a:ln w="9525">
            <a:noFill/>
            <a:miter lim="800000"/>
            <a:headEnd/>
            <a:tailEnd/>
          </a:ln>
        </p:spPr>
        <p:txBody>
          <a:bodyPr>
            <a:spAutoFit/>
          </a:bodyPr>
          <a:lstStyle/>
          <a:p>
            <a:pPr marL="514350" indent="-514350" algn="ctr">
              <a:buFontTx/>
              <a:buAutoNum type="arabicPeriod"/>
              <a:defRPr/>
            </a:pPr>
            <a:r>
              <a:rPr lang="en-US" sz="3200" b="1" dirty="0">
                <a:solidFill>
                  <a:srgbClr val="FFC000"/>
                </a:solidFill>
                <a:effectLst>
                  <a:outerShdw blurRad="38100" dist="38100" dir="2700000" algn="tl">
                    <a:srgbClr val="000000">
                      <a:alpha val="43137"/>
                    </a:srgbClr>
                  </a:outerShdw>
                </a:effectLst>
                <a:cs typeface="Times New Roman" pitchFamily="18" charset="0"/>
              </a:rPr>
              <a:t>Solving  the radiative transfer equation</a:t>
            </a:r>
            <a:r>
              <a:rPr lang="en-US" sz="3200" dirty="0">
                <a:solidFill>
                  <a:srgbClr val="FFC000"/>
                </a:solidFill>
                <a:effectLst>
                  <a:outerShdw blurRad="38100" dist="38100" dir="2700000" algn="tl">
                    <a:srgbClr val="000000">
                      <a:alpha val="43137"/>
                    </a:srgbClr>
                  </a:outerShdw>
                </a:effectLst>
                <a:cs typeface="Times New Roman" pitchFamily="18" charset="0"/>
              </a:rPr>
              <a:t> </a:t>
            </a:r>
          </a:p>
          <a:p>
            <a:pPr marL="514350" indent="-514350" algn="ctr">
              <a:defRPr/>
            </a:pPr>
            <a:r>
              <a:rPr lang="en-US" sz="3200" b="1" dirty="0">
                <a:solidFill>
                  <a:srgbClr val="FFC000"/>
                </a:solidFill>
                <a:effectLst>
                  <a:outerShdw blurRad="38100" dist="38100" dir="2700000" algn="tl">
                    <a:srgbClr val="000000">
                      <a:alpha val="43137"/>
                    </a:srgbClr>
                  </a:outerShdw>
                </a:effectLst>
                <a:cs typeface="Times New Roman" pitchFamily="18" charset="0"/>
              </a:rPr>
              <a:t>The line function</a:t>
            </a:r>
            <a:endParaRPr lang="el-GR" sz="3200" b="1" dirty="0">
              <a:solidFill>
                <a:srgbClr val="FFC000"/>
              </a:solidFill>
              <a:effectLst>
                <a:outerShdw blurRad="38100" dist="38100" dir="2700000" algn="tl">
                  <a:srgbClr val="000000">
                    <a:alpha val="43137"/>
                  </a:srgbClr>
                </a:outerShdw>
              </a:effectLst>
              <a:cs typeface="Times New Roman" pitchFamily="18" charset="0"/>
            </a:endParaRPr>
          </a:p>
        </p:txBody>
      </p:sp>
      <p:graphicFrame>
        <p:nvGraphicFramePr>
          <p:cNvPr id="1026" name="Object 11"/>
          <p:cNvGraphicFramePr>
            <a:graphicFrameLocks noChangeAspect="1"/>
          </p:cNvGraphicFramePr>
          <p:nvPr/>
        </p:nvGraphicFramePr>
        <p:xfrm>
          <a:off x="179388" y="5300663"/>
          <a:ext cx="8785225" cy="1120775"/>
        </p:xfrm>
        <a:graphic>
          <a:graphicData uri="http://schemas.openxmlformats.org/presentationml/2006/ole">
            <p:oleObj spid="_x0000_s1026" name="Equation" r:id="rId3" imgW="3962400" imgH="4826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950" y="5554663"/>
            <a:ext cx="8893175" cy="1200150"/>
          </a:xfrm>
          <a:prstGeom prst="rect">
            <a:avLst/>
          </a:prstGeom>
          <a:noFill/>
        </p:spPr>
        <p:txBody>
          <a:bodyPr>
            <a:spAutoFit/>
          </a:bodyPr>
          <a:lstStyle/>
          <a:p>
            <a:pPr algn="ctr">
              <a:spcBef>
                <a:spcPct val="20000"/>
              </a:spcBef>
              <a:buFont typeface="Arial" pitchFamily="34" charset="0"/>
              <a:buNone/>
              <a:defRPr/>
            </a:pPr>
            <a:r>
              <a:rPr lang="en-US" sz="2400" dirty="0">
                <a:effectLst>
                  <a:outerShdw blurRad="38100" dist="38100" dir="2700000" algn="tl">
                    <a:srgbClr val="1F497D"/>
                  </a:outerShdw>
                </a:effectLst>
              </a:rPr>
              <a:t>The final </a:t>
            </a:r>
            <a:r>
              <a:rPr lang="en-US" sz="2400" u="sng" dirty="0">
                <a:solidFill>
                  <a:srgbClr val="FFC000"/>
                </a:solidFill>
                <a:effectLst>
                  <a:outerShdw blurRad="38100" dist="38100" dir="2700000" algn="tl">
                    <a:srgbClr val="000000">
                      <a:alpha val="43137"/>
                    </a:srgbClr>
                  </a:outerShdw>
                </a:effectLst>
              </a:rPr>
              <a:t>line function</a:t>
            </a:r>
            <a:r>
              <a:rPr lang="en-US" sz="2400" dirty="0">
                <a:solidFill>
                  <a:srgbClr val="FFC000"/>
                </a:solidFill>
                <a:effectLst>
                  <a:outerShdw blurRad="38100" dist="38100" dir="2700000" algn="tl">
                    <a:srgbClr val="000000">
                      <a:alpha val="43137"/>
                    </a:srgbClr>
                  </a:outerShdw>
                </a:effectLst>
              </a:rPr>
              <a:t> </a:t>
            </a:r>
            <a:r>
              <a:rPr lang="en-US" sz="2400" dirty="0">
                <a:effectLst>
                  <a:outerShdw blurRad="38100" dist="38100" dir="2700000" algn="tl">
                    <a:srgbClr val="1F497D"/>
                  </a:outerShdw>
                </a:effectLst>
              </a:rPr>
              <a:t>can fit not only each one of the spectral lines (emission or absorption) </a:t>
            </a:r>
            <a:r>
              <a:rPr lang="en-US" sz="2400" dirty="0">
                <a:solidFill>
                  <a:srgbClr val="FFC000"/>
                </a:solidFill>
                <a:effectLst>
                  <a:outerShdw blurRad="38100" dist="38100" dir="2700000" algn="tl">
                    <a:srgbClr val="000000">
                      <a:alpha val="43137"/>
                    </a:srgbClr>
                  </a:outerShdw>
                </a:effectLst>
              </a:rPr>
              <a:t>but all the complex spectral regions of an ion line </a:t>
            </a:r>
            <a:r>
              <a:rPr lang="en-US" sz="2400" dirty="0"/>
              <a:t>(e.g. C IV </a:t>
            </a:r>
            <a:r>
              <a:rPr lang="el-GR" sz="2400" dirty="0"/>
              <a:t>λλ 1548.187 Å, 1550.772 Å</a:t>
            </a:r>
            <a:r>
              <a:rPr lang="en-US" sz="2400" dirty="0"/>
              <a:t>) </a:t>
            </a:r>
            <a:endParaRPr lang="el-GR" sz="2400" dirty="0"/>
          </a:p>
        </p:txBody>
      </p:sp>
      <p:pic>
        <p:nvPicPr>
          <p:cNvPr id="33795" name="3 - Εικόνα"/>
          <p:cNvPicPr>
            <a:picLocks noChangeAspect="1" noChangeArrowheads="1"/>
          </p:cNvPicPr>
          <p:nvPr/>
        </p:nvPicPr>
        <p:blipFill>
          <a:blip r:embed="rId2"/>
          <a:srcRect/>
          <a:stretch>
            <a:fillRect/>
          </a:stretch>
        </p:blipFill>
        <p:spPr bwMode="auto">
          <a:xfrm>
            <a:off x="684213" y="827088"/>
            <a:ext cx="7921625" cy="4618037"/>
          </a:xfrm>
          <a:prstGeom prst="rect">
            <a:avLst/>
          </a:prstGeom>
          <a:noFill/>
          <a:ln w="9525">
            <a:noFill/>
            <a:miter lim="800000"/>
            <a:headEnd/>
            <a:tailEnd/>
          </a:ln>
        </p:spPr>
      </p:pic>
      <p:sp>
        <p:nvSpPr>
          <p:cNvPr id="34820" name="Rectangle 1"/>
          <p:cNvSpPr>
            <a:spLocks noChangeArrowheads="1"/>
          </p:cNvSpPr>
          <p:nvPr/>
        </p:nvSpPr>
        <p:spPr bwMode="auto">
          <a:xfrm>
            <a:off x="2146300" y="38100"/>
            <a:ext cx="5378450" cy="579438"/>
          </a:xfrm>
          <a:prstGeom prst="rect">
            <a:avLst/>
          </a:prstGeom>
          <a:noFill/>
          <a:ln w="9525">
            <a:noFill/>
            <a:miter lim="800000"/>
            <a:headEnd/>
            <a:tailEnd/>
          </a:ln>
        </p:spPr>
        <p:txBody>
          <a:bodyPr wrap="none" anchor="ctr">
            <a:spAutoFit/>
          </a:bodyPr>
          <a:lstStyle/>
          <a:p>
            <a:pPr>
              <a:tabLst>
                <a:tab pos="269875" algn="l"/>
              </a:tabLst>
              <a:defRPr/>
            </a:pPr>
            <a:r>
              <a:rPr lang="en-US" sz="3200" dirty="0">
                <a:solidFill>
                  <a:srgbClr val="FFC000"/>
                </a:solidFill>
                <a:effectLst>
                  <a:outerShdw blurRad="38100" dist="38100" dir="2700000" algn="tl">
                    <a:srgbClr val="000000">
                      <a:alpha val="43137"/>
                    </a:srgbClr>
                  </a:outerShdw>
                </a:effectLst>
                <a:cs typeface="Times New Roman" pitchFamily="18" charset="0"/>
              </a:rPr>
              <a:t>Example based on the problems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28813"/>
            <a:ext cx="8229600" cy="4525962"/>
          </a:xfrm>
        </p:spPr>
        <p:txBody>
          <a:bodyPr>
            <a:normAutofit/>
          </a:bodyPr>
          <a:lstStyle/>
          <a:p>
            <a:pPr eaLnBrk="1" hangingPunct="1">
              <a:buFont typeface="Arial" pitchFamily="34" charset="0"/>
              <a:buNone/>
              <a:defRPr/>
            </a:pPr>
            <a:endParaRPr lang="en-GB" dirty="0" smtClean="0">
              <a:effectLst>
                <a:outerShdw blurRad="38100" dist="38100" dir="2700000" algn="tl">
                  <a:srgbClr val="1F497D"/>
                </a:outerShdw>
              </a:effectLst>
              <a:latin typeface="Times New Roman" pitchFamily="18" charset="0"/>
              <a:cs typeface="Times New Roman" pitchFamily="18" charset="0"/>
            </a:endParaRPr>
          </a:p>
          <a:p>
            <a:pPr eaLnBrk="1" hangingPunct="1">
              <a:defRPr/>
            </a:pP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Ι</a:t>
            </a:r>
            <a:r>
              <a:rPr lang="en-GB" b="1" baseline="-25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λ0</a:t>
            </a: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GB"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GB" dirty="0" smtClean="0">
                <a:effectLst>
                  <a:outerShdw blurRad="38100" dist="38100" dir="2700000" algn="tl">
                    <a:srgbClr val="1F497D"/>
                  </a:outerShdw>
                </a:effectLst>
                <a:latin typeface="Times New Roman" pitchFamily="18" charset="0"/>
                <a:cs typeface="Times New Roman" pitchFamily="18" charset="0"/>
              </a:rPr>
              <a:t>is the initial radiation intensity,</a:t>
            </a:r>
          </a:p>
          <a:p>
            <a:pPr eaLnBrk="1" hangingPunct="1">
              <a:defRPr/>
            </a:pP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a:t>
            </a:r>
            <a:r>
              <a:rPr lang="en-GB" b="1" baseline="-25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a:t>
            </a: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a:t>
            </a:r>
            <a:r>
              <a:rPr lang="en-GB" b="1" baseline="-25000"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ej</a:t>
            </a: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a:t>
            </a:r>
            <a:r>
              <a:rPr lang="en-GB" b="1" baseline="-25000"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a:t>
            </a:r>
            <a:r>
              <a:rPr lang="en-GB" dirty="0" smtClean="0">
                <a:solidFill>
                  <a:srgbClr val="FFC000"/>
                </a:solidFill>
                <a:effectLst>
                  <a:outerShdw blurRad="38100" dist="38100" dir="2700000" algn="tl">
                    <a:srgbClr val="FFFFFF"/>
                  </a:outerShdw>
                </a:effectLst>
                <a:latin typeface="Times New Roman" pitchFamily="18" charset="0"/>
                <a:cs typeface="Times New Roman" pitchFamily="18" charset="0"/>
              </a:rPr>
              <a:t>: </a:t>
            </a:r>
            <a:r>
              <a:rPr lang="en-GB" dirty="0" smtClean="0">
                <a:effectLst>
                  <a:outerShdw blurRad="38100" dist="38100" dir="2700000" algn="tl">
                    <a:srgbClr val="1F497D"/>
                  </a:outerShdw>
                </a:effectLst>
                <a:latin typeface="Times New Roman" pitchFamily="18" charset="0"/>
                <a:cs typeface="Times New Roman" pitchFamily="18" charset="0"/>
              </a:rPr>
              <a:t>are the distribution functions of the absorption coefficients </a:t>
            </a:r>
            <a:r>
              <a:rPr lang="en-GB"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k</a:t>
            </a:r>
            <a:r>
              <a:rPr lang="en-GB" b="1" baseline="-25000"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λi</a:t>
            </a: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k</a:t>
            </a:r>
            <a:r>
              <a:rPr lang="en-GB" b="1" baseline="-25000"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λej</a:t>
            </a: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k</a:t>
            </a:r>
            <a:r>
              <a:rPr lang="en-GB" b="1" baseline="-25000"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λg</a:t>
            </a: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p>
          <a:p>
            <a:pPr eaLnBrk="1" hangingPunct="1">
              <a:defRPr/>
            </a:pP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ξ:</a:t>
            </a:r>
            <a:r>
              <a:rPr lang="en-GB" b="1" dirty="0" smtClean="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dirty="0" smtClean="0">
                <a:latin typeface="Times New Roman" pitchFamily="18" charset="0"/>
                <a:cs typeface="Times New Roman" pitchFamily="18" charset="0"/>
              </a:rPr>
              <a:t>is the optical depth in the centre of</a:t>
            </a:r>
            <a:r>
              <a:rPr lang="en-GB" dirty="0" smtClean="0">
                <a:effectLst>
                  <a:outerShdw blurRad="38100" dist="38100" dir="2700000" algn="tl">
                    <a:srgbClr val="1F497D"/>
                  </a:outerShdw>
                </a:effectLst>
                <a:latin typeface="Times New Roman" pitchFamily="18" charset="0"/>
                <a:cs typeface="Times New Roman" pitchFamily="18" charset="0"/>
              </a:rPr>
              <a:t> the spectral line,</a:t>
            </a:r>
          </a:p>
          <a:p>
            <a:pPr eaLnBrk="1" hangingPunct="1">
              <a:defRPr/>
            </a:pPr>
            <a:r>
              <a:rPr lang="en-GB"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a:t>
            </a:r>
            <a:r>
              <a:rPr lang="en-GB" b="1" baseline="-25000"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λej</a:t>
            </a: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GB"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GB" dirty="0" smtClean="0">
                <a:effectLst>
                  <a:outerShdw blurRad="38100" dist="38100" dir="2700000" algn="tl">
                    <a:srgbClr val="1F497D"/>
                  </a:outerShdw>
                </a:effectLst>
                <a:latin typeface="Times New Roman" pitchFamily="18" charset="0"/>
                <a:cs typeface="Times New Roman" pitchFamily="18" charset="0"/>
              </a:rPr>
              <a:t>is the source function, that is constant during one observation</a:t>
            </a:r>
            <a:r>
              <a:rPr lang="en-GB" dirty="0" smtClean="0">
                <a:solidFill>
                  <a:srgbClr val="FFFF00"/>
                </a:solidFill>
                <a:effectLst>
                  <a:outerShdw blurRad="38100" dist="38100" dir="2700000" algn="tl">
                    <a:srgbClr val="FFFFFF"/>
                  </a:outerShdw>
                </a:effectLst>
                <a:latin typeface="Times New Roman" pitchFamily="18" charset="0"/>
                <a:cs typeface="Times New Roman" pitchFamily="18" charset="0"/>
              </a:rPr>
              <a:t>.</a:t>
            </a:r>
            <a:endParaRPr lang="el-GR" dirty="0" smtClean="0">
              <a:solidFill>
                <a:srgbClr val="FFFF00"/>
              </a:solidFill>
              <a:effectLst>
                <a:outerShdw blurRad="38100" dist="38100" dir="2700000" algn="tl">
                  <a:srgbClr val="FFFFFF"/>
                </a:outerShdw>
              </a:effectLst>
              <a:latin typeface="Times New Roman" pitchFamily="18" charset="0"/>
              <a:cs typeface="Times New Roman" pitchFamily="18" charset="0"/>
            </a:endParaRPr>
          </a:p>
        </p:txBody>
      </p:sp>
      <p:graphicFrame>
        <p:nvGraphicFramePr>
          <p:cNvPr id="2050" name="Object 11"/>
          <p:cNvGraphicFramePr>
            <a:graphicFrameLocks noChangeAspect="1"/>
          </p:cNvGraphicFramePr>
          <p:nvPr/>
        </p:nvGraphicFramePr>
        <p:xfrm>
          <a:off x="428625" y="1195388"/>
          <a:ext cx="8316913" cy="1081087"/>
        </p:xfrm>
        <a:graphic>
          <a:graphicData uri="http://schemas.openxmlformats.org/presentationml/2006/ole">
            <p:oleObj spid="_x0000_s2050" name="Εξίσωση" r:id="rId3" imgW="3962400" imgH="482600" progId="Equation.3">
              <p:embed/>
            </p:oleObj>
          </a:graphicData>
        </a:graphic>
      </p:graphicFrame>
      <p:sp>
        <p:nvSpPr>
          <p:cNvPr id="4" name="3 - TextBox"/>
          <p:cNvSpPr txBox="1"/>
          <p:nvPr/>
        </p:nvSpPr>
        <p:spPr>
          <a:xfrm>
            <a:off x="2700338" y="395288"/>
            <a:ext cx="3455987" cy="585787"/>
          </a:xfrm>
          <a:prstGeom prst="rect">
            <a:avLst/>
          </a:prstGeom>
          <a:noFill/>
        </p:spPr>
        <p:txBody>
          <a:bodyPr>
            <a:spAutoFit/>
          </a:bodyPr>
          <a:lstStyle/>
          <a:p>
            <a:pPr>
              <a:defRPr/>
            </a:pPr>
            <a:r>
              <a:rPr lang="en-US" sz="3200" dirty="0">
                <a:effectLst>
                  <a:outerShdw blurRad="38100" dist="38100" dir="2700000" algn="tl">
                    <a:srgbClr val="000000">
                      <a:alpha val="43137"/>
                    </a:srgbClr>
                  </a:outerShdw>
                </a:effectLst>
                <a:cs typeface="Times New Roman" pitchFamily="18" charset="0"/>
              </a:rPr>
              <a:t>In the line function</a:t>
            </a:r>
            <a:endParaRPr lang="el-GR" sz="3200" dirty="0">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288" y="765175"/>
            <a:ext cx="8262937" cy="5903913"/>
          </a:xfrm>
        </p:spPr>
        <p:txBody>
          <a:bodyPr>
            <a:normAutofit/>
          </a:bodyPr>
          <a:lstStyle/>
          <a:p>
            <a:pPr algn="just" eaLnBrk="1" hangingPunct="1">
              <a:lnSpc>
                <a:spcPct val="80000"/>
              </a:lnSpc>
              <a:defRPr/>
            </a:pPr>
            <a:r>
              <a:rPr lang="en-US" sz="2700" dirty="0" smtClean="0">
                <a:solidFill>
                  <a:srgbClr val="3399FF"/>
                </a:solidFill>
                <a:effectLst>
                  <a:outerShdw blurRad="38100" dist="38100" dir="2700000" algn="tl">
                    <a:srgbClr val="FFFFFF"/>
                  </a:outerShdw>
                </a:effectLst>
                <a:latin typeface="Times New Roman" pitchFamily="18" charset="0"/>
                <a:cs typeface="Times New Roman" pitchFamily="18" charset="0"/>
              </a:rPr>
              <a:t>BALQSOs are classified in the following three subcategories based on the material producing the BAL profiles.</a:t>
            </a:r>
          </a:p>
          <a:p>
            <a:pPr algn="just" eaLnBrk="1" hangingPunct="1">
              <a:lnSpc>
                <a:spcPct val="80000"/>
              </a:lnSpc>
              <a:buFont typeface="Arial" pitchFamily="34" charset="0"/>
              <a:buNone/>
              <a:defRPr/>
            </a:pPr>
            <a:r>
              <a:rPr lang="en-US" sz="2700" dirty="0" smtClean="0">
                <a:effectLst>
                  <a:outerShdw blurRad="38100" dist="38100" dir="2700000" algn="tl">
                    <a:srgbClr val="1F497D"/>
                  </a:outerShdw>
                </a:effectLst>
                <a:latin typeface="Times New Roman" pitchFamily="18" charset="0"/>
                <a:cs typeface="Times New Roman" pitchFamily="18" charset="0"/>
              </a:rPr>
              <a:t> </a:t>
            </a:r>
          </a:p>
          <a:p>
            <a:pPr algn="just" eaLnBrk="1" hangingPunct="1">
              <a:lnSpc>
                <a:spcPct val="80000"/>
              </a:lnSpc>
              <a:defRPr/>
            </a:pPr>
            <a:r>
              <a:rPr lang="en-US" sz="2700" b="1" dirty="0"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High-ionization BALQSOs (</a:t>
            </a:r>
            <a:r>
              <a:rPr lang="en-US" sz="2700" b="1" dirty="0" err="1"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HiBALs</a:t>
            </a:r>
            <a:r>
              <a:rPr lang="en-US" sz="2700" b="1" dirty="0"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7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700" dirty="0" smtClean="0">
                <a:effectLst>
                  <a:outerShdw blurRad="38100" dist="38100" dir="2700000" algn="tl">
                    <a:srgbClr val="1F497D"/>
                  </a:outerShdw>
                </a:effectLst>
                <a:latin typeface="Times New Roman" pitchFamily="18" charset="0"/>
                <a:cs typeface="Times New Roman" pitchFamily="18" charset="0"/>
              </a:rPr>
              <a:t>contain strong, broad absorption troughs short-ward of high-ionization emission lines (such as C IV, Si IV, N V) and are typically identified through the presence of C IV absorption resonance lines.</a:t>
            </a:r>
          </a:p>
          <a:p>
            <a:pPr algn="just" eaLnBrk="1" hangingPunct="1">
              <a:lnSpc>
                <a:spcPct val="80000"/>
              </a:lnSpc>
              <a:buFont typeface="Arial" pitchFamily="34" charset="0"/>
              <a:buNone/>
              <a:defRPr/>
            </a:pPr>
            <a:r>
              <a:rPr lang="en-US" sz="2700" dirty="0" smtClean="0">
                <a:effectLst>
                  <a:outerShdw blurRad="38100" dist="38100" dir="2700000" algn="tl">
                    <a:srgbClr val="1F497D"/>
                  </a:outerShdw>
                </a:effectLst>
                <a:latin typeface="Times New Roman" pitchFamily="18" charset="0"/>
                <a:cs typeface="Times New Roman" pitchFamily="18" charset="0"/>
              </a:rPr>
              <a:t> </a:t>
            </a:r>
          </a:p>
          <a:p>
            <a:pPr algn="just" eaLnBrk="1" hangingPunct="1">
              <a:lnSpc>
                <a:spcPct val="80000"/>
              </a:lnSpc>
              <a:defRPr/>
            </a:pPr>
            <a:r>
              <a:rPr lang="en-US" sz="2700" b="1" dirty="0"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Low-ionization BALQSOs (</a:t>
            </a:r>
            <a:r>
              <a:rPr lang="en-US" sz="2700" b="1" dirty="0" err="1"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LoBALs</a:t>
            </a:r>
            <a:r>
              <a:rPr lang="en-US" sz="2700" b="1" dirty="0"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7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smtClean="0">
                <a:effectLst>
                  <a:outerShdw blurRad="38100" dist="38100" dir="2700000" algn="tl">
                    <a:srgbClr val="1F497D"/>
                  </a:outerShdw>
                </a:effectLst>
                <a:latin typeface="Times New Roman" pitchFamily="18" charset="0"/>
                <a:cs typeface="Times New Roman" pitchFamily="18" charset="0"/>
              </a:rPr>
              <a:t>contain </a:t>
            </a:r>
            <a:r>
              <a:rPr lang="en-US" sz="2700" b="1" dirty="0" err="1" smtClean="0">
                <a:effectLst>
                  <a:outerShdw blurRad="38100" dist="38100" dir="2700000" algn="tl">
                    <a:srgbClr val="1F497D"/>
                  </a:outerShdw>
                </a:effectLst>
                <a:latin typeface="Times New Roman" pitchFamily="18" charset="0"/>
                <a:cs typeface="Times New Roman" pitchFamily="18" charset="0"/>
              </a:rPr>
              <a:t>HiBAL</a:t>
            </a:r>
            <a:r>
              <a:rPr lang="en-US" sz="2700" dirty="0" smtClean="0">
                <a:effectLst>
                  <a:outerShdw blurRad="38100" dist="38100" dir="2700000" algn="tl">
                    <a:srgbClr val="1F497D"/>
                  </a:outerShdw>
                </a:effectLst>
                <a:latin typeface="Times New Roman" pitchFamily="18" charset="0"/>
                <a:cs typeface="Times New Roman" pitchFamily="18" charset="0"/>
              </a:rPr>
              <a:t> features but also have absorption from low-ionization lines such as Mg II. </a:t>
            </a:r>
          </a:p>
          <a:p>
            <a:pPr algn="just" eaLnBrk="1" hangingPunct="1">
              <a:lnSpc>
                <a:spcPct val="80000"/>
              </a:lnSpc>
              <a:defRPr/>
            </a:pPr>
            <a:endParaRPr lang="en-US" sz="2700" dirty="0" smtClean="0">
              <a:effectLst>
                <a:outerShdw blurRad="38100" dist="38100" dir="2700000" algn="tl">
                  <a:srgbClr val="1F497D"/>
                </a:outerShdw>
              </a:effectLst>
              <a:latin typeface="Times New Roman" pitchFamily="18" charset="0"/>
              <a:cs typeface="Times New Roman" pitchFamily="18" charset="0"/>
            </a:endParaRPr>
          </a:p>
          <a:p>
            <a:pPr algn="just" eaLnBrk="1" hangingPunct="1">
              <a:lnSpc>
                <a:spcPct val="80000"/>
              </a:lnSpc>
              <a:defRPr/>
            </a:pPr>
            <a:r>
              <a:rPr lang="en-US" sz="2700" b="1" dirty="0" err="1"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LoBALs</a:t>
            </a:r>
            <a:r>
              <a:rPr lang="en-US" sz="2700" b="1" dirty="0"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 with excited-state Fe II or Fe III</a:t>
            </a:r>
            <a:r>
              <a:rPr lang="en-US" sz="27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700" dirty="0" smtClean="0">
                <a:effectLst>
                  <a:outerShdw blurRad="38100" dist="38100" dir="2700000" algn="tl">
                    <a:srgbClr val="1F497D"/>
                  </a:outerShdw>
                </a:effectLst>
                <a:latin typeface="Times New Roman" pitchFamily="18" charset="0"/>
                <a:cs typeface="Times New Roman" pitchFamily="18" charset="0"/>
              </a:rPr>
              <a:t>absorption are called </a:t>
            </a:r>
            <a:r>
              <a:rPr lang="en-US" sz="2700" dirty="0" err="1" smtClean="0">
                <a:effectLst>
                  <a:outerShdw blurRad="38100" dist="38100" dir="2700000" algn="tl">
                    <a:srgbClr val="1F497D"/>
                  </a:outerShdw>
                </a:effectLst>
                <a:latin typeface="Times New Roman" pitchFamily="18" charset="0"/>
                <a:cs typeface="Times New Roman" pitchFamily="18" charset="0"/>
              </a:rPr>
              <a:t>FeLoBALs</a:t>
            </a:r>
            <a:r>
              <a:rPr lang="en-US" sz="2700" dirty="0" smtClean="0">
                <a:effectLst>
                  <a:outerShdw blurRad="38100" dist="38100" dir="2700000" algn="tl">
                    <a:srgbClr val="1F497D"/>
                  </a:outerShdw>
                </a:effectLst>
                <a:latin typeface="Times New Roman" pitchFamily="18" charset="0"/>
                <a:cs typeface="Times New Roman" pitchFamily="18" charset="0"/>
              </a:rPr>
              <a:t>.</a:t>
            </a:r>
            <a:r>
              <a:rPr lang="en-US" sz="2700" b="1" dirty="0" smtClean="0">
                <a:effectLst>
                  <a:outerShdw blurRad="38100" dist="38100" dir="2700000" algn="tl">
                    <a:srgbClr val="1F497D"/>
                  </a:outerShdw>
                </a:effectLst>
                <a:latin typeface="Times New Roman" pitchFamily="18" charset="0"/>
                <a:cs typeface="Times New Roman" pitchFamily="18" charset="0"/>
              </a:rPr>
              <a:t> </a:t>
            </a:r>
            <a:endParaRPr lang="el-GR" sz="2700" dirty="0" smtClean="0"/>
          </a:p>
        </p:txBody>
      </p:sp>
      <p:sp>
        <p:nvSpPr>
          <p:cNvPr id="4" name="3 - TextBox"/>
          <p:cNvSpPr txBox="1"/>
          <p:nvPr/>
        </p:nvSpPr>
        <p:spPr>
          <a:xfrm>
            <a:off x="1619250" y="123825"/>
            <a:ext cx="6624638" cy="641350"/>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defRPr/>
            </a:pPr>
            <a:r>
              <a:rPr lang="en-US" sz="3200" b="1" dirty="0" smtClean="0">
                <a:solidFill>
                  <a:srgbClr val="FFCC00"/>
                </a:solidFill>
                <a:effectLst>
                  <a:outerShdw blurRad="38100" dist="38100" dir="2700000" algn="tl">
                    <a:srgbClr val="000000">
                      <a:alpha val="43137"/>
                    </a:srgbClr>
                  </a:outerShdw>
                </a:effectLst>
                <a:cs typeface="Times New Roman" pitchFamily="18" charset="0"/>
              </a:rPr>
              <a:t>Spectral</a:t>
            </a:r>
            <a:r>
              <a:rPr lang="en-US" sz="3200" b="1" dirty="0" smtClean="0">
                <a:solidFill>
                  <a:srgbClr val="FFC000"/>
                </a:solidFill>
                <a:effectLst>
                  <a:outerShdw blurRad="38100" dist="38100" dir="2700000" algn="tl">
                    <a:srgbClr val="000000">
                      <a:alpha val="43137"/>
                    </a:srgbClr>
                  </a:outerShdw>
                </a:effectLst>
                <a:cs typeface="Times New Roman" pitchFamily="18" charset="0"/>
              </a:rPr>
              <a:t>  classification of BALQSOs</a:t>
            </a:r>
            <a:r>
              <a:rPr lang="en-US" sz="3600" dirty="0" smtClean="0">
                <a:solidFill>
                  <a:srgbClr val="FFC000"/>
                </a:solidFill>
                <a:effectLst>
                  <a:outerShdw blurRad="38100" dist="38100" dir="2700000" algn="tl">
                    <a:srgbClr val="000000">
                      <a:alpha val="43137"/>
                    </a:srgbClr>
                  </a:outerShdw>
                </a:effectLst>
                <a:cs typeface="Times New Roman" pitchFamily="18" charset="0"/>
              </a:rPr>
              <a:t>   </a:t>
            </a:r>
            <a:endParaRPr lang="el-GR" sz="3600" dirty="0" smtClean="0">
              <a:solidFill>
                <a:srgbClr val="FFC00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a:xfrm>
            <a:off x="0" y="260350"/>
            <a:ext cx="9144000" cy="1143000"/>
          </a:xfrm>
        </p:spPr>
        <p:txBody>
          <a:bodyPr/>
          <a:lstStyle/>
          <a:p>
            <a:pPr eaLnBrk="1" hangingPunct="1">
              <a:defRPr/>
            </a:pPr>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2. Creating two new distribution functions</a:t>
            </a:r>
            <a:endParaRPr lang="el-GR"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 Θέση περιεχομένου"/>
          <p:cNvSpPr>
            <a:spLocks noGrp="1"/>
          </p:cNvSpPr>
          <p:nvPr>
            <p:ph idx="1"/>
          </p:nvPr>
        </p:nvSpPr>
        <p:spPr>
          <a:xfrm>
            <a:off x="539750" y="1557338"/>
            <a:ext cx="8032750" cy="4449762"/>
          </a:xfrm>
        </p:spPr>
        <p:txBody>
          <a:bodyPr>
            <a:noAutofit/>
          </a:bodyPr>
          <a:lstStyle/>
          <a:p>
            <a:pPr marL="0" indent="0" algn="just" eaLnBrk="1" hangingPunct="1">
              <a:buFont typeface="Arial" pitchFamily="34" charset="0"/>
              <a:buNone/>
              <a:defRPr/>
            </a:pPr>
            <a:r>
              <a:rPr lang="en-US" dirty="0" smtClean="0">
                <a:solidFill>
                  <a:srgbClr val="3399FF"/>
                </a:solidFill>
                <a:effectLst>
                  <a:outerShdw blurRad="38100" dist="38100" dir="2700000" algn="tl">
                    <a:srgbClr val="FFFFFF"/>
                  </a:outerShdw>
                </a:effectLst>
                <a:latin typeface="Times New Roman" pitchFamily="18" charset="0"/>
                <a:cs typeface="Times New Roman" pitchFamily="18" charset="0"/>
              </a:rPr>
              <a:t>GR Model includes the creation of two new distributions,</a:t>
            </a:r>
            <a:r>
              <a:rPr lang="en-US" dirty="0" smtClean="0">
                <a:effectLst>
                  <a:outerShdw blurRad="38100" dist="38100" dir="2700000" algn="tl">
                    <a:srgbClr val="1F497D"/>
                  </a:outerShdw>
                </a:effectLst>
                <a:latin typeface="Times New Roman" pitchFamily="18" charset="0"/>
                <a:cs typeface="Times New Roman" pitchFamily="18" charset="0"/>
              </a:rPr>
              <a:t> </a:t>
            </a:r>
            <a: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Rotation distribution </a:t>
            </a:r>
            <a:r>
              <a:rPr lang="en-US" dirty="0" smtClean="0">
                <a:effectLst>
                  <a:outerShdw blurRad="38100" dist="38100" dir="2700000" algn="tl">
                    <a:srgbClr val="1F497D"/>
                  </a:outerShdw>
                </a:effectLst>
                <a:latin typeface="Times New Roman" pitchFamily="18" charset="0"/>
                <a:cs typeface="Times New Roman" pitchFamily="18" charset="0"/>
              </a:rPr>
              <a:t>(Danezis, E. et al. 2003) that describes the rotation of the plasma clouds and the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a:t>
            </a:r>
            <a: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auss-</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a:t>
            </a:r>
            <a:r>
              <a:rPr lang="en-US"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otation distribution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effectLst>
                  <a:outerShdw blurRad="38100" dist="38100" dir="2700000" algn="tl">
                    <a:srgbClr val="1F497D"/>
                  </a:outerShdw>
                </a:effectLst>
                <a:latin typeface="Times New Roman" pitchFamily="18" charset="0"/>
                <a:cs typeface="Times New Roman" pitchFamily="18" charset="0"/>
              </a:rPr>
              <a:t>(Danezis et al. 2006b, Danezis et al. 2007a, Lyratzi et al. 2009) which describes the combination of the random motions of the clouds’ ions and the self-rotation of the clouds. </a:t>
            </a:r>
            <a:endParaRPr lang="el-GR" dirty="0" smtClean="0">
              <a:effectLst>
                <a:outerShdw blurRad="38100" dist="38100" dir="2700000" algn="tl">
                  <a:srgbClr val="1F497D"/>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1"/>
          </p:nvPr>
        </p:nvSpPr>
        <p:spPr>
          <a:xfrm>
            <a:off x="323850" y="1268413"/>
            <a:ext cx="8399463" cy="5280025"/>
          </a:xfrm>
        </p:spPr>
        <p:txBody>
          <a:bodyPr>
            <a:normAutofit/>
          </a:bodyPr>
          <a:lstStyle/>
          <a:p>
            <a:pPr eaLnBrk="1" hangingPunct="1">
              <a:lnSpc>
                <a:spcPct val="80000"/>
              </a:lnSpc>
              <a:defRPr/>
            </a:pPr>
            <a:endParaRPr lang="en-US" sz="1800" b="1" dirty="0" smtClean="0">
              <a:latin typeface="Times New Roman" pitchFamily="18" charset="0"/>
            </a:endParaRPr>
          </a:p>
          <a:p>
            <a:pPr eaLnBrk="1" hangingPunct="1">
              <a:lnSpc>
                <a:spcPct val="80000"/>
              </a:lnSpc>
              <a:buFont typeface="Arial" pitchFamily="34" charset="0"/>
              <a:buNone/>
              <a:defRPr/>
            </a:pPr>
            <a:r>
              <a:rPr lang="en-US" sz="2400" b="1" i="1" dirty="0" smtClean="0">
                <a:effectLst>
                  <a:outerShdw blurRad="38100" dist="38100" dir="2700000" algn="tl">
                    <a:srgbClr val="1F497D"/>
                  </a:outerShdw>
                </a:effectLst>
                <a:latin typeface="Times New Roman" pitchFamily="18" charset="0"/>
              </a:rPr>
              <a:t>If </a:t>
            </a:r>
            <a:r>
              <a:rPr lang="en-US" sz="2400" i="1" dirty="0" smtClean="0">
                <a:effectLst>
                  <a:outerShdw blurRad="38100" dist="38100" dir="2700000" algn="tl">
                    <a:srgbClr val="1F497D"/>
                  </a:outerShdw>
                </a:effectLst>
                <a:latin typeface="Times New Roman" pitchFamily="18" charset="0"/>
              </a:rPr>
              <a:t> </a:t>
            </a:r>
            <a:r>
              <a:rPr lang="en-US" sz="2400" dirty="0" smtClean="0">
                <a:effectLst>
                  <a:outerShdw blurRad="38100" dist="38100" dir="2700000" algn="tl">
                    <a:srgbClr val="1F497D"/>
                  </a:outerShdw>
                </a:effectLst>
                <a:latin typeface="Times New Roman" pitchFamily="18" charset="0"/>
              </a:rPr>
              <a:t>  </a:t>
            </a:r>
            <a:r>
              <a:rPr lang="en-US" sz="1800" dirty="0" smtClean="0">
                <a:effectLst>
                  <a:outerShdw blurRad="38100" dist="38100" dir="2700000" algn="tl">
                    <a:srgbClr val="1F497D"/>
                  </a:outerShdw>
                </a:effectLst>
                <a:latin typeface="Times New Roman" pitchFamily="18" charset="0"/>
              </a:rPr>
              <a:t>                                                                                                    </a:t>
            </a:r>
            <a:r>
              <a:rPr lang="en-US" sz="2400" dirty="0" smtClean="0">
                <a:effectLst>
                  <a:outerShdw blurRad="38100" dist="38100" dir="2700000" algn="tl">
                    <a:srgbClr val="1F497D"/>
                  </a:outerShdw>
                </a:effectLst>
                <a:latin typeface="Times New Roman" pitchFamily="18" charset="0"/>
              </a:rPr>
              <a:t> </a:t>
            </a:r>
            <a:r>
              <a:rPr lang="en-US" sz="2800" b="1" i="1" dirty="0" smtClean="0">
                <a:effectLst>
                  <a:outerShdw blurRad="38100" dist="38100" dir="2700000" algn="tl">
                    <a:srgbClr val="1F497D"/>
                  </a:outerShdw>
                </a:effectLst>
                <a:latin typeface="Times New Roman" pitchFamily="18" charset="0"/>
              </a:rPr>
              <a:t>then  </a:t>
            </a:r>
          </a:p>
          <a:p>
            <a:pPr eaLnBrk="1" hangingPunct="1">
              <a:lnSpc>
                <a:spcPct val="80000"/>
              </a:lnSpc>
              <a:buFontTx/>
              <a:buNone/>
              <a:defRPr/>
            </a:pPr>
            <a:r>
              <a:rPr lang="en-US" sz="1800" b="1" dirty="0" smtClean="0">
                <a:effectLst>
                  <a:outerShdw blurRad="38100" dist="38100" dir="2700000" algn="tl">
                    <a:srgbClr val="1F497D"/>
                  </a:outerShdw>
                </a:effectLst>
                <a:latin typeface="Times New Roman" pitchFamily="18" charset="0"/>
              </a:rPr>
              <a:t>                                                                          </a:t>
            </a:r>
          </a:p>
          <a:p>
            <a:pPr eaLnBrk="1" hangingPunct="1">
              <a:lnSpc>
                <a:spcPct val="80000"/>
              </a:lnSpc>
              <a:defRPr/>
            </a:pPr>
            <a:endParaRPr lang="en-US" sz="1800" b="1" dirty="0" smtClean="0">
              <a:latin typeface="Times New Roman" pitchFamily="18" charset="0"/>
            </a:endParaRPr>
          </a:p>
          <a:p>
            <a:pPr eaLnBrk="1" hangingPunct="1">
              <a:lnSpc>
                <a:spcPct val="80000"/>
              </a:lnSpc>
              <a:defRPr/>
            </a:pPr>
            <a:endParaRPr lang="en-US" sz="1800" b="1" dirty="0" smtClean="0">
              <a:latin typeface="Times New Roman" pitchFamily="18" charset="0"/>
            </a:endParaRPr>
          </a:p>
          <a:p>
            <a:pPr eaLnBrk="1" hangingPunct="1">
              <a:lnSpc>
                <a:spcPct val="80000"/>
              </a:lnSpc>
              <a:defRPr/>
            </a:pPr>
            <a:endParaRPr lang="en-US" sz="1800" b="1" dirty="0" smtClean="0">
              <a:latin typeface="Times New Roman" pitchFamily="18" charset="0"/>
            </a:endParaRPr>
          </a:p>
          <a:p>
            <a:pPr eaLnBrk="1" hangingPunct="1">
              <a:lnSpc>
                <a:spcPct val="80000"/>
              </a:lnSpc>
              <a:defRPr/>
            </a:pPr>
            <a:endParaRPr lang="en-US" sz="1800" b="1" dirty="0" smtClean="0">
              <a:latin typeface="Times New Roman" pitchFamily="18" charset="0"/>
            </a:endParaRPr>
          </a:p>
          <a:p>
            <a:pPr eaLnBrk="1" hangingPunct="1">
              <a:lnSpc>
                <a:spcPct val="80000"/>
              </a:lnSpc>
              <a:buFont typeface="Arial" pitchFamily="34" charset="0"/>
              <a:buNone/>
              <a:defRPr/>
            </a:pPr>
            <a:r>
              <a:rPr lang="en-US" sz="2800" b="1" i="1" dirty="0" smtClean="0">
                <a:effectLst>
                  <a:outerShdw blurRad="38100" dist="38100" dir="2700000" algn="tl">
                    <a:srgbClr val="1F497D"/>
                  </a:outerShdw>
                </a:effectLst>
                <a:latin typeface="Times New Roman" pitchFamily="18" charset="0"/>
              </a:rPr>
              <a:t>if   </a:t>
            </a:r>
            <a:r>
              <a:rPr lang="en-US" sz="2400" dirty="0" smtClean="0">
                <a:effectLst>
                  <a:outerShdw blurRad="38100" dist="38100" dir="2700000" algn="tl">
                    <a:srgbClr val="1F497D"/>
                  </a:outerShdw>
                </a:effectLst>
                <a:latin typeface="Times New Roman" pitchFamily="18" charset="0"/>
              </a:rPr>
              <a:t>  </a:t>
            </a:r>
            <a:r>
              <a:rPr lang="en-US" sz="1800" dirty="0" smtClean="0">
                <a:effectLst>
                  <a:outerShdw blurRad="38100" dist="38100" dir="2700000" algn="tl">
                    <a:srgbClr val="1F497D"/>
                  </a:outerShdw>
                </a:effectLst>
                <a:latin typeface="Times New Roman" pitchFamily="18" charset="0"/>
              </a:rPr>
              <a:t>                                                                                                     </a:t>
            </a:r>
            <a:r>
              <a:rPr lang="en-US" sz="2800" b="1" i="1" dirty="0" smtClean="0">
                <a:effectLst>
                  <a:outerShdw blurRad="38100" dist="38100" dir="2700000" algn="tl">
                    <a:srgbClr val="1F497D"/>
                  </a:outerShdw>
                </a:effectLst>
                <a:latin typeface="Times New Roman" pitchFamily="18" charset="0"/>
              </a:rPr>
              <a:t>then</a:t>
            </a:r>
            <a:r>
              <a:rPr lang="en-US" sz="2800" b="1" dirty="0" smtClean="0">
                <a:effectLst>
                  <a:outerShdw blurRad="38100" dist="38100" dir="2700000" algn="tl">
                    <a:srgbClr val="1F497D"/>
                  </a:outerShdw>
                </a:effectLst>
                <a:latin typeface="Times New Roman" pitchFamily="18" charset="0"/>
              </a:rPr>
              <a:t> </a:t>
            </a:r>
          </a:p>
          <a:p>
            <a:pPr algn="ctr" eaLnBrk="1" hangingPunct="1">
              <a:lnSpc>
                <a:spcPct val="80000"/>
              </a:lnSpc>
              <a:defRPr/>
            </a:pPr>
            <a:endParaRPr lang="en-US" sz="2400" dirty="0" smtClean="0">
              <a:latin typeface="Times New Roman" pitchFamily="18" charset="0"/>
            </a:endParaRPr>
          </a:p>
          <a:p>
            <a:pPr eaLnBrk="1" hangingPunct="1">
              <a:lnSpc>
                <a:spcPct val="80000"/>
              </a:lnSpc>
              <a:defRPr/>
            </a:pPr>
            <a:endParaRPr lang="en-US" sz="1800" dirty="0" smtClean="0">
              <a:latin typeface="Times New Roman" pitchFamily="18" charset="0"/>
            </a:endParaRPr>
          </a:p>
          <a:p>
            <a:pPr eaLnBrk="1" hangingPunct="1">
              <a:lnSpc>
                <a:spcPct val="80000"/>
              </a:lnSpc>
              <a:defRPr/>
            </a:pPr>
            <a:endParaRPr lang="en-US" sz="1800" dirty="0" smtClean="0">
              <a:latin typeface="Times New Roman" pitchFamily="18" charset="0"/>
            </a:endParaRPr>
          </a:p>
          <a:p>
            <a:pPr eaLnBrk="1" hangingPunct="1">
              <a:lnSpc>
                <a:spcPct val="80000"/>
              </a:lnSpc>
              <a:defRPr/>
            </a:pPr>
            <a:endParaRPr lang="en-US" sz="1800" dirty="0" smtClean="0">
              <a:latin typeface="Times New Roman" pitchFamily="18" charset="0"/>
            </a:endParaRPr>
          </a:p>
          <a:p>
            <a:pPr algn="just" eaLnBrk="1" hangingPunct="1">
              <a:lnSpc>
                <a:spcPct val="80000"/>
              </a:lnSpc>
              <a:buFont typeface="Arial" pitchFamily="34" charset="0"/>
              <a:buNone/>
              <a:defRPr/>
            </a:pPr>
            <a:endParaRPr lang="en-US" sz="2800" b="1" dirty="0" smtClean="0">
              <a:latin typeface="Times New Roman" pitchFamily="18" charset="0"/>
            </a:endParaRPr>
          </a:p>
          <a:p>
            <a:pPr marL="0" indent="0" algn="just" eaLnBrk="1" hangingPunct="1">
              <a:lnSpc>
                <a:spcPct val="80000"/>
              </a:lnSpc>
              <a:buFont typeface="Arial" pitchFamily="34" charset="0"/>
              <a:buNone/>
              <a:defRPr/>
            </a:pPr>
            <a:r>
              <a:rPr lang="en-US" sz="2800" dirty="0" smtClean="0">
                <a:effectLst>
                  <a:outerShdw blurRad="38100" dist="38100" dir="2700000" algn="tl">
                    <a:srgbClr val="1F497D"/>
                  </a:outerShdw>
                </a:effectLst>
                <a:latin typeface="Times New Roman" pitchFamily="18" charset="0"/>
              </a:rPr>
              <a:t>The </a:t>
            </a:r>
            <a:r>
              <a:rPr lang="en-US" sz="2800" b="1" dirty="0" smtClean="0">
                <a:solidFill>
                  <a:srgbClr val="FFC000"/>
                </a:solidFill>
                <a:effectLst>
                  <a:outerShdw blurRad="38100" dist="38100" dir="2700000" algn="tl">
                    <a:srgbClr val="000000">
                      <a:alpha val="43137"/>
                    </a:srgbClr>
                  </a:outerShdw>
                </a:effectLst>
                <a:latin typeface="Times New Roman" pitchFamily="18" charset="0"/>
              </a:rPr>
              <a:t>L(</a:t>
            </a:r>
            <a:r>
              <a:rPr lang="el-GR" sz="2800" b="1" dirty="0" smtClean="0">
                <a:solidFill>
                  <a:srgbClr val="FFC000"/>
                </a:solidFill>
                <a:effectLst>
                  <a:outerShdw blurRad="38100" dist="38100" dir="2700000" algn="tl">
                    <a:srgbClr val="000000">
                      <a:alpha val="43137"/>
                    </a:srgbClr>
                  </a:outerShdw>
                </a:effectLst>
                <a:latin typeface="Times New Roman" pitchFamily="18" charset="0"/>
              </a:rPr>
              <a:t>λ</a:t>
            </a:r>
            <a:r>
              <a:rPr lang="en-US" sz="2800" b="1" dirty="0" smtClean="0">
                <a:solidFill>
                  <a:srgbClr val="FFC000"/>
                </a:solidFill>
                <a:effectLst>
                  <a:outerShdw blurRad="38100" dist="38100" dir="2700000" algn="tl">
                    <a:srgbClr val="000000">
                      <a:alpha val="43137"/>
                    </a:srgbClr>
                  </a:outerShdw>
                </a:effectLst>
                <a:latin typeface="Times New Roman" pitchFamily="18" charset="0"/>
              </a:rPr>
              <a:t>)</a:t>
            </a:r>
            <a:r>
              <a:rPr lang="en-US" sz="2800" dirty="0" smtClean="0">
                <a:effectLst>
                  <a:outerShdw blurRad="38100" dist="38100" dir="2700000" algn="tl">
                    <a:srgbClr val="1F497D"/>
                  </a:outerShdw>
                </a:effectLst>
                <a:latin typeface="Times New Roman" pitchFamily="18" charset="0"/>
              </a:rPr>
              <a:t> is a function of </a:t>
            </a:r>
            <a:r>
              <a:rPr lang="el-GR" sz="2800" b="1" dirty="0" err="1" smtClean="0">
                <a:solidFill>
                  <a:srgbClr val="FFC000"/>
                </a:solidFill>
                <a:effectLst>
                  <a:outerShdw blurRad="38100" dist="38100" dir="2700000" algn="tl">
                    <a:srgbClr val="000000">
                      <a:alpha val="43137"/>
                    </a:srgbClr>
                  </a:outerShdw>
                </a:effectLst>
                <a:latin typeface="Times New Roman" pitchFamily="18" charset="0"/>
              </a:rPr>
              <a:t>Δλ</a:t>
            </a:r>
            <a:r>
              <a:rPr lang="en-US" sz="2800" b="1" baseline="-25000" dirty="0" smtClean="0">
                <a:solidFill>
                  <a:srgbClr val="FFC000"/>
                </a:solidFill>
                <a:effectLst>
                  <a:outerShdw blurRad="38100" dist="38100" dir="2700000" algn="tl">
                    <a:srgbClr val="000000">
                      <a:alpha val="43137"/>
                    </a:srgbClr>
                  </a:outerShdw>
                </a:effectLst>
                <a:latin typeface="Times New Roman" pitchFamily="18" charset="0"/>
              </a:rPr>
              <a:t>rotation</a:t>
            </a:r>
            <a:r>
              <a:rPr lang="en-US" sz="2800" dirty="0" smtClean="0">
                <a:effectLst>
                  <a:outerShdw blurRad="38100" dist="38100" dir="2700000" algn="tl">
                    <a:srgbClr val="000000">
                      <a:alpha val="43137"/>
                    </a:srgbClr>
                  </a:outerShdw>
                </a:effectLst>
                <a:latin typeface="Times New Roman" pitchFamily="18" charset="0"/>
              </a:rPr>
              <a:t> </a:t>
            </a:r>
            <a:r>
              <a:rPr lang="en-US" sz="2800" dirty="0" smtClean="0">
                <a:effectLst>
                  <a:outerShdw blurRad="38100" dist="38100" dir="2700000" algn="tl">
                    <a:srgbClr val="1F497D"/>
                  </a:outerShdw>
                </a:effectLst>
                <a:latin typeface="Times New Roman" pitchFamily="18" charset="0"/>
              </a:rPr>
              <a:t>(from where we can calculate </a:t>
            </a:r>
            <a:r>
              <a:rPr lang="en-US" sz="2800" b="1" dirty="0" err="1" smtClean="0">
                <a:solidFill>
                  <a:srgbClr val="FFC000"/>
                </a:solidFill>
                <a:effectLst>
                  <a:outerShdw blurRad="38100" dist="38100" dir="2700000" algn="tl">
                    <a:srgbClr val="000000">
                      <a:alpha val="43137"/>
                    </a:srgbClr>
                  </a:outerShdw>
                </a:effectLst>
                <a:latin typeface="Times New Roman" pitchFamily="18" charset="0"/>
              </a:rPr>
              <a:t>V</a:t>
            </a:r>
            <a:r>
              <a:rPr lang="en-US" sz="2800" b="1" baseline="-25000" dirty="0" err="1" smtClean="0">
                <a:solidFill>
                  <a:srgbClr val="FFC000"/>
                </a:solidFill>
                <a:effectLst>
                  <a:outerShdw blurRad="38100" dist="38100" dir="2700000" algn="tl">
                    <a:srgbClr val="000000">
                      <a:alpha val="43137"/>
                    </a:srgbClr>
                  </a:outerShdw>
                </a:effectLst>
                <a:latin typeface="Times New Roman" pitchFamily="18" charset="0"/>
              </a:rPr>
              <a:t>ro</a:t>
            </a:r>
            <a:r>
              <a:rPr lang="en-US" sz="2800" baseline="-25000" dirty="0" err="1" smtClean="0">
                <a:solidFill>
                  <a:srgbClr val="FFC000"/>
                </a:solidFill>
                <a:effectLst>
                  <a:outerShdw blurRad="38100" dist="38100" dir="2700000" algn="tl">
                    <a:srgbClr val="000000">
                      <a:alpha val="43137"/>
                    </a:srgbClr>
                  </a:outerShdw>
                </a:effectLst>
                <a:latin typeface="Times New Roman" pitchFamily="18" charset="0"/>
              </a:rPr>
              <a:t>t</a:t>
            </a:r>
            <a:r>
              <a:rPr lang="en-US" sz="2800" dirty="0" smtClean="0">
                <a:effectLst>
                  <a:outerShdw blurRad="38100" dist="38100" dir="2700000" algn="tl">
                    <a:srgbClr val="1F497D"/>
                  </a:outerShdw>
                </a:effectLst>
                <a:latin typeface="Times New Roman" pitchFamily="18" charset="0"/>
              </a:rPr>
              <a:t>) and </a:t>
            </a:r>
            <a:r>
              <a:rPr lang="el-GR" sz="2800" b="1" dirty="0" smtClean="0">
                <a:solidFill>
                  <a:srgbClr val="FFC000"/>
                </a:solidFill>
                <a:effectLst>
                  <a:outerShdw blurRad="38100" dist="38100" dir="2700000" algn="tl">
                    <a:srgbClr val="000000">
                      <a:alpha val="43137"/>
                    </a:srgbClr>
                  </a:outerShdw>
                </a:effectLst>
                <a:latin typeface="Times New Roman" pitchFamily="18" charset="0"/>
              </a:rPr>
              <a:t>λ</a:t>
            </a:r>
            <a:r>
              <a:rPr lang="en-US" sz="2800" b="1" baseline="-25000" dirty="0" smtClean="0">
                <a:solidFill>
                  <a:srgbClr val="FFC000"/>
                </a:solidFill>
                <a:effectLst>
                  <a:outerShdw blurRad="38100" dist="38100" dir="2700000" algn="tl">
                    <a:srgbClr val="000000">
                      <a:alpha val="43137"/>
                    </a:srgbClr>
                  </a:outerShdw>
                </a:effectLst>
                <a:latin typeface="Times New Roman" pitchFamily="18" charset="0"/>
              </a:rPr>
              <a:t>0 </a:t>
            </a:r>
            <a:r>
              <a:rPr lang="en-US" sz="2800" b="1" dirty="0" smtClean="0">
                <a:solidFill>
                  <a:srgbClr val="FFC000"/>
                </a:solidFill>
                <a:effectLst>
                  <a:outerShdw blurRad="38100" dist="38100" dir="2700000" algn="tl">
                    <a:srgbClr val="000000">
                      <a:alpha val="43137"/>
                    </a:srgbClr>
                  </a:outerShdw>
                </a:effectLst>
                <a:latin typeface="Times New Roman" pitchFamily="18" charset="0"/>
              </a:rPr>
              <a:t>= </a:t>
            </a:r>
            <a:r>
              <a:rPr lang="el-GR" sz="2800" b="1" dirty="0" smtClean="0">
                <a:solidFill>
                  <a:srgbClr val="FFC000"/>
                </a:solidFill>
                <a:effectLst>
                  <a:outerShdw blurRad="38100" dist="38100" dir="2700000" algn="tl">
                    <a:srgbClr val="000000">
                      <a:alpha val="43137"/>
                    </a:srgbClr>
                  </a:outerShdw>
                </a:effectLst>
                <a:latin typeface="Times New Roman" pitchFamily="18" charset="0"/>
              </a:rPr>
              <a:t>λ</a:t>
            </a:r>
            <a:r>
              <a:rPr lang="en-US" sz="1600" b="1" dirty="0" smtClean="0">
                <a:solidFill>
                  <a:srgbClr val="FFC000"/>
                </a:solidFill>
                <a:effectLst>
                  <a:outerShdw blurRad="38100" dist="38100" dir="2700000" algn="tl">
                    <a:srgbClr val="000000">
                      <a:alpha val="43137"/>
                    </a:srgbClr>
                  </a:outerShdw>
                </a:effectLst>
                <a:latin typeface="Times New Roman" pitchFamily="18" charset="0"/>
              </a:rPr>
              <a:t>lab</a:t>
            </a:r>
            <a:r>
              <a:rPr lang="en-US" sz="2800" b="1" dirty="0" smtClean="0">
                <a:solidFill>
                  <a:srgbClr val="FFC000"/>
                </a:solidFill>
                <a:effectLst>
                  <a:outerShdw blurRad="38100" dist="38100" dir="2700000" algn="tl">
                    <a:srgbClr val="000000">
                      <a:alpha val="43137"/>
                    </a:srgbClr>
                  </a:outerShdw>
                </a:effectLst>
                <a:latin typeface="Times New Roman" pitchFamily="18" charset="0"/>
              </a:rPr>
              <a:t> + </a:t>
            </a:r>
            <a:r>
              <a:rPr lang="el-GR" sz="2800" b="1" dirty="0" err="1" smtClean="0">
                <a:solidFill>
                  <a:srgbClr val="FFC000"/>
                </a:solidFill>
                <a:effectLst>
                  <a:outerShdw blurRad="38100" dist="38100" dir="2700000" algn="tl">
                    <a:srgbClr val="000000">
                      <a:alpha val="43137"/>
                    </a:srgbClr>
                  </a:outerShdw>
                </a:effectLst>
                <a:latin typeface="Times New Roman" pitchFamily="18" charset="0"/>
              </a:rPr>
              <a:t>Δλ</a:t>
            </a:r>
            <a:r>
              <a:rPr lang="en-US" sz="1600" b="1" dirty="0" smtClean="0">
                <a:solidFill>
                  <a:srgbClr val="FFC000"/>
                </a:solidFill>
                <a:effectLst>
                  <a:outerShdw blurRad="38100" dist="38100" dir="2700000" algn="tl">
                    <a:srgbClr val="000000">
                      <a:alpha val="43137"/>
                    </a:srgbClr>
                  </a:outerShdw>
                </a:effectLst>
                <a:latin typeface="Times New Roman" pitchFamily="18" charset="0"/>
              </a:rPr>
              <a:t>radial</a:t>
            </a:r>
            <a:r>
              <a:rPr lang="en-US" sz="1600" dirty="0" smtClean="0">
                <a:solidFill>
                  <a:srgbClr val="FFC000"/>
                </a:solidFill>
                <a:effectLst>
                  <a:outerShdw blurRad="38100" dist="38100" dir="2700000" algn="tl">
                    <a:srgbClr val="000000">
                      <a:alpha val="43137"/>
                    </a:srgbClr>
                  </a:outerShdw>
                </a:effectLst>
                <a:latin typeface="Times New Roman" pitchFamily="18" charset="0"/>
              </a:rPr>
              <a:t> </a:t>
            </a:r>
            <a:r>
              <a:rPr lang="en-US" sz="2800" dirty="0" smtClean="0">
                <a:effectLst>
                  <a:outerShdw blurRad="38100" dist="38100" dir="2700000" algn="tl">
                    <a:srgbClr val="000000">
                      <a:alpha val="43137"/>
                    </a:srgbClr>
                  </a:outerShdw>
                </a:effectLst>
                <a:latin typeface="Times New Roman" pitchFamily="18" charset="0"/>
              </a:rPr>
              <a:t> </a:t>
            </a:r>
            <a:r>
              <a:rPr lang="en-US" sz="2800" dirty="0" smtClean="0">
                <a:effectLst>
                  <a:outerShdw blurRad="38100" dist="38100" dir="2700000" algn="tl">
                    <a:srgbClr val="1F497D"/>
                  </a:outerShdw>
                </a:effectLst>
                <a:latin typeface="Times New Roman" pitchFamily="18" charset="0"/>
              </a:rPr>
              <a:t>(from where we can calculate </a:t>
            </a:r>
            <a:r>
              <a:rPr lang="en-US" sz="2800" b="1" dirty="0" err="1" smtClean="0">
                <a:solidFill>
                  <a:srgbClr val="FFC000"/>
                </a:solidFill>
                <a:effectLst>
                  <a:outerShdw blurRad="38100" dist="38100" dir="2700000" algn="tl">
                    <a:srgbClr val="000000">
                      <a:alpha val="43137"/>
                    </a:srgbClr>
                  </a:outerShdw>
                </a:effectLst>
                <a:latin typeface="Times New Roman" pitchFamily="18" charset="0"/>
              </a:rPr>
              <a:t>V</a:t>
            </a:r>
            <a:r>
              <a:rPr lang="en-US" sz="2800" b="1" baseline="-25000" dirty="0" err="1" smtClean="0">
                <a:solidFill>
                  <a:srgbClr val="FFC000"/>
                </a:solidFill>
                <a:effectLst>
                  <a:outerShdw blurRad="38100" dist="38100" dir="2700000" algn="tl">
                    <a:srgbClr val="000000">
                      <a:alpha val="43137"/>
                    </a:srgbClr>
                  </a:outerShdw>
                </a:effectLst>
                <a:latin typeface="Times New Roman" pitchFamily="18" charset="0"/>
              </a:rPr>
              <a:t>rad</a:t>
            </a:r>
            <a:r>
              <a:rPr lang="en-US" sz="2800" b="1" i="1" dirty="0" smtClean="0">
                <a:latin typeface="Times New Roman" pitchFamily="18" charset="0"/>
              </a:rPr>
              <a:t>).</a:t>
            </a:r>
          </a:p>
        </p:txBody>
      </p:sp>
      <p:graphicFrame>
        <p:nvGraphicFramePr>
          <p:cNvPr id="3074" name="Object 2"/>
          <p:cNvGraphicFramePr>
            <a:graphicFrameLocks noChangeAspect="1"/>
          </p:cNvGraphicFramePr>
          <p:nvPr>
            <p:ph sz="quarter" idx="2"/>
          </p:nvPr>
        </p:nvGraphicFramePr>
        <p:xfrm>
          <a:off x="1835150" y="1125538"/>
          <a:ext cx="4572000" cy="1062037"/>
        </p:xfrm>
        <a:graphic>
          <a:graphicData uri="http://schemas.openxmlformats.org/presentationml/2006/ole">
            <p:oleObj spid="_x0000_s3074" name="Equation" r:id="rId3" imgW="2133600" imgH="495300" progId="Equation.3">
              <p:embed/>
            </p:oleObj>
          </a:graphicData>
        </a:graphic>
      </p:graphicFrame>
      <p:graphicFrame>
        <p:nvGraphicFramePr>
          <p:cNvPr id="3075" name="Object 3"/>
          <p:cNvGraphicFramePr>
            <a:graphicFrameLocks noChangeAspect="1"/>
          </p:cNvGraphicFramePr>
          <p:nvPr>
            <p:ph sz="quarter" idx="3"/>
          </p:nvPr>
        </p:nvGraphicFramePr>
        <p:xfrm>
          <a:off x="2555875" y="2349500"/>
          <a:ext cx="3124200" cy="765175"/>
        </p:xfrm>
        <a:graphic>
          <a:graphicData uri="http://schemas.openxmlformats.org/presentationml/2006/ole">
            <p:oleObj spid="_x0000_s3075" name="Equation" r:id="rId4" imgW="1193800" imgH="292100" progId="Equation.3">
              <p:embed/>
            </p:oleObj>
          </a:graphicData>
        </a:graphic>
      </p:graphicFrame>
      <p:graphicFrame>
        <p:nvGraphicFramePr>
          <p:cNvPr id="3076" name="Object 4"/>
          <p:cNvGraphicFramePr>
            <a:graphicFrameLocks noChangeAspect="1"/>
          </p:cNvGraphicFramePr>
          <p:nvPr/>
        </p:nvGraphicFramePr>
        <p:xfrm>
          <a:off x="1835150" y="3213100"/>
          <a:ext cx="4495800" cy="1044575"/>
        </p:xfrm>
        <a:graphic>
          <a:graphicData uri="http://schemas.openxmlformats.org/presentationml/2006/ole">
            <p:oleObj spid="_x0000_s3076" name="Equation" r:id="rId5" imgW="2133600" imgH="495300" progId="Equation.3">
              <p:embed/>
            </p:oleObj>
          </a:graphicData>
        </a:graphic>
      </p:graphicFrame>
      <p:graphicFrame>
        <p:nvGraphicFramePr>
          <p:cNvPr id="3077" name="Object 5"/>
          <p:cNvGraphicFramePr>
            <a:graphicFrameLocks noChangeAspect="1"/>
          </p:cNvGraphicFramePr>
          <p:nvPr/>
        </p:nvGraphicFramePr>
        <p:xfrm>
          <a:off x="3348038" y="4365625"/>
          <a:ext cx="1676400" cy="719138"/>
        </p:xfrm>
        <a:graphic>
          <a:graphicData uri="http://schemas.openxmlformats.org/presentationml/2006/ole">
            <p:oleObj spid="_x0000_s3077" name="Equation" r:id="rId6" imgW="558558" imgH="215806" progId="Equation.3">
              <p:embed/>
            </p:oleObj>
          </a:graphicData>
        </a:graphic>
      </p:graphicFrame>
      <p:sp>
        <p:nvSpPr>
          <p:cNvPr id="3079" name="6 - TextBox"/>
          <p:cNvSpPr txBox="1">
            <a:spLocks noChangeArrowheads="1"/>
          </p:cNvSpPr>
          <p:nvPr/>
        </p:nvSpPr>
        <p:spPr bwMode="auto">
          <a:xfrm>
            <a:off x="2484438" y="188913"/>
            <a:ext cx="4032250" cy="579437"/>
          </a:xfrm>
          <a:prstGeom prst="rect">
            <a:avLst/>
          </a:prstGeom>
          <a:noFill/>
          <a:ln w="9525">
            <a:noFill/>
            <a:miter lim="800000"/>
            <a:headEnd/>
            <a:tailEnd/>
          </a:ln>
        </p:spPr>
        <p:txBody>
          <a:bodyPr>
            <a:spAutoFit/>
          </a:bodyPr>
          <a:lstStyle/>
          <a:p>
            <a:pPr>
              <a:defRPr/>
            </a:pPr>
            <a:r>
              <a:rPr lang="en-US" sz="3200" b="1" dirty="0">
                <a:solidFill>
                  <a:srgbClr val="FFC000"/>
                </a:solidFill>
                <a:effectLst>
                  <a:outerShdw blurRad="38100" dist="38100" dir="2700000" algn="tl">
                    <a:srgbClr val="000000">
                      <a:alpha val="43137"/>
                    </a:srgbClr>
                  </a:outerShdw>
                </a:effectLst>
                <a:cs typeface="Times New Roman" pitchFamily="18" charset="0"/>
              </a:rPr>
              <a:t>Rotation Distribution</a:t>
            </a:r>
            <a:endParaRPr lang="el-GR" sz="3200" dirty="0">
              <a:effectLst>
                <a:outerShdw blurRad="38100" dist="38100" dir="2700000" algn="tl">
                  <a:srgbClr val="000000">
                    <a:alpha val="43137"/>
                  </a:srgbClr>
                </a:outerShdw>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loud Zoom"/>
          <p:cNvPicPr>
            <a:picLocks noChangeAspect="1" noChangeArrowheads="1"/>
          </p:cNvPicPr>
          <p:nvPr/>
        </p:nvPicPr>
        <p:blipFill>
          <a:blip r:embed="rId2"/>
          <a:srcRect/>
          <a:stretch>
            <a:fillRect/>
          </a:stretch>
        </p:blipFill>
        <p:spPr bwMode="auto">
          <a:xfrm>
            <a:off x="0" y="-26988"/>
            <a:ext cx="9144000" cy="5022851"/>
          </a:xfrm>
          <a:prstGeom prst="rect">
            <a:avLst/>
          </a:prstGeom>
          <a:noFill/>
          <a:ln w="9525">
            <a:noFill/>
            <a:miter lim="800000"/>
            <a:headEnd/>
            <a:tailEnd/>
          </a:ln>
        </p:spPr>
      </p:pic>
      <p:sp>
        <p:nvSpPr>
          <p:cNvPr id="36867" name="Text Box 5"/>
          <p:cNvSpPr txBox="1">
            <a:spLocks noChangeArrowheads="1"/>
          </p:cNvSpPr>
          <p:nvPr/>
        </p:nvSpPr>
        <p:spPr bwMode="auto">
          <a:xfrm>
            <a:off x="323850" y="5229225"/>
            <a:ext cx="8820150" cy="1373188"/>
          </a:xfrm>
          <a:prstGeom prst="rect">
            <a:avLst/>
          </a:prstGeom>
          <a:noFill/>
          <a:ln w="9525">
            <a:noFill/>
            <a:miter lim="800000"/>
            <a:headEnd/>
            <a:tailEnd/>
          </a:ln>
        </p:spPr>
        <p:txBody>
          <a:bodyPr>
            <a:spAutoFit/>
          </a:bodyPr>
          <a:lstStyle/>
          <a:p>
            <a:pPr algn="ctr">
              <a:spcBef>
                <a:spcPct val="50000"/>
              </a:spcBef>
              <a:defRPr/>
            </a:pPr>
            <a:r>
              <a:rPr lang="en-US" sz="2800" dirty="0">
                <a:solidFill>
                  <a:srgbClr val="FFC000"/>
                </a:solidFill>
                <a:effectLst>
                  <a:outerShdw blurRad="38100" dist="38100" dir="2700000" algn="tl">
                    <a:srgbClr val="000000">
                      <a:alpha val="43137"/>
                    </a:srgbClr>
                  </a:outerShdw>
                </a:effectLst>
              </a:rPr>
              <a:t>We want to point out that  the Rotation </a:t>
            </a:r>
            <a:r>
              <a:rPr lang="en-US" sz="2800" dirty="0">
                <a:solidFill>
                  <a:srgbClr val="FFC000"/>
                </a:solidFill>
                <a:effectLst>
                  <a:outerShdw blurRad="38100" dist="38100" dir="2700000" algn="tl">
                    <a:srgbClr val="000000">
                      <a:alpha val="43137"/>
                    </a:srgbClr>
                  </a:outerShdw>
                </a:effectLst>
              </a:rPr>
              <a:t>distribution represents </a:t>
            </a:r>
            <a:r>
              <a:rPr lang="en-US" sz="2800" dirty="0">
                <a:solidFill>
                  <a:srgbClr val="FFC000"/>
                </a:solidFill>
                <a:effectLst>
                  <a:outerShdw blurRad="38100" dist="38100" dir="2700000" algn="tl">
                    <a:srgbClr val="000000">
                      <a:alpha val="43137"/>
                    </a:srgbClr>
                  </a:outerShdw>
                </a:effectLst>
              </a:rPr>
              <a:t>the rotation of plasma clouds around their centers and not around the galactic center.</a:t>
            </a:r>
            <a:endParaRPr lang="el-GR" sz="2800" dirty="0">
              <a:solidFill>
                <a:srgbClr val="FFC000"/>
              </a:solidFill>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9750" y="188913"/>
            <a:ext cx="8208963" cy="585787"/>
          </a:xfrm>
          <a:prstGeom prst="rect">
            <a:avLst/>
          </a:prstGeom>
          <a:noFill/>
          <a:ln w="9525">
            <a:noFill/>
            <a:miter lim="800000"/>
            <a:headEnd/>
            <a:tailEnd/>
          </a:ln>
        </p:spPr>
        <p:txBody>
          <a:bodyPr>
            <a:spAutoFit/>
          </a:bodyPr>
          <a:lstStyle/>
          <a:p>
            <a:pPr algn="ctr">
              <a:lnSpc>
                <a:spcPct val="90000"/>
              </a:lnSpc>
              <a:spcBef>
                <a:spcPct val="20000"/>
              </a:spcBef>
              <a:defRPr/>
            </a:pPr>
            <a:r>
              <a:rPr lang="en-US" sz="3600" b="1" dirty="0">
                <a:solidFill>
                  <a:srgbClr val="FFC000"/>
                </a:solidFill>
                <a:effectLst>
                  <a:outerShdw blurRad="38100" dist="38100" dir="2700000" algn="tl">
                    <a:srgbClr val="000000">
                      <a:alpha val="43137"/>
                    </a:srgbClr>
                  </a:outerShdw>
                </a:effectLst>
                <a:cs typeface="Times New Roman" pitchFamily="18" charset="0"/>
              </a:rPr>
              <a:t>The Gauss-Rotation distribution</a:t>
            </a:r>
            <a:endParaRPr lang="en-US" sz="3600" b="1" dirty="0">
              <a:solidFill>
                <a:srgbClr val="FFC000"/>
              </a:solidFill>
              <a:effectLst>
                <a:outerShdw blurRad="38100" dist="38100" dir="2700000" algn="tl">
                  <a:srgbClr val="000000">
                    <a:alpha val="43137"/>
                  </a:srgbClr>
                </a:outerShdw>
              </a:effectLst>
              <a:latin typeface="Calibri" pitchFamily="34" charset="0"/>
            </a:endParaRPr>
          </a:p>
        </p:txBody>
      </p:sp>
      <p:pic>
        <p:nvPicPr>
          <p:cNvPr id="36867" name="Picture 2"/>
          <p:cNvPicPr>
            <a:picLocks noChangeAspect="1" noChangeArrowheads="1"/>
          </p:cNvPicPr>
          <p:nvPr/>
        </p:nvPicPr>
        <p:blipFill>
          <a:blip r:embed="rId2"/>
          <a:srcRect/>
          <a:stretch>
            <a:fillRect/>
          </a:stretch>
        </p:blipFill>
        <p:spPr bwMode="auto">
          <a:xfrm>
            <a:off x="179388" y="1125538"/>
            <a:ext cx="8785225" cy="1239837"/>
          </a:xfrm>
          <a:prstGeom prst="rect">
            <a:avLst/>
          </a:prstGeom>
          <a:solidFill>
            <a:srgbClr val="CCECFF"/>
          </a:solidFill>
          <a:ln w="9525">
            <a:solidFill>
              <a:srgbClr val="FFFF00"/>
            </a:solidFill>
            <a:miter lim="800000"/>
            <a:headEnd/>
            <a:tailEnd/>
          </a:ln>
        </p:spPr>
      </p:pic>
      <p:sp>
        <p:nvSpPr>
          <p:cNvPr id="36868" name="Rectangle 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36869" name="Picture 3"/>
          <p:cNvPicPr>
            <a:picLocks noChangeAspect="1" noChangeArrowheads="1"/>
          </p:cNvPicPr>
          <p:nvPr/>
        </p:nvPicPr>
        <p:blipFill>
          <a:blip r:embed="rId3"/>
          <a:srcRect/>
          <a:stretch>
            <a:fillRect/>
          </a:stretch>
        </p:blipFill>
        <p:spPr bwMode="auto">
          <a:xfrm>
            <a:off x="684213" y="3905250"/>
            <a:ext cx="2376487" cy="603250"/>
          </a:xfrm>
          <a:prstGeom prst="rect">
            <a:avLst/>
          </a:prstGeom>
          <a:solidFill>
            <a:srgbClr val="FFFFCC"/>
          </a:solidFill>
          <a:ln w="9525">
            <a:noFill/>
            <a:miter lim="800000"/>
            <a:headEnd/>
            <a:tailEnd/>
          </a:ln>
        </p:spPr>
      </p:pic>
      <p:pic>
        <p:nvPicPr>
          <p:cNvPr id="36870" name="Picture 4"/>
          <p:cNvPicPr>
            <a:picLocks noChangeAspect="1" noChangeArrowheads="1"/>
          </p:cNvPicPr>
          <p:nvPr/>
        </p:nvPicPr>
        <p:blipFill>
          <a:blip r:embed="rId4"/>
          <a:srcRect/>
          <a:stretch>
            <a:fillRect/>
          </a:stretch>
        </p:blipFill>
        <p:spPr bwMode="auto">
          <a:xfrm>
            <a:off x="684213" y="4652963"/>
            <a:ext cx="1223962" cy="955675"/>
          </a:xfrm>
          <a:prstGeom prst="rect">
            <a:avLst/>
          </a:prstGeom>
          <a:solidFill>
            <a:srgbClr val="FFFFCC"/>
          </a:solidFill>
          <a:ln w="9525">
            <a:noFill/>
            <a:miter lim="800000"/>
            <a:headEnd/>
            <a:tailEnd/>
          </a:ln>
        </p:spPr>
      </p:pic>
      <p:pic>
        <p:nvPicPr>
          <p:cNvPr id="36871" name="Picture 5"/>
          <p:cNvPicPr>
            <a:picLocks noChangeAspect="1" noChangeArrowheads="1"/>
          </p:cNvPicPr>
          <p:nvPr/>
        </p:nvPicPr>
        <p:blipFill>
          <a:blip r:embed="rId5"/>
          <a:srcRect/>
          <a:stretch>
            <a:fillRect/>
          </a:stretch>
        </p:blipFill>
        <p:spPr bwMode="auto">
          <a:xfrm>
            <a:off x="468313" y="5661025"/>
            <a:ext cx="576262" cy="533400"/>
          </a:xfrm>
          <a:prstGeom prst="rect">
            <a:avLst/>
          </a:prstGeom>
          <a:solidFill>
            <a:srgbClr val="FFFFCC"/>
          </a:solidFill>
          <a:ln w="9525">
            <a:noFill/>
            <a:miter lim="800000"/>
            <a:headEnd/>
            <a:tailEnd/>
          </a:ln>
        </p:spPr>
      </p:pic>
      <p:sp>
        <p:nvSpPr>
          <p:cNvPr id="36872" name="Line 8"/>
          <p:cNvSpPr>
            <a:spLocks noChangeShapeType="1"/>
          </p:cNvSpPr>
          <p:nvPr/>
        </p:nvSpPr>
        <p:spPr bwMode="auto">
          <a:xfrm>
            <a:off x="3132138" y="4221163"/>
            <a:ext cx="2232025" cy="0"/>
          </a:xfrm>
          <a:prstGeom prst="line">
            <a:avLst/>
          </a:prstGeom>
          <a:noFill/>
          <a:ln w="9525">
            <a:solidFill>
              <a:srgbClr val="FFC000"/>
            </a:solidFill>
            <a:round/>
            <a:headEnd/>
            <a:tailEnd type="triangle" w="med" len="med"/>
          </a:ln>
        </p:spPr>
        <p:txBody>
          <a:bodyPr/>
          <a:lstStyle/>
          <a:p>
            <a:endParaRPr lang="en-US"/>
          </a:p>
        </p:txBody>
      </p:sp>
      <p:sp>
        <p:nvSpPr>
          <p:cNvPr id="36873" name="Text Box 9"/>
          <p:cNvSpPr txBox="1">
            <a:spLocks noChangeArrowheads="1"/>
          </p:cNvSpPr>
          <p:nvPr/>
        </p:nvSpPr>
        <p:spPr bwMode="auto">
          <a:xfrm>
            <a:off x="5149850" y="3860800"/>
            <a:ext cx="2085975" cy="519113"/>
          </a:xfrm>
          <a:prstGeom prst="rect">
            <a:avLst/>
          </a:prstGeom>
          <a:noFill/>
          <a:ln w="9525">
            <a:noFill/>
            <a:miter lim="800000"/>
            <a:headEnd/>
            <a:tailEnd/>
          </a:ln>
        </p:spPr>
        <p:txBody>
          <a:bodyPr>
            <a:spAutoFit/>
          </a:bodyPr>
          <a:lstStyle/>
          <a:p>
            <a:pPr algn="ctr" eaLnBrk="0" hangingPunct="0">
              <a:spcBef>
                <a:spcPct val="50000"/>
              </a:spcBef>
            </a:pPr>
            <a:r>
              <a:rPr kumimoji="1" lang="en-US" sz="2800" b="1">
                <a:solidFill>
                  <a:srgbClr val="FFC000"/>
                </a:solidFill>
                <a:cs typeface="Times New Roman" pitchFamily="18" charset="0"/>
              </a:rPr>
              <a:t>V</a:t>
            </a:r>
            <a:r>
              <a:rPr kumimoji="1" lang="en-US" sz="2800" b="1" baseline="-25000">
                <a:solidFill>
                  <a:srgbClr val="FFC000"/>
                </a:solidFill>
                <a:cs typeface="Times New Roman" pitchFamily="18" charset="0"/>
              </a:rPr>
              <a:t>radial</a:t>
            </a:r>
            <a:endParaRPr kumimoji="1" lang="el-GR" sz="2800" b="1" baseline="-25000">
              <a:solidFill>
                <a:srgbClr val="FFC000"/>
              </a:solidFill>
              <a:cs typeface="Times New Roman" pitchFamily="18" charset="0"/>
            </a:endParaRPr>
          </a:p>
        </p:txBody>
      </p:sp>
      <p:sp>
        <p:nvSpPr>
          <p:cNvPr id="36874" name="Text Box 10"/>
          <p:cNvSpPr txBox="1">
            <a:spLocks noChangeArrowheads="1"/>
          </p:cNvSpPr>
          <p:nvPr/>
        </p:nvSpPr>
        <p:spPr bwMode="auto">
          <a:xfrm>
            <a:off x="4284663" y="4652963"/>
            <a:ext cx="1582737" cy="519112"/>
          </a:xfrm>
          <a:prstGeom prst="rect">
            <a:avLst/>
          </a:prstGeom>
          <a:noFill/>
          <a:ln w="9525">
            <a:noFill/>
            <a:miter lim="800000"/>
            <a:headEnd/>
            <a:tailEnd/>
          </a:ln>
        </p:spPr>
        <p:txBody>
          <a:bodyPr>
            <a:spAutoFit/>
          </a:bodyPr>
          <a:lstStyle/>
          <a:p>
            <a:pPr algn="ctr" eaLnBrk="0" hangingPunct="0">
              <a:spcBef>
                <a:spcPct val="50000"/>
              </a:spcBef>
            </a:pPr>
            <a:endParaRPr kumimoji="1" lang="en-US" sz="2800">
              <a:latin typeface="Arial Unicode MS" pitchFamily="34" charset="-128"/>
            </a:endParaRPr>
          </a:p>
        </p:txBody>
      </p:sp>
      <p:sp>
        <p:nvSpPr>
          <p:cNvPr id="36875" name="Text Box 11"/>
          <p:cNvSpPr txBox="1">
            <a:spLocks noChangeArrowheads="1"/>
          </p:cNvSpPr>
          <p:nvPr/>
        </p:nvSpPr>
        <p:spPr bwMode="auto">
          <a:xfrm>
            <a:off x="5292725" y="4581525"/>
            <a:ext cx="1800225" cy="519113"/>
          </a:xfrm>
          <a:prstGeom prst="rect">
            <a:avLst/>
          </a:prstGeom>
          <a:noFill/>
          <a:ln w="9525">
            <a:noFill/>
            <a:miter lim="800000"/>
            <a:headEnd/>
            <a:tailEnd/>
          </a:ln>
        </p:spPr>
        <p:txBody>
          <a:bodyPr>
            <a:spAutoFit/>
          </a:bodyPr>
          <a:lstStyle/>
          <a:p>
            <a:pPr algn="ctr" eaLnBrk="0" hangingPunct="0">
              <a:spcBef>
                <a:spcPct val="50000"/>
              </a:spcBef>
            </a:pPr>
            <a:r>
              <a:rPr kumimoji="1" lang="en-US" sz="2800" b="1">
                <a:solidFill>
                  <a:srgbClr val="FFC000"/>
                </a:solidFill>
                <a:cs typeface="Times New Roman" pitchFamily="18" charset="0"/>
              </a:rPr>
              <a:t>V</a:t>
            </a:r>
            <a:r>
              <a:rPr kumimoji="1" lang="en-US" sz="2800" b="1" baseline="-25000">
                <a:solidFill>
                  <a:srgbClr val="FFC000"/>
                </a:solidFill>
                <a:cs typeface="Times New Roman" pitchFamily="18" charset="0"/>
              </a:rPr>
              <a:t>rotation</a:t>
            </a:r>
            <a:endParaRPr kumimoji="1" lang="el-GR" sz="2800" b="1" baseline="-25000">
              <a:solidFill>
                <a:srgbClr val="FFC000"/>
              </a:solidFill>
              <a:cs typeface="Times New Roman" pitchFamily="18" charset="0"/>
            </a:endParaRPr>
          </a:p>
        </p:txBody>
      </p:sp>
      <p:sp>
        <p:nvSpPr>
          <p:cNvPr id="36876" name="Line 12"/>
          <p:cNvSpPr>
            <a:spLocks noChangeShapeType="1"/>
          </p:cNvSpPr>
          <p:nvPr/>
        </p:nvSpPr>
        <p:spPr bwMode="auto">
          <a:xfrm>
            <a:off x="2843213" y="5013325"/>
            <a:ext cx="2305050" cy="0"/>
          </a:xfrm>
          <a:prstGeom prst="line">
            <a:avLst/>
          </a:prstGeom>
          <a:noFill/>
          <a:ln w="9525">
            <a:solidFill>
              <a:srgbClr val="FFC000"/>
            </a:solidFill>
            <a:round/>
            <a:headEnd/>
            <a:tailEnd type="triangle" w="med" len="med"/>
          </a:ln>
        </p:spPr>
        <p:txBody>
          <a:bodyPr/>
          <a:lstStyle/>
          <a:p>
            <a:endParaRPr lang="en-US"/>
          </a:p>
        </p:txBody>
      </p:sp>
      <p:sp>
        <p:nvSpPr>
          <p:cNvPr id="36877" name="Line 13"/>
          <p:cNvSpPr>
            <a:spLocks noChangeShapeType="1"/>
          </p:cNvSpPr>
          <p:nvPr/>
        </p:nvSpPr>
        <p:spPr bwMode="auto">
          <a:xfrm flipV="1">
            <a:off x="3276600" y="5949950"/>
            <a:ext cx="935038" cy="0"/>
          </a:xfrm>
          <a:prstGeom prst="line">
            <a:avLst/>
          </a:prstGeom>
          <a:noFill/>
          <a:ln w="9525">
            <a:solidFill>
              <a:srgbClr val="FFC000"/>
            </a:solidFill>
            <a:round/>
            <a:headEnd/>
            <a:tailEnd type="triangle" w="med" len="med"/>
          </a:ln>
        </p:spPr>
        <p:txBody>
          <a:bodyPr/>
          <a:lstStyle/>
          <a:p>
            <a:endParaRPr lang="en-US"/>
          </a:p>
        </p:txBody>
      </p:sp>
      <p:sp>
        <p:nvSpPr>
          <p:cNvPr id="40974" name="Rectangle 14"/>
          <p:cNvSpPr>
            <a:spLocks noChangeArrowheads="1"/>
          </p:cNvSpPr>
          <p:nvPr/>
        </p:nvSpPr>
        <p:spPr bwMode="auto">
          <a:xfrm>
            <a:off x="107950" y="6446838"/>
            <a:ext cx="8929688" cy="366712"/>
          </a:xfrm>
          <a:prstGeom prst="rect">
            <a:avLst/>
          </a:prstGeom>
          <a:noFill/>
          <a:ln w="9525">
            <a:noFill/>
            <a:miter lim="800000"/>
            <a:headEnd/>
            <a:tailEnd/>
          </a:ln>
          <a:effectLst/>
        </p:spPr>
        <p:txBody>
          <a:bodyPr anchor="ctr">
            <a:spAutoFit/>
          </a:bodyPr>
          <a:lstStyle/>
          <a:p>
            <a:pPr algn="ctr" eaLnBrk="0" fontAlgn="auto" hangingPunct="0">
              <a:spcBef>
                <a:spcPts val="0"/>
              </a:spcBef>
              <a:spcAft>
                <a:spcPts val="0"/>
              </a:spcAft>
              <a:defRPr/>
            </a:pPr>
            <a:r>
              <a:rPr kumimoji="1" lang="en-GB" b="1" dirty="0" err="1">
                <a:effectLst>
                  <a:outerShdw blurRad="38100" dist="38100" dir="2700000" algn="tl">
                    <a:srgbClr val="000000">
                      <a:alpha val="43137"/>
                    </a:srgbClr>
                  </a:outerShdw>
                </a:effectLst>
                <a:cs typeface="Times New Roman" pitchFamily="18" charset="0"/>
              </a:rPr>
              <a:t>Danezis</a:t>
            </a:r>
            <a:r>
              <a:rPr kumimoji="1" lang="en-US" b="1" dirty="0">
                <a:effectLst>
                  <a:outerShdw blurRad="38100" dist="38100" dir="2700000" algn="tl">
                    <a:srgbClr val="000000">
                      <a:alpha val="43137"/>
                    </a:srgbClr>
                  </a:outerShdw>
                </a:effectLst>
                <a:cs typeface="Times New Roman" pitchFamily="18" charset="0"/>
              </a:rPr>
              <a:t> et al. </a:t>
            </a:r>
            <a:r>
              <a:rPr kumimoji="1" lang="en-GB" b="1" dirty="0">
                <a:effectLst>
                  <a:outerShdw blurRad="38100" dist="38100" dir="2700000" algn="tl">
                    <a:srgbClr val="000000">
                      <a:alpha val="43137"/>
                    </a:srgbClr>
                  </a:outerShdw>
                </a:effectLst>
                <a:cs typeface="Times New Roman" pitchFamily="18" charset="0"/>
              </a:rPr>
              <a:t>2007 PASJ, </a:t>
            </a:r>
            <a:r>
              <a:rPr kumimoji="1" lang="en-GB" b="1" dirty="0" err="1">
                <a:effectLst>
                  <a:outerShdw blurRad="38100" dist="38100" dir="2700000" algn="tl">
                    <a:srgbClr val="000000">
                      <a:alpha val="43137"/>
                    </a:srgbClr>
                  </a:outerShdw>
                </a:effectLst>
                <a:cs typeface="Times New Roman" pitchFamily="18" charset="0"/>
              </a:rPr>
              <a:t>Danezis</a:t>
            </a:r>
            <a:r>
              <a:rPr kumimoji="1" lang="en-GB" b="1" dirty="0">
                <a:effectLst>
                  <a:outerShdw blurRad="38100" dist="38100" dir="2700000" algn="tl">
                    <a:srgbClr val="000000">
                      <a:alpha val="43137"/>
                    </a:srgbClr>
                  </a:outerShdw>
                </a:effectLst>
                <a:cs typeface="Times New Roman" pitchFamily="18" charset="0"/>
              </a:rPr>
              <a:t> et al. SPIG 2006</a:t>
            </a:r>
            <a:endParaRPr kumimoji="1" lang="en-US" b="1" dirty="0">
              <a:effectLst>
                <a:outerShdw blurRad="38100" dist="38100" dir="2700000" algn="tl">
                  <a:srgbClr val="000000">
                    <a:alpha val="43137"/>
                  </a:srgbClr>
                </a:outerShdw>
              </a:effectLst>
              <a:cs typeface="Times New Roman" pitchFamily="18" charset="0"/>
            </a:endParaRPr>
          </a:p>
        </p:txBody>
      </p:sp>
      <p:sp>
        <p:nvSpPr>
          <p:cNvPr id="30735" name="Rectangle 15"/>
          <p:cNvSpPr>
            <a:spLocks noChangeArrowheads="1"/>
          </p:cNvSpPr>
          <p:nvPr/>
        </p:nvSpPr>
        <p:spPr bwMode="auto">
          <a:xfrm>
            <a:off x="1296988" y="5661025"/>
            <a:ext cx="1835150" cy="641350"/>
          </a:xfrm>
          <a:prstGeom prst="rect">
            <a:avLst/>
          </a:prstGeom>
          <a:noFill/>
          <a:ln>
            <a:noFill/>
          </a:ln>
          <a:extLst>
            <a:ext uri="{909E8E84-426E-40DD-AFC4-6F175D3DCCD1}"/>
            <a:ext uri="{91240B29-F687-4F45-9708-019B960494DF}"/>
          </a:extLst>
        </p:spPr>
        <p:txBody>
          <a:bodyPr anchor="ctr">
            <a:spAutoFit/>
          </a:bodyPr>
          <a:lstStyle/>
          <a:p>
            <a:pPr>
              <a:defRPr/>
            </a:pPr>
            <a:r>
              <a:rPr kumimoji="1" lang="en-US">
                <a:solidFill>
                  <a:srgbClr val="00B0F0"/>
                </a:solidFill>
                <a:effectLst>
                  <a:outerShdw blurRad="38100" dist="38100" dir="2700000" algn="tl">
                    <a:srgbClr val="FFFFFF"/>
                  </a:outerShdw>
                </a:effectLst>
              </a:rPr>
              <a:t>Gaussian typical deviation</a:t>
            </a:r>
            <a:endParaRPr kumimoji="1" lang="el-GR">
              <a:solidFill>
                <a:srgbClr val="00B0F0"/>
              </a:solidFill>
              <a:effectLst>
                <a:outerShdw blurRad="38100" dist="38100" dir="2700000" algn="tl">
                  <a:srgbClr val="FFFFFF"/>
                </a:outerShdw>
              </a:effectLst>
            </a:endParaRPr>
          </a:p>
        </p:txBody>
      </p:sp>
      <p:pic>
        <p:nvPicPr>
          <p:cNvPr id="36880" name="Picture 6"/>
          <p:cNvPicPr>
            <a:picLocks noChangeAspect="1" noChangeArrowheads="1"/>
          </p:cNvPicPr>
          <p:nvPr/>
        </p:nvPicPr>
        <p:blipFill>
          <a:blip r:embed="rId6"/>
          <a:srcRect/>
          <a:stretch>
            <a:fillRect/>
          </a:stretch>
        </p:blipFill>
        <p:spPr bwMode="auto">
          <a:xfrm>
            <a:off x="684213" y="2819400"/>
            <a:ext cx="2663825" cy="984250"/>
          </a:xfrm>
          <a:prstGeom prst="rect">
            <a:avLst/>
          </a:prstGeom>
          <a:solidFill>
            <a:srgbClr val="FFFFCC"/>
          </a:solidFill>
          <a:ln w="9525">
            <a:noFill/>
            <a:miter lim="800000"/>
            <a:headEnd/>
            <a:tailEnd/>
          </a:ln>
        </p:spPr>
      </p:pic>
      <p:sp>
        <p:nvSpPr>
          <p:cNvPr id="36881" name="Rectangle 18"/>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36882" name="Picture 7"/>
          <p:cNvPicPr>
            <a:picLocks noChangeAspect="1" noChangeArrowheads="1"/>
          </p:cNvPicPr>
          <p:nvPr/>
        </p:nvPicPr>
        <p:blipFill>
          <a:blip r:embed="rId7"/>
          <a:srcRect/>
          <a:stretch>
            <a:fillRect/>
          </a:stretch>
        </p:blipFill>
        <p:spPr bwMode="auto">
          <a:xfrm>
            <a:off x="4241800" y="5221288"/>
            <a:ext cx="2635250" cy="1044575"/>
          </a:xfrm>
          <a:prstGeom prst="rect">
            <a:avLst/>
          </a:prstGeom>
          <a:solidFill>
            <a:srgbClr val="FFFFCC"/>
          </a:solidFill>
          <a:ln w="9525">
            <a:noFill/>
            <a:miter lim="800000"/>
            <a:headEnd/>
            <a:tailEnd/>
          </a:ln>
        </p:spPr>
      </p:pic>
      <p:sp>
        <p:nvSpPr>
          <p:cNvPr id="36883" name="Text Box 21"/>
          <p:cNvSpPr txBox="1">
            <a:spLocks noChangeArrowheads="1"/>
          </p:cNvSpPr>
          <p:nvPr/>
        </p:nvSpPr>
        <p:spPr bwMode="auto">
          <a:xfrm>
            <a:off x="7380288" y="5589588"/>
            <a:ext cx="1728787" cy="519112"/>
          </a:xfrm>
          <a:prstGeom prst="rect">
            <a:avLst/>
          </a:prstGeom>
          <a:noFill/>
          <a:ln w="9525">
            <a:noFill/>
            <a:miter lim="800000"/>
            <a:headEnd/>
            <a:tailEnd/>
          </a:ln>
        </p:spPr>
        <p:txBody>
          <a:bodyPr>
            <a:spAutoFit/>
          </a:bodyPr>
          <a:lstStyle/>
          <a:p>
            <a:pPr algn="ctr" eaLnBrk="0" hangingPunct="0">
              <a:spcBef>
                <a:spcPct val="50000"/>
              </a:spcBef>
            </a:pPr>
            <a:r>
              <a:rPr kumimoji="1" lang="en-US" sz="2800" b="1">
                <a:solidFill>
                  <a:srgbClr val="FFC000"/>
                </a:solidFill>
                <a:cs typeface="Times New Roman" pitchFamily="18" charset="0"/>
              </a:rPr>
              <a:t>V</a:t>
            </a:r>
            <a:r>
              <a:rPr kumimoji="1" lang="en-US" sz="2800" b="1" baseline="-25000">
                <a:solidFill>
                  <a:srgbClr val="FFC000"/>
                </a:solidFill>
                <a:cs typeface="Times New Roman" pitchFamily="18" charset="0"/>
              </a:rPr>
              <a:t>random</a:t>
            </a:r>
            <a:endParaRPr kumimoji="1" lang="el-GR" sz="2800" b="1" baseline="-25000">
              <a:solidFill>
                <a:srgbClr val="FFC000"/>
              </a:solidFill>
              <a:cs typeface="Times New Roman" pitchFamily="18" charset="0"/>
            </a:endParaRPr>
          </a:p>
        </p:txBody>
      </p:sp>
      <p:sp>
        <p:nvSpPr>
          <p:cNvPr id="36884" name="Line 22"/>
          <p:cNvSpPr>
            <a:spLocks noChangeShapeType="1"/>
          </p:cNvSpPr>
          <p:nvPr/>
        </p:nvSpPr>
        <p:spPr bwMode="auto">
          <a:xfrm>
            <a:off x="6802438" y="5949950"/>
            <a:ext cx="865187" cy="0"/>
          </a:xfrm>
          <a:prstGeom prst="line">
            <a:avLst/>
          </a:prstGeom>
          <a:noFill/>
          <a:ln w="9525">
            <a:solidFill>
              <a:srgbClr val="FFC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00113" y="2336800"/>
            <a:ext cx="7386637" cy="1739900"/>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r>
              <a:rPr lang="en-US" sz="3600" dirty="0" smtClean="0">
                <a:effectLst>
                  <a:outerShdw blurRad="38100" dist="38100" dir="2700000" algn="tl">
                    <a:srgbClr val="1F497D"/>
                  </a:outerShdw>
                </a:effectLst>
                <a:cs typeface="Times New Roman" pitchFamily="18" charset="0"/>
              </a:rPr>
              <a:t>GR Model includes the </a:t>
            </a:r>
            <a:r>
              <a:rPr lang="en-US" sz="3600" b="1" dirty="0" smtClean="0">
                <a:solidFill>
                  <a:srgbClr val="FFCC00"/>
                </a:solidFill>
                <a:effectLst>
                  <a:outerShdw blurRad="38100" dist="38100" dir="2700000" algn="tl">
                    <a:srgbClr val="000000">
                      <a:alpha val="43137"/>
                    </a:srgbClr>
                  </a:outerShdw>
                </a:effectLst>
                <a:cs typeface="Times New Roman" pitchFamily="18" charset="0"/>
              </a:rPr>
              <a:t>physical expression</a:t>
            </a:r>
            <a:r>
              <a:rPr lang="en-US" sz="3600" dirty="0" smtClean="0">
                <a:effectLst>
                  <a:outerShdw blurRad="38100" dist="38100" dir="2700000" algn="tl">
                    <a:srgbClr val="1F497D"/>
                  </a:outerShdw>
                </a:effectLst>
                <a:cs typeface="Times New Roman" pitchFamily="18" charset="0"/>
              </a:rPr>
              <a:t> of the mathematical distributions Gauss, Lorentz and Voigt</a:t>
            </a:r>
            <a:endParaRPr lang="el-GR" sz="3600" dirty="0" smtClean="0">
              <a:solidFill>
                <a:srgbClr val="FFC000"/>
              </a:solidFill>
              <a:effectLst>
                <a:outerShdw blurRad="38100" dist="38100" dir="2700000" algn="tl">
                  <a:srgbClr val="FFFFFF"/>
                </a:outerShdw>
              </a:effectLst>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900113" y="714375"/>
            <a:ext cx="7208837" cy="936625"/>
          </a:xfrm>
          <a:prstGeom prst="rect">
            <a:avLst/>
          </a:prstGeom>
          <a:solidFill>
            <a:srgbClr val="FFFFCC"/>
          </a:solidFill>
          <a:ln w="9525">
            <a:noFill/>
            <a:miter lim="800000"/>
            <a:headEnd/>
            <a:tailEnd/>
          </a:ln>
        </p:spPr>
      </p:pic>
      <p:sp>
        <p:nvSpPr>
          <p:cNvPr id="39939" name="Text Box 5"/>
          <p:cNvSpPr txBox="1">
            <a:spLocks noChangeArrowheads="1"/>
          </p:cNvSpPr>
          <p:nvPr/>
        </p:nvSpPr>
        <p:spPr bwMode="auto">
          <a:xfrm>
            <a:off x="900113" y="41275"/>
            <a:ext cx="7416800" cy="579438"/>
          </a:xfrm>
          <a:prstGeom prst="rect">
            <a:avLst/>
          </a:prstGeom>
          <a:noFill/>
          <a:ln w="9525">
            <a:noFill/>
            <a:miter lim="800000"/>
            <a:headEnd/>
            <a:tailEnd/>
          </a:ln>
        </p:spPr>
        <p:txBody>
          <a:bodyPr>
            <a:spAutoFit/>
          </a:bodyPr>
          <a:lstStyle/>
          <a:p>
            <a:pPr>
              <a:spcBef>
                <a:spcPct val="50000"/>
              </a:spcBef>
              <a:defRPr/>
            </a:pPr>
            <a:r>
              <a:rPr lang="en-US" sz="3200" b="1" dirty="0">
                <a:solidFill>
                  <a:srgbClr val="FFC000"/>
                </a:solidFill>
                <a:effectLst>
                  <a:outerShdw blurRad="38100" dist="38100" dir="2700000" algn="tl">
                    <a:srgbClr val="000000">
                      <a:alpha val="43137"/>
                    </a:srgbClr>
                  </a:outerShdw>
                </a:effectLst>
                <a:cs typeface="Times New Roman" pitchFamily="18" charset="0"/>
              </a:rPr>
              <a:t>In the case of the following line function</a:t>
            </a:r>
            <a:r>
              <a:rPr lang="en-US" sz="3200" b="1" dirty="0">
                <a:solidFill>
                  <a:srgbClr val="FFFF00"/>
                </a:solidFill>
                <a:effectLst>
                  <a:outerShdw blurRad="38100" dist="38100" dir="2700000" algn="tl">
                    <a:srgbClr val="000000">
                      <a:alpha val="43137"/>
                    </a:srgbClr>
                  </a:outerShdw>
                </a:effectLst>
                <a:cs typeface="Times New Roman" pitchFamily="18" charset="0"/>
              </a:rPr>
              <a:t>:</a:t>
            </a:r>
            <a:endParaRPr lang="el-GR" sz="3200" b="1" dirty="0">
              <a:solidFill>
                <a:srgbClr val="FFFF00"/>
              </a:solidFill>
              <a:effectLst>
                <a:outerShdw blurRad="38100" dist="38100" dir="2700000" algn="tl">
                  <a:srgbClr val="000000">
                    <a:alpha val="43137"/>
                  </a:srgbClr>
                </a:outerShdw>
              </a:effectLst>
              <a:cs typeface="Times New Roman" pitchFamily="18" charset="0"/>
            </a:endParaRPr>
          </a:p>
        </p:txBody>
      </p:sp>
      <p:sp>
        <p:nvSpPr>
          <p:cNvPr id="96263" name="Text Box 7"/>
          <p:cNvSpPr txBox="1">
            <a:spLocks noChangeArrowheads="1"/>
          </p:cNvSpPr>
          <p:nvPr/>
        </p:nvSpPr>
        <p:spPr bwMode="auto">
          <a:xfrm>
            <a:off x="539750" y="1989138"/>
            <a:ext cx="8208963" cy="4586287"/>
          </a:xfrm>
          <a:prstGeom prst="rect">
            <a:avLst/>
          </a:prstGeom>
          <a:noFill/>
          <a:ln w="9525">
            <a:noFill/>
            <a:miter lim="800000"/>
            <a:headEnd/>
            <a:tailEnd/>
          </a:ln>
          <a:effec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just" eaLnBrk="1" hangingPunct="1">
              <a:defRPr/>
            </a:pPr>
            <a:r>
              <a:rPr lang="en-US" sz="3200" dirty="0" smtClean="0">
                <a:solidFill>
                  <a:srgbClr val="F2F2F2"/>
                </a:solidFill>
                <a:effectLst>
                  <a:outerShdw blurRad="38100" dist="38100" dir="2700000" algn="tl">
                    <a:srgbClr val="1F497D"/>
                  </a:outerShdw>
                </a:effectLst>
                <a:cs typeface="Times New Roman" pitchFamily="18" charset="0"/>
              </a:rPr>
              <a:t>The</a:t>
            </a:r>
            <a:r>
              <a:rPr lang="en-US" sz="3200" dirty="0" smtClean="0">
                <a:solidFill>
                  <a:srgbClr val="99CCFF"/>
                </a:solidFill>
                <a:effectLst>
                  <a:outerShdw blurRad="38100" dist="38100" dir="2700000" algn="tl">
                    <a:srgbClr val="FFFFFF"/>
                  </a:outerShdw>
                </a:effectLst>
                <a:cs typeface="Times New Roman" pitchFamily="18" charset="0"/>
              </a:rPr>
              <a:t> </a:t>
            </a:r>
            <a:r>
              <a:rPr lang="en-US" sz="2400" dirty="0" smtClean="0">
                <a:solidFill>
                  <a:srgbClr val="99CCFF"/>
                </a:solidFill>
                <a:effectLst>
                  <a:outerShdw blurRad="38100" dist="38100" dir="2700000" algn="tl">
                    <a:srgbClr val="FFFFFF"/>
                  </a:outerShdw>
                </a:effectLst>
                <a:cs typeface="Times New Roman" pitchFamily="18" charset="0"/>
              </a:rPr>
              <a:t>	          </a:t>
            </a:r>
            <a:r>
              <a:rPr lang="en-US" sz="3200" dirty="0" smtClean="0">
                <a:solidFill>
                  <a:srgbClr val="F2F2F2"/>
                </a:solidFill>
                <a:effectLst>
                  <a:outerShdw blurRad="38100" dist="38100" dir="2700000" algn="tl">
                    <a:srgbClr val="1F497D"/>
                  </a:outerShdw>
                </a:effectLst>
                <a:cs typeface="Times New Roman" pitchFamily="18" charset="0"/>
              </a:rPr>
              <a:t>and</a:t>
            </a:r>
            <a:r>
              <a:rPr lang="en-US" sz="3200" dirty="0" smtClean="0">
                <a:solidFill>
                  <a:srgbClr val="99CCFF"/>
                </a:solidFill>
                <a:effectLst>
                  <a:outerShdw blurRad="38100" dist="38100" dir="2700000" algn="tl">
                    <a:srgbClr val="FFFFFF"/>
                  </a:outerShdw>
                </a:effectLst>
                <a:cs typeface="Times New Roman" pitchFamily="18" charset="0"/>
              </a:rPr>
              <a:t>                </a:t>
            </a:r>
            <a:r>
              <a:rPr lang="en-US" sz="3200" dirty="0" smtClean="0">
                <a:solidFill>
                  <a:srgbClr val="F2F2F2"/>
                </a:solidFill>
                <a:effectLst>
                  <a:outerShdw blurRad="38100" dist="38100" dir="2700000" algn="tl">
                    <a:srgbClr val="1F497D"/>
                  </a:outerShdw>
                </a:effectLst>
                <a:cs typeface="Times New Roman" pitchFamily="18" charset="0"/>
              </a:rPr>
              <a:t>are the distribution functions of the absorption and the emission component, respectively</a:t>
            </a:r>
            <a:r>
              <a:rPr lang="el-GR" sz="3200" dirty="0" smtClean="0">
                <a:solidFill>
                  <a:srgbClr val="F2F2F2"/>
                </a:solidFill>
                <a:effectLst>
                  <a:outerShdw blurRad="38100" dist="38100" dir="2700000" algn="tl">
                    <a:srgbClr val="1F497D"/>
                  </a:outerShdw>
                </a:effectLst>
                <a:cs typeface="Times New Roman" pitchFamily="18" charset="0"/>
              </a:rPr>
              <a:t>.</a:t>
            </a:r>
            <a:r>
              <a:rPr lang="en-US" sz="3200" dirty="0" smtClean="0">
                <a:solidFill>
                  <a:srgbClr val="F2F2F2"/>
                </a:solidFill>
                <a:effectLst>
                  <a:outerShdw blurRad="38100" dist="38100" dir="2700000" algn="tl">
                    <a:srgbClr val="1F497D"/>
                  </a:outerShdw>
                </a:effectLst>
                <a:cs typeface="Times New Roman" pitchFamily="18" charset="0"/>
              </a:rPr>
              <a:t> </a:t>
            </a:r>
          </a:p>
          <a:p>
            <a:pPr algn="just" eaLnBrk="1" hangingPunct="1">
              <a:defRPr/>
            </a:pPr>
            <a:endParaRPr lang="en-US" sz="3200" dirty="0" smtClean="0">
              <a:solidFill>
                <a:srgbClr val="99CCFF"/>
              </a:solidFill>
              <a:effectLst>
                <a:outerShdw blurRad="38100" dist="38100" dir="2700000" algn="tl">
                  <a:srgbClr val="FFFFFF"/>
                </a:outerShdw>
              </a:effectLst>
              <a:cs typeface="Times New Roman" pitchFamily="18" charset="0"/>
            </a:endParaRPr>
          </a:p>
          <a:p>
            <a:pPr algn="just" eaLnBrk="1" hangingPunct="1">
              <a:defRPr/>
            </a:pPr>
            <a:r>
              <a:rPr lang="en-US" sz="3200" dirty="0" smtClean="0">
                <a:effectLst>
                  <a:outerShdw blurRad="38100" dist="38100" dir="2700000" algn="tl">
                    <a:srgbClr val="1F497D"/>
                  </a:outerShdw>
                </a:effectLst>
                <a:cs typeface="Times New Roman" pitchFamily="18" charset="0"/>
              </a:rPr>
              <a:t>The factor</a:t>
            </a:r>
            <a:r>
              <a:rPr lang="en-US" sz="3200" b="1" dirty="0" smtClean="0">
                <a:cs typeface="Times New Roman" pitchFamily="18" charset="0"/>
              </a:rPr>
              <a:t> </a:t>
            </a:r>
            <a:r>
              <a:rPr lang="en-US" sz="3600" b="1" dirty="0" smtClean="0">
                <a:solidFill>
                  <a:srgbClr val="FFC000"/>
                </a:solidFill>
                <a:effectLst>
                  <a:outerShdw blurRad="38100" dist="38100" dir="2700000" algn="tl">
                    <a:srgbClr val="000000">
                      <a:alpha val="43137"/>
                    </a:srgbClr>
                  </a:outerShdw>
                </a:effectLst>
                <a:cs typeface="Times New Roman" pitchFamily="18" charset="0"/>
              </a:rPr>
              <a:t>L</a:t>
            </a:r>
            <a:r>
              <a:rPr lang="en-US" sz="3200" dirty="0" smtClean="0">
                <a:solidFill>
                  <a:srgbClr val="FFFF00"/>
                </a:solidFill>
                <a:effectLst>
                  <a:outerShdw blurRad="38100" dist="38100" dir="2700000" algn="tl">
                    <a:srgbClr val="FFFFFF"/>
                  </a:outerShdw>
                </a:effectLst>
                <a:cs typeface="Times New Roman" pitchFamily="18" charset="0"/>
              </a:rPr>
              <a:t> </a:t>
            </a:r>
            <a:r>
              <a:rPr lang="en-US" sz="3200" dirty="0" smtClean="0">
                <a:effectLst>
                  <a:outerShdw blurRad="38100" dist="38100" dir="2700000" algn="tl">
                    <a:srgbClr val="1F497D"/>
                  </a:outerShdw>
                </a:effectLst>
                <a:cs typeface="Times New Roman" pitchFamily="18" charset="0"/>
              </a:rPr>
              <a:t>must include the geometry and all the principle physical conditions of the region that produces the spectral line. </a:t>
            </a:r>
            <a:r>
              <a:rPr lang="en-US" sz="3200" b="1" dirty="0" smtClean="0">
                <a:solidFill>
                  <a:srgbClr val="FFC000"/>
                </a:solidFill>
                <a:effectLst>
                  <a:outerShdw blurRad="38100" dist="38100" dir="2700000" algn="tl">
                    <a:srgbClr val="000000">
                      <a:alpha val="43137"/>
                    </a:srgbClr>
                  </a:outerShdw>
                </a:effectLst>
                <a:cs typeface="Times New Roman" pitchFamily="18" charset="0"/>
              </a:rPr>
              <a:t>These physical conditions indicate the exact distribution that we must use. </a:t>
            </a:r>
          </a:p>
        </p:txBody>
      </p:sp>
      <p:pic>
        <p:nvPicPr>
          <p:cNvPr id="38917" name="Picture 3"/>
          <p:cNvPicPr>
            <a:picLocks noChangeAspect="1" noChangeArrowheads="1"/>
          </p:cNvPicPr>
          <p:nvPr/>
        </p:nvPicPr>
        <p:blipFill>
          <a:blip r:embed="rId3"/>
          <a:srcRect/>
          <a:stretch>
            <a:fillRect/>
          </a:stretch>
        </p:blipFill>
        <p:spPr bwMode="auto">
          <a:xfrm>
            <a:off x="1357313" y="2000250"/>
            <a:ext cx="887412" cy="546100"/>
          </a:xfrm>
          <a:prstGeom prst="rect">
            <a:avLst/>
          </a:prstGeom>
          <a:solidFill>
            <a:srgbClr val="FFFFCC"/>
          </a:solidFill>
          <a:ln w="9525">
            <a:noFill/>
            <a:miter lim="800000"/>
            <a:headEnd/>
            <a:tailEnd/>
          </a:ln>
        </p:spPr>
      </p:pic>
      <p:pic>
        <p:nvPicPr>
          <p:cNvPr id="38918" name="Picture 4"/>
          <p:cNvPicPr>
            <a:picLocks noChangeAspect="1" noChangeArrowheads="1"/>
          </p:cNvPicPr>
          <p:nvPr/>
        </p:nvPicPr>
        <p:blipFill>
          <a:blip r:embed="rId4"/>
          <a:srcRect/>
          <a:stretch>
            <a:fillRect/>
          </a:stretch>
        </p:blipFill>
        <p:spPr bwMode="auto">
          <a:xfrm>
            <a:off x="3286125" y="1962150"/>
            <a:ext cx="1738313" cy="538163"/>
          </a:xfrm>
          <a:prstGeom prst="rect">
            <a:avLst/>
          </a:prstGeom>
          <a:solidFill>
            <a:srgbClr val="FFFFCC"/>
          </a:solid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320675" y="1231900"/>
            <a:ext cx="8572500" cy="5508625"/>
          </a:xfrm>
          <a:prstGeom prst="rect">
            <a:avLst/>
          </a:prstGeom>
          <a:noFill/>
          <a:ln w="9525">
            <a:noFill/>
            <a:miter lim="800000"/>
            <a:headEnd/>
            <a:tailEnd/>
          </a:ln>
          <a:effec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just" eaLnBrk="1" hangingPunct="1">
              <a:defRPr/>
            </a:pPr>
            <a:r>
              <a:rPr lang="en-US" sz="3200" dirty="0" smtClean="0">
                <a:effectLst>
                  <a:outerShdw blurRad="38100" dist="38100" dir="2700000" algn="tl">
                    <a:srgbClr val="1F497D"/>
                  </a:outerShdw>
                </a:effectLst>
                <a:cs typeface="Times New Roman" pitchFamily="18" charset="0"/>
              </a:rPr>
              <a:t>This means that </a:t>
            </a:r>
          </a:p>
          <a:p>
            <a:pPr algn="just" eaLnBrk="1" hangingPunct="1">
              <a:defRPr/>
            </a:pPr>
            <a:endParaRPr lang="en-US" sz="3200" dirty="0" smtClean="0">
              <a:solidFill>
                <a:srgbClr val="99CCFF"/>
              </a:solidFill>
              <a:effectLst>
                <a:outerShdw blurRad="38100" dist="38100" dir="2700000" algn="tl">
                  <a:srgbClr val="FFFFFF"/>
                </a:outerShdw>
              </a:effectLst>
              <a:cs typeface="Times New Roman" pitchFamily="18" charset="0"/>
            </a:endParaRPr>
          </a:p>
          <a:p>
            <a:pPr algn="just" eaLnBrk="1" hangingPunct="1">
              <a:defRPr/>
            </a:pPr>
            <a:r>
              <a:rPr lang="en-US" sz="3200" dirty="0" smtClean="0">
                <a:solidFill>
                  <a:srgbClr val="F2F2F2"/>
                </a:solidFill>
                <a:effectLst>
                  <a:outerShdw blurRad="38100" dist="38100" dir="2700000" algn="tl">
                    <a:srgbClr val="1F497D"/>
                  </a:outerShdw>
                </a:effectLst>
                <a:cs typeface="Times New Roman" pitchFamily="18" charset="0"/>
              </a:rPr>
              <a:t>if we choose the right physical conditions in the calculations of the factor </a:t>
            </a:r>
            <a:r>
              <a:rPr lang="en-US" sz="3200" b="1" dirty="0" smtClean="0">
                <a:solidFill>
                  <a:srgbClr val="FFC000"/>
                </a:solidFill>
                <a:effectLst>
                  <a:outerShdw blurRad="38100" dist="38100" dir="2700000" algn="tl">
                    <a:srgbClr val="000000">
                      <a:alpha val="43137"/>
                    </a:srgbClr>
                  </a:outerShdw>
                </a:effectLst>
                <a:cs typeface="Times New Roman" pitchFamily="18" charset="0"/>
              </a:rPr>
              <a:t>L</a:t>
            </a:r>
            <a:r>
              <a:rPr lang="en-US" sz="3200" dirty="0" smtClean="0">
                <a:solidFill>
                  <a:srgbClr val="F2F2F2"/>
                </a:solidFill>
                <a:effectLst>
                  <a:outerShdw blurRad="38100" dist="38100" dir="2700000" algn="tl">
                    <a:srgbClr val="1F497D"/>
                  </a:outerShdw>
                </a:effectLst>
                <a:cs typeface="Times New Roman" pitchFamily="18" charset="0"/>
              </a:rPr>
              <a:t>, the functions </a:t>
            </a:r>
            <a:r>
              <a:rPr lang="en-US" sz="3200" dirty="0" smtClean="0">
                <a:solidFill>
                  <a:srgbClr val="66FF66"/>
                </a:solidFill>
                <a:effectLst>
                  <a:outerShdw blurRad="38100" dist="38100" dir="2700000" algn="tl">
                    <a:srgbClr val="FFFFFF"/>
                  </a:outerShdw>
                </a:effectLst>
                <a:cs typeface="Times New Roman" pitchFamily="18" charset="0"/>
              </a:rPr>
              <a:t>	     </a:t>
            </a:r>
            <a:r>
              <a:rPr lang="en-US" sz="3200" dirty="0" smtClean="0">
                <a:solidFill>
                  <a:srgbClr val="F2F2F2"/>
                </a:solidFill>
                <a:effectLst>
                  <a:outerShdw blurRad="38100" dist="38100" dir="2700000" algn="tl">
                    <a:srgbClr val="1F497D"/>
                  </a:outerShdw>
                </a:effectLst>
                <a:cs typeface="Times New Roman" pitchFamily="18" charset="0"/>
              </a:rPr>
              <a:t>and</a:t>
            </a:r>
            <a:r>
              <a:rPr lang="en-US" sz="3200" dirty="0" smtClean="0">
                <a:solidFill>
                  <a:srgbClr val="66FF66"/>
                </a:solidFill>
                <a:effectLst>
                  <a:outerShdw blurRad="38100" dist="38100" dir="2700000" algn="tl">
                    <a:srgbClr val="FFFFFF"/>
                  </a:outerShdw>
                </a:effectLst>
                <a:cs typeface="Times New Roman" pitchFamily="18" charset="0"/>
              </a:rPr>
              <a:t>             	</a:t>
            </a:r>
            <a:r>
              <a:rPr lang="en-US" sz="3200" dirty="0" smtClean="0">
                <a:solidFill>
                  <a:srgbClr val="F2F2F2"/>
                </a:solidFill>
                <a:effectLst>
                  <a:outerShdw blurRad="38100" dist="38100" dir="2700000" algn="tl">
                    <a:srgbClr val="1F497D"/>
                  </a:outerShdw>
                </a:effectLst>
                <a:cs typeface="Times New Roman" pitchFamily="18" charset="0"/>
              </a:rPr>
              <a:t>can have the form of a </a:t>
            </a:r>
            <a:r>
              <a:rPr lang="en-US" sz="3200" b="1" dirty="0" smtClean="0">
                <a:solidFill>
                  <a:srgbClr val="FFC000"/>
                </a:solidFill>
                <a:effectLst>
                  <a:outerShdw blurRad="38100" dist="38100" dir="2700000" algn="tl">
                    <a:srgbClr val="000000">
                      <a:alpha val="43137"/>
                    </a:srgbClr>
                  </a:outerShdw>
                </a:effectLst>
                <a:cs typeface="Times New Roman" pitchFamily="18" charset="0"/>
              </a:rPr>
              <a:t>Gauss, Lorentz, Voigt, Rotation or GR</a:t>
            </a:r>
            <a:r>
              <a:rPr lang="en-US" sz="3200" dirty="0" smtClean="0">
                <a:solidFill>
                  <a:srgbClr val="FFC000"/>
                </a:solidFill>
                <a:effectLst>
                  <a:outerShdw blurRad="38100" dist="38100" dir="2700000" algn="tl">
                    <a:srgbClr val="FFFFFF"/>
                  </a:outerShdw>
                </a:effectLst>
                <a:cs typeface="Times New Roman" pitchFamily="18" charset="0"/>
              </a:rPr>
              <a:t> </a:t>
            </a:r>
            <a:r>
              <a:rPr lang="en-US" sz="3200" dirty="0" smtClean="0">
                <a:effectLst>
                  <a:outerShdw blurRad="38100" dist="38100" dir="2700000" algn="tl">
                    <a:srgbClr val="1F497D"/>
                  </a:outerShdw>
                </a:effectLst>
                <a:cs typeface="Times New Roman" pitchFamily="18" charset="0"/>
              </a:rPr>
              <a:t>distribution function.</a:t>
            </a:r>
          </a:p>
          <a:p>
            <a:pPr algn="just" eaLnBrk="1" hangingPunct="1">
              <a:defRPr/>
            </a:pPr>
            <a:r>
              <a:rPr lang="en-US" sz="3200" dirty="0" smtClean="0">
                <a:effectLst>
                  <a:outerShdw blurRad="38100" dist="38100" dir="2700000" algn="tl">
                    <a:srgbClr val="1F497D"/>
                  </a:outerShdw>
                </a:effectLst>
                <a:cs typeface="Times New Roman" pitchFamily="18" charset="0"/>
              </a:rPr>
              <a:t>In this case </a:t>
            </a:r>
            <a:r>
              <a:rPr lang="en-US" sz="3200" b="1" dirty="0" smtClean="0">
                <a:solidFill>
                  <a:srgbClr val="FFCC00"/>
                </a:solidFill>
                <a:effectLst>
                  <a:outerShdw blurRad="38100" dist="38100" dir="2700000" algn="tl">
                    <a:srgbClr val="000000">
                      <a:alpha val="43137"/>
                    </a:srgbClr>
                  </a:outerShdw>
                </a:effectLst>
                <a:cs typeface="Times New Roman" pitchFamily="18" charset="0"/>
              </a:rPr>
              <a:t>we do not use the pure mathematical distributions</a:t>
            </a:r>
            <a:r>
              <a:rPr lang="en-US" sz="3200" dirty="0" smtClean="0">
                <a:solidFill>
                  <a:srgbClr val="FF0000"/>
                </a:solidFill>
                <a:effectLst>
                  <a:outerShdw blurRad="38100" dist="38100" dir="2700000" algn="tl">
                    <a:srgbClr val="000000">
                      <a:alpha val="43137"/>
                    </a:srgbClr>
                  </a:outerShdw>
                </a:effectLst>
                <a:cs typeface="Times New Roman" pitchFamily="18" charset="0"/>
              </a:rPr>
              <a:t> </a:t>
            </a:r>
            <a:r>
              <a:rPr lang="en-US" sz="3200" dirty="0" smtClean="0">
                <a:effectLst>
                  <a:outerShdw blurRad="38100" dist="38100" dir="2700000" algn="tl">
                    <a:srgbClr val="1F497D"/>
                  </a:outerShdw>
                </a:effectLst>
                <a:cs typeface="Times New Roman" pitchFamily="18" charset="0"/>
              </a:rPr>
              <a:t>that do not include any physical parameter, but </a:t>
            </a:r>
            <a:r>
              <a:rPr lang="en-US" sz="3200" b="1" dirty="0" smtClean="0">
                <a:solidFill>
                  <a:srgbClr val="FFC000"/>
                </a:solidFill>
                <a:effectLst>
                  <a:outerShdw blurRad="38100" dist="38100" dir="2700000" algn="tl">
                    <a:srgbClr val="000000">
                      <a:alpha val="43137"/>
                    </a:srgbClr>
                  </a:outerShdw>
                </a:effectLst>
                <a:cs typeface="Times New Roman" pitchFamily="18" charset="0"/>
              </a:rPr>
              <a:t>the physical expression of these distributions.</a:t>
            </a:r>
          </a:p>
        </p:txBody>
      </p:sp>
      <p:pic>
        <p:nvPicPr>
          <p:cNvPr id="39939" name="Picture 2"/>
          <p:cNvPicPr>
            <a:picLocks noChangeAspect="1" noChangeArrowheads="1"/>
          </p:cNvPicPr>
          <p:nvPr/>
        </p:nvPicPr>
        <p:blipFill>
          <a:blip r:embed="rId2"/>
          <a:srcRect/>
          <a:stretch>
            <a:fillRect/>
          </a:stretch>
        </p:blipFill>
        <p:spPr bwMode="auto">
          <a:xfrm>
            <a:off x="7235825" y="2708275"/>
            <a:ext cx="1439863" cy="576263"/>
          </a:xfrm>
          <a:prstGeom prst="rect">
            <a:avLst/>
          </a:prstGeom>
          <a:solidFill>
            <a:srgbClr val="FFFFCC"/>
          </a:solidFill>
          <a:ln w="9525">
            <a:noFill/>
            <a:miter lim="800000"/>
            <a:headEnd/>
            <a:tailEnd/>
          </a:ln>
        </p:spPr>
      </p:pic>
      <p:pic>
        <p:nvPicPr>
          <p:cNvPr id="39940" name="Picture 3"/>
          <p:cNvPicPr>
            <a:picLocks noChangeAspect="1" noChangeArrowheads="1"/>
          </p:cNvPicPr>
          <p:nvPr/>
        </p:nvPicPr>
        <p:blipFill>
          <a:blip r:embed="rId3"/>
          <a:srcRect/>
          <a:stretch>
            <a:fillRect/>
          </a:stretch>
        </p:blipFill>
        <p:spPr bwMode="auto">
          <a:xfrm>
            <a:off x="1258888" y="3213100"/>
            <a:ext cx="1728787" cy="576263"/>
          </a:xfrm>
          <a:prstGeom prst="rect">
            <a:avLst/>
          </a:prstGeom>
          <a:solidFill>
            <a:srgbClr val="FFFFCC"/>
          </a:solidFill>
          <a:ln w="9525">
            <a:noFill/>
            <a:miter lim="800000"/>
            <a:headEnd/>
            <a:tailEnd/>
          </a:ln>
        </p:spPr>
      </p:pic>
      <p:pic>
        <p:nvPicPr>
          <p:cNvPr id="39941" name="Picture 4"/>
          <p:cNvPicPr>
            <a:picLocks noChangeAspect="1" noChangeArrowheads="1"/>
          </p:cNvPicPr>
          <p:nvPr/>
        </p:nvPicPr>
        <p:blipFill>
          <a:blip r:embed="rId4"/>
          <a:srcRect/>
          <a:stretch>
            <a:fillRect/>
          </a:stretch>
        </p:blipFill>
        <p:spPr bwMode="auto">
          <a:xfrm>
            <a:off x="971550" y="188913"/>
            <a:ext cx="7208838" cy="936625"/>
          </a:xfrm>
          <a:prstGeom prst="rect">
            <a:avLst/>
          </a:prstGeom>
          <a:solidFill>
            <a:srgbClr val="FFFFCC"/>
          </a:solid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850" y="333375"/>
            <a:ext cx="8496300" cy="946150"/>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defRPr/>
            </a:pPr>
            <a:r>
              <a:rPr lang="en-US" sz="2800" dirty="0" smtClean="0">
                <a:effectLst>
                  <a:outerShdw blurRad="38100" dist="38100" dir="2700000" algn="tl">
                    <a:srgbClr val="1F497D"/>
                  </a:outerShdw>
                </a:effectLst>
                <a:cs typeface="Times New Roman" pitchFamily="18" charset="0"/>
              </a:rPr>
              <a:t>In the case of </a:t>
            </a:r>
            <a:r>
              <a:rPr lang="en-US" sz="2800" b="1" dirty="0" smtClean="0">
                <a:solidFill>
                  <a:srgbClr val="FFC000"/>
                </a:solidFill>
                <a:effectLst>
                  <a:outerShdw blurRad="38100" dist="38100" dir="2700000" algn="tl">
                    <a:srgbClr val="000000">
                      <a:alpha val="43137"/>
                    </a:srgbClr>
                  </a:outerShdw>
                </a:effectLst>
                <a:cs typeface="Times New Roman" pitchFamily="18" charset="0"/>
              </a:rPr>
              <a:t>GR model </a:t>
            </a:r>
            <a:r>
              <a:rPr lang="en-US" sz="2800" dirty="0" smtClean="0">
                <a:effectLst>
                  <a:outerShdw blurRad="38100" dist="38100" dir="2700000" algn="tl">
                    <a:srgbClr val="1F497D"/>
                  </a:outerShdw>
                </a:effectLst>
                <a:cs typeface="Times New Roman" pitchFamily="18" charset="0"/>
              </a:rPr>
              <a:t>for the classical distributions we use the physical expressions below</a:t>
            </a:r>
            <a:r>
              <a:rPr lang="en-US" sz="2400" dirty="0" smtClean="0">
                <a:effectLst>
                  <a:outerShdw blurRad="38100" dist="38100" dir="2700000" algn="tl">
                    <a:srgbClr val="1F497D"/>
                  </a:outerShdw>
                </a:effectLst>
                <a:cs typeface="Times New Roman" pitchFamily="18" charset="0"/>
              </a:rPr>
              <a:t>: </a:t>
            </a:r>
            <a:endParaRPr lang="el-GR" sz="2400" dirty="0" smtClean="0">
              <a:effectLst>
                <a:outerShdw blurRad="38100" dist="38100" dir="2700000" algn="tl">
                  <a:srgbClr val="1F497D"/>
                </a:outerShdw>
              </a:effectLst>
              <a:cs typeface="Times New Roman" pitchFamily="18" charset="0"/>
            </a:endParaRPr>
          </a:p>
        </p:txBody>
      </p:sp>
      <p:sp>
        <p:nvSpPr>
          <p:cNvPr id="3" name="1 - TextBox"/>
          <p:cNvSpPr txBox="1"/>
          <p:nvPr/>
        </p:nvSpPr>
        <p:spPr>
          <a:xfrm>
            <a:off x="323850" y="1484313"/>
            <a:ext cx="6551613" cy="954087"/>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defRPr/>
            </a:pPr>
            <a:r>
              <a:rPr lang="en-US" sz="2800" dirty="0" smtClean="0">
                <a:effectLst>
                  <a:outerShdw blurRad="38100" dist="38100" dir="2700000" algn="tl">
                    <a:srgbClr val="1F497D"/>
                  </a:outerShdw>
                </a:effectLst>
                <a:cs typeface="Times New Roman" pitchFamily="18" charset="0"/>
              </a:rPr>
              <a:t>For the </a:t>
            </a:r>
            <a:r>
              <a:rPr lang="en-US" sz="2800" b="1" dirty="0" smtClean="0">
                <a:solidFill>
                  <a:srgbClr val="FFC000"/>
                </a:solidFill>
                <a:effectLst>
                  <a:outerShdw blurRad="38100" dist="38100" dir="2700000" algn="tl">
                    <a:srgbClr val="000000">
                      <a:alpha val="43137"/>
                    </a:srgbClr>
                  </a:outerShdw>
                </a:effectLst>
                <a:cs typeface="Times New Roman" pitchFamily="18" charset="0"/>
              </a:rPr>
              <a:t>Gauss</a:t>
            </a:r>
            <a:r>
              <a:rPr lang="en-US" sz="2800" dirty="0" smtClean="0">
                <a:effectLst>
                  <a:outerShdw blurRad="38100" dist="38100" dir="2700000" algn="tl">
                    <a:srgbClr val="1F497D"/>
                  </a:outerShdw>
                </a:effectLst>
                <a:cs typeface="Times New Roman" pitchFamily="18" charset="0"/>
              </a:rPr>
              <a:t> distribution, </a:t>
            </a:r>
            <a:r>
              <a:rPr lang="en-US" sz="2800" b="1" dirty="0" smtClean="0">
                <a:solidFill>
                  <a:srgbClr val="FFC000"/>
                </a:solidFill>
                <a:effectLst>
                  <a:outerShdw blurRad="38100" dist="38100" dir="2700000" algn="tl">
                    <a:srgbClr val="000000">
                      <a:alpha val="43137"/>
                    </a:srgbClr>
                  </a:outerShdw>
                </a:effectLst>
                <a:cs typeface="Times New Roman" pitchFamily="18" charset="0"/>
              </a:rPr>
              <a:t>L</a:t>
            </a:r>
            <a:r>
              <a:rPr lang="en-US" sz="2800" dirty="0" smtClean="0">
                <a:effectLst>
                  <a:outerShdw blurRad="38100" dist="38100" dir="2700000" algn="tl">
                    <a:srgbClr val="1F497D"/>
                  </a:outerShdw>
                </a:effectLst>
                <a:cs typeface="Times New Roman" pitchFamily="18" charset="0"/>
              </a:rPr>
              <a:t> takes the form:</a:t>
            </a:r>
            <a:endParaRPr lang="el-GR" sz="2800" dirty="0" smtClean="0">
              <a:effectLst>
                <a:outerShdw blurRad="38100" dist="38100" dir="2700000" algn="tl">
                  <a:srgbClr val="1F497D"/>
                </a:outerShdw>
              </a:effectLst>
              <a:cs typeface="Times New Roman" pitchFamily="18" charset="0"/>
            </a:endParaRPr>
          </a:p>
        </p:txBody>
      </p:sp>
      <p:sp>
        <p:nvSpPr>
          <p:cNvPr id="4103" name="Rectangle 2"/>
          <p:cNvSpPr>
            <a:spLocks noChangeArrowheads="1"/>
          </p:cNvSpPr>
          <p:nvPr/>
        </p:nvSpPr>
        <p:spPr bwMode="auto">
          <a:xfrm>
            <a:off x="0" y="1125538"/>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4098" name="Object 1"/>
          <p:cNvGraphicFramePr>
            <a:graphicFrameLocks noChangeAspect="1"/>
          </p:cNvGraphicFramePr>
          <p:nvPr/>
        </p:nvGraphicFramePr>
        <p:xfrm>
          <a:off x="6948488" y="1312863"/>
          <a:ext cx="1871662" cy="896937"/>
        </p:xfrm>
        <a:graphic>
          <a:graphicData uri="http://schemas.openxmlformats.org/presentationml/2006/ole">
            <p:oleObj spid="_x0000_s4098" name="Equation" r:id="rId3" imgW="799753" imgH="380835" progId="Equation.3">
              <p:embed/>
            </p:oleObj>
          </a:graphicData>
        </a:graphic>
      </p:graphicFrame>
      <p:sp>
        <p:nvSpPr>
          <p:cNvPr id="6" name="1 - TextBox"/>
          <p:cNvSpPr txBox="1"/>
          <p:nvPr/>
        </p:nvSpPr>
        <p:spPr>
          <a:xfrm>
            <a:off x="323850" y="2708275"/>
            <a:ext cx="6119813" cy="946150"/>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defRPr/>
            </a:pPr>
            <a:r>
              <a:rPr lang="en-US" sz="2800" dirty="0" smtClean="0">
                <a:effectLst>
                  <a:outerShdw blurRad="38100" dist="38100" dir="2700000" algn="tl">
                    <a:srgbClr val="1F497D"/>
                  </a:outerShdw>
                </a:effectLst>
                <a:cs typeface="Times New Roman" pitchFamily="18" charset="0"/>
              </a:rPr>
              <a:t>For the </a:t>
            </a:r>
            <a:r>
              <a:rPr lang="en-US" sz="2800" b="1" dirty="0" smtClean="0">
                <a:solidFill>
                  <a:srgbClr val="FFC000"/>
                </a:solidFill>
                <a:effectLst>
                  <a:outerShdw blurRad="38100" dist="38100" dir="2700000" algn="tl">
                    <a:srgbClr val="000000">
                      <a:alpha val="43137"/>
                    </a:srgbClr>
                  </a:outerShdw>
                </a:effectLst>
                <a:cs typeface="Times New Roman" pitchFamily="18" charset="0"/>
              </a:rPr>
              <a:t>Lorentz</a:t>
            </a:r>
            <a:r>
              <a:rPr lang="en-US" sz="2800" dirty="0" smtClean="0">
                <a:effectLst>
                  <a:outerShdw blurRad="38100" dist="38100" dir="2700000" algn="tl">
                    <a:srgbClr val="1F497D"/>
                  </a:outerShdw>
                </a:effectLst>
                <a:cs typeface="Times New Roman" pitchFamily="18" charset="0"/>
              </a:rPr>
              <a:t> distribution, </a:t>
            </a:r>
            <a:r>
              <a:rPr lang="en-US" sz="2800" b="1" dirty="0" smtClean="0">
                <a:solidFill>
                  <a:srgbClr val="FFC000"/>
                </a:solidFill>
                <a:effectLst>
                  <a:outerShdw blurRad="38100" dist="38100" dir="2700000" algn="tl">
                    <a:srgbClr val="000000">
                      <a:alpha val="43137"/>
                    </a:srgbClr>
                  </a:outerShdw>
                </a:effectLst>
                <a:cs typeface="Times New Roman" pitchFamily="18" charset="0"/>
              </a:rPr>
              <a:t>L</a:t>
            </a:r>
            <a:r>
              <a:rPr lang="en-US" sz="2800" dirty="0" smtClean="0">
                <a:effectLst>
                  <a:outerShdw blurRad="38100" dist="38100" dir="2700000" algn="tl">
                    <a:srgbClr val="1F497D"/>
                  </a:outerShdw>
                </a:effectLst>
                <a:cs typeface="Times New Roman" pitchFamily="18" charset="0"/>
              </a:rPr>
              <a:t> takes the form: </a:t>
            </a:r>
            <a:endParaRPr lang="el-GR" sz="2800" dirty="0" smtClean="0">
              <a:effectLst>
                <a:outerShdw blurRad="38100" dist="38100" dir="2700000" algn="tl">
                  <a:srgbClr val="1F497D"/>
                </a:outerShdw>
              </a:effectLst>
              <a:cs typeface="Times New Roman" pitchFamily="18" charset="0"/>
            </a:endParaRPr>
          </a:p>
        </p:txBody>
      </p:sp>
      <p:sp>
        <p:nvSpPr>
          <p:cNvPr id="4105" name="Rectangle 4"/>
          <p:cNvSpPr>
            <a:spLocks noChangeArrowheads="1"/>
          </p:cNvSpPr>
          <p:nvPr/>
        </p:nvSpPr>
        <p:spPr bwMode="auto">
          <a:xfrm>
            <a:off x="0" y="1125538"/>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4099" name="Object 2"/>
          <p:cNvGraphicFramePr>
            <a:graphicFrameLocks noChangeAspect="1"/>
          </p:cNvGraphicFramePr>
          <p:nvPr/>
        </p:nvGraphicFramePr>
        <p:xfrm>
          <a:off x="6572250" y="2393950"/>
          <a:ext cx="2463800" cy="1412875"/>
        </p:xfrm>
        <a:graphic>
          <a:graphicData uri="http://schemas.openxmlformats.org/presentationml/2006/ole">
            <p:oleObj spid="_x0000_s4099" name="Equation" r:id="rId4" imgW="1193800" imgH="685800" progId="Equation.3">
              <p:embed/>
            </p:oleObj>
          </a:graphicData>
        </a:graphic>
      </p:graphicFrame>
      <p:sp>
        <p:nvSpPr>
          <p:cNvPr id="9" name="1 - TextBox"/>
          <p:cNvSpPr txBox="1"/>
          <p:nvPr/>
        </p:nvSpPr>
        <p:spPr>
          <a:xfrm>
            <a:off x="323850" y="4292600"/>
            <a:ext cx="5543550" cy="946150"/>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defRPr/>
            </a:pPr>
            <a:r>
              <a:rPr lang="en-US" sz="2800" dirty="0" smtClean="0">
                <a:effectLst>
                  <a:outerShdw blurRad="38100" dist="38100" dir="2700000" algn="tl">
                    <a:srgbClr val="1F497D"/>
                  </a:outerShdw>
                </a:effectLst>
                <a:cs typeface="Times New Roman" pitchFamily="18" charset="0"/>
              </a:rPr>
              <a:t>For the </a:t>
            </a:r>
            <a:r>
              <a:rPr lang="en-US" sz="2800" b="1" dirty="0" smtClean="0">
                <a:solidFill>
                  <a:srgbClr val="FFC000"/>
                </a:solidFill>
                <a:effectLst>
                  <a:outerShdw blurRad="38100" dist="38100" dir="2700000" algn="tl">
                    <a:srgbClr val="000000">
                      <a:alpha val="43137"/>
                    </a:srgbClr>
                  </a:outerShdw>
                </a:effectLst>
                <a:cs typeface="Times New Roman" pitchFamily="18" charset="0"/>
              </a:rPr>
              <a:t>Voigt</a:t>
            </a:r>
            <a:r>
              <a:rPr lang="en-US" sz="2800" b="1" dirty="0" smtClean="0">
                <a:cs typeface="Times New Roman" pitchFamily="18" charset="0"/>
              </a:rPr>
              <a:t> </a:t>
            </a:r>
            <a:r>
              <a:rPr lang="en-US" sz="2800" dirty="0" smtClean="0">
                <a:effectLst>
                  <a:outerShdw blurRad="38100" dist="38100" dir="2700000" algn="tl">
                    <a:srgbClr val="1F497D"/>
                  </a:outerShdw>
                </a:effectLst>
                <a:cs typeface="Times New Roman" pitchFamily="18" charset="0"/>
              </a:rPr>
              <a:t>distribution, </a:t>
            </a:r>
            <a:r>
              <a:rPr lang="en-US" sz="2800" b="1" dirty="0" smtClean="0">
                <a:solidFill>
                  <a:srgbClr val="FFC000"/>
                </a:solidFill>
                <a:effectLst>
                  <a:outerShdw blurRad="38100" dist="38100" dir="2700000" algn="tl">
                    <a:srgbClr val="000000">
                      <a:alpha val="43137"/>
                    </a:srgbClr>
                  </a:outerShdw>
                </a:effectLst>
                <a:cs typeface="Times New Roman" pitchFamily="18" charset="0"/>
              </a:rPr>
              <a:t>L</a:t>
            </a:r>
            <a:r>
              <a:rPr lang="en-US" sz="2800" dirty="0" smtClean="0">
                <a:effectLst>
                  <a:outerShdw blurRad="38100" dist="38100" dir="2700000" algn="tl">
                    <a:srgbClr val="1F497D"/>
                  </a:outerShdw>
                </a:effectLst>
                <a:cs typeface="Times New Roman" pitchFamily="18" charset="0"/>
              </a:rPr>
              <a:t> takes the form: </a:t>
            </a:r>
            <a:endParaRPr lang="el-GR" sz="2800" dirty="0" smtClean="0">
              <a:effectLst>
                <a:outerShdw blurRad="38100" dist="38100" dir="2700000" algn="tl">
                  <a:srgbClr val="1F497D"/>
                </a:outerShdw>
              </a:effectLst>
              <a:cs typeface="Times New Roman" pitchFamily="18" charset="0"/>
            </a:endParaRPr>
          </a:p>
        </p:txBody>
      </p:sp>
      <p:sp>
        <p:nvSpPr>
          <p:cNvPr id="4107" name="Rectangle 6"/>
          <p:cNvSpPr>
            <a:spLocks noChangeArrowheads="1"/>
          </p:cNvSpPr>
          <p:nvPr/>
        </p:nvSpPr>
        <p:spPr bwMode="auto">
          <a:xfrm>
            <a:off x="0" y="1125538"/>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4100" name="Object 3"/>
          <p:cNvGraphicFramePr>
            <a:graphicFrameLocks noChangeAspect="1"/>
          </p:cNvGraphicFramePr>
          <p:nvPr/>
        </p:nvGraphicFramePr>
        <p:xfrm>
          <a:off x="6054725" y="4005263"/>
          <a:ext cx="2909888" cy="1584325"/>
        </p:xfrm>
        <a:graphic>
          <a:graphicData uri="http://schemas.openxmlformats.org/presentationml/2006/ole">
            <p:oleObj spid="_x0000_s4100" name="Equation" r:id="rId5" imgW="1473200" imgH="81280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50825" y="476250"/>
            <a:ext cx="8496300" cy="1385888"/>
          </a:xfrm>
          <a:prstGeom prst="rect">
            <a:avLst/>
          </a:prstGeom>
          <a:noFill/>
          <a:ln w="9525">
            <a:noFill/>
            <a:miter lim="800000"/>
            <a:headEnd/>
            <a:tailEnd/>
          </a:ln>
          <a:effectLst/>
        </p:spPr>
        <p:txBody>
          <a:bodyPr>
            <a:spAutoFit/>
          </a:bodyPr>
          <a:lstStyle/>
          <a:p>
            <a:pPr algn="just" eaLnBrk="0" fontAlgn="auto" hangingPunct="0">
              <a:spcBef>
                <a:spcPct val="50000"/>
              </a:spcBef>
              <a:spcAft>
                <a:spcPts val="0"/>
              </a:spcAft>
              <a:defRPr/>
            </a:pPr>
            <a:r>
              <a:rPr kumimoji="1" lang="en-US" sz="2800" dirty="0">
                <a:effectLst>
                  <a:outerShdw blurRad="38100" dist="38100" dir="2700000" algn="tl">
                    <a:srgbClr val="000000">
                      <a:alpha val="43137"/>
                    </a:srgbClr>
                  </a:outerShdw>
                </a:effectLst>
                <a:cs typeface="Times New Roman" pitchFamily="18" charset="0"/>
              </a:rPr>
              <a:t>We can calculate some important parameters of the plasma clouds that construct the</a:t>
            </a:r>
            <a:r>
              <a:rPr kumimoji="1" lang="el-GR" sz="2800" dirty="0">
                <a:effectLst>
                  <a:outerShdw blurRad="38100" dist="38100" dir="2700000" algn="tl">
                    <a:srgbClr val="000000">
                      <a:alpha val="43137"/>
                    </a:srgbClr>
                  </a:outerShdw>
                </a:effectLst>
                <a:cs typeface="Times New Roman" pitchFamily="18" charset="0"/>
              </a:rPr>
              <a:t> </a:t>
            </a:r>
            <a:r>
              <a:rPr kumimoji="1" lang="en-US" sz="2800" dirty="0">
                <a:effectLst>
                  <a:outerShdw blurRad="38100" dist="38100" dir="2700000" algn="tl">
                    <a:srgbClr val="000000">
                      <a:alpha val="43137"/>
                    </a:srgbClr>
                  </a:outerShdw>
                </a:effectLst>
                <a:cs typeface="Times New Roman" pitchFamily="18" charset="0"/>
              </a:rPr>
              <a:t>components of the observed spectral feature, such as:</a:t>
            </a:r>
            <a:endParaRPr kumimoji="1" lang="el-GR" sz="2800" dirty="0">
              <a:effectLst>
                <a:outerShdw blurRad="38100" dist="38100" dir="2700000" algn="tl">
                  <a:srgbClr val="000000">
                    <a:alpha val="43137"/>
                  </a:srgbClr>
                </a:outerShdw>
              </a:effectLst>
              <a:cs typeface="Times New Roman" pitchFamily="18" charset="0"/>
            </a:endParaRPr>
          </a:p>
        </p:txBody>
      </p:sp>
      <p:sp>
        <p:nvSpPr>
          <p:cNvPr id="41987" name="Rectangle 3"/>
          <p:cNvSpPr>
            <a:spLocks noChangeArrowheads="1"/>
          </p:cNvSpPr>
          <p:nvPr/>
        </p:nvSpPr>
        <p:spPr bwMode="auto">
          <a:xfrm>
            <a:off x="2627313" y="0"/>
            <a:ext cx="3889375" cy="579438"/>
          </a:xfrm>
          <a:prstGeom prst="rect">
            <a:avLst/>
          </a:prstGeom>
          <a:noFill/>
          <a:ln w="9525">
            <a:noFill/>
            <a:miter lim="800000"/>
            <a:headEnd/>
            <a:tailEnd/>
          </a:ln>
        </p:spPr>
        <p:txBody>
          <a:bodyPr>
            <a:spAutoFit/>
          </a:bodyPr>
          <a:lstStyle/>
          <a:p>
            <a:pPr algn="ctr" eaLnBrk="0" hangingPunct="0">
              <a:defRPr/>
            </a:pPr>
            <a:r>
              <a:rPr kumimoji="1" lang="en-US" sz="3200" b="1" dirty="0">
                <a:solidFill>
                  <a:srgbClr val="FFC000"/>
                </a:solidFill>
                <a:effectLst>
                  <a:outerShdw blurRad="38100" dist="38100" dir="2700000" algn="tl">
                    <a:srgbClr val="000000">
                      <a:alpha val="43137"/>
                    </a:srgbClr>
                  </a:outerShdw>
                </a:effectLst>
                <a:cs typeface="Times New Roman" pitchFamily="18" charset="0"/>
              </a:rPr>
              <a:t>Using the GR model</a:t>
            </a:r>
            <a:endParaRPr kumimoji="1" lang="el-GR" sz="3200" b="1" dirty="0">
              <a:solidFill>
                <a:srgbClr val="FFC000"/>
              </a:solidFill>
              <a:effectLst>
                <a:outerShdw blurRad="38100" dist="38100" dir="2700000" algn="tl">
                  <a:srgbClr val="000000">
                    <a:alpha val="43137"/>
                  </a:srgbClr>
                </a:outerShdw>
              </a:effectLst>
              <a:cs typeface="Times New Roman" pitchFamily="18" charset="0"/>
            </a:endParaRPr>
          </a:p>
        </p:txBody>
      </p:sp>
      <p:sp>
        <p:nvSpPr>
          <p:cNvPr id="54276" name="Rectangle 4"/>
          <p:cNvSpPr>
            <a:spLocks noChangeArrowheads="1"/>
          </p:cNvSpPr>
          <p:nvPr/>
        </p:nvSpPr>
        <p:spPr bwMode="auto">
          <a:xfrm>
            <a:off x="214313" y="1776413"/>
            <a:ext cx="8564562" cy="4892675"/>
          </a:xfrm>
          <a:prstGeom prst="rect">
            <a:avLst/>
          </a:prstGeom>
          <a:noFill/>
          <a:ln w="9525">
            <a:noFill/>
            <a:miter lim="800000"/>
            <a:headEnd/>
            <a:tailEnd/>
          </a:ln>
          <a:effectLst/>
        </p:spPr>
        <p:txBody>
          <a:bodyPr anchor="ctr">
            <a:spAutoFit/>
          </a:bodyPr>
          <a:lstStyle/>
          <a:p>
            <a:pPr algn="just" eaLnBrk="0" hangingPunct="0">
              <a:buFont typeface="Wingdings" pitchFamily="2" charset="2"/>
              <a:buNone/>
              <a:defRPr/>
            </a:pPr>
            <a:r>
              <a:rPr kumimoji="1" lang="en-US" sz="2400" b="1" dirty="0">
                <a:solidFill>
                  <a:srgbClr val="FFC000"/>
                </a:solidFill>
                <a:effectLst>
                  <a:outerShdw blurRad="38100" dist="38100" dir="2700000" algn="tl">
                    <a:srgbClr val="000000">
                      <a:alpha val="43137"/>
                    </a:srgbClr>
                  </a:outerShdw>
                </a:effectLst>
                <a:cs typeface="Times New Roman" pitchFamily="18" charset="0"/>
              </a:rPr>
              <a:t>Direct calculations</a:t>
            </a:r>
          </a:p>
          <a:p>
            <a:pPr algn="just" eaLnBrk="0" hangingPunct="0">
              <a:buFont typeface="Wingdings" pitchFamily="2" charset="2"/>
              <a:buChar char="Ø"/>
              <a:defRPr/>
            </a:pPr>
            <a:r>
              <a:rPr kumimoji="1" lang="en-US" sz="2400" dirty="0">
                <a:effectLst>
                  <a:outerShdw blurRad="38100" dist="38100" dir="2700000" algn="tl">
                    <a:srgbClr val="1F497D"/>
                  </a:outerShdw>
                </a:effectLst>
                <a:cs typeface="Times New Roman" pitchFamily="18" charset="0"/>
              </a:rPr>
              <a:t> </a:t>
            </a:r>
            <a:r>
              <a:rPr kumimoji="1" lang="en-US" sz="2400" dirty="0">
                <a:solidFill>
                  <a:srgbClr val="00B0F0"/>
                </a:solidFill>
                <a:effectLst>
                  <a:outerShdw blurRad="38100" dist="38100" dir="2700000" algn="tl">
                    <a:srgbClr val="FFFFFF"/>
                  </a:outerShdw>
                </a:effectLst>
                <a:cs typeface="Times New Roman" pitchFamily="18" charset="0"/>
              </a:rPr>
              <a:t>The apparent rotational velocities </a:t>
            </a:r>
            <a:r>
              <a:rPr kumimoji="1" lang="en-US" sz="2400" dirty="0">
                <a:effectLst>
                  <a:outerShdw blurRad="38100" dist="38100" dir="2700000" algn="tl">
                    <a:srgbClr val="1F497D"/>
                  </a:outerShdw>
                </a:effectLst>
                <a:cs typeface="Times New Roman" pitchFamily="18" charset="0"/>
              </a:rPr>
              <a:t>of absorbing or emitting density  layers </a:t>
            </a:r>
            <a:r>
              <a:rPr kumimoji="1" lang="en-US" sz="2400" b="1" dirty="0">
                <a:solidFill>
                  <a:srgbClr val="FFC000"/>
                </a:solidFill>
                <a:effectLst>
                  <a:outerShdw blurRad="38100" dist="38100" dir="2700000" algn="tl">
                    <a:srgbClr val="000000">
                      <a:alpha val="43137"/>
                    </a:srgbClr>
                  </a:outerShdw>
                </a:effectLst>
                <a:cs typeface="Times New Roman" pitchFamily="18" charset="0"/>
              </a:rPr>
              <a:t>(</a:t>
            </a:r>
            <a:r>
              <a:rPr kumimoji="1" lang="en-US" sz="2400" b="1" dirty="0" err="1">
                <a:solidFill>
                  <a:srgbClr val="FFC000"/>
                </a:solidFill>
                <a:effectLst>
                  <a:outerShdw blurRad="38100" dist="38100" dir="2700000" algn="tl">
                    <a:srgbClr val="000000">
                      <a:alpha val="43137"/>
                    </a:srgbClr>
                  </a:outerShdw>
                </a:effectLst>
                <a:cs typeface="Times New Roman" pitchFamily="18" charset="0"/>
              </a:rPr>
              <a:t>V</a:t>
            </a:r>
            <a:r>
              <a:rPr kumimoji="1" lang="en-US" sz="2400" b="1" baseline="-25000" dirty="0" err="1">
                <a:solidFill>
                  <a:srgbClr val="FFC000"/>
                </a:solidFill>
                <a:effectLst>
                  <a:outerShdw blurRad="38100" dist="38100" dir="2700000" algn="tl">
                    <a:srgbClr val="000000">
                      <a:alpha val="43137"/>
                    </a:srgbClr>
                  </a:outerShdw>
                </a:effectLst>
                <a:cs typeface="Times New Roman" pitchFamily="18" charset="0"/>
              </a:rPr>
              <a:t>rot</a:t>
            </a:r>
            <a:r>
              <a:rPr kumimoji="1" lang="en-US" sz="2400" b="1" dirty="0">
                <a:solidFill>
                  <a:srgbClr val="FFC000"/>
                </a:solidFill>
                <a:effectLst>
                  <a:outerShdw blurRad="38100" dist="38100" dir="2700000" algn="tl">
                    <a:srgbClr val="000000">
                      <a:alpha val="43137"/>
                    </a:srgbClr>
                  </a:outerShdw>
                </a:effectLst>
                <a:cs typeface="Times New Roman" pitchFamily="18" charset="0"/>
              </a:rPr>
              <a:t>)</a:t>
            </a:r>
            <a:endParaRPr kumimoji="1" lang="el-GR" sz="2400" b="1" dirty="0">
              <a:solidFill>
                <a:srgbClr val="FFC000"/>
              </a:solidFill>
              <a:effectLst>
                <a:outerShdw blurRad="38100" dist="38100" dir="2700000" algn="tl">
                  <a:srgbClr val="000000">
                    <a:alpha val="43137"/>
                  </a:srgbClr>
                </a:outerShdw>
              </a:effectLst>
              <a:cs typeface="Times New Roman" pitchFamily="18" charset="0"/>
            </a:endParaRPr>
          </a:p>
          <a:p>
            <a:pPr algn="just" eaLnBrk="0" hangingPunct="0">
              <a:buFont typeface="Wingdings" pitchFamily="2" charset="2"/>
              <a:buChar char="Ø"/>
              <a:defRPr/>
            </a:pPr>
            <a:r>
              <a:rPr kumimoji="1" lang="el-GR" sz="2400" dirty="0">
                <a:effectLst>
                  <a:outerShdw blurRad="38100" dist="38100" dir="2700000" algn="tl">
                    <a:srgbClr val="1F497D"/>
                  </a:outerShdw>
                </a:effectLst>
                <a:cs typeface="Times New Roman" pitchFamily="18" charset="0"/>
              </a:rPr>
              <a:t> </a:t>
            </a:r>
            <a:r>
              <a:rPr kumimoji="1" lang="en-US" sz="2400" dirty="0">
                <a:solidFill>
                  <a:srgbClr val="00B0F0"/>
                </a:solidFill>
                <a:effectLst>
                  <a:outerShdw blurRad="38100" dist="38100" dir="2700000" algn="tl">
                    <a:srgbClr val="FFFFFF"/>
                  </a:outerShdw>
                </a:effectLst>
                <a:cs typeface="Times New Roman" pitchFamily="18" charset="0"/>
              </a:rPr>
              <a:t>The apparent radial velocities </a:t>
            </a:r>
            <a:r>
              <a:rPr kumimoji="1" lang="en-US" sz="2400" dirty="0">
                <a:effectLst>
                  <a:outerShdw blurRad="38100" dist="38100" dir="2700000" algn="tl">
                    <a:srgbClr val="1F497D"/>
                  </a:outerShdw>
                </a:effectLst>
                <a:cs typeface="Times New Roman" pitchFamily="18" charset="0"/>
              </a:rPr>
              <a:t>of absorbing or emitting density  layers </a:t>
            </a:r>
            <a:r>
              <a:rPr kumimoji="1" lang="en-US" sz="2400" b="1" dirty="0">
                <a:solidFill>
                  <a:srgbClr val="FFC000"/>
                </a:solidFill>
                <a:effectLst>
                  <a:outerShdw blurRad="38100" dist="38100" dir="2700000" algn="tl">
                    <a:srgbClr val="000000">
                      <a:alpha val="43137"/>
                    </a:srgbClr>
                  </a:outerShdw>
                </a:effectLst>
                <a:cs typeface="Times New Roman" pitchFamily="18" charset="0"/>
              </a:rPr>
              <a:t>(</a:t>
            </a:r>
            <a:r>
              <a:rPr kumimoji="1" lang="en-US" sz="2400" b="1" dirty="0" err="1">
                <a:solidFill>
                  <a:srgbClr val="FFC000"/>
                </a:solidFill>
                <a:effectLst>
                  <a:outerShdw blurRad="38100" dist="38100" dir="2700000" algn="tl">
                    <a:srgbClr val="000000">
                      <a:alpha val="43137"/>
                    </a:srgbClr>
                  </a:outerShdw>
                </a:effectLst>
                <a:cs typeface="Times New Roman" pitchFamily="18" charset="0"/>
              </a:rPr>
              <a:t>V</a:t>
            </a:r>
            <a:r>
              <a:rPr kumimoji="1" lang="en-US" sz="2400" b="1" baseline="-25000" dirty="0" err="1">
                <a:solidFill>
                  <a:srgbClr val="FFC000"/>
                </a:solidFill>
                <a:effectLst>
                  <a:outerShdw blurRad="38100" dist="38100" dir="2700000" algn="tl">
                    <a:srgbClr val="000000">
                      <a:alpha val="43137"/>
                    </a:srgbClr>
                  </a:outerShdw>
                </a:effectLst>
                <a:cs typeface="Times New Roman" pitchFamily="18" charset="0"/>
              </a:rPr>
              <a:t>rad</a:t>
            </a:r>
            <a:r>
              <a:rPr kumimoji="1" lang="en-US" sz="2400" b="1" dirty="0">
                <a:solidFill>
                  <a:srgbClr val="FFC000"/>
                </a:solidFill>
                <a:effectLst>
                  <a:outerShdw blurRad="38100" dist="38100" dir="2700000" algn="tl">
                    <a:srgbClr val="000000">
                      <a:alpha val="43137"/>
                    </a:srgbClr>
                  </a:outerShdw>
                </a:effectLst>
                <a:cs typeface="Times New Roman" pitchFamily="18" charset="0"/>
              </a:rPr>
              <a:t>)</a:t>
            </a:r>
            <a:r>
              <a:rPr kumimoji="1" lang="en-US" sz="2400" dirty="0">
                <a:solidFill>
                  <a:srgbClr val="FFC000"/>
                </a:solidFill>
                <a:effectLst>
                  <a:outerShdw blurRad="38100" dist="38100" dir="2700000" algn="tl">
                    <a:srgbClr val="000000">
                      <a:alpha val="43137"/>
                    </a:srgbClr>
                  </a:outerShdw>
                </a:effectLst>
                <a:cs typeface="Times New Roman" pitchFamily="18" charset="0"/>
              </a:rPr>
              <a:t> </a:t>
            </a:r>
            <a:endParaRPr kumimoji="1" lang="el-GR" sz="2400" dirty="0">
              <a:solidFill>
                <a:srgbClr val="FFC000"/>
              </a:solidFill>
              <a:effectLst>
                <a:outerShdw blurRad="38100" dist="38100" dir="2700000" algn="tl">
                  <a:srgbClr val="000000">
                    <a:alpha val="43137"/>
                  </a:srgbClr>
                </a:outerShdw>
              </a:effectLst>
              <a:cs typeface="Times New Roman" pitchFamily="18" charset="0"/>
            </a:endParaRPr>
          </a:p>
          <a:p>
            <a:pPr algn="just" eaLnBrk="0" hangingPunct="0">
              <a:buFont typeface="Wingdings" pitchFamily="2" charset="2"/>
              <a:buChar char="Ø"/>
              <a:defRPr/>
            </a:pPr>
            <a:r>
              <a:rPr kumimoji="1" lang="el-GR" sz="2400" dirty="0">
                <a:effectLst>
                  <a:outerShdw blurRad="38100" dist="38100" dir="2700000" algn="tl">
                    <a:srgbClr val="1F497D"/>
                  </a:outerShdw>
                </a:effectLst>
                <a:cs typeface="Times New Roman" pitchFamily="18" charset="0"/>
              </a:rPr>
              <a:t> </a:t>
            </a:r>
            <a:r>
              <a:rPr kumimoji="1" lang="en-US" sz="2400" dirty="0">
                <a:solidFill>
                  <a:srgbClr val="00B0F0"/>
                </a:solidFill>
                <a:effectLst>
                  <a:outerShdw blurRad="38100" dist="38100" dir="2700000" algn="tl">
                    <a:srgbClr val="FFFFFF"/>
                  </a:outerShdw>
                </a:effectLst>
                <a:cs typeface="Times New Roman" pitchFamily="18" charset="0"/>
              </a:rPr>
              <a:t>The Gaussian typical deviation </a:t>
            </a:r>
            <a:r>
              <a:rPr kumimoji="1" lang="en-US" sz="2400" dirty="0">
                <a:effectLst>
                  <a:outerShdw blurRad="38100" dist="38100" dir="2700000" algn="tl">
                    <a:srgbClr val="1F497D"/>
                  </a:outerShdw>
                </a:effectLst>
                <a:cs typeface="Times New Roman" pitchFamily="18" charset="0"/>
              </a:rPr>
              <a:t>of the ions’ random motions </a:t>
            </a:r>
            <a:r>
              <a:rPr kumimoji="1" lang="en-US" sz="2400" dirty="0">
                <a:solidFill>
                  <a:srgbClr val="FFC000"/>
                </a:solidFill>
                <a:effectLst>
                  <a:outerShdw blurRad="38100" dist="38100" dir="2700000" algn="tl">
                    <a:srgbClr val="000000">
                      <a:alpha val="43137"/>
                    </a:srgbClr>
                  </a:outerShdw>
                </a:effectLst>
                <a:cs typeface="Times New Roman" pitchFamily="18" charset="0"/>
              </a:rPr>
              <a:t>(σ) </a:t>
            </a:r>
          </a:p>
          <a:p>
            <a:pPr algn="just" eaLnBrk="0" hangingPunct="0">
              <a:buFont typeface="Wingdings" pitchFamily="2" charset="2"/>
              <a:buChar char="Ø"/>
              <a:defRPr/>
            </a:pPr>
            <a:r>
              <a:rPr kumimoji="1" lang="en-US" sz="2400" dirty="0">
                <a:effectLst>
                  <a:outerShdw blurRad="38100" dist="38100" dir="2700000" algn="tl">
                    <a:srgbClr val="1F497D"/>
                  </a:outerShdw>
                </a:effectLst>
                <a:cs typeface="Times New Roman" pitchFamily="18" charset="0"/>
              </a:rPr>
              <a:t> </a:t>
            </a:r>
            <a:r>
              <a:rPr kumimoji="1" lang="en-US" sz="2400" dirty="0">
                <a:solidFill>
                  <a:srgbClr val="00B0F0"/>
                </a:solidFill>
                <a:effectLst>
                  <a:outerShdw blurRad="38100" dist="38100" dir="2700000" algn="tl">
                    <a:srgbClr val="FFFFFF"/>
                  </a:outerShdw>
                </a:effectLst>
                <a:cs typeface="Times New Roman" pitchFamily="18" charset="0"/>
              </a:rPr>
              <a:t>The optical depth </a:t>
            </a:r>
            <a:r>
              <a:rPr kumimoji="1" lang="en-US" sz="2400" dirty="0">
                <a:effectLst>
                  <a:outerShdw blurRad="38100" dist="38100" dir="2700000" algn="tl">
                    <a:srgbClr val="1F497D"/>
                  </a:outerShdw>
                </a:effectLst>
                <a:cs typeface="Times New Roman" pitchFamily="18" charset="0"/>
              </a:rPr>
              <a:t>in the center of the absorption or emission  components </a:t>
            </a:r>
            <a:r>
              <a:rPr kumimoji="1" lang="en-US" sz="2400" b="1" dirty="0">
                <a:solidFill>
                  <a:srgbClr val="FFC000"/>
                </a:solidFill>
                <a:effectLst>
                  <a:outerShdw blurRad="38100" dist="38100" dir="2700000" algn="tl">
                    <a:srgbClr val="000000">
                      <a:alpha val="43137"/>
                    </a:srgbClr>
                  </a:outerShdw>
                </a:effectLst>
                <a:cs typeface="Times New Roman" pitchFamily="18" charset="0"/>
              </a:rPr>
              <a:t>(</a:t>
            </a:r>
            <a:r>
              <a:rPr kumimoji="1" lang="en-US" sz="2400" b="1" dirty="0" err="1">
                <a:solidFill>
                  <a:srgbClr val="FFC000"/>
                </a:solidFill>
                <a:effectLst>
                  <a:outerShdw blurRad="38100" dist="38100" dir="2700000" algn="tl">
                    <a:srgbClr val="000000">
                      <a:alpha val="43137"/>
                    </a:srgbClr>
                  </a:outerShdw>
                </a:effectLst>
                <a:cs typeface="Times New Roman" pitchFamily="18" charset="0"/>
              </a:rPr>
              <a:t>ξ</a:t>
            </a:r>
            <a:r>
              <a:rPr kumimoji="1" lang="en-US" sz="2400" b="1" baseline="-25000" dirty="0" err="1">
                <a:solidFill>
                  <a:srgbClr val="FFC000"/>
                </a:solidFill>
                <a:effectLst>
                  <a:outerShdw blurRad="38100" dist="38100" dir="2700000" algn="tl">
                    <a:srgbClr val="000000">
                      <a:alpha val="43137"/>
                    </a:srgbClr>
                  </a:outerShdw>
                </a:effectLst>
                <a:cs typeface="Times New Roman" pitchFamily="18" charset="0"/>
              </a:rPr>
              <a:t>i</a:t>
            </a:r>
            <a:r>
              <a:rPr kumimoji="1" lang="en-US" sz="2400" b="1" dirty="0">
                <a:solidFill>
                  <a:srgbClr val="FFC000"/>
                </a:solidFill>
                <a:effectLst>
                  <a:outerShdw blurRad="38100" dist="38100" dir="2700000" algn="tl">
                    <a:srgbClr val="000000">
                      <a:alpha val="43137"/>
                    </a:srgbClr>
                  </a:outerShdw>
                </a:effectLst>
                <a:cs typeface="Times New Roman" pitchFamily="18" charset="0"/>
              </a:rPr>
              <a:t>)</a:t>
            </a:r>
            <a:endParaRPr kumimoji="1" lang="el-GR" sz="2400" b="1" dirty="0">
              <a:solidFill>
                <a:srgbClr val="FFC000"/>
              </a:solidFill>
              <a:effectLst>
                <a:outerShdw blurRad="38100" dist="38100" dir="2700000" algn="tl">
                  <a:srgbClr val="000000">
                    <a:alpha val="43137"/>
                  </a:srgbClr>
                </a:outerShdw>
              </a:effectLst>
              <a:cs typeface="Times New Roman" pitchFamily="18" charset="0"/>
            </a:endParaRPr>
          </a:p>
          <a:p>
            <a:pPr algn="just" eaLnBrk="0" hangingPunct="0">
              <a:buFont typeface="Wingdings" pitchFamily="2" charset="2"/>
              <a:buNone/>
              <a:defRPr/>
            </a:pPr>
            <a:r>
              <a:rPr kumimoji="1" lang="en-US" sz="2400" b="1" dirty="0">
                <a:solidFill>
                  <a:srgbClr val="FFC000"/>
                </a:solidFill>
                <a:effectLst>
                  <a:outerShdw blurRad="38100" dist="38100" dir="2700000" algn="tl">
                    <a:srgbClr val="000000">
                      <a:alpha val="43137"/>
                    </a:srgbClr>
                  </a:outerShdw>
                </a:effectLst>
                <a:cs typeface="Times New Roman" pitchFamily="18" charset="0"/>
              </a:rPr>
              <a:t>Indirect calculations</a:t>
            </a:r>
            <a:endParaRPr kumimoji="1" lang="el-GR" sz="2400" b="1" dirty="0">
              <a:solidFill>
                <a:srgbClr val="FFC000"/>
              </a:solidFill>
              <a:effectLst>
                <a:outerShdw blurRad="38100" dist="38100" dir="2700000" algn="tl">
                  <a:srgbClr val="000000">
                    <a:alpha val="43137"/>
                  </a:srgbClr>
                </a:outerShdw>
              </a:effectLst>
              <a:cs typeface="Times New Roman" pitchFamily="18" charset="0"/>
            </a:endParaRPr>
          </a:p>
          <a:p>
            <a:pPr algn="just" eaLnBrk="0" hangingPunct="0">
              <a:buFont typeface="Wingdings" pitchFamily="2" charset="2"/>
              <a:buChar char="Ø"/>
              <a:defRPr/>
            </a:pPr>
            <a:r>
              <a:rPr kumimoji="1" lang="en-US" sz="2400" b="1" dirty="0">
                <a:effectLst>
                  <a:outerShdw blurRad="38100" dist="38100" dir="2700000" algn="tl">
                    <a:srgbClr val="1F497D"/>
                  </a:outerShdw>
                </a:effectLst>
                <a:cs typeface="Times New Roman" pitchFamily="18" charset="0"/>
              </a:rPr>
              <a:t> </a:t>
            </a:r>
            <a:r>
              <a:rPr kumimoji="1" lang="en-US" sz="2400" dirty="0">
                <a:solidFill>
                  <a:srgbClr val="00B0F0"/>
                </a:solidFill>
                <a:effectLst>
                  <a:outerShdw blurRad="38100" dist="38100" dir="2700000" algn="tl">
                    <a:srgbClr val="FFFFFF"/>
                  </a:outerShdw>
                </a:effectLst>
                <a:cs typeface="Times New Roman" pitchFamily="18" charset="0"/>
              </a:rPr>
              <a:t>The random velocities </a:t>
            </a:r>
            <a:r>
              <a:rPr kumimoji="1" lang="en-US" sz="2400" dirty="0">
                <a:effectLst>
                  <a:outerShdw blurRad="38100" dist="38100" dir="2700000" algn="tl">
                    <a:srgbClr val="1F497D"/>
                  </a:outerShdw>
                </a:effectLst>
                <a:cs typeface="Times New Roman" pitchFamily="18" charset="0"/>
              </a:rPr>
              <a:t>of the ions</a:t>
            </a:r>
            <a:r>
              <a:rPr kumimoji="1" lang="el-GR" sz="2400" dirty="0">
                <a:effectLst>
                  <a:outerShdw blurRad="38100" dist="38100" dir="2700000" algn="tl">
                    <a:srgbClr val="1F497D"/>
                  </a:outerShdw>
                </a:effectLst>
                <a:cs typeface="Times New Roman" pitchFamily="18" charset="0"/>
              </a:rPr>
              <a:t> </a:t>
            </a:r>
            <a:r>
              <a:rPr kumimoji="1" lang="en-US" sz="2400" b="1" dirty="0">
                <a:solidFill>
                  <a:srgbClr val="FFC000"/>
                </a:solidFill>
                <a:effectLst>
                  <a:outerShdw blurRad="38100" dist="38100" dir="2700000" algn="tl">
                    <a:srgbClr val="000000">
                      <a:alpha val="43137"/>
                    </a:srgbClr>
                  </a:outerShdw>
                </a:effectLst>
                <a:cs typeface="Times New Roman" pitchFamily="18" charset="0"/>
              </a:rPr>
              <a:t>(</a:t>
            </a:r>
            <a:r>
              <a:rPr kumimoji="1" lang="en-US" sz="2400" b="1" dirty="0" err="1">
                <a:solidFill>
                  <a:srgbClr val="FFC000"/>
                </a:solidFill>
                <a:effectLst>
                  <a:outerShdw blurRad="38100" dist="38100" dir="2700000" algn="tl">
                    <a:srgbClr val="000000">
                      <a:alpha val="43137"/>
                    </a:srgbClr>
                  </a:outerShdw>
                </a:effectLst>
                <a:cs typeface="Times New Roman" pitchFamily="18" charset="0"/>
              </a:rPr>
              <a:t>V</a:t>
            </a:r>
            <a:r>
              <a:rPr kumimoji="1" lang="en-US" sz="2400" b="1" baseline="-25000" dirty="0" err="1">
                <a:solidFill>
                  <a:srgbClr val="FFC000"/>
                </a:solidFill>
                <a:effectLst>
                  <a:outerShdw blurRad="38100" dist="38100" dir="2700000" algn="tl">
                    <a:srgbClr val="000000">
                      <a:alpha val="43137"/>
                    </a:srgbClr>
                  </a:outerShdw>
                </a:effectLst>
                <a:cs typeface="Times New Roman" pitchFamily="18" charset="0"/>
              </a:rPr>
              <a:t>random</a:t>
            </a:r>
            <a:r>
              <a:rPr kumimoji="1" lang="en-US" sz="2400" b="1" dirty="0">
                <a:solidFill>
                  <a:srgbClr val="FFC000"/>
                </a:solidFill>
                <a:effectLst>
                  <a:outerShdw blurRad="38100" dist="38100" dir="2700000" algn="tl">
                    <a:srgbClr val="000000">
                      <a:alpha val="43137"/>
                    </a:srgbClr>
                  </a:outerShdw>
                </a:effectLst>
                <a:cs typeface="Times New Roman" pitchFamily="18" charset="0"/>
              </a:rPr>
              <a:t>)</a:t>
            </a:r>
          </a:p>
          <a:p>
            <a:pPr algn="just" eaLnBrk="0" hangingPunct="0">
              <a:buFont typeface="Wingdings" pitchFamily="2" charset="2"/>
              <a:buChar char="Ø"/>
              <a:defRPr/>
            </a:pPr>
            <a:r>
              <a:rPr kumimoji="1" lang="en-US" sz="2400" b="1" dirty="0">
                <a:effectLst>
                  <a:outerShdw blurRad="38100" dist="38100" dir="2700000" algn="tl">
                    <a:srgbClr val="1F497D"/>
                  </a:outerShdw>
                </a:effectLst>
                <a:cs typeface="Times New Roman" pitchFamily="18" charset="0"/>
              </a:rPr>
              <a:t> </a:t>
            </a:r>
            <a:r>
              <a:rPr kumimoji="1" lang="en-US" sz="2400" dirty="0">
                <a:solidFill>
                  <a:srgbClr val="00B0F0"/>
                </a:solidFill>
                <a:effectLst>
                  <a:outerShdw blurRad="38100" dist="38100" dir="2700000" algn="tl">
                    <a:srgbClr val="FFFFFF"/>
                  </a:outerShdw>
                </a:effectLst>
                <a:cs typeface="Times New Roman" pitchFamily="18" charset="0"/>
              </a:rPr>
              <a:t>The FWHM </a:t>
            </a:r>
            <a:endParaRPr kumimoji="1" lang="el-GR" sz="2400" dirty="0">
              <a:solidFill>
                <a:srgbClr val="00B0F0"/>
              </a:solidFill>
              <a:effectLst>
                <a:outerShdw blurRad="38100" dist="38100" dir="2700000" algn="tl">
                  <a:srgbClr val="FFFFFF"/>
                </a:outerShdw>
              </a:effectLst>
              <a:cs typeface="Times New Roman" pitchFamily="18" charset="0"/>
            </a:endParaRPr>
          </a:p>
          <a:p>
            <a:pPr algn="just" eaLnBrk="0" hangingPunct="0">
              <a:buFont typeface="Wingdings" pitchFamily="2" charset="2"/>
              <a:buChar char="Ø"/>
              <a:defRPr/>
            </a:pPr>
            <a:r>
              <a:rPr kumimoji="1" lang="en-US" sz="2400" b="1" dirty="0">
                <a:effectLst>
                  <a:outerShdw blurRad="38100" dist="38100" dir="2700000" algn="tl">
                    <a:srgbClr val="1F497D"/>
                  </a:outerShdw>
                </a:effectLst>
                <a:cs typeface="Times New Roman" pitchFamily="18" charset="0"/>
              </a:rPr>
              <a:t> </a:t>
            </a:r>
            <a:r>
              <a:rPr kumimoji="1" lang="en-US" sz="2400" dirty="0">
                <a:solidFill>
                  <a:srgbClr val="00B0F0"/>
                </a:solidFill>
                <a:effectLst>
                  <a:outerShdw blurRad="38100" dist="38100" dir="2700000" algn="tl">
                    <a:srgbClr val="FFFFFF"/>
                  </a:outerShdw>
                </a:effectLst>
                <a:cs typeface="Times New Roman" pitchFamily="18" charset="0"/>
              </a:rPr>
              <a:t>The absorbed or emitted energy </a:t>
            </a:r>
            <a:r>
              <a:rPr kumimoji="1" lang="el-GR" sz="2400" b="1" dirty="0">
                <a:solidFill>
                  <a:srgbClr val="FFC000"/>
                </a:solidFill>
                <a:effectLst>
                  <a:outerShdw blurRad="38100" dist="38100" dir="2700000" algn="tl">
                    <a:srgbClr val="000000">
                      <a:alpha val="43137"/>
                    </a:srgbClr>
                  </a:outerShdw>
                </a:effectLst>
                <a:cs typeface="Times New Roman" pitchFamily="18" charset="0"/>
              </a:rPr>
              <a:t>(Ε</a:t>
            </a:r>
            <a:r>
              <a:rPr kumimoji="1" lang="en-US" sz="2400" b="1" dirty="0">
                <a:solidFill>
                  <a:srgbClr val="FFC000"/>
                </a:solidFill>
                <a:effectLst>
                  <a:outerShdw blurRad="38100" dist="38100" dir="2700000" algn="tl">
                    <a:srgbClr val="000000">
                      <a:alpha val="43137"/>
                    </a:srgbClr>
                  </a:outerShdw>
                </a:effectLst>
                <a:cs typeface="Times New Roman" pitchFamily="18" charset="0"/>
              </a:rPr>
              <a:t>a, </a:t>
            </a:r>
            <a:r>
              <a:rPr kumimoji="1" lang="en-US" sz="2400" b="1" dirty="0" err="1">
                <a:solidFill>
                  <a:srgbClr val="FFC000"/>
                </a:solidFill>
                <a:effectLst>
                  <a:outerShdw blurRad="38100" dist="38100" dir="2700000" algn="tl">
                    <a:srgbClr val="000000">
                      <a:alpha val="43137"/>
                    </a:srgbClr>
                  </a:outerShdw>
                </a:effectLst>
                <a:cs typeface="Times New Roman" pitchFamily="18" charset="0"/>
              </a:rPr>
              <a:t>Ee</a:t>
            </a:r>
            <a:r>
              <a:rPr kumimoji="1" lang="en-US" sz="2400" b="1" dirty="0">
                <a:solidFill>
                  <a:srgbClr val="FFC000"/>
                </a:solidFill>
                <a:effectLst>
                  <a:outerShdw blurRad="38100" dist="38100" dir="2700000" algn="tl">
                    <a:srgbClr val="000000">
                      <a:alpha val="43137"/>
                    </a:srgbClr>
                  </a:outerShdw>
                </a:effectLst>
                <a:cs typeface="Times New Roman" pitchFamily="18" charset="0"/>
              </a:rPr>
              <a:t>)</a:t>
            </a:r>
            <a:endParaRPr kumimoji="1" lang="el-GR" sz="2400" b="1" dirty="0">
              <a:solidFill>
                <a:srgbClr val="FFC000"/>
              </a:solidFill>
              <a:effectLst>
                <a:outerShdw blurRad="38100" dist="38100" dir="2700000" algn="tl">
                  <a:srgbClr val="000000">
                    <a:alpha val="43137"/>
                  </a:srgbClr>
                </a:outerShdw>
              </a:effectLst>
              <a:cs typeface="Times New Roman" pitchFamily="18" charset="0"/>
            </a:endParaRPr>
          </a:p>
          <a:p>
            <a:pPr algn="just" eaLnBrk="0" hangingPunct="0">
              <a:buFont typeface="Wingdings" pitchFamily="2" charset="2"/>
              <a:buChar char="Ø"/>
              <a:defRPr/>
            </a:pPr>
            <a:r>
              <a:rPr kumimoji="1" lang="el-GR" sz="2400" dirty="0">
                <a:effectLst>
                  <a:outerShdw blurRad="38100" dist="38100" dir="2700000" algn="tl">
                    <a:srgbClr val="1F497D"/>
                  </a:outerShdw>
                </a:effectLst>
                <a:cs typeface="Times New Roman" pitchFamily="18" charset="0"/>
              </a:rPr>
              <a:t> </a:t>
            </a:r>
            <a:r>
              <a:rPr kumimoji="1" lang="en-US" sz="2400" dirty="0">
                <a:solidFill>
                  <a:srgbClr val="00B0F0"/>
                </a:solidFill>
                <a:effectLst>
                  <a:outerShdw blurRad="38100" dist="38100" dir="2700000" algn="tl">
                    <a:srgbClr val="FFFFFF"/>
                  </a:outerShdw>
                </a:effectLst>
                <a:cs typeface="Times New Roman" pitchFamily="18" charset="0"/>
              </a:rPr>
              <a:t>The column density </a:t>
            </a:r>
            <a:r>
              <a:rPr kumimoji="1" lang="en-US" sz="2400" b="1" dirty="0">
                <a:solidFill>
                  <a:srgbClr val="FFC000"/>
                </a:solidFill>
                <a:effectLst>
                  <a:outerShdw blurRad="38100" dist="38100" dir="2700000" algn="tl">
                    <a:srgbClr val="000000">
                      <a:alpha val="43137"/>
                    </a:srgbClr>
                  </a:outerShdw>
                </a:effectLst>
                <a:cs typeface="Times New Roman" pitchFamily="18" charset="0"/>
              </a:rPr>
              <a:t>(CD)</a:t>
            </a:r>
            <a:r>
              <a:rPr kumimoji="1" lang="en-US" sz="2400" dirty="0">
                <a:solidFill>
                  <a:srgbClr val="FFC000"/>
                </a:solidFill>
                <a:effectLst>
                  <a:outerShdw blurRad="38100" dist="38100" dir="2700000" algn="tl">
                    <a:srgbClr val="000000">
                      <a:alpha val="43137"/>
                    </a:srgbClr>
                  </a:outerShdw>
                </a:effectLst>
                <a:cs typeface="Times New Roman" pitchFamily="18" charset="0"/>
              </a:rPr>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57188" y="765175"/>
            <a:ext cx="8429625" cy="5643563"/>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just" eaLnBrk="1" hangingPunct="1">
              <a:defRPr/>
            </a:pPr>
            <a:r>
              <a:rPr lang="en-US" sz="2800" dirty="0" smtClean="0">
                <a:effectLst>
                  <a:outerShdw blurRad="38100" dist="38100" dir="2700000" algn="tl">
                    <a:srgbClr val="1F497D"/>
                  </a:outerShdw>
                </a:effectLst>
                <a:cs typeface="Times New Roman" pitchFamily="18" charset="0"/>
              </a:rPr>
              <a:t>In our study, we solved the </a:t>
            </a:r>
            <a:r>
              <a:rPr lang="en-US" sz="2800" dirty="0" err="1" smtClean="0">
                <a:effectLst>
                  <a:outerShdw blurRad="38100" dist="38100" dir="2700000" algn="tl">
                    <a:srgbClr val="1F497D"/>
                  </a:outerShdw>
                </a:effectLst>
                <a:cs typeface="Times New Roman" pitchFamily="18" charset="0"/>
              </a:rPr>
              <a:t>radiative</a:t>
            </a:r>
            <a:r>
              <a:rPr lang="en-US" sz="2800" dirty="0" smtClean="0">
                <a:effectLst>
                  <a:outerShdw blurRad="38100" dist="38100" dir="2700000" algn="tl">
                    <a:srgbClr val="1F497D"/>
                  </a:outerShdw>
                </a:effectLst>
                <a:cs typeface="Times New Roman" pitchFamily="18" charset="0"/>
              </a:rPr>
              <a:t> transfer equations (</a:t>
            </a:r>
            <a:r>
              <a:rPr lang="en-US" sz="2800" dirty="0" err="1" smtClean="0">
                <a:effectLst>
                  <a:outerShdw blurRad="38100" dist="38100" dir="2700000" algn="tl">
                    <a:srgbClr val="1F497D"/>
                  </a:outerShdw>
                </a:effectLst>
                <a:cs typeface="Times New Roman" pitchFamily="18" charset="0"/>
              </a:rPr>
              <a:t>Danezis</a:t>
            </a:r>
            <a:r>
              <a:rPr lang="en-US" sz="2800" dirty="0" smtClean="0">
                <a:effectLst>
                  <a:outerShdw blurRad="38100" dist="38100" dir="2700000" algn="tl">
                    <a:srgbClr val="1F497D"/>
                  </a:outerShdw>
                </a:effectLst>
                <a:cs typeface="Times New Roman" pitchFamily="18" charset="0"/>
              </a:rPr>
              <a:t> et al. 2003, </a:t>
            </a:r>
            <a:r>
              <a:rPr lang="en-US" sz="2800" dirty="0" err="1" smtClean="0">
                <a:effectLst>
                  <a:outerShdw blurRad="38100" dist="38100" dir="2700000" algn="tl">
                    <a:srgbClr val="1F497D"/>
                  </a:outerShdw>
                </a:effectLst>
                <a:cs typeface="Times New Roman" pitchFamily="18" charset="0"/>
              </a:rPr>
              <a:t>Ap&amp;SS</a:t>
            </a:r>
            <a:r>
              <a:rPr lang="en-US" sz="2800" dirty="0" smtClean="0">
                <a:effectLst>
                  <a:outerShdw blurRad="38100" dist="38100" dir="2700000" algn="tl">
                    <a:srgbClr val="1F497D"/>
                  </a:outerShdw>
                </a:effectLst>
                <a:cs typeface="Times New Roman" pitchFamily="18" charset="0"/>
              </a:rPr>
              <a:t>, 284, 1119) and thus we have the final line function. Having the line function we proved that in the case </a:t>
            </a:r>
            <a:r>
              <a:rPr lang="en-US" sz="2800" dirty="0" smtClean="0">
                <a:solidFill>
                  <a:srgbClr val="FFCC00"/>
                </a:solidFill>
                <a:effectLst>
                  <a:outerShdw blurRad="38100" dist="38100" dir="2700000" algn="tl">
                    <a:srgbClr val="000000">
                      <a:alpha val="43137"/>
                    </a:srgbClr>
                  </a:outerShdw>
                </a:effectLst>
                <a:cs typeface="Times New Roman" pitchFamily="18" charset="0"/>
              </a:rPr>
              <a:t>of a group of absorption lines,</a:t>
            </a:r>
            <a:r>
              <a:rPr lang="en-US" sz="2800" dirty="0" smtClean="0">
                <a:solidFill>
                  <a:srgbClr val="FF0000"/>
                </a:solidFill>
                <a:effectLst>
                  <a:outerShdw blurRad="38100" dist="38100" dir="2700000" algn="tl">
                    <a:srgbClr val="000000">
                      <a:alpha val="43137"/>
                    </a:srgbClr>
                  </a:outerShdw>
                </a:effectLst>
                <a:cs typeface="Times New Roman" pitchFamily="18" charset="0"/>
              </a:rPr>
              <a:t> </a:t>
            </a:r>
            <a:r>
              <a:rPr lang="en-US" sz="2800" dirty="0" smtClean="0">
                <a:solidFill>
                  <a:srgbClr val="FFC000"/>
                </a:solidFill>
                <a:effectLst>
                  <a:outerShdw blurRad="38100" dist="38100" dir="2700000" algn="tl">
                    <a:srgbClr val="000000">
                      <a:alpha val="43137"/>
                    </a:srgbClr>
                  </a:outerShdw>
                </a:effectLst>
                <a:cs typeface="Times New Roman" pitchFamily="18" charset="0"/>
              </a:rPr>
              <a:t>the derived complex spectral line profile is described by a new function which is not the superposition of absorption components but the mathematical product of them</a:t>
            </a:r>
            <a:r>
              <a:rPr lang="en-US" sz="2800" dirty="0" smtClean="0">
                <a:solidFill>
                  <a:srgbClr val="FFFF00"/>
                </a:solidFill>
                <a:effectLst>
                  <a:outerShdw blurRad="38100" dist="38100" dir="2700000" algn="tl">
                    <a:srgbClr val="000000">
                      <a:alpha val="43137"/>
                    </a:srgbClr>
                  </a:outerShdw>
                </a:effectLst>
                <a:cs typeface="Times New Roman" pitchFamily="18" charset="0"/>
              </a:rPr>
              <a:t> </a:t>
            </a:r>
            <a:r>
              <a:rPr lang="en-US" sz="2800" dirty="0" smtClean="0">
                <a:effectLst>
                  <a:outerShdw blurRad="38100" dist="38100" dir="2700000" algn="tl">
                    <a:srgbClr val="1F497D"/>
                  </a:outerShdw>
                </a:effectLst>
                <a:cs typeface="Times New Roman" pitchFamily="18" charset="0"/>
              </a:rPr>
              <a:t>(       ). This means that the final complex profile is not the sum of different functions (     ) but the mathematical product of them. Each individual function describes the absorption component of each cloud. The product of a series of functions (      ) </a:t>
            </a:r>
            <a:r>
              <a:rPr lang="en-US" sz="2800" dirty="0" smtClean="0">
                <a:solidFill>
                  <a:srgbClr val="FFC000"/>
                </a:solidFill>
                <a:effectLst>
                  <a:outerShdw blurRad="38100" dist="38100" dir="2700000" algn="tl">
                    <a:srgbClr val="000000">
                      <a:alpha val="43137"/>
                    </a:srgbClr>
                  </a:outerShdw>
                </a:effectLst>
                <a:cs typeface="Times New Roman" pitchFamily="18" charset="0"/>
              </a:rPr>
              <a:t>is a new function </a:t>
            </a:r>
            <a:r>
              <a:rPr lang="en-US" sz="2800" dirty="0" smtClean="0">
                <a:cs typeface="Times New Roman" pitchFamily="18" charset="0"/>
              </a:rPr>
              <a:t>and has nothing </a:t>
            </a:r>
            <a:r>
              <a:rPr lang="en-US" sz="2800" dirty="0" smtClean="0">
                <a:solidFill>
                  <a:srgbClr val="FFC000"/>
                </a:solidFill>
                <a:effectLst>
                  <a:outerShdw blurRad="38100" dist="38100" dir="2700000" algn="tl">
                    <a:srgbClr val="000000">
                      <a:alpha val="43137"/>
                    </a:srgbClr>
                  </a:outerShdw>
                </a:effectLst>
                <a:cs typeface="Times New Roman" pitchFamily="18" charset="0"/>
              </a:rPr>
              <a:t>to do with the sum of functions</a:t>
            </a:r>
            <a:r>
              <a:rPr lang="en-US" sz="2800" dirty="0" smtClean="0">
                <a:solidFill>
                  <a:srgbClr val="FFFF00"/>
                </a:solidFill>
                <a:effectLst>
                  <a:outerShdw blurRad="38100" dist="38100" dir="2700000" algn="tl">
                    <a:srgbClr val="000000">
                      <a:alpha val="43137"/>
                    </a:srgbClr>
                  </a:outerShdw>
                </a:effectLst>
                <a:cs typeface="Times New Roman" pitchFamily="18" charset="0"/>
              </a:rPr>
              <a:t> </a:t>
            </a:r>
            <a:r>
              <a:rPr lang="en-US" sz="2800" dirty="0" smtClean="0">
                <a:effectLst>
                  <a:outerShdw blurRad="38100" dist="38100" dir="2700000" algn="tl">
                    <a:srgbClr val="1F497D"/>
                  </a:outerShdw>
                </a:effectLst>
                <a:cs typeface="Times New Roman" pitchFamily="18" charset="0"/>
              </a:rPr>
              <a:t>(       ).</a:t>
            </a:r>
            <a:endParaRPr lang="el-GR" sz="2800" dirty="0" smtClean="0">
              <a:effectLst>
                <a:outerShdw blurRad="38100" dist="38100" dir="2700000" algn="tl">
                  <a:srgbClr val="1F497D"/>
                </a:outerShdw>
              </a:effectLst>
              <a:cs typeface="Times New Roman" pitchFamily="18" charset="0"/>
            </a:endParaRPr>
          </a:p>
        </p:txBody>
      </p:sp>
      <p:pic>
        <p:nvPicPr>
          <p:cNvPr id="41987" name="Picture 2"/>
          <p:cNvPicPr>
            <a:picLocks noChangeAspect="1" noChangeArrowheads="1"/>
          </p:cNvPicPr>
          <p:nvPr/>
        </p:nvPicPr>
        <p:blipFill>
          <a:blip r:embed="rId2"/>
          <a:srcRect/>
          <a:stretch>
            <a:fillRect/>
          </a:stretch>
        </p:blipFill>
        <p:spPr bwMode="auto">
          <a:xfrm>
            <a:off x="7924800" y="3324225"/>
            <a:ext cx="474663" cy="523875"/>
          </a:xfrm>
          <a:prstGeom prst="rect">
            <a:avLst/>
          </a:prstGeom>
          <a:noFill/>
          <a:ln w="9525">
            <a:noFill/>
            <a:miter lim="800000"/>
            <a:headEnd/>
            <a:tailEnd/>
          </a:ln>
        </p:spPr>
      </p:pic>
      <p:pic>
        <p:nvPicPr>
          <p:cNvPr id="41988" name="Picture 2"/>
          <p:cNvPicPr>
            <a:picLocks noChangeAspect="1" noChangeArrowheads="1"/>
          </p:cNvPicPr>
          <p:nvPr/>
        </p:nvPicPr>
        <p:blipFill>
          <a:blip r:embed="rId2"/>
          <a:srcRect/>
          <a:stretch>
            <a:fillRect/>
          </a:stretch>
        </p:blipFill>
        <p:spPr bwMode="auto">
          <a:xfrm>
            <a:off x="3743325" y="5489575"/>
            <a:ext cx="476250" cy="525463"/>
          </a:xfrm>
          <a:prstGeom prst="rect">
            <a:avLst/>
          </a:prstGeom>
          <a:noFill/>
          <a:ln w="9525">
            <a:noFill/>
            <a:miter lim="800000"/>
            <a:headEnd/>
            <a:tailEnd/>
          </a:ln>
        </p:spPr>
      </p:pic>
      <p:pic>
        <p:nvPicPr>
          <p:cNvPr id="41989" name="Picture 1"/>
          <p:cNvPicPr>
            <a:picLocks noChangeAspect="1" noChangeArrowheads="1"/>
          </p:cNvPicPr>
          <p:nvPr/>
        </p:nvPicPr>
        <p:blipFill>
          <a:blip r:embed="rId3"/>
          <a:srcRect/>
          <a:stretch>
            <a:fillRect/>
          </a:stretch>
        </p:blipFill>
        <p:spPr bwMode="auto">
          <a:xfrm>
            <a:off x="6372225" y="5865813"/>
            <a:ext cx="428625" cy="593725"/>
          </a:xfrm>
          <a:prstGeom prst="rect">
            <a:avLst/>
          </a:prstGeom>
          <a:noFill/>
          <a:ln w="9525">
            <a:noFill/>
            <a:miter lim="800000"/>
            <a:headEnd/>
            <a:tailEnd/>
          </a:ln>
        </p:spPr>
      </p:pic>
      <p:sp>
        <p:nvSpPr>
          <p:cNvPr id="43014" name="30 - TextBox"/>
          <p:cNvSpPr txBox="1">
            <a:spLocks noChangeArrowheads="1"/>
          </p:cNvSpPr>
          <p:nvPr/>
        </p:nvSpPr>
        <p:spPr bwMode="auto">
          <a:xfrm>
            <a:off x="428625" y="107950"/>
            <a:ext cx="7715250" cy="579438"/>
          </a:xfrm>
          <a:prstGeom prst="rect">
            <a:avLst/>
          </a:prstGeom>
          <a:noFill/>
          <a:ln w="9525">
            <a:noFill/>
            <a:miter lim="800000"/>
            <a:headEnd/>
            <a:tailEnd/>
          </a:ln>
        </p:spPr>
        <p:txBody>
          <a:bodyPr>
            <a:spAutoFit/>
          </a:bodyPr>
          <a:lstStyle/>
          <a:p>
            <a:pPr algn="ctr">
              <a:defRPr/>
            </a:pPr>
            <a:r>
              <a:rPr lang="en-US" sz="3200" b="1" dirty="0">
                <a:solidFill>
                  <a:srgbClr val="FFC000"/>
                </a:solidFill>
                <a:effectLst>
                  <a:outerShdw blurRad="38100" dist="38100" dir="2700000" algn="tl">
                    <a:srgbClr val="000000">
                      <a:alpha val="43137"/>
                    </a:srgbClr>
                  </a:outerShdw>
                </a:effectLst>
                <a:cs typeface="Times New Roman" pitchFamily="18" charset="0"/>
              </a:rPr>
              <a:t>We point out that…</a:t>
            </a:r>
            <a:endParaRPr lang="el-GR" sz="3200" b="1" dirty="0">
              <a:solidFill>
                <a:srgbClr val="FFC000"/>
              </a:solidFill>
              <a:effectLst>
                <a:outerShdw blurRad="38100" dist="38100" dir="2700000" algn="tl">
                  <a:srgbClr val="000000">
                    <a:alpha val="43137"/>
                  </a:srgbClr>
                </a:outerShdw>
              </a:effectLst>
              <a:cs typeface="Times New Roman" pitchFamily="18" charset="0"/>
            </a:endParaRPr>
          </a:p>
        </p:txBody>
      </p:sp>
      <p:pic>
        <p:nvPicPr>
          <p:cNvPr id="41991" name="Picture 1"/>
          <p:cNvPicPr>
            <a:picLocks noChangeAspect="1" noChangeArrowheads="1"/>
          </p:cNvPicPr>
          <p:nvPr/>
        </p:nvPicPr>
        <p:blipFill>
          <a:blip r:embed="rId3"/>
          <a:srcRect/>
          <a:stretch>
            <a:fillRect/>
          </a:stretch>
        </p:blipFill>
        <p:spPr bwMode="auto">
          <a:xfrm>
            <a:off x="3767138" y="4129088"/>
            <a:ext cx="428625"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1 - Εικόνα"/>
          <p:cNvPicPr>
            <a:picLocks noChangeAspect="1" noChangeArrowheads="1"/>
          </p:cNvPicPr>
          <p:nvPr/>
        </p:nvPicPr>
        <p:blipFill>
          <a:blip r:embed="rId2"/>
          <a:srcRect/>
          <a:stretch>
            <a:fillRect/>
          </a:stretch>
        </p:blipFill>
        <p:spPr bwMode="auto">
          <a:xfrm>
            <a:off x="468313" y="188913"/>
            <a:ext cx="8280400" cy="5256212"/>
          </a:xfrm>
          <a:prstGeom prst="rect">
            <a:avLst/>
          </a:prstGeom>
          <a:noFill/>
          <a:ln w="9525">
            <a:noFill/>
            <a:miter lim="800000"/>
            <a:headEnd/>
            <a:tailEnd/>
          </a:ln>
        </p:spPr>
      </p:pic>
      <p:sp>
        <p:nvSpPr>
          <p:cNvPr id="10243"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244" name="Text Box 5"/>
          <p:cNvSpPr txBox="1">
            <a:spLocks noChangeArrowheads="1"/>
          </p:cNvSpPr>
          <p:nvPr/>
        </p:nvSpPr>
        <p:spPr bwMode="auto">
          <a:xfrm>
            <a:off x="323850" y="5661025"/>
            <a:ext cx="8569325" cy="946150"/>
          </a:xfrm>
          <a:prstGeom prst="rect">
            <a:avLst/>
          </a:prstGeom>
          <a:noFill/>
          <a:ln w="9525">
            <a:noFill/>
            <a:miter lim="800000"/>
            <a:headEnd/>
            <a:tailEnd/>
          </a:ln>
        </p:spPr>
        <p:txBody>
          <a:bodyPr>
            <a:spAutoFit/>
          </a:bodyPr>
          <a:lstStyle/>
          <a:p>
            <a:pPr algn="ctr">
              <a:spcBef>
                <a:spcPct val="50000"/>
              </a:spcBef>
              <a:defRPr/>
            </a:pPr>
            <a:r>
              <a:rPr lang="en-US" sz="2800" b="1" dirty="0"/>
              <a:t>In this figure we can see some </a:t>
            </a:r>
            <a:r>
              <a:rPr lang="en-US" sz="2800" b="1" dirty="0">
                <a:solidFill>
                  <a:srgbClr val="FFC000"/>
                </a:solidFill>
                <a:effectLst>
                  <a:outerShdw blurRad="38100" dist="38100" dir="2700000" algn="tl">
                    <a:srgbClr val="000000">
                      <a:alpha val="43137"/>
                    </a:srgbClr>
                  </a:outerShdw>
                </a:effectLst>
              </a:rPr>
              <a:t>BALQSOs</a:t>
            </a:r>
            <a:r>
              <a:rPr lang="en-US" sz="2800" b="1" dirty="0">
                <a:effectLst>
                  <a:outerShdw blurRad="38100" dist="38100" dir="2700000" algn="tl">
                    <a:srgbClr val="000000">
                      <a:alpha val="43137"/>
                    </a:srgbClr>
                  </a:outerShdw>
                </a:effectLst>
              </a:rPr>
              <a:t> </a:t>
            </a:r>
            <a:r>
              <a:rPr lang="en-US" sz="2800" b="1" dirty="0"/>
              <a:t>spectra of all the above categories</a:t>
            </a:r>
            <a:endParaRPr lang="el-GR"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468313" y="1196975"/>
            <a:ext cx="8207375" cy="2041525"/>
          </a:xfrm>
          <a:prstGeom prst="rect">
            <a:avLst/>
          </a:prstGeom>
          <a:noFill/>
          <a:ln w="9525">
            <a:noFill/>
            <a:miter lim="800000"/>
            <a:headEnd/>
            <a:tailEnd/>
          </a:ln>
          <a:effectLst/>
        </p:spPr>
        <p:txBody>
          <a:bodyPr>
            <a:spAutoFit/>
          </a:bodyPr>
          <a:lstStyle/>
          <a:p>
            <a:pPr algn="ctr">
              <a:spcBef>
                <a:spcPct val="50000"/>
              </a:spcBef>
            </a:pPr>
            <a:r>
              <a:rPr lang="en-US" sz="3200"/>
              <a:t>In contrary, </a:t>
            </a:r>
            <a:r>
              <a:rPr lang="en-US" sz="3200" b="1">
                <a:solidFill>
                  <a:srgbClr val="FF9900"/>
                </a:solidFill>
                <a:effectLst>
                  <a:outerShdw blurRad="38100" dist="38100" dir="2700000" algn="tl">
                    <a:srgbClr val="FFFFFF"/>
                  </a:outerShdw>
                </a:effectLst>
              </a:rPr>
              <a:t>in the case of  a group of emission spectral lines</a:t>
            </a:r>
            <a:r>
              <a:rPr lang="en-US" sz="3200"/>
              <a:t> the derived complex spectral line profile is described</a:t>
            </a:r>
            <a:r>
              <a:rPr lang="en-US" sz="3200">
                <a:solidFill>
                  <a:srgbClr val="FFC000"/>
                </a:solidFill>
                <a:effectLst>
                  <a:outerShdw blurRad="38100" dist="38100" dir="2700000" algn="tl">
                    <a:srgbClr val="FFFFFF"/>
                  </a:outerShdw>
                </a:effectLst>
              </a:rPr>
              <a:t> </a:t>
            </a:r>
            <a:r>
              <a:rPr lang="en-US" sz="3200">
                <a:solidFill>
                  <a:srgbClr val="FF9900"/>
                </a:solidFill>
                <a:effectLst>
                  <a:outerShdw blurRad="38100" dist="38100" dir="2700000" algn="tl">
                    <a:srgbClr val="FFFFFF"/>
                  </a:outerShdw>
                </a:effectLst>
              </a:rPr>
              <a:t>by the sum</a:t>
            </a:r>
            <a:r>
              <a:rPr lang="en-US" sz="3200"/>
              <a:t> of</a:t>
            </a:r>
            <a:r>
              <a:rPr lang="en-US" sz="3200">
                <a:effectLst>
                  <a:outerShdw blurRad="38100" dist="38100" dir="2700000" algn="tl">
                    <a:srgbClr val="1F497D"/>
                  </a:outerShdw>
                </a:effectLst>
              </a:rPr>
              <a:t> different functions</a:t>
            </a:r>
            <a:r>
              <a:rPr lang="en-US" sz="3200"/>
              <a:t>         and not the product       of them</a:t>
            </a:r>
            <a:endParaRPr lang="el-GR" sz="3200"/>
          </a:p>
        </p:txBody>
      </p:sp>
      <p:pic>
        <p:nvPicPr>
          <p:cNvPr id="82949" name="Picture 1"/>
          <p:cNvPicPr>
            <a:picLocks noChangeAspect="1" noChangeArrowheads="1"/>
          </p:cNvPicPr>
          <p:nvPr/>
        </p:nvPicPr>
        <p:blipFill>
          <a:blip r:embed="rId2"/>
          <a:srcRect/>
          <a:stretch>
            <a:fillRect/>
          </a:stretch>
        </p:blipFill>
        <p:spPr bwMode="auto">
          <a:xfrm>
            <a:off x="2555875" y="2708275"/>
            <a:ext cx="428625" cy="593725"/>
          </a:xfrm>
          <a:prstGeom prst="rect">
            <a:avLst/>
          </a:prstGeom>
          <a:noFill/>
          <a:ln w="9525">
            <a:noFill/>
            <a:miter lim="800000"/>
            <a:headEnd/>
            <a:tailEnd/>
          </a:ln>
        </p:spPr>
      </p:pic>
      <p:pic>
        <p:nvPicPr>
          <p:cNvPr id="82950" name="Picture 2"/>
          <p:cNvPicPr>
            <a:picLocks noChangeAspect="1" noChangeArrowheads="1"/>
          </p:cNvPicPr>
          <p:nvPr/>
        </p:nvPicPr>
        <p:blipFill>
          <a:blip r:embed="rId3"/>
          <a:srcRect/>
          <a:stretch>
            <a:fillRect/>
          </a:stretch>
        </p:blipFill>
        <p:spPr bwMode="auto">
          <a:xfrm>
            <a:off x="6443663" y="2708275"/>
            <a:ext cx="474662" cy="523875"/>
          </a:xfrm>
          <a:prstGeom prst="rect">
            <a:avLst/>
          </a:prstGeom>
          <a:noFill/>
          <a:ln w="9525">
            <a:noFill/>
            <a:miter lim="800000"/>
            <a:headEnd/>
            <a:tailEnd/>
          </a:ln>
        </p:spPr>
      </p:pic>
      <p:pic>
        <p:nvPicPr>
          <p:cNvPr id="82951" name="Picture 4"/>
          <p:cNvPicPr>
            <a:picLocks noChangeAspect="1" noChangeArrowheads="1"/>
          </p:cNvPicPr>
          <p:nvPr/>
        </p:nvPicPr>
        <p:blipFill>
          <a:blip r:embed="rId4"/>
          <a:srcRect/>
          <a:stretch>
            <a:fillRect/>
          </a:stretch>
        </p:blipFill>
        <p:spPr bwMode="auto">
          <a:xfrm>
            <a:off x="36513" y="4292600"/>
            <a:ext cx="9144000" cy="1187450"/>
          </a:xfrm>
          <a:prstGeom prst="rect">
            <a:avLst/>
          </a:prstGeom>
          <a:solidFill>
            <a:srgbClr val="FFFFCC"/>
          </a:solid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55650" y="123825"/>
            <a:ext cx="7777163" cy="6410325"/>
          </a:xfrm>
          <a:prstGeom prst="rect">
            <a:avLst/>
          </a:prstGeom>
          <a:noFill/>
        </p:spPr>
        <p:txBody>
          <a:bodyPr>
            <a:spAutoFit/>
          </a:bodyPr>
          <a:lstStyle/>
          <a:p>
            <a:pPr algn="ctr">
              <a:defRPr/>
            </a:pPr>
            <a:r>
              <a:rPr lang="en-US" sz="3200" b="1" dirty="0">
                <a:solidFill>
                  <a:srgbClr val="FFC000"/>
                </a:solidFill>
                <a:effectLst>
                  <a:outerShdw blurRad="38100" dist="38100" dir="2700000" algn="tl">
                    <a:srgbClr val="000000">
                      <a:alpha val="43137"/>
                    </a:srgbClr>
                  </a:outerShdw>
                </a:effectLst>
                <a:cs typeface="Times New Roman" pitchFamily="18" charset="0"/>
              </a:rPr>
              <a:t>Data and Spectral Analysis</a:t>
            </a:r>
          </a:p>
          <a:p>
            <a:pPr algn="ctr">
              <a:defRPr/>
            </a:pPr>
            <a:endParaRPr lang="el-GR" b="1" dirty="0">
              <a:solidFill>
                <a:srgbClr val="FFC000"/>
              </a:solidFill>
              <a:cs typeface="Times New Roman" pitchFamily="18" charset="0"/>
            </a:endParaRPr>
          </a:p>
          <a:p>
            <a:pPr algn="just">
              <a:defRPr/>
            </a:pPr>
            <a:r>
              <a:rPr lang="en-US" sz="2600" b="1" dirty="0">
                <a:solidFill>
                  <a:srgbClr val="3399FF"/>
                </a:solidFill>
                <a:effectLst>
                  <a:outerShdw blurRad="38100" dist="38100" dir="2700000" algn="tl">
                    <a:srgbClr val="FFFFFF"/>
                  </a:outerShdw>
                </a:effectLst>
                <a:cs typeface="Times New Roman" pitchFamily="18" charset="0"/>
              </a:rPr>
              <a:t>In this work we study the emission resonance lines of C IV </a:t>
            </a:r>
            <a:r>
              <a:rPr lang="el-GR" sz="2600" b="1" dirty="0">
                <a:solidFill>
                  <a:srgbClr val="3399FF"/>
                </a:solidFill>
                <a:effectLst>
                  <a:outerShdw blurRad="38100" dist="38100" dir="2700000" algn="tl">
                    <a:srgbClr val="FFFFFF"/>
                  </a:outerShdw>
                </a:effectLst>
                <a:cs typeface="Times New Roman" pitchFamily="18" charset="0"/>
              </a:rPr>
              <a:t>λλ</a:t>
            </a:r>
            <a:r>
              <a:rPr lang="en-US" sz="2600" b="1" dirty="0">
                <a:solidFill>
                  <a:srgbClr val="3399FF"/>
                </a:solidFill>
                <a:effectLst>
                  <a:outerShdw blurRad="38100" dist="38100" dir="2700000" algn="tl">
                    <a:srgbClr val="FFFFFF"/>
                  </a:outerShdw>
                </a:effectLst>
                <a:cs typeface="Times New Roman" pitchFamily="18" charset="0"/>
              </a:rPr>
              <a:t> 1548.187, 1550.772 Å in the spectra of 21 </a:t>
            </a:r>
            <a:r>
              <a:rPr lang="en-US" sz="2600" b="1" dirty="0" err="1">
                <a:solidFill>
                  <a:srgbClr val="3399FF"/>
                </a:solidFill>
                <a:effectLst>
                  <a:outerShdw blurRad="38100" dist="38100" dir="2700000" algn="tl">
                    <a:srgbClr val="FFFFFF"/>
                  </a:outerShdw>
                </a:effectLst>
                <a:cs typeface="Times New Roman" pitchFamily="18" charset="0"/>
              </a:rPr>
              <a:t>HiBAL</a:t>
            </a:r>
            <a:r>
              <a:rPr lang="en-US" sz="2600" b="1" dirty="0">
                <a:solidFill>
                  <a:srgbClr val="3399FF"/>
                </a:solidFill>
                <a:effectLst>
                  <a:outerShdw blurRad="38100" dist="38100" dir="2700000" algn="tl">
                    <a:srgbClr val="FFFFFF"/>
                  </a:outerShdw>
                </a:effectLst>
                <a:cs typeface="Times New Roman" pitchFamily="18" charset="0"/>
              </a:rPr>
              <a:t> QSOs.</a:t>
            </a:r>
            <a:r>
              <a:rPr lang="en-US" sz="2600" b="1" dirty="0">
                <a:effectLst>
                  <a:outerShdw blurRad="38100" dist="38100" dir="2700000" algn="tl">
                    <a:srgbClr val="1F497D"/>
                  </a:outerShdw>
                </a:effectLst>
                <a:cs typeface="Times New Roman" pitchFamily="18" charset="0"/>
              </a:rPr>
              <a:t> The spectra were obtained from the SDSS DR7 </a:t>
            </a:r>
            <a:r>
              <a:rPr lang="en-US" sz="2600" b="1" dirty="0">
                <a:effectLst>
                  <a:outerShdw blurRad="38100" dist="38100" dir="2700000" algn="tl">
                    <a:srgbClr val="1F497D"/>
                  </a:outerShdw>
                </a:effectLst>
                <a:cs typeface="Times New Roman" pitchFamily="18" charset="0"/>
              </a:rPr>
              <a:t>database and </a:t>
            </a:r>
            <a:r>
              <a:rPr lang="en-US" sz="2600" b="1" dirty="0">
                <a:effectLst>
                  <a:outerShdw blurRad="38100" dist="38100" dir="2700000" algn="tl">
                    <a:srgbClr val="1F497D"/>
                  </a:outerShdw>
                </a:effectLst>
                <a:cs typeface="Times New Roman" pitchFamily="18" charset="0"/>
              </a:rPr>
              <a:t>they cover the spectral range 3800 – 9200 Å.</a:t>
            </a:r>
          </a:p>
          <a:p>
            <a:pPr algn="just">
              <a:defRPr/>
            </a:pPr>
            <a:endParaRPr lang="en-US" sz="2600" b="1" dirty="0">
              <a:effectLst>
                <a:outerShdw blurRad="38100" dist="38100" dir="2700000" algn="tl">
                  <a:srgbClr val="1F497D"/>
                </a:outerShdw>
              </a:effectLst>
              <a:cs typeface="Times New Roman" pitchFamily="18" charset="0"/>
            </a:endParaRPr>
          </a:p>
          <a:p>
            <a:pPr algn="just">
              <a:defRPr/>
            </a:pPr>
            <a:r>
              <a:rPr lang="en-US" sz="2600" b="1" dirty="0">
                <a:effectLst>
                  <a:outerShdw blurRad="38100" dist="38100" dir="2700000" algn="tl">
                    <a:srgbClr val="1F497D"/>
                  </a:outerShdw>
                </a:effectLst>
                <a:cs typeface="Times New Roman" pitchFamily="18" charset="0"/>
              </a:rPr>
              <a:t>For the UV continuum we used the 0.5 power law index.</a:t>
            </a:r>
          </a:p>
          <a:p>
            <a:pPr algn="just">
              <a:defRPr/>
            </a:pPr>
            <a:endParaRPr lang="en-US" sz="2600" b="1" dirty="0">
              <a:effectLst>
                <a:outerShdw blurRad="38100" dist="38100" dir="2700000" algn="tl">
                  <a:srgbClr val="1F497D"/>
                </a:outerShdw>
              </a:effectLst>
              <a:cs typeface="Times New Roman" pitchFamily="18" charset="0"/>
            </a:endParaRPr>
          </a:p>
          <a:p>
            <a:pPr algn="just">
              <a:defRPr/>
            </a:pPr>
            <a:r>
              <a:rPr lang="en-US" sz="2600" b="1" dirty="0">
                <a:effectLst>
                  <a:outerShdw blurRad="38100" dist="38100" dir="2700000" algn="tl">
                    <a:srgbClr val="1F497D"/>
                  </a:outerShdw>
                </a:effectLst>
                <a:cs typeface="Times New Roman" pitchFamily="18" charset="0"/>
              </a:rPr>
              <a:t>During the fitting process we use the minimum required components which are necessary in order to get the best fit. The number of required components is tested using F-test while the best fit is checked using T-test.</a:t>
            </a:r>
            <a:endParaRPr lang="el-GR" sz="2600" b="1" dirty="0">
              <a:effectLst>
                <a:outerShdw blurRad="38100" dist="38100" dir="2700000" algn="tl">
                  <a:srgbClr val="1F497D"/>
                </a:outerShdw>
              </a:effectLst>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 TextBox"/>
          <p:cNvSpPr txBox="1">
            <a:spLocks noChangeArrowheads="1"/>
          </p:cNvSpPr>
          <p:nvPr/>
        </p:nvSpPr>
        <p:spPr bwMode="auto">
          <a:xfrm>
            <a:off x="179388" y="860425"/>
            <a:ext cx="3168650" cy="5273675"/>
          </a:xfrm>
          <a:prstGeom prst="rect">
            <a:avLst/>
          </a:prstGeom>
          <a:noFill/>
          <a:ln w="9525">
            <a:noFill/>
            <a:miter lim="800000"/>
            <a:headEnd/>
            <a:tailEnd/>
          </a:ln>
        </p:spPr>
        <p:txBody>
          <a:bodyPr>
            <a:spAutoFit/>
          </a:bodyPr>
          <a:lstStyle/>
          <a:p>
            <a:pPr algn="ctr">
              <a:defRPr/>
            </a:pPr>
            <a:r>
              <a:rPr lang="en-US" sz="2000" b="1" dirty="0">
                <a:solidFill>
                  <a:srgbClr val="FFC000"/>
                </a:solidFill>
                <a:effectLst>
                  <a:outerShdw blurRad="38100" dist="38100" dir="2700000" algn="tl">
                    <a:srgbClr val="000000">
                      <a:alpha val="43137"/>
                    </a:srgbClr>
                  </a:outerShdw>
                </a:effectLst>
                <a:cs typeface="Times New Roman" pitchFamily="18" charset="0"/>
              </a:rPr>
              <a:t>In Table 1 we present the studied QSOs</a:t>
            </a:r>
            <a:r>
              <a:rPr lang="en-US" sz="2000" b="1" dirty="0">
                <a:effectLst>
                  <a:outerShdw blurRad="38100" dist="38100" dir="2700000" algn="tl">
                    <a:srgbClr val="000000">
                      <a:alpha val="43137"/>
                    </a:srgbClr>
                  </a:outerShdw>
                </a:effectLst>
                <a:cs typeface="Times New Roman" pitchFamily="18" charset="0"/>
              </a:rPr>
              <a:t>.</a:t>
            </a:r>
          </a:p>
          <a:p>
            <a:pPr algn="ctr">
              <a:defRPr/>
            </a:pPr>
            <a:r>
              <a:rPr lang="en-US" sz="2000" dirty="0">
                <a:cs typeface="Times New Roman" pitchFamily="18" charset="0"/>
              </a:rPr>
              <a:t> </a:t>
            </a:r>
          </a:p>
          <a:p>
            <a:pPr>
              <a:defRPr/>
            </a:pPr>
            <a:r>
              <a:rPr lang="en-US" sz="2000" dirty="0">
                <a:solidFill>
                  <a:srgbClr val="00B0F0"/>
                </a:solidFill>
                <a:cs typeface="Times New Roman" pitchFamily="18" charset="0"/>
              </a:rPr>
              <a:t>In Column 1 </a:t>
            </a:r>
            <a:r>
              <a:rPr lang="en-US" sz="2000" dirty="0">
                <a:cs typeface="Times New Roman" pitchFamily="18" charset="0"/>
              </a:rPr>
              <a:t>the name of each QSO is given</a:t>
            </a:r>
          </a:p>
          <a:p>
            <a:pPr>
              <a:defRPr/>
            </a:pPr>
            <a:r>
              <a:rPr lang="en-US" sz="2000" dirty="0">
                <a:cs typeface="Times New Roman" pitchFamily="18" charset="0"/>
              </a:rPr>
              <a:t> </a:t>
            </a:r>
          </a:p>
          <a:p>
            <a:pPr>
              <a:defRPr/>
            </a:pPr>
            <a:r>
              <a:rPr lang="en-US" sz="2000" dirty="0">
                <a:solidFill>
                  <a:srgbClr val="00B0F0"/>
                </a:solidFill>
                <a:cs typeface="Times New Roman" pitchFamily="18" charset="0"/>
              </a:rPr>
              <a:t>In Column 2 </a:t>
            </a:r>
            <a:r>
              <a:rPr lang="en-US" sz="2000" dirty="0">
                <a:cs typeface="Times New Roman" pitchFamily="18" charset="0"/>
              </a:rPr>
              <a:t>we present  the Modified Julian Date, the Plate and the Fiber. </a:t>
            </a:r>
          </a:p>
          <a:p>
            <a:pPr>
              <a:defRPr/>
            </a:pPr>
            <a:endParaRPr lang="en-US" sz="2000" dirty="0">
              <a:cs typeface="Times New Roman" pitchFamily="18" charset="0"/>
            </a:endParaRPr>
          </a:p>
          <a:p>
            <a:pPr>
              <a:defRPr/>
            </a:pPr>
            <a:r>
              <a:rPr lang="en-US" sz="2000" dirty="0">
                <a:solidFill>
                  <a:srgbClr val="00B0F0"/>
                </a:solidFill>
                <a:cs typeface="Times New Roman" pitchFamily="18" charset="0"/>
              </a:rPr>
              <a:t>In column 3 </a:t>
            </a:r>
            <a:r>
              <a:rPr lang="en-US" sz="2000" dirty="0">
                <a:cs typeface="Times New Roman" pitchFamily="18" charset="0"/>
              </a:rPr>
              <a:t>we can see the redshift of each active galaxy and </a:t>
            </a:r>
          </a:p>
          <a:p>
            <a:pPr>
              <a:defRPr/>
            </a:pPr>
            <a:endParaRPr lang="en-US" sz="2000" dirty="0">
              <a:cs typeface="Times New Roman" pitchFamily="18" charset="0"/>
            </a:endParaRPr>
          </a:p>
          <a:p>
            <a:pPr>
              <a:defRPr/>
            </a:pPr>
            <a:r>
              <a:rPr lang="en-US" sz="2000" dirty="0">
                <a:solidFill>
                  <a:srgbClr val="00B0F0"/>
                </a:solidFill>
                <a:cs typeface="Times New Roman" pitchFamily="18" charset="0"/>
              </a:rPr>
              <a:t>In Column 4</a:t>
            </a:r>
            <a:r>
              <a:rPr lang="en-US" sz="2000" dirty="0">
                <a:cs typeface="Times New Roman" pitchFamily="18" charset="0"/>
              </a:rPr>
              <a:t> we give the date that each spectrum was obtained.</a:t>
            </a:r>
            <a:endParaRPr lang="el-GR" sz="2000" dirty="0">
              <a:cs typeface="Times New Roman" pitchFamily="18" charset="0"/>
            </a:endParaRPr>
          </a:p>
        </p:txBody>
      </p:sp>
      <p:graphicFrame>
        <p:nvGraphicFramePr>
          <p:cNvPr id="4" name="3 - Πίνακας"/>
          <p:cNvGraphicFramePr>
            <a:graphicFrameLocks noGrp="1"/>
          </p:cNvGraphicFramePr>
          <p:nvPr/>
        </p:nvGraphicFramePr>
        <p:xfrm>
          <a:off x="3635375" y="366713"/>
          <a:ext cx="5257800" cy="6257925"/>
        </p:xfrm>
        <a:graphic>
          <a:graphicData uri="http://schemas.openxmlformats.org/drawingml/2006/table">
            <a:tbl>
              <a:tblPr/>
              <a:tblGrid>
                <a:gridCol w="1728788"/>
                <a:gridCol w="1295400"/>
                <a:gridCol w="865187"/>
                <a:gridCol w="1368425"/>
              </a:tblGrid>
              <a:tr h="315490">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Cambria" pitchFamily="18" charset="0"/>
                          <a:cs typeface="Times New Roman" pitchFamily="18" charset="0"/>
                        </a:rPr>
                        <a:t>Table I</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mbria" pitchFamily="18" charset="0"/>
                          <a:cs typeface="Times New Roman" pitchFamily="18" charset="0"/>
                        </a:rPr>
                        <a:t>Object Name (SDSS)</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C000"/>
                          </a:solidFill>
                          <a:effectLst/>
                          <a:latin typeface="Cambria" pitchFamily="18" charset="0"/>
                          <a:ea typeface="Times New Roman" pitchFamily="18" charset="0"/>
                          <a:cs typeface="Times-Roman"/>
                        </a:rPr>
                        <a:t>MJD-Plate-Fiber</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C000"/>
                          </a:solidFill>
                          <a:effectLst/>
                          <a:latin typeface="Cambria" pitchFamily="18" charset="0"/>
                          <a:ea typeface="Times New Roman" pitchFamily="18" charset="0"/>
                          <a:cs typeface="Times-Roman"/>
                        </a:rPr>
                        <a:t>Redshift</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C000"/>
                          </a:solidFill>
                          <a:effectLst/>
                          <a:latin typeface="Cambria" pitchFamily="18" charset="0"/>
                          <a:cs typeface="Times New Roman" pitchFamily="18" charset="0"/>
                        </a:rPr>
                        <a:t>Date</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J004323.43-001552.4</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51794‐0393‐181</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2,81671</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7/9/2000, 8:10</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J104109.86+001051.76</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51913‐0274‐482</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2,25924</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4/1/2001, 11:00</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J001502.26+001212.4</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51795‐0389‐465</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2,85152</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7/9/2000, 6:08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J104841.03+000042.81</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51909‐0276‐310</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2,03044</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31/12/2000, 11:08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J015048.83+004126.29</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51793‐0402‐505</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3,70225</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6/9/2000, 10:06</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J102517.58+003422.17</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51941‐0272‐501</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1,88842</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1/2/2001, 9:30</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J031828.91-001523.17</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51929‐0413‐170</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1,98447</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20/1/2001, 4:23</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J010336.40-005508.7</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51816‐0396‐297</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2,44295</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29/9/2000, 8:28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J005419.99+002727.9</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51876‐0394‐514</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2,51946</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21/11/2000, 2:17</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J004732.73+002111.3</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51794‐0393‐588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2,87768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7/9/2000, 8:10</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J023908.99-002121.42</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51821‐0408‐179</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3,74</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4/10/2000, 9:38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J004041.39-005537.3</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51794‐0393‐298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2,09094</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7/9/2000, 8:10</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J001438.28-010750.1</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51795‐0389‐211</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1,81564</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7/9/2000, 6:08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J023252.80-001351.17</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51820‐0407‐158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2,03289</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3/10/2000, 9:41</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J001025.90+005447.6</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51795‐0389‐332</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2,84727</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7/9/2000, 6:08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J110041.20+003631.98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51908‐0277‐437</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2,01143</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30/12/2000, 11:19</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J000056.89-010409.7</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51791‐0387‐098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2,12325</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4/9/2000, 7:08</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J003551.98+005726.4</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51793‐0392‐449</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1,90110</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6/9/2000, 8:20</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J015024.44+004432.99</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51793‐0402‐485</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2,00596</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6/9/2000, 10:06</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J000103.85-104630.2</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Arial" pitchFamily="34" charset="0"/>
                        </a:rPr>
                        <a:t>52143-650-133</a:t>
                      </a:r>
                      <a:endParaRPr kumimoji="0" lang="en-US" sz="1100" b="1" i="0" u="none" strike="noStrike" cap="none" normalizeH="0" baseline="0" smtClean="0">
                        <a:ln>
                          <a:noFill/>
                        </a:ln>
                        <a:solidFill>
                          <a:schemeClr val="tx1"/>
                        </a:solidFill>
                        <a:effectLst/>
                        <a:latin typeface="Cambria" pitchFamily="18" charset="0"/>
                        <a:cs typeface="Times New Roman" pitchFamily="18" charset="0"/>
                      </a:endParaRP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Arial" pitchFamily="34" charset="0"/>
                        </a:rPr>
                        <a:t>2.081</a:t>
                      </a:r>
                      <a:endParaRPr kumimoji="0" lang="en-US" sz="1100" b="1" i="0" u="none" strike="noStrike" cap="none" normalizeH="0" baseline="0" smtClean="0">
                        <a:ln>
                          <a:noFill/>
                        </a:ln>
                        <a:solidFill>
                          <a:schemeClr val="tx1"/>
                        </a:solidFill>
                        <a:effectLst/>
                        <a:latin typeface="Cambria" pitchFamily="18" charset="0"/>
                        <a:cs typeface="Times New Roman" pitchFamily="18" charset="0"/>
                      </a:endParaRP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28/2/2000 5:52</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5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J000913.77-095754.5</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Arial" pitchFamily="34" charset="0"/>
                        </a:rPr>
                        <a:t>52141-651-519</a:t>
                      </a:r>
                      <a:endParaRPr kumimoji="0" lang="en-US" sz="1100" b="1" i="0" u="none" strike="noStrike" cap="none" normalizeH="0" baseline="0" smtClean="0">
                        <a:ln>
                          <a:noFill/>
                        </a:ln>
                        <a:solidFill>
                          <a:schemeClr val="tx1"/>
                        </a:solidFill>
                        <a:effectLst/>
                        <a:latin typeface="Cambria" pitchFamily="18" charset="0"/>
                        <a:cs typeface="Times New Roman" pitchFamily="18" charset="0"/>
                      </a:endParaRP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mbria" pitchFamily="18" charset="0"/>
                          <a:cs typeface="Times New Roman" pitchFamily="18" charset="0"/>
                        </a:rPr>
                        <a:t>2.076</a:t>
                      </a:r>
                    </a:p>
                  </a:txBody>
                  <a:tcPr marL="19050" marR="19050" marT="19051" marB="19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Cambria" pitchFamily="18" charset="0"/>
                          <a:cs typeface="Times New Roman" pitchFamily="18" charset="0"/>
                        </a:rPr>
                        <a:t>28/2/2000 5:52</a:t>
                      </a:r>
                    </a:p>
                  </a:txBody>
                  <a:tcPr marL="48046" marR="480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79388" y="142875"/>
            <a:ext cx="8785225" cy="1200150"/>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r>
              <a:rPr lang="en-US" sz="2400" b="1" dirty="0" smtClean="0">
                <a:solidFill>
                  <a:srgbClr val="FFC000"/>
                </a:solidFill>
                <a:effectLst>
                  <a:outerShdw blurRad="38100" dist="38100" dir="2700000" algn="tl">
                    <a:srgbClr val="000000">
                      <a:alpha val="43137"/>
                    </a:srgbClr>
                  </a:outerShdw>
                </a:effectLst>
                <a:cs typeface="Times New Roman" pitchFamily="18" charset="0"/>
              </a:rPr>
              <a:t>In the figures below we present the fitted spectra of the </a:t>
            </a:r>
            <a:r>
              <a:rPr lang="el-GR" sz="2400" b="1" dirty="0" smtClean="0">
                <a:solidFill>
                  <a:srgbClr val="FFC000"/>
                </a:solidFill>
                <a:effectLst>
                  <a:outerShdw blurRad="38100" dist="38100" dir="2700000" algn="tl">
                    <a:srgbClr val="000000">
                      <a:alpha val="43137"/>
                    </a:srgbClr>
                  </a:outerShdw>
                </a:effectLst>
                <a:cs typeface="Times New Roman" pitchFamily="18" charset="0"/>
              </a:rPr>
              <a:t>21</a:t>
            </a:r>
            <a:r>
              <a:rPr lang="en-US" sz="2400" b="1" dirty="0" smtClean="0">
                <a:solidFill>
                  <a:srgbClr val="FFC000"/>
                </a:solidFill>
                <a:effectLst>
                  <a:outerShdw blurRad="38100" dist="38100" dir="2700000" algn="tl">
                    <a:srgbClr val="000000">
                      <a:alpha val="43137"/>
                    </a:srgbClr>
                  </a:outerShdw>
                </a:effectLst>
                <a:cs typeface="Times New Roman" pitchFamily="18" charset="0"/>
              </a:rPr>
              <a:t> QSOs. </a:t>
            </a:r>
          </a:p>
          <a:p>
            <a:pPr algn="ctr" eaLnBrk="1" hangingPunct="1">
              <a:defRPr/>
            </a:pPr>
            <a:r>
              <a:rPr lang="en-US" sz="2400" dirty="0" smtClean="0">
                <a:solidFill>
                  <a:srgbClr val="DCE6F2"/>
                </a:solidFill>
                <a:effectLst>
                  <a:outerShdw blurRad="38100" dist="38100" dir="2700000" algn="tl">
                    <a:srgbClr val="FFFFFF"/>
                  </a:outerShdw>
                </a:effectLst>
                <a:cs typeface="Times New Roman" pitchFamily="18" charset="0"/>
              </a:rPr>
              <a:t>The black line represents the observed spectrum and the blue line represents the GR Model fit.</a:t>
            </a:r>
          </a:p>
        </p:txBody>
      </p:sp>
      <p:pic>
        <p:nvPicPr>
          <p:cNvPr id="45059" name="1 - Εικόνα"/>
          <p:cNvPicPr>
            <a:picLocks noChangeAspect="1" noChangeArrowheads="1"/>
          </p:cNvPicPr>
          <p:nvPr/>
        </p:nvPicPr>
        <p:blipFill>
          <a:blip r:embed="rId3"/>
          <a:srcRect/>
          <a:stretch>
            <a:fillRect/>
          </a:stretch>
        </p:blipFill>
        <p:spPr bwMode="auto">
          <a:xfrm>
            <a:off x="179388" y="1341438"/>
            <a:ext cx="8785225" cy="531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2"/>
          <a:srcRect/>
          <a:stretch>
            <a:fillRect/>
          </a:stretch>
        </p:blipFill>
        <p:spPr bwMode="auto">
          <a:xfrm>
            <a:off x="84138" y="622300"/>
            <a:ext cx="8975725" cy="539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2"/>
          <a:srcRect/>
          <a:stretch>
            <a:fillRect/>
          </a:stretch>
        </p:blipFill>
        <p:spPr bwMode="auto">
          <a:xfrm>
            <a:off x="85725" y="692150"/>
            <a:ext cx="8972550" cy="532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42875" y="742950"/>
            <a:ext cx="8872538" cy="520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07950" y="836613"/>
            <a:ext cx="8928100" cy="502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Text Box 5"/>
          <p:cNvSpPr txBox="1">
            <a:spLocks noChangeArrowheads="1"/>
          </p:cNvSpPr>
          <p:nvPr/>
        </p:nvSpPr>
        <p:spPr bwMode="auto">
          <a:xfrm>
            <a:off x="827088" y="382588"/>
            <a:ext cx="7777162" cy="3081337"/>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2800" dirty="0"/>
              <a:t>As we study the emission lines of the 21</a:t>
            </a:r>
            <a:r>
              <a:rPr lang="en-US" sz="2800" b="1" dirty="0"/>
              <a:t> </a:t>
            </a:r>
            <a:r>
              <a:rPr lang="en-US" sz="2800" b="1" dirty="0">
                <a:solidFill>
                  <a:srgbClr val="FFCC00"/>
                </a:solidFill>
                <a:effectLst>
                  <a:outerShdw blurRad="38100" dist="38100" dir="2700000" algn="tl">
                    <a:srgbClr val="000000">
                      <a:alpha val="43137"/>
                    </a:srgbClr>
                  </a:outerShdw>
                </a:effectLst>
              </a:rPr>
              <a:t>Hi</a:t>
            </a:r>
            <a:r>
              <a:rPr lang="en-US" sz="2800" b="1" dirty="0">
                <a:solidFill>
                  <a:srgbClr val="FFC000"/>
                </a:solidFill>
                <a:effectLst>
                  <a:outerShdw blurRad="38100" dist="38100" dir="2700000" algn="tl">
                    <a:srgbClr val="000000">
                      <a:alpha val="43137"/>
                    </a:srgbClr>
                  </a:outerShdw>
                </a:effectLst>
              </a:rPr>
              <a:t>BALQSOs</a:t>
            </a:r>
            <a:r>
              <a:rPr lang="en-US" sz="2800" dirty="0">
                <a:effectLst>
                  <a:outerShdw blurRad="38100" dist="38100" dir="2700000" algn="tl">
                    <a:srgbClr val="000000">
                      <a:alpha val="43137"/>
                    </a:srgbClr>
                  </a:outerShdw>
                </a:effectLst>
              </a:rPr>
              <a:t> </a:t>
            </a:r>
            <a:r>
              <a:rPr lang="en-US" sz="2800" dirty="0"/>
              <a:t>with GR model we can calculate the values of: the typical standard deviation </a:t>
            </a:r>
            <a:r>
              <a:rPr lang="en-US" sz="2800" b="1" dirty="0">
                <a:solidFill>
                  <a:srgbClr val="FFCC00"/>
                </a:solidFill>
                <a:effectLst>
                  <a:outerShdw blurRad="38100" dist="38100" dir="2700000" algn="tl">
                    <a:srgbClr val="000000">
                      <a:alpha val="43137"/>
                    </a:srgbClr>
                  </a:outerShdw>
                </a:effectLst>
                <a:cs typeface="Times New Roman" pitchFamily="18" charset="0"/>
              </a:rPr>
              <a:t>(</a:t>
            </a:r>
            <a:r>
              <a:rPr lang="el-GR" sz="2800" b="1" dirty="0">
                <a:solidFill>
                  <a:srgbClr val="FFCC00"/>
                </a:solidFill>
                <a:effectLst>
                  <a:outerShdw blurRad="38100" dist="38100" dir="2700000" algn="tl">
                    <a:srgbClr val="000000">
                      <a:alpha val="43137"/>
                    </a:srgbClr>
                  </a:outerShdw>
                </a:effectLst>
                <a:cs typeface="Times New Roman" pitchFamily="18" charset="0"/>
              </a:rPr>
              <a:t>σ),</a:t>
            </a:r>
            <a:r>
              <a:rPr lang="en-US" sz="2800" b="1" dirty="0">
                <a:solidFill>
                  <a:srgbClr val="FFCC00"/>
                </a:solidFill>
                <a:effectLst>
                  <a:outerShdw blurRad="38100" dist="38100" dir="2700000" algn="tl">
                    <a:srgbClr val="000000">
                      <a:alpha val="43137"/>
                    </a:srgbClr>
                  </a:outerShdw>
                </a:effectLst>
              </a:rPr>
              <a:t> </a:t>
            </a:r>
            <a:r>
              <a:rPr lang="en-US" sz="2800" dirty="0">
                <a:cs typeface="Times New Roman" pitchFamily="18" charset="0"/>
              </a:rPr>
              <a:t>the </a:t>
            </a:r>
            <a:r>
              <a:rPr lang="el-GR" sz="2800" dirty="0" err="1"/>
              <a:t>Lorentz</a:t>
            </a:r>
            <a:r>
              <a:rPr lang="en-US" sz="2800" b="1" dirty="0">
                <a:solidFill>
                  <a:srgbClr val="FFCC00"/>
                </a:solidFill>
                <a:cs typeface="Times New Roman" pitchFamily="18" charset="0"/>
              </a:rPr>
              <a:t> </a:t>
            </a:r>
            <a:r>
              <a:rPr lang="en-US" sz="2800" dirty="0">
                <a:effectLst>
                  <a:outerShdw blurRad="38100" dist="38100" dir="2700000" algn="tl">
                    <a:srgbClr val="1F497D"/>
                  </a:outerShdw>
                </a:effectLst>
              </a:rPr>
              <a:t>distribution</a:t>
            </a:r>
            <a:r>
              <a:rPr lang="en-US" sz="2800" b="1" dirty="0">
                <a:solidFill>
                  <a:srgbClr val="FFCC00"/>
                </a:solidFill>
                <a:cs typeface="Times New Roman" pitchFamily="18" charset="0"/>
              </a:rPr>
              <a:t> </a:t>
            </a:r>
            <a:r>
              <a:rPr lang="en-US" sz="2800" dirty="0">
                <a:cs typeface="Times New Roman" pitchFamily="18" charset="0"/>
              </a:rPr>
              <a:t>factor</a:t>
            </a:r>
            <a:r>
              <a:rPr lang="en-US" sz="2800" b="1" dirty="0">
                <a:solidFill>
                  <a:srgbClr val="FFCC00"/>
                </a:solidFill>
                <a:cs typeface="Times New Roman" pitchFamily="18" charset="0"/>
              </a:rPr>
              <a:t> </a:t>
            </a:r>
            <a:r>
              <a:rPr lang="en-US" sz="2800" b="1" dirty="0">
                <a:solidFill>
                  <a:srgbClr val="FFCC00"/>
                </a:solidFill>
                <a:effectLst>
                  <a:outerShdw blurRad="38100" dist="38100" dir="2700000" algn="tl">
                    <a:srgbClr val="000000">
                      <a:alpha val="43137"/>
                    </a:srgbClr>
                  </a:outerShdw>
                </a:effectLst>
                <a:cs typeface="Times New Roman" pitchFamily="18" charset="0"/>
              </a:rPr>
              <a:t>(</a:t>
            </a:r>
            <a:r>
              <a:rPr lang="el-GR" sz="2800" b="1" dirty="0">
                <a:solidFill>
                  <a:srgbClr val="FFCC00"/>
                </a:solidFill>
                <a:effectLst>
                  <a:outerShdw blurRad="38100" dist="38100" dir="2700000" algn="tl">
                    <a:srgbClr val="000000">
                      <a:alpha val="43137"/>
                    </a:srgbClr>
                  </a:outerShdw>
                </a:effectLst>
                <a:cs typeface="Times New Roman" pitchFamily="18" charset="0"/>
              </a:rPr>
              <a:t>γ</a:t>
            </a:r>
            <a:r>
              <a:rPr lang="en-US" sz="2800" b="1" dirty="0">
                <a:solidFill>
                  <a:srgbClr val="FFCC00"/>
                </a:solidFill>
                <a:effectLst>
                  <a:outerShdw blurRad="38100" dist="38100" dir="2700000" algn="tl">
                    <a:srgbClr val="000000">
                      <a:alpha val="43137"/>
                    </a:srgbClr>
                  </a:outerShdw>
                </a:effectLst>
                <a:cs typeface="Times New Roman" pitchFamily="18" charset="0"/>
              </a:rPr>
              <a:t>)</a:t>
            </a:r>
            <a:r>
              <a:rPr lang="en-US" sz="2800" dirty="0">
                <a:effectLst>
                  <a:outerShdw blurRad="38100" dist="38100" dir="2700000" algn="tl">
                    <a:srgbClr val="000000">
                      <a:alpha val="43137"/>
                    </a:srgbClr>
                  </a:outerShdw>
                </a:effectLst>
              </a:rPr>
              <a:t>, </a:t>
            </a:r>
            <a:r>
              <a:rPr lang="en-US" sz="2800" dirty="0"/>
              <a:t>the source function </a:t>
            </a:r>
            <a:r>
              <a:rPr lang="en-US" sz="2800" dirty="0"/>
              <a:t>at </a:t>
            </a:r>
            <a:r>
              <a:rPr lang="en-US" sz="2800" dirty="0"/>
              <a:t>the observation time </a:t>
            </a:r>
            <a:r>
              <a:rPr lang="en-US" sz="2800" b="1" dirty="0">
                <a:solidFill>
                  <a:srgbClr val="FFCC00"/>
                </a:solidFill>
                <a:effectLst>
                  <a:outerShdw blurRad="38100" dist="38100" dir="2700000" algn="tl">
                    <a:srgbClr val="000000">
                      <a:alpha val="43137"/>
                    </a:srgbClr>
                  </a:outerShdw>
                </a:effectLst>
              </a:rPr>
              <a:t>(S</a:t>
            </a:r>
            <a:r>
              <a:rPr lang="en-US" sz="2800" b="1" baseline="-25000" dirty="0">
                <a:solidFill>
                  <a:srgbClr val="FFCC00"/>
                </a:solidFill>
                <a:effectLst>
                  <a:outerShdw blurRad="38100" dist="38100" dir="2700000" algn="tl">
                    <a:srgbClr val="000000">
                      <a:alpha val="43137"/>
                    </a:srgbClr>
                  </a:outerShdw>
                </a:effectLst>
              </a:rPr>
              <a:t>e</a:t>
            </a:r>
            <a:r>
              <a:rPr lang="en-US" sz="2800" b="1" dirty="0">
                <a:solidFill>
                  <a:srgbClr val="FFCC00"/>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r>
              <a:rPr lang="en-US" sz="2800" dirty="0"/>
              <a:t>the </a:t>
            </a:r>
            <a:r>
              <a:rPr lang="en-US" sz="2800" b="1" dirty="0">
                <a:solidFill>
                  <a:srgbClr val="FFCC00"/>
                </a:solidFill>
                <a:effectLst>
                  <a:outerShdw blurRad="38100" dist="38100" dir="2700000" algn="tl">
                    <a:srgbClr val="000000">
                      <a:alpha val="43137"/>
                    </a:srgbClr>
                  </a:outerShdw>
                </a:effectLst>
              </a:rPr>
              <a:t>FWHM</a:t>
            </a:r>
            <a:r>
              <a:rPr lang="en-US" sz="2800" dirty="0"/>
              <a:t>, </a:t>
            </a:r>
            <a:r>
              <a:rPr lang="en-US" sz="2800" dirty="0"/>
              <a:t>the column density </a:t>
            </a:r>
            <a:r>
              <a:rPr lang="en-US" sz="2800" b="1" dirty="0">
                <a:solidFill>
                  <a:srgbClr val="FFCC00"/>
                </a:solidFill>
                <a:effectLst>
                  <a:outerShdw blurRad="38100" dist="38100" dir="2700000" algn="tl">
                    <a:srgbClr val="000000">
                      <a:alpha val="43137"/>
                    </a:srgbClr>
                  </a:outerShdw>
                </a:effectLst>
              </a:rPr>
              <a:t>(CD)</a:t>
            </a:r>
            <a:r>
              <a:rPr lang="en-US" sz="2800" dirty="0">
                <a:effectLst>
                  <a:outerShdw blurRad="38100" dist="38100" dir="2700000" algn="tl">
                    <a:srgbClr val="000000">
                      <a:alpha val="43137"/>
                    </a:srgbClr>
                  </a:outerShdw>
                </a:effectLst>
              </a:rPr>
              <a:t>,</a:t>
            </a:r>
            <a:r>
              <a:rPr lang="en-US" sz="2800" dirty="0"/>
              <a:t> </a:t>
            </a:r>
            <a:r>
              <a:rPr lang="en-US" sz="2800" dirty="0"/>
              <a:t>the optical depth of  the line center </a:t>
            </a:r>
            <a:r>
              <a:rPr lang="en-US" sz="2800" b="1" dirty="0">
                <a:solidFill>
                  <a:srgbClr val="FFCC00"/>
                </a:solidFill>
                <a:effectLst>
                  <a:outerShdw blurRad="38100" dist="38100" dir="2700000" algn="tl">
                    <a:srgbClr val="000000">
                      <a:alpha val="43137"/>
                    </a:srgbClr>
                  </a:outerShdw>
                </a:effectLst>
              </a:rPr>
              <a:t>(</a:t>
            </a:r>
            <a:r>
              <a:rPr lang="el-GR" sz="2800" b="1" dirty="0">
                <a:solidFill>
                  <a:srgbClr val="FFCC00"/>
                </a:solidFill>
                <a:effectLst>
                  <a:outerShdw blurRad="38100" dist="38100" dir="2700000" algn="tl">
                    <a:srgbClr val="000000">
                      <a:alpha val="43137"/>
                    </a:srgbClr>
                  </a:outerShdw>
                </a:effectLst>
              </a:rPr>
              <a:t>ξ) </a:t>
            </a:r>
            <a:r>
              <a:rPr lang="en-US" sz="2800" dirty="0"/>
              <a:t>and the emission energy </a:t>
            </a:r>
            <a:r>
              <a:rPr lang="en-US" sz="2800" b="1" dirty="0">
                <a:solidFill>
                  <a:srgbClr val="FFCC00"/>
                </a:solidFill>
                <a:effectLst>
                  <a:outerShdw blurRad="38100" dist="38100" dir="2700000" algn="tl">
                    <a:srgbClr val="000000">
                      <a:alpha val="43137"/>
                    </a:srgbClr>
                  </a:outerShdw>
                </a:effectLst>
              </a:rPr>
              <a:t>(</a:t>
            </a:r>
            <a:r>
              <a:rPr lang="en-US" sz="2800" b="1" dirty="0" err="1">
                <a:solidFill>
                  <a:srgbClr val="FFCC00"/>
                </a:solidFill>
                <a:effectLst>
                  <a:outerShdw blurRad="38100" dist="38100" dir="2700000" algn="tl">
                    <a:srgbClr val="000000">
                      <a:alpha val="43137"/>
                    </a:srgbClr>
                  </a:outerShdw>
                </a:effectLst>
              </a:rPr>
              <a:t>E</a:t>
            </a:r>
            <a:r>
              <a:rPr lang="en-US" sz="2800" b="1" baseline="-25000" dirty="0" err="1">
                <a:solidFill>
                  <a:srgbClr val="FFCC00"/>
                </a:solidFill>
                <a:effectLst>
                  <a:outerShdw blurRad="38100" dist="38100" dir="2700000" algn="tl">
                    <a:srgbClr val="000000">
                      <a:alpha val="43137"/>
                    </a:srgbClr>
                  </a:outerShdw>
                </a:effectLst>
              </a:rPr>
              <a:t>em</a:t>
            </a:r>
            <a:r>
              <a:rPr lang="en-US" sz="2800" b="1" dirty="0">
                <a:solidFill>
                  <a:srgbClr val="FFCC00"/>
                </a:solidFill>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 </a:t>
            </a:r>
            <a:endParaRPr lang="el-GR" sz="2800" b="1" dirty="0">
              <a:effectLst>
                <a:outerShdw blurRad="38100" dist="38100" dir="2700000" algn="tl">
                  <a:srgbClr val="000000">
                    <a:alpha val="43137"/>
                  </a:srgbClr>
                </a:outerShdw>
              </a:effectLst>
            </a:endParaRPr>
          </a:p>
        </p:txBody>
      </p:sp>
      <p:sp>
        <p:nvSpPr>
          <p:cNvPr id="50179" name="4 - TextBox"/>
          <p:cNvSpPr txBox="1">
            <a:spLocks noChangeArrowheads="1"/>
          </p:cNvSpPr>
          <p:nvPr/>
        </p:nvSpPr>
        <p:spPr bwMode="auto">
          <a:xfrm>
            <a:off x="684213" y="3644900"/>
            <a:ext cx="8064500" cy="946150"/>
          </a:xfrm>
          <a:prstGeom prst="rect">
            <a:avLst/>
          </a:prstGeom>
          <a:noFill/>
          <a:ln w="9525">
            <a:noFill/>
            <a:miter lim="800000"/>
            <a:headEnd/>
            <a:tailEnd/>
          </a:ln>
        </p:spPr>
        <p:txBody>
          <a:bodyPr>
            <a:spAutoFit/>
          </a:bodyPr>
          <a:lstStyle/>
          <a:p>
            <a:pPr marL="361950" indent="-361950" algn="ctr">
              <a:defRPr/>
            </a:pPr>
            <a:r>
              <a:rPr lang="en-US" sz="2800">
                <a:solidFill>
                  <a:srgbClr val="3399FF"/>
                </a:solidFill>
                <a:effectLst>
                  <a:outerShdw blurRad="38100" dist="38100" dir="2700000" algn="tl">
                    <a:srgbClr val="FFFFFF"/>
                  </a:outerShdw>
                </a:effectLst>
                <a:cs typeface="Times New Roman" pitchFamily="18" charset="0"/>
              </a:rPr>
              <a:t>In the following table we can see the values of the above important parameters.</a:t>
            </a:r>
            <a:endParaRPr lang="el-GR" sz="2800">
              <a:solidFill>
                <a:srgbClr val="3399FF"/>
              </a:solidFill>
              <a:effectLst>
                <a:outerShdw blurRad="38100" dist="38100" dir="2700000" algn="tl">
                  <a:srgbClr val="FFFFFF"/>
                </a:outerShdw>
              </a:effectLst>
              <a:cs typeface="Times New Roman" pitchFamily="18" charset="0"/>
            </a:endParaRPr>
          </a:p>
        </p:txBody>
      </p:sp>
      <p:sp>
        <p:nvSpPr>
          <p:cNvPr id="50180" name="3 - TextBox"/>
          <p:cNvSpPr txBox="1">
            <a:spLocks noChangeArrowheads="1"/>
          </p:cNvSpPr>
          <p:nvPr/>
        </p:nvSpPr>
        <p:spPr bwMode="auto">
          <a:xfrm>
            <a:off x="323850" y="4941888"/>
            <a:ext cx="8407400" cy="1384300"/>
          </a:xfrm>
          <a:prstGeom prst="rect">
            <a:avLst/>
          </a:prstGeom>
          <a:noFill/>
          <a:ln w="9525">
            <a:noFill/>
            <a:miter lim="800000"/>
            <a:headEnd/>
            <a:tailEnd/>
          </a:ln>
        </p:spPr>
        <p:txBody>
          <a:bodyPr>
            <a:spAutoFit/>
          </a:bodyPr>
          <a:lstStyle/>
          <a:p>
            <a:pPr algn="just"/>
            <a:r>
              <a:rPr lang="en-US" sz="2800">
                <a:cs typeface="Times New Roman" pitchFamily="18" charset="0"/>
              </a:rPr>
              <a:t>The 21 HiBALQSOs were sorted in descending order of the clouds radial velocities beginning with the QSO that had the cloud with the highest radial velocity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223" name="Group 279"/>
          <p:cNvGraphicFramePr>
            <a:graphicFrameLocks noGrp="1"/>
          </p:cNvGraphicFramePr>
          <p:nvPr/>
        </p:nvGraphicFramePr>
        <p:xfrm>
          <a:off x="214313" y="115888"/>
          <a:ext cx="8750300" cy="6559550"/>
        </p:xfrm>
        <a:graphic>
          <a:graphicData uri="http://schemas.openxmlformats.org/drawingml/2006/table">
            <a:tbl>
              <a:tblPr/>
              <a:tblGrid>
                <a:gridCol w="915987"/>
                <a:gridCol w="1920875"/>
                <a:gridCol w="812800"/>
                <a:gridCol w="777875"/>
                <a:gridCol w="762000"/>
                <a:gridCol w="954088"/>
                <a:gridCol w="1022350"/>
                <a:gridCol w="863600"/>
                <a:gridCol w="720725"/>
              </a:tblGrid>
              <a:tr h="3952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CC00"/>
                          </a:solidFill>
                          <a:effectLst/>
                          <a:latin typeface="Times New Roman" pitchFamily="18" charset="0"/>
                          <a:cs typeface="Times New Roman" pitchFamily="18" charset="0"/>
                        </a:rPr>
                        <a:t>SDSS Name</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CC00"/>
                          </a:solidFill>
                          <a:effectLst/>
                          <a:latin typeface="Times New Roman" pitchFamily="18" charset="0"/>
                          <a:cs typeface="Times New Roman" pitchFamily="18" charset="0"/>
                        </a:rPr>
                        <a:t>&lt;Vrad&gt;</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CC00"/>
                          </a:solidFill>
                          <a:effectLst/>
                          <a:latin typeface="Times New Roman" pitchFamily="18" charset="0"/>
                          <a:cs typeface="Times New Roman" pitchFamily="18" charset="0"/>
                        </a:rPr>
                        <a:t>&lt;σe&gt;</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CC00"/>
                          </a:solidFill>
                          <a:effectLst/>
                          <a:latin typeface="Times New Roman" pitchFamily="18" charset="0"/>
                          <a:cs typeface="Times New Roman" pitchFamily="18" charset="0"/>
                        </a:rPr>
                        <a:t>&lt;ξ&gt;</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CC00"/>
                          </a:solidFill>
                          <a:effectLst/>
                          <a:latin typeface="Times New Roman" pitchFamily="18" charset="0"/>
                          <a:cs typeface="Times New Roman" pitchFamily="18" charset="0"/>
                        </a:rPr>
                        <a:t>&lt;FWHM&gt;</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CC00"/>
                          </a:solidFill>
                          <a:effectLst/>
                          <a:latin typeface="Times New Roman" pitchFamily="18" charset="0"/>
                          <a:cs typeface="Times New Roman" pitchFamily="18" charset="0"/>
                        </a:rPr>
                        <a:t>&lt;Ee&gt;</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CC00"/>
                          </a:solidFill>
                          <a:effectLst/>
                          <a:latin typeface="Times New Roman" pitchFamily="18" charset="0"/>
                          <a:cs typeface="Times New Roman" pitchFamily="18" charset="0"/>
                        </a:rPr>
                        <a:t>&lt;CD&gt;</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CC00"/>
                          </a:solidFill>
                          <a:effectLst/>
                          <a:latin typeface="Times New Roman" pitchFamily="18" charset="0"/>
                          <a:cs typeface="Times New Roman" pitchFamily="18" charset="0"/>
                        </a:rPr>
                        <a:t>&lt;γ&gt;</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 J001502.26+001212.4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1934,5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0,5225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20,6325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5,019255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3,26E+10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J005419.99+002727.9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1354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0,5035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19,97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6,0717835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3,95E+10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0,38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J004041.39-005537.3</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1161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0,76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20,2765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10,781985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7,01E+10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0,82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J104841.03+000042.81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1161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0,8075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18,5785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10,4530745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6,80E+10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0,41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J001025.90+005447.6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1112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1,425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19,2205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21,32396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1,39E+11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J023252.80-001351.17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1083,5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0,855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19,0495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9,721844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6,32E+10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J015048.83+004126.29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1064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0,5985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16,301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6,705215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4,36E+10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J104109.86+001051.76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967,5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0,7125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19,6875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9,8472525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6,40E+10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0,71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J004732.73+002111.3</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774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0,8075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22,1155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17,0788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1,11E+11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0,71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J015024.44+004432.99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774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13,678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20,719395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1,35E+11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1,41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J102517.58+003422.17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774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0,4465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20,744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6,1385985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3,99E+10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J000913.77-095754.5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774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9,818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7,30375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4,75E+10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0,71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13</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J031828.91-001523.17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725,5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13,5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0,6175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28,322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9,884429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6,43E+10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1,12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 J023908.99-002121.42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678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0,76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19,3155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10,421867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6,78E+10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0,38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J001438.28-010750.1 </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580,5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1,425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17,192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20,025975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1,30E+11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0,71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J010336.40-005508.7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580,5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2,185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8,141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21,84706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1,42E+11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J000103.85-104630.2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580,5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0,95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19,4225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15,809955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1,03E+11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0,94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J004323.43-001552.4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387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0,57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20,737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6,241643</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4,06E+10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0,63</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J000056.89-010409.7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0,95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10,973</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16,622395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1,08E+11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0,82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J110041.20+003631.98</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0,76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18,4035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11,31933</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7,38E+10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0,45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3399FF"/>
                          </a:solidFill>
                          <a:effectLst/>
                          <a:latin typeface="Times New Roman" pitchFamily="18" charset="0"/>
                          <a:cs typeface="Times New Roman" pitchFamily="18" charset="0"/>
                        </a:rPr>
                        <a:t>J003551.98+005726.4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0,855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14,221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11,186945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7,27E+10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0,71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Mean</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 </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788,69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8,44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0,91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17,94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12,12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7,88E+10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0,77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STDV</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 </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460,43</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2,57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0,46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4,55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5,52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3,59E+10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0,27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Max</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endParaRP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1249,12</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11,01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1,37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22,49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17,64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1,15E+11</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1,04</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Min</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endParaRP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328,26</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5,87</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0,45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13,39</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6,60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4,29E+10</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3300"/>
                          </a:solidFill>
                          <a:effectLst>
                            <a:outerShdw blurRad="38100" dist="38100" dir="2700000" algn="tl">
                              <a:srgbClr val="FFFFFF"/>
                            </a:outerShdw>
                          </a:effectLst>
                          <a:latin typeface="Times New Roman" pitchFamily="18" charset="0"/>
                          <a:cs typeface="Times New Roman" pitchFamily="18" charset="0"/>
                        </a:rPr>
                        <a:t>0,5</a:t>
                      </a:r>
                    </a:p>
                  </a:txBody>
                  <a:tcPr marL="38977" marR="3897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68313" y="692150"/>
            <a:ext cx="8229600" cy="711200"/>
          </a:xfrm>
        </p:spPr>
        <p:txBody>
          <a:bodyPr/>
          <a:lstStyle/>
          <a:p>
            <a:pPr eaLnBrk="1" hangingPunct="1">
              <a:defRPr/>
            </a:pPr>
            <a:r>
              <a:rPr lang="en-US" sz="3200" b="1" dirty="0"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The HiBALQSOs absorption Spectral Lines</a:t>
            </a:r>
            <a:endParaRPr lang="el-GR" sz="3200" b="1" dirty="0" smtClean="0">
              <a:solidFill>
                <a:srgbClr val="FFCC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 TextBox"/>
          <p:cNvSpPr txBox="1"/>
          <p:nvPr/>
        </p:nvSpPr>
        <p:spPr>
          <a:xfrm>
            <a:off x="611188" y="2195513"/>
            <a:ext cx="8064500" cy="954087"/>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r>
              <a:rPr lang="en-US" sz="2800" dirty="0" smtClean="0">
                <a:solidFill>
                  <a:srgbClr val="CCECFF"/>
                </a:solidFill>
                <a:effectLst>
                  <a:outerShdw blurRad="38100" dist="38100" dir="2700000" algn="tl">
                    <a:srgbClr val="000000">
                      <a:alpha val="43137"/>
                    </a:srgbClr>
                  </a:outerShdw>
                </a:effectLst>
                <a:cs typeface="Times New Roman" pitchFamily="18" charset="0"/>
              </a:rPr>
              <a:t>In the spectra of  </a:t>
            </a:r>
            <a:r>
              <a:rPr lang="en-US" sz="2800" dirty="0" err="1" smtClean="0">
                <a:solidFill>
                  <a:srgbClr val="CCECFF"/>
                </a:solidFill>
                <a:effectLst>
                  <a:outerShdw blurRad="38100" dist="38100" dir="2700000" algn="tl">
                    <a:srgbClr val="000000">
                      <a:alpha val="43137"/>
                    </a:srgbClr>
                  </a:outerShdw>
                </a:effectLst>
                <a:cs typeface="Times New Roman" pitchFamily="18" charset="0"/>
              </a:rPr>
              <a:t>HiBAL</a:t>
            </a:r>
            <a:r>
              <a:rPr lang="en-US" sz="2800" dirty="0" smtClean="0">
                <a:solidFill>
                  <a:srgbClr val="CCECFF"/>
                </a:solidFill>
                <a:effectLst>
                  <a:outerShdw blurRad="38100" dist="38100" dir="2700000" algn="tl">
                    <a:srgbClr val="000000">
                      <a:alpha val="43137"/>
                    </a:srgbClr>
                  </a:outerShdw>
                </a:effectLst>
                <a:cs typeface="Times New Roman" pitchFamily="18" charset="0"/>
              </a:rPr>
              <a:t> QSOs  </a:t>
            </a:r>
            <a:r>
              <a:rPr lang="en-US" sz="2800" dirty="0" smtClean="0">
                <a:effectLst>
                  <a:outerShdw blurRad="38100" dist="38100" dir="2700000" algn="tl">
                    <a:srgbClr val="1F497D"/>
                  </a:outerShdw>
                </a:effectLst>
                <a:cs typeface="Times New Roman" pitchFamily="18" charset="0"/>
              </a:rPr>
              <a:t>we can detect absorption lines separated in the following subgroups.    </a:t>
            </a:r>
            <a:endParaRPr lang="el-GR" sz="2800" dirty="0" smtClean="0">
              <a:effectLst>
                <a:outerShdw blurRad="38100" dist="38100" dir="2700000" algn="tl">
                  <a:srgbClr val="1F497D"/>
                </a:outerShdw>
              </a:effectLst>
              <a:cs typeface="Times New Roman" pitchFamily="18" charset="0"/>
            </a:endParaRPr>
          </a:p>
        </p:txBody>
      </p:sp>
      <p:sp>
        <p:nvSpPr>
          <p:cNvPr id="4" name="3 - TextBox"/>
          <p:cNvSpPr txBox="1"/>
          <p:nvPr/>
        </p:nvSpPr>
        <p:spPr>
          <a:xfrm>
            <a:off x="827088" y="3341688"/>
            <a:ext cx="3889375" cy="641350"/>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defRPr/>
            </a:pPr>
            <a:r>
              <a:rPr lang="en-US" sz="3600" smtClean="0">
                <a:solidFill>
                  <a:srgbClr val="FF3300"/>
                </a:solidFill>
                <a:effectLst>
                  <a:outerShdw blurRad="38100" dist="38100" dir="2700000" algn="tl">
                    <a:srgbClr val="FFFFFF"/>
                  </a:outerShdw>
                </a:effectLst>
                <a:cs typeface="Times New Roman" pitchFamily="18" charset="0"/>
              </a:rPr>
              <a:t>Absorption lines</a:t>
            </a:r>
            <a:endParaRPr lang="el-GR" sz="3600" smtClean="0">
              <a:solidFill>
                <a:srgbClr val="FF3300"/>
              </a:solidFill>
              <a:effectLst>
                <a:outerShdw blurRad="38100" dist="38100" dir="2700000" algn="tl">
                  <a:srgbClr val="FFFFFF"/>
                </a:outerShdw>
              </a:effectLst>
              <a:cs typeface="Times New Roman" pitchFamily="18" charset="0"/>
            </a:endParaRPr>
          </a:p>
        </p:txBody>
      </p:sp>
      <p:sp>
        <p:nvSpPr>
          <p:cNvPr id="5" name="4 - TextBox"/>
          <p:cNvSpPr txBox="1"/>
          <p:nvPr/>
        </p:nvSpPr>
        <p:spPr>
          <a:xfrm>
            <a:off x="1619250" y="4005263"/>
            <a:ext cx="6624638" cy="2227262"/>
          </a:xfrm>
          <a:prstGeom prst="rect">
            <a:avLst/>
          </a:prstGeom>
          <a:noFill/>
        </p:spPr>
        <p:txBody>
          <a:bodyPr>
            <a:spAutoFit/>
          </a:bodyPr>
          <a:lstStyle>
            <a:lvl1pPr marL="342900" indent="-342900"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buFontTx/>
              <a:buAutoNum type="arabicPeriod"/>
              <a:defRPr/>
            </a:pPr>
            <a:r>
              <a:rPr lang="en-US" sz="2800" b="1" smtClean="0">
                <a:effectLst>
                  <a:outerShdw blurRad="38100" dist="38100" dir="2700000" algn="tl">
                    <a:srgbClr val="1F497D"/>
                  </a:outerShdw>
                </a:effectLst>
                <a:cs typeface="Times New Roman" pitchFamily="18" charset="0"/>
              </a:rPr>
              <a:t>Broad Absorption Lines (BALs) with complex profiles and</a:t>
            </a:r>
          </a:p>
          <a:p>
            <a:pPr eaLnBrk="1" hangingPunct="1">
              <a:buFontTx/>
              <a:buAutoNum type="arabicPeriod"/>
              <a:defRPr/>
            </a:pPr>
            <a:endParaRPr lang="en-US" sz="2800" b="1" smtClean="0">
              <a:effectLst>
                <a:outerShdw blurRad="38100" dist="38100" dir="2700000" algn="tl">
                  <a:srgbClr val="1F497D"/>
                </a:outerShdw>
              </a:effectLst>
              <a:cs typeface="Times New Roman" pitchFamily="18" charset="0"/>
            </a:endParaRPr>
          </a:p>
          <a:p>
            <a:pPr eaLnBrk="1" hangingPunct="1">
              <a:buFontTx/>
              <a:buAutoNum type="arabicPeriod"/>
              <a:defRPr/>
            </a:pPr>
            <a:r>
              <a:rPr lang="en-US" sz="2800" b="1" smtClean="0">
                <a:effectLst>
                  <a:outerShdw blurRad="38100" dist="38100" dir="2700000" algn="tl">
                    <a:srgbClr val="1F497D"/>
                  </a:outerShdw>
                </a:effectLst>
                <a:cs typeface="Times New Roman" pitchFamily="18" charset="0"/>
              </a:rPr>
              <a:t>Narrow Absorption Lines (NALs) with simple profiles</a:t>
            </a:r>
            <a:endParaRPr lang="el-GR" sz="2800" b="1" smtClean="0">
              <a:effectLst>
                <a:outerShdw blurRad="38100" dist="38100" dir="2700000" algn="tl">
                  <a:srgbClr val="1F497D"/>
                </a:outerShdw>
              </a:effectLst>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971550" y="2060575"/>
            <a:ext cx="7561263" cy="25908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200" b="1" dirty="0">
                <a:solidFill>
                  <a:srgbClr val="FFCC00"/>
                </a:solidFill>
                <a:effectLst>
                  <a:outerShdw blurRad="38100" dist="38100" dir="2700000" algn="tl">
                    <a:srgbClr val="000000">
                      <a:alpha val="43137"/>
                    </a:srgbClr>
                  </a:outerShdw>
                </a:effectLst>
              </a:rPr>
              <a:t>In the following diagrams we present the different values of all the above parameters as a function of radial velocities, </a:t>
            </a:r>
            <a:r>
              <a:rPr lang="en-US" sz="3200" b="1" dirty="0">
                <a:solidFill>
                  <a:srgbClr val="FF3300"/>
                </a:solidFill>
                <a:effectLst>
                  <a:outerShdw blurRad="38100" dist="38100" dir="2700000" algn="tl">
                    <a:srgbClr val="FFFFFF"/>
                  </a:outerShdw>
                </a:effectLst>
              </a:rPr>
              <a:t>that is an expression of the distance from the galactic center</a:t>
            </a:r>
            <a:r>
              <a:rPr lang="en-US" sz="3600" dirty="0">
                <a:solidFill>
                  <a:srgbClr val="FF3300"/>
                </a:solidFill>
              </a:rPr>
              <a:t>    </a:t>
            </a:r>
            <a:endParaRPr lang="el-GR" sz="3600" dirty="0">
              <a:solidFill>
                <a:srgbClr val="FF33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srcRect/>
          <a:stretch>
            <a:fillRect/>
          </a:stretch>
        </p:blipFill>
        <p:spPr bwMode="auto">
          <a:xfrm>
            <a:off x="1500188" y="2357438"/>
            <a:ext cx="5772150" cy="2000250"/>
          </a:xfrm>
          <a:prstGeom prst="rect">
            <a:avLst/>
          </a:prstGeom>
          <a:noFill/>
          <a:ln w="9525">
            <a:noFill/>
            <a:miter lim="800000"/>
            <a:headEnd/>
            <a:tailEnd/>
          </a:ln>
        </p:spPr>
      </p:pic>
      <p:pic>
        <p:nvPicPr>
          <p:cNvPr id="53251" name="Picture 6"/>
          <p:cNvPicPr>
            <a:picLocks noChangeAspect="1" noChangeArrowheads="1"/>
          </p:cNvPicPr>
          <p:nvPr/>
        </p:nvPicPr>
        <p:blipFill>
          <a:blip r:embed="rId3"/>
          <a:srcRect/>
          <a:stretch>
            <a:fillRect/>
          </a:stretch>
        </p:blipFill>
        <p:spPr bwMode="auto">
          <a:xfrm>
            <a:off x="1428750" y="142875"/>
            <a:ext cx="5886450" cy="2019300"/>
          </a:xfrm>
          <a:prstGeom prst="rect">
            <a:avLst/>
          </a:prstGeom>
          <a:noFill/>
          <a:ln w="9525">
            <a:noFill/>
            <a:miter lim="800000"/>
            <a:headEnd/>
            <a:tailEnd/>
          </a:ln>
        </p:spPr>
      </p:pic>
      <p:pic>
        <p:nvPicPr>
          <p:cNvPr id="53252" name="Picture 8"/>
          <p:cNvPicPr>
            <a:picLocks noChangeAspect="1" noChangeArrowheads="1"/>
          </p:cNvPicPr>
          <p:nvPr/>
        </p:nvPicPr>
        <p:blipFill>
          <a:blip r:embed="rId4"/>
          <a:srcRect/>
          <a:stretch>
            <a:fillRect/>
          </a:stretch>
        </p:blipFill>
        <p:spPr bwMode="auto">
          <a:xfrm>
            <a:off x="1500188" y="4643438"/>
            <a:ext cx="574357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9"/>
          <p:cNvPicPr>
            <a:picLocks noChangeAspect="1" noChangeArrowheads="1"/>
          </p:cNvPicPr>
          <p:nvPr/>
        </p:nvPicPr>
        <p:blipFill>
          <a:blip r:embed="rId2"/>
          <a:srcRect/>
          <a:stretch>
            <a:fillRect/>
          </a:stretch>
        </p:blipFill>
        <p:spPr bwMode="auto">
          <a:xfrm>
            <a:off x="1643063" y="2643188"/>
            <a:ext cx="6024562" cy="1914525"/>
          </a:xfrm>
          <a:prstGeom prst="rect">
            <a:avLst/>
          </a:prstGeom>
          <a:noFill/>
          <a:ln w="9525">
            <a:noFill/>
            <a:miter lim="800000"/>
            <a:headEnd/>
            <a:tailEnd/>
          </a:ln>
        </p:spPr>
      </p:pic>
      <p:pic>
        <p:nvPicPr>
          <p:cNvPr id="54275" name="Picture 7"/>
          <p:cNvPicPr>
            <a:picLocks noChangeAspect="1" noChangeArrowheads="1"/>
          </p:cNvPicPr>
          <p:nvPr/>
        </p:nvPicPr>
        <p:blipFill>
          <a:blip r:embed="rId3"/>
          <a:srcRect/>
          <a:stretch>
            <a:fillRect/>
          </a:stretch>
        </p:blipFill>
        <p:spPr bwMode="auto">
          <a:xfrm>
            <a:off x="1643063" y="357188"/>
            <a:ext cx="5953125" cy="1981200"/>
          </a:xfrm>
          <a:prstGeom prst="rect">
            <a:avLst/>
          </a:prstGeom>
          <a:noFill/>
          <a:ln w="9525">
            <a:noFill/>
            <a:miter lim="800000"/>
            <a:headEnd/>
            <a:tailEnd/>
          </a:ln>
        </p:spPr>
      </p:pic>
      <p:pic>
        <p:nvPicPr>
          <p:cNvPr id="54276" name="Picture 4"/>
          <p:cNvPicPr>
            <a:picLocks noChangeAspect="1" noChangeArrowheads="1"/>
          </p:cNvPicPr>
          <p:nvPr/>
        </p:nvPicPr>
        <p:blipFill>
          <a:blip r:embed="rId4"/>
          <a:srcRect/>
          <a:stretch>
            <a:fillRect/>
          </a:stretch>
        </p:blipFill>
        <p:spPr bwMode="auto">
          <a:xfrm>
            <a:off x="1571625" y="4714875"/>
            <a:ext cx="61436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 TextBox"/>
          <p:cNvSpPr txBox="1">
            <a:spLocks noChangeArrowheads="1"/>
          </p:cNvSpPr>
          <p:nvPr/>
        </p:nvSpPr>
        <p:spPr bwMode="auto">
          <a:xfrm>
            <a:off x="3203575" y="627063"/>
            <a:ext cx="2736850" cy="641350"/>
          </a:xfrm>
          <a:prstGeom prst="rect">
            <a:avLst/>
          </a:prstGeom>
          <a:noFill/>
          <a:ln w="9525">
            <a:noFill/>
            <a:miter lim="800000"/>
            <a:headEnd/>
            <a:tailEnd/>
          </a:ln>
        </p:spPr>
        <p:txBody>
          <a:bodyPr>
            <a:spAutoFit/>
          </a:bodyPr>
          <a:lstStyle/>
          <a:p>
            <a:pPr>
              <a:defRPr/>
            </a:pPr>
            <a:r>
              <a:rPr lang="en-US" sz="3600" b="1" dirty="0">
                <a:solidFill>
                  <a:srgbClr val="FFC000"/>
                </a:solidFill>
                <a:effectLst>
                  <a:outerShdw blurRad="38100" dist="38100" dir="2700000" algn="tl">
                    <a:srgbClr val="000000">
                      <a:alpha val="43137"/>
                    </a:srgbClr>
                  </a:outerShdw>
                </a:effectLst>
                <a:cs typeface="Times New Roman" pitchFamily="18" charset="0"/>
              </a:rPr>
              <a:t>Conclusions</a:t>
            </a:r>
            <a:endParaRPr lang="el-GR" sz="3600" b="1" dirty="0">
              <a:solidFill>
                <a:srgbClr val="FFC000"/>
              </a:solidFill>
              <a:effectLst>
                <a:outerShdw blurRad="38100" dist="38100" dir="2700000" algn="tl">
                  <a:srgbClr val="000000">
                    <a:alpha val="43137"/>
                  </a:srgbClr>
                </a:outerShdw>
              </a:effectLst>
              <a:cs typeface="Times New Roman" pitchFamily="18" charset="0"/>
            </a:endParaRPr>
          </a:p>
        </p:txBody>
      </p:sp>
      <p:sp>
        <p:nvSpPr>
          <p:cNvPr id="56323" name="4 - TextBox"/>
          <p:cNvSpPr txBox="1">
            <a:spLocks noChangeArrowheads="1"/>
          </p:cNvSpPr>
          <p:nvPr/>
        </p:nvSpPr>
        <p:spPr bwMode="auto">
          <a:xfrm>
            <a:off x="1042988" y="1852613"/>
            <a:ext cx="7129462" cy="3046412"/>
          </a:xfrm>
          <a:prstGeom prst="rect">
            <a:avLst/>
          </a:prstGeom>
          <a:noFill/>
          <a:ln w="9525">
            <a:noFill/>
            <a:miter lim="800000"/>
            <a:headEnd/>
            <a:tailEnd/>
          </a:ln>
        </p:spPr>
        <p:txBody>
          <a:bodyPr>
            <a:spAutoFit/>
          </a:bodyPr>
          <a:lstStyle/>
          <a:p>
            <a:pPr marL="361950" indent="-361950">
              <a:defRPr/>
            </a:pPr>
            <a:r>
              <a:rPr lang="en-US" sz="2800" dirty="0">
                <a:cs typeface="Times New Roman" pitchFamily="18" charset="0"/>
              </a:rPr>
              <a:t>1. </a:t>
            </a:r>
            <a:r>
              <a:rPr lang="en-US" sz="3200" dirty="0">
                <a:effectLst>
                  <a:outerShdw blurRad="38100" dist="38100" dir="2700000" algn="tl">
                    <a:srgbClr val="000000">
                      <a:alpha val="43137"/>
                    </a:srgbClr>
                  </a:outerShdw>
                </a:effectLst>
                <a:cs typeface="Times New Roman" pitchFamily="18" charset="0"/>
              </a:rPr>
              <a:t>The main point of our study is that now, as we can see in the tables above, with GR model, we can calculate the values of a group of important parameters of the regions that produce the emission or absorption lines (clouds, blobs, disc). </a:t>
            </a:r>
            <a:endParaRPr lang="el-GR" sz="3200" dirty="0">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684213" y="1125538"/>
            <a:ext cx="7775575" cy="5016500"/>
          </a:xfrm>
          <a:prstGeom prst="rect">
            <a:avLst/>
          </a:prstGeom>
          <a:noFill/>
        </p:spPr>
        <p:txBody>
          <a:bodyPr>
            <a:spAutoFit/>
          </a:bodyPr>
          <a:lstStyle/>
          <a:p>
            <a:pPr marL="342900" indent="-342900" algn="just">
              <a:buFontTx/>
              <a:buAutoNum type="arabicPeriod" startAt="2"/>
              <a:defRPr/>
            </a:pPr>
            <a:r>
              <a:rPr lang="en-US" sz="3200" dirty="0">
                <a:cs typeface="Times New Roman" pitchFamily="18" charset="0"/>
              </a:rPr>
              <a:t>After a detailed analysis  of the absorption spectra lines of the same group of 21 </a:t>
            </a:r>
            <a:r>
              <a:rPr lang="en-US" sz="3200" dirty="0">
                <a:effectLst>
                  <a:outerShdw blurRad="38100" dist="38100" dir="2700000" algn="tl">
                    <a:srgbClr val="1F497D"/>
                  </a:outerShdw>
                </a:effectLst>
                <a:cs typeface="Times New Roman" pitchFamily="18" charset="0"/>
              </a:rPr>
              <a:t>HiBALQSOs </a:t>
            </a:r>
            <a:r>
              <a:rPr lang="en-US" sz="3200" dirty="0">
                <a:cs typeface="Times New Roman" pitchFamily="18" charset="0"/>
              </a:rPr>
              <a:t>(</a:t>
            </a:r>
            <a:r>
              <a:rPr lang="en-US" sz="3200" dirty="0">
                <a:cs typeface="Times New Roman" pitchFamily="18" charset="0"/>
              </a:rPr>
              <a:t>as will be </a:t>
            </a:r>
            <a:r>
              <a:rPr lang="en-US" sz="3200" dirty="0">
                <a:cs typeface="Times New Roman" pitchFamily="18" charset="0"/>
              </a:rPr>
              <a:t>presented by </a:t>
            </a:r>
            <a:r>
              <a:rPr lang="en-US" sz="3200" dirty="0" err="1">
                <a:cs typeface="Times New Roman" pitchFamily="18" charset="0"/>
              </a:rPr>
              <a:t>Mr</a:t>
            </a:r>
            <a:r>
              <a:rPr lang="en-US" sz="3200" dirty="0">
                <a:cs typeface="Times New Roman" pitchFamily="18" charset="0"/>
              </a:rPr>
              <a:t> Stathopoulos  in a next presentation) </a:t>
            </a:r>
            <a:r>
              <a:rPr lang="en-US" sz="3200" dirty="0">
                <a:effectLst>
                  <a:outerShdw blurRad="38100" dist="38100" dir="2700000" algn="tl">
                    <a:srgbClr val="1F497D"/>
                  </a:outerShdw>
                </a:effectLst>
                <a:cs typeface="Times New Roman" pitchFamily="18" charset="0"/>
              </a:rPr>
              <a:t>we conclude that </a:t>
            </a:r>
            <a:r>
              <a:rPr lang="en-US" sz="3200" dirty="0">
                <a:solidFill>
                  <a:srgbClr val="FFC000"/>
                </a:solidFill>
                <a:effectLst>
                  <a:outerShdw blurRad="38100" dist="38100" dir="2700000" algn="tl">
                    <a:srgbClr val="1F497D"/>
                  </a:outerShdw>
                </a:effectLst>
                <a:cs typeface="Times New Roman" pitchFamily="18" charset="0"/>
              </a:rPr>
              <a:t>perhaps</a:t>
            </a:r>
            <a:r>
              <a:rPr lang="en-US" sz="3200" dirty="0">
                <a:effectLst>
                  <a:outerShdw blurRad="38100" dist="38100" dir="2700000" algn="tl">
                    <a:srgbClr val="1F497D"/>
                  </a:outerShdw>
                </a:effectLst>
                <a:cs typeface="Times New Roman" pitchFamily="18" charset="0"/>
              </a:rPr>
              <a:t> </a:t>
            </a:r>
            <a:r>
              <a:rPr lang="en-US" sz="3200" dirty="0">
                <a:cs typeface="Times New Roman" pitchFamily="18" charset="0"/>
              </a:rPr>
              <a:t>the resonance C IV emission spectral lines,</a:t>
            </a:r>
            <a:r>
              <a:rPr lang="en-US" sz="3200" dirty="0">
                <a:effectLst>
                  <a:outerShdw blurRad="38100" dist="38100" dir="2700000" algn="tl">
                    <a:srgbClr val="1F497D"/>
                  </a:outerShdw>
                </a:effectLst>
                <a:cs typeface="Times New Roman" pitchFamily="18" charset="0"/>
              </a:rPr>
              <a:t> </a:t>
            </a:r>
            <a:r>
              <a:rPr lang="en-US" sz="3200" dirty="0">
                <a:solidFill>
                  <a:srgbClr val="FFC000"/>
                </a:solidFill>
                <a:effectLst>
                  <a:outerShdw blurRad="38100" dist="38100" dir="2700000" algn="tl">
                    <a:srgbClr val="000000">
                      <a:alpha val="43137"/>
                    </a:srgbClr>
                  </a:outerShdw>
                </a:effectLst>
                <a:cs typeface="Times New Roman" pitchFamily="18" charset="0"/>
              </a:rPr>
              <a:t>present  p </a:t>
            </a:r>
            <a:r>
              <a:rPr lang="en-US" sz="3200" dirty="0" err="1">
                <a:solidFill>
                  <a:srgbClr val="FFC000"/>
                </a:solidFill>
                <a:effectLst>
                  <a:outerShdw blurRad="38100" dist="38100" dir="2700000" algn="tl">
                    <a:srgbClr val="000000">
                      <a:alpha val="43137"/>
                    </a:srgbClr>
                  </a:outerShdw>
                </a:effectLst>
                <a:cs typeface="Times New Roman" pitchFamily="18" charset="0"/>
              </a:rPr>
              <a:t>Cyg</a:t>
            </a:r>
            <a:r>
              <a:rPr lang="en-US" sz="3200" dirty="0">
                <a:solidFill>
                  <a:srgbClr val="FFC000"/>
                </a:solidFill>
                <a:effectLst>
                  <a:outerShdw blurRad="38100" dist="38100" dir="2700000" algn="tl">
                    <a:srgbClr val="000000">
                      <a:alpha val="43137"/>
                    </a:srgbClr>
                  </a:outerShdw>
                </a:effectLst>
                <a:cs typeface="Times New Roman" pitchFamily="18" charset="0"/>
              </a:rPr>
              <a:t> profiles. </a:t>
            </a:r>
            <a:r>
              <a:rPr lang="en-US" sz="3200" dirty="0">
                <a:solidFill>
                  <a:srgbClr val="FFC000"/>
                </a:solidFill>
                <a:effectLst>
                  <a:outerShdw blurRad="38100" dist="38100" dir="2700000" algn="tl">
                    <a:srgbClr val="FFFFFF"/>
                  </a:outerShdw>
                </a:effectLst>
                <a:cs typeface="Times New Roman" pitchFamily="18" charset="0"/>
              </a:rPr>
              <a:t> </a:t>
            </a:r>
            <a:r>
              <a:rPr lang="en-US" sz="3200" dirty="0">
                <a:effectLst>
                  <a:outerShdw blurRad="38100" dist="38100" dir="2700000" algn="tl">
                    <a:srgbClr val="1F497D"/>
                  </a:outerShdw>
                </a:effectLst>
                <a:cs typeface="Times New Roman" pitchFamily="18" charset="0"/>
              </a:rPr>
              <a:t>This means that in a future work we should try to calculate the mass loss from the regions that create these emission lines.</a:t>
            </a:r>
            <a:endParaRPr lang="en-US" sz="3200" dirty="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115888"/>
            <a:ext cx="9144000" cy="3540125"/>
          </a:xfrm>
          <a:prstGeom prst="rect">
            <a:avLst/>
          </a:prstGeom>
          <a:noFill/>
        </p:spPr>
        <p:txBody>
          <a:bodyPr>
            <a:spAutoFit/>
          </a:bodyPr>
          <a:lstStyle/>
          <a:p>
            <a:pPr marL="536575" indent="-536575" algn="just">
              <a:buFont typeface="Calibri" pitchFamily="34" charset="0"/>
              <a:buAutoNum type="arabicPeriod" startAt="3"/>
              <a:defRPr/>
            </a:pPr>
            <a:r>
              <a:rPr lang="en-US" sz="3200" dirty="0">
                <a:effectLst>
                  <a:outerShdw blurRad="38100" dist="38100" dir="2700000" algn="tl">
                    <a:srgbClr val="1F497D"/>
                  </a:outerShdw>
                </a:effectLst>
                <a:cs typeface="Times New Roman" pitchFamily="18" charset="0"/>
              </a:rPr>
              <a:t>We fitted (simulated) all the resonance C IV emission lines </a:t>
            </a:r>
            <a:r>
              <a:rPr lang="en-US" sz="3200" dirty="0">
                <a:solidFill>
                  <a:srgbClr val="FFC000"/>
                </a:solidFill>
                <a:effectLst>
                  <a:outerShdw blurRad="38100" dist="38100" dir="2700000" algn="tl">
                    <a:srgbClr val="FFFFFF"/>
                  </a:outerShdw>
                </a:effectLst>
                <a:cs typeface="Times New Roman" pitchFamily="18" charset="0"/>
              </a:rPr>
              <a:t>with a Voigt distribution</a:t>
            </a:r>
            <a:r>
              <a:rPr lang="en-US" sz="3200" dirty="0">
                <a:cs typeface="Times New Roman" pitchFamily="18" charset="0"/>
              </a:rPr>
              <a:t>.</a:t>
            </a:r>
            <a:r>
              <a:rPr lang="en-US" sz="3200" dirty="0">
                <a:effectLst>
                  <a:outerShdw blurRad="38100" dist="38100" dir="2700000" algn="tl">
                    <a:srgbClr val="1F497D"/>
                  </a:outerShdw>
                </a:effectLst>
                <a:cs typeface="Times New Roman" pitchFamily="18" charset="0"/>
              </a:rPr>
              <a:t> This means that in the disc (or cloud) region that produces the C IV resonance lines, </a:t>
            </a:r>
            <a:r>
              <a:rPr lang="en-US" sz="3200" dirty="0">
                <a:solidFill>
                  <a:srgbClr val="FFC000"/>
                </a:solidFill>
                <a:effectLst>
                  <a:outerShdw blurRad="38100" dist="38100" dir="2700000" algn="tl">
                    <a:srgbClr val="FFFFFF"/>
                  </a:outerShdw>
                </a:effectLst>
                <a:cs typeface="Times New Roman" pitchFamily="18" charset="0"/>
              </a:rPr>
              <a:t>pressure exists</a:t>
            </a:r>
            <a:r>
              <a:rPr lang="en-US" sz="3200" dirty="0">
                <a:cs typeface="Times New Roman" pitchFamily="18" charset="0"/>
              </a:rPr>
              <a:t>,</a:t>
            </a:r>
            <a:r>
              <a:rPr lang="en-US" sz="3200" dirty="0">
                <a:effectLst>
                  <a:outerShdw blurRad="38100" dist="38100" dir="2700000" algn="tl">
                    <a:srgbClr val="1F497D"/>
                  </a:outerShdw>
                </a:effectLst>
                <a:cs typeface="Times New Roman" pitchFamily="18" charset="0"/>
              </a:rPr>
              <a:t> perhaps able to </a:t>
            </a:r>
            <a:r>
              <a:rPr lang="en-US" sz="3200" dirty="0">
                <a:solidFill>
                  <a:srgbClr val="FFC000"/>
                </a:solidFill>
                <a:effectLst>
                  <a:outerShdw blurRad="38100" dist="38100" dir="2700000" algn="tl">
                    <a:srgbClr val="FFFFFF"/>
                  </a:outerShdw>
                </a:effectLst>
                <a:cs typeface="Times New Roman" pitchFamily="18" charset="0"/>
              </a:rPr>
              <a:t>create a shock </a:t>
            </a:r>
            <a:r>
              <a:rPr lang="el-GR" sz="3200" dirty="0">
                <a:effectLst>
                  <a:outerShdw blurRad="38100" dist="38100" dir="2700000" algn="tl">
                    <a:srgbClr val="1F497D"/>
                  </a:outerShdw>
                </a:effectLst>
              </a:rPr>
              <a:t>(</a:t>
            </a:r>
            <a:r>
              <a:rPr lang="en-US" sz="3200" dirty="0" err="1">
                <a:effectLst>
                  <a:outerShdw blurRad="38100" dist="38100" dir="2700000" algn="tl">
                    <a:srgbClr val="1F497D"/>
                  </a:outerShdw>
                </a:effectLst>
              </a:rPr>
              <a:t>Fromerth</a:t>
            </a:r>
            <a:r>
              <a:rPr lang="el-GR" sz="3200" dirty="0">
                <a:effectLst>
                  <a:outerShdw blurRad="38100" dist="38100" dir="2700000" algn="tl">
                    <a:srgbClr val="1F497D"/>
                  </a:outerShdw>
                </a:effectLst>
              </a:rPr>
              <a:t> &amp; </a:t>
            </a:r>
            <a:r>
              <a:rPr lang="en-US" sz="3200" dirty="0" err="1">
                <a:effectLst>
                  <a:outerShdw blurRad="38100" dist="38100" dir="2700000" algn="tl">
                    <a:srgbClr val="1F497D"/>
                  </a:outerShdw>
                </a:effectLst>
              </a:rPr>
              <a:t>Melia</a:t>
            </a:r>
            <a:r>
              <a:rPr lang="el-GR" sz="3200" dirty="0">
                <a:effectLst>
                  <a:outerShdw blurRad="38100" dist="38100" dir="2700000" algn="tl">
                    <a:srgbClr val="1F497D"/>
                  </a:outerShdw>
                </a:effectLst>
              </a:rPr>
              <a:t> 2001) </a:t>
            </a:r>
            <a:r>
              <a:rPr lang="en-US" sz="3200" dirty="0">
                <a:effectLst>
                  <a:outerShdw blurRad="38100" dist="38100" dir="2700000" algn="tl">
                    <a:srgbClr val="1F497D"/>
                  </a:outerShdw>
                </a:effectLst>
                <a:cs typeface="Times New Roman" pitchFamily="18" charset="0"/>
              </a:rPr>
              <a:t>due to great decrease of the kinematic energy and </a:t>
            </a:r>
            <a:r>
              <a:rPr lang="en-US" sz="3200" dirty="0">
                <a:solidFill>
                  <a:srgbClr val="FFC000"/>
                </a:solidFill>
                <a:effectLst>
                  <a:outerShdw blurRad="38100" dist="38100" dir="2700000" algn="tl">
                    <a:srgbClr val="FFFFFF"/>
                  </a:outerShdw>
                </a:effectLst>
                <a:cs typeface="Times New Roman" pitchFamily="18" charset="0"/>
              </a:rPr>
              <a:t>perhaps this is the reason of the radiant energy</a:t>
            </a:r>
            <a:r>
              <a:rPr lang="en-US" sz="3200" dirty="0">
                <a:effectLst>
                  <a:outerShdw blurRad="38100" dist="38100" dir="2700000" algn="tl">
                    <a:srgbClr val="1F497D"/>
                  </a:outerShdw>
                </a:effectLst>
                <a:cs typeface="Times New Roman" pitchFamily="18" charset="0"/>
              </a:rPr>
              <a:t>.</a:t>
            </a:r>
            <a:endParaRPr lang="el-GR" sz="3200" dirty="0">
              <a:effectLst>
                <a:outerShdw blurRad="38100" dist="38100" dir="2700000" algn="tl">
                  <a:srgbClr val="1F497D"/>
                </a:outerShdw>
              </a:effectLst>
              <a:cs typeface="Times New Roman" pitchFamily="18" charset="0"/>
            </a:endParaRPr>
          </a:p>
        </p:txBody>
      </p:sp>
      <p:pic>
        <p:nvPicPr>
          <p:cNvPr id="57347" name="Picture 4"/>
          <p:cNvPicPr>
            <a:picLocks noChangeAspect="1" noChangeArrowheads="1"/>
          </p:cNvPicPr>
          <p:nvPr/>
        </p:nvPicPr>
        <p:blipFill>
          <a:blip r:embed="rId3"/>
          <a:srcRect/>
          <a:stretch>
            <a:fillRect/>
          </a:stretch>
        </p:blipFill>
        <p:spPr bwMode="auto">
          <a:xfrm>
            <a:off x="1044575" y="4221163"/>
            <a:ext cx="7488238" cy="255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3 - TextBox"/>
          <p:cNvSpPr txBox="1">
            <a:spLocks noChangeArrowheads="1"/>
          </p:cNvSpPr>
          <p:nvPr/>
        </p:nvSpPr>
        <p:spPr bwMode="auto">
          <a:xfrm>
            <a:off x="755650" y="1371600"/>
            <a:ext cx="7775575" cy="4400550"/>
          </a:xfrm>
          <a:prstGeom prst="rect">
            <a:avLst/>
          </a:prstGeom>
          <a:noFill/>
          <a:ln w="9525">
            <a:noFill/>
            <a:miter lim="800000"/>
            <a:headEnd/>
            <a:tailEnd/>
          </a:ln>
        </p:spPr>
        <p:txBody>
          <a:bodyPr>
            <a:spAutoFit/>
          </a:bodyPr>
          <a:lstStyle/>
          <a:p>
            <a:pPr marL="361950" indent="-361950" algn="just">
              <a:defRPr/>
            </a:pPr>
            <a:r>
              <a:rPr lang="en-US" sz="2800" dirty="0">
                <a:cs typeface="Times New Roman" pitchFamily="18" charset="0"/>
              </a:rPr>
              <a:t>4. </a:t>
            </a:r>
            <a:r>
              <a:rPr lang="en-US" sz="2800" dirty="0">
                <a:effectLst>
                  <a:outerShdw blurRad="38100" dist="38100" dir="2700000" algn="tl">
                    <a:srgbClr val="000000">
                      <a:alpha val="43137"/>
                    </a:srgbClr>
                  </a:outerShdw>
                </a:effectLst>
                <a:cs typeface="Times New Roman" pitchFamily="18" charset="0"/>
              </a:rPr>
              <a:t>As we can see </a:t>
            </a:r>
            <a:r>
              <a:rPr lang="en-US" sz="2800" b="1" dirty="0">
                <a:solidFill>
                  <a:srgbClr val="FFC000"/>
                </a:solidFill>
                <a:effectLst>
                  <a:outerShdw blurRad="38100" dist="38100" dir="2700000" algn="tl">
                    <a:srgbClr val="000000">
                      <a:alpha val="43137"/>
                    </a:srgbClr>
                  </a:outerShdw>
                </a:effectLst>
                <a:cs typeface="Times New Roman" pitchFamily="18" charset="0"/>
              </a:rPr>
              <a:t>we simulated the C IV emission lines with a Voigt distribution</a:t>
            </a:r>
            <a:r>
              <a:rPr lang="el-GR" sz="2800" b="1" dirty="0">
                <a:solidFill>
                  <a:srgbClr val="FFC000"/>
                </a:solidFill>
                <a:effectLst>
                  <a:outerShdw blurRad="38100" dist="38100" dir="2700000" algn="tl">
                    <a:srgbClr val="000000">
                      <a:alpha val="43137"/>
                    </a:srgbClr>
                  </a:outerShdw>
                </a:effectLst>
                <a:cs typeface="Times New Roman" pitchFamily="18" charset="0"/>
              </a:rPr>
              <a:t>,</a:t>
            </a:r>
            <a:r>
              <a:rPr lang="en-US" sz="2800" b="1" dirty="0">
                <a:solidFill>
                  <a:srgbClr val="FFC000"/>
                </a:solidFill>
                <a:effectLst>
                  <a:outerShdw blurRad="38100" dist="38100" dir="2700000" algn="tl">
                    <a:srgbClr val="000000">
                      <a:alpha val="43137"/>
                    </a:srgbClr>
                  </a:outerShdw>
                </a:effectLst>
                <a:cs typeface="Times New Roman" pitchFamily="18" charset="0"/>
              </a:rPr>
              <a:t> this means with a distribution with one pick</a:t>
            </a:r>
            <a:r>
              <a:rPr lang="en-US" sz="2800" b="1" dirty="0">
                <a:solidFill>
                  <a:srgbClr val="FFCC00"/>
                </a:solidFill>
                <a:cs typeface="Times New Roman" pitchFamily="18" charset="0"/>
              </a:rPr>
              <a:t>.</a:t>
            </a:r>
            <a:r>
              <a:rPr lang="en-US" sz="2800" b="1" dirty="0">
                <a:cs typeface="Times New Roman" pitchFamily="18" charset="0"/>
              </a:rPr>
              <a:t> </a:t>
            </a:r>
          </a:p>
          <a:p>
            <a:pPr marL="361950" indent="-361950" algn="just">
              <a:defRPr/>
            </a:pPr>
            <a:r>
              <a:rPr lang="en-US" sz="2800" dirty="0">
                <a:cs typeface="Times New Roman" pitchFamily="18" charset="0"/>
              </a:rPr>
              <a:t>	</a:t>
            </a:r>
            <a:r>
              <a:rPr lang="en-US" sz="2800" dirty="0">
                <a:effectLst>
                  <a:outerShdw blurRad="38100" dist="38100" dir="2700000" algn="tl">
                    <a:srgbClr val="000000">
                      <a:alpha val="43137"/>
                    </a:srgbClr>
                  </a:outerShdw>
                </a:effectLst>
                <a:cs typeface="Times New Roman" pitchFamily="18" charset="0"/>
              </a:rPr>
              <a:t>In the case that the emission lines arise from an emission disc </a:t>
            </a:r>
            <a:r>
              <a:rPr lang="el-GR"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Holt et al</a:t>
            </a:r>
            <a:r>
              <a:rPr lang="el-GR" sz="2800" dirty="0">
                <a:effectLst>
                  <a:outerShdw blurRad="38100" dist="38100" dir="2700000" algn="tl">
                    <a:srgbClr val="000000">
                      <a:alpha val="43137"/>
                    </a:srgbClr>
                  </a:outerShdw>
                </a:effectLst>
              </a:rPr>
              <a:t>. 1992</a:t>
            </a:r>
            <a:r>
              <a:rPr lang="en-US" sz="2800" dirty="0">
                <a:effectLst>
                  <a:outerShdw blurRad="38100" dist="38100" dir="2700000" algn="tl">
                    <a:srgbClr val="000000">
                      <a:alpha val="43137"/>
                    </a:srgbClr>
                  </a:outerShdw>
                </a:effectLst>
              </a:rPr>
              <a:t>, Collin</a:t>
            </a:r>
            <a:r>
              <a:rPr lang="el-GR" sz="2800" dirty="0">
                <a:effectLst>
                  <a:outerShdw blurRad="38100" dist="38100" dir="2700000" algn="tl">
                    <a:srgbClr val="000000">
                      <a:alpha val="43137"/>
                    </a:srgbClr>
                  </a:outerShdw>
                </a:effectLst>
              </a:rPr>
              <a:t>-</a:t>
            </a:r>
            <a:r>
              <a:rPr lang="en-US" sz="2800" dirty="0" err="1">
                <a:effectLst>
                  <a:outerShdw blurRad="38100" dist="38100" dir="2700000" algn="tl">
                    <a:srgbClr val="000000">
                      <a:alpha val="43137"/>
                    </a:srgbClr>
                  </a:outerShdw>
                </a:effectLst>
              </a:rPr>
              <a:t>Souffrin</a:t>
            </a:r>
            <a:r>
              <a:rPr lang="el-GR" sz="2800" dirty="0">
                <a:effectLst>
                  <a:outerShdw blurRad="38100" dist="38100" dir="2700000" algn="tl">
                    <a:srgbClr val="000000">
                      <a:alpha val="43137"/>
                    </a:srgbClr>
                  </a:outerShdw>
                </a:effectLst>
              </a:rPr>
              <a:t> 1987, </a:t>
            </a:r>
            <a:r>
              <a:rPr lang="en-US" sz="2800" dirty="0">
                <a:effectLst>
                  <a:outerShdw blurRad="38100" dist="38100" dir="2700000" algn="tl">
                    <a:srgbClr val="000000">
                      <a:alpha val="43137"/>
                    </a:srgbClr>
                  </a:outerShdw>
                </a:effectLst>
              </a:rPr>
              <a:t>Collin</a:t>
            </a:r>
            <a:r>
              <a:rPr lang="el-GR" sz="2800" dirty="0">
                <a:effectLst>
                  <a:outerShdw blurRad="38100" dist="38100" dir="2700000" algn="tl">
                    <a:srgbClr val="000000">
                      <a:alpha val="43137"/>
                    </a:srgbClr>
                  </a:outerShdw>
                </a:effectLst>
              </a:rPr>
              <a:t> &amp; </a:t>
            </a:r>
            <a:r>
              <a:rPr lang="en-US" sz="2800" dirty="0" err="1">
                <a:effectLst>
                  <a:outerShdw blurRad="38100" dist="38100" dir="2700000" algn="tl">
                    <a:srgbClr val="000000">
                      <a:alpha val="43137"/>
                    </a:srgbClr>
                  </a:outerShdw>
                </a:effectLst>
              </a:rPr>
              <a:t>Hure</a:t>
            </a:r>
            <a:r>
              <a:rPr lang="el-GR" sz="2800" dirty="0">
                <a:effectLst>
                  <a:outerShdw blurRad="38100" dist="38100" dir="2700000" algn="tl">
                    <a:srgbClr val="000000">
                      <a:alpha val="43137"/>
                    </a:srgbClr>
                  </a:outerShdw>
                </a:effectLst>
              </a:rPr>
              <a:t> 2001</a:t>
            </a:r>
            <a:r>
              <a:rPr lang="el-GR"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cs typeface="Times New Roman" pitchFamily="18" charset="0"/>
              </a:rPr>
              <a:t>, </a:t>
            </a:r>
            <a:r>
              <a:rPr lang="en-US" sz="2800" dirty="0">
                <a:effectLst>
                  <a:outerShdw blurRad="38100" dist="38100" dir="2700000" algn="tl">
                    <a:srgbClr val="000000">
                      <a:alpha val="43137"/>
                    </a:srgbClr>
                  </a:outerShdw>
                </a:effectLst>
                <a:cs typeface="Times New Roman" pitchFamily="18" charset="0"/>
              </a:rPr>
              <a:t>we know that the disc model indicates such a shape only when the observation line and the rotational axis of the disc form a small angle between 0-5 </a:t>
            </a:r>
            <a:r>
              <a:rPr lang="en-US" sz="2800" dirty="0">
                <a:effectLst>
                  <a:outerShdw blurRad="38100" dist="38100" dir="2700000" algn="tl">
                    <a:srgbClr val="000000">
                      <a:alpha val="43137"/>
                    </a:srgbClr>
                  </a:outerShdw>
                </a:effectLst>
                <a:cs typeface="Times New Roman" pitchFamily="18" charset="0"/>
              </a:rPr>
              <a:t>degrees </a:t>
            </a:r>
            <a:r>
              <a:rPr lang="el-GR"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see Antonucci</a:t>
            </a:r>
            <a:r>
              <a:rPr lang="el-GR" sz="28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R</a:t>
            </a:r>
            <a:r>
              <a:rPr lang="el-GR" sz="2800" dirty="0">
                <a:effectLst>
                  <a:outerShdw blurRad="38100" dist="38100" dir="2700000" algn="tl">
                    <a:srgbClr val="000000">
                      <a:alpha val="43137"/>
                    </a:srgbClr>
                  </a:outerShdw>
                </a:effectLst>
              </a:rPr>
              <a:t>. 1993).</a:t>
            </a:r>
            <a:r>
              <a:rPr lang="el-GR" dirty="0">
                <a:effectLst>
                  <a:outerShdw blurRad="38100" dist="38100" dir="2700000" algn="tl">
                    <a:srgbClr val="000000">
                      <a:alpha val="43137"/>
                    </a:srgbClr>
                  </a:outerShdw>
                </a:effectLst>
                <a:latin typeface="Arial" pitchFamily="34" charset="0"/>
              </a:rPr>
              <a:t> </a:t>
            </a:r>
            <a:r>
              <a:rPr lang="en-US" sz="2800" dirty="0">
                <a:solidFill>
                  <a:srgbClr val="FFFF00"/>
                </a:solidFill>
                <a:effectLst>
                  <a:outerShdw blurRad="38100" dist="38100" dir="2700000" algn="tl">
                    <a:srgbClr val="000000">
                      <a:alpha val="43137"/>
                    </a:srgbClr>
                  </a:outerShdw>
                </a:effectLst>
                <a:cs typeface="Times New Roman" pitchFamily="18" charset="0"/>
              </a:rPr>
              <a:t>      </a:t>
            </a:r>
            <a:endParaRPr lang="el-GR" sz="2800" dirty="0">
              <a:solidFill>
                <a:srgbClr val="FFFF0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35 - Εικόνα" descr="disc.bmp"/>
          <p:cNvPicPr>
            <a:picLocks noChangeAspect="1" noChangeArrowheads="1"/>
          </p:cNvPicPr>
          <p:nvPr/>
        </p:nvPicPr>
        <p:blipFill>
          <a:blip r:embed="rId2"/>
          <a:srcRect/>
          <a:stretch>
            <a:fillRect/>
          </a:stretch>
        </p:blipFill>
        <p:spPr bwMode="auto">
          <a:xfrm>
            <a:off x="0" y="-26988"/>
            <a:ext cx="9144000" cy="5373688"/>
          </a:xfrm>
          <a:prstGeom prst="rect">
            <a:avLst/>
          </a:prstGeom>
          <a:noFill/>
          <a:ln w="9525">
            <a:noFill/>
            <a:miter lim="800000"/>
            <a:headEnd/>
            <a:tailEnd/>
          </a:ln>
        </p:spPr>
      </p:pic>
      <p:sp>
        <p:nvSpPr>
          <p:cNvPr id="60419" name="4 - TextBox"/>
          <p:cNvSpPr txBox="1">
            <a:spLocks noChangeArrowheads="1"/>
          </p:cNvSpPr>
          <p:nvPr/>
        </p:nvSpPr>
        <p:spPr bwMode="auto">
          <a:xfrm>
            <a:off x="323850" y="5373688"/>
            <a:ext cx="8569325" cy="1373187"/>
          </a:xfrm>
          <a:prstGeom prst="rect">
            <a:avLst/>
          </a:prstGeom>
          <a:noFill/>
          <a:ln w="9525">
            <a:noFill/>
            <a:miter lim="800000"/>
            <a:headEnd/>
            <a:tailEnd/>
          </a:ln>
        </p:spPr>
        <p:txBody>
          <a:bodyPr>
            <a:spAutoFit/>
          </a:bodyPr>
          <a:lstStyle/>
          <a:p>
            <a:pPr algn="ctr">
              <a:defRPr/>
            </a:pPr>
            <a:r>
              <a:rPr lang="en-US" sz="2800" dirty="0">
                <a:effectLst>
                  <a:outerShdw blurRad="38100" dist="38100" dir="2700000" algn="tl">
                    <a:srgbClr val="000000">
                      <a:alpha val="43137"/>
                    </a:srgbClr>
                  </a:outerShdw>
                </a:effectLst>
              </a:rPr>
              <a:t>In this figure we can see </a:t>
            </a:r>
            <a:r>
              <a:rPr lang="en-US" sz="2800" dirty="0">
                <a:solidFill>
                  <a:srgbClr val="FFCC00"/>
                </a:solidFill>
                <a:effectLst>
                  <a:outerShdw blurRad="38100" dist="38100" dir="2700000" algn="tl">
                    <a:srgbClr val="000000">
                      <a:alpha val="43137"/>
                    </a:srgbClr>
                  </a:outerShdw>
                </a:effectLst>
              </a:rPr>
              <a:t>the theoretical emission profiles that arise from the disc model as a function of the </a:t>
            </a:r>
            <a:r>
              <a:rPr lang="el-GR" sz="2800" dirty="0">
                <a:solidFill>
                  <a:srgbClr val="FFCC00"/>
                </a:solidFill>
                <a:effectLst>
                  <a:outerShdw blurRad="38100" dist="38100" dir="2700000" algn="tl">
                    <a:srgbClr val="000000">
                      <a:alpha val="43137"/>
                    </a:srgbClr>
                  </a:outerShdw>
                </a:effectLst>
              </a:rPr>
              <a:t> </a:t>
            </a:r>
            <a:r>
              <a:rPr lang="en-US" sz="2800" dirty="0">
                <a:solidFill>
                  <a:srgbClr val="FFCC00"/>
                </a:solidFill>
                <a:effectLst>
                  <a:outerShdw blurRad="38100" dist="38100" dir="2700000" algn="tl">
                    <a:srgbClr val="000000">
                      <a:alpha val="43137"/>
                    </a:srgbClr>
                  </a:outerShdw>
                </a:effectLst>
              </a:rPr>
              <a:t>inclination angles</a:t>
            </a:r>
            <a:r>
              <a:rPr lang="en-US" sz="2800" dirty="0">
                <a:effectLst>
                  <a:outerShdw blurRad="38100" dist="38100" dir="2700000" algn="tl">
                    <a:srgbClr val="000000">
                      <a:alpha val="43137"/>
                    </a:srgbClr>
                  </a:outerShdw>
                </a:effectLst>
              </a:rPr>
              <a:t> </a:t>
            </a:r>
            <a:r>
              <a:rPr lang="el-GR"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Chen</a:t>
            </a:r>
            <a:r>
              <a:rPr lang="el-GR" sz="28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K</a:t>
            </a:r>
            <a:r>
              <a:rPr lang="el-GR" sz="2800" dirty="0">
                <a:effectLst>
                  <a:outerShdw blurRad="38100" dist="38100" dir="2700000" algn="tl">
                    <a:srgbClr val="000000">
                      <a:alpha val="43137"/>
                    </a:srgbClr>
                  </a:outerShdw>
                </a:effectLst>
              </a:rPr>
              <a:t>. &amp; </a:t>
            </a:r>
            <a:r>
              <a:rPr lang="en-US" sz="2800" dirty="0" err="1">
                <a:effectLst>
                  <a:outerShdw blurRad="38100" dist="38100" dir="2700000" algn="tl">
                    <a:srgbClr val="000000">
                      <a:alpha val="43137"/>
                    </a:srgbClr>
                  </a:outerShdw>
                </a:effectLst>
              </a:rPr>
              <a:t>Halpern</a:t>
            </a:r>
            <a:r>
              <a:rPr lang="el-GR" sz="28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J</a:t>
            </a:r>
            <a:r>
              <a:rPr lang="el-GR" sz="28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P</a:t>
            </a:r>
            <a:r>
              <a:rPr lang="el-GR" sz="2800" dirty="0">
                <a:effectLst>
                  <a:outerShdw blurRad="38100" dist="38100" dir="2700000" algn="tl">
                    <a:srgbClr val="000000">
                      <a:alpha val="43137"/>
                    </a:srgbClr>
                  </a:outerShdw>
                </a:effectLst>
              </a:rPr>
              <a:t>. 1989)</a:t>
            </a:r>
          </a:p>
        </p:txBody>
      </p:sp>
      <p:sp>
        <p:nvSpPr>
          <p:cNvPr id="59396" name="Oval 4"/>
          <p:cNvSpPr>
            <a:spLocks noChangeArrowheads="1"/>
          </p:cNvSpPr>
          <p:nvPr/>
        </p:nvSpPr>
        <p:spPr bwMode="auto">
          <a:xfrm>
            <a:off x="2338388" y="115888"/>
            <a:ext cx="2305050" cy="2492375"/>
          </a:xfrm>
          <a:prstGeom prst="ellipse">
            <a:avLst/>
          </a:prstGeom>
          <a:noFill/>
          <a:ln w="28575">
            <a:solidFill>
              <a:srgbClr val="FF3300"/>
            </a:solidFill>
            <a:prstDash val="dash"/>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1258888" y="2060575"/>
            <a:ext cx="7129462" cy="28384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dirty="0">
                <a:solidFill>
                  <a:srgbClr val="FF3300"/>
                </a:solidFill>
                <a:effectLst>
                  <a:outerShdw blurRad="38100" dist="38100" dir="2700000" algn="tl">
                    <a:srgbClr val="FFFFFF"/>
                  </a:outerShdw>
                </a:effectLst>
              </a:rPr>
              <a:t>In a next presentation</a:t>
            </a:r>
            <a:r>
              <a:rPr lang="en-US" sz="3600" dirty="0"/>
              <a:t> </a:t>
            </a:r>
            <a:r>
              <a:rPr lang="en-US" sz="3600" dirty="0">
                <a:effectLst>
                  <a:outerShdw blurRad="38100" dist="38100" dir="2700000" algn="tl">
                    <a:srgbClr val="000000">
                      <a:alpha val="43137"/>
                    </a:srgbClr>
                  </a:outerShdw>
                </a:effectLst>
              </a:rPr>
              <a:t>(</a:t>
            </a:r>
            <a:r>
              <a:rPr lang="el-GR" sz="3600" dirty="0" err="1">
                <a:effectLst>
                  <a:outerShdw blurRad="38100" dist="38100" dir="2700000" algn="tl">
                    <a:srgbClr val="000000">
                      <a:alpha val="43137"/>
                    </a:srgbClr>
                  </a:outerShdw>
                </a:effectLst>
              </a:rPr>
              <a:t>Thursday</a:t>
            </a:r>
            <a:r>
              <a:rPr lang="el-GR" sz="36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afternoon) Dr Lyratzi will present an important</a:t>
            </a:r>
            <a:r>
              <a:rPr lang="en-US" sz="3600" dirty="0"/>
              <a:t> </a:t>
            </a:r>
            <a:r>
              <a:rPr lang="en-US" sz="3600" dirty="0">
                <a:solidFill>
                  <a:srgbClr val="FF3300"/>
                </a:solidFill>
                <a:effectLst>
                  <a:outerShdw blurRad="38100" dist="38100" dir="2700000" algn="tl">
                    <a:srgbClr val="FFFFFF"/>
                  </a:outerShdw>
                </a:effectLst>
              </a:rPr>
              <a:t>study of Si IV resonance lines</a:t>
            </a:r>
            <a:r>
              <a:rPr lang="en-US" sz="3600" dirty="0"/>
              <a:t> </a:t>
            </a:r>
            <a:r>
              <a:rPr lang="en-US" sz="3600" dirty="0">
                <a:effectLst>
                  <a:outerShdw blurRad="38100" dist="38100" dir="2700000" algn="tl">
                    <a:srgbClr val="000000">
                      <a:alpha val="43137"/>
                    </a:srgbClr>
                  </a:outerShdw>
                </a:effectLst>
              </a:rPr>
              <a:t>of the same group of 21 </a:t>
            </a:r>
            <a:r>
              <a:rPr lang="en-US" sz="3600" dirty="0" err="1">
                <a:effectLst>
                  <a:outerShdw blurRad="38100" dist="38100" dir="2700000" algn="tl">
                    <a:srgbClr val="000000">
                      <a:alpha val="43137"/>
                    </a:srgbClr>
                  </a:outerShdw>
                </a:effectLst>
              </a:rPr>
              <a:t>HiBALQSOs</a:t>
            </a:r>
            <a:r>
              <a:rPr lang="en-US" sz="3600" dirty="0">
                <a:effectLst>
                  <a:outerShdw blurRad="38100" dist="38100" dir="2700000" algn="tl">
                    <a:srgbClr val="000000">
                      <a:alpha val="43137"/>
                    </a:srgbClr>
                  </a:outerShdw>
                </a:effectLst>
              </a:rPr>
              <a:t>.</a:t>
            </a:r>
            <a:endParaRPr lang="el-G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File:Artist's rendering ULAS J1120+0641.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2467" name="Text Box 7"/>
          <p:cNvSpPr txBox="1">
            <a:spLocks noChangeArrowheads="1"/>
          </p:cNvSpPr>
          <p:nvPr/>
        </p:nvSpPr>
        <p:spPr bwMode="auto">
          <a:xfrm>
            <a:off x="395288" y="2006600"/>
            <a:ext cx="8497887" cy="701675"/>
          </a:xfrm>
          <a:prstGeom prst="rect">
            <a:avLst/>
          </a:prstGeom>
          <a:noFill/>
          <a:ln w="9525">
            <a:noFill/>
            <a:miter lim="800000"/>
            <a:headEnd/>
            <a:tailEnd/>
          </a:ln>
        </p:spPr>
        <p:txBody>
          <a:bodyPr>
            <a:spAutoFit/>
          </a:bodyPr>
          <a:lstStyle/>
          <a:p>
            <a:pPr>
              <a:spcBef>
                <a:spcPct val="50000"/>
              </a:spcBef>
              <a:defRPr/>
            </a:pPr>
            <a:r>
              <a:rPr lang="en-US" sz="4000" i="1" dirty="0">
                <a:solidFill>
                  <a:srgbClr val="FFFF00"/>
                </a:solidFill>
                <a:effectLst>
                  <a:outerShdw blurRad="38100" dist="38100" dir="2700000" algn="tl">
                    <a:srgbClr val="000000">
                      <a:alpha val="43137"/>
                    </a:srgbClr>
                  </a:outerShdw>
                </a:effectLst>
              </a:rPr>
              <a:t>Thank you very much for your attention</a:t>
            </a:r>
            <a:endParaRPr lang="el-GR" sz="4000" i="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TextBox"/>
          <p:cNvSpPr txBox="1">
            <a:spLocks noChangeArrowheads="1"/>
          </p:cNvSpPr>
          <p:nvPr/>
        </p:nvSpPr>
        <p:spPr bwMode="auto">
          <a:xfrm>
            <a:off x="642938" y="642938"/>
            <a:ext cx="7858125" cy="369887"/>
          </a:xfrm>
          <a:prstGeom prst="rect">
            <a:avLst/>
          </a:prstGeom>
          <a:noFill/>
          <a:ln w="9525">
            <a:noFill/>
            <a:miter lim="800000"/>
            <a:headEnd/>
            <a:tailEnd/>
          </a:ln>
        </p:spPr>
        <p:txBody>
          <a:bodyPr>
            <a:spAutoFit/>
          </a:bodyPr>
          <a:lstStyle/>
          <a:p>
            <a:endParaRPr lang="en-US">
              <a:latin typeface="Calibri" pitchFamily="34" charset="0"/>
            </a:endParaRPr>
          </a:p>
        </p:txBody>
      </p:sp>
      <p:sp>
        <p:nvSpPr>
          <p:cNvPr id="12291" name="6 - TextBox"/>
          <p:cNvSpPr txBox="1">
            <a:spLocks noChangeArrowheads="1"/>
          </p:cNvSpPr>
          <p:nvPr/>
        </p:nvSpPr>
        <p:spPr bwMode="auto">
          <a:xfrm>
            <a:off x="714375" y="857250"/>
            <a:ext cx="7858125"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64514" name="Rectangle 2"/>
          <p:cNvSpPr>
            <a:spLocks noChangeArrowheads="1"/>
          </p:cNvSpPr>
          <p:nvPr/>
        </p:nvSpPr>
        <p:spPr bwMode="auto">
          <a:xfrm>
            <a:off x="500063" y="1409700"/>
            <a:ext cx="8143875" cy="5016500"/>
          </a:xfrm>
          <a:prstGeom prst="rect">
            <a:avLst/>
          </a:prstGeom>
          <a:noFill/>
          <a:ln w="9525">
            <a:noFill/>
            <a:miter lim="800000"/>
            <a:headEnd/>
            <a:tailEnd/>
          </a:ln>
          <a:effectLst/>
        </p:spPr>
        <p:txBody>
          <a:bodyPr anchor="ctr">
            <a:spAutoFit/>
          </a:bodyPr>
          <a:lstStyle/>
          <a:p>
            <a:pPr algn="just" eaLnBrk="0" hangingPunct="0">
              <a:tabLst>
                <a:tab pos="269875" algn="l"/>
              </a:tabLst>
              <a:defRPr/>
            </a:pPr>
            <a:r>
              <a:rPr lang="en-US" sz="3200" b="1" dirty="0">
                <a:solidFill>
                  <a:srgbClr val="3399FF"/>
                </a:solidFill>
                <a:effectLst>
                  <a:outerShdw blurRad="38100" dist="38100" dir="2700000" algn="tl">
                    <a:srgbClr val="FFFFFF"/>
                  </a:outerShdw>
                </a:effectLst>
                <a:cs typeface="Times New Roman" pitchFamily="18" charset="0"/>
              </a:rPr>
              <a:t>The first subgroup</a:t>
            </a:r>
            <a:r>
              <a:rPr lang="en-US" sz="3200" dirty="0">
                <a:effectLst>
                  <a:outerShdw blurRad="38100" dist="38100" dir="2700000" algn="tl">
                    <a:srgbClr val="1F497D"/>
                  </a:outerShdw>
                </a:effectLst>
                <a:cs typeface="Times New Roman" pitchFamily="18" charset="0"/>
              </a:rPr>
              <a:t> of absorption lines includes lines that show </a:t>
            </a:r>
            <a:r>
              <a:rPr lang="en-US" sz="3200" dirty="0">
                <a:solidFill>
                  <a:srgbClr val="FFC000"/>
                </a:solidFill>
                <a:effectLst>
                  <a:outerShdw blurRad="38100" dist="38100" dir="2700000" algn="tl">
                    <a:srgbClr val="FFFFFF"/>
                  </a:outerShdw>
                </a:effectLst>
                <a:cs typeface="Times New Roman" pitchFamily="18" charset="0"/>
              </a:rPr>
              <a:t>very broad and complex profiles</a:t>
            </a:r>
            <a:r>
              <a:rPr lang="en-US" sz="3200" dirty="0">
                <a:solidFill>
                  <a:srgbClr val="FFFF00"/>
                </a:solidFill>
                <a:effectLst>
                  <a:outerShdw blurRad="38100" dist="38100" dir="2700000" algn="tl">
                    <a:srgbClr val="FFFFFF"/>
                  </a:outerShdw>
                </a:effectLst>
                <a:cs typeface="Times New Roman" pitchFamily="18" charset="0"/>
              </a:rPr>
              <a:t>.</a:t>
            </a:r>
            <a:r>
              <a:rPr lang="en-US" sz="3200" dirty="0">
                <a:effectLst>
                  <a:outerShdw blurRad="38100" dist="38100" dir="2700000" algn="tl">
                    <a:srgbClr val="1F497D"/>
                  </a:outerShdw>
                </a:effectLst>
                <a:cs typeface="Times New Roman" pitchFamily="18" charset="0"/>
              </a:rPr>
              <a:t> It is known that BLRs include a large number of plasma clouds. As a </a:t>
            </a:r>
            <a:r>
              <a:rPr lang="en-US" sz="3200" dirty="0">
                <a:effectLst>
                  <a:outerShdw blurRad="38100" dist="38100" dir="2700000" algn="tl">
                    <a:srgbClr val="1F497D"/>
                  </a:outerShdw>
                </a:effectLst>
                <a:cs typeface="Times New Roman" pitchFamily="18" charset="0"/>
              </a:rPr>
              <a:t>result, </a:t>
            </a:r>
            <a:r>
              <a:rPr lang="en-US" sz="3200" dirty="0">
                <a:effectLst>
                  <a:outerShdw blurRad="38100" dist="38100" dir="2700000" algn="tl">
                    <a:srgbClr val="1F497D"/>
                  </a:outerShdw>
                </a:effectLst>
                <a:cs typeface="Times New Roman" pitchFamily="18" charset="0"/>
              </a:rPr>
              <a:t>the very broad lines represent a number of lines of the same ion and the same wavelength shifted at different </a:t>
            </a:r>
            <a:r>
              <a:rPr lang="el-GR" sz="3200" dirty="0" err="1">
                <a:effectLst>
                  <a:outerShdw blurRad="38100" dist="38100" dir="2700000" algn="tl">
                    <a:srgbClr val="1F497D"/>
                  </a:outerShdw>
                </a:effectLst>
                <a:cs typeface="Times New Roman" pitchFamily="18" charset="0"/>
              </a:rPr>
              <a:t>Δλ</a:t>
            </a:r>
            <a:r>
              <a:rPr lang="en-US" sz="3200" dirty="0">
                <a:effectLst>
                  <a:outerShdw blurRad="38100" dist="38100" dir="2700000" algn="tl">
                    <a:srgbClr val="1F497D"/>
                  </a:outerShdw>
                </a:effectLst>
                <a:cs typeface="Times New Roman" pitchFamily="18" charset="0"/>
              </a:rPr>
              <a:t>. This effect occurs because these lines are created in different clouds that move </a:t>
            </a:r>
            <a:r>
              <a:rPr lang="en-US" sz="3200" dirty="0" err="1">
                <a:effectLst>
                  <a:outerShdw blurRad="38100" dist="38100" dir="2700000" algn="tl">
                    <a:srgbClr val="1F497D"/>
                  </a:outerShdw>
                </a:effectLst>
                <a:cs typeface="Times New Roman" pitchFamily="18" charset="0"/>
              </a:rPr>
              <a:t>radially</a:t>
            </a:r>
            <a:r>
              <a:rPr lang="en-US" sz="3200" dirty="0">
                <a:effectLst>
                  <a:outerShdw blurRad="38100" dist="38100" dir="2700000" algn="tl">
                    <a:srgbClr val="1F497D"/>
                  </a:outerShdw>
                </a:effectLst>
                <a:cs typeface="Times New Roman" pitchFamily="18" charset="0"/>
              </a:rPr>
              <a:t> and spin with different velocities (</a:t>
            </a:r>
            <a:r>
              <a:rPr lang="fr-FR" sz="3200" dirty="0" err="1">
                <a:effectLst>
                  <a:outerShdw blurRad="38100" dist="38100" dir="2700000" algn="tl">
                    <a:srgbClr val="1F497D"/>
                  </a:outerShdw>
                </a:effectLst>
                <a:cs typeface="Times New Roman" pitchFamily="18" charset="0"/>
              </a:rPr>
              <a:t>Danezis</a:t>
            </a:r>
            <a:r>
              <a:rPr lang="fr-FR" sz="3200" dirty="0">
                <a:effectLst>
                  <a:outerShdw blurRad="38100" dist="38100" dir="2700000" algn="tl">
                    <a:srgbClr val="1F497D"/>
                  </a:outerShdw>
                </a:effectLst>
                <a:cs typeface="Times New Roman" pitchFamily="18" charset="0"/>
              </a:rPr>
              <a:t> et al. 2007). </a:t>
            </a:r>
          </a:p>
        </p:txBody>
      </p:sp>
      <p:sp>
        <p:nvSpPr>
          <p:cNvPr id="11" name="10 - TextBox"/>
          <p:cNvSpPr txBox="1"/>
          <p:nvPr/>
        </p:nvSpPr>
        <p:spPr>
          <a:xfrm>
            <a:off x="428625" y="354013"/>
            <a:ext cx="8072438" cy="641350"/>
          </a:xfrm>
          <a:prstGeom prst="rect">
            <a:avLst/>
          </a:prstGeom>
          <a:noFill/>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r>
              <a:rPr lang="en-US" sz="3600" b="1" dirty="0" smtClean="0">
                <a:solidFill>
                  <a:srgbClr val="FFC000"/>
                </a:solidFill>
                <a:effectLst>
                  <a:outerShdw blurRad="38100" dist="38100" dir="2700000" algn="tl">
                    <a:srgbClr val="000000">
                      <a:alpha val="43137"/>
                    </a:srgbClr>
                  </a:outerShdw>
                </a:effectLst>
                <a:cs typeface="Times New Roman" pitchFamily="18" charset="0"/>
              </a:rPr>
              <a:t>1. The  broad absorption lines</a:t>
            </a:r>
            <a:endParaRPr lang="el-GR" sz="3600" b="1" dirty="0" smtClean="0">
              <a:solidFill>
                <a:srgbClr val="FFC00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upermassive-black-hole-110216"/>
          <p:cNvPicPr>
            <a:picLocks noChangeAspect="1" noChangeArrowheads="1"/>
          </p:cNvPicPr>
          <p:nvPr/>
        </p:nvPicPr>
        <p:blipFill>
          <a:blip r:embed="rId2"/>
          <a:srcRect/>
          <a:stretch>
            <a:fillRect/>
          </a:stretch>
        </p:blipFill>
        <p:spPr bwMode="auto">
          <a:xfrm>
            <a:off x="1619250" y="1557338"/>
            <a:ext cx="6096000" cy="4114800"/>
          </a:xfrm>
          <a:prstGeom prst="rect">
            <a:avLst/>
          </a:prstGeom>
          <a:noFill/>
          <a:ln w="9525">
            <a:noFill/>
            <a:miter lim="800000"/>
            <a:headEnd/>
            <a:tailEnd/>
          </a:ln>
        </p:spPr>
      </p:pic>
      <p:sp>
        <p:nvSpPr>
          <p:cNvPr id="17411" name="Text Box 3"/>
          <p:cNvSpPr txBox="1">
            <a:spLocks noChangeArrowheads="1"/>
          </p:cNvSpPr>
          <p:nvPr/>
        </p:nvSpPr>
        <p:spPr bwMode="auto">
          <a:xfrm>
            <a:off x="468313" y="617538"/>
            <a:ext cx="8280400" cy="584200"/>
          </a:xfrm>
          <a:prstGeom prst="rect">
            <a:avLst/>
          </a:prstGeom>
          <a:noFill/>
          <a:ln w="9525">
            <a:noFill/>
            <a:miter lim="800000"/>
            <a:headEnd/>
            <a:tailEnd/>
          </a:ln>
        </p:spPr>
        <p:txBody>
          <a:bodyPr>
            <a:spAutoFit/>
          </a:bodyPr>
          <a:lstStyle/>
          <a:p>
            <a:pPr>
              <a:spcBef>
                <a:spcPct val="50000"/>
              </a:spcBef>
              <a:defRPr/>
            </a:pPr>
            <a:r>
              <a:rPr lang="en-US" sz="3200" b="1" dirty="0">
                <a:solidFill>
                  <a:srgbClr val="FFCC00"/>
                </a:solidFill>
                <a:effectLst>
                  <a:outerShdw blurRad="38100" dist="38100" dir="2700000" algn="tl">
                    <a:srgbClr val="000000">
                      <a:alpha val="43137"/>
                    </a:srgbClr>
                  </a:outerShdw>
                </a:effectLst>
              </a:rPr>
              <a:t>Blobs in the inner regions of the accretion</a:t>
            </a:r>
            <a:r>
              <a:rPr lang="en-US" sz="3200" b="1" dirty="0">
                <a:effectLst>
                  <a:outerShdw blurRad="38100" dist="38100" dir="2700000" algn="tl">
                    <a:srgbClr val="000000">
                      <a:alpha val="43137"/>
                    </a:srgbClr>
                  </a:outerShdw>
                </a:effectLst>
              </a:rPr>
              <a:t> </a:t>
            </a:r>
            <a:r>
              <a:rPr lang="en-US" sz="3200" b="1" dirty="0">
                <a:solidFill>
                  <a:srgbClr val="FFCC00"/>
                </a:solidFill>
                <a:effectLst>
                  <a:outerShdw blurRad="38100" dist="38100" dir="2700000" algn="tl">
                    <a:srgbClr val="000000">
                      <a:alpha val="43137"/>
                    </a:srgbClr>
                  </a:outerShdw>
                </a:effectLst>
              </a:rPr>
              <a:t>disc</a:t>
            </a:r>
            <a:endParaRPr lang="el-GR" sz="3200" b="1" dirty="0">
              <a:solidFill>
                <a:srgbClr val="FFCC00"/>
              </a:solidFill>
              <a:effectLst>
                <a:outerShdw blurRad="38100" dist="38100" dir="2700000" algn="tl">
                  <a:srgbClr val="000000">
                    <a:alpha val="43137"/>
                  </a:srgbClr>
                </a:outerShdw>
              </a:effectLst>
            </a:endParaRPr>
          </a:p>
        </p:txBody>
      </p:sp>
      <p:sp>
        <p:nvSpPr>
          <p:cNvPr id="62468" name="Text Box 5"/>
          <p:cNvSpPr txBox="1">
            <a:spLocks noChangeArrowheads="1"/>
          </p:cNvSpPr>
          <p:nvPr/>
        </p:nvSpPr>
        <p:spPr bwMode="auto">
          <a:xfrm>
            <a:off x="395288" y="6165850"/>
            <a:ext cx="3889375" cy="457200"/>
          </a:xfrm>
          <a:prstGeom prst="rect">
            <a:avLst/>
          </a:prstGeom>
          <a:noFill/>
          <a:ln w="9525">
            <a:noFill/>
            <a:miter lim="800000"/>
            <a:headEnd/>
            <a:tailEnd/>
          </a:ln>
        </p:spPr>
        <p:txBody>
          <a:bodyPr>
            <a:spAutoFit/>
          </a:bodyPr>
          <a:lstStyle/>
          <a:p>
            <a:pPr>
              <a:spcBef>
                <a:spcPct val="50000"/>
              </a:spcBef>
            </a:pPr>
            <a:r>
              <a:rPr lang="en-US" sz="2400" b="1"/>
              <a:t>Artistic</a:t>
            </a:r>
            <a:r>
              <a:rPr lang="el-GR" sz="2400" b="1"/>
              <a:t> </a:t>
            </a:r>
            <a:r>
              <a:rPr lang="en-US" sz="2400" b="1"/>
              <a:t>depiction</a:t>
            </a: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50825" y="908050"/>
            <a:ext cx="8715375" cy="4071938"/>
          </a:xfrm>
          <a:prstGeom prst="rect">
            <a:avLst/>
          </a:prstGeom>
          <a:noFill/>
          <a:ln w="9525">
            <a:noFill/>
            <a:miter lim="800000"/>
            <a:headEnd/>
            <a:tailEnd/>
          </a:ln>
        </p:spPr>
      </p:pic>
      <p:cxnSp>
        <p:nvCxnSpPr>
          <p:cNvPr id="5" name="5 - Ευθύγραμμο βέλος σύνδεσης"/>
          <p:cNvCxnSpPr/>
          <p:nvPr/>
        </p:nvCxnSpPr>
        <p:spPr>
          <a:xfrm>
            <a:off x="2124075" y="2349500"/>
            <a:ext cx="0" cy="5032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316" name="8 - TextBox"/>
          <p:cNvSpPr txBox="1">
            <a:spLocks noChangeArrowheads="1"/>
          </p:cNvSpPr>
          <p:nvPr/>
        </p:nvSpPr>
        <p:spPr bwMode="auto">
          <a:xfrm>
            <a:off x="1835150" y="2060575"/>
            <a:ext cx="538163" cy="338138"/>
          </a:xfrm>
          <a:prstGeom prst="rect">
            <a:avLst/>
          </a:prstGeom>
          <a:noFill/>
          <a:ln w="9525">
            <a:noFill/>
            <a:miter lim="800000"/>
            <a:headEnd/>
            <a:tailEnd/>
          </a:ln>
        </p:spPr>
        <p:txBody>
          <a:bodyPr wrap="none">
            <a:spAutoFit/>
          </a:bodyPr>
          <a:lstStyle/>
          <a:p>
            <a:r>
              <a:rPr lang="en-US" sz="1600" b="1">
                <a:solidFill>
                  <a:srgbClr val="C00000"/>
                </a:solidFill>
                <a:latin typeface="Cambria Math" pitchFamily="18" charset="0"/>
              </a:rPr>
              <a:t>BAL</a:t>
            </a:r>
            <a:endParaRPr lang="el-GR" sz="1600" b="1">
              <a:solidFill>
                <a:srgbClr val="C00000"/>
              </a:solidFill>
              <a:latin typeface="Cambria Math" pitchFamily="18" charset="0"/>
            </a:endParaRPr>
          </a:p>
        </p:txBody>
      </p:sp>
      <p:pic>
        <p:nvPicPr>
          <p:cNvPr id="13317" name="Picture 3"/>
          <p:cNvPicPr>
            <a:picLocks noChangeAspect="1" noChangeArrowheads="1"/>
          </p:cNvPicPr>
          <p:nvPr/>
        </p:nvPicPr>
        <p:blipFill>
          <a:blip r:embed="rId3"/>
          <a:srcRect/>
          <a:stretch>
            <a:fillRect/>
          </a:stretch>
        </p:blipFill>
        <p:spPr bwMode="auto">
          <a:xfrm>
            <a:off x="6300788" y="2060575"/>
            <a:ext cx="665162" cy="1000125"/>
          </a:xfrm>
          <a:prstGeom prst="rect">
            <a:avLst/>
          </a:prstGeom>
          <a:noFill/>
          <a:ln w="9525">
            <a:noFill/>
            <a:miter lim="800000"/>
            <a:headEnd/>
            <a:tailEnd/>
          </a:ln>
        </p:spPr>
      </p:pic>
      <p:pic>
        <p:nvPicPr>
          <p:cNvPr id="13318" name="Picture 4"/>
          <p:cNvPicPr>
            <a:picLocks noChangeAspect="1" noChangeArrowheads="1"/>
          </p:cNvPicPr>
          <p:nvPr/>
        </p:nvPicPr>
        <p:blipFill>
          <a:blip r:embed="rId4"/>
          <a:srcRect/>
          <a:stretch>
            <a:fillRect/>
          </a:stretch>
        </p:blipFill>
        <p:spPr bwMode="auto">
          <a:xfrm>
            <a:off x="5795963" y="2060575"/>
            <a:ext cx="669925" cy="1000125"/>
          </a:xfrm>
          <a:prstGeom prst="rect">
            <a:avLst/>
          </a:prstGeom>
          <a:noFill/>
          <a:ln w="9525">
            <a:noFill/>
            <a:miter lim="800000"/>
            <a:headEnd/>
            <a:tailEnd/>
          </a:ln>
        </p:spPr>
      </p:pic>
      <p:sp>
        <p:nvSpPr>
          <p:cNvPr id="13319" name="Text Box 9"/>
          <p:cNvSpPr txBox="1">
            <a:spLocks noChangeArrowheads="1"/>
          </p:cNvSpPr>
          <p:nvPr/>
        </p:nvSpPr>
        <p:spPr bwMode="auto">
          <a:xfrm>
            <a:off x="395288" y="5300663"/>
            <a:ext cx="8424862" cy="946150"/>
          </a:xfrm>
          <a:prstGeom prst="rect">
            <a:avLst/>
          </a:prstGeom>
          <a:noFill/>
          <a:ln w="9525">
            <a:noFill/>
            <a:miter lim="800000"/>
            <a:headEnd/>
            <a:tailEnd/>
          </a:ln>
        </p:spPr>
        <p:txBody>
          <a:bodyPr>
            <a:spAutoFit/>
          </a:bodyPr>
          <a:lstStyle/>
          <a:p>
            <a:pPr algn="ctr">
              <a:spcBef>
                <a:spcPct val="50000"/>
              </a:spcBef>
            </a:pPr>
            <a:r>
              <a:rPr lang="en-US" sz="2800" b="1"/>
              <a:t>BALs profiles of C IV resonance lines with  broad and complex profiles</a:t>
            </a:r>
            <a:endParaRPr lang="el-GR" sz="28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4338"/>
            <a:ext cx="8229600" cy="1143000"/>
          </a:xfrm>
        </p:spPr>
        <p:txBody>
          <a:bodyPr rtlCol="0">
            <a:normAutofit fontScale="90000"/>
          </a:bodyPr>
          <a:lstStyle/>
          <a:p>
            <a:pPr eaLnBrk="1" fontAlgn="auto" hangingPunct="1">
              <a:spcAft>
                <a:spcPts val="0"/>
              </a:spcAft>
              <a:defRPr/>
            </a:pPr>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2. Narrow Absorption lines (NALs) with simple profiles</a:t>
            </a:r>
            <a:endParaRPr lang="el-GR"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 Θέση περιεχομένου"/>
          <p:cNvSpPr>
            <a:spLocks noGrp="1"/>
          </p:cNvSpPr>
          <p:nvPr>
            <p:ph idx="1"/>
          </p:nvPr>
        </p:nvSpPr>
        <p:spPr>
          <a:xfrm>
            <a:off x="539750" y="1814513"/>
            <a:ext cx="8013700" cy="3702050"/>
          </a:xfrm>
        </p:spPr>
        <p:txBody>
          <a:bodyPr>
            <a:normAutofit/>
          </a:bodyPr>
          <a:lstStyle/>
          <a:p>
            <a:pPr marL="0" indent="0" algn="just" eaLnBrk="1" hangingPunct="1">
              <a:buFont typeface="Arial" pitchFamily="34" charset="0"/>
              <a:buNone/>
              <a:defRPr/>
            </a:pPr>
            <a:r>
              <a:rPr lang="en-US" sz="2800" b="1" dirty="0" smtClean="0">
                <a:solidFill>
                  <a:schemeClr val="accent5"/>
                </a:solidFill>
                <a:effectLst>
                  <a:outerShdw blurRad="38100" dist="38100" dir="2700000" algn="tl">
                    <a:srgbClr val="000000">
                      <a:alpha val="43137"/>
                    </a:srgbClr>
                  </a:outerShdw>
                </a:effectLst>
                <a:latin typeface="Times New Roman" pitchFamily="18" charset="0"/>
                <a:cs typeface="Times New Roman" pitchFamily="18" charset="0"/>
              </a:rPr>
              <a:t>The second subgroup</a:t>
            </a:r>
            <a:r>
              <a:rPr lang="en-US" sz="2800" dirty="0" smtClean="0">
                <a:solidFill>
                  <a:schemeClr val="accent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smtClean="0">
                <a:effectLst>
                  <a:outerShdw blurRad="38100" dist="38100" dir="2700000" algn="tl">
                    <a:srgbClr val="1F497D"/>
                  </a:outerShdw>
                </a:effectLst>
                <a:latin typeface="Times New Roman" pitchFamily="18" charset="0"/>
                <a:cs typeface="Times New Roman" pitchFamily="18" charset="0"/>
              </a:rPr>
              <a:t>of absorption lines includes spectral lines with simple profiles. One can fit these lines using classical distributions such as</a:t>
            </a:r>
            <a:r>
              <a:rPr lang="en-US" sz="2800" dirty="0" smtClean="0">
                <a:latin typeface="Times New Roman" pitchFamily="18" charset="0"/>
                <a:cs typeface="Times New Roman" pitchFamily="18" charset="0"/>
              </a:rPr>
              <a:t>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Gauss, Lorentz or Voigt</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smtClean="0">
                <a:effectLst>
                  <a:outerShdw blurRad="38100" dist="38100" dir="2700000" algn="tl">
                    <a:srgbClr val="1F497D"/>
                  </a:outerShdw>
                </a:effectLst>
                <a:latin typeface="Times New Roman" pitchFamily="18" charset="0"/>
                <a:cs typeface="Times New Roman" pitchFamily="18" charset="0"/>
              </a:rPr>
              <a:t>In these cases we may be able to understand the phenomena that take place in the regions which produce the simple lines, but we are not able to calculate the values of the physical parameters that describe the absorbing clouds. </a:t>
            </a:r>
            <a:endParaRPr lang="el-GR" sz="2800" dirty="0" smtClean="0">
              <a:effectLst>
                <a:outerShdw blurRad="38100" dist="38100" dir="2700000" algn="tl">
                  <a:srgbClr val="1F497D"/>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908050"/>
            <a:ext cx="9144000" cy="4286250"/>
          </a:xfrm>
          <a:prstGeom prst="rect">
            <a:avLst/>
          </a:prstGeom>
          <a:noFill/>
          <a:ln w="9525">
            <a:noFill/>
            <a:miter lim="800000"/>
            <a:headEnd/>
            <a:tailEnd/>
          </a:ln>
        </p:spPr>
      </p:pic>
      <p:cxnSp>
        <p:nvCxnSpPr>
          <p:cNvPr id="5" name="4 - Ευθύγραμμο βέλος σύνδεσης"/>
          <p:cNvCxnSpPr/>
          <p:nvPr/>
        </p:nvCxnSpPr>
        <p:spPr>
          <a:xfrm rot="5400000">
            <a:off x="1551782" y="2342356"/>
            <a:ext cx="565150" cy="15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364" name="5 - TextBox"/>
          <p:cNvSpPr txBox="1">
            <a:spLocks noChangeArrowheads="1"/>
          </p:cNvSpPr>
          <p:nvPr/>
        </p:nvSpPr>
        <p:spPr bwMode="auto">
          <a:xfrm>
            <a:off x="1547813" y="1844675"/>
            <a:ext cx="647700" cy="338138"/>
          </a:xfrm>
          <a:prstGeom prst="rect">
            <a:avLst/>
          </a:prstGeom>
          <a:noFill/>
          <a:ln w="9525">
            <a:noFill/>
            <a:miter lim="800000"/>
            <a:headEnd/>
            <a:tailEnd/>
          </a:ln>
        </p:spPr>
        <p:txBody>
          <a:bodyPr>
            <a:spAutoFit/>
          </a:bodyPr>
          <a:lstStyle/>
          <a:p>
            <a:r>
              <a:rPr lang="en-US" sz="1600">
                <a:solidFill>
                  <a:srgbClr val="C00000"/>
                </a:solidFill>
                <a:latin typeface="Cambria Math" pitchFamily="18" charset="0"/>
              </a:rPr>
              <a:t>BAL</a:t>
            </a:r>
            <a:endParaRPr lang="el-GR" sz="1600">
              <a:solidFill>
                <a:srgbClr val="C00000"/>
              </a:solidFill>
              <a:latin typeface="Cambria Math" pitchFamily="18" charset="0"/>
            </a:endParaRPr>
          </a:p>
        </p:txBody>
      </p:sp>
      <p:cxnSp>
        <p:nvCxnSpPr>
          <p:cNvPr id="7" name="6 - Ευθύγραμμο βέλος σύνδεσης"/>
          <p:cNvCxnSpPr/>
          <p:nvPr/>
        </p:nvCxnSpPr>
        <p:spPr>
          <a:xfrm rot="5400000">
            <a:off x="5802313" y="2487613"/>
            <a:ext cx="566737" cy="15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366" name="7 - TextBox"/>
          <p:cNvSpPr txBox="1">
            <a:spLocks noChangeArrowheads="1"/>
          </p:cNvSpPr>
          <p:nvPr/>
        </p:nvSpPr>
        <p:spPr bwMode="auto">
          <a:xfrm>
            <a:off x="5795963" y="1989138"/>
            <a:ext cx="647700" cy="338137"/>
          </a:xfrm>
          <a:prstGeom prst="rect">
            <a:avLst/>
          </a:prstGeom>
          <a:noFill/>
          <a:ln w="9525">
            <a:noFill/>
            <a:miter lim="800000"/>
            <a:headEnd/>
            <a:tailEnd/>
          </a:ln>
        </p:spPr>
        <p:txBody>
          <a:bodyPr>
            <a:spAutoFit/>
          </a:bodyPr>
          <a:lstStyle/>
          <a:p>
            <a:r>
              <a:rPr lang="en-US" sz="1600">
                <a:solidFill>
                  <a:srgbClr val="C00000"/>
                </a:solidFill>
                <a:latin typeface="Cambria Math" pitchFamily="18" charset="0"/>
              </a:rPr>
              <a:t>BAL</a:t>
            </a:r>
            <a:endParaRPr lang="el-GR" sz="1600">
              <a:solidFill>
                <a:srgbClr val="C00000"/>
              </a:solidFill>
              <a:latin typeface="Cambria Math" pitchFamily="18" charset="0"/>
            </a:endParaRPr>
          </a:p>
        </p:txBody>
      </p:sp>
      <p:cxnSp>
        <p:nvCxnSpPr>
          <p:cNvPr id="9" name="8 - Ευθύγραμμο βέλος σύνδεσης"/>
          <p:cNvCxnSpPr/>
          <p:nvPr/>
        </p:nvCxnSpPr>
        <p:spPr>
          <a:xfrm rot="5400000">
            <a:off x="1841501" y="2124075"/>
            <a:ext cx="849312" cy="15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368" name="9 - TextBox"/>
          <p:cNvSpPr txBox="1">
            <a:spLocks noChangeArrowheads="1"/>
          </p:cNvSpPr>
          <p:nvPr/>
        </p:nvSpPr>
        <p:spPr bwMode="auto">
          <a:xfrm>
            <a:off x="1835150" y="1412875"/>
            <a:ext cx="558800" cy="338138"/>
          </a:xfrm>
          <a:prstGeom prst="rect">
            <a:avLst/>
          </a:prstGeom>
          <a:noFill/>
          <a:ln w="9525">
            <a:noFill/>
            <a:miter lim="800000"/>
            <a:headEnd/>
            <a:tailEnd/>
          </a:ln>
        </p:spPr>
        <p:txBody>
          <a:bodyPr>
            <a:spAutoFit/>
          </a:bodyPr>
          <a:lstStyle/>
          <a:p>
            <a:r>
              <a:rPr lang="en-US" sz="1600">
                <a:solidFill>
                  <a:srgbClr val="C00000"/>
                </a:solidFill>
                <a:latin typeface="Cambria Math" pitchFamily="18" charset="0"/>
              </a:rPr>
              <a:t>NAL</a:t>
            </a:r>
            <a:endParaRPr lang="el-GR" sz="1600">
              <a:solidFill>
                <a:srgbClr val="C00000"/>
              </a:solidFill>
              <a:latin typeface="Cambria Math" pitchFamily="18" charset="0"/>
            </a:endParaRPr>
          </a:p>
        </p:txBody>
      </p:sp>
      <p:cxnSp>
        <p:nvCxnSpPr>
          <p:cNvPr id="11" name="15 - Ευθύγραμμο βέλος σύνδεσης"/>
          <p:cNvCxnSpPr/>
          <p:nvPr/>
        </p:nvCxnSpPr>
        <p:spPr>
          <a:xfrm rot="5400000">
            <a:off x="6297613" y="2413000"/>
            <a:ext cx="849312"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370" name="16 - TextBox"/>
          <p:cNvSpPr txBox="1">
            <a:spLocks noChangeArrowheads="1"/>
          </p:cNvSpPr>
          <p:nvPr/>
        </p:nvSpPr>
        <p:spPr bwMode="auto">
          <a:xfrm>
            <a:off x="6443663" y="1700213"/>
            <a:ext cx="784225" cy="336550"/>
          </a:xfrm>
          <a:prstGeom prst="rect">
            <a:avLst/>
          </a:prstGeom>
          <a:noFill/>
          <a:ln w="9525">
            <a:noFill/>
            <a:miter lim="800000"/>
            <a:headEnd/>
            <a:tailEnd/>
          </a:ln>
        </p:spPr>
        <p:txBody>
          <a:bodyPr>
            <a:spAutoFit/>
          </a:bodyPr>
          <a:lstStyle/>
          <a:p>
            <a:r>
              <a:rPr lang="en-US" sz="1600">
                <a:solidFill>
                  <a:srgbClr val="C00000"/>
                </a:solidFill>
                <a:latin typeface="Cambria Math" pitchFamily="18" charset="0"/>
              </a:rPr>
              <a:t>NAL</a:t>
            </a:r>
            <a:endParaRPr lang="el-GR" sz="1600">
              <a:solidFill>
                <a:srgbClr val="C00000"/>
              </a:solidFill>
              <a:latin typeface="Cambria Math" pitchFamily="18" charset="0"/>
            </a:endParaRPr>
          </a:p>
        </p:txBody>
      </p:sp>
      <p:sp>
        <p:nvSpPr>
          <p:cNvPr id="15371" name="Text Box 13"/>
          <p:cNvSpPr txBox="1">
            <a:spLocks noChangeArrowheads="1"/>
          </p:cNvSpPr>
          <p:nvPr/>
        </p:nvSpPr>
        <p:spPr bwMode="auto">
          <a:xfrm>
            <a:off x="754063" y="5589588"/>
            <a:ext cx="7921625" cy="519112"/>
          </a:xfrm>
          <a:prstGeom prst="rect">
            <a:avLst/>
          </a:prstGeom>
          <a:noFill/>
          <a:ln w="9525">
            <a:noFill/>
            <a:miter lim="800000"/>
            <a:headEnd/>
            <a:tailEnd/>
          </a:ln>
        </p:spPr>
        <p:txBody>
          <a:bodyPr>
            <a:spAutoFit/>
          </a:bodyPr>
          <a:lstStyle/>
          <a:p>
            <a:pPr>
              <a:spcBef>
                <a:spcPct val="50000"/>
              </a:spcBef>
            </a:pPr>
            <a:r>
              <a:rPr lang="en-US" sz="2800" b="1"/>
              <a:t>NAL profiles of C IV resonance lines (components)</a:t>
            </a:r>
            <a:endParaRPr lang="el-GR" sz="28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4218</TotalTime>
  <Words>3117</Words>
  <Application>Microsoft Office PowerPoint</Application>
  <PresentationFormat>On-screen Show (4:3)</PresentationFormat>
  <Paragraphs>518</Paragraphs>
  <Slides>60</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71" baseType="lpstr">
      <vt:lpstr>Times New Roman</vt:lpstr>
      <vt:lpstr>Arial</vt:lpstr>
      <vt:lpstr>Calibri</vt:lpstr>
      <vt:lpstr>Cambria Math</vt:lpstr>
      <vt:lpstr>Cambria</vt:lpstr>
      <vt:lpstr>Arial Unicode MS</vt:lpstr>
      <vt:lpstr>Wingdings</vt:lpstr>
      <vt:lpstr>Times-Roman</vt:lpstr>
      <vt:lpstr>Θέμα του Office</vt:lpstr>
      <vt:lpstr>Equation</vt:lpstr>
      <vt:lpstr>Εξίσωση</vt:lpstr>
      <vt:lpstr>Slide 1</vt:lpstr>
      <vt:lpstr>Slide 2</vt:lpstr>
      <vt:lpstr>Slide 3</vt:lpstr>
      <vt:lpstr>Slide 4</vt:lpstr>
      <vt:lpstr>The HiBALQSOs absorption Spectral Lines</vt:lpstr>
      <vt:lpstr>Slide 6</vt:lpstr>
      <vt:lpstr>Slide 7</vt:lpstr>
      <vt:lpstr>2. Narrow Absorption lines (NALs) with simple profiles</vt:lpstr>
      <vt:lpstr>Slide 9</vt:lpstr>
      <vt:lpstr>Slide 10</vt:lpstr>
      <vt:lpstr>Slide 11</vt:lpstr>
      <vt:lpstr>Slide 12</vt:lpstr>
      <vt:lpstr>Slide 13</vt:lpstr>
      <vt:lpstr>Slide 14</vt:lpstr>
      <vt:lpstr>Slide 15</vt:lpstr>
      <vt:lpstr>Slide 16</vt:lpstr>
      <vt:lpstr>Problems of  HiBAL QSOs spectra</vt:lpstr>
      <vt:lpstr>Slide 18</vt:lpstr>
      <vt:lpstr>Slide 19</vt:lpstr>
      <vt:lpstr>Slide 20</vt:lpstr>
      <vt:lpstr>Slide 21</vt:lpstr>
      <vt:lpstr>Slide 22</vt:lpstr>
      <vt:lpstr>3. The radiative transfer equations and  the line function </vt:lpstr>
      <vt:lpstr>Slide 24</vt:lpstr>
      <vt:lpstr>Slide 25</vt:lpstr>
      <vt:lpstr>The reasons for choosing GR Model (Gauss-Rotation Model)</vt:lpstr>
      <vt:lpstr>Slide 27</vt:lpstr>
      <vt:lpstr>Slide 28</vt:lpstr>
      <vt:lpstr>Slide 29</vt:lpstr>
      <vt:lpstr>2. Creating two new distribution functions</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Μελέτη των γραμμών απορρόφησης του C IV στα φάσματα των HiBALQSOs</dc:title>
  <dc:creator>Valia Lyratzi</dc:creator>
  <cp:lastModifiedBy>Milan S. Dimitrijevi</cp:lastModifiedBy>
  <cp:revision>349</cp:revision>
  <dcterms:modified xsi:type="dcterms:W3CDTF">2013-06-07T13:48:22Z</dcterms:modified>
</cp:coreProperties>
</file>