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3" r:id="rId3"/>
    <p:sldId id="278" r:id="rId4"/>
    <p:sldId id="354" r:id="rId5"/>
    <p:sldId id="356" r:id="rId6"/>
    <p:sldId id="358" r:id="rId7"/>
    <p:sldId id="355" r:id="rId8"/>
    <p:sldId id="342" r:id="rId9"/>
    <p:sldId id="350" r:id="rId10"/>
    <p:sldId id="333" r:id="rId11"/>
    <p:sldId id="335" r:id="rId12"/>
    <p:sldId id="351" r:id="rId13"/>
    <p:sldId id="353" r:id="rId14"/>
    <p:sldId id="282" r:id="rId15"/>
    <p:sldId id="336" r:id="rId16"/>
    <p:sldId id="352" r:id="rId17"/>
    <p:sldId id="338" r:id="rId18"/>
    <p:sldId id="360" r:id="rId19"/>
    <p:sldId id="348" r:id="rId20"/>
    <p:sldId id="357" r:id="rId21"/>
    <p:sldId id="340" r:id="rId22"/>
  </p:sldIdLst>
  <p:sldSz cx="10080625" cy="7559675"/>
  <p:notesSz cx="7772400" cy="100584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Lucida Sans Unicode" pitchFamily="34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Lucida Sans Unicode" pitchFamily="34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Lucida Sans Unicode" pitchFamily="34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Lucida Sans Unicode" pitchFamily="34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3366"/>
    <a:srgbClr val="000066"/>
    <a:srgbClr val="003399"/>
    <a:srgbClr val="0033CC"/>
    <a:srgbClr val="3333CC"/>
    <a:srgbClr val="FF3300"/>
    <a:srgbClr val="CC0099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63" d="100"/>
          <a:sy n="63" d="100"/>
        </p:scale>
        <p:origin x="-540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fr-FR"/>
              <a:t>SCSLSA Banja Koviljača 13.05.2013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C0D940A-D3B2-4595-A00E-649CAD505B7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8238" y="763588"/>
            <a:ext cx="5494337" cy="377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r>
              <a:rPr lang="fr-FR"/>
              <a:t>SCSLSA Banja Koviljača 13.05.2013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fld id="{89437537-C679-402B-A7A5-4FDA705F0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z="270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SCSLSA Banja Koviljača 13.05.2013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51587-F28A-4735-862E-72CD5CB76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SCSLSA Banja Koviljača 13.05.2013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F3BA3-6829-4B1C-9831-24D622349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7263" y="301625"/>
            <a:ext cx="2266950" cy="6665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1625" cy="6665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SCSLSA Banja Koviljača 13.05.2013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73261-F863-4411-8A56-51126108A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SCSLSA Banja Koviljača 13.05.2013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9F690-F26A-4F4B-8D38-9D8485529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SCSLSA Banja Koviljača 13.05.2013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AC65F-FC2F-43B1-ADA1-154C98251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979613"/>
            <a:ext cx="434975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2875" y="1979613"/>
            <a:ext cx="435133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SCSLSA Banja Koviljača 13.05.2013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7AA07-A813-46B7-9AAE-AC3717C32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SCSLSA Banja Koviljača 13.05.2013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EBD1D-9EE1-4939-8CB5-136C23255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SCSLSA Banja Koviljača 13.05.2013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9CEA1-DA87-4D59-BA7E-F8D399B85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SCSLSA Banja Koviljača 13.05.2013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9F408-F24E-45F3-98BF-28B1C8D99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SCSLSA Banja Koviljača 13.05.2013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119FC-F858-4524-BFD7-B73CE5700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SCSLSA Banja Koviljača 13.05.2013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79F63-C18D-4354-8EA1-B77027DB6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979613"/>
            <a:ext cx="8853488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12775" y="656272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556000" y="656272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r>
              <a:rPr lang="en-US"/>
              <a:t>SCSLSA Banja Koviljača 13.05.2013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335838" y="656272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pPr>
              <a:defRPr/>
            </a:pPr>
            <a:fld id="{DE6FC6E9-4B33-4D1B-A572-187F795E9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dt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>
          <a:solidFill>
            <a:srgbClr val="280099"/>
          </a:solidFill>
          <a:latin typeface="+mj-lt"/>
          <a:ea typeface="Arial Unicode MS" pitchFamily="34" charset="-128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>
          <a:solidFill>
            <a:srgbClr val="280099"/>
          </a:solidFill>
          <a:latin typeface="Arial" charset="0"/>
          <a:ea typeface="Arial Unicode MS" pitchFamily="34" charset="-128"/>
          <a:cs typeface="Arial Unicode M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>
          <a:solidFill>
            <a:srgbClr val="280099"/>
          </a:solidFill>
          <a:latin typeface="Arial" charset="0"/>
          <a:ea typeface="Arial Unicode MS" pitchFamily="34" charset="-128"/>
          <a:cs typeface="Arial Unicode M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>
          <a:solidFill>
            <a:srgbClr val="280099"/>
          </a:solidFill>
          <a:latin typeface="Arial" charset="0"/>
          <a:ea typeface="Arial Unicode MS" pitchFamily="34" charset="-128"/>
          <a:cs typeface="Arial Unicode M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>
          <a:solidFill>
            <a:srgbClr val="280099"/>
          </a:solidFill>
          <a:latin typeface="Arial" charset="0"/>
          <a:ea typeface="Arial Unicode MS" pitchFamily="34" charset="-128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100">
          <a:solidFill>
            <a:srgbClr val="280099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8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Arial Unicode MS" pitchFamily="34" charset="-128"/>
          <a:cs typeface="Lucida Sans Unicode" charset="0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Lucida Sans Unicode" charset="0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Lucida Sans Unicode" charset="0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Lucida Sans Unicode" charset="0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Lucida Sans Unicode" charset="0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Lucida Sans Unicode" charset="0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Lucida Sans Unicode" charset="0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Lucida Sans Unicode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31800" y="2951163"/>
            <a:ext cx="9072563" cy="16922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4000" b="1" dirty="0">
                <a:solidFill>
                  <a:srgbClr val="002060"/>
                </a:solidFill>
                <a:latin typeface="Comic Sans MS" pitchFamily="66" charset="0"/>
              </a:rPr>
              <a:t>Stark broadening of B IV lines </a:t>
            </a:r>
            <a:r>
              <a:rPr lang="en-US" sz="4000" b="1" dirty="0">
                <a:solidFill>
                  <a:srgbClr val="002060"/>
                </a:solidFill>
                <a:latin typeface="Comic Sans MS" pitchFamily="66" charset="0"/>
              </a:rPr>
              <a:t>for astrophysical and laboratory </a:t>
            </a:r>
            <a:br>
              <a:rPr lang="en-US" sz="4000" b="1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en-US" sz="4000" b="1" dirty="0">
                <a:solidFill>
                  <a:srgbClr val="002060"/>
                </a:solidFill>
                <a:latin typeface="Comic Sans MS" pitchFamily="66" charset="0"/>
              </a:rPr>
              <a:t>plasma research</a:t>
            </a:r>
            <a:endParaRPr lang="fr-FR" sz="4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5" name="Subtitle 2"/>
          <p:cNvSpPr txBox="1">
            <a:spLocks/>
          </p:cNvSpPr>
          <p:nvPr/>
        </p:nvSpPr>
        <p:spPr bwMode="auto">
          <a:xfrm>
            <a:off x="431800" y="4787900"/>
            <a:ext cx="927735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 eaLnBrk="1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2800" dirty="0" smtClean="0">
                <a:solidFill>
                  <a:srgbClr val="003399"/>
                </a:solidFill>
                <a:latin typeface="Arial Narrow" pitchFamily="34" charset="0"/>
              </a:rPr>
              <a:t>M S </a:t>
            </a:r>
            <a:r>
              <a:rPr lang="en-GB" sz="2800" dirty="0" err="1" smtClean="0">
                <a:solidFill>
                  <a:srgbClr val="003399"/>
                </a:solidFill>
                <a:latin typeface="Arial Narrow" pitchFamily="34" charset="0"/>
              </a:rPr>
              <a:t>Dimitrijevi</a:t>
            </a:r>
            <a:r>
              <a:rPr lang="en-US" sz="2800" dirty="0" smtClean="0">
                <a:solidFill>
                  <a:srgbClr val="003399"/>
                </a:solidFill>
                <a:latin typeface="Arial Narrow" pitchFamily="34" charset="0"/>
              </a:rPr>
              <a:t>ć</a:t>
            </a:r>
            <a:r>
              <a:rPr lang="en-GB" sz="2800" dirty="0" smtClean="0">
                <a:solidFill>
                  <a:srgbClr val="003399"/>
                </a:solidFill>
                <a:latin typeface="Arial Narrow" pitchFamily="34" charset="0"/>
              </a:rPr>
              <a:t>, M </a:t>
            </a:r>
            <a:r>
              <a:rPr lang="en-GB" sz="2800" dirty="0" err="1" smtClean="0">
                <a:solidFill>
                  <a:srgbClr val="003399"/>
                </a:solidFill>
                <a:latin typeface="Arial Narrow" pitchFamily="34" charset="0"/>
              </a:rPr>
              <a:t>Christova</a:t>
            </a:r>
            <a:r>
              <a:rPr lang="en-GB" sz="2800" dirty="0" smtClean="0">
                <a:solidFill>
                  <a:srgbClr val="003399"/>
                </a:solidFill>
                <a:latin typeface="Arial Narrow" pitchFamily="34" charset="0"/>
              </a:rPr>
              <a:t>, Z Simi</a:t>
            </a:r>
            <a:r>
              <a:rPr lang="en-US" sz="2800" dirty="0" smtClean="0">
                <a:solidFill>
                  <a:srgbClr val="003399"/>
                </a:solidFill>
                <a:latin typeface="Arial Narrow" pitchFamily="34" charset="0"/>
              </a:rPr>
              <a:t>ć</a:t>
            </a:r>
            <a:r>
              <a:rPr lang="en-GB" sz="2800" dirty="0" smtClean="0">
                <a:solidFill>
                  <a:srgbClr val="003399"/>
                </a:solidFill>
                <a:latin typeface="Arial Narrow" pitchFamily="34" charset="0"/>
              </a:rPr>
              <a:t>, A </a:t>
            </a:r>
            <a:r>
              <a:rPr lang="en-GB" sz="2800" dirty="0" err="1" smtClean="0">
                <a:solidFill>
                  <a:srgbClr val="003399"/>
                </a:solidFill>
                <a:latin typeface="Arial Narrow" pitchFamily="34" charset="0"/>
              </a:rPr>
              <a:t>Kova</a:t>
            </a:r>
            <a:r>
              <a:rPr lang="en-US" sz="2800" dirty="0" err="1" smtClean="0">
                <a:solidFill>
                  <a:srgbClr val="003399"/>
                </a:solidFill>
                <a:latin typeface="Arial Narrow" pitchFamily="34" charset="0"/>
              </a:rPr>
              <a:t>će</a:t>
            </a:r>
            <a:r>
              <a:rPr lang="en-GB" sz="2800" dirty="0" smtClean="0">
                <a:solidFill>
                  <a:srgbClr val="003399"/>
                </a:solidFill>
                <a:latin typeface="Arial Narrow" pitchFamily="34" charset="0"/>
              </a:rPr>
              <a:t>vi</a:t>
            </a:r>
            <a:r>
              <a:rPr lang="en-US" sz="2800" dirty="0" smtClean="0">
                <a:solidFill>
                  <a:srgbClr val="003399"/>
                </a:solidFill>
                <a:latin typeface="Arial Narrow" pitchFamily="34" charset="0"/>
              </a:rPr>
              <a:t>ć</a:t>
            </a:r>
            <a:r>
              <a:rPr lang="en-GB" sz="2800" dirty="0" smtClean="0">
                <a:solidFill>
                  <a:srgbClr val="003399"/>
                </a:solidFill>
                <a:latin typeface="Arial Narrow" pitchFamily="34" charset="0"/>
              </a:rPr>
              <a:t>, S </a:t>
            </a:r>
            <a:r>
              <a:rPr lang="en-GB" sz="2800" dirty="0" err="1" smtClean="0">
                <a:solidFill>
                  <a:srgbClr val="003399"/>
                </a:solidFill>
                <a:latin typeface="Arial Narrow" pitchFamily="34" charset="0"/>
              </a:rPr>
              <a:t>Sahal-Bréchot</a:t>
            </a:r>
            <a:endParaRPr lang="en-GB" sz="2800" dirty="0" smtClean="0">
              <a:solidFill>
                <a:srgbClr val="003399"/>
              </a:solidFill>
              <a:latin typeface="Arial Narrow" pitchFamily="34" charset="0"/>
            </a:endParaRPr>
          </a:p>
          <a:p>
            <a:pPr marL="0" indent="0" algn="ctr" eaLnBrk="1"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2000" i="1" dirty="0" err="1" smtClean="0">
                <a:solidFill>
                  <a:srgbClr val="003399"/>
                </a:solidFill>
                <a:latin typeface="Arial Narrow" pitchFamily="34" charset="0"/>
              </a:rPr>
              <a:t>Astronomical</a:t>
            </a:r>
            <a:r>
              <a:rPr lang="fr-FR" sz="2000" i="1" dirty="0" smtClean="0">
                <a:solidFill>
                  <a:srgbClr val="003399"/>
                </a:solidFill>
                <a:latin typeface="Arial Narrow" pitchFamily="34" charset="0"/>
              </a:rPr>
              <a:t> </a:t>
            </a:r>
            <a:r>
              <a:rPr lang="fr-FR" sz="2000" i="1" dirty="0" err="1" smtClean="0">
                <a:solidFill>
                  <a:srgbClr val="003399"/>
                </a:solidFill>
                <a:latin typeface="Arial Narrow" pitchFamily="34" charset="0"/>
              </a:rPr>
              <a:t>Observatory</a:t>
            </a:r>
            <a:r>
              <a:rPr lang="fr-FR" sz="2000" i="1" dirty="0" smtClean="0">
                <a:solidFill>
                  <a:srgbClr val="003399"/>
                </a:solidFill>
                <a:latin typeface="Arial Narrow" pitchFamily="34" charset="0"/>
              </a:rPr>
              <a:t>, </a:t>
            </a:r>
            <a:r>
              <a:rPr lang="fr-FR" sz="2000" i="1" dirty="0" err="1" smtClean="0">
                <a:solidFill>
                  <a:srgbClr val="003399"/>
                </a:solidFill>
                <a:latin typeface="Arial Narrow" pitchFamily="34" charset="0"/>
              </a:rPr>
              <a:t>Volgina</a:t>
            </a:r>
            <a:r>
              <a:rPr lang="fr-FR" sz="2000" i="1" dirty="0" smtClean="0">
                <a:solidFill>
                  <a:srgbClr val="003399"/>
                </a:solidFill>
                <a:latin typeface="Arial Narrow" pitchFamily="34" charset="0"/>
              </a:rPr>
              <a:t> 7, 11060 Belgrade 38, </a:t>
            </a:r>
            <a:r>
              <a:rPr lang="fr-FR" sz="2000" i="1" dirty="0" err="1" smtClean="0">
                <a:solidFill>
                  <a:srgbClr val="003399"/>
                </a:solidFill>
                <a:latin typeface="Arial Narrow" pitchFamily="34" charset="0"/>
              </a:rPr>
              <a:t>Serbia</a:t>
            </a:r>
            <a:endParaRPr lang="fr-FR" sz="2000" i="1" dirty="0" smtClean="0">
              <a:solidFill>
                <a:srgbClr val="003399"/>
              </a:solidFill>
              <a:latin typeface="Arial Narrow" pitchFamily="34" charset="0"/>
            </a:endParaRPr>
          </a:p>
          <a:p>
            <a:pPr marL="0" indent="0" algn="ctr" eaLnBrk="1"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000" i="1" dirty="0" smtClean="0">
                <a:solidFill>
                  <a:srgbClr val="003399"/>
                </a:solidFill>
                <a:latin typeface="Arial Narrow" pitchFamily="34" charset="0"/>
              </a:rPr>
              <a:t>Department of Applied Physics, Technical University-Sofia, 1000 Sofia, Bulgaria</a:t>
            </a:r>
          </a:p>
          <a:p>
            <a:pPr marL="0" indent="0" algn="ctr" eaLnBrk="1"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2000" i="1" dirty="0" smtClean="0">
                <a:solidFill>
                  <a:srgbClr val="003399"/>
                </a:solidFill>
                <a:latin typeface="Arial Narrow" pitchFamily="34" charset="0"/>
              </a:rPr>
              <a:t>Observatoire de Paris, 92195 Meudon Cedex, France</a:t>
            </a:r>
            <a:endParaRPr lang="fr-FR" sz="2000" i="1" dirty="0" smtClean="0">
              <a:solidFill>
                <a:srgbClr val="003399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2438" y="1389063"/>
            <a:ext cx="14287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2775" y="900113"/>
            <a:ext cx="14573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800" y="393700"/>
            <a:ext cx="14287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384550" y="466725"/>
            <a:ext cx="863600" cy="950913"/>
          </a:xfrm>
          <a:prstGeom prst="rect">
            <a:avLst/>
          </a:prstGeom>
          <a:gradFill flip="none" rotWithShape="1">
            <a:gsLst>
              <a:gs pos="0">
                <a:srgbClr val="99CC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2000" i="1" dirty="0">
                <a:solidFill>
                  <a:srgbClr val="002060"/>
                </a:solidFill>
                <a:latin typeface="Arial Narrow" pitchFamily="34" charset="0"/>
              </a:rPr>
              <a:t>بوره </a:t>
            </a:r>
            <a:endParaRPr lang="fr-FR" sz="2000" dirty="0">
              <a:solidFill>
                <a:srgbClr val="002060"/>
              </a:solidFill>
              <a:latin typeface="Arial Narrow" pitchFamily="34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2000" i="1" dirty="0">
                <a:solidFill>
                  <a:srgbClr val="002060"/>
                </a:solidFill>
                <a:latin typeface="Arial Narrow" pitchFamily="34" charset="0"/>
              </a:rPr>
              <a:t>بورق</a:t>
            </a:r>
            <a:r>
              <a:rPr lang="fr-FR" sz="2000" dirty="0">
                <a:solidFill>
                  <a:srgbClr val="002060"/>
                </a:solidFill>
                <a:latin typeface="Arial Narrow" pitchFamily="34" charset="0"/>
              </a:rPr>
              <a:t> 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bg-BG" sz="2000" dirty="0">
                <a:solidFill>
                  <a:srgbClr val="002060"/>
                </a:solidFill>
                <a:latin typeface="Arial Narrow" pitchFamily="34" charset="0"/>
              </a:rPr>
              <a:t>2</a:t>
            </a:r>
            <a:r>
              <a:rPr lang="en-US" sz="2000" dirty="0">
                <a:solidFill>
                  <a:srgbClr val="002060"/>
                </a:solidFill>
                <a:latin typeface="Arial Narrow" pitchFamily="34" charset="0"/>
              </a:rPr>
              <a:t>s</a:t>
            </a:r>
            <a:r>
              <a:rPr lang="en-US" sz="2000" baseline="30000" dirty="0">
                <a:solidFill>
                  <a:srgbClr val="002060"/>
                </a:solidFill>
                <a:latin typeface="Arial Narrow" pitchFamily="34" charset="0"/>
              </a:rPr>
              <a:t>2</a:t>
            </a:r>
            <a:r>
              <a:rPr lang="en-US" sz="2000" dirty="0">
                <a:solidFill>
                  <a:srgbClr val="002060"/>
                </a:solidFill>
                <a:latin typeface="Arial Narrow" pitchFamily="34" charset="0"/>
              </a:rPr>
              <a:t>2p</a:t>
            </a:r>
            <a:r>
              <a:rPr lang="en-US" sz="2000" baseline="30000" dirty="0">
                <a:solidFill>
                  <a:srgbClr val="002060"/>
                </a:solidFill>
                <a:latin typeface="Arial Narrow" pitchFamily="34" charset="0"/>
              </a:rPr>
              <a:t>1</a:t>
            </a:r>
            <a:endParaRPr lang="fr-FR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922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6000" y="6778625"/>
            <a:ext cx="3194050" cy="314325"/>
          </a:xfrm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solidFill>
                  <a:srgbClr val="003366"/>
                </a:solidFill>
                <a:latin typeface="Times New Roman" pitchFamily="18" charset="0"/>
                <a:cs typeface="Lucida Sans Unicode" pitchFamily="34" charset="0"/>
              </a:rPr>
              <a:t>SCSLSA Banja Koviljača 13.05.2013</a:t>
            </a:r>
          </a:p>
        </p:txBody>
      </p:sp>
      <p:pic>
        <p:nvPicPr>
          <p:cNvPr id="9225" name="Picture 2" descr="http://www.scslsa.matf.bg.ac.rs/logo-banj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413" y="279400"/>
            <a:ext cx="1963737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413" y="534988"/>
            <a:ext cx="9829800" cy="1084262"/>
          </a:xfrm>
          <a:ln>
            <a:miter lim="800000"/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STARK broadening theory</a:t>
            </a:r>
            <a:endParaRPr lang="en-GB" sz="36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29" name="Rectangle 9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4176713" y="3779838"/>
          <a:ext cx="5719762" cy="1079500"/>
        </p:xfrm>
        <a:graphic>
          <a:graphicData uri="http://schemas.openxmlformats.org/presentationml/2006/ole">
            <p:oleObj spid="_x0000_s1026" name="Equation" r:id="rId4" imgW="2616200" imgH="495300" progId="">
              <p:embed/>
            </p:oleObj>
          </a:graphicData>
        </a:graphic>
      </p:graphicFrame>
      <p:sp>
        <p:nvSpPr>
          <p:cNvPr id="1030" name="Rectangle 1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/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4319588" y="5219700"/>
          <a:ext cx="3651250" cy="1081088"/>
        </p:xfrm>
        <a:graphic>
          <a:graphicData uri="http://schemas.openxmlformats.org/presentationml/2006/ole">
            <p:oleObj spid="_x0000_s1027" name="Equation" r:id="rId5" imgW="1675673" imgH="495085" progId="">
              <p:embed/>
            </p:oleObj>
          </a:graphicData>
        </a:graphic>
      </p:graphicFrame>
      <p:sp>
        <p:nvSpPr>
          <p:cNvPr id="103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56000" y="6861175"/>
            <a:ext cx="3194050" cy="519113"/>
          </a:xfrm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cs typeface="Lucida Sans Unicode" pitchFamily="34" charset="0"/>
              </a:rPr>
              <a:t>SCSLSA Banja Koviljača 13.05.2013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431800" y="1619250"/>
            <a:ext cx="9577388" cy="22320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400" kern="0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+mn-cs"/>
              </a:rPr>
              <a:t>Sahal-Bréchot</a:t>
            </a:r>
            <a:r>
              <a:rPr lang="en-US" sz="2400" kern="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Arial Unicode MS" pitchFamily="34" charset="-128"/>
                <a:cs typeface="+mn-cs"/>
              </a:rPr>
              <a:t> theory based on the semi-classical perturbation formalism</a:t>
            </a:r>
          </a:p>
          <a:p>
            <a:pPr>
              <a:defRPr/>
            </a:pPr>
            <a:r>
              <a:rPr lang="en-GB" sz="2400" dirty="0">
                <a:solidFill>
                  <a:srgbClr val="003366"/>
                </a:solidFill>
                <a:latin typeface="Arial Narrow" pitchFamily="34" charset="0"/>
              </a:rPr>
              <a:t>Calculation of Stark parameters using: </a:t>
            </a:r>
            <a:endParaRPr lang="bg-BG" sz="2400" dirty="0">
              <a:solidFill>
                <a:srgbClr val="003366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en-GB" sz="2400" dirty="0">
                <a:solidFill>
                  <a:srgbClr val="003366"/>
                </a:solidFill>
                <a:latin typeface="Arial Narrow" pitchFamily="34" charset="0"/>
              </a:rPr>
              <a:t>	- atomic data from </a:t>
            </a:r>
            <a:r>
              <a:rPr lang="en-GB" sz="2400" dirty="0" err="1">
                <a:solidFill>
                  <a:srgbClr val="003366"/>
                </a:solidFill>
                <a:latin typeface="Arial Narrow" pitchFamily="34" charset="0"/>
              </a:rPr>
              <a:t>TOPbase</a:t>
            </a:r>
            <a:r>
              <a:rPr lang="en-GB" sz="2400" dirty="0">
                <a:solidFill>
                  <a:srgbClr val="003366"/>
                </a:solidFill>
                <a:latin typeface="Arial Narrow" pitchFamily="34" charset="0"/>
              </a:rPr>
              <a:t> catalogue</a:t>
            </a:r>
            <a:endParaRPr lang="bg-BG" sz="2400" dirty="0">
              <a:solidFill>
                <a:srgbClr val="003366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en-GB" sz="2400" dirty="0">
                <a:solidFill>
                  <a:srgbClr val="003366"/>
                </a:solidFill>
                <a:latin typeface="Arial Narrow" pitchFamily="34" charset="0"/>
              </a:rPr>
              <a:t>	- calculated oscillator strengths using Bates &amp; </a:t>
            </a:r>
            <a:r>
              <a:rPr lang="en-GB" sz="2400" dirty="0" err="1" smtClean="0">
                <a:solidFill>
                  <a:srgbClr val="003366"/>
                </a:solidFill>
                <a:latin typeface="Arial Narrow" pitchFamily="34" charset="0"/>
              </a:rPr>
              <a:t>Damgaard</a:t>
            </a:r>
            <a:r>
              <a:rPr lang="en-GB" sz="2400" dirty="0" smtClean="0">
                <a:solidFill>
                  <a:srgbClr val="003366"/>
                </a:solidFill>
                <a:latin typeface="Arial Narrow" pitchFamily="34" charset="0"/>
              </a:rPr>
              <a:t> </a:t>
            </a:r>
            <a:r>
              <a:rPr lang="en-GB" sz="2400" dirty="0">
                <a:solidFill>
                  <a:srgbClr val="003366"/>
                </a:solidFill>
                <a:latin typeface="Arial Narrow" pitchFamily="34" charset="0"/>
              </a:rPr>
              <a:t>method and experimental values of energy levels from the reference of </a:t>
            </a:r>
            <a:r>
              <a:rPr lang="en-GB" sz="2400" dirty="0" err="1">
                <a:solidFill>
                  <a:srgbClr val="003366"/>
                </a:solidFill>
                <a:latin typeface="Arial Narrow" pitchFamily="34" charset="0"/>
              </a:rPr>
              <a:t>Kramida</a:t>
            </a:r>
            <a:r>
              <a:rPr lang="en-GB" sz="2400" dirty="0">
                <a:solidFill>
                  <a:srgbClr val="003366"/>
                </a:solidFill>
                <a:latin typeface="Arial Narrow" pitchFamily="34" charset="0"/>
              </a:rPr>
              <a:t> at all.</a:t>
            </a:r>
            <a:endParaRPr lang="bg-BG" sz="2400" kern="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Arial Unicode MS" pitchFamily="34" charset="-128"/>
              <a:cs typeface="+mn-cs"/>
            </a:endParaRPr>
          </a:p>
        </p:txBody>
      </p:sp>
      <p:pic>
        <p:nvPicPr>
          <p:cNvPr id="1033" name="Picture 4" descr="File:AtomicLineSpE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3963" y="4146550"/>
            <a:ext cx="2776537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503238" y="179388"/>
            <a:ext cx="9069387" cy="1260475"/>
          </a:xfrm>
        </p:spPr>
        <p:txBody>
          <a:bodyPr/>
          <a:lstStyle/>
          <a:p>
            <a:r>
              <a:rPr lang="en-US" sz="3600" smtClean="0">
                <a:solidFill>
                  <a:srgbClr val="003366"/>
                </a:solidFill>
                <a:latin typeface="Comic Sans MS" pitchFamily="66" charset="0"/>
              </a:rPr>
              <a:t>Results</a:t>
            </a:r>
            <a:endParaRPr lang="fr-FR" sz="3600" smtClean="0">
              <a:solidFill>
                <a:srgbClr val="003366"/>
              </a:solidFill>
              <a:latin typeface="Comic Sans MS" pitchFamily="66" charset="0"/>
            </a:endParaRPr>
          </a:p>
        </p:txBody>
      </p:sp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503238" y="5681663"/>
            <a:ext cx="92900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bg-BG" sz="2400">
                <a:solidFill>
                  <a:srgbClr val="002060"/>
                </a:solidFill>
                <a:latin typeface="Arial Narrow" pitchFamily="34" charset="0"/>
              </a:rPr>
              <a:t>Electron impact widths of </a:t>
            </a:r>
            <a:r>
              <a:rPr lang="en-US" sz="2400">
                <a:solidFill>
                  <a:srgbClr val="002060"/>
                </a:solidFill>
                <a:latin typeface="Arial Narrow" pitchFamily="34" charset="0"/>
              </a:rPr>
              <a:t>B</a:t>
            </a:r>
            <a:r>
              <a:rPr lang="bg-BG" sz="2400">
                <a:solidFill>
                  <a:srgbClr val="002060"/>
                </a:solidFill>
                <a:latin typeface="Arial Narrow" pitchFamily="34" charset="0"/>
              </a:rPr>
              <a:t> I</a:t>
            </a:r>
            <a:r>
              <a:rPr lang="en-US" sz="2400">
                <a:solidFill>
                  <a:srgbClr val="002060"/>
                </a:solidFill>
                <a:latin typeface="Arial Narrow" pitchFamily="34" charset="0"/>
              </a:rPr>
              <a:t>V</a:t>
            </a:r>
            <a:r>
              <a:rPr lang="bg-BG" sz="2400">
                <a:solidFill>
                  <a:srgbClr val="002060"/>
                </a:solidFill>
                <a:latin typeface="Arial Narrow" pitchFamily="34" charset="0"/>
              </a:rPr>
              <a:t> spectral line versus </a:t>
            </a:r>
            <a:r>
              <a:rPr lang="en-US" sz="2400">
                <a:solidFill>
                  <a:srgbClr val="002060"/>
                </a:solidFill>
                <a:latin typeface="Arial Narrow" pitchFamily="34" charset="0"/>
              </a:rPr>
              <a:t>the temperature for electron density 10</a:t>
            </a:r>
            <a:r>
              <a:rPr lang="en-US" sz="2400" baseline="30000">
                <a:solidFill>
                  <a:srgbClr val="002060"/>
                </a:solidFill>
                <a:latin typeface="Arial Narrow" pitchFamily="34" charset="0"/>
              </a:rPr>
              <a:t>18</a:t>
            </a:r>
            <a:r>
              <a:rPr lang="en-US" sz="2400">
                <a:solidFill>
                  <a:srgbClr val="002060"/>
                </a:solidFill>
                <a:latin typeface="Arial Narrow" pitchFamily="34" charset="0"/>
              </a:rPr>
              <a:t> cm</a:t>
            </a:r>
            <a:r>
              <a:rPr lang="en-US" sz="2400" baseline="30000">
                <a:solidFill>
                  <a:srgbClr val="002060"/>
                </a:solidFill>
                <a:latin typeface="Arial Narrow" pitchFamily="34" charset="0"/>
              </a:rPr>
              <a:t>-3</a:t>
            </a:r>
            <a:r>
              <a:rPr lang="bg-BG" sz="2400">
                <a:solidFill>
                  <a:srgbClr val="002060"/>
                </a:solidFill>
                <a:latin typeface="Arial Narrow" pitchFamily="34" charset="0"/>
              </a:rPr>
              <a:t>.</a:t>
            </a:r>
            <a:endParaRPr lang="fr-FR" sz="240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05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56000" y="6850063"/>
            <a:ext cx="3194050" cy="314325"/>
          </a:xfrm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cs typeface="Lucida Sans Unicode" pitchFamily="34" charset="0"/>
              </a:rPr>
              <a:t>SCSLSA Banja Koviljača 13.05.2013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44463" y="933450"/>
          <a:ext cx="6889750" cy="4870450"/>
        </p:xfrm>
        <a:graphic>
          <a:graphicData uri="http://schemas.openxmlformats.org/presentationml/2006/ole">
            <p:oleObj spid="_x0000_s2050" name="Graph" r:id="rId3" imgW="4276800" imgH="3024000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92838" y="2397125"/>
            <a:ext cx="3527425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Width:</a:t>
            </a:r>
            <a:r>
              <a:rPr lang="en-GB" dirty="0">
                <a:solidFill>
                  <a:srgbClr val="003366"/>
                </a:solidFill>
                <a:latin typeface="Arial Narrow" pitchFamily="34" charset="0"/>
              </a:rPr>
              <a:t> 91 – 30 % - electron contribution 3 – 20 % - proton contribution</a:t>
            </a:r>
          </a:p>
          <a:p>
            <a:pPr>
              <a:defRPr/>
            </a:pPr>
            <a:r>
              <a:rPr lang="en-GB" dirty="0">
                <a:solidFill>
                  <a:srgbClr val="003366"/>
                </a:solidFill>
                <a:latin typeface="Arial Narrow" pitchFamily="34" charset="0"/>
              </a:rPr>
              <a:t>5 – 50 % ionized helium contribution</a:t>
            </a:r>
            <a:endParaRPr lang="bg-BG" dirty="0">
              <a:solidFill>
                <a:srgbClr val="003366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53200" y="6994525"/>
            <a:ext cx="3194050" cy="314325"/>
          </a:xfrm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cs typeface="Lucida Sans Unicode" pitchFamily="34" charset="0"/>
              </a:rPr>
              <a:t>SCSLSA Banja Koviljača 13.05.2013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360363" y="611188"/>
          <a:ext cx="8078787" cy="5711825"/>
        </p:xfrm>
        <a:graphic>
          <a:graphicData uri="http://schemas.openxmlformats.org/presentationml/2006/ole">
            <p:oleObj spid="_x0000_s3074" name="Graph" r:id="rId3" imgW="4276800" imgH="3024000" progId="">
              <p:embed/>
            </p:oleObj>
          </a:graphicData>
        </a:graphic>
      </p:graphicFrame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503238" y="5980113"/>
            <a:ext cx="936148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bg-BG" sz="2400">
                <a:solidFill>
                  <a:srgbClr val="002060"/>
                </a:solidFill>
                <a:latin typeface="Arial Narrow" pitchFamily="34" charset="0"/>
              </a:rPr>
              <a:t>Electron impact shifts of </a:t>
            </a:r>
            <a:r>
              <a:rPr lang="en-US" sz="2400">
                <a:solidFill>
                  <a:srgbClr val="002060"/>
                </a:solidFill>
                <a:latin typeface="Arial Narrow" pitchFamily="34" charset="0"/>
              </a:rPr>
              <a:t>B</a:t>
            </a:r>
            <a:r>
              <a:rPr lang="bg-BG" sz="2400">
                <a:solidFill>
                  <a:srgbClr val="002060"/>
                </a:solidFill>
                <a:latin typeface="Arial Narrow" pitchFamily="34" charset="0"/>
              </a:rPr>
              <a:t> I</a:t>
            </a:r>
            <a:r>
              <a:rPr lang="en-US" sz="2400">
                <a:solidFill>
                  <a:srgbClr val="002060"/>
                </a:solidFill>
                <a:latin typeface="Arial Narrow" pitchFamily="34" charset="0"/>
              </a:rPr>
              <a:t>V</a:t>
            </a:r>
            <a:r>
              <a:rPr lang="bg-BG" sz="2400">
                <a:solidFill>
                  <a:srgbClr val="002060"/>
                </a:solidFill>
                <a:latin typeface="Arial Narrow" pitchFamily="34" charset="0"/>
              </a:rPr>
              <a:t> spectral line versus </a:t>
            </a:r>
            <a:r>
              <a:rPr lang="en-US" sz="2400">
                <a:solidFill>
                  <a:srgbClr val="002060"/>
                </a:solidFill>
                <a:latin typeface="Arial Narrow" pitchFamily="34" charset="0"/>
              </a:rPr>
              <a:t>the temperature for electron density 10</a:t>
            </a:r>
            <a:r>
              <a:rPr lang="en-US" sz="2400" baseline="30000">
                <a:solidFill>
                  <a:srgbClr val="002060"/>
                </a:solidFill>
                <a:latin typeface="Arial Narrow" pitchFamily="34" charset="0"/>
              </a:rPr>
              <a:t>18</a:t>
            </a:r>
            <a:r>
              <a:rPr lang="en-US" sz="2400">
                <a:solidFill>
                  <a:srgbClr val="002060"/>
                </a:solidFill>
                <a:latin typeface="Arial Narrow" pitchFamily="34" charset="0"/>
              </a:rPr>
              <a:t> cm</a:t>
            </a:r>
            <a:r>
              <a:rPr lang="en-US" sz="2400" baseline="30000">
                <a:solidFill>
                  <a:srgbClr val="002060"/>
                </a:solidFill>
                <a:latin typeface="Arial Narrow" pitchFamily="34" charset="0"/>
              </a:rPr>
              <a:t>-3</a:t>
            </a:r>
            <a:r>
              <a:rPr lang="bg-BG" sz="2400">
                <a:solidFill>
                  <a:srgbClr val="002060"/>
                </a:solidFill>
                <a:latin typeface="Arial Narrow" pitchFamily="34" charset="0"/>
              </a:rPr>
              <a:t>.</a:t>
            </a:r>
            <a:endParaRPr lang="fr-FR" sz="240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503238" y="179388"/>
            <a:ext cx="9069387" cy="1260475"/>
          </a:xfrm>
        </p:spPr>
        <p:txBody>
          <a:bodyPr/>
          <a:lstStyle/>
          <a:p>
            <a:r>
              <a:rPr lang="en-US" sz="3600" smtClean="0">
                <a:solidFill>
                  <a:srgbClr val="003366"/>
                </a:solidFill>
                <a:latin typeface="Comic Sans MS" pitchFamily="66" charset="0"/>
              </a:rPr>
              <a:t>Results</a:t>
            </a:r>
            <a:endParaRPr lang="fr-FR" sz="3600" smtClean="0">
              <a:solidFill>
                <a:srgbClr val="003366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16800" y="2195513"/>
            <a:ext cx="2376488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Shift:</a:t>
            </a:r>
            <a:r>
              <a:rPr lang="en-GB" dirty="0">
                <a:solidFill>
                  <a:srgbClr val="003366"/>
                </a:solidFill>
                <a:latin typeface="Arial Narrow" pitchFamily="34" charset="0"/>
              </a:rPr>
              <a:t> </a:t>
            </a:r>
          </a:p>
          <a:p>
            <a:pPr>
              <a:defRPr/>
            </a:pPr>
            <a:r>
              <a:rPr lang="en-GB" dirty="0">
                <a:solidFill>
                  <a:srgbClr val="003366"/>
                </a:solidFill>
                <a:latin typeface="Arial Narrow" pitchFamily="34" charset="0"/>
              </a:rPr>
              <a:t>60 - 70 % ionized helium </a:t>
            </a:r>
          </a:p>
          <a:p>
            <a:pPr>
              <a:defRPr/>
            </a:pPr>
            <a:r>
              <a:rPr lang="en-GB" dirty="0">
                <a:solidFill>
                  <a:srgbClr val="003366"/>
                </a:solidFill>
                <a:latin typeface="Arial Narrow" pitchFamily="34" charset="0"/>
              </a:rPr>
              <a:t>24 – 28 % - proton contribution</a:t>
            </a:r>
          </a:p>
          <a:p>
            <a:pPr>
              <a:defRPr/>
            </a:pPr>
            <a:r>
              <a:rPr lang="en-GB" dirty="0">
                <a:solidFill>
                  <a:srgbClr val="003366"/>
                </a:solidFill>
                <a:latin typeface="Arial Narrow" pitchFamily="34" charset="0"/>
              </a:rPr>
              <a:t>5 – 14 % - electron contribution</a:t>
            </a:r>
            <a:endParaRPr lang="bg-BG" dirty="0">
              <a:solidFill>
                <a:srgbClr val="003366"/>
              </a:solidFill>
              <a:latin typeface="Arial Narrow" pitchFamily="34" charset="0"/>
            </a:endParaRPr>
          </a:p>
          <a:p>
            <a:pPr>
              <a:defRPr/>
            </a:pPr>
            <a:endParaRPr lang="bg-BG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56000" y="6850063"/>
            <a:ext cx="3194050" cy="314325"/>
          </a:xfrm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cs typeface="Lucida Sans Unicode" pitchFamily="34" charset="0"/>
              </a:rPr>
              <a:t>SCSLSA Banja Koviljača 13.05.2013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1574800" y="1116013"/>
          <a:ext cx="7232650" cy="5111750"/>
        </p:xfrm>
        <a:graphic>
          <a:graphicData uri="http://schemas.openxmlformats.org/presentationml/2006/ole">
            <p:oleObj spid="_x0000_s4098" name="Graph" r:id="rId3" imgW="4276800" imgH="3024000" progId="">
              <p:embed/>
            </p:oleObj>
          </a:graphicData>
        </a:graphic>
      </p:graphicFrame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503238" y="179388"/>
            <a:ext cx="9069387" cy="1260475"/>
          </a:xfrm>
        </p:spPr>
        <p:txBody>
          <a:bodyPr/>
          <a:lstStyle/>
          <a:p>
            <a:r>
              <a:rPr lang="en-US" sz="3600" smtClean="0">
                <a:solidFill>
                  <a:srgbClr val="003366"/>
                </a:solidFill>
                <a:latin typeface="Comic Sans MS" pitchFamily="66" charset="0"/>
              </a:rPr>
              <a:t>Results</a:t>
            </a:r>
            <a:endParaRPr lang="fr-FR" sz="3600" smtClean="0">
              <a:solidFill>
                <a:srgbClr val="003366"/>
              </a:solidFill>
              <a:latin typeface="Comic Sans MS" pitchFamily="66" charset="0"/>
            </a:endParaRPr>
          </a:p>
        </p:txBody>
      </p:sp>
      <p:sp>
        <p:nvSpPr>
          <p:cNvPr id="4101" name="TextBox 2"/>
          <p:cNvSpPr txBox="1">
            <a:spLocks noChangeArrowheads="1"/>
          </p:cNvSpPr>
          <p:nvPr/>
        </p:nvSpPr>
        <p:spPr bwMode="auto">
          <a:xfrm>
            <a:off x="503238" y="5953125"/>
            <a:ext cx="92900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bg-BG" sz="2400">
                <a:solidFill>
                  <a:srgbClr val="002060"/>
                </a:solidFill>
                <a:latin typeface="Arial Narrow" pitchFamily="34" charset="0"/>
              </a:rPr>
              <a:t>Electron impact widths of </a:t>
            </a:r>
            <a:r>
              <a:rPr lang="en-US" sz="2400">
                <a:solidFill>
                  <a:srgbClr val="002060"/>
                </a:solidFill>
                <a:latin typeface="Arial Narrow" pitchFamily="34" charset="0"/>
              </a:rPr>
              <a:t>B</a:t>
            </a:r>
            <a:r>
              <a:rPr lang="bg-BG" sz="2400">
                <a:solidFill>
                  <a:srgbClr val="002060"/>
                </a:solidFill>
                <a:latin typeface="Arial Narrow" pitchFamily="34" charset="0"/>
              </a:rPr>
              <a:t> I</a:t>
            </a:r>
            <a:r>
              <a:rPr lang="en-US" sz="2400">
                <a:solidFill>
                  <a:srgbClr val="002060"/>
                </a:solidFill>
                <a:latin typeface="Arial Narrow" pitchFamily="34" charset="0"/>
              </a:rPr>
              <a:t>V</a:t>
            </a:r>
            <a:r>
              <a:rPr lang="bg-BG" sz="2400">
                <a:solidFill>
                  <a:srgbClr val="002060"/>
                </a:solidFill>
                <a:latin typeface="Arial Narrow" pitchFamily="34" charset="0"/>
              </a:rPr>
              <a:t> spectral line versus </a:t>
            </a:r>
            <a:r>
              <a:rPr lang="en-US" sz="2400">
                <a:solidFill>
                  <a:srgbClr val="002060"/>
                </a:solidFill>
                <a:latin typeface="Arial Narrow" pitchFamily="34" charset="0"/>
              </a:rPr>
              <a:t>electron density for temperature 2E5 K</a:t>
            </a:r>
            <a:r>
              <a:rPr lang="bg-BG" sz="2400">
                <a:solidFill>
                  <a:srgbClr val="002060"/>
                </a:solidFill>
                <a:latin typeface="Arial Narrow" pitchFamily="34" charset="0"/>
              </a:rPr>
              <a:t>.</a:t>
            </a:r>
            <a:endParaRPr lang="fr-FR" sz="240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03238" y="358775"/>
            <a:ext cx="9069387" cy="1260475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Spectral series</a:t>
            </a:r>
            <a:endParaRPr lang="fr-FR" sz="3600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8435" name="Picture 2" descr="File:Hydrogen transition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7700" y="1436688"/>
            <a:ext cx="6291263" cy="471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Footer Placeholder 1"/>
          <p:cNvSpPr>
            <a:spLocks noGrp="1"/>
          </p:cNvSpPr>
          <p:nvPr>
            <p:ph type="ftr" sz="quarter" idx="11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cs typeface="Lucida Sans Unicode" pitchFamily="34" charset="0"/>
              </a:rPr>
              <a:t>SCSLSA Banja Koviljača 13.05.2013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503238" y="5953125"/>
            <a:ext cx="93614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bg-BG" sz="2400">
                <a:solidFill>
                  <a:srgbClr val="003366"/>
                </a:solidFill>
                <a:latin typeface="Arial Narrow" pitchFamily="34" charset="0"/>
              </a:rPr>
              <a:t>Electron impact width </a:t>
            </a:r>
            <a:r>
              <a:rPr lang="bg-BG" sz="2400">
                <a:solidFill>
                  <a:srgbClr val="002060"/>
                </a:solidFill>
                <a:latin typeface="Arial Narrow" pitchFamily="34" charset="0"/>
              </a:rPr>
              <a:t>of</a:t>
            </a:r>
            <a:r>
              <a:rPr lang="en-US" sz="240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bg-BG" sz="2400">
                <a:solidFill>
                  <a:srgbClr val="002060"/>
                </a:solidFill>
                <a:latin typeface="Arial Narrow" pitchFamily="34" charset="0"/>
              </a:rPr>
              <a:t>spectral line</a:t>
            </a:r>
            <a:r>
              <a:rPr lang="en-US" sz="2400">
                <a:solidFill>
                  <a:srgbClr val="002060"/>
                </a:solidFill>
                <a:latin typeface="Arial Narrow" pitchFamily="34" charset="0"/>
              </a:rPr>
              <a:t>s </a:t>
            </a:r>
            <a:r>
              <a:rPr lang="bg-BG" sz="2400">
                <a:solidFill>
                  <a:srgbClr val="002060"/>
                </a:solidFill>
                <a:latin typeface="Arial Narrow" pitchFamily="34" charset="0"/>
              </a:rPr>
              <a:t>within </a:t>
            </a:r>
            <a:r>
              <a:rPr lang="en-US" sz="2400">
                <a:solidFill>
                  <a:srgbClr val="002060"/>
                </a:solidFill>
                <a:latin typeface="Arial Narrow" pitchFamily="34" charset="0"/>
              </a:rPr>
              <a:t>one</a:t>
            </a:r>
            <a:r>
              <a:rPr lang="bg-BG" sz="2400">
                <a:solidFill>
                  <a:srgbClr val="002060"/>
                </a:solidFill>
                <a:latin typeface="Arial Narrow" pitchFamily="34" charset="0"/>
              </a:rPr>
              <a:t> spectral series versus the </a:t>
            </a:r>
            <a:r>
              <a:rPr lang="en-US" sz="2400">
                <a:solidFill>
                  <a:srgbClr val="002060"/>
                </a:solidFill>
                <a:latin typeface="Arial Narrow" pitchFamily="34" charset="0"/>
              </a:rPr>
              <a:t>principle quantum number for </a:t>
            </a:r>
            <a:r>
              <a:rPr lang="bg-BG" sz="2400">
                <a:solidFill>
                  <a:srgbClr val="002060"/>
                </a:solidFill>
                <a:latin typeface="Arial Narrow" pitchFamily="34" charset="0"/>
              </a:rPr>
              <a:t>temperature </a:t>
            </a:r>
            <a:r>
              <a:rPr lang="en-US" sz="2400">
                <a:solidFill>
                  <a:srgbClr val="002060"/>
                </a:solidFill>
                <a:latin typeface="Arial Narrow" pitchFamily="34" charset="0"/>
              </a:rPr>
              <a:t>1e5 K and </a:t>
            </a:r>
            <a:r>
              <a:rPr lang="bg-BG" sz="2400">
                <a:solidFill>
                  <a:srgbClr val="002060"/>
                </a:solidFill>
                <a:latin typeface="Arial Narrow" pitchFamily="34" charset="0"/>
              </a:rPr>
              <a:t>electron density 10</a:t>
            </a:r>
            <a:r>
              <a:rPr lang="bg-BG" sz="2400" baseline="30000">
                <a:solidFill>
                  <a:srgbClr val="002060"/>
                </a:solidFill>
                <a:latin typeface="Arial Narrow" pitchFamily="34" charset="0"/>
              </a:rPr>
              <a:t>1</a:t>
            </a:r>
            <a:r>
              <a:rPr lang="en-US" sz="2400" baseline="30000">
                <a:solidFill>
                  <a:srgbClr val="002060"/>
                </a:solidFill>
                <a:latin typeface="Arial Narrow" pitchFamily="34" charset="0"/>
              </a:rPr>
              <a:t>4</a:t>
            </a:r>
            <a:r>
              <a:rPr lang="bg-BG" sz="2400">
                <a:solidFill>
                  <a:srgbClr val="002060"/>
                </a:solidFill>
                <a:latin typeface="Arial Narrow" pitchFamily="34" charset="0"/>
              </a:rPr>
              <a:t> cm</a:t>
            </a:r>
            <a:r>
              <a:rPr lang="bg-BG" sz="2400" baseline="30000">
                <a:solidFill>
                  <a:srgbClr val="002060"/>
                </a:solidFill>
                <a:latin typeface="Arial Narrow" pitchFamily="34" charset="0"/>
              </a:rPr>
              <a:t>-3</a:t>
            </a:r>
            <a:r>
              <a:rPr lang="bg-BG" sz="2400">
                <a:solidFill>
                  <a:srgbClr val="002060"/>
                </a:solidFill>
                <a:latin typeface="Arial Narrow" pitchFamily="34" charset="0"/>
              </a:rPr>
              <a:t>.</a:t>
            </a:r>
            <a:r>
              <a:rPr lang="en-US" sz="2400">
                <a:solidFill>
                  <a:srgbClr val="002060"/>
                </a:solidFill>
                <a:latin typeface="Arial Narrow" pitchFamily="34" charset="0"/>
              </a:rPr>
              <a:t> </a:t>
            </a:r>
            <a:endParaRPr lang="fr-FR" sz="240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12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56000" y="6851650"/>
            <a:ext cx="3194050" cy="312738"/>
          </a:xfrm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cs typeface="Lucida Sans Unicode" pitchFamily="34" charset="0"/>
              </a:rPr>
              <a:t>SCSLSA Banja Koviljača 13.05.2013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1727200" y="1306513"/>
          <a:ext cx="6554788" cy="4633912"/>
        </p:xfrm>
        <a:graphic>
          <a:graphicData uri="http://schemas.openxmlformats.org/presentationml/2006/ole">
            <p:oleObj spid="_x0000_s5122" name="Graph" r:id="rId3" imgW="4276800" imgH="3024000" progId="">
              <p:embed/>
            </p:oleObj>
          </a:graphicData>
        </a:graphic>
      </p:graphicFrame>
      <p:sp>
        <p:nvSpPr>
          <p:cNvPr id="5125" name="Title 1"/>
          <p:cNvSpPr>
            <a:spLocks noGrp="1"/>
          </p:cNvSpPr>
          <p:nvPr>
            <p:ph type="title"/>
          </p:nvPr>
        </p:nvSpPr>
        <p:spPr>
          <a:xfrm>
            <a:off x="503238" y="431800"/>
            <a:ext cx="9069387" cy="1260475"/>
          </a:xfrm>
        </p:spPr>
        <p:txBody>
          <a:bodyPr/>
          <a:lstStyle/>
          <a:p>
            <a:r>
              <a:rPr lang="en-US" sz="3600" smtClean="0">
                <a:solidFill>
                  <a:srgbClr val="003366"/>
                </a:solidFill>
                <a:latin typeface="Comic Sans MS" pitchFamily="66" charset="0"/>
              </a:rPr>
              <a:t>Results</a:t>
            </a:r>
            <a:endParaRPr lang="fr-FR" sz="3600" smtClean="0">
              <a:solidFill>
                <a:srgbClr val="0033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56000" y="6923088"/>
            <a:ext cx="3194050" cy="241300"/>
          </a:xfrm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cs typeface="Lucida Sans Unicode" pitchFamily="34" charset="0"/>
              </a:rPr>
              <a:t>SCSLSA Banja Koviljača 13.05.2013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1319213" y="900113"/>
          <a:ext cx="7537450" cy="5329237"/>
        </p:xfrm>
        <a:graphic>
          <a:graphicData uri="http://schemas.openxmlformats.org/presentationml/2006/ole">
            <p:oleObj spid="_x0000_s6146" name="Graph" r:id="rId3" imgW="4276800" imgH="3024000" progId="">
              <p:embed/>
            </p:oleObj>
          </a:graphicData>
        </a:graphic>
      </p:graphicFrame>
      <p:sp>
        <p:nvSpPr>
          <p:cNvPr id="6148" name="TextBox 2"/>
          <p:cNvSpPr txBox="1">
            <a:spLocks noChangeArrowheads="1"/>
          </p:cNvSpPr>
          <p:nvPr/>
        </p:nvSpPr>
        <p:spPr bwMode="auto">
          <a:xfrm>
            <a:off x="503238" y="6024563"/>
            <a:ext cx="92900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bg-BG" sz="2400">
                <a:solidFill>
                  <a:srgbClr val="002060"/>
                </a:solidFill>
                <a:latin typeface="Arial Narrow" pitchFamily="34" charset="0"/>
              </a:rPr>
              <a:t>Electron impact widths of </a:t>
            </a:r>
            <a:r>
              <a:rPr lang="en-US" sz="2400">
                <a:solidFill>
                  <a:srgbClr val="002060"/>
                </a:solidFill>
                <a:latin typeface="Arial Narrow" pitchFamily="34" charset="0"/>
              </a:rPr>
              <a:t>B</a:t>
            </a:r>
            <a:r>
              <a:rPr lang="bg-BG" sz="2400">
                <a:solidFill>
                  <a:srgbClr val="002060"/>
                </a:solidFill>
                <a:latin typeface="Arial Narrow" pitchFamily="34" charset="0"/>
              </a:rPr>
              <a:t> I</a:t>
            </a:r>
            <a:r>
              <a:rPr lang="en-US" sz="2400">
                <a:solidFill>
                  <a:srgbClr val="002060"/>
                </a:solidFill>
                <a:latin typeface="Arial Narrow" pitchFamily="34" charset="0"/>
              </a:rPr>
              <a:t>V</a:t>
            </a:r>
            <a:r>
              <a:rPr lang="bg-BG" sz="2400">
                <a:solidFill>
                  <a:srgbClr val="002060"/>
                </a:solidFill>
                <a:latin typeface="Arial Narrow" pitchFamily="34" charset="0"/>
              </a:rPr>
              <a:t> spectral line versus </a:t>
            </a:r>
            <a:r>
              <a:rPr lang="en-US" sz="2400">
                <a:solidFill>
                  <a:srgbClr val="002060"/>
                </a:solidFill>
                <a:latin typeface="Arial Narrow" pitchFamily="34" charset="0"/>
              </a:rPr>
              <a:t>the temperature for electron density 10</a:t>
            </a:r>
            <a:r>
              <a:rPr lang="en-US" sz="2400" baseline="30000">
                <a:solidFill>
                  <a:srgbClr val="002060"/>
                </a:solidFill>
                <a:latin typeface="Arial Narrow" pitchFamily="34" charset="0"/>
              </a:rPr>
              <a:t>18</a:t>
            </a:r>
            <a:r>
              <a:rPr lang="en-US" sz="2400">
                <a:solidFill>
                  <a:srgbClr val="002060"/>
                </a:solidFill>
                <a:latin typeface="Arial Narrow" pitchFamily="34" charset="0"/>
              </a:rPr>
              <a:t> cm</a:t>
            </a:r>
            <a:r>
              <a:rPr lang="en-US" sz="2400" baseline="30000">
                <a:solidFill>
                  <a:srgbClr val="002060"/>
                </a:solidFill>
                <a:latin typeface="Arial Narrow" pitchFamily="34" charset="0"/>
              </a:rPr>
              <a:t>-3</a:t>
            </a:r>
            <a:r>
              <a:rPr lang="bg-BG" sz="2400">
                <a:solidFill>
                  <a:srgbClr val="002060"/>
                </a:solidFill>
                <a:latin typeface="Arial Narrow" pitchFamily="34" charset="0"/>
              </a:rPr>
              <a:t>.</a:t>
            </a:r>
            <a:endParaRPr lang="fr-FR" sz="240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6149" name="Title 1"/>
          <p:cNvSpPr>
            <a:spLocks noGrp="1"/>
          </p:cNvSpPr>
          <p:nvPr>
            <p:ph type="title"/>
          </p:nvPr>
        </p:nvSpPr>
        <p:spPr>
          <a:xfrm>
            <a:off x="503238" y="431800"/>
            <a:ext cx="9069387" cy="1260475"/>
          </a:xfrm>
        </p:spPr>
        <p:txBody>
          <a:bodyPr/>
          <a:lstStyle/>
          <a:p>
            <a:r>
              <a:rPr lang="en-US" sz="3600" smtClean="0">
                <a:solidFill>
                  <a:srgbClr val="003366"/>
                </a:solidFill>
                <a:latin typeface="Comic Sans MS" pitchFamily="66" charset="0"/>
              </a:rPr>
              <a:t>Results</a:t>
            </a:r>
            <a:endParaRPr lang="fr-FR" sz="3600" smtClean="0">
              <a:solidFill>
                <a:srgbClr val="0033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56000" y="6923088"/>
            <a:ext cx="3194050" cy="241300"/>
          </a:xfrm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cs typeface="Lucida Sans Unicode" pitchFamily="34" charset="0"/>
              </a:rPr>
              <a:t>SCSLSA Banja Koviljača 13.05.2013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3311525" y="971550"/>
          <a:ext cx="7058025" cy="4989513"/>
        </p:xfrm>
        <a:graphic>
          <a:graphicData uri="http://schemas.openxmlformats.org/presentationml/2006/ole">
            <p:oleObj spid="_x0000_s7170" name="Graph" r:id="rId3" imgW="4276800" imgH="3024000" progId="">
              <p:embed/>
            </p:oleObj>
          </a:graphicData>
        </a:graphic>
      </p:graphicFrame>
      <p:sp>
        <p:nvSpPr>
          <p:cNvPr id="7173" name="Title 1"/>
          <p:cNvSpPr>
            <a:spLocks noGrp="1"/>
          </p:cNvSpPr>
          <p:nvPr>
            <p:ph type="title"/>
          </p:nvPr>
        </p:nvSpPr>
        <p:spPr>
          <a:xfrm>
            <a:off x="503238" y="250825"/>
            <a:ext cx="9069387" cy="1260475"/>
          </a:xfrm>
        </p:spPr>
        <p:txBody>
          <a:bodyPr/>
          <a:lstStyle/>
          <a:p>
            <a:r>
              <a:rPr lang="en-US" sz="3600" smtClean="0">
                <a:solidFill>
                  <a:srgbClr val="003366"/>
                </a:solidFill>
                <a:latin typeface="Comic Sans MS" pitchFamily="66" charset="0"/>
              </a:rPr>
              <a:t>Results</a:t>
            </a:r>
            <a:endParaRPr lang="fr-FR" sz="3600" smtClean="0">
              <a:solidFill>
                <a:srgbClr val="003366"/>
              </a:solidFill>
              <a:latin typeface="Comic Sans MS" pitchFamily="66" charset="0"/>
            </a:endParaRPr>
          </a:p>
        </p:txBody>
      </p:sp>
      <p:sp>
        <p:nvSpPr>
          <p:cNvPr id="7174" name="TextBox 3"/>
          <p:cNvSpPr txBox="1">
            <a:spLocks noChangeArrowheads="1"/>
          </p:cNvSpPr>
          <p:nvPr/>
        </p:nvSpPr>
        <p:spPr bwMode="auto">
          <a:xfrm>
            <a:off x="503238" y="5980113"/>
            <a:ext cx="936148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bg-BG" sz="2400">
                <a:solidFill>
                  <a:srgbClr val="002060"/>
                </a:solidFill>
                <a:latin typeface="Arial Narrow" pitchFamily="34" charset="0"/>
              </a:rPr>
              <a:t>Electron impact shifts of </a:t>
            </a:r>
            <a:r>
              <a:rPr lang="en-US" sz="2400">
                <a:solidFill>
                  <a:srgbClr val="002060"/>
                </a:solidFill>
                <a:latin typeface="Arial Narrow" pitchFamily="34" charset="0"/>
              </a:rPr>
              <a:t>B</a:t>
            </a:r>
            <a:r>
              <a:rPr lang="bg-BG" sz="2400">
                <a:solidFill>
                  <a:srgbClr val="002060"/>
                </a:solidFill>
                <a:latin typeface="Arial Narrow" pitchFamily="34" charset="0"/>
              </a:rPr>
              <a:t> I</a:t>
            </a:r>
            <a:r>
              <a:rPr lang="en-US" sz="2400">
                <a:solidFill>
                  <a:srgbClr val="002060"/>
                </a:solidFill>
                <a:latin typeface="Arial Narrow" pitchFamily="34" charset="0"/>
              </a:rPr>
              <a:t>V</a:t>
            </a:r>
            <a:r>
              <a:rPr lang="bg-BG" sz="2400">
                <a:solidFill>
                  <a:srgbClr val="002060"/>
                </a:solidFill>
                <a:latin typeface="Arial Narrow" pitchFamily="34" charset="0"/>
              </a:rPr>
              <a:t> spectral line versus </a:t>
            </a:r>
            <a:r>
              <a:rPr lang="en-US" sz="2400">
                <a:solidFill>
                  <a:srgbClr val="002060"/>
                </a:solidFill>
                <a:latin typeface="Arial Narrow" pitchFamily="34" charset="0"/>
              </a:rPr>
              <a:t>the temperature for electron density 10</a:t>
            </a:r>
            <a:r>
              <a:rPr lang="en-US" sz="2400" baseline="30000">
                <a:solidFill>
                  <a:srgbClr val="002060"/>
                </a:solidFill>
                <a:latin typeface="Arial Narrow" pitchFamily="34" charset="0"/>
              </a:rPr>
              <a:t>17</a:t>
            </a:r>
            <a:r>
              <a:rPr lang="en-US" sz="2400">
                <a:solidFill>
                  <a:srgbClr val="002060"/>
                </a:solidFill>
                <a:latin typeface="Arial Narrow" pitchFamily="34" charset="0"/>
              </a:rPr>
              <a:t> cm</a:t>
            </a:r>
            <a:r>
              <a:rPr lang="en-US" sz="2400" baseline="30000">
                <a:solidFill>
                  <a:srgbClr val="002060"/>
                </a:solidFill>
                <a:latin typeface="Arial Narrow" pitchFamily="34" charset="0"/>
              </a:rPr>
              <a:t>-3</a:t>
            </a:r>
            <a:r>
              <a:rPr lang="bg-BG" sz="2400">
                <a:solidFill>
                  <a:srgbClr val="002060"/>
                </a:solidFill>
                <a:latin typeface="Arial Narrow" pitchFamily="34" charset="0"/>
              </a:rPr>
              <a:t>.</a:t>
            </a:r>
            <a:endParaRPr lang="fr-FR" sz="2400">
              <a:solidFill>
                <a:srgbClr val="002060"/>
              </a:solidFill>
              <a:latin typeface="Arial Narrow" pitchFamily="34" charset="0"/>
            </a:endParaRP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-73025" y="1116013"/>
          <a:ext cx="3802063" cy="2686050"/>
        </p:xfrm>
        <a:graphic>
          <a:graphicData uri="http://schemas.openxmlformats.org/presentationml/2006/ole">
            <p:oleObj spid="_x0000_s7171" name="Graph" r:id="rId4" imgW="4276800" imgH="3024000" progId="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720725" y="1331913"/>
            <a:ext cx="8853488" cy="4968875"/>
          </a:xfrm>
        </p:spPr>
        <p:txBody>
          <a:bodyPr/>
          <a:lstStyle/>
          <a:p>
            <a:r>
              <a:rPr lang="en-GB" sz="2400" dirty="0" smtClean="0">
                <a:latin typeface="Arial Narrow" pitchFamily="34" charset="0"/>
              </a:rPr>
              <a:t>Calculation of Stark parameters using: </a:t>
            </a:r>
            <a:endParaRPr lang="bg-BG" sz="2400" dirty="0" smtClean="0">
              <a:latin typeface="Arial Narrow" pitchFamily="34" charset="0"/>
            </a:endParaRPr>
          </a:p>
          <a:p>
            <a:r>
              <a:rPr lang="en-GB" sz="2400" dirty="0" smtClean="0">
                <a:latin typeface="Arial Narrow" pitchFamily="34" charset="0"/>
              </a:rPr>
              <a:t>	- atomic data from </a:t>
            </a:r>
            <a:r>
              <a:rPr lang="en-GB" sz="2400" dirty="0" err="1" smtClean="0">
                <a:latin typeface="Arial Narrow" pitchFamily="34" charset="0"/>
              </a:rPr>
              <a:t>TOPbase</a:t>
            </a:r>
            <a:r>
              <a:rPr lang="en-GB" sz="2400" dirty="0" smtClean="0">
                <a:latin typeface="Arial Narrow" pitchFamily="34" charset="0"/>
              </a:rPr>
              <a:t> catalogue</a:t>
            </a:r>
            <a:endParaRPr lang="bg-BG" sz="2400" dirty="0" smtClean="0">
              <a:latin typeface="Arial Narrow" pitchFamily="34" charset="0"/>
            </a:endParaRPr>
          </a:p>
          <a:p>
            <a:r>
              <a:rPr lang="en-GB" sz="2400" dirty="0" smtClean="0">
                <a:latin typeface="Arial Narrow" pitchFamily="34" charset="0"/>
              </a:rPr>
              <a:t>	- calculated oscillator strengths using Bates &amp; </a:t>
            </a:r>
            <a:r>
              <a:rPr lang="en-GB" sz="2400" dirty="0" err="1" smtClean="0">
                <a:latin typeface="Arial Narrow" pitchFamily="34" charset="0"/>
              </a:rPr>
              <a:t>Damgaard</a:t>
            </a:r>
            <a:r>
              <a:rPr lang="en-GB" sz="2400" dirty="0" smtClean="0">
                <a:latin typeface="Arial Narrow" pitchFamily="34" charset="0"/>
              </a:rPr>
              <a:t> </a:t>
            </a:r>
            <a:r>
              <a:rPr lang="en-GB" sz="2400" dirty="0" smtClean="0">
                <a:latin typeface="Arial Narrow" pitchFamily="34" charset="0"/>
              </a:rPr>
              <a:t>method and experimental values of energy levels from the reference of </a:t>
            </a:r>
            <a:r>
              <a:rPr lang="en-GB" sz="2400" dirty="0" err="1" smtClean="0">
                <a:latin typeface="Arial Narrow" pitchFamily="34" charset="0"/>
              </a:rPr>
              <a:t>Kramida</a:t>
            </a:r>
            <a:r>
              <a:rPr lang="en-GB" sz="2400" dirty="0" smtClean="0">
                <a:latin typeface="Arial Narrow" pitchFamily="34" charset="0"/>
              </a:rPr>
              <a:t> at all.</a:t>
            </a:r>
            <a:endParaRPr lang="bg-BG" sz="2400" dirty="0" smtClean="0">
              <a:latin typeface="Arial Narrow" pitchFamily="34" charset="0"/>
            </a:endParaRPr>
          </a:p>
          <a:p>
            <a:r>
              <a:rPr lang="en-GB" sz="2400" dirty="0" smtClean="0">
                <a:latin typeface="Arial Narrow" pitchFamily="34" charset="0"/>
              </a:rPr>
              <a:t>Comparison: experimental values of energy levels of </a:t>
            </a:r>
            <a:r>
              <a:rPr lang="en-GB" sz="2400" dirty="0" err="1" smtClean="0">
                <a:latin typeface="Arial Narrow" pitchFamily="34" charset="0"/>
              </a:rPr>
              <a:t>Kramida</a:t>
            </a:r>
            <a:r>
              <a:rPr lang="en-GB" sz="2400" dirty="0" smtClean="0">
                <a:latin typeface="Arial Narrow" pitchFamily="34" charset="0"/>
              </a:rPr>
              <a:t> at all. and calculated oscillator strengths using Bates &amp; </a:t>
            </a:r>
            <a:r>
              <a:rPr lang="en-GB" sz="2400" dirty="0" err="1" smtClean="0">
                <a:latin typeface="Arial Narrow" pitchFamily="34" charset="0"/>
              </a:rPr>
              <a:t>Damgaard</a:t>
            </a:r>
            <a:r>
              <a:rPr lang="en-GB" sz="2400" dirty="0" smtClean="0">
                <a:latin typeface="Arial Narrow" pitchFamily="34" charset="0"/>
              </a:rPr>
              <a:t> </a:t>
            </a:r>
            <a:r>
              <a:rPr lang="en-GB" sz="2400" dirty="0" smtClean="0">
                <a:latin typeface="Arial Narrow" pitchFamily="34" charset="0"/>
              </a:rPr>
              <a:t>method. We found that the difference in Stark width and shift is within 1 - 3%. This means that the Bates &amp; </a:t>
            </a:r>
            <a:r>
              <a:rPr lang="en-GB" sz="2400" dirty="0" err="1" smtClean="0">
                <a:latin typeface="Arial Narrow" pitchFamily="34" charset="0"/>
              </a:rPr>
              <a:t>Damgaard</a:t>
            </a:r>
            <a:r>
              <a:rPr lang="en-GB" sz="2400" dirty="0" smtClean="0">
                <a:latin typeface="Arial Narrow" pitchFamily="34" charset="0"/>
              </a:rPr>
              <a:t> </a:t>
            </a:r>
            <a:r>
              <a:rPr lang="en-GB" sz="2400" dirty="0" smtClean="0">
                <a:latin typeface="Arial Narrow" pitchFamily="34" charset="0"/>
              </a:rPr>
              <a:t>method for oscillator strengths calculations in the case of B IV transitions is adequate.</a:t>
            </a:r>
          </a:p>
          <a:p>
            <a:r>
              <a:rPr lang="en-GB" sz="2400" dirty="0" smtClean="0">
                <a:solidFill>
                  <a:srgbClr val="280099"/>
                </a:solidFill>
                <a:latin typeface="Arial Narrow" pitchFamily="34" charset="0"/>
                <a:ea typeface="ＭＳ Ｐゴシック" pitchFamily="34" charset="-128"/>
              </a:rPr>
              <a:t>Virtual Atomic and Molecular Data Centre</a:t>
            </a:r>
            <a:br>
              <a:rPr lang="en-GB" sz="2400" dirty="0" smtClean="0">
                <a:solidFill>
                  <a:srgbClr val="280099"/>
                </a:solidFill>
                <a:latin typeface="Arial Narrow" pitchFamily="34" charset="0"/>
                <a:ea typeface="ＭＳ Ｐゴシック" pitchFamily="34" charset="-128"/>
              </a:rPr>
            </a:br>
            <a:r>
              <a:rPr lang="en-GB" sz="2400" dirty="0" smtClean="0">
                <a:solidFill>
                  <a:srgbClr val="002060"/>
                </a:solidFill>
                <a:latin typeface="Arial Narrow" pitchFamily="34" charset="0"/>
                <a:ea typeface="ＭＳ Ｐゴシック" pitchFamily="34" charset="-128"/>
              </a:rPr>
              <a:t>http://www.vamdc.eu</a:t>
            </a: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6000" y="6861175"/>
            <a:ext cx="3194050" cy="5191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cs typeface="Lucida Sans Unicode" pitchFamily="34" charset="0"/>
              </a:rPr>
              <a:t>SCSLSA Banja Koviljača 13.05.2013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3238" y="250825"/>
            <a:ext cx="9069387" cy="1260475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Conclusion</a:t>
            </a:r>
            <a:endParaRPr lang="fr-FR" sz="3600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er 9"/>
          <p:cNvGrpSpPr>
            <a:grpSpLocks noChangeAspect="1"/>
          </p:cNvGrpSpPr>
          <p:nvPr/>
        </p:nvGrpSpPr>
        <p:grpSpPr bwMode="auto">
          <a:xfrm>
            <a:off x="6624638" y="4859338"/>
            <a:ext cx="2182812" cy="1081087"/>
            <a:chOff x="6406895" y="5353210"/>
            <a:chExt cx="2404003" cy="1190376"/>
          </a:xfrm>
        </p:grpSpPr>
        <p:sp>
          <p:nvSpPr>
            <p:cNvPr id="4" name="Rectangle 3"/>
            <p:cNvSpPr/>
            <p:nvPr/>
          </p:nvSpPr>
          <p:spPr>
            <a:xfrm>
              <a:off x="6406895" y="5353210"/>
              <a:ext cx="2404003" cy="119037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fr-FR"/>
            </a:p>
          </p:txBody>
        </p:sp>
        <p:pic>
          <p:nvPicPr>
            <p:cNvPr id="20488" name="Picture 5" descr="VAMDC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31900" y="5511737"/>
              <a:ext cx="2163763" cy="719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9" name="Text Box 7"/>
            <p:cNvSpPr txBox="1">
              <a:spLocks noChangeArrowheads="1"/>
            </p:cNvSpPr>
            <p:nvPr/>
          </p:nvSpPr>
          <p:spPr bwMode="auto">
            <a:xfrm>
              <a:off x="6814264" y="6206226"/>
              <a:ext cx="1821798" cy="291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 sz="1200">
                  <a:solidFill>
                    <a:srgbClr val="002060"/>
                  </a:solidFill>
                </a:rPr>
                <a:t>http://www.vamdc.org</a:t>
              </a:r>
              <a:endParaRPr lang="fr-FR">
                <a:solidFill>
                  <a:srgbClr val="002060"/>
                </a:solidFill>
                <a:latin typeface="Times" pitchFamily="18" charset="0"/>
              </a:endParaRPr>
            </a:p>
          </p:txBody>
        </p:sp>
      </p:grpSp>
      <p:sp>
        <p:nvSpPr>
          <p:cNvPr id="2048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56000" y="6994525"/>
            <a:ext cx="3194050" cy="314325"/>
          </a:xfrm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cs typeface="Lucida Sans Unicode" pitchFamily="34" charset="0"/>
              </a:rPr>
              <a:t>SCSLSA Banja Koviljača 13.05.2013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3238" y="466725"/>
            <a:ext cx="9069387" cy="9017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3600" kern="0" dirty="0">
                <a:solidFill>
                  <a:srgbClr val="003366"/>
                </a:solidFill>
                <a:latin typeface="Comic Sans MS" pitchFamily="66" charset="0"/>
                <a:ea typeface="Arial Unicode MS" pitchFamily="34" charset="-128"/>
                <a:cs typeface="+mj-cs"/>
              </a:rPr>
              <a:t>Acknowledgments</a:t>
            </a:r>
            <a:endParaRPr lang="fr-FR" sz="3600" kern="0" dirty="0">
              <a:solidFill>
                <a:srgbClr val="003366"/>
              </a:solidFill>
              <a:latin typeface="Comic Sans MS" pitchFamily="66" charset="0"/>
              <a:ea typeface="Arial Unicode MS" pitchFamily="34" charset="-128"/>
              <a:cs typeface="+mj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55650" y="1331913"/>
            <a:ext cx="8569325" cy="280828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en-GB" sz="2800" kern="0" dirty="0">
                <a:solidFill>
                  <a:srgbClr val="003366"/>
                </a:solidFill>
                <a:latin typeface="Arial Narrow" pitchFamily="34" charset="0"/>
                <a:ea typeface="ＭＳ Ｐゴシック" pitchFamily="34" charset="-128"/>
                <a:cs typeface="+mj-cs"/>
              </a:rPr>
              <a:t>Project </a:t>
            </a:r>
            <a:r>
              <a:rPr lang="en-GB" sz="2800" dirty="0">
                <a:solidFill>
                  <a:srgbClr val="003366"/>
                </a:solidFill>
                <a:latin typeface="Arial Narrow" pitchFamily="34" charset="0"/>
              </a:rPr>
              <a:t>176002, supported by the Ministry of </a:t>
            </a:r>
            <a:r>
              <a:rPr lang="en-GB" sz="2800" dirty="0" smtClean="0">
                <a:solidFill>
                  <a:srgbClr val="003366"/>
                </a:solidFill>
                <a:latin typeface="Arial Narrow" pitchFamily="34" charset="0"/>
              </a:rPr>
              <a:t>Education, </a:t>
            </a:r>
            <a:r>
              <a:rPr lang="en-GB" sz="2800" dirty="0" smtClean="0">
                <a:solidFill>
                  <a:srgbClr val="003366"/>
                </a:solidFill>
                <a:latin typeface="Arial Narrow" pitchFamily="34" charset="0"/>
              </a:rPr>
              <a:t>Science and Technological development </a:t>
            </a:r>
            <a:r>
              <a:rPr lang="en-GB" sz="2800" dirty="0">
                <a:solidFill>
                  <a:srgbClr val="003366"/>
                </a:solidFill>
                <a:latin typeface="Arial Narrow" pitchFamily="34" charset="0"/>
              </a:rPr>
              <a:t>of Serbia</a:t>
            </a:r>
            <a:endParaRPr lang="en-GB" sz="2800" kern="0" dirty="0">
              <a:solidFill>
                <a:srgbClr val="003366"/>
              </a:solidFill>
              <a:latin typeface="Arial Narrow" pitchFamily="34" charset="0"/>
              <a:ea typeface="ＭＳ Ｐゴシック" pitchFamily="34" charset="-128"/>
              <a:cs typeface="+mj-cs"/>
            </a:endParaRPr>
          </a:p>
          <a:p>
            <a:pPr algn="just" eaLnBrk="0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GB" sz="2800" kern="0" dirty="0">
              <a:solidFill>
                <a:srgbClr val="280099"/>
              </a:solidFill>
              <a:latin typeface="Arial Narrow" pitchFamily="34" charset="0"/>
              <a:ea typeface="ＭＳ Ｐゴシック" pitchFamily="34" charset="-128"/>
              <a:cs typeface="+mj-cs"/>
            </a:endParaRPr>
          </a:p>
          <a:p>
            <a:pPr algn="just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en-GB" sz="2800" dirty="0">
                <a:solidFill>
                  <a:srgbClr val="003366"/>
                </a:solidFill>
                <a:latin typeface="Arial Narrow" pitchFamily="34" charset="0"/>
              </a:rPr>
              <a:t>COST scientific programme on </a:t>
            </a:r>
            <a:r>
              <a:rPr lang="en-GB" sz="2800" i="1" dirty="0">
                <a:solidFill>
                  <a:srgbClr val="003366"/>
                </a:solidFill>
                <a:latin typeface="Arial Narrow" pitchFamily="34" charset="0"/>
              </a:rPr>
              <a:t>The Chemical Cosmos: Understanding Chemistry in Astronomical Environments</a:t>
            </a:r>
          </a:p>
          <a:p>
            <a:pPr algn="just" eaLnBrk="0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en-GB" sz="2800" kern="0" dirty="0">
              <a:solidFill>
                <a:srgbClr val="003366"/>
              </a:solidFill>
              <a:latin typeface="Arial Narrow" pitchFamily="34" charset="0"/>
              <a:ea typeface="ＭＳ Ｐゴシック" pitchFamily="34" charset="-128"/>
              <a:cs typeface="+mj-cs"/>
            </a:endParaRPr>
          </a:p>
          <a:p>
            <a:pPr algn="just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en-GB" sz="2800" kern="0" dirty="0">
                <a:solidFill>
                  <a:srgbClr val="280099"/>
                </a:solidFill>
                <a:latin typeface="Arial Narrow" pitchFamily="34" charset="0"/>
                <a:ea typeface="ＭＳ Ｐゴシック" pitchFamily="34" charset="-128"/>
                <a:cs typeface="+mj-cs"/>
              </a:rPr>
              <a:t>Partial financial support from Technical University – Sofia</a:t>
            </a:r>
          </a:p>
        </p:txBody>
      </p: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50" y="4140200"/>
            <a:ext cx="4487863" cy="266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3" y="1042988"/>
            <a:ext cx="9069387" cy="957262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Stark broadening in Astrophysics</a:t>
            </a:r>
            <a:endParaRPr lang="fr-FR" sz="36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76263" y="2484438"/>
            <a:ext cx="8928100" cy="2519362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GB" sz="2400" dirty="0" smtClean="0">
                <a:latin typeface="Arial Narrow" pitchFamily="34" charset="0"/>
              </a:rPr>
              <a:t>Efficient for modelling and analysing spectra  of moderately hot (А), hot (В), and very hot (О) stars.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GB" sz="2400" dirty="0" smtClean="0">
                <a:latin typeface="Arial Narrow" pitchFamily="34" charset="0"/>
              </a:rPr>
              <a:t>Dominant collisional line broadening process in all layers of the atmosphere of white dwarfs.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GB" sz="2400" dirty="0" smtClean="0">
                <a:latin typeface="Arial Narrow" pitchFamily="34" charset="0"/>
              </a:rPr>
              <a:t>Well applied for accurate spectroscopic diagnostics and modelling.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en-GB" sz="2400" dirty="0" smtClean="0">
              <a:latin typeface="Arial Narrow" pitchFamily="34" charset="0"/>
            </a:endParaRPr>
          </a:p>
          <a:p>
            <a:pPr marL="0" indent="0">
              <a:defRPr/>
            </a:pPr>
            <a:endParaRPr lang="bg-BG" sz="24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720725" y="1547813"/>
            <a:ext cx="8853488" cy="525621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fr-FR" sz="2000" smtClean="0">
                <a:latin typeface="Arial Narrow" pitchFamily="34" charset="0"/>
              </a:rPr>
              <a:t>http://whitedwarf.org/research/</a:t>
            </a:r>
          </a:p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fr-FR" sz="2000" smtClean="0">
                <a:latin typeface="Arial Narrow" pitchFamily="34" charset="0"/>
              </a:rPr>
              <a:t>http://fuse.pha.jhu.edu/</a:t>
            </a:r>
          </a:p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en-US" sz="2000" smtClean="0">
                <a:latin typeface="Arial Narrow" pitchFamily="34" charset="0"/>
              </a:rPr>
              <a:t>K A Venn, A M Brooks, D L Lambert, M Lemke, N Langer, D J Lennon and F P Keenan 2002 </a:t>
            </a:r>
            <a:r>
              <a:rPr lang="en-US" sz="2000" i="1" smtClean="0">
                <a:latin typeface="Arial Narrow" pitchFamily="34" charset="0"/>
              </a:rPr>
              <a:t>ApJ</a:t>
            </a:r>
            <a:r>
              <a:rPr lang="en-US" sz="2000" smtClean="0">
                <a:latin typeface="Arial Narrow" pitchFamily="34" charset="0"/>
              </a:rPr>
              <a:t> </a:t>
            </a:r>
            <a:r>
              <a:rPr lang="en-US" sz="2000" b="1" smtClean="0">
                <a:latin typeface="Arial Narrow" pitchFamily="34" charset="0"/>
              </a:rPr>
              <a:t>565 </a:t>
            </a:r>
            <a:r>
              <a:rPr lang="en-US" sz="2000" smtClean="0">
                <a:latin typeface="Arial Narrow" pitchFamily="34" charset="0"/>
              </a:rPr>
              <a:t>571-586</a:t>
            </a:r>
            <a:endParaRPr lang="bg-BG" sz="2000" smtClean="0">
              <a:latin typeface="Arial Narrow" pitchFamily="34" charset="0"/>
            </a:endParaRPr>
          </a:p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en-US" sz="2000" smtClean="0">
                <a:latin typeface="Arial Narrow" pitchFamily="34" charset="0"/>
              </a:rPr>
              <a:t>K Cunha and V V Smith 1999 </a:t>
            </a:r>
            <a:r>
              <a:rPr lang="en-US" sz="2000" i="1" smtClean="0">
                <a:latin typeface="Arial Narrow" pitchFamily="34" charset="0"/>
              </a:rPr>
              <a:t>ApJ</a:t>
            </a:r>
            <a:r>
              <a:rPr lang="en-US" sz="2000" smtClean="0">
                <a:latin typeface="Arial Narrow" pitchFamily="34" charset="0"/>
              </a:rPr>
              <a:t> </a:t>
            </a:r>
            <a:r>
              <a:rPr lang="en-US" sz="2000" b="1" smtClean="0">
                <a:latin typeface="Arial Narrow" pitchFamily="34" charset="0"/>
              </a:rPr>
              <a:t>512 </a:t>
            </a:r>
            <a:r>
              <a:rPr lang="en-US" sz="2000" smtClean="0">
                <a:latin typeface="Arial Narrow" pitchFamily="34" charset="0"/>
              </a:rPr>
              <a:t>1006-1013</a:t>
            </a:r>
            <a:endParaRPr lang="bg-BG" sz="2000" smtClean="0">
              <a:latin typeface="Arial Narrow" pitchFamily="34" charset="0"/>
            </a:endParaRPr>
          </a:p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en-US" sz="2000" smtClean="0">
                <a:latin typeface="Arial Narrow" pitchFamily="34" charset="0"/>
              </a:rPr>
              <a:t>K Tan, J Shi and G Zhao 2010 </a:t>
            </a:r>
            <a:r>
              <a:rPr lang="en-US" sz="2000" i="1" smtClean="0">
                <a:latin typeface="Arial Narrow" pitchFamily="34" charset="0"/>
              </a:rPr>
              <a:t>ApJ</a:t>
            </a:r>
            <a:r>
              <a:rPr lang="en-US" sz="2000" smtClean="0">
                <a:latin typeface="Arial Narrow" pitchFamily="34" charset="0"/>
              </a:rPr>
              <a:t> </a:t>
            </a:r>
            <a:r>
              <a:rPr lang="en-US" sz="2000" b="1" smtClean="0">
                <a:latin typeface="Arial Narrow" pitchFamily="34" charset="0"/>
              </a:rPr>
              <a:t>713 </a:t>
            </a:r>
            <a:r>
              <a:rPr lang="en-US" sz="2000" smtClean="0">
                <a:latin typeface="Arial Narrow" pitchFamily="34" charset="0"/>
              </a:rPr>
              <a:t>458-468</a:t>
            </a:r>
            <a:endParaRPr lang="bg-BG" sz="2000" smtClean="0">
              <a:latin typeface="Arial Narrow" pitchFamily="34" charset="0"/>
            </a:endParaRPr>
          </a:p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en-US" sz="2000" smtClean="0">
                <a:latin typeface="Arial Narrow" pitchFamily="34" charset="0"/>
              </a:rPr>
              <a:t>C R Proffitt, P Jönsson, U Litzén, J C Pickering and G M Wahlgren 1999 </a:t>
            </a:r>
            <a:r>
              <a:rPr lang="en-US" sz="2000" i="1" smtClean="0">
                <a:latin typeface="Arial Narrow" pitchFamily="34" charset="0"/>
              </a:rPr>
              <a:t>ApJ</a:t>
            </a:r>
            <a:r>
              <a:rPr lang="en-US" sz="2000" smtClean="0">
                <a:latin typeface="Arial Narrow" pitchFamily="34" charset="0"/>
              </a:rPr>
              <a:t> </a:t>
            </a:r>
            <a:r>
              <a:rPr lang="en-US" sz="2000" b="1" smtClean="0">
                <a:latin typeface="Arial Narrow" pitchFamily="34" charset="0"/>
              </a:rPr>
              <a:t>516 3</a:t>
            </a:r>
            <a:r>
              <a:rPr lang="en-US" sz="2000" smtClean="0">
                <a:latin typeface="Arial Narrow" pitchFamily="34" charset="0"/>
              </a:rPr>
              <a:t>42-348</a:t>
            </a:r>
            <a:endParaRPr lang="bg-BG" sz="2000" smtClean="0">
              <a:latin typeface="Arial Narrow" pitchFamily="34" charset="0"/>
            </a:endParaRPr>
          </a:p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en-US" sz="2000" smtClean="0">
                <a:latin typeface="Arial Narrow" pitchFamily="34" charset="0"/>
              </a:rPr>
              <a:t>M Meneguzzi, J Audouze and H Reeves 1971 </a:t>
            </a:r>
            <a:r>
              <a:rPr lang="en-US" sz="2000" i="1" smtClean="0">
                <a:latin typeface="Arial Narrow" pitchFamily="34" charset="0"/>
              </a:rPr>
              <a:t>A&amp;A</a:t>
            </a:r>
            <a:r>
              <a:rPr lang="en-US" sz="2000" smtClean="0">
                <a:latin typeface="Arial Narrow" pitchFamily="34" charset="0"/>
              </a:rPr>
              <a:t> </a:t>
            </a:r>
            <a:r>
              <a:rPr lang="en-US" sz="2000" b="1" smtClean="0">
                <a:latin typeface="Arial Narrow" pitchFamily="34" charset="0"/>
              </a:rPr>
              <a:t>15</a:t>
            </a:r>
            <a:r>
              <a:rPr lang="en-US" sz="2000" smtClean="0">
                <a:latin typeface="Arial Narrow" pitchFamily="34" charset="0"/>
              </a:rPr>
              <a:t> 337</a:t>
            </a:r>
            <a:endParaRPr lang="bg-BG" sz="2000" smtClean="0">
              <a:latin typeface="Arial Narrow" pitchFamily="34" charset="0"/>
            </a:endParaRPr>
          </a:p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en-US" sz="2000" smtClean="0">
                <a:latin typeface="Arial Narrow" pitchFamily="34" charset="0"/>
              </a:rPr>
              <a:t>D K Duncan, D L Lambert and M Lemke 1992 </a:t>
            </a:r>
            <a:r>
              <a:rPr lang="en-US" sz="2000" i="1" smtClean="0">
                <a:latin typeface="Arial Narrow" pitchFamily="34" charset="0"/>
              </a:rPr>
              <a:t>ApJ</a:t>
            </a:r>
            <a:r>
              <a:rPr lang="en-US" sz="2000" smtClean="0">
                <a:latin typeface="Arial Narrow" pitchFamily="34" charset="0"/>
              </a:rPr>
              <a:t> </a:t>
            </a:r>
            <a:r>
              <a:rPr lang="en-US" sz="2000" b="1" smtClean="0">
                <a:latin typeface="Arial Narrow" pitchFamily="34" charset="0"/>
              </a:rPr>
              <a:t>401</a:t>
            </a:r>
            <a:r>
              <a:rPr lang="en-US" sz="2000" smtClean="0">
                <a:latin typeface="Arial Narrow" pitchFamily="34" charset="0"/>
              </a:rPr>
              <a:t> 584 </a:t>
            </a:r>
            <a:endParaRPr lang="bg-BG" sz="2000" smtClean="0">
              <a:latin typeface="Arial Narrow" pitchFamily="34" charset="0"/>
            </a:endParaRPr>
          </a:p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en-US" sz="2000" smtClean="0">
                <a:latin typeface="Arial Narrow" pitchFamily="34" charset="0"/>
              </a:rPr>
              <a:t>D K Duncan, F Primas, L M Rebull, A M Bosegaard, C P Deliyannis, L M Hobbs, J R King, and S G Ryan 1997 </a:t>
            </a:r>
            <a:r>
              <a:rPr lang="en-US" sz="2000" i="1" smtClean="0">
                <a:latin typeface="Arial Narrow" pitchFamily="34" charset="0"/>
              </a:rPr>
              <a:t>ApJ</a:t>
            </a:r>
            <a:r>
              <a:rPr lang="en-US" sz="2000" smtClean="0">
                <a:latin typeface="Arial Narrow" pitchFamily="34" charset="0"/>
              </a:rPr>
              <a:t> </a:t>
            </a:r>
            <a:r>
              <a:rPr lang="en-US" sz="2000" b="1" smtClean="0">
                <a:latin typeface="Arial Narrow" pitchFamily="34" charset="0"/>
              </a:rPr>
              <a:t>488</a:t>
            </a:r>
            <a:r>
              <a:rPr lang="en-US" sz="2000" smtClean="0">
                <a:latin typeface="Arial Narrow" pitchFamily="34" charset="0"/>
              </a:rPr>
              <a:t> 338</a:t>
            </a:r>
            <a:endParaRPr lang="bg-BG" sz="2000" smtClean="0">
              <a:latin typeface="Arial Narrow" pitchFamily="34" charset="0"/>
            </a:endParaRPr>
          </a:p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en-US" sz="2000" smtClean="0">
                <a:latin typeface="Arial Narrow" pitchFamily="34" charset="0"/>
              </a:rPr>
              <a:t>M Shima, 1963 </a:t>
            </a:r>
            <a:r>
              <a:rPr lang="en-US" sz="2000" i="1" smtClean="0">
                <a:latin typeface="Arial Narrow" pitchFamily="34" charset="0"/>
              </a:rPr>
              <a:t>Geochim. Cosmochim. Acta</a:t>
            </a:r>
            <a:r>
              <a:rPr lang="en-US" sz="2000" smtClean="0">
                <a:latin typeface="Arial Narrow" pitchFamily="34" charset="0"/>
              </a:rPr>
              <a:t> </a:t>
            </a:r>
            <a:r>
              <a:rPr lang="en-US" sz="2000" b="1" smtClean="0">
                <a:latin typeface="Arial Narrow" pitchFamily="34" charset="0"/>
              </a:rPr>
              <a:t>27</a:t>
            </a:r>
            <a:r>
              <a:rPr lang="en-US" sz="2000" smtClean="0">
                <a:latin typeface="Arial Narrow" pitchFamily="34" charset="0"/>
              </a:rPr>
              <a:t> 991 </a:t>
            </a:r>
            <a:endParaRPr lang="bg-BG" sz="2000" smtClean="0">
              <a:latin typeface="Arial Narrow" pitchFamily="34" charset="0"/>
            </a:endParaRPr>
          </a:p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en-US" sz="2000" smtClean="0">
                <a:latin typeface="Arial Narrow" pitchFamily="34" charset="0"/>
              </a:rPr>
              <a:t>A M Ritchey, S R Federman, Y Sheffer and D L Lambert 2011 </a:t>
            </a:r>
            <a:r>
              <a:rPr lang="en-US" sz="2000" i="1" smtClean="0">
                <a:latin typeface="Arial Narrow" pitchFamily="34" charset="0"/>
              </a:rPr>
              <a:t>ApJ</a:t>
            </a:r>
            <a:r>
              <a:rPr lang="en-US" sz="2000" smtClean="0">
                <a:latin typeface="Arial Narrow" pitchFamily="34" charset="0"/>
              </a:rPr>
              <a:t> </a:t>
            </a:r>
            <a:r>
              <a:rPr lang="en-US" sz="2000" b="1" smtClean="0">
                <a:latin typeface="Arial Narrow" pitchFamily="34" charset="0"/>
              </a:rPr>
              <a:t>728</a:t>
            </a:r>
            <a:r>
              <a:rPr lang="en-US" sz="2000" smtClean="0">
                <a:latin typeface="Arial Narrow" pitchFamily="34" charset="0"/>
              </a:rPr>
              <a:t> 70</a:t>
            </a:r>
            <a:endParaRPr lang="bg-BG" sz="2000" smtClean="0">
              <a:latin typeface="Arial Narrow" pitchFamily="34" charset="0"/>
            </a:endParaRPr>
          </a:p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en-US" sz="2000" smtClean="0">
                <a:latin typeface="Arial Narrow" pitchFamily="34" charset="0"/>
              </a:rPr>
              <a:t>S Sahal-Brechot 2010 </a:t>
            </a:r>
            <a:r>
              <a:rPr lang="en-US" sz="2000" i="1" smtClean="0">
                <a:latin typeface="Arial Narrow" pitchFamily="34" charset="0"/>
              </a:rPr>
              <a:t>J. of Phys.: Conf. Ser.</a:t>
            </a:r>
            <a:r>
              <a:rPr lang="en-US" sz="2000" smtClean="0">
                <a:latin typeface="Arial Narrow" pitchFamily="34" charset="0"/>
              </a:rPr>
              <a:t> </a:t>
            </a:r>
            <a:r>
              <a:rPr lang="en-US" sz="2000" b="1" smtClean="0">
                <a:latin typeface="Arial Narrow" pitchFamily="34" charset="0"/>
              </a:rPr>
              <a:t>257</a:t>
            </a:r>
            <a:r>
              <a:rPr lang="en-US" sz="2000" smtClean="0">
                <a:latin typeface="Arial Narrow" pitchFamily="34" charset="0"/>
              </a:rPr>
              <a:t> 012028</a:t>
            </a:r>
            <a:endParaRPr lang="bg-BG" sz="2000" smtClean="0">
              <a:latin typeface="Arial Narrow" pitchFamily="34" charset="0"/>
            </a:endParaRPr>
          </a:p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en-US" sz="2000" smtClean="0">
                <a:latin typeface="Arial Narrow" pitchFamily="34" charset="0"/>
              </a:rPr>
              <a:t>S </a:t>
            </a:r>
            <a:r>
              <a:rPr lang="en-GB" sz="2000" smtClean="0">
                <a:latin typeface="Arial Narrow" pitchFamily="34" charset="0"/>
              </a:rPr>
              <a:t>Sahal-Bréchot 1969 </a:t>
            </a:r>
            <a:r>
              <a:rPr lang="en-GB" sz="2000" i="1" smtClean="0">
                <a:latin typeface="Arial Narrow" pitchFamily="34" charset="0"/>
              </a:rPr>
              <a:t>Astron. Astrophys.</a:t>
            </a:r>
            <a:r>
              <a:rPr lang="en-GB" sz="2000" smtClean="0">
                <a:latin typeface="Arial Narrow" pitchFamily="34" charset="0"/>
              </a:rPr>
              <a:t> </a:t>
            </a:r>
            <a:r>
              <a:rPr lang="en-GB" sz="2000" b="1" smtClean="0">
                <a:latin typeface="Arial Narrow" pitchFamily="34" charset="0"/>
              </a:rPr>
              <a:t>1</a:t>
            </a:r>
            <a:r>
              <a:rPr lang="en-GB" sz="2000" smtClean="0">
                <a:latin typeface="Arial Narrow" pitchFamily="34" charset="0"/>
              </a:rPr>
              <a:t> 91</a:t>
            </a:r>
            <a:endParaRPr lang="bg-BG" sz="2000" smtClean="0">
              <a:latin typeface="Arial Narrow" pitchFamily="34" charset="0"/>
            </a:endParaRPr>
          </a:p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en-US" sz="2000" smtClean="0">
                <a:latin typeface="Arial Narrow" pitchFamily="34" charset="0"/>
              </a:rPr>
              <a:t>S </a:t>
            </a:r>
            <a:r>
              <a:rPr lang="en-GB" sz="2000" smtClean="0">
                <a:latin typeface="Arial Narrow" pitchFamily="34" charset="0"/>
              </a:rPr>
              <a:t>Sahal-Bréchot 1969 </a:t>
            </a:r>
            <a:r>
              <a:rPr lang="en-GB" sz="2000" i="1" smtClean="0">
                <a:latin typeface="Arial Narrow" pitchFamily="34" charset="0"/>
              </a:rPr>
              <a:t>Astron. Astrophys.</a:t>
            </a:r>
            <a:r>
              <a:rPr lang="en-GB" sz="2000" smtClean="0">
                <a:latin typeface="Arial Narrow" pitchFamily="34" charset="0"/>
              </a:rPr>
              <a:t> </a:t>
            </a:r>
            <a:r>
              <a:rPr lang="en-GB" sz="2000" b="1" smtClean="0">
                <a:latin typeface="Arial Narrow" pitchFamily="34" charset="0"/>
              </a:rPr>
              <a:t>2</a:t>
            </a:r>
            <a:r>
              <a:rPr lang="en-GB" sz="2000" smtClean="0">
                <a:latin typeface="Arial Narrow" pitchFamily="34" charset="0"/>
              </a:rPr>
              <a:t> 322</a:t>
            </a:r>
            <a:endParaRPr lang="bg-BG" sz="2000" smtClean="0">
              <a:latin typeface="Arial Narrow" pitchFamily="34" charset="0"/>
            </a:endParaRP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6000" y="6932613"/>
            <a:ext cx="3194050" cy="519112"/>
          </a:xfrm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cs typeface="Lucida Sans Unicode" pitchFamily="34" charset="0"/>
              </a:rPr>
              <a:t>SCSLSA Banja Koviljača 13.05.2013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3238" y="358775"/>
            <a:ext cx="9069387" cy="1260475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References</a:t>
            </a:r>
            <a:endParaRPr lang="fr-FR" sz="3600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9863" y="2411413"/>
            <a:ext cx="7269162" cy="1260475"/>
          </a:xfrm>
        </p:spPr>
        <p:txBody>
          <a:bodyPr/>
          <a:lstStyle/>
          <a:p>
            <a:pPr>
              <a:defRPr/>
            </a:pP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Hvala</a:t>
            </a:r>
            <a:r>
              <a:rPr lang="bg-BG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!</a:t>
            </a:r>
            <a:endParaRPr lang="fr-F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531" name="Footer Placeholder 1"/>
          <p:cNvSpPr>
            <a:spLocks noGrp="1"/>
          </p:cNvSpPr>
          <p:nvPr>
            <p:ph type="ftr" sz="quarter" idx="11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cs typeface="Lucida Sans Unicode" pitchFamily="34" charset="0"/>
              </a:rPr>
              <a:t>SCSLSA Banja Koviljača 13.05.2013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60363" y="431800"/>
            <a:ext cx="9072562" cy="1260475"/>
          </a:xfrm>
        </p:spPr>
        <p:txBody>
          <a:bodyPr/>
          <a:lstStyle/>
          <a:p>
            <a:pPr eaLnBrk="1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Comic Sans MS" pitchFamily="66" charset="0"/>
              </a:rPr>
              <a:t>Astrophysical plasma research</a:t>
            </a:r>
            <a:endParaRPr lang="fr-FR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4775" y="1692275"/>
            <a:ext cx="43942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56000" y="6923088"/>
            <a:ext cx="3194050" cy="312737"/>
          </a:xfrm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cs typeface="Lucida Sans Unicode" pitchFamily="34" charset="0"/>
              </a:rPr>
              <a:t>SCSLSA Banja Koviljača 13.05.2013</a:t>
            </a:r>
          </a:p>
        </p:txBody>
      </p:sp>
      <p:pic>
        <p:nvPicPr>
          <p:cNvPr id="1126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1300" y="2771775"/>
            <a:ext cx="2468563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3200" y="6875463"/>
            <a:ext cx="3194050" cy="314325"/>
          </a:xfrm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cs typeface="Lucida Sans Unicode" pitchFamily="34" charset="0"/>
              </a:rPr>
              <a:t>SCSLSA Banja Koviljača 13.05.2013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75" y="1692275"/>
            <a:ext cx="3581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6048375" y="5564188"/>
            <a:ext cx="36718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3366"/>
                </a:solidFill>
              </a:rPr>
              <a:t>White dwarf stars in the Milky Way Galaxy</a:t>
            </a:r>
            <a:endParaRPr lang="fr-FR">
              <a:solidFill>
                <a:srgbClr val="003366"/>
              </a:solidFill>
            </a:endParaRP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00" y="2195513"/>
            <a:ext cx="38481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8"/>
          <p:cNvSpPr txBox="1">
            <a:spLocks noChangeArrowheads="1"/>
          </p:cNvSpPr>
          <p:nvPr/>
        </p:nvSpPr>
        <p:spPr bwMode="auto">
          <a:xfrm>
            <a:off x="576263" y="6218238"/>
            <a:ext cx="43926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3366"/>
                </a:solidFill>
              </a:rPr>
              <a:t>Faint white dwarf star in globular cluster ngc 6397</a:t>
            </a:r>
            <a:endParaRPr lang="fr-FR">
              <a:solidFill>
                <a:srgbClr val="003366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0363" y="287338"/>
            <a:ext cx="9432925" cy="1260475"/>
          </a:xfrm>
        </p:spPr>
        <p:txBody>
          <a:bodyPr/>
          <a:lstStyle/>
          <a:p>
            <a:pPr eaLnBrk="1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Comic Sans MS" pitchFamily="66" charset="0"/>
              </a:rPr>
              <a:t>Astrophysical plasma research</a:t>
            </a:r>
            <a:endParaRPr lang="fr-FR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720725" y="2411413"/>
            <a:ext cx="8853488" cy="20161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smtClean="0"/>
              <a:t>Interpretation of the spectra of white dwarfs allows understanding the evolution of these very old stars </a:t>
            </a:r>
          </a:p>
          <a:p>
            <a:pPr>
              <a:buFont typeface="Wingdings" pitchFamily="2" charset="2"/>
              <a:buChar char="Ø"/>
            </a:pPr>
            <a:r>
              <a:rPr lang="en-US" sz="2400" smtClean="0"/>
              <a:t>Cosmochronometry - studying stellar evolution to determine the age and history of stellar populations. </a:t>
            </a:r>
            <a:endParaRPr lang="fr-FR" sz="2400" smtClean="0"/>
          </a:p>
        </p:txBody>
      </p:sp>
      <p:sp>
        <p:nvSpPr>
          <p:cNvPr id="133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6000" y="6850063"/>
            <a:ext cx="3194050" cy="314325"/>
          </a:xfrm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cs typeface="Lucida Sans Unicode" pitchFamily="34" charset="0"/>
              </a:rPr>
              <a:t>SCSLSA Banja Koviljača 13.05.2013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0363" y="503238"/>
            <a:ext cx="9504362" cy="1260475"/>
          </a:xfrm>
        </p:spPr>
        <p:txBody>
          <a:bodyPr/>
          <a:lstStyle/>
          <a:p>
            <a:pPr eaLnBrk="1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Comic Sans MS" pitchFamily="66" charset="0"/>
              </a:rPr>
              <a:t>Astrophysical plasma research</a:t>
            </a:r>
            <a:endParaRPr lang="fr-FR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720725" y="1474788"/>
            <a:ext cx="8853488" cy="54006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smtClean="0"/>
              <a:t>Evolution of the Universe, birth, growing and death of the stars – major interest.</a:t>
            </a:r>
          </a:p>
          <a:p>
            <a:pPr>
              <a:buFont typeface="Wingdings" pitchFamily="2" charset="2"/>
              <a:buChar char="Ø"/>
            </a:pPr>
            <a:r>
              <a:rPr lang="en-US" sz="2400" smtClean="0"/>
              <a:t>The light element trio LiBeB – at the centre of the astrophysical puzzles.</a:t>
            </a:r>
          </a:p>
          <a:p>
            <a:pPr>
              <a:buFont typeface="Wingdings" pitchFamily="2" charset="2"/>
              <a:buChar char="Ø"/>
            </a:pPr>
            <a:r>
              <a:rPr lang="en-US" sz="2400" smtClean="0"/>
              <a:t>The origins of LiBeB to big bang nucleosynthesis, cosmic-ray spallation, and stellar evolution.</a:t>
            </a:r>
          </a:p>
          <a:p>
            <a:pPr>
              <a:buFont typeface="Wingdings" pitchFamily="2" charset="2"/>
              <a:buChar char="Ø"/>
            </a:pPr>
            <a:r>
              <a:rPr lang="en-US" sz="2400" smtClean="0"/>
              <a:t>Abundance determination of LiBeB – provide data on the astrophysical processes that can produce and destroy these rare elements. </a:t>
            </a:r>
          </a:p>
          <a:p>
            <a:pPr>
              <a:buFont typeface="Wingdings" pitchFamily="2" charset="2"/>
              <a:buChar char="Ø"/>
            </a:pPr>
            <a:r>
              <a:rPr lang="en-US" sz="2400" smtClean="0"/>
              <a:t>The light elements – sensitive probes of stellar models the stable isotopes of all three consist of nuclei with small binding energies that are destroyed easily by (p, a) reactions at modest temperatures. </a:t>
            </a:r>
            <a:endParaRPr lang="bg-BG" sz="2400" smtClean="0"/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6000" y="6923088"/>
            <a:ext cx="3194050" cy="2413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cs typeface="Lucida Sans Unicode" pitchFamily="34" charset="0"/>
              </a:rPr>
              <a:t>SCSLSA Banja Koviljača 13.05.2013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0363" y="431800"/>
            <a:ext cx="9504362" cy="1260475"/>
          </a:xfrm>
        </p:spPr>
        <p:txBody>
          <a:bodyPr/>
          <a:lstStyle/>
          <a:p>
            <a:pPr eaLnBrk="1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Comic Sans MS" pitchFamily="66" charset="0"/>
              </a:rPr>
              <a:t>Cosmology</a:t>
            </a:r>
            <a:endParaRPr lang="fr-FR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720725" y="1331913"/>
            <a:ext cx="8853488" cy="547211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smtClean="0"/>
              <a:t>Special interest – the origin and evolution of boron: hardly produced by standard big bang nucleosynthesis and cannot be produced by nuclear fusions in stellar interiors. </a:t>
            </a:r>
          </a:p>
          <a:p>
            <a:pPr>
              <a:buFont typeface="Wingdings" pitchFamily="2" charset="2"/>
              <a:buChar char="Ø"/>
            </a:pPr>
            <a:r>
              <a:rPr lang="en-GB" sz="2400" smtClean="0"/>
              <a:t>Disagreements between traditional models for these processes and observations: </a:t>
            </a:r>
          </a:p>
          <a:p>
            <a:r>
              <a:rPr lang="en-GB" sz="2400" smtClean="0"/>
              <a:t>	The theory predicts that Be and B abundance would scale quadratically with the overall metal abundance, however they scale linearly.</a:t>
            </a:r>
          </a:p>
          <a:p>
            <a:r>
              <a:rPr lang="en-GB" sz="2400" smtClean="0"/>
              <a:t>	Model: </a:t>
            </a:r>
            <a:r>
              <a:rPr lang="en-US" sz="2400" baseline="30000" smtClean="0">
                <a:solidFill>
                  <a:srgbClr val="002060"/>
                </a:solidFill>
                <a:sym typeface="Wingdings" pitchFamily="2" charset="2"/>
              </a:rPr>
              <a:t>11</a:t>
            </a:r>
            <a:r>
              <a:rPr lang="en-US" sz="2400" smtClean="0">
                <a:solidFill>
                  <a:srgbClr val="002060"/>
                </a:solidFill>
                <a:sym typeface="Wingdings" pitchFamily="2" charset="2"/>
              </a:rPr>
              <a:t>B / </a:t>
            </a:r>
            <a:r>
              <a:rPr lang="en-US" sz="2400" baseline="30000" smtClean="0">
                <a:solidFill>
                  <a:srgbClr val="002060"/>
                </a:solidFill>
                <a:sym typeface="Wingdings" pitchFamily="2" charset="2"/>
              </a:rPr>
              <a:t>10</a:t>
            </a:r>
            <a:r>
              <a:rPr lang="en-US" sz="2400" smtClean="0">
                <a:solidFill>
                  <a:srgbClr val="002060"/>
                </a:solidFill>
                <a:sym typeface="Wingdings" pitchFamily="2" charset="2"/>
              </a:rPr>
              <a:t>B ≈ 2,5</a:t>
            </a:r>
          </a:p>
          <a:p>
            <a:r>
              <a:rPr lang="en-US" sz="2400" smtClean="0">
                <a:solidFill>
                  <a:srgbClr val="002060"/>
                </a:solidFill>
                <a:sym typeface="Wingdings" pitchFamily="2" charset="2"/>
              </a:rPr>
              <a:t>	Observations: </a:t>
            </a:r>
            <a:r>
              <a:rPr lang="en-US" sz="2400" baseline="30000" smtClean="0">
                <a:solidFill>
                  <a:srgbClr val="002060"/>
                </a:solidFill>
                <a:sym typeface="Wingdings" pitchFamily="2" charset="2"/>
              </a:rPr>
              <a:t>11</a:t>
            </a:r>
            <a:r>
              <a:rPr lang="en-US" sz="2400" smtClean="0">
                <a:solidFill>
                  <a:srgbClr val="002060"/>
                </a:solidFill>
                <a:sym typeface="Wingdings" pitchFamily="2" charset="2"/>
              </a:rPr>
              <a:t>B / </a:t>
            </a:r>
            <a:r>
              <a:rPr lang="en-US" sz="2400" baseline="30000" smtClean="0">
                <a:solidFill>
                  <a:srgbClr val="002060"/>
                </a:solidFill>
                <a:sym typeface="Wingdings" pitchFamily="2" charset="2"/>
              </a:rPr>
              <a:t>10</a:t>
            </a:r>
            <a:r>
              <a:rPr lang="en-US" sz="2400" smtClean="0">
                <a:solidFill>
                  <a:srgbClr val="002060"/>
                </a:solidFill>
                <a:sym typeface="Wingdings" pitchFamily="2" charset="2"/>
              </a:rPr>
              <a:t>B ≈ 4</a:t>
            </a:r>
          </a:p>
          <a:p>
            <a:pPr>
              <a:buFont typeface="Wingdings" pitchFamily="2" charset="2"/>
              <a:buChar char="Ø"/>
            </a:pPr>
            <a:r>
              <a:rPr lang="en-GB" sz="2400" smtClean="0"/>
              <a:t>The surface abundance of a light elements is less than the star’s initial abundance – an observational constraint for testing models of stellar interiors.   </a:t>
            </a:r>
          </a:p>
          <a:p>
            <a:r>
              <a:rPr lang="en-GB" sz="2400" smtClean="0"/>
              <a:t>	 </a:t>
            </a:r>
          </a:p>
          <a:p>
            <a:endParaRPr lang="en-GB" sz="2400" smtClean="0"/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6000" y="6923088"/>
            <a:ext cx="3194050" cy="241300"/>
          </a:xfrm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cs typeface="Lucida Sans Unicode" pitchFamily="34" charset="0"/>
              </a:rPr>
              <a:t>SCSLSA Banja Koviljača 13.05.2013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0363" y="250825"/>
            <a:ext cx="9504362" cy="1260475"/>
          </a:xfrm>
        </p:spPr>
        <p:txBody>
          <a:bodyPr/>
          <a:lstStyle/>
          <a:p>
            <a:pPr eaLnBrk="1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Comic Sans MS" pitchFamily="66" charset="0"/>
              </a:rPr>
              <a:t>? boron</a:t>
            </a:r>
            <a:endParaRPr lang="fr-FR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 txBox="1">
            <a:spLocks/>
          </p:cNvSpPr>
          <p:nvPr/>
        </p:nvSpPr>
        <p:spPr bwMode="auto">
          <a:xfrm>
            <a:off x="576263" y="1835150"/>
            <a:ext cx="92884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US" sz="2400" dirty="0">
                <a:solidFill>
                  <a:srgbClr val="003366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Boron</a:t>
            </a:r>
            <a:r>
              <a:rPr lang="bg-BG" sz="2400" dirty="0">
                <a:solidFill>
                  <a:srgbClr val="003366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</a:t>
            </a:r>
            <a:r>
              <a:rPr lang="en-US" sz="2400" dirty="0">
                <a:solidFill>
                  <a:srgbClr val="003366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alone is observable in hot stars.</a:t>
            </a:r>
            <a:endParaRPr lang="fr-FR" sz="2000" dirty="0">
              <a:solidFill>
                <a:srgbClr val="FF3300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pPr marL="457200" indent="-457200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GB" sz="2400" dirty="0">
                <a:solidFill>
                  <a:srgbClr val="003366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The studies confirm the conclusion that boron is mainly </a:t>
            </a:r>
            <a:r>
              <a:rPr lang="en-GB" sz="2400" dirty="0" smtClean="0">
                <a:solidFill>
                  <a:srgbClr val="003366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produced </a:t>
            </a:r>
            <a:r>
              <a:rPr lang="en-GB" sz="2400" dirty="0">
                <a:solidFill>
                  <a:srgbClr val="003366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by primary process in the early Galaxy. </a:t>
            </a:r>
          </a:p>
          <a:p>
            <a:pPr marL="457200" indent="-457200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GB" sz="2400" dirty="0">
                <a:solidFill>
                  <a:srgbClr val="003366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A principle goal of most of studies of hot stars – to establish the present-day boron abundance in order to improve the understanding of the Galactic chemical evolution of boron. </a:t>
            </a:r>
          </a:p>
          <a:p>
            <a:pPr marL="457200" indent="-457200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GB" sz="2400" dirty="0">
                <a:solidFill>
                  <a:srgbClr val="003366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Boron in hot stars – a tracer of some of the various processes affecting a star’s surface composition that are not included in the standard models of stellar evolution.</a:t>
            </a:r>
          </a:p>
          <a:p>
            <a:pPr marL="457200" indent="-457200" eaLnBrk="0" hangingPunct="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GB" sz="2400" dirty="0">
                <a:solidFill>
                  <a:srgbClr val="003366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Boron abundance – the clue to unravelling the nonstandard processes that affect young hot stars.</a:t>
            </a:r>
          </a:p>
        </p:txBody>
      </p:sp>
      <p:sp>
        <p:nvSpPr>
          <p:cNvPr id="1638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02025" y="6850063"/>
            <a:ext cx="3194050" cy="314325"/>
          </a:xfrm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cs typeface="Lucida Sans Unicode" pitchFamily="34" charset="0"/>
              </a:rPr>
              <a:t>SCSLSA Banja Koviljača 13.05.2013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60363" y="431800"/>
            <a:ext cx="9504362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3200" b="1" kern="0" dirty="0">
                <a:solidFill>
                  <a:srgbClr val="002060"/>
                </a:solidFill>
                <a:latin typeface="Comic Sans MS" pitchFamily="66" charset="0"/>
                <a:ea typeface="Arial Unicode MS" pitchFamily="34" charset="-128"/>
                <a:cs typeface="+mj-cs"/>
              </a:rPr>
              <a:t>Boron and hot stars</a:t>
            </a:r>
            <a:endParaRPr lang="fr-FR" sz="32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Arial Unicode MS" pitchFamily="34" charset="-128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Spectral line profile</a:t>
            </a:r>
            <a:endParaRPr lang="fr-FR" sz="36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5003800"/>
            <a:ext cx="9577388" cy="936625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Knowledge of numerous profiles, especially for trace elements, which are used as useful probes for modern spectroscopic diagnostics.  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7412" name="Picture 8" descr="spectroscopy-the-key-to-the-stars-reading-the-lines-in-stellar-spect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75" y="1547813"/>
            <a:ext cx="209867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2025" y="1763713"/>
            <a:ext cx="2663825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6000" y="6778625"/>
            <a:ext cx="3194050" cy="314325"/>
          </a:xfrm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cs typeface="Lucida Sans Unicode" pitchFamily="34" charset="0"/>
              </a:rPr>
              <a:t>SCSLSA Banja Koviljača 13.05.2013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2996</TotalTime>
  <Words>765</Words>
  <Application>Microsoft Office PowerPoint</Application>
  <PresentationFormat>Custom</PresentationFormat>
  <Paragraphs>114</Paragraphs>
  <Slides>21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Equation</vt:lpstr>
      <vt:lpstr>Graph</vt:lpstr>
      <vt:lpstr>Slide 1</vt:lpstr>
      <vt:lpstr>Stark broadening in Astrophysics</vt:lpstr>
      <vt:lpstr>Astrophysical plasma research</vt:lpstr>
      <vt:lpstr>Astrophysical plasma research</vt:lpstr>
      <vt:lpstr>Astrophysical plasma research</vt:lpstr>
      <vt:lpstr>Cosmology</vt:lpstr>
      <vt:lpstr>? boron</vt:lpstr>
      <vt:lpstr>Slide 8</vt:lpstr>
      <vt:lpstr>Spectral line profile</vt:lpstr>
      <vt:lpstr>STARK broadening theory</vt:lpstr>
      <vt:lpstr>Results</vt:lpstr>
      <vt:lpstr>Results</vt:lpstr>
      <vt:lpstr>Results</vt:lpstr>
      <vt:lpstr>Spectral series</vt:lpstr>
      <vt:lpstr>Results</vt:lpstr>
      <vt:lpstr>Results</vt:lpstr>
      <vt:lpstr>Results</vt:lpstr>
      <vt:lpstr>Conclusion</vt:lpstr>
      <vt:lpstr>Slide 19</vt:lpstr>
      <vt:lpstr>References</vt:lpstr>
      <vt:lpstr>Hvala!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Milan S. Dimitrijevi</dc:creator>
  <cp:lastModifiedBy>milan</cp:lastModifiedBy>
  <cp:revision>481</cp:revision>
  <cp:lastPrinted>1601-01-01T00:00:00Z</cp:lastPrinted>
  <dcterms:created xsi:type="dcterms:W3CDTF">2012-05-28T20:08:20Z</dcterms:created>
  <dcterms:modified xsi:type="dcterms:W3CDTF">2013-06-08T14:54:24Z</dcterms:modified>
</cp:coreProperties>
</file>