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08/06/2013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Semiclassical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perturbation Stark widths for doubly charged argon</a:t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spectral lines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2000" dirty="0" smtClean="0"/>
              <a:t>R. Hamdi</a:t>
            </a:r>
            <a:r>
              <a:rPr lang="fr-FR" sz="2000" baseline="30000" dirty="0" smtClean="0"/>
              <a:t>1</a:t>
            </a:r>
            <a:r>
              <a:rPr lang="fr-FR" sz="2000" dirty="0" smtClean="0"/>
              <a:t>, N. Ben Nessib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, S. </a:t>
            </a:r>
            <a:r>
              <a:rPr lang="fr-FR" sz="2000" dirty="0" err="1" smtClean="0"/>
              <a:t>Sahal</a:t>
            </a:r>
            <a:r>
              <a:rPr lang="fr-FR" sz="2000" dirty="0" smtClean="0"/>
              <a:t>-Bréchot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, M. S. Dimitrijević</a:t>
            </a:r>
            <a:r>
              <a:rPr lang="fr-FR" sz="2000" baseline="30000" dirty="0" smtClean="0"/>
              <a:t>3,4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99592" y="4180344"/>
            <a:ext cx="74168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 smtClean="0"/>
              <a:t>1: Groupe de recherche en physique atomique et astrophysique, Faculté des Sciences de Bizerte, Université de Carthage. </a:t>
            </a:r>
            <a:r>
              <a:rPr lang="fr-FR" sz="1400" i="1" dirty="0" err="1" smtClean="0"/>
              <a:t>Tunisia</a:t>
            </a:r>
            <a:endParaRPr lang="fr-FR" sz="1400" i="1" dirty="0" smtClean="0"/>
          </a:p>
          <a:p>
            <a:pPr algn="ctr"/>
            <a:r>
              <a:rPr lang="en-US" sz="1400" i="1" dirty="0" smtClean="0"/>
              <a:t>2: Department of Physics and Astronomy, College of Science, King Saud University. PO Box 2455, Riyadh 11451, Saudi Arabia</a:t>
            </a:r>
          </a:p>
          <a:p>
            <a:pPr algn="ctr"/>
            <a:r>
              <a:rPr lang="fr-FR" sz="1400" i="1" dirty="0" smtClean="0"/>
              <a:t>3: Laboratoire d’Etude du Rayonnement et de la Matière en Astrophysique, Observatoire de Paris, UMR CNRS 8112, UPMC, 5 Place Jules Janssen, 92195 Meudon Cedex, France</a:t>
            </a:r>
          </a:p>
          <a:p>
            <a:pPr algn="ctr"/>
            <a:r>
              <a:rPr lang="fr-FR" sz="1400" i="1" dirty="0" smtClean="0"/>
              <a:t>4:</a:t>
            </a:r>
            <a:r>
              <a:rPr lang="fr-FR" sz="1400" i="1" dirty="0" err="1" smtClean="0"/>
              <a:t>Astronomical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Observatory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Volgina</a:t>
            </a:r>
            <a:r>
              <a:rPr lang="fr-FR" sz="1400" i="1" dirty="0" smtClean="0"/>
              <a:t> 7, 11060 Belgrade, </a:t>
            </a:r>
            <a:r>
              <a:rPr lang="fr-FR" sz="1400" i="1" dirty="0" err="1" smtClean="0"/>
              <a:t>Serbia</a:t>
            </a:r>
            <a:endParaRPr lang="fr-FR" sz="1400" dirty="0"/>
          </a:p>
        </p:txBody>
      </p:sp>
      <p:pic>
        <p:nvPicPr>
          <p:cNvPr id="7" name="Picture 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64096" cy="10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32656"/>
            <a:ext cx="82677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1340769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Doubly charged argon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III) spectral lines are observed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many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astrophysical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plasmas.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RodrÍguez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et al.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(1999),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III lines are used in the determination of abundance in galactic H II regions.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III spectral lines are also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observed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hydrogen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rich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subdwarf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B stars (Blanchette et al. 2008;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O’Toole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Heber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2006)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Method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 SCP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approach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Sahal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Bréchot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1969a,b) : 32 spectral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lines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 Energies : NIST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database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Oscillator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strengths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Hartree-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Fock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relativistic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approach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(Cowan code, Cowan 1981)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     +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atomic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model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including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17 configurations 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Comparison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Djurović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et al. (2011),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Bukvić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et al. (2008),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Djeniže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et al. (1996)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387" y="1528764"/>
            <a:ext cx="7939037" cy="34771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80729"/>
            <a:ext cx="3816424" cy="41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73824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50011" y="5373216"/>
            <a:ext cx="739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Our Stark widths are in acceptable agreement with the experimental results.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34076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On the Stark broadening of </a:t>
            </a:r>
            <a:r>
              <a:rPr lang="en-US" sz="3200" dirty="0" err="1" smtClean="0">
                <a:solidFill>
                  <a:srgbClr val="FF0000"/>
                </a:solidFill>
              </a:rPr>
              <a:t>Pb</a:t>
            </a:r>
            <a:r>
              <a:rPr lang="en-US" sz="3200" dirty="0" smtClean="0">
                <a:solidFill>
                  <a:srgbClr val="FF0000"/>
                </a:solidFill>
              </a:rPr>
              <a:t> IV spectral lines within the 3000 – 7000 Å spectral range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84364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R. Hamdi</a:t>
            </a:r>
            <a:r>
              <a:rPr lang="fr-FR" baseline="30000" dirty="0" smtClean="0"/>
              <a:t>1</a:t>
            </a:r>
            <a:r>
              <a:rPr lang="fr-FR" dirty="0" smtClean="0"/>
              <a:t>, N. Ben Nessib</a:t>
            </a:r>
            <a:r>
              <a:rPr lang="fr-FR" baseline="30000" dirty="0" smtClean="0"/>
              <a:t>2</a:t>
            </a:r>
            <a:r>
              <a:rPr lang="fr-FR" dirty="0" smtClean="0"/>
              <a:t>, S. </a:t>
            </a:r>
            <a:r>
              <a:rPr lang="fr-FR" dirty="0" err="1" smtClean="0"/>
              <a:t>Sahal</a:t>
            </a:r>
            <a:r>
              <a:rPr lang="fr-FR" dirty="0" smtClean="0"/>
              <a:t>-Bréchot</a:t>
            </a:r>
            <a:r>
              <a:rPr lang="fr-FR" baseline="30000" dirty="0" smtClean="0"/>
              <a:t>3</a:t>
            </a:r>
            <a:r>
              <a:rPr lang="fr-FR" dirty="0" smtClean="0"/>
              <a:t>, M. S. Dimitrijević</a:t>
            </a:r>
            <a:r>
              <a:rPr lang="fr-FR" baseline="30000" dirty="0" smtClean="0"/>
              <a:t>3,4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5536" y="384536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smtClean="0"/>
              <a:t>1:  Groupe de recherche en physique atomique et astrophysique, Faculté des Sciences de Bizerte, Université de Carthage. </a:t>
            </a:r>
            <a:r>
              <a:rPr lang="fr-FR" sz="1600" i="1" dirty="0" err="1" smtClean="0"/>
              <a:t>Tunisia</a:t>
            </a:r>
            <a:endParaRPr lang="fr-FR" sz="1600" i="1" dirty="0" smtClean="0"/>
          </a:p>
          <a:p>
            <a:pPr algn="ctr"/>
            <a:r>
              <a:rPr lang="en-US" sz="1600" i="1" dirty="0" smtClean="0"/>
              <a:t>2:  Department of Physics and Astronomy, College of Science, King Saud University. PO Box 2455, Riyadh 11451, Saudi Arabia</a:t>
            </a:r>
          </a:p>
          <a:p>
            <a:pPr algn="ctr"/>
            <a:r>
              <a:rPr lang="fr-FR" sz="1600" i="1" dirty="0" smtClean="0"/>
              <a:t>3:  Laboratoire d’Etude du Rayonnement et de la Matière en Astrophysique, Observatoire de Paris, UMR CNRS 8112, UPMC, 5 Place Jules Janssen, 92195 Meudon Cedex, France</a:t>
            </a:r>
          </a:p>
          <a:p>
            <a:pPr algn="ctr"/>
            <a:r>
              <a:rPr lang="fr-FR" sz="1600" i="1" dirty="0" smtClean="0"/>
              <a:t>4: </a:t>
            </a:r>
            <a:r>
              <a:rPr lang="fr-FR" sz="1600" i="1" dirty="0" err="1" smtClean="0"/>
              <a:t>Astronomical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Observatory</a:t>
            </a:r>
            <a:r>
              <a:rPr lang="fr-FR" sz="1600" i="1" dirty="0" smtClean="0"/>
              <a:t>, </a:t>
            </a:r>
            <a:r>
              <a:rPr lang="fr-FR" sz="1600" i="1" dirty="0" err="1" smtClean="0"/>
              <a:t>Volgina</a:t>
            </a:r>
            <a:r>
              <a:rPr lang="fr-FR" sz="1600" i="1" dirty="0" smtClean="0"/>
              <a:t> 7, 11060 Belgrade, </a:t>
            </a:r>
            <a:r>
              <a:rPr lang="fr-FR" sz="1600" i="1" dirty="0" err="1" smtClean="0"/>
              <a:t>Serbia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5" y="472023"/>
            <a:ext cx="74168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Stark broadening parameters for 114 spectral lines of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IV have been determined recently using SCP approach.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complete obtained results and their analysis and comparison with other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theoretical and experimental data are published in MNRAS (</a:t>
            </a:r>
            <a:r>
              <a:rPr lang="en-US" sz="1600" dirty="0" err="1" smtClean="0">
                <a:solidFill>
                  <a:srgbClr val="FF0000"/>
                </a:solidFill>
              </a:rPr>
              <a:t>Hamdi</a:t>
            </a:r>
            <a:r>
              <a:rPr lang="en-US" sz="1600" dirty="0" smtClean="0">
                <a:solidFill>
                  <a:srgbClr val="FF0000"/>
                </a:solidFill>
              </a:rPr>
              <a:t> R., Ben 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Nessib</a:t>
            </a:r>
            <a:r>
              <a:rPr lang="en-US" sz="1600" dirty="0" smtClean="0">
                <a:solidFill>
                  <a:srgbClr val="FF0000"/>
                </a:solidFill>
              </a:rPr>
              <a:t> N.,  </a:t>
            </a:r>
            <a:r>
              <a:rPr lang="en-US" sz="1600" dirty="0" err="1" smtClean="0">
                <a:solidFill>
                  <a:srgbClr val="FF0000"/>
                </a:solidFill>
              </a:rPr>
              <a:t>Dimitrijević</a:t>
            </a:r>
            <a:r>
              <a:rPr lang="en-US" sz="1600" dirty="0" smtClean="0">
                <a:solidFill>
                  <a:srgbClr val="FF0000"/>
                </a:solidFill>
              </a:rPr>
              <a:t> M.S. </a:t>
            </a:r>
            <a:r>
              <a:rPr lang="en-US" sz="1600" dirty="0" err="1" smtClean="0">
                <a:solidFill>
                  <a:srgbClr val="FF0000"/>
                </a:solidFill>
              </a:rPr>
              <a:t>Sahal-Bréchot</a:t>
            </a:r>
            <a:r>
              <a:rPr lang="en-US" sz="1600" dirty="0" smtClean="0">
                <a:solidFill>
                  <a:srgbClr val="FF0000"/>
                </a:solidFill>
              </a:rPr>
              <a:t> S., 2013, MNRAS, </a:t>
            </a:r>
            <a:r>
              <a:rPr lang="en-US" sz="1600" b="1" dirty="0" smtClean="0">
                <a:solidFill>
                  <a:srgbClr val="FF0000"/>
                </a:solidFill>
              </a:rPr>
              <a:t>431</a:t>
            </a:r>
            <a:r>
              <a:rPr lang="en-US" sz="1600" dirty="0" smtClean="0">
                <a:solidFill>
                  <a:srgbClr val="FF0000"/>
                </a:solidFill>
              </a:rPr>
              <a:t>, 1039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96388"/>
            <a:ext cx="4789710" cy="36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60848"/>
            <a:ext cx="7924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9632" y="910461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Here are presented results for 31 spectral lines from the 3000-7000 Å spectral  range in the visible part of the spectrum.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941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7200" i="1" dirty="0" err="1" smtClean="0">
                <a:solidFill>
                  <a:srgbClr val="FF0000"/>
                </a:solidFill>
                <a:latin typeface="Algerian" pitchFamily="82" charset="0"/>
              </a:rPr>
              <a:t>Thank</a:t>
            </a:r>
            <a:r>
              <a:rPr lang="fr-FR" sz="7200" i="1" dirty="0" smtClean="0">
                <a:solidFill>
                  <a:srgbClr val="FF0000"/>
                </a:solidFill>
                <a:latin typeface="Algerian" pitchFamily="82" charset="0"/>
              </a:rPr>
              <a:t> You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449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Semiclassical perturbation Stark widths for doubly charged argon  spectral lines   R. Hamdi1, N. Ben Nessib2, S. Sahal-Bréchot3, M. S. Dimitrijević3,4</vt:lpstr>
      <vt:lpstr>Slide 2</vt:lpstr>
      <vt:lpstr>Slide 3</vt:lpstr>
      <vt:lpstr>Slide 4</vt:lpstr>
      <vt:lpstr>Slide 5</vt:lpstr>
      <vt:lpstr>Slide 6</vt:lpstr>
      <vt:lpstr>Slide 7</vt:lpstr>
      <vt:lpstr>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Semiclassical perturbation Stark widths for doubly charged Argon  spectral lines   R. Hamdi1, N. Ben Nessib2, S. Sahal-Bréchot3, M. S. Dimitrijević3,4</dc:title>
  <dc:creator>user</dc:creator>
  <cp:lastModifiedBy>milan</cp:lastModifiedBy>
  <cp:revision>43</cp:revision>
  <dcterms:created xsi:type="dcterms:W3CDTF">2013-05-08T11:10:58Z</dcterms:created>
  <dcterms:modified xsi:type="dcterms:W3CDTF">2013-06-08T14:41:26Z</dcterms:modified>
</cp:coreProperties>
</file>