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442" r:id="rId2"/>
    <p:sldId id="410" r:id="rId3"/>
    <p:sldId id="398" r:id="rId4"/>
    <p:sldId id="421" r:id="rId5"/>
    <p:sldId id="420" r:id="rId6"/>
    <p:sldId id="418" r:id="rId7"/>
    <p:sldId id="260" r:id="rId8"/>
    <p:sldId id="263" r:id="rId9"/>
    <p:sldId id="360" r:id="rId10"/>
    <p:sldId id="361" r:id="rId11"/>
    <p:sldId id="362" r:id="rId12"/>
    <p:sldId id="359" r:id="rId13"/>
    <p:sldId id="406" r:id="rId14"/>
    <p:sldId id="363" r:id="rId15"/>
    <p:sldId id="266" r:id="rId16"/>
    <p:sldId id="292" r:id="rId17"/>
    <p:sldId id="268" r:id="rId18"/>
    <p:sldId id="269" r:id="rId19"/>
    <p:sldId id="293" r:id="rId20"/>
    <p:sldId id="291" r:id="rId21"/>
    <p:sldId id="290" r:id="rId22"/>
    <p:sldId id="440" r:id="rId23"/>
    <p:sldId id="441" r:id="rId24"/>
    <p:sldId id="470" r:id="rId25"/>
    <p:sldId id="467" r:id="rId26"/>
    <p:sldId id="468" r:id="rId27"/>
    <p:sldId id="469" r:id="rId28"/>
    <p:sldId id="354" r:id="rId29"/>
    <p:sldId id="355" r:id="rId30"/>
    <p:sldId id="356" r:id="rId31"/>
    <p:sldId id="357" r:id="rId32"/>
    <p:sldId id="358" r:id="rId33"/>
    <p:sldId id="392" r:id="rId34"/>
    <p:sldId id="393" r:id="rId35"/>
    <p:sldId id="300" r:id="rId36"/>
    <p:sldId id="299" r:id="rId37"/>
    <p:sldId id="298" r:id="rId38"/>
    <p:sldId id="304" r:id="rId39"/>
    <p:sldId id="303" r:id="rId40"/>
    <p:sldId id="305" r:id="rId41"/>
    <p:sldId id="306" r:id="rId42"/>
    <p:sldId id="307" r:id="rId43"/>
    <p:sldId id="258" r:id="rId44"/>
    <p:sldId id="308" r:id="rId45"/>
    <p:sldId id="336" r:id="rId46"/>
    <p:sldId id="337" r:id="rId47"/>
    <p:sldId id="338" r:id="rId48"/>
    <p:sldId id="339" r:id="rId49"/>
    <p:sldId id="382" r:id="rId50"/>
    <p:sldId id="383" r:id="rId51"/>
    <p:sldId id="350" r:id="rId52"/>
    <p:sldId id="431" r:id="rId53"/>
    <p:sldId id="432" r:id="rId54"/>
    <p:sldId id="434" r:id="rId55"/>
    <p:sldId id="435" r:id="rId56"/>
    <p:sldId id="433" r:id="rId57"/>
    <p:sldId id="347" r:id="rId58"/>
    <p:sldId id="348" r:id="rId59"/>
    <p:sldId id="349" r:id="rId60"/>
    <p:sldId id="332" r:id="rId61"/>
    <p:sldId id="429" r:id="rId62"/>
    <p:sldId id="423" r:id="rId63"/>
    <p:sldId id="425" r:id="rId64"/>
    <p:sldId id="426" r:id="rId65"/>
    <p:sldId id="427" r:id="rId66"/>
    <p:sldId id="424" r:id="rId67"/>
    <p:sldId id="446" r:id="rId68"/>
    <p:sldId id="448" r:id="rId69"/>
    <p:sldId id="407" r:id="rId70"/>
    <p:sldId id="394" r:id="rId71"/>
    <p:sldId id="396" r:id="rId72"/>
    <p:sldId id="397" r:id="rId73"/>
    <p:sldId id="408" r:id="rId74"/>
    <p:sldId id="447" r:id="rId75"/>
    <p:sldId id="399" r:id="rId76"/>
    <p:sldId id="400" r:id="rId77"/>
    <p:sldId id="438" r:id="rId78"/>
    <p:sldId id="401" r:id="rId79"/>
    <p:sldId id="439" r:id="rId80"/>
    <p:sldId id="366" r:id="rId81"/>
    <p:sldId id="389" r:id="rId82"/>
    <p:sldId id="385" r:id="rId83"/>
    <p:sldId id="386" r:id="rId84"/>
    <p:sldId id="387" r:id="rId85"/>
    <p:sldId id="388" r:id="rId86"/>
    <p:sldId id="371" r:id="rId87"/>
    <p:sldId id="413" r:id="rId88"/>
    <p:sldId id="372" r:id="rId89"/>
    <p:sldId id="391" r:id="rId90"/>
    <p:sldId id="411" r:id="rId91"/>
    <p:sldId id="412" r:id="rId92"/>
    <p:sldId id="452" r:id="rId93"/>
    <p:sldId id="481" r:id="rId94"/>
    <p:sldId id="482" r:id="rId95"/>
    <p:sldId id="483" r:id="rId96"/>
    <p:sldId id="484" r:id="rId97"/>
    <p:sldId id="485" r:id="rId98"/>
    <p:sldId id="476" r:id="rId99"/>
    <p:sldId id="473" r:id="rId100"/>
    <p:sldId id="475" r:id="rId101"/>
    <p:sldId id="495" r:id="rId102"/>
    <p:sldId id="494" r:id="rId103"/>
    <p:sldId id="493" r:id="rId104"/>
    <p:sldId id="492" r:id="rId105"/>
    <p:sldId id="491" r:id="rId106"/>
    <p:sldId id="490" r:id="rId107"/>
    <p:sldId id="489" r:id="rId108"/>
    <p:sldId id="486" r:id="rId109"/>
    <p:sldId id="488" r:id="rId110"/>
    <p:sldId id="487" r:id="rId111"/>
    <p:sldId id="478" r:id="rId112"/>
    <p:sldId id="497" r:id="rId113"/>
    <p:sldId id="352" r:id="rId114"/>
  </p:sldIdLst>
  <p:sldSz cx="9144000" cy="6858000" type="screen4x3"/>
  <p:notesSz cx="7315200" cy="9601200"/>
  <p:defaultTextStyle>
    <a:defPPr>
      <a:defRPr lang="ru-RU"/>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34615" autoAdjust="0"/>
    <p:restoredTop sz="91000" autoAdjust="0"/>
  </p:normalViewPr>
  <p:slideViewPr>
    <p:cSldViewPr>
      <p:cViewPr>
        <p:scale>
          <a:sx n="62" d="100"/>
          <a:sy n="62" d="100"/>
        </p:scale>
        <p:origin x="-984" y="-204"/>
      </p:cViewPr>
      <p:guideLst>
        <p:guide orient="horz" pos="2208"/>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a:cs typeface="+mn-cs"/>
              </a:defRPr>
            </a:lvl1pPr>
          </a:lstStyle>
          <a:p>
            <a:pPr>
              <a:defRPr/>
            </a:pPr>
            <a:fld id="{6AA14179-61DC-46C5-9C80-70B7F415DEBE}" type="datetimeFigureOut">
              <a:rPr lang="en-US"/>
              <a:pPr>
                <a:defRPr/>
              </a:pPr>
              <a:t>6/7/2013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a:cs typeface="+mn-cs"/>
              </a:defRPr>
            </a:lvl1pPr>
          </a:lstStyle>
          <a:p>
            <a:pPr>
              <a:defRPr/>
            </a:pPr>
            <a:fld id="{5FD34EDB-D198-4000-9FE5-D0CE9F00B5A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8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ED3413E-8B74-4468-B511-9BBF7D7D8ED2}" type="slidenum">
              <a:rPr lang="en-US" smtClean="0"/>
              <a:pPr>
                <a:defRPr/>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59542B5-E4CE-412D-8495-8419A170381F}" type="slidenum">
              <a:rPr lang="ru-RU" smtClean="0"/>
              <a:pPr>
                <a:defRPr/>
              </a:pPr>
              <a:t>11</a:t>
            </a:fld>
            <a:endParaRPr lang="ru-RU" smtClean="0"/>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9D54FAA-A940-442F-8D9E-624D39AC7248}" type="slidenum">
              <a:rPr lang="ru-RU" smtClean="0"/>
              <a:pPr>
                <a:defRPr/>
              </a:pPr>
              <a:t>12</a:t>
            </a:fld>
            <a:endParaRPr lang="ru-RU" smtClean="0"/>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3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78B0FC0-DF2E-4E2C-8B56-1E51E95A8B6C}" type="slidenum">
              <a:rPr lang="en-US" smtClean="0"/>
              <a:pPr>
                <a:defRPr/>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490EB85-8C9C-49BE-88D3-48814C053FA1}" type="slidenum">
              <a:rPr lang="ru-RU" smtClean="0"/>
              <a:pPr>
                <a:defRPr/>
              </a:pPr>
              <a:t>14</a:t>
            </a:fld>
            <a:endParaRPr lang="ru-RU" smtClean="0"/>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E19D9E-3810-4593-8E8A-C9DC10862A7B}" type="slidenum">
              <a:rPr lang="en-US" smtClean="0"/>
              <a:pPr>
                <a:defRPr/>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34E56BA-C36C-4DBB-90E8-D1645E717E63}" type="slidenum">
              <a:rPr lang="en-US" smtClean="0"/>
              <a:pPr>
                <a:defRPr/>
              </a:pPr>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BDFCB4-7A2E-448D-A875-0D885B80CA90}" type="slidenum">
              <a:rPr lang="en-US" smtClean="0"/>
              <a:pPr>
                <a:defRPr/>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0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023C12-AAB8-417E-A785-699EFF02C891}" type="slidenum">
              <a:rPr lang="en-US" smtClean="0"/>
              <a:pPr>
                <a:defRPr/>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1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2402E0D-FE53-48FB-9EA8-3366B69381DC}" type="slidenum">
              <a:rPr lang="en-US" smtClean="0"/>
              <a:pPr>
                <a:defRPr/>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2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F9197C-97D6-400F-805C-E75224A40AB5}" type="slidenum">
              <a:rPr lang="en-US" smtClean="0"/>
              <a:pPr>
                <a:defRPr/>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9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8D9E41B-561A-440B-A7C6-D009895E5E32}" type="slidenum">
              <a:rPr lang="en-US" smtClean="0"/>
              <a:pPr>
                <a:defRPr/>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EE0947D-891D-40FB-BDE0-CC22EB53F79E}" type="slidenum">
              <a:rPr lang="en-US" smtClean="0"/>
              <a:pPr>
                <a:defRPr/>
              </a:pPr>
              <a:t>21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8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60A5611-4C46-4720-9FB4-AF839D742BFF}" type="slidenum">
              <a:rPr lang="en-US" smtClean="0"/>
              <a:pPr>
                <a:defRPr/>
              </a:pPr>
              <a:t>22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9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097B987-90B4-42EB-B10B-7A48BA8F3F6B}" type="slidenum">
              <a:rPr lang="en-US" smtClean="0"/>
              <a:pPr>
                <a:defRPr/>
              </a:pPr>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7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AB96D7E-BE14-46A4-BA2A-1AA45593C9D8}" type="slidenum">
              <a:rPr lang="en-US" smtClean="0"/>
              <a:pPr>
                <a:defRPr/>
              </a:pPr>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4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3625CC8-B3BF-4E4C-A193-2235074F5CFF}" type="slidenum">
              <a:rPr lang="en-US" smtClean="0"/>
              <a:pPr>
                <a:defRPr/>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5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F779EB4-4836-4E7D-BE44-2B127B2E2FBC}" type="slidenum">
              <a:rPr lang="en-US" smtClean="0"/>
              <a:pPr>
                <a:defRPr/>
              </a:pPr>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6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FD0D26-DC98-4B9F-8F21-A034A1B4FF99}" type="slidenum">
              <a:rPr lang="en-US" smtClean="0"/>
              <a:pPr>
                <a:defRPr/>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0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2718925-DCD8-49DA-83ED-F30781F8E355}" type="slidenum">
              <a:rPr lang="en-US" smtClean="0"/>
              <a:pPr>
                <a:defRPr/>
              </a:pPr>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1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C1130D-262E-4B97-A262-8293400C5C89}" type="slidenum">
              <a:rPr lang="en-US" smtClean="0"/>
              <a:pPr>
                <a:defRPr/>
              </a:pPr>
              <a:t>29</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2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933383-44B6-4AD9-BFB9-634EF9F62023}" type="slidenum">
              <a:rPr lang="en-US" smtClean="0"/>
              <a:pPr>
                <a:defRPr/>
              </a:pPr>
              <a:t>30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1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DB29B71-C746-4545-888E-F6C599F565CD}" type="slidenum">
              <a:rPr lang="en-US" smtClean="0"/>
              <a:pPr>
                <a:defRPr/>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3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4C8194C-A649-4477-8DE9-F7592E4AE11C}" type="slidenum">
              <a:rPr lang="en-US" smtClean="0"/>
              <a:pPr>
                <a:defRPr/>
              </a:pPr>
              <a:t>31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9B12673-8CA6-4604-A7D9-8D81AF101FAB}" type="slidenum">
              <a:rPr lang="en-US" smtClean="0"/>
              <a:pPr>
                <a:defRPr/>
              </a:pPr>
              <a:t>32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5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2F3B7C-9E81-4A1A-BE63-E1D48DC38FA9}" type="slidenum">
              <a:rPr lang="en-US" smtClean="0"/>
              <a:pPr>
                <a:defRPr/>
              </a:pPr>
              <a:t>33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6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FA995B-3685-49AA-BEFD-FEF85E407BD9}" type="slidenum">
              <a:rPr lang="en-US" smtClean="0"/>
              <a:pPr>
                <a:defRPr/>
              </a:pPr>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4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B9E61AC-8DF9-4E2F-AC20-E1E0263D1AEF}" type="slidenum">
              <a:rPr lang="en-US" smtClean="0"/>
              <a:pPr>
                <a:defRPr/>
              </a:pPr>
              <a:t>35</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AC2B685-D650-47AF-8BBC-8C6E52E6B99D}" type="slidenum">
              <a:rPr lang="en-US" smtClean="0"/>
              <a:pPr>
                <a:defRPr/>
              </a:pPr>
              <a:t>36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6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5E779C1-8838-40CA-8AB4-6F662D05DA68}" type="slidenum">
              <a:rPr lang="en-US" smtClean="0"/>
              <a:pPr>
                <a:defRPr/>
              </a:pPr>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9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B5F315-C96E-4488-8FC4-8800D0290000}" type="slidenum">
              <a:rPr lang="en-US" smtClean="0"/>
              <a:pPr>
                <a:defRPr/>
              </a:pPr>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0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965D0CD-BECD-4C7F-AEF3-003C34AF5DC5}" type="slidenum">
              <a:rPr lang="en-US" smtClean="0"/>
              <a:pPr>
                <a:defRPr/>
              </a:pPr>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1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ADB8BA8-598F-457B-BEE3-5325E65529E3}" type="slidenum">
              <a:rPr lang="en-US" smtClean="0"/>
              <a:pPr>
                <a:defRPr/>
              </a:pPr>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2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E7ABCCB-8AE1-4693-8C13-8F48DA3787D1}" type="slidenum">
              <a:rPr lang="en-US" smtClean="0"/>
              <a:pPr>
                <a:defRPr/>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2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572FEA7-885D-46DB-B27D-5369768A27FA}" type="slidenum">
              <a:rPr lang="en-US" smtClean="0"/>
              <a:pPr>
                <a:defRPr/>
              </a:pPr>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9042BC2-E704-48AB-8B89-BDF86EC42C4C}" type="slidenum">
              <a:rPr lang="en-US" smtClean="0"/>
              <a:pPr>
                <a:defRPr/>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4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D6B10B1-5683-419B-A893-9BCB76069549}" type="slidenum">
              <a:rPr lang="en-US" smtClean="0"/>
              <a:pPr>
                <a:defRPr/>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9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F967AD8-BCE0-452D-83CF-642034698023}" type="slidenum">
              <a:rPr lang="en-US" smtClean="0"/>
              <a:pPr>
                <a:defRPr/>
              </a:pPr>
              <a:t>44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8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F19DAC-FD7F-43FC-BCF9-97820B1DBCB1}" type="slidenum">
              <a:rPr lang="en-US" smtClean="0"/>
              <a:pPr>
                <a:defRPr/>
              </a:pPr>
              <a:t>45</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9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4E7C06B-647E-4772-BA4B-93C99BA2206B}" type="slidenum">
              <a:rPr lang="en-US" smtClean="0"/>
              <a:pPr>
                <a:defRPr/>
              </a:pPr>
              <a:t>46</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0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2825BDF-8BD6-4F61-B590-1E121BC7FE00}" type="slidenum">
              <a:rPr lang="en-US" smtClean="0"/>
              <a:pPr>
                <a:defRPr/>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1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AAB74B4-E908-47A5-A73A-712034B3F72C}" type="slidenum">
              <a:rPr lang="en-US" smtClean="0"/>
              <a:pPr>
                <a:defRPr/>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2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91D4711-0BCD-4D85-AC02-3C69BC408F78}" type="slidenum">
              <a:rPr lang="en-US" smtClean="0"/>
              <a:pPr>
                <a:defRPr/>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3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A223DE3-7656-4165-8D47-3AD3BFFE9EB4}" type="slidenum">
              <a:rPr lang="en-US" smtClean="0"/>
              <a:pPr>
                <a:defRPr/>
              </a:pPr>
              <a:t>50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3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9DC1423-B7E9-4BFA-A343-0424F45087C0}" type="slidenum">
              <a:rPr lang="en-US" smtClean="0"/>
              <a:pPr>
                <a:defRPr/>
              </a:pPr>
              <a:t>6</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98111F-B2D0-4B3D-92C9-917D6853DCC3}" type="slidenum">
              <a:rPr lang="ru-RU" smtClean="0"/>
              <a:pPr>
                <a:defRPr/>
              </a:pPr>
              <a:t>51</a:t>
            </a:fld>
            <a:endParaRPr lang="ru-RU" smtClean="0"/>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6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142CBC6-9A79-44DA-885D-093C186844AA}" type="slidenum">
              <a:rPr lang="en-US" smtClean="0"/>
              <a:pPr>
                <a:defRPr/>
              </a:pPr>
              <a:t>52</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7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A79C937-5EB8-4BFB-99A0-51371570138F}" type="slidenum">
              <a:rPr lang="en-US" smtClean="0"/>
              <a:pPr>
                <a:defRPr/>
              </a:pPr>
              <a:t>53</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8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6F51151-03CB-42F7-9074-EEED7B3EFC8E}" type="slidenum">
              <a:rPr lang="en-US" smtClean="0"/>
              <a:pPr>
                <a:defRPr/>
              </a:pPr>
              <a:t>54</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8D89988-5F30-48E0-A90F-EF42AE0E0B0A}" type="slidenum">
              <a:rPr lang="en-US" smtClean="0"/>
              <a:pPr>
                <a:defRPr/>
              </a:pPr>
              <a:t>55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0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838F4C1-EE4E-4A08-90AA-7416990B3195}" type="slidenum">
              <a:rPr lang="en-US" smtClean="0"/>
              <a:pPr>
                <a:defRPr/>
              </a:pPr>
              <a:t>56</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1A94C0E-EEAB-48EB-A225-BFDD7DFDE9A0}" type="slidenum">
              <a:rPr lang="ru-RU" smtClean="0"/>
              <a:pPr>
                <a:defRPr/>
              </a:pPr>
              <a:t>57</a:t>
            </a:fld>
            <a:endParaRPr lang="ru-RU" smtClean="0"/>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64D09BB-783F-438C-A9D4-10196F912657}" type="slidenum">
              <a:rPr lang="ru-RU" smtClean="0"/>
              <a:pPr>
                <a:defRPr/>
              </a:pPr>
              <a:t>58</a:t>
            </a:fld>
            <a:endParaRPr lang="ru-RU" smtClean="0"/>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32D6019-1FC4-4526-96D7-8CA6449CFAED}" type="slidenum">
              <a:rPr lang="ru-RU" smtClean="0"/>
              <a:pPr>
                <a:defRPr/>
              </a:pPr>
              <a:t>59</a:t>
            </a:fld>
            <a:endParaRPr lang="ru-RU" smtClean="0"/>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84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4F1E3E-FE34-4D97-995B-995CA6D1FAF1}" type="slidenum">
              <a:rPr lang="en-US" smtClean="0"/>
              <a:pPr>
                <a:defRPr/>
              </a:pPr>
              <a:t>60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5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F20ED9D-7276-44BD-A2A4-6A9B427D67ED}" type="slidenum">
              <a:rPr lang="en-US" smtClean="0"/>
              <a:pPr>
                <a:defRPr/>
              </a:pPr>
              <a:t>7</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5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452C27-DB28-453D-A4E5-F2F9F8AD62D6}" type="slidenum">
              <a:rPr lang="en-US" smtClean="0"/>
              <a:pPr>
                <a:defRPr/>
              </a:pPr>
              <a:t>61</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6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20887B7-5B4A-4CEC-B1E0-317E1EAB2E48}" type="slidenum">
              <a:rPr lang="en-US" smtClean="0"/>
              <a:pPr>
                <a:defRPr/>
              </a:pPr>
              <a:t>62</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7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F1F1AC4-C4B2-422C-87CD-C89ABAB349EA}" type="slidenum">
              <a:rPr lang="en-US" smtClean="0"/>
              <a:pPr>
                <a:defRPr/>
              </a:pPr>
              <a:t>63</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8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5BE79BA-273B-47F7-B2C9-29E59A7ADD50}" type="slidenum">
              <a:rPr lang="en-US" smtClean="0"/>
              <a:pPr>
                <a:defRPr/>
              </a:pPr>
              <a:t>64</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9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D224D20-0656-4447-81D9-9270F03EA6F6}" type="slidenum">
              <a:rPr lang="en-US" smtClean="0"/>
              <a:pPr>
                <a:defRPr/>
              </a:pPr>
              <a:t>65</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0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038F1DC-524F-49ED-9697-35AE6F8CABC2}" type="slidenum">
              <a:rPr lang="en-US" smtClean="0"/>
              <a:pPr>
                <a:defRPr/>
              </a:pPr>
              <a:t>66</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1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86D66E5-7B32-4C07-99C4-360AFD394AD2}" type="slidenum">
              <a:rPr lang="en-US" smtClean="0"/>
              <a:pPr>
                <a:defRPr/>
              </a:pPr>
              <a:t>69</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2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6401B05-B236-45BA-94C2-A63FA53C3779}" type="slidenum">
              <a:rPr lang="en-US" smtClean="0"/>
              <a:pPr>
                <a:defRPr/>
              </a:pPr>
              <a:t>70</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3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E245B1A-D853-4224-8427-C2AB1C976067}" type="slidenum">
              <a:rPr lang="en-US" smtClean="0"/>
              <a:pPr>
                <a:defRPr/>
              </a:pPr>
              <a:t>71</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4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F405700-7AA1-488B-B6EB-3EE7A228C063}" type="slidenum">
              <a:rPr lang="en-US" smtClean="0"/>
              <a:pPr>
                <a:defRPr/>
              </a:pPr>
              <a:t>72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6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FE921E-500A-4A75-BB35-63EE5DC65459}" type="slidenum">
              <a:rPr lang="en-US" smtClean="0"/>
              <a:pPr>
                <a:defRPr/>
              </a:pPr>
              <a:t>8</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5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9B6D30-FC4A-4FA4-851B-00FD5BF38B45}" type="slidenum">
              <a:rPr lang="en-US" smtClean="0"/>
              <a:pPr>
                <a:defRPr/>
              </a:pPr>
              <a:t>73</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6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B7C4BE-3BB5-4FD4-BD20-AE55C3EA5946}" type="slidenum">
              <a:rPr lang="en-US" smtClean="0"/>
              <a:pPr>
                <a:defRPr/>
              </a:pPr>
              <a:t>75</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7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6F5E97D-6A03-431F-AC64-1818A1BB11DF}" type="slidenum">
              <a:rPr lang="en-US" smtClean="0"/>
              <a:pPr>
                <a:defRPr/>
              </a:pPr>
              <a:t>76</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9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DA2AC7A-E5FF-43B5-859B-60C43C2A2D7B}" type="slidenum">
              <a:rPr lang="en-US" smtClean="0"/>
              <a:pPr>
                <a:defRPr/>
              </a:pPr>
              <a:t>77</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0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A98BE27-CC87-45F2-83B2-F9D4D3323EC8}" type="slidenum">
              <a:rPr lang="en-US" smtClean="0"/>
              <a:pPr>
                <a:defRPr/>
              </a:pPr>
              <a:t>78</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1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DB8BDBD-7332-4790-892E-1A3938FDC5B1}" type="slidenum">
              <a:rPr lang="en-US" smtClean="0"/>
              <a:pPr>
                <a:defRPr/>
              </a:pPr>
              <a:t>79</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4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6A995E-B476-4813-9F10-8CF6C3CEBB89}" type="slidenum">
              <a:rPr lang="en-US" smtClean="0"/>
              <a:pPr>
                <a:defRPr/>
              </a:pPr>
              <a:t>80</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6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4FFB28F-A7F3-4DDB-9717-A4A51C5F192D}" type="slidenum">
              <a:rPr lang="en-US" smtClean="0"/>
              <a:pPr>
                <a:defRPr/>
              </a:pPr>
              <a:t>81</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7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3D42A8D-2E6C-42D8-97A2-76F71E7EB101}" type="slidenum">
              <a:rPr lang="en-US" smtClean="0"/>
              <a:pPr>
                <a:defRPr/>
              </a:pPr>
              <a:t>82</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8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3B9B0A2-B5BB-486D-959A-E12CC1BF7EF3}" type="slidenum">
              <a:rPr lang="en-US" smtClean="0"/>
              <a:pPr>
                <a:defRPr/>
              </a:pPr>
              <a:t>83</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4861D7-644D-4A0C-92D6-9ED38FD3EBC7}" type="slidenum">
              <a:rPr lang="ru-RU" smtClean="0"/>
              <a:pPr>
                <a:defRPr/>
              </a:pPr>
              <a:t>9</a:t>
            </a:fld>
            <a:endParaRPr lang="ru-RU" smtClean="0"/>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9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D3BD84-F103-4EC9-8353-AB03E3213947}" type="slidenum">
              <a:rPr lang="en-US" smtClean="0"/>
              <a:pPr>
                <a:defRPr/>
              </a:pPr>
              <a:t>84</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0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9D805CC-1039-4917-84B8-36E17923C67F}" type="slidenum">
              <a:rPr lang="en-US" smtClean="0"/>
              <a:pPr>
                <a:defRPr/>
              </a:pPr>
              <a:t>85</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2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B318619-1ABF-459C-93D6-8DCA04278068}" type="slidenum">
              <a:rPr lang="en-US" smtClean="0"/>
              <a:pPr>
                <a:defRPr/>
              </a:pPr>
              <a:t>86</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3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6B2C677-A385-4E8D-B2D2-D1A8C27BFC3B}" type="slidenum">
              <a:rPr lang="en-US" smtClean="0"/>
              <a:pPr>
                <a:defRPr/>
              </a:pPr>
              <a:t>87</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4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FE0BE98-40FD-4726-AB76-7C56C132D5B6}" type="slidenum">
              <a:rPr lang="en-US" smtClean="0"/>
              <a:pPr>
                <a:defRPr/>
              </a:pPr>
              <a:t>88</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9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0DD0A6C-8542-42C3-BD2C-B917D6DB1968}" type="slidenum">
              <a:rPr lang="en-US" smtClean="0"/>
              <a:pPr>
                <a:defRPr/>
              </a:pPr>
              <a:t>89</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20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10D4758-5C9B-489A-AD71-ED286BAF52C0}" type="slidenum">
              <a:rPr lang="en-US" smtClean="0"/>
              <a:pPr>
                <a:defRPr/>
              </a:pPr>
              <a:t>90</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21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F692611-AA1C-4931-8B03-74B84C54C56E}" type="slidenum">
              <a:rPr lang="en-US" smtClean="0"/>
              <a:pPr>
                <a:defRPr/>
              </a:pPr>
              <a:t>91</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2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22B666B-E3C5-4FF4-8742-E3E679B00ED9}" type="slidenum">
              <a:rPr lang="en-US" smtClean="0"/>
              <a:pPr>
                <a:defRPr/>
              </a:pPr>
              <a:t>113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7597FDF-D491-4972-A73D-2CB3E077A226}" type="slidenum">
              <a:rPr lang="ru-RU" smtClean="0"/>
              <a:pPr>
                <a:defRPr/>
              </a:pPr>
              <a:t>10</a:t>
            </a:fld>
            <a:endParaRPr lang="ru-RU"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39F81F1-134C-4315-842B-0E808AB49FF6}"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8786D99-56FF-4193-B9D1-984A07117111}"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A87F5FD-7E13-45BE-A197-B451355A3CC4}"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4EE135A-0C85-4F57-AC8F-0AF7BF3E5D86}"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2F8321B-88FF-41B3-BBAD-347F0866549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C29A4C3-0F1B-445E-A3FD-018A5701A41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8663296-DBD7-47FC-96D1-DFD55F334E2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8AE59C4-8D57-4EDE-9888-ED6D73B10AB4}"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8CFEF6A-D6D1-4009-8FE3-64FAC28D552E}"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EBDF8B3-612F-4F05-8718-8343D0C7FA7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54B9860-2145-4D4C-9426-278AD7C9AD94}"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ABCC561-C182-45C0-928E-2E32D5FED7D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B25E679-51B8-4F67-A66A-A930BDD7652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www.universetoday.com/2009/06/10/first-extra-galactic-planet-may-have-been-detected/" TargetMode="External"/><Relationship Id="rId3" Type="http://schemas.openxmlformats.org/officeDocument/2006/relationships/hyperlink" Target="http://www.newscientist.com/article/dn17287-first-extragalactic-exoplanet-may-have-been-found.html" TargetMode="External"/><Relationship Id="rId7" Type="http://schemas.openxmlformats.org/officeDocument/2006/relationships/hyperlink" Target="http://news.bbc.co.uk/2/hi/science/nature/8097141.stm"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hyperlink" Target="http://www.foxnews.com/story/0,2933,525886,00.html" TargetMode="External"/><Relationship Id="rId5" Type="http://schemas.openxmlformats.org/officeDocument/2006/relationships/hyperlink" Target="http://www.technologyreview.com/blog/arxiv/23619/" TargetMode="External"/><Relationship Id="rId4" Type="http://schemas.openxmlformats.org/officeDocument/2006/relationships/hyperlink" Target="http://www.newscientist.com/section/science-news"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rian.ru/science/20090609/173875820.html" TargetMode="External"/><Relationship Id="rId3" Type="http://schemas.openxmlformats.org/officeDocument/2006/relationships/hyperlink" Target="http://www.scientificamerican.com/article.cfm?id=planet-spotted-in-andromeda-galaxy-2009-06" TargetMode="External"/><Relationship Id="rId7" Type="http://schemas.openxmlformats.org/officeDocument/2006/relationships/hyperlink" Target="http://www.rian.ru/science/20090618/174737604.html"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hyperlink" Target="http://www.gazeta.ru/science/2009/06/10_a_3209024.shtml?lj2" TargetMode="External"/><Relationship Id="rId5" Type="http://schemas.openxmlformats.org/officeDocument/2006/relationships/hyperlink" Target="http://article.wn.com/view/2009/06/14/Hint_of_planet_outside_our_galaxy/" TargetMode="External"/><Relationship Id="rId4" Type="http://schemas.openxmlformats.org/officeDocument/2006/relationships/hyperlink" Target="http://www.telegraph.co.uk/science/science-news/5534891/Planet-six-times-the-mass-of-Jupiter-spotted-by-astronomers.html" TargetMode="External"/><Relationship Id="rId9" Type="http://schemas.openxmlformats.org/officeDocument/2006/relationships/hyperlink" Target="http://www.spektrum.de/artikel/1008445"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wired.it/news/archivio/2009-06/15/i-misteri-fuori-dalla-nostra-galassia.aspx" TargetMode="External"/><Relationship Id="rId3" Type="http://schemas.openxmlformats.org/officeDocument/2006/relationships/hyperlink" Target="http://www.terra.cl/actualidad/index.cfm?id_cat=1167&amp;id_reg=1199230" TargetMode="External"/><Relationship Id="rId7" Type="http://schemas.openxmlformats.org/officeDocument/2006/relationships/hyperlink" Target="http://www.thaindian.com/newsportal/health/first-extragalactic-exoplanet-may-have-been-found-by-gravitational-microlensing_100203542.html"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hyperlink" Target="http://www.fisica.unisalento.it/tagroup/download/LeStelle2009.pdf" TargetMode="External"/><Relationship Id="rId5" Type="http://schemas.openxmlformats.org/officeDocument/2006/relationships/hyperlink" Target="http://www.lestelle-astronomia.it/news.asp" TargetMode="External"/><Relationship Id="rId4" Type="http://schemas.openxmlformats.org/officeDocument/2006/relationships/hyperlink" Target="http://ansa.it/opencms/export/site/visualizza_fdg.html_989646565.html"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quotidianopuglia.it/leggi_notizia.asp?ID=8034" TargetMode="External"/><Relationship Id="rId3" Type="http://schemas.openxmlformats.org/officeDocument/2006/relationships/hyperlink" Target="http://corrieredelmezzogiorno.corriere.it/lecce/notizie/universita/2009/15-giugno-2009/astrofisici-salentini-osservano-primo-pianeta-fuori-nostra-galassia--1601467322460.shtml" TargetMode="External"/><Relationship Id="rId7" Type="http://schemas.openxmlformats.org/officeDocument/2006/relationships/hyperlink" Target="http://www.lecceprima.it/articolo.asp?articolo=14980"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hyperlink" Target="http://www.gazzettadiparma.it/primapagina/dettaglio/7/22044/Astronomia:_italiani_scoprono_prima_pianeta_extragalattico.html" TargetMode="External"/><Relationship Id="rId5" Type="http://schemas.openxmlformats.org/officeDocument/2006/relationships/hyperlink" Target="http://www.ilmattino.it/articolo.php?id=62260&amp;sez=SCIENZA" TargetMode="External"/><Relationship Id="rId4" Type="http://schemas.openxmlformats.org/officeDocument/2006/relationships/hyperlink" Target="http://www.repubblica.it/2008/12/gallerie/scienze/pianeta-extragalattico/1.html" TargetMode="External"/><Relationship Id="rId9" Type="http://schemas.openxmlformats.org/officeDocument/2006/relationships/hyperlink" Target="http://www.fisica.unisalento.it/tagroup/images/Quotidiano160609.jpg"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exoplanet.eu/planet.php?p1=PA-99-N2&amp;p2=b&amp;showPubli=yes&amp;sortByDate" TargetMode="External"/><Relationship Id="rId3" Type="http://schemas.openxmlformats.org/officeDocument/2006/relationships/hyperlink" Target="http://blogs.discovermagazine.com/80beats/2009/06/16/have-astronomers-spotted-the-first-exoplanet-in-another-galaxy/" TargetMode="External"/><Relationship Id="rId7" Type="http://schemas.openxmlformats.org/officeDocument/2006/relationships/hyperlink" Target="http://arxiv.org/PS_cache/arxiv/pdf/0906/0906.1050v1.pdf"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www.radio.rai.it/grr/grcontinua.cfm?GR=1&amp;L_DATA=2009-06-15&amp;L_ORA=19:00" TargetMode="External"/><Relationship Id="rId5" Type="http://schemas.openxmlformats.org/officeDocument/2006/relationships/hyperlink" Target="http://news.webindia123.com/news/printer.asp?story=/news/Articles/India/20090615/1275300.html" TargetMode="External"/><Relationship Id="rId4" Type="http://schemas.openxmlformats.org/officeDocument/2006/relationships/hyperlink" Target="http://www.lifeinitaly.com/node/6145"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hyperlink" Target="http://telescopes.skymania.com/2007/05/different-types-of-telescope.html" TargetMode="External"/><Relationship Id="rId3" Type="http://schemas.openxmlformats.org/officeDocument/2006/relationships/image" Target="../media/image62.png"/><Relationship Id="rId7" Type="http://schemas.openxmlformats.org/officeDocument/2006/relationships/hyperlink" Target="http://telescopes.skymania.com/2007/04/how-to-choose-telescope.html"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www.geocities.com/bedfordnights/" TargetMode="External"/><Relationship Id="rId5" Type="http://schemas.openxmlformats.org/officeDocument/2006/relationships/hyperlink" Target="http://news.skymania.com/2009/03/kepler-is-mission-to-find-new-earths.html" TargetMode="External"/><Relationship Id="rId4" Type="http://schemas.openxmlformats.org/officeDocument/2006/relationships/hyperlink" Target="http://www.scientificamerican.com/section.cfm?id=sky-mania" TargetMode="External"/><Relationship Id="rId9" Type="http://schemas.openxmlformats.org/officeDocument/2006/relationships/hyperlink" Target="http://spacestories.skymania.com/"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exoplanet.eu/ref-data.php?value=6800"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exoplanet.eu/planet.php?p1=PA-99-N2&amp;p2=b&amp;showPubli=yes&amp;sortByAuthor"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hyperlink" Target="http://arxiv.org/abs/0906.1050" TargetMode="External"/><Relationship Id="rId5" Type="http://schemas.openxmlformats.org/officeDocument/2006/relationships/hyperlink" Target="http://www.iop.org/EJ/abstract/0004-637X/601/2/845/" TargetMode="External"/><Relationship Id="rId4" Type="http://schemas.openxmlformats.org/officeDocument/2006/relationships/hyperlink" Target="http://exoplanet.eu/planet.php?p1=PA-99-N2&amp;p2=b&amp;showPubli=yes&amp;sortByDat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onsijoe.com/exoplanets/exotable/exoTable.html"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hyperlink" Target="http://fr.arxiv.org/abs/1001.4342"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exoplanet.eu/star.php?st=PA-99-N2"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hyperlink" Target="http://exoplanet.eu/ref-data.php?value=680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arxiv.org/abs/0906.1050"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hyperlink" Target="http://en.wikipedia.org/wiki/Andromeda_Galaxy" TargetMode="External"/><Relationship Id="rId4" Type="http://schemas.openxmlformats.org/officeDocument/2006/relationships/hyperlink" Target="http://en.wikipedia.org/wiki/Microlens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sz="3600" smtClean="0"/>
              <a:t>Exoplanery searches with gravitational microlensing: polarization issues</a:t>
            </a:r>
          </a:p>
        </p:txBody>
      </p:sp>
      <p:sp>
        <p:nvSpPr>
          <p:cNvPr id="2051" name="Content Placeholder 2"/>
          <p:cNvSpPr>
            <a:spLocks noGrp="1"/>
          </p:cNvSpPr>
          <p:nvPr>
            <p:ph idx="1"/>
          </p:nvPr>
        </p:nvSpPr>
        <p:spPr>
          <a:xfrm>
            <a:off x="685800" y="2209800"/>
            <a:ext cx="7772400" cy="3886200"/>
          </a:xfrm>
        </p:spPr>
        <p:txBody>
          <a:bodyPr/>
          <a:lstStyle/>
          <a:p>
            <a:pPr eaLnBrk="1" hangingPunct="1">
              <a:lnSpc>
                <a:spcPct val="80000"/>
              </a:lnSpc>
              <a:buFontTx/>
              <a:buNone/>
            </a:pPr>
            <a:r>
              <a:rPr lang="en-US" sz="1600" b="1" smtClean="0"/>
              <a:t>                            </a:t>
            </a:r>
          </a:p>
          <a:p>
            <a:pPr eaLnBrk="1" hangingPunct="1">
              <a:lnSpc>
                <a:spcPct val="80000"/>
              </a:lnSpc>
            </a:pPr>
            <a:endParaRPr lang="en-US" sz="1600" b="1" smtClean="0"/>
          </a:p>
          <a:p>
            <a:pPr eaLnBrk="1" hangingPunct="1">
              <a:lnSpc>
                <a:spcPct val="80000"/>
              </a:lnSpc>
            </a:pPr>
            <a:endParaRPr lang="en-US" sz="1600" b="1" smtClean="0"/>
          </a:p>
          <a:p>
            <a:pPr eaLnBrk="1" hangingPunct="1">
              <a:lnSpc>
                <a:spcPct val="80000"/>
              </a:lnSpc>
              <a:buFontTx/>
              <a:buNone/>
            </a:pPr>
            <a:r>
              <a:rPr lang="en-US" sz="1400" b="1" smtClean="0"/>
              <a:t>                                         </a:t>
            </a:r>
            <a:r>
              <a:rPr lang="ru-RU" sz="1400" b="1" smtClean="0"/>
              <a:t>А.Ф.Захаров </a:t>
            </a:r>
            <a:r>
              <a:rPr lang="it-IT" sz="1400" b="1" smtClean="0"/>
              <a:t>(Alexander F. Zakharov)</a:t>
            </a:r>
            <a:r>
              <a:rPr lang="ru-RU" sz="1400" b="1" smtClean="0"/>
              <a:t> </a:t>
            </a:r>
            <a:endParaRPr lang="it-IT" sz="1400" b="1" smtClean="0"/>
          </a:p>
          <a:p>
            <a:pPr eaLnBrk="1" hangingPunct="1">
              <a:lnSpc>
                <a:spcPct val="80000"/>
              </a:lnSpc>
              <a:buFontTx/>
              <a:buNone/>
            </a:pPr>
            <a:r>
              <a:rPr lang="it-IT" sz="1400" smtClean="0"/>
              <a:t>                          </a:t>
            </a:r>
            <a:r>
              <a:rPr lang="ru-RU" sz="1400" b="1" i="1" smtClean="0"/>
              <a:t>Institute of Theoretical and Experimental Physics</a:t>
            </a:r>
            <a:r>
              <a:rPr lang="it-IT" sz="1400" b="1" i="1" smtClean="0"/>
              <a:t>,  </a:t>
            </a:r>
            <a:r>
              <a:rPr lang="en-US" sz="1400" b="1" i="1" smtClean="0"/>
              <a:t> </a:t>
            </a:r>
            <a:r>
              <a:rPr lang="ru-RU" sz="1400" b="1" i="1" smtClean="0"/>
              <a:t>Moscow</a:t>
            </a:r>
            <a:r>
              <a:rPr lang="en-US" altLang="zh-CN" sz="1400" b="1" i="1" smtClean="0">
                <a:ea typeface="宋体" pitchFamily="2" charset="-122"/>
              </a:rPr>
              <a:t>,</a:t>
            </a:r>
          </a:p>
          <a:p>
            <a:pPr eaLnBrk="1" hangingPunct="1">
              <a:lnSpc>
                <a:spcPct val="80000"/>
              </a:lnSpc>
              <a:buFontTx/>
              <a:buNone/>
            </a:pPr>
            <a:r>
              <a:rPr lang="en-US" altLang="zh-CN" sz="1400" b="1" i="1" smtClean="0">
                <a:ea typeface="宋体" pitchFamily="2" charset="-122"/>
              </a:rPr>
              <a:t>             </a:t>
            </a:r>
          </a:p>
          <a:p>
            <a:pPr eaLnBrk="1" hangingPunct="1">
              <a:lnSpc>
                <a:spcPct val="80000"/>
              </a:lnSpc>
              <a:buFontTx/>
              <a:buNone/>
            </a:pPr>
            <a:r>
              <a:rPr lang="en-US" altLang="zh-CN" sz="1400" b="1" i="1" smtClean="0">
                <a:ea typeface="宋体" pitchFamily="2" charset="-122"/>
              </a:rPr>
              <a:t>                                                              e-mail: zakharov@itep.ru</a:t>
            </a:r>
          </a:p>
          <a:p>
            <a:pPr eaLnBrk="1" hangingPunct="1">
              <a:lnSpc>
                <a:spcPct val="80000"/>
              </a:lnSpc>
            </a:pPr>
            <a:endParaRPr lang="en-US" altLang="zh-CN" sz="1400" b="1" smtClean="0">
              <a:ea typeface="宋体" pitchFamily="2" charset="-122"/>
            </a:endParaRPr>
          </a:p>
          <a:p>
            <a:pPr eaLnBrk="1" hangingPunct="1">
              <a:lnSpc>
                <a:spcPct val="80000"/>
              </a:lnSpc>
            </a:pPr>
            <a:r>
              <a:rPr lang="en-US" altLang="zh-CN" sz="1400" b="1" smtClean="0">
                <a:ea typeface="宋体" pitchFamily="2" charset="-122"/>
              </a:rPr>
              <a:t> </a:t>
            </a:r>
            <a:r>
              <a:rPr lang="en-US" altLang="zh-CN" sz="1600" b="1" smtClean="0">
                <a:ea typeface="宋体" pitchFamily="2" charset="-122"/>
              </a:rPr>
              <a:t>Main references:  </a:t>
            </a:r>
            <a:r>
              <a:rPr lang="en-US" sz="1600" b="1" smtClean="0">
                <a:ea typeface="宋体" pitchFamily="2" charset="-122"/>
              </a:rPr>
              <a:t>G. Ingrosso , F. De Paolis, P. Jetzer, S. Calchi Novati , A.A. Nucita,  A.F. Zakharov   (</a:t>
            </a:r>
            <a:r>
              <a:rPr lang="en-US" sz="1600" b="1" smtClean="0"/>
              <a:t>MNRAS,  2009);  (GRG, 2010)</a:t>
            </a:r>
            <a:r>
              <a:rPr lang="ru-RU" sz="1600" b="1" smtClean="0"/>
              <a:t>,  </a:t>
            </a:r>
            <a:r>
              <a:rPr lang="en-US" sz="1600" b="1" smtClean="0"/>
              <a:t>(MNRAS, 2012)</a:t>
            </a:r>
          </a:p>
          <a:p>
            <a:pPr eaLnBrk="1" hangingPunct="1">
              <a:lnSpc>
                <a:spcPct val="80000"/>
              </a:lnSpc>
            </a:pPr>
            <a:r>
              <a:rPr lang="en-US" sz="1600" b="1" smtClean="0"/>
              <a:t>                                      </a:t>
            </a:r>
          </a:p>
          <a:p>
            <a:pPr eaLnBrk="1" hangingPunct="1">
              <a:lnSpc>
                <a:spcPct val="80000"/>
              </a:lnSpc>
            </a:pPr>
            <a:r>
              <a:rPr lang="en-US" sz="1600" b="1" smtClean="0"/>
              <a:t>                                 9</a:t>
            </a:r>
            <a:r>
              <a:rPr lang="en-US" sz="1600" b="1" baseline="30000" smtClean="0"/>
              <a:t>th</a:t>
            </a:r>
            <a:r>
              <a:rPr lang="en-US" sz="1600" b="1" smtClean="0"/>
              <a:t> SCSLSA, Banja Koviljaca, 16 May 2013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smtClean="0"/>
          </a:p>
        </p:txBody>
      </p:sp>
      <p:sp>
        <p:nvSpPr>
          <p:cNvPr id="11267" name="Rectangle 3"/>
          <p:cNvSpPr>
            <a:spLocks noGrp="1" noChangeArrowheads="1"/>
          </p:cNvSpPr>
          <p:nvPr>
            <p:ph type="body" idx="1"/>
          </p:nvPr>
        </p:nvSpPr>
        <p:spPr/>
        <p:txBody>
          <a:bodyPr/>
          <a:lstStyle/>
          <a:p>
            <a:endParaRPr lang="en-US" smtClean="0"/>
          </a:p>
        </p:txBody>
      </p:sp>
      <p:pic>
        <p:nvPicPr>
          <p:cNvPr id="11268" name="Picture 4" descr="einstein_1936"/>
          <p:cNvPicPr>
            <a:picLocks noChangeAspect="1" noChangeArrowheads="1"/>
          </p:cNvPicPr>
          <p:nvPr/>
        </p:nvPicPr>
        <p:blipFill>
          <a:blip r:embed="rId3"/>
          <a:srcRect/>
          <a:stretch>
            <a:fillRect/>
          </a:stretch>
        </p:blipFill>
        <p:spPr bwMode="auto">
          <a:xfrm>
            <a:off x="1835150" y="0"/>
            <a:ext cx="5981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descr="polarization_pixel2.jpg"/>
          <p:cNvPicPr>
            <a:picLocks noChangeAspect="1"/>
          </p:cNvPicPr>
          <p:nvPr/>
        </p:nvPicPr>
        <p:blipFill>
          <a:blip r:embed="rId2"/>
          <a:srcRect/>
          <a:stretch>
            <a:fillRect/>
          </a:stretch>
        </p:blipFill>
        <p:spPr bwMode="auto">
          <a:xfrm>
            <a:off x="1371600" y="-1752600"/>
            <a:ext cx="6477000" cy="861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fig7.jpg"/>
          <p:cNvPicPr>
            <a:picLocks noChangeAspect="1"/>
          </p:cNvPicPr>
          <p:nvPr/>
        </p:nvPicPr>
        <p:blipFill>
          <a:blip r:embed="rId2"/>
          <a:srcRect/>
          <a:stretch>
            <a:fillRect/>
          </a:stretch>
        </p:blipFill>
        <p:spPr bwMode="auto">
          <a:xfrm>
            <a:off x="1600200" y="-2133600"/>
            <a:ext cx="5943600" cy="84582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descr="fig9.jpg"/>
          <p:cNvPicPr>
            <a:picLocks noChangeAspect="1"/>
          </p:cNvPicPr>
          <p:nvPr/>
        </p:nvPicPr>
        <p:blipFill>
          <a:blip r:embed="rId2"/>
          <a:srcRect/>
          <a:stretch>
            <a:fillRect/>
          </a:stretch>
        </p:blipFill>
        <p:spPr bwMode="auto">
          <a:xfrm>
            <a:off x="2057400" y="-1066800"/>
            <a:ext cx="5299075" cy="74676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fig_8.jpg"/>
          <p:cNvPicPr>
            <a:picLocks noChangeAspect="1"/>
          </p:cNvPicPr>
          <p:nvPr/>
        </p:nvPicPr>
        <p:blipFill>
          <a:blip r:embed="rId2"/>
          <a:srcRect/>
          <a:stretch>
            <a:fillRect/>
          </a:stretch>
        </p:blipFill>
        <p:spPr bwMode="auto">
          <a:xfrm>
            <a:off x="1922463" y="0"/>
            <a:ext cx="5299075" cy="68580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descr="fig_10.jpg"/>
          <p:cNvPicPr>
            <a:picLocks noChangeAspect="1"/>
          </p:cNvPicPr>
          <p:nvPr/>
        </p:nvPicPr>
        <p:blipFill>
          <a:blip r:embed="rId2"/>
          <a:srcRect/>
          <a:stretch>
            <a:fillRect/>
          </a:stretch>
        </p:blipFill>
        <p:spPr bwMode="auto">
          <a:xfrm>
            <a:off x="2209800" y="-2057400"/>
            <a:ext cx="5299075" cy="84582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fig_11.jpg"/>
          <p:cNvPicPr>
            <a:picLocks noChangeAspect="1"/>
          </p:cNvPicPr>
          <p:nvPr/>
        </p:nvPicPr>
        <p:blipFill>
          <a:blip r:embed="rId2"/>
          <a:srcRect/>
          <a:stretch>
            <a:fillRect/>
          </a:stretch>
        </p:blipFill>
        <p:spPr bwMode="auto">
          <a:xfrm>
            <a:off x="1922463" y="0"/>
            <a:ext cx="5299075" cy="68580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PA_99_two models.jpg"/>
          <p:cNvPicPr>
            <a:picLocks noChangeAspect="1"/>
          </p:cNvPicPr>
          <p:nvPr/>
        </p:nvPicPr>
        <p:blipFill>
          <a:blip r:embed="rId2"/>
          <a:srcRect/>
          <a:stretch>
            <a:fillRect/>
          </a:stretch>
        </p:blipFill>
        <p:spPr bwMode="auto">
          <a:xfrm>
            <a:off x="1676400" y="-2590800"/>
            <a:ext cx="6831013" cy="86868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jamczak_MAP.JPG"/>
          <p:cNvPicPr>
            <a:picLocks noChangeAspect="1"/>
          </p:cNvPicPr>
          <p:nvPr/>
        </p:nvPicPr>
        <p:blipFill>
          <a:blip r:embed="rId2"/>
          <a:srcRect/>
          <a:stretch>
            <a:fillRect/>
          </a:stretch>
        </p:blipFill>
        <p:spPr bwMode="auto">
          <a:xfrm>
            <a:off x="1922463" y="0"/>
            <a:ext cx="5299075" cy="68580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janczak_3.jpg"/>
          <p:cNvPicPr>
            <a:picLocks noChangeAspect="1"/>
          </p:cNvPicPr>
          <p:nvPr/>
        </p:nvPicPr>
        <p:blipFill>
          <a:blip r:embed="rId2"/>
          <a:srcRect/>
          <a:stretch>
            <a:fillRect/>
          </a:stretch>
        </p:blipFill>
        <p:spPr bwMode="auto">
          <a:xfrm>
            <a:off x="1600200" y="-3581400"/>
            <a:ext cx="6791325" cy="100584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GOULD_MAP.JPG"/>
          <p:cNvPicPr>
            <a:picLocks noChangeAspect="1"/>
          </p:cNvPicPr>
          <p:nvPr/>
        </p:nvPicPr>
        <p:blipFill>
          <a:blip r:embed="rId2"/>
          <a:srcRect/>
          <a:stretch>
            <a:fillRect/>
          </a:stretch>
        </p:blipFill>
        <p:spPr bwMode="auto">
          <a:xfrm>
            <a:off x="1922463" y="0"/>
            <a:ext cx="52990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smtClean="0"/>
          </a:p>
        </p:txBody>
      </p:sp>
      <p:sp>
        <p:nvSpPr>
          <p:cNvPr id="12291" name="Rectangle 3"/>
          <p:cNvSpPr>
            <a:spLocks noGrp="1" noChangeArrowheads="1"/>
          </p:cNvSpPr>
          <p:nvPr>
            <p:ph type="body" idx="1"/>
          </p:nvPr>
        </p:nvSpPr>
        <p:spPr/>
        <p:txBody>
          <a:bodyPr/>
          <a:lstStyle/>
          <a:p>
            <a:endParaRPr lang="en-US" smtClean="0"/>
          </a:p>
        </p:txBody>
      </p:sp>
      <p:pic>
        <p:nvPicPr>
          <p:cNvPr id="12292" name="Picture 4" descr="einstein_1912"/>
          <p:cNvPicPr>
            <a:picLocks noChangeAspect="1" noChangeArrowheads="1"/>
          </p:cNvPicPr>
          <p:nvPr/>
        </p:nvPicPr>
        <p:blipFill>
          <a:blip r:embed="rId3"/>
          <a:srcRect/>
          <a:stretch>
            <a:fillRect/>
          </a:stretch>
        </p:blipFill>
        <p:spPr bwMode="auto">
          <a:xfrm>
            <a:off x="0" y="0"/>
            <a:ext cx="9144000" cy="705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descr="gould.jpg"/>
          <p:cNvPicPr>
            <a:picLocks noChangeAspect="1"/>
          </p:cNvPicPr>
          <p:nvPr/>
        </p:nvPicPr>
        <p:blipFill>
          <a:blip r:embed="rId2"/>
          <a:srcRect/>
          <a:stretch>
            <a:fillRect/>
          </a:stretch>
        </p:blipFill>
        <p:spPr bwMode="auto">
          <a:xfrm>
            <a:off x="1447800" y="-2667000"/>
            <a:ext cx="6634163" cy="878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304800" y="428625"/>
            <a:ext cx="8686800" cy="2862263"/>
          </a:xfrm>
          <a:prstGeom prst="rect">
            <a:avLst/>
          </a:prstGeom>
          <a:noFill/>
          <a:ln w="9525">
            <a:noFill/>
            <a:miter lim="800000"/>
            <a:headEnd/>
            <a:tailEnd/>
          </a:ln>
        </p:spPr>
        <p:txBody>
          <a:bodyPr>
            <a:spAutoFit/>
          </a:bodyPr>
          <a:lstStyle/>
          <a:p>
            <a:r>
              <a:rPr lang="en-US" sz="3600"/>
              <a:t>S. Mao &amp; B. Paczynski (1991),  Paczynski  (1996)  claimed that the most efficient technique  to find light exoplanets at large distances (near the so-called snow line) from host stars is </a:t>
            </a:r>
            <a:r>
              <a:rPr lang="en-US" sz="3600" b="1"/>
              <a:t>microlensing.</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z="4000" smtClean="0"/>
              <a:t>Conclusions</a:t>
            </a:r>
          </a:p>
        </p:txBody>
      </p:sp>
      <p:sp>
        <p:nvSpPr>
          <p:cNvPr id="115715" name="Content Placeholder 2"/>
          <p:cNvSpPr>
            <a:spLocks noGrp="1"/>
          </p:cNvSpPr>
          <p:nvPr>
            <p:ph idx="1"/>
          </p:nvPr>
        </p:nvSpPr>
        <p:spPr>
          <a:xfrm>
            <a:off x="685800" y="2209800"/>
            <a:ext cx="7772400" cy="3886200"/>
          </a:xfrm>
        </p:spPr>
        <p:txBody>
          <a:bodyPr/>
          <a:lstStyle/>
          <a:p>
            <a:pPr eaLnBrk="1" hangingPunct="1">
              <a:lnSpc>
                <a:spcPct val="80000"/>
              </a:lnSpc>
              <a:buFontTx/>
              <a:buNone/>
            </a:pPr>
            <a:r>
              <a:rPr lang="en-US" sz="1600" b="1" smtClean="0"/>
              <a:t>                            </a:t>
            </a:r>
          </a:p>
          <a:p>
            <a:pPr eaLnBrk="1" hangingPunct="1">
              <a:lnSpc>
                <a:spcPct val="80000"/>
              </a:lnSpc>
            </a:pPr>
            <a:endParaRPr lang="en-US" sz="1600" b="1" smtClean="0"/>
          </a:p>
          <a:p>
            <a:pPr eaLnBrk="1" hangingPunct="1">
              <a:lnSpc>
                <a:spcPct val="80000"/>
              </a:lnSpc>
              <a:buFontTx/>
              <a:buNone/>
            </a:pPr>
            <a:endParaRPr lang="en-US" sz="1600" b="1" smtClean="0"/>
          </a:p>
          <a:p>
            <a:pPr eaLnBrk="1" hangingPunct="1">
              <a:lnSpc>
                <a:spcPct val="80000"/>
              </a:lnSpc>
            </a:pPr>
            <a:endParaRPr lang="en-US" altLang="zh-CN" sz="1400" b="1" smtClean="0">
              <a:ea typeface="宋体" pitchFamily="2" charset="-122"/>
            </a:endParaRPr>
          </a:p>
          <a:p>
            <a:pPr eaLnBrk="1" hangingPunct="1">
              <a:lnSpc>
                <a:spcPct val="80000"/>
              </a:lnSpc>
            </a:pPr>
            <a:r>
              <a:rPr lang="en-US" sz="2400" b="1" smtClean="0"/>
              <a:t>Polarization is a very important tool to verify of binary  ML model (or star+planet as a microlens) for detected candidates</a:t>
            </a:r>
          </a:p>
          <a:p>
            <a:pPr eaLnBrk="1" hangingPunct="1">
              <a:lnSpc>
                <a:spcPct val="80000"/>
              </a:lnSpc>
            </a:pPr>
            <a:endParaRPr lang="en-US" sz="2400" b="1" smtClean="0"/>
          </a:p>
          <a:p>
            <a:pPr eaLnBrk="1" hangingPunct="1">
              <a:lnSpc>
                <a:spcPct val="80000"/>
              </a:lnSpc>
            </a:pPr>
            <a:r>
              <a:rPr lang="en-US" sz="2400" b="1" smtClean="0"/>
              <a:t>Model parameters could be clarified  (including                                       information about a proper motion of a source in respect of gravitational microlens system) with the technique</a:t>
            </a:r>
          </a:p>
          <a:p>
            <a:pPr eaLnBrk="1" hangingPunct="1">
              <a:lnSpc>
                <a:spcPct val="80000"/>
              </a:lnSpc>
            </a:pPr>
            <a:r>
              <a:rPr lang="en-US" sz="1600" b="1" smtClean="0"/>
              <a:t>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2"/>
          <p:cNvSpPr txBox="1">
            <a:spLocks noChangeArrowheads="1"/>
          </p:cNvSpPr>
          <p:nvPr/>
        </p:nvSpPr>
        <p:spPr bwMode="auto">
          <a:xfrm>
            <a:off x="381000" y="1828800"/>
            <a:ext cx="7162800" cy="2000250"/>
          </a:xfrm>
          <a:prstGeom prst="rect">
            <a:avLst/>
          </a:prstGeom>
          <a:noFill/>
          <a:ln w="9525">
            <a:noFill/>
            <a:miter lim="800000"/>
            <a:headEnd/>
            <a:tailEnd/>
          </a:ln>
        </p:spPr>
        <p:txBody>
          <a:bodyPr>
            <a:spAutoFit/>
          </a:bodyPr>
          <a:lstStyle/>
          <a:p>
            <a:r>
              <a:rPr lang="en-US" sz="3600"/>
              <a:t>          Thanks for your kind attention! </a:t>
            </a:r>
          </a:p>
          <a:p>
            <a:endParaRPr lang="en-US" sz="4400"/>
          </a:p>
          <a:p>
            <a:endParaRPr lang="en-US" sz="4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smtClean="0"/>
          </a:p>
        </p:txBody>
      </p:sp>
      <p:sp>
        <p:nvSpPr>
          <p:cNvPr id="13315" name="Rectangle 3"/>
          <p:cNvSpPr>
            <a:spLocks noGrp="1" noChangeArrowheads="1"/>
          </p:cNvSpPr>
          <p:nvPr>
            <p:ph type="body" idx="1"/>
          </p:nvPr>
        </p:nvSpPr>
        <p:spPr/>
        <p:txBody>
          <a:bodyPr/>
          <a:lstStyle/>
          <a:p>
            <a:pPr>
              <a:lnSpc>
                <a:spcPct val="80000"/>
              </a:lnSpc>
            </a:pPr>
            <a:endParaRPr lang="en-US" smtClean="0"/>
          </a:p>
          <a:p>
            <a:pPr>
              <a:lnSpc>
                <a:spcPct val="80000"/>
              </a:lnSpc>
            </a:pPr>
            <a:endParaRPr lang="en-US" smtClean="0"/>
          </a:p>
          <a:p>
            <a:pPr>
              <a:lnSpc>
                <a:spcPct val="80000"/>
              </a:lnSpc>
            </a:pPr>
            <a:endParaRPr lang="en-US" smtClean="0"/>
          </a:p>
          <a:p>
            <a:pPr>
              <a:lnSpc>
                <a:spcPct val="80000"/>
              </a:lnSpc>
            </a:pPr>
            <a:endParaRPr lang="en-US" smtClean="0"/>
          </a:p>
          <a:p>
            <a:pPr>
              <a:lnSpc>
                <a:spcPct val="80000"/>
              </a:lnSpc>
            </a:pPr>
            <a:endParaRPr lang="en-US" smtClean="0"/>
          </a:p>
          <a:p>
            <a:pPr>
              <a:lnSpc>
                <a:spcPct val="80000"/>
              </a:lnSpc>
            </a:pPr>
            <a:endParaRPr lang="en-US" smtClean="0"/>
          </a:p>
          <a:p>
            <a:pPr>
              <a:lnSpc>
                <a:spcPct val="80000"/>
              </a:lnSpc>
            </a:pPr>
            <a:endParaRPr lang="en-US" smtClean="0"/>
          </a:p>
          <a:p>
            <a:pPr>
              <a:lnSpc>
                <a:spcPct val="80000"/>
              </a:lnSpc>
            </a:pPr>
            <a:r>
              <a:rPr lang="en-US" smtClean="0"/>
              <a:t>Fritz Zwicky </a:t>
            </a:r>
            <a:r>
              <a:rPr lang="en-US" smtClean="0">
                <a:cs typeface="Times New Roman" pitchFamily="18" charset="0"/>
              </a:rPr>
              <a:t>→ GL+DM</a:t>
            </a:r>
          </a:p>
        </p:txBody>
      </p:sp>
      <p:pic>
        <p:nvPicPr>
          <p:cNvPr id="13316" name="Picture 4" descr="Zwicky"/>
          <p:cNvPicPr>
            <a:picLocks noChangeAspect="1" noChangeArrowheads="1"/>
          </p:cNvPicPr>
          <p:nvPr/>
        </p:nvPicPr>
        <p:blipFill>
          <a:blip r:embed="rId3"/>
          <a:srcRect/>
          <a:stretch>
            <a:fillRect/>
          </a:stretch>
        </p:blipFill>
        <p:spPr bwMode="auto">
          <a:xfrm>
            <a:off x="1979613" y="0"/>
            <a:ext cx="4051300"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pic>
        <p:nvPicPr>
          <p:cNvPr id="14339" name="Content Placeholder 3" descr="Zworykin.jpg"/>
          <p:cNvPicPr>
            <a:picLocks noGrp="1" noChangeAspect="1"/>
          </p:cNvPicPr>
          <p:nvPr>
            <p:ph idx="1"/>
          </p:nvPr>
        </p:nvPicPr>
        <p:blipFill>
          <a:blip r:embed="rId3"/>
          <a:srcRect/>
          <a:stretch>
            <a:fillRect/>
          </a:stretch>
        </p:blipFill>
        <p:spPr>
          <a:xfrm>
            <a:off x="2362200" y="0"/>
            <a:ext cx="4953000" cy="663416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smtClean="0"/>
          </a:p>
        </p:txBody>
      </p:sp>
      <p:sp>
        <p:nvSpPr>
          <p:cNvPr id="15363" name="Rectangle 3"/>
          <p:cNvSpPr>
            <a:spLocks noGrp="1" noChangeArrowheads="1"/>
          </p:cNvSpPr>
          <p:nvPr>
            <p:ph type="body" idx="1"/>
          </p:nvPr>
        </p:nvSpPr>
        <p:spPr/>
        <p:txBody>
          <a:bodyPr/>
          <a:lstStyle/>
          <a:p>
            <a:endParaRPr lang="en-US" smtClean="0"/>
          </a:p>
        </p:txBody>
      </p:sp>
      <p:pic>
        <p:nvPicPr>
          <p:cNvPr id="15364" name="Picture 4" descr="Zwicky_lensing"/>
          <p:cNvPicPr>
            <a:picLocks noChangeAspect="1" noChangeArrowheads="1"/>
          </p:cNvPicPr>
          <p:nvPr/>
        </p:nvPicPr>
        <p:blipFill>
          <a:blip r:embed="rId3"/>
          <a:srcRect/>
          <a:stretch>
            <a:fillRect/>
          </a:stretch>
        </p:blipFill>
        <p:spPr bwMode="auto">
          <a:xfrm>
            <a:off x="1979613" y="0"/>
            <a:ext cx="5038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L_regimes.jpg"/>
          <p:cNvPicPr>
            <a:picLocks noChangeAspect="1" noChangeArrowheads="1"/>
          </p:cNvPicPr>
          <p:nvPr/>
        </p:nvPicPr>
        <p:blipFill>
          <a:blip r:embed="rId3"/>
          <a:srcRect/>
          <a:stretch>
            <a:fillRect/>
          </a:stretch>
        </p:blipFill>
        <p:spPr bwMode="auto">
          <a:xfrm>
            <a:off x="2247900" y="0"/>
            <a:ext cx="4648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figgle6.jpg"/>
          <p:cNvPicPr>
            <a:picLocks noChangeAspect="1" noChangeArrowheads="1"/>
          </p:cNvPicPr>
          <p:nvPr/>
        </p:nvPicPr>
        <p:blipFill>
          <a:blip r:embed="rId3"/>
          <a:srcRect/>
          <a:stretch>
            <a:fillRect/>
          </a:stretch>
        </p:blipFill>
        <p:spPr bwMode="auto">
          <a:xfrm>
            <a:off x="2209800" y="0"/>
            <a:ext cx="51498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L_6.jpg"/>
          <p:cNvPicPr>
            <a:picLocks noChangeAspect="1" noChangeArrowheads="1"/>
          </p:cNvPicPr>
          <p:nvPr/>
        </p:nvPicPr>
        <p:blipFill>
          <a:blip r:embed="rId3"/>
          <a:srcRect/>
          <a:stretch>
            <a:fillRect/>
          </a:stretch>
        </p:blipFill>
        <p:spPr bwMode="auto">
          <a:xfrm>
            <a:off x="2133600" y="0"/>
            <a:ext cx="4724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L_7.jpg"/>
          <p:cNvPicPr>
            <a:picLocks noChangeAspect="1" noChangeArrowheads="1"/>
          </p:cNvPicPr>
          <p:nvPr/>
        </p:nvPicPr>
        <p:blipFill>
          <a:blip r:embed="rId3"/>
          <a:srcRect/>
          <a:stretch>
            <a:fillRect/>
          </a:stretch>
        </p:blipFill>
        <p:spPr bwMode="auto">
          <a:xfrm>
            <a:off x="2247900" y="0"/>
            <a:ext cx="4800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prot2.jpg"/>
          <p:cNvPicPr>
            <a:picLocks noChangeAspect="1" noChangeArrowheads="1"/>
          </p:cNvPicPr>
          <p:nvPr/>
        </p:nvPicPr>
        <p:blipFill>
          <a:blip r:embed="rId3"/>
          <a:srcRect/>
          <a:stretch>
            <a:fillRect/>
          </a:stretch>
        </p:blipFill>
        <p:spPr bwMode="auto">
          <a:xfrm>
            <a:off x="2552700" y="0"/>
            <a:ext cx="4953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smtClean="0"/>
          </a:p>
        </p:txBody>
      </p:sp>
      <p:pic>
        <p:nvPicPr>
          <p:cNvPr id="3075" name="Content Placeholder 3" descr="NAR_2009_title.jpg"/>
          <p:cNvPicPr>
            <a:picLocks noGrp="1" noChangeAspect="1"/>
          </p:cNvPicPr>
          <p:nvPr>
            <p:ph idx="1"/>
          </p:nvPr>
        </p:nvPicPr>
        <p:blipFill>
          <a:blip r:embed="rId3"/>
          <a:srcRect/>
          <a:stretch>
            <a:fillRect/>
          </a:stretch>
        </p:blipFill>
        <p:spPr>
          <a:xfrm>
            <a:off x="304800" y="533400"/>
            <a:ext cx="8304213" cy="582295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prot3.jpg"/>
          <p:cNvPicPr>
            <a:picLocks noChangeAspect="1" noChangeArrowheads="1"/>
          </p:cNvPicPr>
          <p:nvPr/>
        </p:nvPicPr>
        <p:blipFill>
          <a:blip r:embed="rId3"/>
          <a:srcRect/>
          <a:stretch>
            <a:fillRect/>
          </a:stretch>
        </p:blipFill>
        <p:spPr bwMode="auto">
          <a:xfrm>
            <a:off x="2286000" y="0"/>
            <a:ext cx="4800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Prot4.jpg"/>
          <p:cNvPicPr>
            <a:picLocks noChangeAspect="1" noChangeArrowheads="1"/>
          </p:cNvPicPr>
          <p:nvPr/>
        </p:nvPicPr>
        <p:blipFill>
          <a:blip r:embed="rId3"/>
          <a:srcRect/>
          <a:stretch>
            <a:fillRect/>
          </a:stretch>
        </p:blipFill>
        <p:spPr bwMode="auto">
          <a:xfrm>
            <a:off x="2438400" y="0"/>
            <a:ext cx="47688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p0009_small.jpg"/>
          <p:cNvPicPr>
            <a:picLocks noChangeAspect="1"/>
          </p:cNvPicPr>
          <p:nvPr/>
        </p:nvPicPr>
        <p:blipFill>
          <a:blip r:embed="rId3"/>
          <a:srcRect/>
          <a:stretch>
            <a:fillRect/>
          </a:stretch>
        </p:blipFill>
        <p:spPr bwMode="auto">
          <a:xfrm>
            <a:off x="0" y="1524000"/>
            <a:ext cx="9144000" cy="385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cusp.gif"/>
          <p:cNvPicPr>
            <a:picLocks noChangeAspect="1"/>
          </p:cNvPicPr>
          <p:nvPr/>
        </p:nvPicPr>
        <p:blipFill>
          <a:blip r:embed="rId3"/>
          <a:srcRect/>
          <a:stretch>
            <a:fillRect/>
          </a:stretch>
        </p:blipFill>
        <p:spPr bwMode="auto">
          <a:xfrm>
            <a:off x="1752600" y="914400"/>
            <a:ext cx="5400675" cy="491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ufn_p7a.jpg"/>
          <p:cNvPicPr>
            <a:picLocks noChangeAspect="1"/>
          </p:cNvPicPr>
          <p:nvPr/>
        </p:nvPicPr>
        <p:blipFill>
          <a:blip r:embed="rId3"/>
          <a:srcRect/>
          <a:stretch>
            <a:fillRect/>
          </a:stretch>
        </p:blipFill>
        <p:spPr bwMode="auto">
          <a:xfrm>
            <a:off x="2667000" y="152400"/>
            <a:ext cx="4114800" cy="667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ufn_p7b.jpg"/>
          <p:cNvPicPr>
            <a:picLocks noChangeAspect="1"/>
          </p:cNvPicPr>
          <p:nvPr/>
        </p:nvPicPr>
        <p:blipFill>
          <a:blip r:embed="rId3"/>
          <a:srcRect/>
          <a:stretch>
            <a:fillRect/>
          </a:stretch>
        </p:blipFill>
        <p:spPr bwMode="auto">
          <a:xfrm>
            <a:off x="2438400" y="0"/>
            <a:ext cx="4267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ufn_p7c.jpg"/>
          <p:cNvPicPr>
            <a:picLocks noChangeAspect="1"/>
          </p:cNvPicPr>
          <p:nvPr/>
        </p:nvPicPr>
        <p:blipFill>
          <a:blip r:embed="rId3"/>
          <a:srcRect/>
          <a:stretch>
            <a:fillRect/>
          </a:stretch>
        </p:blipFill>
        <p:spPr bwMode="auto">
          <a:xfrm>
            <a:off x="2514600" y="990600"/>
            <a:ext cx="4368800" cy="460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ufn_p8a.jpg"/>
          <p:cNvPicPr>
            <a:picLocks noChangeAspect="1"/>
          </p:cNvPicPr>
          <p:nvPr/>
        </p:nvPicPr>
        <p:blipFill>
          <a:blip r:embed="rId3"/>
          <a:srcRect/>
          <a:stretch>
            <a:fillRect/>
          </a:stretch>
        </p:blipFill>
        <p:spPr bwMode="auto">
          <a:xfrm>
            <a:off x="2930525" y="776288"/>
            <a:ext cx="3282950" cy="530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W_AA_92_p1.jpg"/>
          <p:cNvPicPr>
            <a:picLocks noChangeAspect="1"/>
          </p:cNvPicPr>
          <p:nvPr/>
        </p:nvPicPr>
        <p:blipFill>
          <a:blip r:embed="rId3"/>
          <a:srcRect/>
          <a:stretch>
            <a:fillRect/>
          </a:stretch>
        </p:blipFill>
        <p:spPr bwMode="auto">
          <a:xfrm>
            <a:off x="2149475" y="0"/>
            <a:ext cx="4845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SW_AA_92_p10.jpg"/>
          <p:cNvPicPr>
            <a:picLocks noChangeAspect="1"/>
          </p:cNvPicPr>
          <p:nvPr/>
        </p:nvPicPr>
        <p:blipFill>
          <a:blip r:embed="rId3"/>
          <a:srcRect/>
          <a:stretch>
            <a:fillRect/>
          </a:stretch>
        </p:blipFill>
        <p:spPr bwMode="auto">
          <a:xfrm>
            <a:off x="2149475" y="0"/>
            <a:ext cx="4845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304800" y="914400"/>
            <a:ext cx="8382000" cy="2678113"/>
          </a:xfrm>
          <a:prstGeom prst="rect">
            <a:avLst/>
          </a:prstGeom>
          <a:noFill/>
          <a:ln w="9525">
            <a:noFill/>
            <a:miter lim="800000"/>
            <a:headEnd/>
            <a:tailEnd/>
          </a:ln>
        </p:spPr>
        <p:txBody>
          <a:bodyPr>
            <a:spAutoFit/>
          </a:bodyPr>
          <a:lstStyle/>
          <a:p>
            <a:r>
              <a:rPr lang="en-US" b="1"/>
              <a:t>1 nano  angular second</a:t>
            </a:r>
          </a:p>
          <a:p>
            <a:r>
              <a:rPr lang="en-US" b="1"/>
              <a:t>2.5 cm coin from the Neptune orbit (4.5* 10^{9} km)  (about 30 AU).</a:t>
            </a:r>
          </a:p>
          <a:p>
            <a:endParaRPr lang="en-US" b="1"/>
          </a:p>
          <a:p>
            <a:r>
              <a:rPr lang="en-US" b="1"/>
              <a:t>Millimetron  is a future mission for space–ground interferometry. 12 m radio antenna has to be placed at the L2 point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akharov_AA_95_p1.jpg"/>
          <p:cNvPicPr>
            <a:picLocks noChangeAspect="1"/>
          </p:cNvPicPr>
          <p:nvPr/>
        </p:nvPicPr>
        <p:blipFill>
          <a:blip r:embed="rId3"/>
          <a:srcRect/>
          <a:stretch>
            <a:fillRect/>
          </a:stretch>
        </p:blipFill>
        <p:spPr bwMode="auto">
          <a:xfrm>
            <a:off x="2149475" y="0"/>
            <a:ext cx="4845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Zakharov_AA_95_p2.jpg"/>
          <p:cNvPicPr>
            <a:picLocks noChangeAspect="1"/>
          </p:cNvPicPr>
          <p:nvPr/>
        </p:nvPicPr>
        <p:blipFill>
          <a:blip r:embed="rId3"/>
          <a:srcRect/>
          <a:stretch>
            <a:fillRect/>
          </a:stretch>
        </p:blipFill>
        <p:spPr bwMode="auto">
          <a:xfrm>
            <a:off x="1752600" y="0"/>
            <a:ext cx="4953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Zakharov_AA_95_p3.jpg"/>
          <p:cNvPicPr>
            <a:picLocks noChangeAspect="1"/>
          </p:cNvPicPr>
          <p:nvPr/>
        </p:nvPicPr>
        <p:blipFill>
          <a:blip r:embed="rId3"/>
          <a:srcRect/>
          <a:stretch>
            <a:fillRect/>
          </a:stretch>
        </p:blipFill>
        <p:spPr bwMode="auto">
          <a:xfrm>
            <a:off x="2149475" y="0"/>
            <a:ext cx="4845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pejcha_1_cuted.jpg"/>
          <p:cNvPicPr>
            <a:picLocks noChangeAspect="1"/>
          </p:cNvPicPr>
          <p:nvPr/>
        </p:nvPicPr>
        <p:blipFill>
          <a:blip r:embed="rId3"/>
          <a:srcRect/>
          <a:stretch>
            <a:fillRect/>
          </a:stretch>
        </p:blipFill>
        <p:spPr bwMode="auto">
          <a:xfrm>
            <a:off x="0" y="0"/>
            <a:ext cx="9144000" cy="550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ejcha_24_cuted.jpg"/>
          <p:cNvPicPr>
            <a:picLocks noChangeAspect="1"/>
          </p:cNvPicPr>
          <p:nvPr/>
        </p:nvPicPr>
        <p:blipFill>
          <a:blip r:embed="rId3"/>
          <a:srcRect/>
          <a:stretch>
            <a:fillRect/>
          </a:stretch>
        </p:blipFill>
        <p:spPr bwMode="auto">
          <a:xfrm>
            <a:off x="0" y="304800"/>
            <a:ext cx="9144000" cy="6297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pac.jpg"/>
          <p:cNvPicPr>
            <a:picLocks noChangeAspect="1" noChangeArrowheads="1"/>
          </p:cNvPicPr>
          <p:nvPr/>
        </p:nvPicPr>
        <p:blipFill>
          <a:blip r:embed="rId3"/>
          <a:srcRect/>
          <a:stretch>
            <a:fillRect/>
          </a:stretch>
        </p:blipFill>
        <p:spPr bwMode="auto">
          <a:xfrm>
            <a:off x="2065338" y="0"/>
            <a:ext cx="5165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J:\impacts.jpg"/>
          <p:cNvPicPr>
            <a:picLocks noChangeAspect="1" noChangeArrowheads="1"/>
          </p:cNvPicPr>
          <p:nvPr/>
        </p:nvPicPr>
        <p:blipFill>
          <a:blip r:embed="rId3"/>
          <a:srcRect/>
          <a:stretch>
            <a:fillRect/>
          </a:stretch>
        </p:blipFill>
        <p:spPr bwMode="auto">
          <a:xfrm>
            <a:off x="2171700" y="0"/>
            <a:ext cx="4953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J:\lc.jpg"/>
          <p:cNvPicPr>
            <a:picLocks noChangeAspect="1" noChangeArrowheads="1"/>
          </p:cNvPicPr>
          <p:nvPr/>
        </p:nvPicPr>
        <p:blipFill>
          <a:blip r:embed="rId3"/>
          <a:srcRect/>
          <a:stretch>
            <a:fillRect/>
          </a:stretch>
        </p:blipFill>
        <p:spPr bwMode="auto">
          <a:xfrm>
            <a:off x="1463675" y="0"/>
            <a:ext cx="6369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J:\binary_ml.jpg"/>
          <p:cNvPicPr>
            <a:picLocks noChangeAspect="1" noChangeArrowheads="1"/>
          </p:cNvPicPr>
          <p:nvPr/>
        </p:nvPicPr>
        <p:blipFill>
          <a:blip r:embed="rId3"/>
          <a:srcRect/>
          <a:stretch>
            <a:fillRect/>
          </a:stretch>
        </p:blipFill>
        <p:spPr bwMode="auto">
          <a:xfrm>
            <a:off x="1905000" y="0"/>
            <a:ext cx="5486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J:\binary.jpg"/>
          <p:cNvPicPr>
            <a:picLocks noChangeAspect="1" noChangeArrowheads="1"/>
          </p:cNvPicPr>
          <p:nvPr/>
        </p:nvPicPr>
        <p:blipFill>
          <a:blip r:embed="rId3"/>
          <a:srcRect/>
          <a:stretch>
            <a:fillRect/>
          </a:stretch>
        </p:blipFill>
        <p:spPr bwMode="auto">
          <a:xfrm>
            <a:off x="2209800" y="0"/>
            <a:ext cx="5257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image005.gi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J:\planets_ml.jpg"/>
          <p:cNvPicPr>
            <a:picLocks noChangeAspect="1" noChangeArrowheads="1"/>
          </p:cNvPicPr>
          <p:nvPr/>
        </p:nvPicPr>
        <p:blipFill>
          <a:blip r:embed="rId3"/>
          <a:srcRect/>
          <a:stretch>
            <a:fillRect/>
          </a:stretch>
        </p:blipFill>
        <p:spPr bwMode="auto">
          <a:xfrm>
            <a:off x="1577975" y="0"/>
            <a:ext cx="61404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planets_ml2.jpg"/>
          <p:cNvPicPr>
            <a:picLocks noChangeAspect="1" noChangeArrowheads="1"/>
          </p:cNvPicPr>
          <p:nvPr/>
        </p:nvPicPr>
        <p:blipFill>
          <a:blip r:embed="rId3"/>
          <a:srcRect/>
          <a:stretch>
            <a:fillRect/>
          </a:stretch>
        </p:blipFill>
        <p:spPr bwMode="auto">
          <a:xfrm>
            <a:off x="2514600" y="304800"/>
            <a:ext cx="42672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planets_3.jpg"/>
          <p:cNvPicPr>
            <a:picLocks noChangeAspect="1" noChangeArrowheads="1"/>
          </p:cNvPicPr>
          <p:nvPr/>
        </p:nvPicPr>
        <p:blipFill>
          <a:blip r:embed="rId3"/>
          <a:srcRect/>
          <a:stretch>
            <a:fillRect/>
          </a:stretch>
        </p:blipFill>
        <p:spPr bwMode="auto">
          <a:xfrm>
            <a:off x="1943100" y="0"/>
            <a:ext cx="5410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USER\ZAKHAROV\conferences\2006\Dubna_Blaschke\cartoon_planet_Gaudi.gif"/>
          <p:cNvPicPr>
            <a:picLocks noChangeAspect="1" noChangeArrowheads="1" noCrop="1"/>
          </p:cNvPicPr>
          <p:nvPr/>
        </p:nvPicPr>
        <p:blipFill>
          <a:blip r:embed="rId3"/>
          <a:srcRect/>
          <a:stretch>
            <a:fillRect/>
          </a:stretch>
        </p:blipFill>
        <p:spPr bwMode="auto">
          <a:xfrm>
            <a:off x="952500" y="0"/>
            <a:ext cx="7239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J:\OGLE_binary_l.jpg"/>
          <p:cNvPicPr>
            <a:picLocks noChangeAspect="1" noChangeArrowheads="1"/>
          </p:cNvPicPr>
          <p:nvPr/>
        </p:nvPicPr>
        <p:blipFill>
          <a:blip r:embed="rId3"/>
          <a:srcRect/>
          <a:stretch>
            <a:fillRect/>
          </a:stretch>
        </p:blipFill>
        <p:spPr bwMode="auto">
          <a:xfrm>
            <a:off x="152400" y="571500"/>
            <a:ext cx="89916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2"/>
          <p:cNvSpPr txBox="1">
            <a:spLocks noChangeArrowheads="1"/>
          </p:cNvSpPr>
          <p:nvPr/>
        </p:nvSpPr>
        <p:spPr bwMode="auto">
          <a:xfrm>
            <a:off x="1295400" y="762000"/>
            <a:ext cx="6629400" cy="2862263"/>
          </a:xfrm>
          <a:prstGeom prst="rect">
            <a:avLst/>
          </a:prstGeom>
          <a:noFill/>
          <a:ln w="9525">
            <a:noFill/>
            <a:miter lim="800000"/>
            <a:headEnd/>
            <a:tailEnd/>
          </a:ln>
        </p:spPr>
        <p:txBody>
          <a:bodyPr>
            <a:spAutoFit/>
          </a:bodyPr>
          <a:lstStyle/>
          <a:p>
            <a:r>
              <a:rPr lang="en-US" sz="3600" b="1"/>
              <a:t>Planet discovery with ML with the lowest mass</a:t>
            </a:r>
          </a:p>
          <a:p>
            <a:endParaRPr lang="en-US" sz="3600" b="1"/>
          </a:p>
          <a:p>
            <a:r>
              <a:rPr lang="en-US" sz="3600" b="1"/>
              <a:t> (J.-P. Beaulieu et al. Nature, 2006)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2"/>
          <p:cNvSpPr txBox="1">
            <a:spLocks noChangeArrowheads="1"/>
          </p:cNvSpPr>
          <p:nvPr/>
        </p:nvSpPr>
        <p:spPr bwMode="auto">
          <a:xfrm>
            <a:off x="1295400" y="762000"/>
            <a:ext cx="6629400" cy="4524375"/>
          </a:xfrm>
          <a:prstGeom prst="rect">
            <a:avLst/>
          </a:prstGeom>
          <a:noFill/>
          <a:ln w="9525">
            <a:noFill/>
            <a:miter lim="800000"/>
            <a:headEnd/>
            <a:tailEnd/>
          </a:ln>
        </p:spPr>
        <p:txBody>
          <a:bodyPr>
            <a:spAutoFit/>
          </a:bodyPr>
          <a:lstStyle/>
          <a:p>
            <a:r>
              <a:rPr lang="en-US" sz="3600" b="1"/>
              <a:t>Planet discovery with ML with the lowest mass in 2006 (now people find a planet with a mass about 2 Earth masses, see Mayor et al.)</a:t>
            </a:r>
          </a:p>
          <a:p>
            <a:endParaRPr lang="en-US" sz="3600" b="1"/>
          </a:p>
          <a:p>
            <a:r>
              <a:rPr lang="en-US" sz="3600" b="1"/>
              <a:t> (J.-P. Beaulieu et al. Nature, 2006)</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lanet_fig1_2006.jpg"/>
          <p:cNvPicPr>
            <a:picLocks noChangeAspect="1"/>
          </p:cNvPicPr>
          <p:nvPr/>
        </p:nvPicPr>
        <p:blipFill>
          <a:blip r:embed="rId3"/>
          <a:srcRect/>
          <a:stretch>
            <a:fillRect/>
          </a:stretch>
        </p:blipFill>
        <p:spPr bwMode="auto">
          <a:xfrm>
            <a:off x="1219200" y="0"/>
            <a:ext cx="7010400" cy="822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planet_fig2_2006.jpg"/>
          <p:cNvPicPr>
            <a:picLocks noChangeAspect="1"/>
          </p:cNvPicPr>
          <p:nvPr/>
        </p:nvPicPr>
        <p:blipFill>
          <a:blip r:embed="rId3"/>
          <a:srcRect/>
          <a:stretch>
            <a:fillRect/>
          </a:stretch>
        </p:blipFill>
        <p:spPr bwMode="auto">
          <a:xfrm>
            <a:off x="2149475" y="0"/>
            <a:ext cx="4845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z="1600" smtClean="0"/>
              <a:t>D.P. Bennett et al.  A Low-Mass Planet with a Possible Sub-Stellar-Mass Host in Microlensing Event MOA-2007-BLG-192</a:t>
            </a:r>
            <a:br>
              <a:rPr lang="en-US" sz="1600" smtClean="0"/>
            </a:br>
            <a:r>
              <a:rPr lang="en-US" sz="1600" smtClean="0"/>
              <a:t>Arxive:0806.0025[astro-ph] . </a:t>
            </a:r>
          </a:p>
        </p:txBody>
      </p:sp>
      <p:pic>
        <p:nvPicPr>
          <p:cNvPr id="51203" name="Content Placeholder 3" descr="Bennett_P48.jpg"/>
          <p:cNvPicPr>
            <a:picLocks noGrp="1" noChangeAspect="1"/>
          </p:cNvPicPr>
          <p:nvPr>
            <p:ph idx="1"/>
          </p:nvPr>
        </p:nvPicPr>
        <p:blipFill>
          <a:blip r:embed="rId3"/>
          <a:srcRect/>
          <a:stretch>
            <a:fillRect/>
          </a:stretch>
        </p:blipFill>
        <p:spPr>
          <a:xfrm>
            <a:off x="2743200" y="1981200"/>
            <a:ext cx="3446463" cy="48768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image007.gif"/>
          <p:cNvPicPr>
            <a:picLocks noChangeAspect="1"/>
          </p:cNvPicPr>
          <p:nvPr/>
        </p:nvPicPr>
        <p:blipFill>
          <a:blip r:embed="rId3"/>
          <a:srcRect/>
          <a:stretch>
            <a:fillRect/>
          </a:stretch>
        </p:blipFill>
        <p:spPr bwMode="auto">
          <a:xfrm>
            <a:off x="131763" y="533400"/>
            <a:ext cx="8816975"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pic>
        <p:nvPicPr>
          <p:cNvPr id="52227" name="Content Placeholder 3" descr="Bennett_p52.jpg"/>
          <p:cNvPicPr>
            <a:picLocks noGrp="1" noChangeAspect="1"/>
          </p:cNvPicPr>
          <p:nvPr>
            <p:ph idx="1"/>
          </p:nvPr>
        </p:nvPicPr>
        <p:blipFill>
          <a:blip r:embed="rId3"/>
          <a:srcRect/>
          <a:stretch>
            <a:fillRect/>
          </a:stretch>
        </p:blipFill>
        <p:spPr>
          <a:xfrm>
            <a:off x="2362200" y="65088"/>
            <a:ext cx="4800600" cy="6792912"/>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OINT_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ebastiano_p1_small.jpg"/>
          <p:cNvPicPr>
            <a:picLocks noChangeAspect="1"/>
          </p:cNvPicPr>
          <p:nvPr/>
        </p:nvPicPr>
        <p:blipFill>
          <a:blip r:embed="rId3"/>
          <a:srcRect/>
          <a:stretch>
            <a:fillRect/>
          </a:stretch>
        </p:blipFill>
        <p:spPr bwMode="auto">
          <a:xfrm>
            <a:off x="381000" y="457200"/>
            <a:ext cx="8704263" cy="573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Sebastiano_p7_small.jpg"/>
          <p:cNvPicPr>
            <a:picLocks noChangeAspect="1"/>
          </p:cNvPicPr>
          <p:nvPr/>
        </p:nvPicPr>
        <p:blipFill>
          <a:blip r:embed="rId3"/>
          <a:srcRect/>
          <a:stretch>
            <a:fillRect/>
          </a:stretch>
        </p:blipFill>
        <p:spPr bwMode="auto">
          <a:xfrm>
            <a:off x="0" y="533400"/>
            <a:ext cx="9144000" cy="484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Sebastiano_p14_small.jpg"/>
          <p:cNvPicPr>
            <a:picLocks noChangeAspect="1"/>
          </p:cNvPicPr>
          <p:nvPr/>
        </p:nvPicPr>
        <p:blipFill>
          <a:blip r:embed="rId3"/>
          <a:srcRect/>
          <a:stretch>
            <a:fillRect/>
          </a:stretch>
        </p:blipFill>
        <p:spPr bwMode="auto">
          <a:xfrm>
            <a:off x="0" y="0"/>
            <a:ext cx="9144000" cy="672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Sebastiano_p24_small.jpg"/>
          <p:cNvPicPr>
            <a:picLocks noChangeAspect="1"/>
          </p:cNvPicPr>
          <p:nvPr/>
        </p:nvPicPr>
        <p:blipFill>
          <a:blip r:embed="rId3"/>
          <a:srcRect/>
          <a:stretch>
            <a:fillRect/>
          </a:stretch>
        </p:blipFill>
        <p:spPr bwMode="auto">
          <a:xfrm>
            <a:off x="0" y="1905000"/>
            <a:ext cx="9144000" cy="2528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Sebastiano_p18_small.jpg"/>
          <p:cNvPicPr>
            <a:picLocks noChangeAspect="1"/>
          </p:cNvPicPr>
          <p:nvPr/>
        </p:nvPicPr>
        <p:blipFill>
          <a:blip r:embed="rId3"/>
          <a:srcRect/>
          <a:stretch>
            <a:fillRect/>
          </a:stretch>
        </p:blipFill>
        <p:spPr bwMode="auto">
          <a:xfrm>
            <a:off x="2462213" y="0"/>
            <a:ext cx="42195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ixel_1"/>
          <p:cNvPicPr>
            <a:picLocks noChangeAspect="1" noChangeArrowheads="1"/>
          </p:cNvPicPr>
          <p:nvPr/>
        </p:nvPicPr>
        <p:blipFill>
          <a:blip r:embed="rId3"/>
          <a:srcRect/>
          <a:stretch>
            <a:fillRect/>
          </a:stretch>
        </p:blipFill>
        <p:spPr bwMode="auto">
          <a:xfrm>
            <a:off x="2362200" y="0"/>
            <a:ext cx="4508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xel_10"/>
          <p:cNvPicPr>
            <a:picLocks noChangeAspect="1" noChangeArrowheads="1"/>
          </p:cNvPicPr>
          <p:nvPr/>
        </p:nvPicPr>
        <p:blipFill>
          <a:blip r:embed="rId3"/>
          <a:srcRect/>
          <a:stretch>
            <a:fillRect/>
          </a:stretch>
        </p:blipFill>
        <p:spPr bwMode="auto">
          <a:xfrm>
            <a:off x="2149475" y="0"/>
            <a:ext cx="4692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ixel_11"/>
          <p:cNvPicPr>
            <a:picLocks noChangeAspect="1" noChangeArrowheads="1"/>
          </p:cNvPicPr>
          <p:nvPr/>
        </p:nvPicPr>
        <p:blipFill>
          <a:blip r:embed="rId3"/>
          <a:srcRect/>
          <a:stretch>
            <a:fillRect/>
          </a:stretch>
        </p:blipFill>
        <p:spPr bwMode="auto">
          <a:xfrm>
            <a:off x="2133600" y="0"/>
            <a:ext cx="5226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Lagrange_points.jpg"/>
          <p:cNvPicPr>
            <a:picLocks noChangeAspect="1"/>
          </p:cNvPicPr>
          <p:nvPr/>
        </p:nvPicPr>
        <p:blipFill>
          <a:blip r:embed="rId3"/>
          <a:srcRect/>
          <a:stretch>
            <a:fillRect/>
          </a:stretch>
        </p:blipFill>
        <p:spPr bwMode="auto">
          <a:xfrm>
            <a:off x="1466850" y="768350"/>
            <a:ext cx="6210300" cy="532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2"/>
          <p:cNvSpPr txBox="1">
            <a:spLocks noChangeArrowheads="1"/>
          </p:cNvSpPr>
          <p:nvPr/>
        </p:nvSpPr>
        <p:spPr bwMode="auto">
          <a:xfrm>
            <a:off x="457200" y="1905000"/>
            <a:ext cx="8305800" cy="3970338"/>
          </a:xfrm>
          <a:prstGeom prst="rect">
            <a:avLst/>
          </a:prstGeom>
          <a:solidFill>
            <a:schemeClr val="accent2"/>
          </a:solidFill>
          <a:ln w="9525">
            <a:noFill/>
            <a:miter lim="800000"/>
            <a:headEnd/>
            <a:tailEnd/>
          </a:ln>
        </p:spPr>
        <p:txBody>
          <a:bodyPr>
            <a:spAutoFit/>
          </a:bodyPr>
          <a:lstStyle/>
          <a:p>
            <a:r>
              <a:rPr lang="en-US" sz="3600" b="1"/>
              <a:t>Pixel-lensing and extra-solar searches</a:t>
            </a:r>
          </a:p>
          <a:p>
            <a:r>
              <a:rPr lang="en-US" sz="3600" b="1"/>
              <a:t>G. Ingrosso, S. Calchi-Novati, F. De Paolis,  P. Jetzer,  A. Nucita,  AFZ (MNRAS, 399, 219)</a:t>
            </a:r>
          </a:p>
          <a:p>
            <a:endParaRPr lang="en-US" sz="3600" b="1"/>
          </a:p>
          <a:p>
            <a:r>
              <a:rPr lang="en-US" sz="3600" b="1"/>
              <a:t>Planets with masses 0.1 Earth masses may be detected in M31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0" y="0"/>
            <a:ext cx="9144000" cy="5262563"/>
          </a:xfrm>
          <a:prstGeom prst="rect">
            <a:avLst/>
          </a:prstGeom>
          <a:noFill/>
          <a:ln w="9525">
            <a:noFill/>
            <a:miter lim="800000"/>
            <a:headEnd/>
            <a:tailEnd/>
          </a:ln>
        </p:spPr>
        <p:txBody>
          <a:bodyPr anchor="ctr">
            <a:spAutoFit/>
          </a:bodyPr>
          <a:lstStyle/>
          <a:p>
            <a:pPr eaLnBrk="0" hangingPunct="0"/>
            <a:endParaRPr lang="en-US" sz="2800">
              <a:latin typeface="Calibri" pitchFamily="34" charset="0"/>
              <a:ea typeface="Calibri" pitchFamily="34" charset="0"/>
              <a:cs typeface="Times New Roman" pitchFamily="18" charset="0"/>
            </a:endParaRPr>
          </a:p>
          <a:p>
            <a:pPr eaLnBrk="0" hangingPunct="0"/>
            <a:endParaRPr lang="en-US" sz="2800">
              <a:latin typeface="Calibri" pitchFamily="34" charset="0"/>
              <a:ea typeface="Calibri" pitchFamily="34" charset="0"/>
              <a:cs typeface="Times New Roman" pitchFamily="18" charset="0"/>
            </a:endParaRPr>
          </a:p>
          <a:p>
            <a:pPr eaLnBrk="0" hangingPunct="0"/>
            <a:r>
              <a:rPr lang="en-US" sz="2800">
                <a:latin typeface="Calibri" pitchFamily="34" charset="0"/>
                <a:ea typeface="Calibri" pitchFamily="34" charset="0"/>
                <a:cs typeface="Times New Roman" pitchFamily="18" charset="0"/>
              </a:rPr>
              <a:t>There were two claims in the article.</a:t>
            </a:r>
          </a:p>
          <a:p>
            <a:pPr eaLnBrk="0" hangingPunct="0"/>
            <a:endParaRPr lang="en-US" sz="2800">
              <a:ea typeface="Calibri" pitchFamily="34" charset="0"/>
              <a:cs typeface="Times New Roman" pitchFamily="18" charset="0"/>
            </a:endParaRPr>
          </a:p>
          <a:p>
            <a:pPr eaLnBrk="0" hangingPunct="0">
              <a:buFontTx/>
              <a:buChar char="•"/>
            </a:pPr>
            <a:r>
              <a:rPr lang="en-US" sz="2800">
                <a:latin typeface="Calibri" pitchFamily="34" charset="0"/>
                <a:ea typeface="Calibri" pitchFamily="34" charset="0"/>
                <a:cs typeface="Times New Roman" pitchFamily="18" charset="0"/>
              </a:rPr>
              <a:t>Exoplanets  with masses less than Earth mass may be detected with pixel lensing using present  observational facilities.</a:t>
            </a:r>
          </a:p>
          <a:p>
            <a:pPr eaLnBrk="0" hangingPunct="0">
              <a:buFontTx/>
              <a:buChar char="•"/>
            </a:pPr>
            <a:endParaRPr lang="en-US" sz="2800">
              <a:ea typeface="Calibri" pitchFamily="34" charset="0"/>
              <a:cs typeface="Times New Roman" pitchFamily="18" charset="0"/>
            </a:endParaRPr>
          </a:p>
          <a:p>
            <a:pPr eaLnBrk="0" hangingPunct="0">
              <a:buFontTx/>
              <a:buChar char="•"/>
            </a:pPr>
            <a:r>
              <a:rPr lang="en-US" sz="2800">
                <a:latin typeface="Calibri" pitchFamily="34" charset="0"/>
                <a:ea typeface="Calibri" pitchFamily="34" charset="0"/>
                <a:cs typeface="Times New Roman" pitchFamily="18" charset="0"/>
              </a:rPr>
              <a:t>The pixel lensing event candidate observed by PLANET—AGAPE collaboration in 1999 may be fitted by a planetary system in Andromeda galaxy with a mass exoplanet about 5—7 Jupiter masses.</a:t>
            </a:r>
            <a:endParaRPr lang="en-US" sz="280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ChangeArrowheads="1"/>
          </p:cNvSpPr>
          <p:nvPr/>
        </p:nvSpPr>
        <p:spPr bwMode="auto">
          <a:xfrm>
            <a:off x="0" y="0"/>
            <a:ext cx="9144000" cy="6248400"/>
          </a:xfrm>
          <a:prstGeom prst="rect">
            <a:avLst/>
          </a:prstGeom>
          <a:solidFill>
            <a:schemeClr val="accent2"/>
          </a:solidFill>
          <a:ln w="9525">
            <a:noFill/>
            <a:miter lim="800000"/>
            <a:headEnd/>
            <a:tailEnd/>
          </a:ln>
        </p:spPr>
        <p:txBody>
          <a:bodyPr>
            <a:spAutoFit/>
          </a:bodyPr>
          <a:lstStyle/>
          <a:p>
            <a:r>
              <a:rPr lang="en-US" sz="2000"/>
              <a:t>New Scientist </a:t>
            </a:r>
            <a:br>
              <a:rPr lang="en-US" sz="2000"/>
            </a:br>
            <a:r>
              <a:rPr lang="en-US" sz="2000">
                <a:solidFill>
                  <a:srgbClr val="002060"/>
                </a:solidFill>
                <a:hlinkClick r:id="rId3"/>
              </a:rPr>
              <a:t>http://www.newscientist.com/article/dn17287-first-extragalactic-exoplanet-may-have-been-found.html </a:t>
            </a:r>
            <a:r>
              <a:rPr lang="en-US" sz="2000">
                <a:solidFill>
                  <a:srgbClr val="002060"/>
                </a:solidFill>
              </a:rPr>
              <a:t/>
            </a:r>
            <a:br>
              <a:rPr lang="en-US" sz="2000">
                <a:solidFill>
                  <a:srgbClr val="002060"/>
                </a:solidFill>
              </a:rPr>
            </a:br>
            <a:r>
              <a:rPr lang="en-US" sz="2000">
                <a:solidFill>
                  <a:srgbClr val="002060"/>
                </a:solidFill>
              </a:rPr>
              <a:t/>
            </a:r>
            <a:br>
              <a:rPr lang="en-US" sz="2000">
                <a:solidFill>
                  <a:srgbClr val="002060"/>
                </a:solidFill>
              </a:rPr>
            </a:br>
            <a:r>
              <a:rPr lang="en-US" sz="2000">
                <a:solidFill>
                  <a:srgbClr val="002060"/>
                </a:solidFill>
                <a:hlinkClick r:id="rId4"/>
              </a:rPr>
              <a:t>http://www.newscientist.com/section/science-news </a:t>
            </a:r>
            <a:r>
              <a:rPr lang="en-US" sz="2000"/>
              <a:t/>
            </a:r>
            <a:br>
              <a:rPr lang="en-US" sz="2000"/>
            </a:br>
            <a:r>
              <a:rPr lang="en-US" sz="2000"/>
              <a:t/>
            </a:r>
            <a:br>
              <a:rPr lang="en-US" sz="2000"/>
            </a:br>
            <a:r>
              <a:rPr lang="en-US" sz="2000"/>
              <a:t/>
            </a:r>
            <a:br>
              <a:rPr lang="en-US" sz="2000"/>
            </a:br>
            <a:r>
              <a:rPr lang="en-US" sz="2000"/>
              <a:t>Technology Review (Published by MIT) </a:t>
            </a:r>
            <a:br>
              <a:rPr lang="en-US" sz="2000"/>
            </a:br>
            <a:r>
              <a:rPr lang="en-US" sz="2000">
                <a:hlinkClick r:id="rId5"/>
              </a:rPr>
              <a:t>http://www.technologyreview.com/blog/arxiv/23619/ </a:t>
            </a:r>
            <a:r>
              <a:rPr lang="en-US" sz="2000"/>
              <a:t/>
            </a:r>
            <a:br>
              <a:rPr lang="en-US" sz="2000"/>
            </a:br>
            <a:r>
              <a:rPr lang="en-US" sz="2000"/>
              <a:t/>
            </a:r>
            <a:br>
              <a:rPr lang="en-US" sz="2000"/>
            </a:br>
            <a:r>
              <a:rPr lang="en-US" sz="2000"/>
              <a:t/>
            </a:r>
            <a:br>
              <a:rPr lang="en-US" sz="2000"/>
            </a:br>
            <a:r>
              <a:rPr lang="en-US" sz="2000"/>
              <a:t>FOX News </a:t>
            </a:r>
            <a:br>
              <a:rPr lang="en-US" sz="2000"/>
            </a:br>
            <a:r>
              <a:rPr lang="en-US" sz="2000">
                <a:hlinkClick r:id="rId6"/>
              </a:rPr>
              <a:t>http://www.foxnews.com/story/0,2933,525886,00.html </a:t>
            </a:r>
            <a:r>
              <a:rPr lang="en-US" sz="2000"/>
              <a:t/>
            </a:r>
            <a:br>
              <a:rPr lang="en-US" sz="2000"/>
            </a:br>
            <a:r>
              <a:rPr lang="en-US" sz="2000"/>
              <a:t/>
            </a:r>
            <a:br>
              <a:rPr lang="en-US" sz="2000"/>
            </a:br>
            <a:r>
              <a:rPr lang="en-US" sz="2000"/>
              <a:t>BBC </a:t>
            </a:r>
            <a:br>
              <a:rPr lang="en-US" sz="2000"/>
            </a:br>
            <a:r>
              <a:rPr lang="en-US" sz="2000">
                <a:hlinkClick r:id="rId7"/>
              </a:rPr>
              <a:t>http://news.bbc.co.uk/2/hi/science/nature/8097141.stm </a:t>
            </a:r>
            <a:r>
              <a:rPr lang="en-US" sz="2000"/>
              <a:t/>
            </a:r>
            <a:br>
              <a:rPr lang="en-US" sz="2000"/>
            </a:br>
            <a:r>
              <a:rPr lang="en-US" sz="2000"/>
              <a:t/>
            </a:r>
            <a:br>
              <a:rPr lang="en-US" sz="2000"/>
            </a:br>
            <a:r>
              <a:rPr lang="en-US" sz="2000"/>
              <a:t>Universe Today </a:t>
            </a:r>
            <a:br>
              <a:rPr lang="en-US" sz="2000"/>
            </a:br>
            <a:r>
              <a:rPr lang="en-US" sz="2000">
                <a:hlinkClick r:id="rId8"/>
              </a:rPr>
              <a:t>http://www.universetoday.com/2009/06/10/first-extra-galactic-planet-may-have-been-detected/ </a:t>
            </a:r>
            <a:endParaRPr lang="en-US" sz="200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ChangeArrowheads="1"/>
          </p:cNvSpPr>
          <p:nvPr/>
        </p:nvSpPr>
        <p:spPr bwMode="auto">
          <a:xfrm>
            <a:off x="0" y="0"/>
            <a:ext cx="9144000" cy="6862763"/>
          </a:xfrm>
          <a:prstGeom prst="rect">
            <a:avLst/>
          </a:prstGeom>
          <a:solidFill>
            <a:schemeClr val="accent2"/>
          </a:solidFill>
          <a:ln w="9525">
            <a:noFill/>
            <a:miter lim="800000"/>
            <a:headEnd/>
            <a:tailEnd/>
          </a:ln>
        </p:spPr>
        <p:txBody>
          <a:bodyPr>
            <a:spAutoFit/>
          </a:bodyPr>
          <a:lstStyle/>
          <a:p>
            <a:r>
              <a:rPr lang="en-US" sz="2000"/>
              <a:t>Scientific American </a:t>
            </a:r>
            <a:br>
              <a:rPr lang="en-US" sz="2000"/>
            </a:br>
            <a:r>
              <a:rPr lang="en-US" sz="2000">
                <a:hlinkClick r:id="rId3"/>
              </a:rPr>
              <a:t>http://www.scientificamerican.com/article.cfm?id=planet-spotted-in-andromeda-galaxy-2009-06 </a:t>
            </a:r>
            <a:r>
              <a:rPr lang="en-US" sz="2000"/>
              <a:t/>
            </a:r>
            <a:br>
              <a:rPr lang="en-US" sz="2000"/>
            </a:br>
            <a:r>
              <a:rPr lang="en-US" sz="2000"/>
              <a:t/>
            </a:r>
            <a:br>
              <a:rPr lang="en-US" sz="2000"/>
            </a:br>
            <a:r>
              <a:rPr lang="en-US" sz="2000"/>
              <a:t>Daily Telegraph </a:t>
            </a:r>
            <a:br>
              <a:rPr lang="en-US" sz="2000"/>
            </a:br>
            <a:r>
              <a:rPr lang="en-US" sz="2000">
                <a:hlinkClick r:id="rId4"/>
              </a:rPr>
              <a:t>http://www.telegraph.co.uk/science/science-news/5534891/Planet-six-times-the-mass-of-Jupiter-spotted-by-astronomers.html</a:t>
            </a:r>
            <a:r>
              <a:rPr lang="en-US" sz="2000" u="sng">
                <a:hlinkClick r:id="rId4"/>
              </a:rPr>
              <a:t> </a:t>
            </a:r>
            <a:r>
              <a:rPr lang="en-US" sz="2000"/>
              <a:t/>
            </a:r>
            <a:br>
              <a:rPr lang="en-US" sz="2000"/>
            </a:br>
            <a:r>
              <a:rPr lang="en-US" sz="2000"/>
              <a:t/>
            </a:r>
            <a:br>
              <a:rPr lang="en-US" sz="2000"/>
            </a:br>
            <a:r>
              <a:rPr lang="en-US" sz="2000"/>
              <a:t>World News </a:t>
            </a:r>
            <a:br>
              <a:rPr lang="en-US" sz="2000"/>
            </a:br>
            <a:r>
              <a:rPr lang="en-US" sz="2000" u="sng">
                <a:hlinkClick r:id="rId5"/>
              </a:rPr>
              <a:t>http://article.wn.com/view/2009/06/14/Hint_of_planet_outside_our_galaxy/ </a:t>
            </a:r>
            <a:r>
              <a:rPr lang="en-US" sz="2000"/>
              <a:t/>
            </a:r>
            <a:br>
              <a:rPr lang="en-US" sz="2000"/>
            </a:br>
            <a:r>
              <a:rPr lang="en-US" sz="2000"/>
              <a:t/>
            </a:r>
            <a:br>
              <a:rPr lang="en-US" sz="2000"/>
            </a:br>
            <a:r>
              <a:rPr lang="en-US" sz="2000"/>
              <a:t>Russian Press </a:t>
            </a:r>
            <a:br>
              <a:rPr lang="en-US" sz="2000"/>
            </a:br>
            <a:r>
              <a:rPr lang="en-US" sz="2000" u="sng">
                <a:hlinkClick r:id="rId6"/>
              </a:rPr>
              <a:t>http://www.gazeta.ru/science/2009/06/10_a_3209024.shtml?lj2 </a:t>
            </a:r>
            <a:r>
              <a:rPr lang="en-US" sz="2000"/>
              <a:t/>
            </a:r>
            <a:br>
              <a:rPr lang="en-US" sz="2000"/>
            </a:br>
            <a:r>
              <a:rPr lang="en-US" sz="2000"/>
              <a:t/>
            </a:r>
            <a:br>
              <a:rPr lang="en-US" sz="2000"/>
            </a:br>
            <a:r>
              <a:rPr lang="en-US" sz="2000" u="sng">
                <a:hlinkClick r:id="rId7"/>
              </a:rPr>
              <a:t>http://www.rian.ru/science/20090618/174737604.html </a:t>
            </a:r>
            <a:r>
              <a:rPr lang="en-US" sz="2000"/>
              <a:t/>
            </a:r>
            <a:br>
              <a:rPr lang="en-US" sz="2000"/>
            </a:br>
            <a:r>
              <a:rPr lang="en-US" sz="2000"/>
              <a:t>(with an interview to Alexander Zakharov) </a:t>
            </a:r>
            <a:br>
              <a:rPr lang="en-US" sz="2000"/>
            </a:br>
            <a:r>
              <a:rPr lang="en-US" sz="2000"/>
              <a:t/>
            </a:r>
            <a:br>
              <a:rPr lang="en-US" sz="2000"/>
            </a:br>
            <a:r>
              <a:rPr lang="en-US" sz="2000" u="sng">
                <a:hlinkClick r:id="rId8"/>
              </a:rPr>
              <a:t>http://rian.ru/science/20090609/173875820.html </a:t>
            </a:r>
            <a:r>
              <a:rPr lang="en-US" sz="2000"/>
              <a:t/>
            </a:r>
            <a:br>
              <a:rPr lang="en-US" sz="2000"/>
            </a:br>
            <a:r>
              <a:rPr lang="en-US" sz="2000"/>
              <a:t/>
            </a:r>
            <a:br>
              <a:rPr lang="en-US" sz="2000"/>
            </a:br>
            <a:r>
              <a:rPr lang="en-US" sz="2000"/>
              <a:t>Intervista con il Prof. Jetzer (University of Zurich) </a:t>
            </a:r>
            <a:br>
              <a:rPr lang="en-US" sz="2000"/>
            </a:br>
            <a:r>
              <a:rPr lang="en-US" sz="2000"/>
              <a:t/>
            </a:r>
            <a:br>
              <a:rPr lang="en-US" sz="2000"/>
            </a:br>
            <a:r>
              <a:rPr lang="en-US" sz="2000" u="sng">
                <a:hlinkClick r:id="rId9"/>
              </a:rPr>
              <a:t>http://www.spektrum.de/artikel/1008445 </a:t>
            </a:r>
            <a:endParaRPr lang="en-US"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ChangeArrowheads="1"/>
          </p:cNvSpPr>
          <p:nvPr/>
        </p:nvSpPr>
        <p:spPr bwMode="auto">
          <a:xfrm>
            <a:off x="0" y="0"/>
            <a:ext cx="9144000" cy="6862763"/>
          </a:xfrm>
          <a:prstGeom prst="rect">
            <a:avLst/>
          </a:prstGeom>
          <a:solidFill>
            <a:schemeClr val="accent2"/>
          </a:solidFill>
          <a:ln w="9525">
            <a:noFill/>
            <a:miter lim="800000"/>
            <a:headEnd/>
            <a:tailEnd/>
          </a:ln>
        </p:spPr>
        <p:txBody>
          <a:bodyPr>
            <a:spAutoFit/>
          </a:bodyPr>
          <a:lstStyle/>
          <a:p>
            <a:r>
              <a:rPr lang="en-US" sz="2000"/>
              <a:t>Spanish Press </a:t>
            </a:r>
            <a:br>
              <a:rPr lang="en-US" sz="2000"/>
            </a:br>
            <a:r>
              <a:rPr lang="en-US" sz="2000" u="sng">
                <a:hlinkClick r:id="rId3"/>
              </a:rPr>
              <a:t>http://www.terra.cl/actualidad/index.cfm?id_cat=1167&amp;id_reg=1199230 </a:t>
            </a:r>
            <a:r>
              <a:rPr lang="en-US" sz="2000"/>
              <a:t/>
            </a:r>
            <a:br>
              <a:rPr lang="en-US" sz="2000"/>
            </a:br>
            <a:r>
              <a:rPr lang="en-US" sz="2000"/>
              <a:t/>
            </a:r>
            <a:br>
              <a:rPr lang="en-US" sz="2000"/>
            </a:br>
            <a:r>
              <a:rPr lang="en-US" sz="2000"/>
              <a:t>ANSA Italia </a:t>
            </a:r>
            <a:br>
              <a:rPr lang="en-US" sz="2000"/>
            </a:br>
            <a:r>
              <a:rPr lang="en-US" sz="2000" u="sng">
                <a:hlinkClick r:id="rId4"/>
              </a:rPr>
              <a:t>http://ansa.it/opencms/export/site/visualizza_fdg.html_989646565.html </a:t>
            </a:r>
            <a:r>
              <a:rPr lang="en-US" sz="2000"/>
              <a:t/>
            </a:r>
            <a:br>
              <a:rPr lang="en-US" sz="2000"/>
            </a:br>
            <a:r>
              <a:rPr lang="en-US" sz="2000"/>
              <a:t/>
            </a:r>
            <a:br>
              <a:rPr lang="en-US" sz="2000"/>
            </a:br>
            <a:r>
              <a:rPr lang="en-US" sz="2000"/>
              <a:t>Le Stelle </a:t>
            </a:r>
            <a:br>
              <a:rPr lang="en-US" sz="2000"/>
            </a:br>
            <a:r>
              <a:rPr lang="en-US" sz="2000" u="sng">
                <a:hlinkClick r:id="rId5"/>
              </a:rPr>
              <a:t>http://www.lestelle-astronomia.it/news.asp </a:t>
            </a:r>
            <a:r>
              <a:rPr lang="en-US" sz="2000"/>
              <a:t/>
            </a:r>
            <a:br>
              <a:rPr lang="en-US" sz="2000"/>
            </a:br>
            <a:r>
              <a:rPr lang="en-US" sz="2000"/>
              <a:t/>
            </a:r>
            <a:br>
              <a:rPr lang="en-US" sz="2000"/>
            </a:br>
            <a:r>
              <a:rPr lang="en-US" sz="2000"/>
              <a:t>Le Stelle (articolo apparso sul Numero di Agosto 2009 e qui riprodotto) </a:t>
            </a:r>
            <a:br>
              <a:rPr lang="en-US" sz="2000"/>
            </a:br>
            <a:r>
              <a:rPr lang="en-US" sz="2000" u="sng">
                <a:hlinkClick r:id="rId6"/>
              </a:rPr>
              <a:t>http://www.fisica.unisalento.it/tagroup/download/LeStelle2009.pdf </a:t>
            </a:r>
            <a:r>
              <a:rPr lang="en-US" sz="2000"/>
              <a:t/>
            </a:r>
            <a:br>
              <a:rPr lang="en-US" sz="2000"/>
            </a:br>
            <a:r>
              <a:rPr lang="en-US" sz="2000"/>
              <a:t/>
            </a:r>
            <a:br>
              <a:rPr lang="en-US" sz="2000"/>
            </a:br>
            <a:r>
              <a:rPr lang="en-US" sz="2000"/>
              <a:t/>
            </a:r>
            <a:br>
              <a:rPr lang="en-US" sz="2000"/>
            </a:br>
            <a:r>
              <a:rPr lang="en-US" sz="2000"/>
              <a:t>Thaindian News </a:t>
            </a:r>
            <a:br>
              <a:rPr lang="en-US" sz="2000"/>
            </a:br>
            <a:r>
              <a:rPr lang="en-US" sz="2000" u="sng">
                <a:hlinkClick r:id="rId7"/>
              </a:rPr>
              <a:t>http://www.thaindian.com/newsportal/health/first-extragalactic-exoplanet-may-have-been-found-by-gravitational-microlensing_100203542.html </a:t>
            </a:r>
            <a:r>
              <a:rPr lang="en-US" sz="2000"/>
              <a:t/>
            </a:r>
            <a:br>
              <a:rPr lang="en-US" sz="2000"/>
            </a:br>
            <a:r>
              <a:rPr lang="en-US" sz="2000"/>
              <a:t/>
            </a:r>
            <a:br>
              <a:rPr lang="en-US" sz="2000"/>
            </a:br>
            <a:r>
              <a:rPr lang="en-US" sz="2000"/>
              <a:t>Wired </a:t>
            </a:r>
            <a:br>
              <a:rPr lang="en-US" sz="2000"/>
            </a:br>
            <a:r>
              <a:rPr lang="en-US" sz="2000" u="sng">
                <a:hlinkClick r:id="rId8"/>
              </a:rPr>
              <a:t>http://www.wired.it/news/archivio/2009-06/15/i-misteri-fuori-dalla-nostra-galassia.aspx </a:t>
            </a:r>
            <a:endParaRPr lang="en-US" sz="2000" u="sng"/>
          </a:p>
          <a:p>
            <a:endParaRPr lang="en-US" sz="2000" u="sng"/>
          </a:p>
          <a:p>
            <a:endParaRPr lang="en-US" sz="2000" u="sng"/>
          </a:p>
          <a:p>
            <a:endParaRPr lang="en-US" sz="200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ChangeArrowheads="1"/>
          </p:cNvSpPr>
          <p:nvPr/>
        </p:nvSpPr>
        <p:spPr bwMode="auto">
          <a:xfrm>
            <a:off x="0" y="0"/>
            <a:ext cx="9144000" cy="6862763"/>
          </a:xfrm>
          <a:prstGeom prst="rect">
            <a:avLst/>
          </a:prstGeom>
          <a:solidFill>
            <a:schemeClr val="accent2"/>
          </a:solidFill>
          <a:ln w="9525">
            <a:noFill/>
            <a:miter lim="800000"/>
            <a:headEnd/>
            <a:tailEnd/>
          </a:ln>
        </p:spPr>
        <p:txBody>
          <a:bodyPr>
            <a:spAutoFit/>
          </a:bodyPr>
          <a:lstStyle/>
          <a:p>
            <a:r>
              <a:rPr lang="en-US" sz="2000"/>
              <a:t>Il Corriere del Mezzogiorno </a:t>
            </a:r>
            <a:br>
              <a:rPr lang="en-US" sz="2000"/>
            </a:br>
            <a:r>
              <a:rPr lang="en-US" sz="2000" u="sng">
                <a:hlinkClick r:id="rId3"/>
              </a:rPr>
              <a:t>http://corrieredelmezzogiorno.corriere.it/lecce/notizie/universita/2009/15-giugno-2009/astrofisici-salentini-osservano-primo-pianeta-fuori-nostra-galassia--1601467322460.shtml </a:t>
            </a:r>
            <a:r>
              <a:rPr lang="en-US" sz="2000"/>
              <a:t/>
            </a:r>
            <a:br>
              <a:rPr lang="en-US" sz="2000"/>
            </a:br>
            <a:r>
              <a:rPr lang="en-US" sz="2000"/>
              <a:t/>
            </a:r>
            <a:br>
              <a:rPr lang="en-US" sz="2000"/>
            </a:br>
            <a:r>
              <a:rPr lang="en-US" sz="2000"/>
              <a:t>La Repubblica </a:t>
            </a:r>
            <a:br>
              <a:rPr lang="en-US" sz="2000"/>
            </a:br>
            <a:r>
              <a:rPr lang="en-US" sz="2000" u="sng">
                <a:hlinkClick r:id="rId4"/>
              </a:rPr>
              <a:t>http://www.repubblica.it/2008/12/gallerie/scienze/pianeta-extragalattico/1.html </a:t>
            </a:r>
            <a:r>
              <a:rPr lang="en-US" sz="2000"/>
              <a:t/>
            </a:r>
            <a:br>
              <a:rPr lang="en-US" sz="2000"/>
            </a:br>
            <a:r>
              <a:rPr lang="en-US" sz="2000"/>
              <a:t/>
            </a:r>
            <a:br>
              <a:rPr lang="en-US" sz="2000"/>
            </a:br>
            <a:r>
              <a:rPr lang="en-US" sz="2000"/>
              <a:t>Il Mattino </a:t>
            </a:r>
            <a:br>
              <a:rPr lang="en-US" sz="2000"/>
            </a:br>
            <a:r>
              <a:rPr lang="en-US" sz="2000" u="sng">
                <a:hlinkClick r:id="rId5"/>
              </a:rPr>
              <a:t>http://www.ilmattino.it/articolo.php?id=62260&amp;sez=SCIENZA </a:t>
            </a:r>
            <a:r>
              <a:rPr lang="en-US" sz="2000"/>
              <a:t/>
            </a:r>
            <a:br>
              <a:rPr lang="en-US" sz="2000"/>
            </a:br>
            <a:r>
              <a:rPr lang="en-US" sz="2000"/>
              <a:t/>
            </a:r>
            <a:br>
              <a:rPr lang="en-US" sz="2000"/>
            </a:br>
            <a:r>
              <a:rPr lang="en-US" sz="2000"/>
              <a:t>La Gazzetta di Parma </a:t>
            </a:r>
            <a:br>
              <a:rPr lang="en-US" sz="2000"/>
            </a:br>
            <a:r>
              <a:rPr lang="en-US" sz="2000" u="sng">
                <a:hlinkClick r:id="rId6"/>
              </a:rPr>
              <a:t>http://www.gazzettadiparma.it/primapagina/dettaglio/7/22044/Astronomia:_italiani_scoprono_prima_pianeta_extragalattico.html </a:t>
            </a:r>
            <a:r>
              <a:rPr lang="en-US" sz="2000"/>
              <a:t/>
            </a:r>
            <a:br>
              <a:rPr lang="en-US" sz="2000"/>
            </a:br>
            <a:r>
              <a:rPr lang="en-US" sz="2000"/>
              <a:t/>
            </a:r>
            <a:br>
              <a:rPr lang="en-US" sz="2000"/>
            </a:br>
            <a:r>
              <a:rPr lang="en-US" sz="2000"/>
              <a:t>Quotidiano di Lecce </a:t>
            </a:r>
            <a:br>
              <a:rPr lang="en-US" sz="2000"/>
            </a:br>
            <a:r>
              <a:rPr lang="en-US" sz="2000" u="sng">
                <a:hlinkClick r:id="rId7"/>
              </a:rPr>
              <a:t>http://www.lecceprima.it/articolo.asp?articolo=14980 </a:t>
            </a:r>
            <a:r>
              <a:rPr lang="en-US" sz="2000"/>
              <a:t/>
            </a:r>
            <a:br>
              <a:rPr lang="en-US" sz="2000"/>
            </a:br>
            <a:r>
              <a:rPr lang="en-US" sz="2000"/>
              <a:t/>
            </a:r>
            <a:br>
              <a:rPr lang="en-US" sz="2000"/>
            </a:br>
            <a:r>
              <a:rPr lang="en-US" sz="2000"/>
              <a:t>Quotidiano di Puglia </a:t>
            </a:r>
            <a:br>
              <a:rPr lang="en-US" sz="2000"/>
            </a:br>
            <a:r>
              <a:rPr lang="en-US" sz="2000" u="sng">
                <a:hlinkClick r:id="rId8"/>
              </a:rPr>
              <a:t>http://www.quotidianopuglia.it/leggi_notizia.asp?ID=8034 </a:t>
            </a:r>
            <a:r>
              <a:rPr lang="en-US" sz="2000"/>
              <a:t/>
            </a:r>
            <a:br>
              <a:rPr lang="en-US" sz="2000"/>
            </a:br>
            <a:r>
              <a:rPr lang="en-US" sz="2000"/>
              <a:t/>
            </a:r>
            <a:br>
              <a:rPr lang="en-US" sz="2000"/>
            </a:br>
            <a:r>
              <a:rPr lang="en-US" sz="2000" u="sng">
                <a:hlinkClick r:id="rId9"/>
              </a:rPr>
              <a:t>http://www.fisica.unisalento.it/tagroup/images/Quotidiano160609.jpg </a:t>
            </a:r>
            <a:endParaRPr lang="en-US" sz="20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ChangeArrowheads="1"/>
          </p:cNvSpPr>
          <p:nvPr/>
        </p:nvSpPr>
        <p:spPr bwMode="auto">
          <a:xfrm>
            <a:off x="304800" y="0"/>
            <a:ext cx="8610600" cy="6862763"/>
          </a:xfrm>
          <a:prstGeom prst="rect">
            <a:avLst/>
          </a:prstGeom>
          <a:solidFill>
            <a:schemeClr val="accent2"/>
          </a:solidFill>
          <a:ln w="9525">
            <a:noFill/>
            <a:miter lim="800000"/>
            <a:headEnd/>
            <a:tailEnd/>
          </a:ln>
        </p:spPr>
        <p:txBody>
          <a:bodyPr>
            <a:spAutoFit/>
          </a:bodyPr>
          <a:lstStyle/>
          <a:p>
            <a:r>
              <a:rPr lang="en-US" sz="2000" u="sng">
                <a:hlinkClick r:id="rId3"/>
              </a:rPr>
              <a:t>http://blogs.discovermagazine.com/80beats/2009/06/16/have-astronomers-spotted-the-first-exoplanet-in-another-galaxy/ </a:t>
            </a:r>
            <a:r>
              <a:rPr lang="en-US" sz="2000"/>
              <a:t/>
            </a:r>
            <a:br>
              <a:rPr lang="en-US" sz="2000"/>
            </a:br>
            <a:r>
              <a:rPr lang="en-US" sz="2000"/>
              <a:t/>
            </a:r>
            <a:br>
              <a:rPr lang="en-US" sz="2000"/>
            </a:br>
            <a:r>
              <a:rPr lang="en-US" sz="2000" u="sng">
                <a:hlinkClick r:id="rId4"/>
              </a:rPr>
              <a:t>http://www.lifeinitaly.com/node/6145 </a:t>
            </a:r>
            <a:r>
              <a:rPr lang="en-US" sz="2000"/>
              <a:t/>
            </a:r>
            <a:br>
              <a:rPr lang="en-US" sz="2000"/>
            </a:br>
            <a:r>
              <a:rPr lang="en-US" sz="2000"/>
              <a:t/>
            </a:r>
            <a:br>
              <a:rPr lang="en-US" sz="2000"/>
            </a:br>
            <a:r>
              <a:rPr lang="en-US" sz="2000" u="sng">
                <a:hlinkClick r:id="rId5"/>
              </a:rPr>
              <a:t>http://news.webindia123.com/news/printer.asp?story=/news/Articles/India/20090615/1275300.html </a:t>
            </a:r>
            <a:r>
              <a:rPr lang="en-US" sz="2000"/>
              <a:t/>
            </a:r>
            <a:br>
              <a:rPr lang="en-US" sz="2000"/>
            </a:br>
            <a:r>
              <a:rPr lang="en-US" sz="2000"/>
              <a:t/>
            </a:r>
            <a:br>
              <a:rPr lang="en-US" sz="2000"/>
            </a:br>
            <a:r>
              <a:rPr lang="en-US" sz="2000"/>
              <a:t>RAI </a:t>
            </a:r>
            <a:br>
              <a:rPr lang="en-US" sz="2000"/>
            </a:br>
            <a:r>
              <a:rPr lang="en-US" sz="2000" u="sng">
                <a:hlinkClick r:id="rId6"/>
              </a:rPr>
              <a:t>http://www.radio.rai.it/grr/grcontinua.cfm?GR=1&amp;L_DATA=2009-06-15&amp;L_ORA=19:00# </a:t>
            </a:r>
            <a:r>
              <a:rPr lang="en-US" sz="2000"/>
              <a:t/>
            </a:r>
            <a:br>
              <a:rPr lang="en-US" sz="2000"/>
            </a:br>
            <a:r>
              <a:rPr lang="en-US" sz="2000"/>
              <a:t/>
            </a:r>
            <a:br>
              <a:rPr lang="en-US" sz="2000"/>
            </a:br>
            <a:r>
              <a:rPr lang="en-US" sz="2000"/>
              <a:t/>
            </a:r>
            <a:br>
              <a:rPr lang="en-US" sz="2000"/>
            </a:br>
            <a:r>
              <a:rPr lang="en-US" sz="2000"/>
              <a:t>Il nostro paper e' attualmente disponibile al link: </a:t>
            </a:r>
            <a:br>
              <a:rPr lang="en-US" sz="2000"/>
            </a:br>
            <a:r>
              <a:rPr lang="en-US" sz="2000"/>
              <a:t/>
            </a:r>
            <a:br>
              <a:rPr lang="en-US" sz="2000"/>
            </a:br>
            <a:r>
              <a:rPr lang="en-US" sz="2000" u="sng">
                <a:hlinkClick r:id="rId7"/>
              </a:rPr>
              <a:t>http://arxiv.org/PS_cache/arxiv/pdf/0906/0906.1050v1.pdf </a:t>
            </a:r>
            <a:r>
              <a:rPr lang="en-US" sz="2000"/>
              <a:t/>
            </a:r>
            <a:br>
              <a:rPr lang="en-US" sz="2000"/>
            </a:br>
            <a:r>
              <a:rPr lang="en-US" sz="2000"/>
              <a:t/>
            </a:r>
            <a:br>
              <a:rPr lang="en-US" sz="2000"/>
            </a:br>
            <a:r>
              <a:rPr lang="en-US" sz="2000"/>
              <a:t>Il pianeta possibilmente identificato (PA-99-N2) e' stato aggiunto alla ben nota "extrasolar planet encyclopedia" con i dati riportati nel nostro paper. </a:t>
            </a:r>
            <a:br>
              <a:rPr lang="en-US" sz="2000"/>
            </a:br>
            <a:r>
              <a:rPr lang="en-US" sz="2000"/>
              <a:t/>
            </a:r>
            <a:br>
              <a:rPr lang="en-US" sz="2000"/>
            </a:br>
            <a:r>
              <a:rPr lang="en-US" sz="2000"/>
              <a:t>Per maggiori informazioni: </a:t>
            </a:r>
            <a:br>
              <a:rPr lang="en-US" sz="2000"/>
            </a:br>
            <a:r>
              <a:rPr lang="en-US" sz="2000" u="sng">
                <a:hlinkClick r:id="rId8"/>
              </a:rPr>
              <a:t>http://exoplanet.eu/planet.php?p1=PA-99-N2&amp;p2=b&amp;showPubli=yes&amp;sortByDate </a:t>
            </a:r>
            <a:endParaRPr lang="en-US" sz="20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a:off x="152400" y="0"/>
            <a:ext cx="8991600" cy="6002338"/>
          </a:xfrm>
          <a:prstGeom prst="rect">
            <a:avLst/>
          </a:prstGeom>
          <a:noFill/>
          <a:ln w="9525">
            <a:noFill/>
            <a:miter lim="800000"/>
            <a:headEnd/>
            <a:tailEnd/>
          </a:ln>
        </p:spPr>
        <p:txBody>
          <a:bodyPr>
            <a:spAutoFit/>
          </a:bodyPr>
          <a:lstStyle/>
          <a:p>
            <a:r>
              <a:rPr lang="en-US"/>
              <a:t/>
            </a:r>
            <a:br>
              <a:rPr lang="en-US"/>
            </a:br>
            <a:r>
              <a:rPr lang="en-US"/>
              <a:t/>
            </a:r>
            <a:br>
              <a:rPr lang="en-US"/>
            </a:br>
            <a:r>
              <a:rPr lang="en-US"/>
              <a:t/>
            </a:r>
            <a:br>
              <a:rPr lang="en-US"/>
            </a:br>
            <a:r>
              <a:rPr lang="en-US"/>
              <a:t/>
            </a:r>
            <a:br>
              <a:rPr lang="en-US"/>
            </a:br>
            <a:r>
              <a:rPr lang="en-US"/>
              <a:t/>
            </a:r>
            <a:br>
              <a:rPr lang="en-US"/>
            </a:br>
            <a:r>
              <a:rPr lang="en-US" sz="3600" b="1"/>
              <a:t>JPL (Pasadena, USA)</a:t>
            </a:r>
          </a:p>
          <a:p>
            <a:r>
              <a:rPr lang="en-US"/>
              <a:t/>
            </a:r>
            <a:br>
              <a:rPr lang="en-US"/>
            </a:br>
            <a:r>
              <a:rPr lang="en-US"/>
              <a:t> http://planetquest.jpl.nasa.gov/news/roundUp.cfm </a:t>
            </a:r>
            <a:br>
              <a:rPr lang="en-US"/>
            </a:br>
            <a:endParaRPr lang="en-US"/>
          </a:p>
          <a:p>
            <a:r>
              <a:rPr lang="en-US" sz="3600" b="1"/>
              <a:t>(Indian Top News)</a:t>
            </a:r>
          </a:p>
          <a:p>
            <a:endParaRPr lang="en-US"/>
          </a:p>
          <a:p>
            <a:r>
              <a:rPr lang="en-US"/>
              <a:t>http://www.topnews.in/first-planet-spotted-outside-milky-way-may-lie-andromeda-galaxy-2177884 </a:t>
            </a:r>
            <a:br>
              <a:rPr lang="en-US"/>
            </a:br>
            <a:r>
              <a:rPr lang="en-US"/>
              <a:t/>
            </a:r>
            <a:br>
              <a:rPr lang="en-US"/>
            </a:br>
            <a:r>
              <a:rPr lang="en-US"/>
              <a:t>http://www.ask.com/wiki/Extragalactic_planet</a:t>
            </a:r>
          </a:p>
        </p:txBody>
      </p:sp>
      <p:sp>
        <p:nvSpPr>
          <p:cNvPr id="69635" name="Rectangle 2"/>
          <p:cNvSpPr>
            <a:spLocks noChangeArrowheads="1"/>
          </p:cNvSpPr>
          <p:nvPr/>
        </p:nvSpPr>
        <p:spPr bwMode="auto">
          <a:xfrm>
            <a:off x="304800" y="152400"/>
            <a:ext cx="8229600" cy="1262063"/>
          </a:xfrm>
          <a:prstGeom prst="rect">
            <a:avLst/>
          </a:prstGeom>
          <a:noFill/>
          <a:ln w="9525">
            <a:noFill/>
            <a:miter lim="800000"/>
            <a:headEnd/>
            <a:tailEnd/>
          </a:ln>
        </p:spPr>
        <p:txBody>
          <a:bodyPr>
            <a:spAutoFit/>
          </a:bodyPr>
          <a:lstStyle/>
          <a:p>
            <a:r>
              <a:rPr lang="en-US" sz="2800" b="1"/>
              <a:t>European Association for Astronomical Education</a:t>
            </a:r>
          </a:p>
          <a:p>
            <a:endParaRPr lang="en-US"/>
          </a:p>
          <a:p>
            <a:r>
              <a:rPr lang="en-US"/>
              <a:t>http://eaae-astronomy.org/blog/?p=508</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ChangeArrowheads="1"/>
          </p:cNvSpPr>
          <p:nvPr/>
        </p:nvSpPr>
        <p:spPr bwMode="auto">
          <a:xfrm>
            <a:off x="0" y="0"/>
            <a:ext cx="9144000" cy="1754188"/>
          </a:xfrm>
          <a:prstGeom prst="rect">
            <a:avLst/>
          </a:prstGeom>
          <a:noFill/>
          <a:ln w="9525">
            <a:noFill/>
            <a:miter lim="800000"/>
            <a:headEnd/>
            <a:tailEnd/>
          </a:ln>
        </p:spPr>
        <p:txBody>
          <a:bodyPr>
            <a:spAutoFit/>
          </a:bodyPr>
          <a:lstStyle/>
          <a:p>
            <a:r>
              <a:rPr lang="en-US" sz="3600" b="1"/>
              <a:t>         SOFTPEDIA</a:t>
            </a:r>
          </a:p>
          <a:p>
            <a:endParaRPr lang="en-US"/>
          </a:p>
          <a:p>
            <a:r>
              <a:rPr lang="en-US"/>
              <a:t>http://news.softpedia.com/news/First-Exoplanet-in-Another-Galaxy-Found-113678.shtml</a:t>
            </a:r>
          </a:p>
        </p:txBody>
      </p:sp>
      <p:sp>
        <p:nvSpPr>
          <p:cNvPr id="70659" name="Rectangle 4"/>
          <p:cNvSpPr>
            <a:spLocks noChangeArrowheads="1"/>
          </p:cNvSpPr>
          <p:nvPr/>
        </p:nvSpPr>
        <p:spPr bwMode="auto">
          <a:xfrm>
            <a:off x="0" y="3013075"/>
            <a:ext cx="6858000" cy="461963"/>
          </a:xfrm>
          <a:prstGeom prst="rect">
            <a:avLst/>
          </a:prstGeom>
          <a:noFill/>
          <a:ln w="9525">
            <a:noFill/>
            <a:miter lim="800000"/>
            <a:headEnd/>
            <a:tailEnd/>
          </a:ln>
        </p:spPr>
        <p:txBody>
          <a:bodyPr>
            <a:spAutoFit/>
          </a:bodyPr>
          <a:lstStyle/>
          <a:p>
            <a:r>
              <a:rPr lang="en-US"/>
              <a:t>http://www.astronomind.com/faces-of-exoplanets</a:t>
            </a:r>
          </a:p>
        </p:txBody>
      </p:sp>
      <p:sp>
        <p:nvSpPr>
          <p:cNvPr id="70660" name="Rectangle 5"/>
          <p:cNvSpPr>
            <a:spLocks noChangeArrowheads="1"/>
          </p:cNvSpPr>
          <p:nvPr/>
        </p:nvSpPr>
        <p:spPr bwMode="auto">
          <a:xfrm>
            <a:off x="914400" y="2362200"/>
            <a:ext cx="3276600" cy="523875"/>
          </a:xfrm>
          <a:prstGeom prst="rect">
            <a:avLst/>
          </a:prstGeom>
          <a:noFill/>
          <a:ln w="9525">
            <a:noFill/>
            <a:miter lim="800000"/>
            <a:headEnd/>
            <a:tailEnd/>
          </a:ln>
        </p:spPr>
        <p:txBody>
          <a:bodyPr>
            <a:spAutoFit/>
          </a:bodyPr>
          <a:lstStyle/>
          <a:p>
            <a:r>
              <a:rPr lang="en-US" sz="2800" b="1"/>
              <a:t>ASTRONOMIND</a:t>
            </a:r>
          </a:p>
        </p:txBody>
      </p:sp>
      <p:sp>
        <p:nvSpPr>
          <p:cNvPr id="70661" name="Rectangle 6"/>
          <p:cNvSpPr>
            <a:spLocks noChangeArrowheads="1"/>
          </p:cNvSpPr>
          <p:nvPr/>
        </p:nvSpPr>
        <p:spPr bwMode="auto">
          <a:xfrm>
            <a:off x="0" y="4114800"/>
            <a:ext cx="8686800" cy="461963"/>
          </a:xfrm>
          <a:prstGeom prst="rect">
            <a:avLst/>
          </a:prstGeom>
          <a:noFill/>
          <a:ln w="9525">
            <a:noFill/>
            <a:miter lim="800000"/>
            <a:headEnd/>
            <a:tailEnd/>
          </a:ln>
        </p:spPr>
        <p:txBody>
          <a:bodyPr>
            <a:spAutoFit/>
          </a:bodyPr>
          <a:lstStyle/>
          <a:p>
            <a:r>
              <a:rPr lang="en-US"/>
              <a:t>http://exoplanetz.com/exoplanet-discovered-in-another-galaxy</a:t>
            </a:r>
          </a:p>
        </p:txBody>
      </p:sp>
      <p:sp>
        <p:nvSpPr>
          <p:cNvPr id="70662" name="Rectangle 7"/>
          <p:cNvSpPr>
            <a:spLocks noChangeArrowheads="1"/>
          </p:cNvSpPr>
          <p:nvPr/>
        </p:nvSpPr>
        <p:spPr bwMode="auto">
          <a:xfrm rot="10800000" flipV="1">
            <a:off x="0" y="3659188"/>
            <a:ext cx="5853113" cy="461962"/>
          </a:xfrm>
          <a:prstGeom prst="rect">
            <a:avLst/>
          </a:prstGeom>
          <a:noFill/>
          <a:ln w="9525">
            <a:noFill/>
            <a:miter lim="800000"/>
            <a:headEnd/>
            <a:tailEnd/>
          </a:ln>
        </p:spPr>
        <p:txBody>
          <a:bodyPr>
            <a:spAutoFit/>
          </a:bodyPr>
          <a:lstStyle/>
          <a:p>
            <a:r>
              <a:rPr lang="en-US" b="1"/>
              <a:t>             EXOPLANETZ</a:t>
            </a:r>
          </a:p>
        </p:txBody>
      </p:sp>
      <p:sp>
        <p:nvSpPr>
          <p:cNvPr id="70663" name="Rectangle 8"/>
          <p:cNvSpPr>
            <a:spLocks noChangeArrowheads="1"/>
          </p:cNvSpPr>
          <p:nvPr/>
        </p:nvSpPr>
        <p:spPr bwMode="auto">
          <a:xfrm>
            <a:off x="0" y="5257800"/>
            <a:ext cx="8763000" cy="830263"/>
          </a:xfrm>
          <a:prstGeom prst="rect">
            <a:avLst/>
          </a:prstGeom>
          <a:noFill/>
          <a:ln w="9525">
            <a:noFill/>
            <a:miter lim="800000"/>
            <a:headEnd/>
            <a:tailEnd/>
          </a:ln>
        </p:spPr>
        <p:txBody>
          <a:bodyPr>
            <a:spAutoFit/>
          </a:bodyPr>
          <a:lstStyle/>
          <a:p>
            <a:r>
              <a:rPr lang="en-US"/>
              <a:t>http://www.freshnews.in/first-planet-spotted-outside-the-milky-way-may-lie-in-andromeda-galaxy-149525</a:t>
            </a:r>
          </a:p>
        </p:txBody>
      </p:sp>
      <p:sp>
        <p:nvSpPr>
          <p:cNvPr id="70664" name="Rectangle 9"/>
          <p:cNvSpPr>
            <a:spLocks noChangeArrowheads="1"/>
          </p:cNvSpPr>
          <p:nvPr/>
        </p:nvSpPr>
        <p:spPr bwMode="auto">
          <a:xfrm>
            <a:off x="0" y="4716463"/>
            <a:ext cx="5753100" cy="461962"/>
          </a:xfrm>
          <a:prstGeom prst="rect">
            <a:avLst/>
          </a:prstGeom>
          <a:noFill/>
          <a:ln w="9525">
            <a:noFill/>
            <a:miter lim="800000"/>
            <a:headEnd/>
            <a:tailEnd/>
          </a:ln>
        </p:spPr>
        <p:txBody>
          <a:bodyPr>
            <a:spAutoFit/>
          </a:bodyPr>
          <a:lstStyle/>
          <a:p>
            <a:r>
              <a:rPr lang="en-US" b="1"/>
              <a:t>              FRESHNEWS  (INDIA)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MNRAS_p1_new_small.jpg"/>
          <p:cNvPicPr>
            <a:picLocks noChangeAspect="1"/>
          </p:cNvPicPr>
          <p:nvPr/>
        </p:nvPicPr>
        <p:blipFill>
          <a:blip r:embed="rId3"/>
          <a:srcRect/>
          <a:stretch>
            <a:fillRect/>
          </a:stretch>
        </p:blipFill>
        <p:spPr bwMode="auto">
          <a:xfrm>
            <a:off x="990600" y="57150"/>
            <a:ext cx="7467600" cy="680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3200" smtClean="0"/>
              <a:t>Outline</a:t>
            </a:r>
            <a:endParaRPr lang="ru-RU" sz="3200" smtClean="0"/>
          </a:p>
        </p:txBody>
      </p:sp>
      <p:sp>
        <p:nvSpPr>
          <p:cNvPr id="8195" name="Rectangle 3"/>
          <p:cNvSpPr>
            <a:spLocks noGrp="1" noChangeArrowheads="1"/>
          </p:cNvSpPr>
          <p:nvPr>
            <p:ph type="body" idx="1"/>
          </p:nvPr>
        </p:nvSpPr>
        <p:spPr/>
        <p:txBody>
          <a:bodyPr/>
          <a:lstStyle/>
          <a:p>
            <a:pPr eaLnBrk="1" hangingPunct="1">
              <a:lnSpc>
                <a:spcPct val="90000"/>
              </a:lnSpc>
            </a:pPr>
            <a:r>
              <a:rPr lang="en-US" sz="2800" smtClean="0"/>
              <a:t>History (GL, ML, local ML)</a:t>
            </a:r>
          </a:p>
          <a:p>
            <a:pPr eaLnBrk="1" hangingPunct="1">
              <a:lnSpc>
                <a:spcPct val="90000"/>
              </a:lnSpc>
            </a:pPr>
            <a:r>
              <a:rPr lang="en-US" sz="2800" smtClean="0"/>
              <a:t>Binary lenses (planets)</a:t>
            </a:r>
          </a:p>
          <a:p>
            <a:pPr eaLnBrk="1" hangingPunct="1">
              <a:lnSpc>
                <a:spcPct val="90000"/>
              </a:lnSpc>
            </a:pPr>
            <a:r>
              <a:rPr lang="en-US" sz="2800" smtClean="0"/>
              <a:t>Pixel microlensing</a:t>
            </a:r>
          </a:p>
          <a:p>
            <a:pPr eaLnBrk="1" hangingPunct="1">
              <a:lnSpc>
                <a:spcPct val="90000"/>
              </a:lnSpc>
            </a:pPr>
            <a:r>
              <a:rPr lang="en-US" sz="2800" smtClean="0"/>
              <a:t>Polarization issues for exoplanetary searches</a:t>
            </a:r>
          </a:p>
          <a:p>
            <a:pPr eaLnBrk="1" hangingPunct="1">
              <a:lnSpc>
                <a:spcPct val="90000"/>
              </a:lnSpc>
            </a:pPr>
            <a:r>
              <a:rPr lang="en-US" sz="2800" smtClean="0"/>
              <a:t>Conclusions</a:t>
            </a:r>
          </a:p>
          <a:p>
            <a:pPr eaLnBrk="1" hangingPunct="1">
              <a:lnSpc>
                <a:spcPct val="90000"/>
              </a:lnSpc>
            </a:pPr>
            <a:endParaRPr lang="ru-RU" sz="280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Andromeda galaxy (Nasa)"/>
          <p:cNvPicPr>
            <a:picLocks noChangeAspect="1" noChangeArrowheads="1"/>
          </p:cNvPicPr>
          <p:nvPr/>
        </p:nvPicPr>
        <p:blipFill>
          <a:blip r:embed="rId3"/>
          <a:srcRect/>
          <a:stretch>
            <a:fillRect/>
          </a:stretch>
        </p:blipFill>
        <p:spPr bwMode="auto">
          <a:xfrm>
            <a:off x="622300" y="1905000"/>
            <a:ext cx="7694613" cy="2971800"/>
          </a:xfrm>
          <a:prstGeom prst="rect">
            <a:avLst/>
          </a:prstGeom>
          <a:noFill/>
          <a:ln w="9525">
            <a:noFill/>
            <a:miter lim="800000"/>
            <a:headEnd/>
            <a:tailEnd/>
          </a:ln>
        </p:spPr>
      </p:pic>
      <p:pic>
        <p:nvPicPr>
          <p:cNvPr id="72707" name="Picture 2" descr="C:\zakharov\conferences\2009\8097141.stm_files\o_002.gif"/>
          <p:cNvPicPr>
            <a:picLocks noChangeAspect="1" noChangeArrowheads="1"/>
          </p:cNvPicPr>
          <p:nvPr/>
        </p:nvPicPr>
        <p:blipFill>
          <a:blip r:embed="rId4"/>
          <a:srcRect/>
          <a:stretch>
            <a:fillRect/>
          </a:stretch>
        </p:blipFill>
        <p:spPr bwMode="auto">
          <a:xfrm>
            <a:off x="0" y="0"/>
            <a:ext cx="47625" cy="9525"/>
          </a:xfrm>
          <a:prstGeom prst="rect">
            <a:avLst/>
          </a:prstGeom>
          <a:noFill/>
          <a:ln w="9525">
            <a:noFill/>
            <a:miter lim="800000"/>
            <a:headEnd/>
            <a:tailEnd/>
          </a:ln>
        </p:spPr>
      </p:pic>
      <p:pic>
        <p:nvPicPr>
          <p:cNvPr id="72708" name="Picture 3" descr="C:\zakharov\conferences\2009\8097141.stm_files\start_quote_rb.gif"/>
          <p:cNvPicPr>
            <a:picLocks noChangeAspect="1" noChangeArrowheads="1"/>
          </p:cNvPicPr>
          <p:nvPr/>
        </p:nvPicPr>
        <p:blipFill>
          <a:blip r:embed="rId5"/>
          <a:srcRect/>
          <a:stretch>
            <a:fillRect/>
          </a:stretch>
        </p:blipFill>
        <p:spPr bwMode="auto">
          <a:xfrm>
            <a:off x="0" y="0"/>
            <a:ext cx="228600" cy="123825"/>
          </a:xfrm>
          <a:prstGeom prst="rect">
            <a:avLst/>
          </a:prstGeom>
          <a:noFill/>
          <a:ln w="9525">
            <a:noFill/>
            <a:miter lim="800000"/>
            <a:headEnd/>
            <a:tailEnd/>
          </a:ln>
        </p:spPr>
      </p:pic>
      <p:pic>
        <p:nvPicPr>
          <p:cNvPr id="72709" name="Picture 4" descr="C:\zakharov\conferences\2009\8097141.stm_files\end_quote_rb.gif"/>
          <p:cNvPicPr>
            <a:picLocks noChangeAspect="1" noChangeArrowheads="1"/>
          </p:cNvPicPr>
          <p:nvPr/>
        </p:nvPicPr>
        <p:blipFill>
          <a:blip r:embed="rId6"/>
          <a:srcRect/>
          <a:stretch>
            <a:fillRect/>
          </a:stretch>
        </p:blipFill>
        <p:spPr bwMode="auto">
          <a:xfrm>
            <a:off x="0" y="0"/>
            <a:ext cx="219075" cy="123825"/>
          </a:xfrm>
          <a:prstGeom prst="rect">
            <a:avLst/>
          </a:prstGeom>
          <a:noFill/>
          <a:ln w="9525">
            <a:noFill/>
            <a:miter lim="800000"/>
            <a:headEnd/>
            <a:tailEnd/>
          </a:ln>
        </p:spPr>
      </p:pic>
      <p:pic>
        <p:nvPicPr>
          <p:cNvPr id="72710" name="Picture 5" descr="BBC NEWS"/>
          <p:cNvPicPr>
            <a:picLocks noChangeAspect="1" noChangeArrowheads="1"/>
          </p:cNvPicPr>
          <p:nvPr/>
        </p:nvPicPr>
        <p:blipFill>
          <a:blip r:embed="rId7"/>
          <a:srcRect/>
          <a:stretch>
            <a:fillRect/>
          </a:stretch>
        </p:blipFill>
        <p:spPr bwMode="auto">
          <a:xfrm>
            <a:off x="0" y="0"/>
            <a:ext cx="1552575" cy="32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0" y="0"/>
            <a:ext cx="9144000" cy="6370638"/>
          </a:xfrm>
          <a:prstGeom prst="rect">
            <a:avLst/>
          </a:prstGeom>
          <a:noFill/>
          <a:ln w="9525">
            <a:noFill/>
            <a:miter lim="800000"/>
            <a:headEnd/>
            <a:tailEnd/>
          </a:ln>
        </p:spPr>
        <p:txBody>
          <a:bodyPr>
            <a:spAutoFit/>
          </a:bodyPr>
          <a:lstStyle/>
          <a:p>
            <a:pPr eaLnBrk="0" hangingPunct="0"/>
            <a:r>
              <a:rPr lang="ru-RU"/>
              <a:t>Hint of planet outside our galaxy </a:t>
            </a:r>
          </a:p>
          <a:p>
            <a:pPr eaLnBrk="0" hangingPunct="0"/>
            <a:r>
              <a:rPr lang="ru-RU"/>
              <a:t>By Jason Palmer </a:t>
            </a:r>
            <a:br>
              <a:rPr lang="ru-RU"/>
            </a:br>
            <a:r>
              <a:rPr lang="ru-RU"/>
              <a:t>Science and technology reporter, BBC News </a:t>
            </a:r>
            <a:br>
              <a:rPr lang="ru-RU"/>
            </a:br>
            <a:endParaRPr lang="ru-RU"/>
          </a:p>
          <a:p>
            <a:pPr eaLnBrk="0" hangingPunct="0"/>
            <a:r>
              <a:rPr lang="ru-RU" b="1"/>
              <a:t>Astronomers believe they have seen hints of the first planet to be spotted outside of our galaxy. </a:t>
            </a:r>
            <a:endParaRPr lang="ru-RU"/>
          </a:p>
          <a:p>
            <a:pPr eaLnBrk="0" hangingPunct="0"/>
            <a:r>
              <a:rPr lang="ru-RU"/>
              <a:t>Situated in the Andromeda galaxy, the planet appears to be about six times the mass of Jupiter. </a:t>
            </a:r>
          </a:p>
          <a:p>
            <a:pPr eaLnBrk="0" hangingPunct="0"/>
            <a:r>
              <a:rPr lang="ru-RU"/>
              <a:t>The method hinges on gravitational lensing, whereby a nearer object can bend the light of a distant star when the two align with an observer. </a:t>
            </a:r>
          </a:p>
          <a:p>
            <a:pPr eaLnBrk="0" hangingPunct="0"/>
            <a:r>
              <a:rPr lang="ru-RU"/>
              <a:t>The results will be published in Monthly Notices of the Royal Astronomical Society (MNRAS). </a:t>
            </a:r>
          </a:p>
          <a:p>
            <a:pPr eaLnBrk="0" hangingPunct="0"/>
            <a:r>
              <a:rPr lang="ru-RU"/>
              <a:t>The team, made up of researchers from the National Institute of Nuclear Physics (INFN) in Italy and collaborators in Switzerland, Spain, and Russia, exploited a type of gravitational lensing called microlensing. </a:t>
            </a:r>
          </a:p>
          <a:p>
            <a:pPr eaLnBrk="0" hangingPunct="0"/>
            <a:r>
              <a:rPr lang="ru-RU"/>
              <a:t>The effect of large, massive objects between an observer and a distant planet or star can cause distortion or multiple images as the </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p:cNvSpPr>
            <a:spLocks noChangeArrowheads="1"/>
          </p:cNvSpPr>
          <p:nvPr/>
        </p:nvSpPr>
        <p:spPr bwMode="auto">
          <a:xfrm>
            <a:off x="0" y="0"/>
            <a:ext cx="8578850" cy="3292475"/>
          </a:xfrm>
          <a:prstGeom prst="rect">
            <a:avLst/>
          </a:prstGeom>
          <a:noFill/>
          <a:ln w="9525">
            <a:noFill/>
            <a:miter lim="800000"/>
            <a:headEnd/>
            <a:tailEnd/>
          </a:ln>
          <a:effectLst/>
        </p:spPr>
        <p:txBody>
          <a:bodyPr wrap="none" anchor="ctr">
            <a:spAutoFit/>
          </a:bodyPr>
          <a:lstStyle/>
          <a:p>
            <a:pPr eaLnBrk="0" hangingPunct="0">
              <a:defRPr/>
            </a:pPr>
            <a:r>
              <a:rPr lang="ru-RU" dirty="0">
                <a:cs typeface="+mn-cs"/>
              </a:rPr>
              <a:t> AP/NASA</a:t>
            </a:r>
          </a:p>
          <a:p>
            <a:pPr eaLnBrk="0" hangingPunct="0">
              <a:defRPr/>
            </a:pPr>
            <a:r>
              <a:rPr lang="ru-RU" b="1" dirty="0">
                <a:cs typeface="+mn-cs"/>
              </a:rPr>
              <a:t>First Planet in Another Galaxy Possibly Found</a:t>
            </a:r>
          </a:p>
          <a:p>
            <a:pPr eaLnBrk="0" hangingPunct="0">
              <a:defRPr/>
            </a:pPr>
            <a:r>
              <a:rPr lang="ru-RU" sz="1050" dirty="0">
                <a:cs typeface="+mn-cs"/>
              </a:rPr>
              <a:t>Friday, June 12, 2009 </a:t>
            </a:r>
            <a:r>
              <a:rPr lang="ru-RU" sz="3200" dirty="0">
                <a:cs typeface="+mn-cs"/>
              </a:rPr>
              <a:t>  </a:t>
            </a:r>
            <a:r>
              <a:rPr lang="ru-RU" sz="800" dirty="0">
                <a:cs typeface="+mn-cs"/>
              </a:rPr>
              <a:t> </a:t>
            </a:r>
            <a:r>
              <a:rPr lang="ru-RU" sz="3200" dirty="0">
                <a:cs typeface="+mn-cs"/>
              </a:rPr>
              <a:t/>
            </a:r>
            <a:br>
              <a:rPr lang="ru-RU" sz="3200" dirty="0">
                <a:cs typeface="+mn-cs"/>
              </a:rPr>
            </a:br>
            <a:endParaRPr lang="ru-RU" sz="3200" dirty="0">
              <a:cs typeface="+mn-cs"/>
            </a:endParaRPr>
          </a:p>
          <a:p>
            <a:pPr eaLnBrk="0" hangingPunct="0">
              <a:defRPr/>
            </a:pPr>
            <a:endParaRPr lang="ru-RU" dirty="0">
              <a:cs typeface="+mn-cs"/>
            </a:endParaRPr>
          </a:p>
          <a:p>
            <a:pPr eaLnBrk="0" hangingPunct="0">
              <a:defRPr/>
            </a:pPr>
            <a:r>
              <a:rPr lang="ru-RU" dirty="0">
                <a:cs typeface="+mn-cs"/>
              </a:rPr>
              <a:t>The Andromeda galaxy in a NASA composite image.</a:t>
            </a:r>
          </a:p>
          <a:p>
            <a:pPr eaLnBrk="0" hangingPunct="0">
              <a:defRPr/>
            </a:pPr>
            <a:r>
              <a:rPr lang="ru-RU" b="1" dirty="0">
                <a:cs typeface="+mn-cs"/>
              </a:rPr>
              <a:t>Astronomers may have found the first planet in another galaxy, </a:t>
            </a:r>
            <a:endParaRPr lang="en-US" b="1" dirty="0">
              <a:cs typeface="+mn-cs"/>
            </a:endParaRPr>
          </a:p>
          <a:p>
            <a:pPr eaLnBrk="0" hangingPunct="0">
              <a:defRPr/>
            </a:pPr>
            <a:r>
              <a:rPr lang="ru-RU" b="1" dirty="0">
                <a:cs typeface="+mn-cs"/>
              </a:rPr>
              <a:t>according to New Scientist magazine.</a:t>
            </a:r>
            <a:endParaRPr lang="ru-RU" dirty="0">
              <a:cs typeface="+mn-cs"/>
            </a:endParaRPr>
          </a:p>
        </p:txBody>
      </p:sp>
      <p:pic>
        <p:nvPicPr>
          <p:cNvPr id="74755" name="Picture 2" descr="http://www.foxnews.com/images/foxnews_story.gif"/>
          <p:cNvPicPr>
            <a:picLocks noChangeAspect="1" noChangeArrowheads="1"/>
          </p:cNvPicPr>
          <p:nvPr/>
        </p:nvPicPr>
        <p:blipFill>
          <a:blip r:embed="rId3"/>
          <a:srcRect/>
          <a:stretch>
            <a:fillRect/>
          </a:stretch>
        </p:blipFill>
        <p:spPr bwMode="auto">
          <a:xfrm>
            <a:off x="0" y="1447800"/>
            <a:ext cx="3048000" cy="49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75779" name="Picture 1" descr="SciAm.com logo"/>
          <p:cNvPicPr>
            <a:picLocks noChangeAspect="1" noChangeArrowheads="1"/>
          </p:cNvPicPr>
          <p:nvPr/>
        </p:nvPicPr>
        <p:blipFill>
          <a:blip r:embed="rId3"/>
          <a:srcRect/>
          <a:stretch>
            <a:fillRect/>
          </a:stretch>
        </p:blipFill>
        <p:spPr bwMode="auto">
          <a:xfrm>
            <a:off x="0" y="457200"/>
            <a:ext cx="1828800" cy="762000"/>
          </a:xfrm>
          <a:prstGeom prst="rect">
            <a:avLst/>
          </a:prstGeom>
          <a:noFill/>
          <a:ln w="9525">
            <a:noFill/>
            <a:miter lim="800000"/>
            <a:headEnd/>
            <a:tailEnd/>
          </a:ln>
        </p:spPr>
      </p:pic>
      <p:sp>
        <p:nvSpPr>
          <p:cNvPr id="75780" name="Rectangle 6"/>
          <p:cNvSpPr>
            <a:spLocks noChangeArrowheads="1"/>
          </p:cNvSpPr>
          <p:nvPr/>
        </p:nvSpPr>
        <p:spPr bwMode="auto">
          <a:xfrm>
            <a:off x="0" y="1219200"/>
            <a:ext cx="9144000" cy="5170488"/>
          </a:xfrm>
          <a:prstGeom prst="rect">
            <a:avLst/>
          </a:prstGeom>
          <a:noFill/>
          <a:ln w="9525">
            <a:noFill/>
            <a:miter lim="800000"/>
            <a:headEnd/>
            <a:tailEnd/>
          </a:ln>
        </p:spPr>
        <p:txBody>
          <a:bodyPr anchor="ctr">
            <a:spAutoFit/>
          </a:bodyPr>
          <a:lstStyle/>
          <a:p>
            <a:pPr eaLnBrk="0" hangingPunct="0"/>
            <a:r>
              <a:rPr lang="en-US" sz="1100">
                <a:solidFill>
                  <a:srgbClr val="0000FF"/>
                </a:solidFill>
                <a:cs typeface="Times New Roman" pitchFamily="18" charset="0"/>
                <a:hlinkClick r:id="rId4"/>
              </a:rPr>
              <a:t>SkyMania</a:t>
            </a:r>
            <a:r>
              <a:rPr lang="en-US" sz="1100">
                <a:cs typeface="Times New Roman" pitchFamily="18" charset="0"/>
              </a:rPr>
              <a:t> -  June 14, 2009</a:t>
            </a:r>
            <a:endParaRPr lang="en-US" sz="1100"/>
          </a:p>
          <a:p>
            <a:pPr eaLnBrk="0" hangingPunct="0"/>
            <a:r>
              <a:rPr lang="en-US" sz="1100" b="1">
                <a:cs typeface="Times New Roman" pitchFamily="18" charset="0"/>
              </a:rPr>
              <a:t>Planet 'spotted' in Andromeda galaxy</a:t>
            </a:r>
            <a:endParaRPr lang="en-US" sz="1100"/>
          </a:p>
          <a:p>
            <a:pPr eaLnBrk="0" hangingPunct="0"/>
            <a:r>
              <a:rPr lang="en-US" sz="1100" b="1">
                <a:cs typeface="Times New Roman" pitchFamily="18" charset="0"/>
              </a:rPr>
              <a:t>Astronomers believe they may have discovered the first planet ever detected in another galaxy. The new world was apparently glimpsed in the closest giant spiral galaxy to the Milky Way, Messier 31 in the constellation of Andromeda. It lies an incredible 2.5 million light-years away - too far normally to be seen. But it revealed itself thanks to a phenomenon called microlensing where the gravitational field of an object closer to Earth acts like a magnifying glass.</a:t>
            </a:r>
            <a:endParaRPr lang="en-US" sz="1100"/>
          </a:p>
          <a:p>
            <a:pPr eaLnBrk="0" hangingPunct="0"/>
            <a:r>
              <a:rPr lang="en-US" sz="1100" b="1">
                <a:cs typeface="Times New Roman" pitchFamily="18" charset="0"/>
              </a:rPr>
              <a:t>Astronomers believe they may have discovered the first planet ever detected in another galaxy. The new world was apparently glimpsed in the closest giant spiral galaxy to the Milky Way, Messier 31 in the constellation of Andromeda.</a:t>
            </a:r>
            <a:r>
              <a:rPr lang="en-US" sz="1100">
                <a:cs typeface="Times New Roman" pitchFamily="18" charset="0"/>
              </a:rPr>
              <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a:cs typeface="Times New Roman" pitchFamily="18" charset="0"/>
              </a:rPr>
              <a:t>It lies an incredible 2.5 million light-years away - too far normally to be seen.</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a:cs typeface="Times New Roman" pitchFamily="18" charset="0"/>
              </a:rPr>
              <a:t>But it revealed itself thanks to a phenomenon called microlensing where the gravitational field of an object closer to Earth acts like a magnifying glass.</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a:cs typeface="Times New Roman" pitchFamily="18" charset="0"/>
              </a:rPr>
              <a:t>Amazingly, it has taken the astronomers five years to realise that they probably netted an extra-galactic planet. They observed a peculiar microlensing event while studying the Andromeda galaxy - which can be seen as a dim blur with the unaided eye - in 2004.</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a:cs typeface="Times New Roman" pitchFamily="18" charset="0"/>
              </a:rPr>
              <a:t>The international team, using the UK's Isaac Newton Telescope on the Canary Island of La Palma, thought at the time that they had recorded a pair of stars orbiting each other.</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a:cs typeface="Times New Roman" pitchFamily="18" charset="0"/>
              </a:rPr>
              <a:t>But computer simulations and other calculations have persuaded them that they actually observed a star with a smaller, planet sized companion about six times bigger than Jupiter.</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a:cs typeface="Times New Roman" pitchFamily="18" charset="0"/>
              </a:rPr>
              <a:t>More than 300 so-called exoplanets have been found orbiting other stars in our own galaxy. And NASA has launched a $595 million spaceprobe called Kepler </a:t>
            </a:r>
            <a:r>
              <a:rPr lang="en-US" sz="1100">
                <a:solidFill>
                  <a:srgbClr val="0000FF"/>
                </a:solidFill>
                <a:cs typeface="Times New Roman" pitchFamily="18" charset="0"/>
                <a:hlinkClick r:id="rId5"/>
              </a:rPr>
              <a:t>to watch 100,000 stars for signs of world like Earth</a:t>
            </a:r>
            <a:r>
              <a:rPr lang="en-US" sz="1100">
                <a:cs typeface="Times New Roman" pitchFamily="18" charset="0"/>
              </a:rPr>
              <a:t>.</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i="1">
                <a:cs typeface="Times New Roman" pitchFamily="18" charset="0"/>
              </a:rPr>
              <a:t>Picture: A photo of the galaxy M31 in visible light. (Photo: </a:t>
            </a:r>
            <a:r>
              <a:rPr lang="en-US" sz="1100" i="1">
                <a:solidFill>
                  <a:srgbClr val="0000FF"/>
                </a:solidFill>
                <a:cs typeface="Times New Roman" pitchFamily="18" charset="0"/>
                <a:hlinkClick r:id="rId6"/>
              </a:rPr>
              <a:t>John Lanoue</a:t>
            </a:r>
            <a:r>
              <a:rPr lang="en-US" sz="1100" i="1">
                <a:cs typeface="Times New Roman" pitchFamily="18" charset="0"/>
              </a:rPr>
              <a:t>).</a:t>
            </a:r>
            <a:r>
              <a:rPr lang="en-US" sz="1100">
                <a:cs typeface="Times New Roman" pitchFamily="18" charset="0"/>
              </a:rPr>
              <a:t/>
            </a:r>
            <a:br>
              <a:rPr lang="en-US" sz="1100">
                <a:cs typeface="Times New Roman" pitchFamily="18" charset="0"/>
              </a:rPr>
            </a:br>
            <a:r>
              <a:rPr lang="en-US" sz="1100">
                <a:cs typeface="Times New Roman" pitchFamily="18" charset="0"/>
              </a:rPr>
              <a:t/>
            </a:r>
            <a:br>
              <a:rPr lang="en-US" sz="1100">
                <a:cs typeface="Times New Roman" pitchFamily="18" charset="0"/>
              </a:rPr>
            </a:br>
            <a:r>
              <a:rPr lang="en-US" sz="1100">
                <a:cs typeface="Times New Roman" pitchFamily="18" charset="0"/>
              </a:rPr>
              <a:t>• Discover space for yourself and do fun science with a telescope. Here is Skymania's advice on </a:t>
            </a:r>
            <a:r>
              <a:rPr lang="en-US" sz="1100">
                <a:solidFill>
                  <a:srgbClr val="0000FF"/>
                </a:solidFill>
                <a:cs typeface="Times New Roman" pitchFamily="18" charset="0"/>
                <a:hlinkClick r:id="rId7"/>
              </a:rPr>
              <a:t>how to choose a telescope</a:t>
            </a:r>
            <a:r>
              <a:rPr lang="en-US" sz="1100">
                <a:cs typeface="Times New Roman" pitchFamily="18" charset="0"/>
              </a:rPr>
              <a:t>. We also have a </a:t>
            </a:r>
            <a:r>
              <a:rPr lang="en-US" sz="1100">
                <a:solidFill>
                  <a:srgbClr val="0000FF"/>
                </a:solidFill>
                <a:cs typeface="Times New Roman" pitchFamily="18" charset="0"/>
                <a:hlinkClick r:id="rId8"/>
              </a:rPr>
              <a:t>guide to the different types of telescope available</a:t>
            </a:r>
            <a:r>
              <a:rPr lang="en-US" sz="1100">
                <a:cs typeface="Times New Roman" pitchFamily="18" charset="0"/>
              </a:rPr>
              <a:t>.</a:t>
            </a:r>
            <a:endParaRPr lang="en-US" sz="1100"/>
          </a:p>
          <a:p>
            <a:pPr eaLnBrk="0" hangingPunct="0"/>
            <a:r>
              <a:rPr lang="en-US" sz="1100" b="1">
                <a:cs typeface="Times New Roman" pitchFamily="18" charset="0"/>
              </a:rPr>
              <a:t>©PAUL SUTHERLAND</a:t>
            </a:r>
            <a:r>
              <a:rPr lang="en-US" sz="1100">
                <a:cs typeface="Times New Roman" pitchFamily="18" charset="0"/>
              </a:rPr>
              <a:t>, </a:t>
            </a:r>
            <a:r>
              <a:rPr lang="en-US" sz="1100">
                <a:solidFill>
                  <a:srgbClr val="0000FF"/>
                </a:solidFill>
                <a:cs typeface="Times New Roman" pitchFamily="18" charset="0"/>
                <a:hlinkClick r:id="rId9"/>
              </a:rPr>
              <a:t>Skymania.com</a:t>
            </a:r>
            <a:endParaRPr lang="en-US" sz="110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eaas.jpg"/>
          <p:cNvPicPr>
            <a:picLocks noChangeAspect="1"/>
          </p:cNvPicPr>
          <p:nvPr/>
        </p:nvPicPr>
        <p:blipFill>
          <a:blip r:embed="rId2"/>
          <a:srcRect/>
          <a:stretch>
            <a:fillRect/>
          </a:stretch>
        </p:blipFill>
        <p:spPr bwMode="auto">
          <a:xfrm>
            <a:off x="2057400" y="-76200"/>
            <a:ext cx="4846638"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524000" y="1219200"/>
          <a:ext cx="6096000" cy="533400"/>
        </p:xfrm>
        <a:graphic>
          <a:graphicData uri="http://schemas.openxmlformats.org/drawingml/2006/table">
            <a:tbl>
              <a:tblPr/>
              <a:tblGrid>
                <a:gridCol w="6096000"/>
              </a:tblGrid>
              <a:tr h="533400">
                <a:tc>
                  <a:txBody>
                    <a:bodyPr/>
                    <a:lstStyle/>
                    <a:p>
                      <a:endParaRPr lang="en-US" dirty="0"/>
                    </a:p>
                  </a:txBody>
                  <a:tcPr anchor="ctr">
                    <a:lnL>
                      <a:noFill/>
                    </a:lnL>
                    <a:lnR>
                      <a:noFill/>
                    </a:lnR>
                    <a:lnT>
                      <a:noFill/>
                    </a:lnT>
                    <a:lnB>
                      <a:noFill/>
                    </a:lnB>
                  </a:tcPr>
                </a:tc>
              </a:tr>
            </a:tbl>
          </a:graphicData>
        </a:graphic>
      </p:graphicFrame>
      <p:graphicFrame>
        <p:nvGraphicFramePr>
          <p:cNvPr id="19" name="Table 18"/>
          <p:cNvGraphicFramePr>
            <a:graphicFrameLocks noGrp="1"/>
          </p:cNvGraphicFramePr>
          <p:nvPr/>
        </p:nvGraphicFramePr>
        <p:xfrm>
          <a:off x="1981200" y="1295400"/>
          <a:ext cx="4815840" cy="365760"/>
        </p:xfrm>
        <a:graphic>
          <a:graphicData uri="http://schemas.openxmlformats.org/drawingml/2006/table">
            <a:tbl>
              <a:tblPr/>
              <a:tblGrid>
                <a:gridCol w="4815840"/>
              </a:tblGrid>
              <a:tr h="0">
                <a:tc>
                  <a:txBody>
                    <a:bodyPr/>
                    <a:lstStyle/>
                    <a:p>
                      <a:pPr algn="ctr"/>
                      <a:r>
                        <a:rPr lang="en-US" b="1" dirty="0"/>
                        <a:t>THE PLANET</a:t>
                      </a:r>
                      <a:endParaRPr lang="en-US" dirty="0"/>
                    </a:p>
                  </a:txBody>
                  <a:tcPr anchor="ctr">
                    <a:lnL>
                      <a:noFill/>
                    </a:lnL>
                    <a:lnR>
                      <a:noFill/>
                    </a:lnR>
                    <a:lnT w="9525" cap="flat" cmpd="sng" algn="ctr">
                      <a:solidFill>
                        <a:srgbClr val="C6C2D8"/>
                      </a:solidFill>
                      <a:prstDash val="solid"/>
                      <a:round/>
                      <a:headEnd type="none" w="med" len="med"/>
                      <a:tailEnd type="none" w="med" len="med"/>
                    </a:lnT>
                    <a:lnB w="9525" cap="flat" cmpd="sng" algn="ctr">
                      <a:solidFill>
                        <a:srgbClr val="C6C2D8"/>
                      </a:solidFill>
                      <a:prstDash val="solid"/>
                      <a:round/>
                      <a:headEnd type="none" w="med" len="med"/>
                      <a:tailEnd type="none" w="med" len="med"/>
                    </a:lnB>
                    <a:solidFill>
                      <a:srgbClr val="FFFFFF"/>
                    </a:solidFill>
                  </a:tcPr>
                </a:tc>
              </a:tr>
            </a:tbl>
          </a:graphicData>
        </a:graphic>
      </p:graphicFrame>
      <p:sp>
        <p:nvSpPr>
          <p:cNvPr id="77832" name="Rectangle 19"/>
          <p:cNvSpPr>
            <a:spLocks noChangeArrowheads="1"/>
          </p:cNvSpPr>
          <p:nvPr/>
        </p:nvSpPr>
        <p:spPr bwMode="auto">
          <a:xfrm>
            <a:off x="3170238" y="685800"/>
            <a:ext cx="2803525" cy="461963"/>
          </a:xfrm>
          <a:prstGeom prst="rect">
            <a:avLst/>
          </a:prstGeom>
          <a:noFill/>
          <a:ln w="9525">
            <a:noFill/>
            <a:miter lim="800000"/>
            <a:headEnd/>
            <a:tailEnd/>
          </a:ln>
        </p:spPr>
        <p:txBody>
          <a:bodyPr>
            <a:spAutoFit/>
          </a:bodyPr>
          <a:lstStyle/>
          <a:p>
            <a:r>
              <a:rPr lang="en-US" b="1"/>
              <a:t>Planet : PA-99-N2 b</a:t>
            </a:r>
            <a:endParaRPr lang="en-US"/>
          </a:p>
        </p:txBody>
      </p:sp>
      <p:graphicFrame>
        <p:nvGraphicFramePr>
          <p:cNvPr id="21" name="Table 20"/>
          <p:cNvGraphicFramePr>
            <a:graphicFrameLocks noGrp="1"/>
          </p:cNvGraphicFramePr>
          <p:nvPr/>
        </p:nvGraphicFramePr>
        <p:xfrm>
          <a:off x="2894013" y="2087563"/>
          <a:ext cx="3798434" cy="2870148"/>
        </p:xfrm>
        <a:graphic>
          <a:graphicData uri="http://schemas.openxmlformats.org/drawingml/2006/table">
            <a:tbl>
              <a:tblPr/>
              <a:tblGrid>
                <a:gridCol w="1877816"/>
                <a:gridCol w="1595498"/>
                <a:gridCol w="116840"/>
                <a:gridCol w="208280"/>
              </a:tblGrid>
              <a:tr h="345021">
                <a:tc gridSpan="3">
                  <a:txBody>
                    <a:bodyPr/>
                    <a:lstStyle/>
                    <a:p>
                      <a:r>
                        <a:rPr lang="en-US" b="1" dirty="0"/>
                        <a:t> </a:t>
                      </a:r>
                      <a:r>
                        <a:rPr lang="en-US" b="1" u="sng" dirty="0"/>
                        <a:t>Basic data</a:t>
                      </a:r>
                      <a:r>
                        <a:rPr lang="en-US" b="1" dirty="0"/>
                        <a:t> : </a:t>
                      </a:r>
                      <a:endParaRPr lang="en-US" dirty="0"/>
                    </a:p>
                  </a:txBody>
                  <a:tcP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endParaRPr lang="en-US" dirty="0"/>
                    </a:p>
                  </a:txBody>
                  <a:tcPr>
                    <a:lnL>
                      <a:noFill/>
                    </a:lnL>
                  </a:tcPr>
                </a:tc>
              </a:tr>
              <a:tr h="345021">
                <a:tc>
                  <a:txBody>
                    <a:bodyPr/>
                    <a:lstStyle/>
                    <a:p>
                      <a:r>
                        <a:rPr lang="en-US"/>
                        <a:t> </a:t>
                      </a:r>
                    </a:p>
                  </a:txBody>
                  <a:tcPr anchor="ctr">
                    <a:lnL>
                      <a:noFill/>
                    </a:lnL>
                    <a:lnR>
                      <a:noFill/>
                    </a:lnR>
                    <a:lnT>
                      <a:noFill/>
                    </a:lnT>
                    <a:lnB w="9525" cap="flat" cmpd="sng" algn="ctr">
                      <a:solidFill>
                        <a:srgbClr val="000000"/>
                      </a:solidFill>
                      <a:prstDash val="solid"/>
                      <a:round/>
                      <a:headEnd type="none" w="med" len="med"/>
                      <a:tailEnd type="none" w="med" len="med"/>
                    </a:lnB>
                  </a:tcPr>
                </a:tc>
                <a:tc gridSpan="2">
                  <a:txBody>
                    <a:bodyPr/>
                    <a:lstStyle/>
                    <a:p>
                      <a:endParaRPr lang="en-US" dirty="0"/>
                    </a:p>
                  </a:txBody>
                  <a:tcPr anchor="ctr">
                    <a:lnL>
                      <a:noFill/>
                    </a:lnL>
                    <a:lnR>
                      <a:noFill/>
                    </a:lnR>
                    <a:lnT>
                      <a:noFill/>
                    </a:lnT>
                    <a:lnB w="9525"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endParaRPr lang="en-US" dirty="0"/>
                    </a:p>
                  </a:txBody>
                  <a:tcPr>
                    <a:lnL>
                      <a:noFill/>
                    </a:lnL>
                    <a:lnB w="9525" cap="flat" cmpd="sng" algn="ctr">
                      <a:solidFill>
                        <a:srgbClr val="000000"/>
                      </a:solidFill>
                      <a:prstDash val="solid"/>
                      <a:round/>
                      <a:headEnd type="none" w="med" len="med"/>
                      <a:tailEnd type="none" w="med" len="med"/>
                    </a:lnB>
                  </a:tcPr>
                </a:tc>
              </a:tr>
              <a:tr h="330645">
                <a:tc>
                  <a:txBody>
                    <a:bodyPr/>
                    <a:lstStyle/>
                    <a:p>
                      <a:pPr algn="r"/>
                      <a:r>
                        <a:rPr lang="en-US" b="1"/>
                        <a:t>Name</a:t>
                      </a:r>
                      <a:endParaRPr lang="en-US"/>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8D1"/>
                    </a:solidFill>
                  </a:tcPr>
                </a:tc>
                <a:tc gridSpan="3">
                  <a:txBody>
                    <a:bodyPr/>
                    <a:lstStyle/>
                    <a:p>
                      <a:pPr algn="l"/>
                      <a:r>
                        <a:rPr lang="en-US" dirty="0"/>
                        <a:t>PA-99-N2 b</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hMerge="1">
                  <a:txBody>
                    <a:bodyPr/>
                    <a:lstStyle/>
                    <a:p>
                      <a:endParaRPr lang="en-US"/>
                    </a:p>
                  </a:txBody>
                  <a:tcPr/>
                </a:tc>
                <a:tc hMerge="1">
                  <a:txBody>
                    <a:bodyPr/>
                    <a:lstStyle/>
                    <a:p>
                      <a:endParaRPr lang="en-US"/>
                    </a:p>
                  </a:txBody>
                  <a:tcPr/>
                </a:tc>
              </a:tr>
              <a:tr h="589411">
                <a:tc>
                  <a:txBody>
                    <a:bodyPr/>
                    <a:lstStyle/>
                    <a:p>
                      <a:pPr algn="r"/>
                      <a:r>
                        <a:rPr lang="en-US" b="1"/>
                        <a:t>Discovered in</a:t>
                      </a:r>
                      <a:endParaRPr lang="en-US"/>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8D1"/>
                    </a:solidFill>
                  </a:tcPr>
                </a:tc>
                <a:tc>
                  <a:txBody>
                    <a:bodyPr/>
                    <a:lstStyle/>
                    <a:p>
                      <a:pPr algn="l"/>
                      <a:r>
                        <a:rPr lang="en-US" dirty="0"/>
                        <a:t>2009 </a:t>
                      </a:r>
                      <a:r>
                        <a:rPr lang="en-US" i="1" dirty="0"/>
                        <a:t> </a:t>
                      </a:r>
                      <a:endParaRPr lang="en-US" dirty="0"/>
                    </a:p>
                  </a:txBody>
                  <a:tcPr marL="38100" marR="38100" marT="38100" marB="3810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gridSpan="2">
                  <a:txBody>
                    <a:bodyPr/>
                    <a:lstStyle/>
                    <a:p>
                      <a:pPr algn="ctr"/>
                      <a:r>
                        <a:rPr lang="en-US" dirty="0"/>
                        <a:t> </a:t>
                      </a:r>
                    </a:p>
                  </a:txBody>
                  <a:tcPr marL="38100" marR="38100" marT="38100" marB="3810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hMerge="1">
                  <a:txBody>
                    <a:bodyPr/>
                    <a:lstStyle/>
                    <a:p>
                      <a:endParaRPr lang="en-US"/>
                    </a:p>
                  </a:txBody>
                  <a:tcPr/>
                </a:tc>
              </a:tr>
              <a:tr h="848177">
                <a:tc>
                  <a:txBody>
                    <a:bodyPr/>
                    <a:lstStyle/>
                    <a:p>
                      <a:pPr algn="r"/>
                      <a:r>
                        <a:rPr lang="en-US" b="1"/>
                        <a:t>M.sin </a:t>
                      </a:r>
                      <a:r>
                        <a:rPr lang="en-US" b="1" i="1"/>
                        <a:t>i</a:t>
                      </a:r>
                      <a:endParaRPr lang="en-US"/>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8D1"/>
                    </a:solidFill>
                  </a:tcPr>
                </a:tc>
                <a:tc>
                  <a:txBody>
                    <a:bodyPr/>
                    <a:lstStyle/>
                    <a:p>
                      <a:pPr algn="l"/>
                      <a:r>
                        <a:rPr lang="en-US" dirty="0"/>
                        <a:t>6.34 </a:t>
                      </a:r>
                      <a:r>
                        <a:rPr lang="en-US" i="1" dirty="0"/>
                        <a:t>M</a:t>
                      </a:r>
                      <a:r>
                        <a:rPr lang="en-US" i="1" baseline="-25000" dirty="0"/>
                        <a:t>J</a:t>
                      </a:r>
                      <a:r>
                        <a:rPr lang="en-US" dirty="0"/>
                        <a:t> </a:t>
                      </a:r>
                    </a:p>
                  </a:txBody>
                  <a:tcPr marL="38100" marR="38100" marT="38100" marB="3810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gridSpan="2">
                  <a:txBody>
                    <a:bodyPr/>
                    <a:lstStyle/>
                    <a:p>
                      <a:pPr algn="r"/>
                      <a:r>
                        <a:rPr lang="en-US">
                          <a:hlinkClick r:id="rId3" tooltip="Refereed publication for this data"/>
                        </a:rPr>
                        <a:t>ref.</a:t>
                      </a:r>
                      <a:endParaRPr lang="en-US"/>
                    </a:p>
                  </a:txBody>
                  <a:tcPr marL="38100" marR="38100" marT="38100" marB="3810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CD5CD"/>
                    </a:solidFill>
                  </a:tcPr>
                </a:tc>
                <a:tc hMerge="1">
                  <a:txBody>
                    <a:bodyPr/>
                    <a:lstStyle/>
                    <a:p>
                      <a:endParaRPr lang="en-US"/>
                    </a:p>
                  </a:txBody>
                  <a:tcPr/>
                </a:tc>
              </a:tr>
              <a:tr h="330645">
                <a:tc>
                  <a:txBody>
                    <a:bodyPr/>
                    <a:lstStyle/>
                    <a:p>
                      <a:pPr algn="r"/>
                      <a:r>
                        <a:rPr lang="en-US" b="1"/>
                        <a:t>Update</a:t>
                      </a:r>
                      <a:endParaRPr lang="en-US"/>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8D1"/>
                    </a:solidFill>
                  </a:tcPr>
                </a:tc>
                <a:tc>
                  <a:txBody>
                    <a:bodyPr/>
                    <a:lstStyle/>
                    <a:p>
                      <a:pPr algn="l"/>
                      <a:r>
                        <a:rPr lang="en-US"/>
                        <a:t>16/06/09 </a:t>
                      </a:r>
                      <a:r>
                        <a:rPr lang="en-US" i="1"/>
                        <a:t> </a:t>
                      </a:r>
                      <a:endParaRPr lang="en-US"/>
                    </a:p>
                  </a:txBody>
                  <a:tcPr marL="38100" marR="38100" marT="38100" marB="3810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gridSpan="2">
                  <a:txBody>
                    <a:bodyPr/>
                    <a:lstStyle/>
                    <a:p>
                      <a:pPr algn="ctr"/>
                      <a:r>
                        <a:rPr lang="en-US" dirty="0"/>
                        <a:t> </a:t>
                      </a:r>
                    </a:p>
                  </a:txBody>
                  <a:tcPr marL="38100" marR="38100" marT="38100" marB="3810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hMerge="1">
                  <a:txBody>
                    <a:bodyPr/>
                    <a:lstStyle/>
                    <a:p>
                      <a:endParaRPr lang="en-US"/>
                    </a:p>
                  </a:txBody>
                  <a:tcPr/>
                </a:tc>
              </a:tr>
            </a:tbl>
          </a:graphicData>
        </a:graphic>
      </p:graphicFrame>
      <p:sp>
        <p:nvSpPr>
          <p:cNvPr id="77861" name="Rectangle 21"/>
          <p:cNvSpPr>
            <a:spLocks noChangeArrowheads="1"/>
          </p:cNvSpPr>
          <p:nvPr/>
        </p:nvSpPr>
        <p:spPr bwMode="auto">
          <a:xfrm>
            <a:off x="304800" y="5334000"/>
            <a:ext cx="8839200" cy="400050"/>
          </a:xfrm>
          <a:prstGeom prst="rect">
            <a:avLst/>
          </a:prstGeom>
          <a:noFill/>
          <a:ln w="9525">
            <a:noFill/>
            <a:miter lim="800000"/>
            <a:headEnd/>
            <a:tailEnd/>
          </a:ln>
        </p:spPr>
        <p:txBody>
          <a:bodyPr>
            <a:spAutoFit/>
          </a:bodyPr>
          <a:lstStyle/>
          <a:p>
            <a:r>
              <a:rPr lang="en-US" sz="2000"/>
              <a:t>http://exoplanet.eu/planet.php?p1=PA-99-N2&amp;p2=b&amp;showPubli=yes&amp;sortByDate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38200" y="1905000"/>
          <a:ext cx="6568440" cy="369570"/>
        </p:xfrm>
        <a:graphic>
          <a:graphicData uri="http://schemas.openxmlformats.org/drawingml/2006/table">
            <a:tbl>
              <a:tblPr/>
              <a:tblGrid>
                <a:gridCol w="6568440"/>
              </a:tblGrid>
              <a:tr h="0">
                <a:tc>
                  <a:txBody>
                    <a:bodyPr/>
                    <a:lstStyle/>
                    <a:p>
                      <a:r>
                        <a:rPr lang="en-US" dirty="0"/>
                        <a:t> </a:t>
                      </a:r>
                      <a:r>
                        <a:rPr lang="en-US" b="1" u="sng" dirty="0"/>
                        <a:t>4 related publications</a:t>
                      </a:r>
                      <a:r>
                        <a:rPr lang="en-US" b="1" dirty="0"/>
                        <a:t> :</a:t>
                      </a:r>
                      <a:r>
                        <a:rPr lang="en-US" dirty="0"/>
                        <a:t>  </a:t>
                      </a:r>
                      <a:r>
                        <a:rPr lang="en-US" u="sng" dirty="0">
                          <a:solidFill>
                            <a:srgbClr val="4D50F4"/>
                          </a:solidFill>
                          <a:hlinkClick r:id="rId3" tooltip="Show all related publications sort by date"/>
                        </a:rPr>
                        <a:t>(sort by author)</a:t>
                      </a:r>
                      <a:r>
                        <a:rPr lang="en-US" dirty="0"/>
                        <a:t>  </a:t>
                      </a:r>
                      <a:r>
                        <a:rPr lang="en-US" u="sng" dirty="0">
                          <a:solidFill>
                            <a:srgbClr val="4D50F4"/>
                          </a:solidFill>
                          <a:hlinkClick r:id="rId4" tooltip="Show all related publications sort by date"/>
                        </a:rPr>
                        <a:t>(sort by date)</a:t>
                      </a:r>
                      <a:endParaRPr lang="en-US" dirty="0"/>
                    </a:p>
                  </a:txBody>
                  <a:tcPr marL="47625" marR="47625" marT="47625" marB="47625">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914400" y="457200"/>
          <a:ext cx="3543415" cy="998936"/>
        </p:xfrm>
        <a:graphic>
          <a:graphicData uri="http://schemas.openxmlformats.org/drawingml/2006/table">
            <a:tbl>
              <a:tblPr/>
              <a:tblGrid>
                <a:gridCol w="172562"/>
                <a:gridCol w="3370853"/>
              </a:tblGrid>
              <a:tr h="361234">
                <a:tc gridSpan="2">
                  <a:txBody>
                    <a:bodyPr/>
                    <a:lstStyle/>
                    <a:p>
                      <a:r>
                        <a:rPr lang="en-US" b="1" dirty="0"/>
                        <a:t> </a:t>
                      </a:r>
                      <a:r>
                        <a:rPr lang="en-US" b="1" u="sng" dirty="0"/>
                        <a:t>Remarks</a:t>
                      </a:r>
                      <a:r>
                        <a:rPr lang="en-US" b="1" dirty="0"/>
                        <a:t> : </a:t>
                      </a:r>
                      <a:endParaRPr lang="en-US" dirty="0"/>
                    </a:p>
                  </a:txBody>
                  <a:tcPr marL="47625" marR="47625" marT="47625" marB="47625">
                    <a:lnL>
                      <a:noFill/>
                    </a:lnL>
                    <a:lnR>
                      <a:noFill/>
                    </a:lnR>
                    <a:lnT>
                      <a:noFill/>
                    </a:lnT>
                    <a:lnB>
                      <a:noFill/>
                    </a:lnB>
                  </a:tcPr>
                </a:tc>
                <a:tc hMerge="1">
                  <a:txBody>
                    <a:bodyPr/>
                    <a:lstStyle/>
                    <a:p>
                      <a:endParaRPr lang="en-US"/>
                    </a:p>
                  </a:txBody>
                  <a:tcPr/>
                </a:tc>
              </a:tr>
              <a:tr h="629366">
                <a:tc>
                  <a:txBody>
                    <a:bodyPr/>
                    <a:lstStyle/>
                    <a:p>
                      <a:r>
                        <a:rPr lang="en-US"/>
                        <a:t> </a:t>
                      </a:r>
                    </a:p>
                  </a:txBody>
                  <a:tcPr marL="47625" marR="47625" marT="47625" marB="47625" anchor="ctr">
                    <a:lnL>
                      <a:noFill/>
                    </a:lnL>
                    <a:lnR>
                      <a:noFill/>
                    </a:lnR>
                    <a:lnT>
                      <a:noFill/>
                    </a:lnT>
                    <a:lnB>
                      <a:noFill/>
                    </a:lnB>
                  </a:tcPr>
                </a:tc>
                <a:tc>
                  <a:txBody>
                    <a:bodyPr/>
                    <a:lstStyle/>
                    <a:p>
                      <a:r>
                        <a:rPr lang="en-US" dirty="0"/>
                        <a:t>Reanalysis of data by An et al 2004</a:t>
                      </a:r>
                    </a:p>
                  </a:txBody>
                  <a:tcPr marL="47625" marR="47625" marT="47625" marB="47625" anchor="ctr">
                    <a:lnL>
                      <a:noFill/>
                    </a:lnL>
                    <a:lnR>
                      <a:noFill/>
                    </a:lnR>
                    <a:lnT>
                      <a:noFill/>
                    </a:lnT>
                    <a:lnB>
                      <a:noFill/>
                    </a:lnB>
                  </a:tcPr>
                </a:tc>
              </a:tr>
            </a:tbl>
          </a:graphicData>
        </a:graphic>
      </p:graphicFrame>
      <p:graphicFrame>
        <p:nvGraphicFramePr>
          <p:cNvPr id="12" name="Table 11"/>
          <p:cNvGraphicFramePr>
            <a:graphicFrameLocks noGrp="1"/>
          </p:cNvGraphicFramePr>
          <p:nvPr/>
        </p:nvGraphicFramePr>
        <p:xfrm>
          <a:off x="533400" y="2362200"/>
          <a:ext cx="8610600" cy="2286000"/>
        </p:xfrm>
        <a:graphic>
          <a:graphicData uri="http://schemas.openxmlformats.org/drawingml/2006/table">
            <a:tbl>
              <a:tblPr/>
              <a:tblGrid>
                <a:gridCol w="8610600"/>
              </a:tblGrid>
              <a:tr h="990600">
                <a:tc>
                  <a:txBody>
                    <a:bodyPr/>
                    <a:lstStyle/>
                    <a:p>
                      <a:r>
                        <a:rPr lang="en-US" dirty="0"/>
                        <a:t>AN J., EVANS N., KERINS E., BAILLON P., CALCHI NOVATI S., CARR J., CREZE M., GIRAUD-HERAUD Y., GOULD A., HEWETT P., JETZER Ph., KAPLAN J., PAULIN-HENRIKSSON S., SMARTT S., TSAPRAS Y. &amp; VALLS-GABAUD D. (The POINT-AGAPE Collaboration) , 2004</a:t>
                      </a:r>
                    </a:p>
                  </a:txBody>
                  <a:tcPr anchor="ctr">
                    <a:lnL>
                      <a:noFill/>
                    </a:lnL>
                    <a:lnR>
                      <a:noFill/>
                    </a:lnR>
                    <a:lnT>
                      <a:noFill/>
                    </a:lnT>
                    <a:lnB>
                      <a:noFill/>
                    </a:lnB>
                  </a:tcPr>
                </a:tc>
              </a:tr>
              <a:tr h="304800">
                <a:tc>
                  <a:txBody>
                    <a:bodyPr/>
                    <a:lstStyle/>
                    <a:p>
                      <a:r>
                        <a:rPr lang="en-US" b="1"/>
                        <a:t>The anomaly in the candidate microlensing event PA-99-N2</a:t>
                      </a:r>
                      <a:endParaRPr lang="en-US"/>
                    </a:p>
                  </a:txBody>
                  <a:tcPr anchor="ctr">
                    <a:lnL>
                      <a:noFill/>
                    </a:lnL>
                    <a:lnR>
                      <a:noFill/>
                    </a:lnR>
                    <a:lnT>
                      <a:noFill/>
                    </a:lnT>
                    <a:lnB>
                      <a:noFill/>
                    </a:lnB>
                  </a:tcPr>
                </a:tc>
              </a:tr>
              <a:tr h="304800">
                <a:tc>
                  <a:txBody>
                    <a:bodyPr/>
                    <a:lstStyle/>
                    <a:p>
                      <a:r>
                        <a:rPr lang="en-US" i="1" dirty="0" err="1"/>
                        <a:t>ApJ</a:t>
                      </a:r>
                      <a:r>
                        <a:rPr lang="en-US" i="1" dirty="0"/>
                        <a:t>.</a:t>
                      </a:r>
                      <a:r>
                        <a:rPr lang="en-US" dirty="0"/>
                        <a:t> , </a:t>
                      </a:r>
                      <a:r>
                        <a:rPr lang="en-US" b="1" dirty="0"/>
                        <a:t>601</a:t>
                      </a:r>
                      <a:r>
                        <a:rPr lang="en-US" dirty="0"/>
                        <a:t> , 845</a:t>
                      </a:r>
                    </a:p>
                  </a:txBody>
                  <a:tcPr anchor="ctr">
                    <a:lnL>
                      <a:noFill/>
                    </a:lnL>
                    <a:lnR>
                      <a:noFill/>
                    </a:lnR>
                    <a:lnT>
                      <a:noFill/>
                    </a:lnT>
                    <a:lnB>
                      <a:noFill/>
                    </a:lnB>
                  </a:tcPr>
                </a:tc>
              </a:tr>
              <a:tr h="304800">
                <a:tc>
                  <a:txBody>
                    <a:bodyPr/>
                    <a:lstStyle/>
                    <a:p>
                      <a:r>
                        <a:rPr lang="en-US" dirty="0">
                          <a:hlinkClick r:id="rId5"/>
                        </a:rPr>
                        <a:t>paper</a:t>
                      </a:r>
                      <a:endParaRPr lang="en-US" dirty="0"/>
                    </a:p>
                  </a:txBody>
                  <a:tcPr anchor="ctr">
                    <a:lnL>
                      <a:noFill/>
                    </a:lnL>
                    <a:lnR>
                      <a:noFill/>
                    </a:lnR>
                    <a:lnT>
                      <a:noFill/>
                    </a:lnT>
                    <a:lnB>
                      <a:noFill/>
                    </a:lnB>
                  </a:tcPr>
                </a:tc>
              </a:tr>
            </a:tbl>
          </a:graphicData>
        </a:graphic>
      </p:graphicFrame>
      <p:graphicFrame>
        <p:nvGraphicFramePr>
          <p:cNvPr id="13" name="Table 12"/>
          <p:cNvGraphicFramePr>
            <a:graphicFrameLocks noGrp="1"/>
          </p:cNvGraphicFramePr>
          <p:nvPr/>
        </p:nvGraphicFramePr>
        <p:xfrm>
          <a:off x="533400" y="4419600"/>
          <a:ext cx="8229600" cy="2377440"/>
        </p:xfrm>
        <a:graphic>
          <a:graphicData uri="http://schemas.openxmlformats.org/drawingml/2006/table">
            <a:tbl>
              <a:tblPr/>
              <a:tblGrid>
                <a:gridCol w="8229600"/>
              </a:tblGrid>
              <a:tr h="347870">
                <a:tc>
                  <a:txBody>
                    <a:bodyPr/>
                    <a:lstStyle/>
                    <a:p>
                      <a:r>
                        <a:rPr lang="it-IT" dirty="0" smtClean="0"/>
                        <a:t> </a:t>
                      </a:r>
                    </a:p>
                    <a:p>
                      <a:r>
                        <a:rPr lang="it-IT" dirty="0" smtClean="0"/>
                        <a:t>INGROSSO </a:t>
                      </a:r>
                      <a:r>
                        <a:rPr lang="it-IT" dirty="0"/>
                        <a:t>G., CALCHI NOVATI S., DE PAOLIS F., JETZER Ph., NUCITA A. &amp; ZAKHAROV A. , 2009</a:t>
                      </a:r>
                    </a:p>
                  </a:txBody>
                  <a:tcPr anchor="ctr">
                    <a:lnL>
                      <a:noFill/>
                    </a:lnL>
                    <a:lnR>
                      <a:noFill/>
                    </a:lnR>
                    <a:lnT>
                      <a:noFill/>
                    </a:lnT>
                    <a:lnB>
                      <a:noFill/>
                    </a:lnB>
                  </a:tcPr>
                </a:tc>
              </a:tr>
              <a:tr h="198783">
                <a:tc>
                  <a:txBody>
                    <a:bodyPr/>
                    <a:lstStyle/>
                    <a:p>
                      <a:r>
                        <a:rPr lang="en-US" b="1"/>
                        <a:t>Pixel-lensing as a way to detect extrasolar planets in M31</a:t>
                      </a:r>
                      <a:endParaRPr lang="en-US"/>
                    </a:p>
                  </a:txBody>
                  <a:tcPr anchor="ctr">
                    <a:lnL>
                      <a:noFill/>
                    </a:lnL>
                    <a:lnR>
                      <a:noFill/>
                    </a:lnR>
                    <a:lnT>
                      <a:noFill/>
                    </a:lnT>
                    <a:lnB>
                      <a:noFill/>
                    </a:lnB>
                  </a:tcPr>
                </a:tc>
              </a:tr>
              <a:tr h="198783">
                <a:tc>
                  <a:txBody>
                    <a:bodyPr/>
                    <a:lstStyle/>
                    <a:p>
                      <a:r>
                        <a:rPr lang="en-US" sz="1800" i="1" kern="1200" dirty="0" smtClean="0">
                          <a:solidFill>
                            <a:schemeClr val="tx1"/>
                          </a:solidFill>
                          <a:latin typeface="+mn-lt"/>
                          <a:ea typeface="+mn-ea"/>
                          <a:cs typeface="+mn-cs"/>
                        </a:rPr>
                        <a:t>MNRAS</a:t>
                      </a:r>
                      <a:r>
                        <a:rPr lang="en-US" sz="1800" kern="1200" dirty="0" smtClean="0">
                          <a:solidFill>
                            <a:schemeClr val="tx1"/>
                          </a:solidFill>
                          <a:latin typeface="+mn-lt"/>
                          <a:ea typeface="+mn-ea"/>
                          <a:cs typeface="+mn-cs"/>
                        </a:rPr>
                        <a:t> , </a:t>
                      </a:r>
                      <a:r>
                        <a:rPr lang="en-US" sz="1800" b="1" kern="1200" dirty="0" smtClean="0">
                          <a:solidFill>
                            <a:schemeClr val="tx1"/>
                          </a:solidFill>
                          <a:latin typeface="+mn-lt"/>
                          <a:ea typeface="+mn-ea"/>
                          <a:cs typeface="+mn-cs"/>
                        </a:rPr>
                        <a:t>399</a:t>
                      </a:r>
                      <a:r>
                        <a:rPr lang="en-US" sz="1800" kern="1200" dirty="0" smtClean="0">
                          <a:solidFill>
                            <a:schemeClr val="tx1"/>
                          </a:solidFill>
                          <a:latin typeface="+mn-lt"/>
                          <a:ea typeface="+mn-ea"/>
                          <a:cs typeface="+mn-cs"/>
                        </a:rPr>
                        <a:t> , 219</a:t>
                      </a:r>
                      <a:endParaRPr lang="en-US" dirty="0"/>
                    </a:p>
                  </a:txBody>
                  <a:tcPr anchor="ctr">
                    <a:lnL>
                      <a:noFill/>
                    </a:lnL>
                    <a:lnR>
                      <a:noFill/>
                    </a:lnR>
                    <a:lnT>
                      <a:noFill/>
                    </a:lnT>
                    <a:lnB>
                      <a:noFill/>
                    </a:lnB>
                  </a:tcPr>
                </a:tc>
              </a:tr>
              <a:tr h="198783">
                <a:tc>
                  <a:txBody>
                    <a:bodyPr/>
                    <a:lstStyle/>
                    <a:p>
                      <a:r>
                        <a:rPr lang="en-US"/>
                        <a:t>accepted</a:t>
                      </a:r>
                    </a:p>
                  </a:txBody>
                  <a:tcPr anchor="ctr">
                    <a:lnL>
                      <a:noFill/>
                    </a:lnL>
                    <a:lnR>
                      <a:noFill/>
                    </a:lnR>
                    <a:lnT>
                      <a:noFill/>
                    </a:lnT>
                    <a:lnB>
                      <a:noFill/>
                    </a:lnB>
                  </a:tcPr>
                </a:tc>
              </a:tr>
              <a:tr h="198783">
                <a:tc>
                  <a:txBody>
                    <a:bodyPr/>
                    <a:lstStyle/>
                    <a:p>
                      <a:r>
                        <a:rPr lang="en-US" dirty="0">
                          <a:hlinkClick r:id="rId6"/>
                        </a:rPr>
                        <a:t>preprint</a:t>
                      </a:r>
                      <a:endParaRPr lang="en-US" dirty="0"/>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90600" y="685800"/>
          <a:ext cx="7391400" cy="1492250"/>
        </p:xfrm>
        <a:graphic>
          <a:graphicData uri="http://schemas.openxmlformats.org/drawingml/2006/table">
            <a:tbl>
              <a:tblPr/>
              <a:tblGrid>
                <a:gridCol w="7391400"/>
              </a:tblGrid>
              <a:tr h="431800">
                <a:tc>
                  <a:txBody>
                    <a:bodyPr/>
                    <a:lstStyle/>
                    <a:p>
                      <a:pPr marL="0" marR="0">
                        <a:spcBef>
                          <a:spcPts val="0"/>
                        </a:spcBef>
                        <a:spcAft>
                          <a:spcPts val="0"/>
                        </a:spcAft>
                      </a:pPr>
                      <a:r>
                        <a:rPr lang="en-US" sz="2000" dirty="0">
                          <a:latin typeface="Times New Roman"/>
                          <a:ea typeface="Times New Roman"/>
                          <a:cs typeface="Times New Roman"/>
                        </a:rPr>
                        <a:t>WRIGHT J., MARCY G. &amp; the California Planet Survey consortium , 2010</a:t>
                      </a:r>
                      <a:endParaRPr lang="en-US" sz="2000" dirty="0">
                        <a:latin typeface="Calibri"/>
                        <a:ea typeface="Calibri"/>
                        <a:cs typeface="Times New Roman"/>
                      </a:endParaRPr>
                    </a:p>
                  </a:txBody>
                  <a:tcPr marL="9525" marR="9525" marT="9525" marB="9525" anchor="ctr">
                    <a:lnL>
                      <a:noFill/>
                    </a:lnL>
                    <a:lnR>
                      <a:noFill/>
                    </a:lnR>
                    <a:lnT>
                      <a:noFill/>
                    </a:lnT>
                    <a:lnB>
                      <a:noFill/>
                    </a:lnB>
                  </a:tcPr>
                </a:tc>
              </a:tr>
              <a:tr h="431800">
                <a:tc>
                  <a:txBody>
                    <a:bodyPr/>
                    <a:lstStyle/>
                    <a:p>
                      <a:pPr marL="0" marR="0">
                        <a:spcBef>
                          <a:spcPts val="0"/>
                        </a:spcBef>
                        <a:spcAft>
                          <a:spcPts val="0"/>
                        </a:spcAft>
                      </a:pPr>
                      <a:r>
                        <a:rPr lang="en-US" sz="2000" b="1" dirty="0" err="1">
                          <a:solidFill>
                            <a:srgbClr val="5E75C8"/>
                          </a:solidFill>
                          <a:latin typeface="Times New Roman"/>
                          <a:ea typeface="Times New Roman"/>
                          <a:cs typeface="Times New Roman"/>
                        </a:rPr>
                        <a:t>Exoplanet</a:t>
                      </a:r>
                      <a:r>
                        <a:rPr lang="en-US" sz="2000" b="1" dirty="0">
                          <a:solidFill>
                            <a:srgbClr val="5E75C8"/>
                          </a:solidFill>
                          <a:latin typeface="Times New Roman"/>
                          <a:ea typeface="Times New Roman"/>
                          <a:cs typeface="Times New Roman"/>
                        </a:rPr>
                        <a:t> Data Explorer</a:t>
                      </a:r>
                      <a:endParaRPr lang="en-US" sz="2000" dirty="0">
                        <a:latin typeface="Calibri"/>
                        <a:ea typeface="Calibri"/>
                        <a:cs typeface="Times New Roman"/>
                      </a:endParaRPr>
                    </a:p>
                  </a:txBody>
                  <a:tcPr marL="9525" marR="9525" marT="9525" marB="9525" anchor="ctr">
                    <a:lnL>
                      <a:noFill/>
                    </a:lnL>
                    <a:lnR>
                      <a:noFill/>
                    </a:lnR>
                    <a:lnT>
                      <a:noFill/>
                    </a:lnT>
                    <a:lnB>
                      <a:noFill/>
                    </a:lnB>
                  </a:tcPr>
                </a:tc>
              </a:tr>
              <a:tr h="431800">
                <a:tc>
                  <a:txBody>
                    <a:bodyPr/>
                    <a:lstStyle/>
                    <a:p>
                      <a:pPr marL="0" marR="0">
                        <a:spcBef>
                          <a:spcPts val="0"/>
                        </a:spcBef>
                        <a:spcAft>
                          <a:spcPts val="0"/>
                        </a:spcAft>
                      </a:pPr>
                      <a:r>
                        <a:rPr lang="en-US" sz="2000" u="sng" dirty="0">
                          <a:solidFill>
                            <a:srgbClr val="0000FF"/>
                          </a:solidFill>
                          <a:latin typeface="Times New Roman"/>
                          <a:ea typeface="Times New Roman"/>
                          <a:cs typeface="Times New Roman"/>
                          <a:hlinkClick r:id="rId3"/>
                        </a:rPr>
                        <a:t>web page</a:t>
                      </a:r>
                      <a:endParaRPr lang="en-US" sz="2000" dirty="0">
                        <a:latin typeface="Calibri"/>
                        <a:ea typeface="Calibri"/>
                        <a:cs typeface="Times New Roman"/>
                      </a:endParaRPr>
                    </a:p>
                  </a:txBody>
                  <a:tcPr marL="9525" marR="9525" marT="9525" marB="9525" anchor="ctr">
                    <a:lnL>
                      <a:noFill/>
                    </a:lnL>
                    <a:lnR>
                      <a:noFill/>
                    </a:lnR>
                    <a:lnT>
                      <a:noFill/>
                    </a:lnT>
                    <a:lnB>
                      <a:noFill/>
                    </a:lnB>
                  </a:tcPr>
                </a:tc>
              </a:tr>
            </a:tbl>
          </a:graphicData>
        </a:graphic>
      </p:graphicFrame>
      <p:graphicFrame>
        <p:nvGraphicFramePr>
          <p:cNvPr id="3" name="Table 2"/>
          <p:cNvGraphicFramePr>
            <a:graphicFrameLocks noGrp="1"/>
          </p:cNvGraphicFramePr>
          <p:nvPr/>
        </p:nvGraphicFramePr>
        <p:xfrm>
          <a:off x="381000" y="2133600"/>
          <a:ext cx="8077200" cy="2209800"/>
        </p:xfrm>
        <a:graphic>
          <a:graphicData uri="http://schemas.openxmlformats.org/drawingml/2006/table">
            <a:tbl>
              <a:tblPr/>
              <a:tblGrid>
                <a:gridCol w="8077200"/>
              </a:tblGrid>
              <a:tr h="0">
                <a:tc>
                  <a:txBody>
                    <a:bodyPr/>
                    <a:lstStyle/>
                    <a:p>
                      <a:pPr marL="0" marR="0">
                        <a:spcBef>
                          <a:spcPts val="0"/>
                        </a:spcBef>
                        <a:spcAft>
                          <a:spcPts val="0"/>
                        </a:spcAft>
                      </a:pPr>
                      <a:r>
                        <a:rPr lang="en-US" sz="2000" dirty="0">
                          <a:latin typeface="Times New Roman"/>
                          <a:ea typeface="Times New Roman"/>
                          <a:cs typeface="Times New Roman"/>
                        </a:rPr>
                        <a:t>INGROSSO G., CALCHI NOVATI S., DE PAOLIS F., JETZER Ph., NUCITA A. &amp; ZAKHAROV A. , 2010</a:t>
                      </a:r>
                      <a:endParaRPr lang="en-US" sz="2000" dirty="0">
                        <a:latin typeface="Calibri"/>
                        <a:ea typeface="Calibri"/>
                        <a:cs typeface="Times New Roman"/>
                      </a:endParaRPr>
                    </a:p>
                  </a:txBody>
                  <a:tcPr marL="9525" marR="9525" marT="9525" marB="9525" anchor="ctr">
                    <a:lnL>
                      <a:noFill/>
                    </a:lnL>
                    <a:lnR>
                      <a:noFill/>
                    </a:lnR>
                    <a:lnT>
                      <a:noFill/>
                    </a:lnT>
                    <a:lnB>
                      <a:noFill/>
                    </a:lnB>
                  </a:tcPr>
                </a:tc>
              </a:tr>
              <a:tr h="0">
                <a:tc>
                  <a:txBody>
                    <a:bodyPr/>
                    <a:lstStyle/>
                    <a:p>
                      <a:pPr marL="0" marR="0">
                        <a:spcBef>
                          <a:spcPts val="0"/>
                        </a:spcBef>
                        <a:spcAft>
                          <a:spcPts val="0"/>
                        </a:spcAft>
                      </a:pPr>
                      <a:r>
                        <a:rPr lang="en-US" sz="2000" b="1" dirty="0">
                          <a:solidFill>
                            <a:srgbClr val="5E75C8"/>
                          </a:solidFill>
                          <a:latin typeface="Times New Roman"/>
                          <a:ea typeface="Times New Roman"/>
                          <a:cs typeface="Times New Roman"/>
                        </a:rPr>
                        <a:t>Search for </a:t>
                      </a:r>
                      <a:r>
                        <a:rPr lang="en-US" sz="2000" b="1" dirty="0" err="1">
                          <a:solidFill>
                            <a:srgbClr val="5E75C8"/>
                          </a:solidFill>
                          <a:latin typeface="Times New Roman"/>
                          <a:ea typeface="Times New Roman"/>
                          <a:cs typeface="Times New Roman"/>
                        </a:rPr>
                        <a:t>exoplanets</a:t>
                      </a:r>
                      <a:r>
                        <a:rPr lang="en-US" sz="2000" b="1" dirty="0">
                          <a:solidFill>
                            <a:srgbClr val="5E75C8"/>
                          </a:solidFill>
                          <a:latin typeface="Times New Roman"/>
                          <a:ea typeface="Times New Roman"/>
                          <a:cs typeface="Times New Roman"/>
                        </a:rPr>
                        <a:t> in M31 with pixel-</a:t>
                      </a:r>
                      <a:r>
                        <a:rPr lang="en-US" sz="2000" b="1" dirty="0" err="1">
                          <a:solidFill>
                            <a:srgbClr val="5E75C8"/>
                          </a:solidFill>
                          <a:latin typeface="Times New Roman"/>
                          <a:ea typeface="Times New Roman"/>
                          <a:cs typeface="Times New Roman"/>
                        </a:rPr>
                        <a:t>lensing</a:t>
                      </a:r>
                      <a:r>
                        <a:rPr lang="en-US" sz="2000" b="1" dirty="0">
                          <a:solidFill>
                            <a:srgbClr val="5E75C8"/>
                          </a:solidFill>
                          <a:latin typeface="Times New Roman"/>
                          <a:ea typeface="Times New Roman"/>
                          <a:cs typeface="Times New Roman"/>
                        </a:rPr>
                        <a:t> and the PA-99-N2 event revisited</a:t>
                      </a:r>
                      <a:endParaRPr lang="en-US" sz="2000" dirty="0">
                        <a:latin typeface="Calibri"/>
                        <a:ea typeface="Calibri"/>
                        <a:cs typeface="Times New Roman"/>
                      </a:endParaRPr>
                    </a:p>
                  </a:txBody>
                  <a:tcPr marL="9525" marR="9525" marT="9525" marB="9525" anchor="ctr">
                    <a:lnL>
                      <a:noFill/>
                    </a:lnL>
                    <a:lnR>
                      <a:noFill/>
                    </a:lnR>
                    <a:lnT>
                      <a:noFill/>
                    </a:lnT>
                    <a:lnB>
                      <a:noFill/>
                    </a:lnB>
                  </a:tcPr>
                </a:tc>
              </a:tr>
              <a:tr h="0">
                <a:tc>
                  <a:txBody>
                    <a:bodyPr/>
                    <a:lstStyle/>
                    <a:p>
                      <a:pPr marL="0" marR="0">
                        <a:spcBef>
                          <a:spcPts val="0"/>
                        </a:spcBef>
                        <a:spcAft>
                          <a:spcPts val="0"/>
                        </a:spcAft>
                      </a:pPr>
                      <a:r>
                        <a:rPr lang="en-US" sz="2000" dirty="0">
                          <a:latin typeface="Times New Roman"/>
                          <a:ea typeface="Times New Roman"/>
                          <a:cs typeface="Times New Roman"/>
                        </a:rPr>
                        <a:t>in </a:t>
                      </a:r>
                      <a:r>
                        <a:rPr lang="en-US" sz="2000" i="1" dirty="0">
                          <a:latin typeface="Times New Roman"/>
                          <a:ea typeface="Times New Roman"/>
                          <a:cs typeface="Times New Roman"/>
                        </a:rPr>
                        <a:t>II Italian-Pakistani Workshop on Relativistic Astrophysics</a:t>
                      </a:r>
                      <a:r>
                        <a:rPr lang="en-US" sz="2000" dirty="0">
                          <a:latin typeface="Times New Roman"/>
                          <a:ea typeface="Times New Roman"/>
                          <a:cs typeface="Times New Roman"/>
                        </a:rPr>
                        <a:t>, Pescara 2009</a:t>
                      </a:r>
                      <a:endParaRPr lang="en-US" sz="2000" dirty="0">
                        <a:latin typeface="Calibri"/>
                        <a:ea typeface="Calibri"/>
                        <a:cs typeface="Times New Roman"/>
                      </a:endParaRPr>
                    </a:p>
                  </a:txBody>
                  <a:tcPr marL="9525" marR="9525" marT="9525" marB="9525" anchor="ctr">
                    <a:lnL>
                      <a:noFill/>
                    </a:lnL>
                    <a:lnR>
                      <a:noFill/>
                    </a:lnR>
                    <a:lnT>
                      <a:noFill/>
                    </a:lnT>
                    <a:lnB>
                      <a:noFill/>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sng" dirty="0" smtClean="0">
                          <a:solidFill>
                            <a:srgbClr val="0000FF"/>
                          </a:solidFill>
                          <a:latin typeface="Times New Roman"/>
                          <a:ea typeface="Times New Roman"/>
                          <a:cs typeface="Times New Roman"/>
                          <a:hlinkClick r:id="rId4"/>
                        </a:rPr>
                        <a:t>Paper</a:t>
                      </a:r>
                      <a:r>
                        <a:rPr lang="en-US" sz="2000" u="sng" dirty="0" smtClean="0">
                          <a:solidFill>
                            <a:srgbClr val="0000FF"/>
                          </a:solidFill>
                          <a:latin typeface="Times New Roman"/>
                          <a:ea typeface="Times New Roman"/>
                          <a:cs typeface="Times New Roman"/>
                        </a:rPr>
                        <a:t>: </a:t>
                      </a:r>
                      <a:r>
                        <a:rPr lang="en-US" sz="2000" b="1" dirty="0" smtClean="0"/>
                        <a:t>arXiv:1001.4342</a:t>
                      </a:r>
                    </a:p>
                    <a:p>
                      <a:pPr marL="0" marR="0">
                        <a:spcBef>
                          <a:spcPts val="0"/>
                        </a:spcBef>
                        <a:spcAft>
                          <a:spcPts val="0"/>
                        </a:spcAft>
                      </a:pPr>
                      <a:endParaRPr lang="en-US" sz="2000" dirty="0">
                        <a:latin typeface="Calibri"/>
                        <a:ea typeface="Calibri"/>
                        <a:cs typeface="Times New Roman"/>
                      </a:endParaRPr>
                    </a:p>
                  </a:txBody>
                  <a:tcPr marL="9525" marR="9525" marT="9525" marB="9525"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86000" y="2133600"/>
          <a:ext cx="4364990" cy="2148840"/>
        </p:xfrm>
        <a:graphic>
          <a:graphicData uri="http://schemas.openxmlformats.org/drawingml/2006/table">
            <a:tbl>
              <a:tblPr/>
              <a:tblGrid>
                <a:gridCol w="2027878"/>
                <a:gridCol w="2127562"/>
                <a:gridCol w="209550"/>
              </a:tblGrid>
              <a:tr h="0">
                <a:tc>
                  <a:txBody>
                    <a:bodyPr/>
                    <a:lstStyle/>
                    <a:p>
                      <a:pPr algn="r"/>
                      <a:r>
                        <a:rPr lang="en-US" b="1" dirty="0"/>
                        <a:t>Name</a:t>
                      </a:r>
                      <a:endParaRPr lang="en-US" dirty="0"/>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8D1"/>
                    </a:solidFill>
                  </a:tcPr>
                </a:tc>
                <a:tc gridSpan="2">
                  <a:txBody>
                    <a:bodyPr/>
                    <a:lstStyle/>
                    <a:p>
                      <a:pPr algn="l"/>
                      <a:r>
                        <a:rPr lang="en-US" dirty="0" smtClean="0">
                          <a:hlinkClick r:id="rId3"/>
                        </a:rPr>
                        <a:t>   </a:t>
                      </a:r>
                      <a:r>
                        <a:rPr lang="en-US" dirty="0" smtClean="0"/>
                        <a:t>PA-99N2</a:t>
                      </a:r>
                      <a:endParaRPr lang="en-US" dirty="0"/>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hMerge="1">
                  <a:txBody>
                    <a:bodyPr/>
                    <a:lstStyle/>
                    <a:p>
                      <a:endParaRPr lang="en-US"/>
                    </a:p>
                  </a:txBody>
                  <a:tcPr/>
                </a:tc>
              </a:tr>
              <a:tr h="0">
                <a:tc>
                  <a:txBody>
                    <a:bodyPr/>
                    <a:lstStyle/>
                    <a:p>
                      <a:pPr algn="r"/>
                      <a:r>
                        <a:rPr lang="en-US" b="1"/>
                        <a:t>Distance</a:t>
                      </a:r>
                      <a:endParaRPr lang="en-US"/>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8D1"/>
                    </a:solidFill>
                  </a:tcPr>
                </a:tc>
                <a:tc>
                  <a:txBody>
                    <a:bodyPr/>
                    <a:lstStyle/>
                    <a:p>
                      <a:pPr algn="l"/>
                      <a:r>
                        <a:rPr lang="en-US" dirty="0"/>
                        <a:t>670000 </a:t>
                      </a:r>
                      <a:r>
                        <a:rPr lang="en-US" i="1" dirty="0"/>
                        <a:t>pc</a:t>
                      </a:r>
                      <a:r>
                        <a:rPr lang="en-US" dirty="0"/>
                        <a:t> </a:t>
                      </a:r>
                    </a:p>
                  </a:txBody>
                  <a:tcPr marL="38100" marR="38100" marT="38100" marB="3810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a:txBody>
                    <a:bodyPr/>
                    <a:lstStyle/>
                    <a:p>
                      <a:pPr algn="r"/>
                      <a:r>
                        <a:rPr lang="en-US">
                          <a:hlinkClick r:id="rId4" tooltip="Refereed publication for this data"/>
                        </a:rPr>
                        <a:t>ref.</a:t>
                      </a:r>
                      <a:endParaRPr lang="en-US"/>
                    </a:p>
                  </a:txBody>
                  <a:tcPr marL="38100" marR="38100" marT="38100" marB="3810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CD5CD"/>
                    </a:solidFill>
                  </a:tcPr>
                </a:tc>
              </a:tr>
              <a:tr h="0">
                <a:tc>
                  <a:txBody>
                    <a:bodyPr/>
                    <a:lstStyle/>
                    <a:p>
                      <a:pPr algn="r"/>
                      <a:r>
                        <a:rPr lang="en-US" b="1"/>
                        <a:t>Mass</a:t>
                      </a:r>
                      <a:endParaRPr lang="en-US"/>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8D1"/>
                    </a:solidFill>
                  </a:tcPr>
                </a:tc>
                <a:tc>
                  <a:txBody>
                    <a:bodyPr/>
                    <a:lstStyle/>
                    <a:p>
                      <a:pPr algn="l"/>
                      <a:r>
                        <a:rPr lang="en-US"/>
                        <a:t>0.5 </a:t>
                      </a:r>
                      <a:r>
                        <a:rPr lang="en-US" i="1"/>
                        <a:t>M</a:t>
                      </a:r>
                      <a:r>
                        <a:rPr lang="en-US" i="1" baseline="-25000"/>
                        <a:t>sun</a:t>
                      </a:r>
                      <a:r>
                        <a:rPr lang="en-US"/>
                        <a:t> </a:t>
                      </a:r>
                    </a:p>
                  </a:txBody>
                  <a:tcPr marL="38100" marR="38100" marT="38100" marB="38100" anchor="ctr">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0DC"/>
                    </a:solidFill>
                  </a:tcPr>
                </a:tc>
                <a:tc>
                  <a:txBody>
                    <a:bodyPr/>
                    <a:lstStyle/>
                    <a:p>
                      <a:pPr algn="r"/>
                      <a:r>
                        <a:rPr lang="en-US" dirty="0">
                          <a:hlinkClick r:id="rId4" tooltip="Refereed publication for this data"/>
                        </a:rPr>
                        <a:t>ref.</a:t>
                      </a:r>
                      <a:endParaRPr lang="en-US" dirty="0"/>
                    </a:p>
                  </a:txBody>
                  <a:tcPr marL="38100" marR="38100" marT="38100" marB="3810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CD5CD"/>
                    </a:solidFill>
                  </a:tcPr>
                </a:tc>
              </a:tr>
            </a:tbl>
          </a:graphicData>
        </a:graphic>
      </p:graphicFrame>
      <p:sp>
        <p:nvSpPr>
          <p:cNvPr id="80914" name="Rectangle 3"/>
          <p:cNvSpPr>
            <a:spLocks noChangeArrowheads="1"/>
          </p:cNvSpPr>
          <p:nvPr/>
        </p:nvSpPr>
        <p:spPr bwMode="auto">
          <a:xfrm>
            <a:off x="3716338" y="914400"/>
            <a:ext cx="1711325" cy="830263"/>
          </a:xfrm>
          <a:prstGeom prst="rect">
            <a:avLst/>
          </a:prstGeom>
          <a:noFill/>
          <a:ln w="9525">
            <a:noFill/>
            <a:miter lim="800000"/>
            <a:headEnd/>
            <a:tailEnd/>
          </a:ln>
        </p:spPr>
        <p:txBody>
          <a:bodyPr>
            <a:spAutoFit/>
          </a:bodyPr>
          <a:lstStyle/>
          <a:p>
            <a:r>
              <a:rPr lang="en-US" b="1"/>
              <a:t>THE STAR in M31 </a:t>
            </a: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685800" y="0"/>
            <a:ext cx="7620000" cy="830263"/>
          </a:xfrm>
          <a:prstGeom prst="rect">
            <a:avLst/>
          </a:prstGeom>
          <a:noFill/>
          <a:ln w="9525">
            <a:noFill/>
            <a:miter lim="800000"/>
            <a:headEnd/>
            <a:tailEnd/>
          </a:ln>
        </p:spPr>
        <p:txBody>
          <a:bodyPr>
            <a:spAutoFit/>
          </a:bodyPr>
          <a:lstStyle/>
          <a:p>
            <a:r>
              <a:rPr lang="en-US" b="1"/>
              <a:t>Andromeda Galaxy</a:t>
            </a:r>
          </a:p>
          <a:p>
            <a:r>
              <a:rPr lang="en-US" b="1"/>
              <a:t>From Wikipedia, the free encyclopedia</a:t>
            </a:r>
          </a:p>
        </p:txBody>
      </p:sp>
      <p:sp>
        <p:nvSpPr>
          <p:cNvPr id="81923" name="Rectangle 2"/>
          <p:cNvSpPr>
            <a:spLocks noChangeArrowheads="1"/>
          </p:cNvSpPr>
          <p:nvPr/>
        </p:nvSpPr>
        <p:spPr bwMode="auto">
          <a:xfrm>
            <a:off x="0" y="1752600"/>
            <a:ext cx="8839200" cy="2185988"/>
          </a:xfrm>
          <a:prstGeom prst="rect">
            <a:avLst/>
          </a:prstGeom>
          <a:solidFill>
            <a:schemeClr val="accent2"/>
          </a:solidFill>
          <a:ln w="9525">
            <a:noFill/>
            <a:miter lim="800000"/>
            <a:headEnd/>
            <a:tailEnd/>
          </a:ln>
        </p:spPr>
        <p:txBody>
          <a:bodyPr>
            <a:spAutoFit/>
          </a:bodyPr>
          <a:lstStyle/>
          <a:p>
            <a:r>
              <a:rPr lang="en-US" b="1">
                <a:hlinkClick r:id="rId3"/>
              </a:rPr>
              <a:t>In</a:t>
            </a:r>
            <a:r>
              <a:rPr lang="en-US"/>
              <a:t> 2009, the first planet may have been discovered in the Andromeda Galaxy. This candidate was detected using a technique called </a:t>
            </a:r>
            <a:r>
              <a:rPr lang="en-US">
                <a:hlinkClick r:id="rId4" tooltip="Microlensing"/>
              </a:rPr>
              <a:t>microlensing</a:t>
            </a:r>
            <a:r>
              <a:rPr lang="en-US"/>
              <a:t>, which is caused by the deflection of light by a massive object.</a:t>
            </a:r>
            <a:r>
              <a:rPr lang="en-US" baseline="30000">
                <a:hlinkClick r:id="rId5"/>
              </a:rPr>
              <a:t>[26]</a:t>
            </a:r>
            <a:endParaRPr lang="en-US" baseline="30000"/>
          </a:p>
          <a:p>
            <a:endParaRPr lang="en-US" baseline="30000"/>
          </a:p>
          <a:p>
            <a:endParaRPr lang="en-US"/>
          </a:p>
        </p:txBody>
      </p:sp>
      <p:sp>
        <p:nvSpPr>
          <p:cNvPr id="81924" name="Rectangle 3"/>
          <p:cNvSpPr>
            <a:spLocks noChangeArrowheads="1"/>
          </p:cNvSpPr>
          <p:nvPr/>
        </p:nvSpPr>
        <p:spPr bwMode="auto">
          <a:xfrm>
            <a:off x="0" y="4191000"/>
            <a:ext cx="8839200" cy="1938338"/>
          </a:xfrm>
          <a:prstGeom prst="rect">
            <a:avLst/>
          </a:prstGeom>
          <a:solidFill>
            <a:schemeClr val="accent2"/>
          </a:solidFill>
          <a:ln w="9525">
            <a:solidFill>
              <a:schemeClr val="accent1"/>
            </a:solidFill>
            <a:miter lim="800000"/>
            <a:headEnd/>
            <a:tailEnd/>
          </a:ln>
        </p:spPr>
        <p:txBody>
          <a:bodyPr>
            <a:spAutoFit/>
          </a:bodyPr>
          <a:lstStyle/>
          <a:p>
            <a:endParaRPr lang="en-US" b="1"/>
          </a:p>
          <a:p>
            <a:endParaRPr lang="en-US" b="1"/>
          </a:p>
          <a:p>
            <a:r>
              <a:rPr lang="en-US" b="1"/>
              <a:t>26. </a:t>
            </a:r>
            <a:r>
              <a:rPr lang="en-US"/>
              <a:t> Ingrosso, G.; Calchi Novati, S.; De Paolis, F.; Jetzer, Ph.; Nucita, A. A.; Zakharov, A. F.. </a:t>
            </a:r>
            <a:r>
              <a:rPr lang="en-US" b="1">
                <a:hlinkClick r:id="rId3"/>
              </a:rPr>
              <a:t>"Pixel-lensing as a way to detect extrasolar planets in M31"</a:t>
            </a:r>
            <a:r>
              <a:rPr lang="en-US" b="1"/>
              <a:t>. arXiv. </a:t>
            </a:r>
            <a:r>
              <a:rPr lang="en-US" b="1">
                <a:hlinkClick r:id="rId3"/>
              </a:rPr>
              <a:t>http://arxiv.org/abs/0906.1050</a:t>
            </a:r>
            <a:r>
              <a:rPr lang="en-US" b="1"/>
              <a:t>. </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L_History1.jpg"/>
          <p:cNvPicPr>
            <a:picLocks noChangeAspect="1" noChangeArrowheads="1"/>
          </p:cNvPicPr>
          <p:nvPr/>
        </p:nvPicPr>
        <p:blipFill>
          <a:blip r:embed="rId3"/>
          <a:srcRect/>
          <a:stretch>
            <a:fillRect/>
          </a:stretch>
        </p:blipFill>
        <p:spPr bwMode="auto">
          <a:xfrm>
            <a:off x="2095500" y="0"/>
            <a:ext cx="4953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planet_11a.jpg"/>
          <p:cNvPicPr>
            <a:picLocks noChangeAspect="1"/>
          </p:cNvPicPr>
          <p:nvPr/>
        </p:nvPicPr>
        <p:blipFill>
          <a:blip r:embed="rId3"/>
          <a:srcRect/>
          <a:stretch>
            <a:fillRect/>
          </a:stretch>
        </p:blipFill>
        <p:spPr bwMode="auto">
          <a:xfrm>
            <a:off x="0" y="914400"/>
            <a:ext cx="9144000"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light_curve_event_1.jpg"/>
          <p:cNvPicPr>
            <a:picLocks noChangeAspect="1"/>
          </p:cNvPicPr>
          <p:nvPr/>
        </p:nvPicPr>
        <p:blipFill>
          <a:blip r:embed="rId3"/>
          <a:srcRect/>
          <a:stretch>
            <a:fillRect/>
          </a:stretch>
        </p:blipFill>
        <p:spPr bwMode="auto">
          <a:xfrm>
            <a:off x="0" y="1219200"/>
            <a:ext cx="9144000" cy="460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light_curve_event_2.jpg"/>
          <p:cNvPicPr>
            <a:picLocks noChangeAspect="1"/>
          </p:cNvPicPr>
          <p:nvPr/>
        </p:nvPicPr>
        <p:blipFill>
          <a:blip r:embed="rId3"/>
          <a:srcRect/>
          <a:stretch>
            <a:fillRect/>
          </a:stretch>
        </p:blipFill>
        <p:spPr bwMode="auto">
          <a:xfrm>
            <a:off x="0" y="685800"/>
            <a:ext cx="9144000" cy="470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light_curve_event_3.jpg"/>
          <p:cNvPicPr>
            <a:picLocks noChangeAspect="1"/>
          </p:cNvPicPr>
          <p:nvPr/>
        </p:nvPicPr>
        <p:blipFill>
          <a:blip r:embed="rId3"/>
          <a:srcRect/>
          <a:stretch>
            <a:fillRect/>
          </a:stretch>
        </p:blipFill>
        <p:spPr bwMode="auto">
          <a:xfrm>
            <a:off x="0" y="685800"/>
            <a:ext cx="9144000" cy="472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light_curve_event_4.jpg"/>
          <p:cNvPicPr>
            <a:picLocks noChangeAspect="1"/>
          </p:cNvPicPr>
          <p:nvPr/>
        </p:nvPicPr>
        <p:blipFill>
          <a:blip r:embed="rId3"/>
          <a:srcRect/>
          <a:stretch>
            <a:fillRect/>
          </a:stretch>
        </p:blipFill>
        <p:spPr bwMode="auto">
          <a:xfrm>
            <a:off x="0" y="609600"/>
            <a:ext cx="9144000" cy="500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light_curve_event_5.jpg"/>
          <p:cNvPicPr>
            <a:picLocks noChangeAspect="1"/>
          </p:cNvPicPr>
          <p:nvPr/>
        </p:nvPicPr>
        <p:blipFill>
          <a:blip r:embed="rId3"/>
          <a:srcRect/>
          <a:stretch>
            <a:fillRect/>
          </a:stretch>
        </p:blipFill>
        <p:spPr bwMode="auto">
          <a:xfrm>
            <a:off x="0" y="1219200"/>
            <a:ext cx="9144000"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planet_13b.jpg"/>
          <p:cNvPicPr>
            <a:picLocks noChangeAspect="1"/>
          </p:cNvPicPr>
          <p:nvPr/>
        </p:nvPicPr>
        <p:blipFill>
          <a:blip r:embed="rId3"/>
          <a:srcRect/>
          <a:stretch>
            <a:fillRect/>
          </a:stretch>
        </p:blipFill>
        <p:spPr bwMode="auto">
          <a:xfrm>
            <a:off x="0" y="1143000"/>
            <a:ext cx="9144000" cy="467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distance_small.jpg"/>
          <p:cNvPicPr>
            <a:picLocks noChangeAspect="1"/>
          </p:cNvPicPr>
          <p:nvPr/>
        </p:nvPicPr>
        <p:blipFill>
          <a:blip r:embed="rId3"/>
          <a:srcRect/>
          <a:stretch>
            <a:fillRect/>
          </a:stretch>
        </p:blipFill>
        <p:spPr bwMode="auto">
          <a:xfrm>
            <a:off x="838200" y="381000"/>
            <a:ext cx="7391400" cy="572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descr="planet_14a.jpg"/>
          <p:cNvPicPr>
            <a:picLocks noChangeAspect="1"/>
          </p:cNvPicPr>
          <p:nvPr/>
        </p:nvPicPr>
        <p:blipFill>
          <a:blip r:embed="rId3"/>
          <a:srcRect/>
          <a:stretch>
            <a:fillRect/>
          </a:stretch>
        </p:blipFill>
        <p:spPr bwMode="auto">
          <a:xfrm>
            <a:off x="0" y="1066800"/>
            <a:ext cx="9144000" cy="488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scatter.jpg"/>
          <p:cNvPicPr>
            <a:picLocks noChangeAspect="1"/>
          </p:cNvPicPr>
          <p:nvPr/>
        </p:nvPicPr>
        <p:blipFill>
          <a:blip r:embed="rId3"/>
          <a:srcRect/>
          <a:stretch>
            <a:fillRect/>
          </a:stretch>
        </p:blipFill>
        <p:spPr bwMode="auto">
          <a:xfrm>
            <a:off x="0" y="609600"/>
            <a:ext cx="9144000" cy="549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smtClean="0"/>
          </a:p>
        </p:txBody>
      </p:sp>
      <p:sp>
        <p:nvSpPr>
          <p:cNvPr id="10243" name="Rectangle 3"/>
          <p:cNvSpPr>
            <a:spLocks noGrp="1" noChangeArrowheads="1"/>
          </p:cNvSpPr>
          <p:nvPr>
            <p:ph type="body" idx="1"/>
          </p:nvPr>
        </p:nvSpPr>
        <p:spPr/>
        <p:txBody>
          <a:bodyPr/>
          <a:lstStyle/>
          <a:p>
            <a:endParaRPr lang="en-US" smtClean="0"/>
          </a:p>
        </p:txBody>
      </p:sp>
      <p:pic>
        <p:nvPicPr>
          <p:cNvPr id="10244" name="Picture 4" descr="Chwolson"/>
          <p:cNvPicPr>
            <a:picLocks noChangeAspect="1" noChangeArrowheads="1"/>
          </p:cNvPicPr>
          <p:nvPr/>
        </p:nvPicPr>
        <p:blipFill>
          <a:blip r:embed="rId3"/>
          <a:srcRect/>
          <a:stretch>
            <a:fillRect/>
          </a:stretch>
        </p:blipFill>
        <p:spPr bwMode="auto">
          <a:xfrm>
            <a:off x="1187450" y="0"/>
            <a:ext cx="6156325" cy="796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chi2_small.jpg"/>
          <p:cNvPicPr>
            <a:picLocks noChangeAspect="1"/>
          </p:cNvPicPr>
          <p:nvPr/>
        </p:nvPicPr>
        <p:blipFill>
          <a:blip r:embed="rId3"/>
          <a:srcRect/>
          <a:stretch>
            <a:fillRect/>
          </a:stretch>
        </p:blipFill>
        <p:spPr bwMode="auto">
          <a:xfrm>
            <a:off x="-20638" y="0"/>
            <a:ext cx="91646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light_curve_small.jpg"/>
          <p:cNvPicPr>
            <a:picLocks noChangeAspect="1"/>
          </p:cNvPicPr>
          <p:nvPr/>
        </p:nvPicPr>
        <p:blipFill>
          <a:blip r:embed="rId3"/>
          <a:srcRect/>
          <a:stretch>
            <a:fillRect/>
          </a:stretch>
        </p:blipFill>
        <p:spPr bwMode="auto">
          <a:xfrm>
            <a:off x="304800" y="0"/>
            <a:ext cx="8382000" cy="667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0" y="58738"/>
            <a:ext cx="9144000" cy="3786187"/>
          </a:xfrm>
          <a:prstGeom prst="rect">
            <a:avLst/>
          </a:prstGeom>
          <a:noFill/>
          <a:ln w="9525">
            <a:noFill/>
            <a:miter lim="800000"/>
            <a:headEnd/>
            <a:tailEnd/>
          </a:ln>
        </p:spPr>
        <p:txBody>
          <a:bodyPr>
            <a:spAutoFit/>
          </a:bodyPr>
          <a:lstStyle/>
          <a:p>
            <a:r>
              <a:rPr lang="en-US"/>
              <a:t>"A Giant Planet Around a Metal-Poor Star of Extragalactic</a:t>
            </a:r>
          </a:p>
          <a:p>
            <a:r>
              <a:rPr lang="en-US"/>
              <a:t>Origin" by Setiawan et al at</a:t>
            </a:r>
          </a:p>
          <a:p>
            <a:r>
              <a:rPr lang="en-US"/>
              <a:t>http://www.sciencemag.org/content/early/2010/11/17/science.1193342</a:t>
            </a:r>
          </a:p>
          <a:p>
            <a:endParaRPr lang="en-US"/>
          </a:p>
          <a:p>
            <a:r>
              <a:rPr lang="en-US"/>
              <a:t>M = 1.25 M_Jup</a:t>
            </a:r>
          </a:p>
          <a:p>
            <a:r>
              <a:rPr lang="en-US"/>
              <a:t>P = 16.3 days:</a:t>
            </a:r>
          </a:p>
          <a:p>
            <a:r>
              <a:rPr lang="en-US"/>
              <a:t>http://exoplanet.eu/planet.php?p1=HIP+13044&amp;p2=b</a:t>
            </a:r>
          </a:p>
          <a:p>
            <a:endParaRPr lang="en-US"/>
          </a:p>
          <a:p>
            <a:r>
              <a:rPr lang="en-US"/>
              <a:t>Personal note (JS): the extra-galactic origin of the star does not prove</a:t>
            </a:r>
          </a:p>
          <a:p>
            <a:r>
              <a:rPr lang="en-US"/>
              <a:t>that the planet b is also of extragalactic origin.</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udry_p24.jpg"/>
          <p:cNvPicPr>
            <a:picLocks noChangeAspect="1"/>
          </p:cNvPicPr>
          <p:nvPr/>
        </p:nvPicPr>
        <p:blipFill>
          <a:blip r:embed="rId2" cstate="print"/>
          <a:srcRect/>
          <a:stretch>
            <a:fillRect/>
          </a:stretch>
        </p:blipFill>
        <p:spPr bwMode="auto">
          <a:xfrm>
            <a:off x="0" y="198438"/>
            <a:ext cx="9144000"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udry_p5.jpg"/>
          <p:cNvPicPr>
            <a:picLocks noChangeAspect="1"/>
          </p:cNvPicPr>
          <p:nvPr/>
        </p:nvPicPr>
        <p:blipFill>
          <a:blip r:embed="rId2" cstate="print"/>
          <a:srcRect/>
          <a:stretch>
            <a:fillRect/>
          </a:stretch>
        </p:blipFill>
        <p:spPr bwMode="auto">
          <a:xfrm>
            <a:off x="0" y="198438"/>
            <a:ext cx="9144000"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exo_massperiod.png"/>
          <p:cNvPicPr>
            <a:picLocks noChangeAspect="1"/>
          </p:cNvPicPr>
          <p:nvPr/>
        </p:nvPicPr>
        <p:blipFill>
          <a:blip r:embed="rId2"/>
          <a:srcRect/>
          <a:stretch>
            <a:fillRect/>
          </a:stretch>
        </p:blipFill>
        <p:spPr bwMode="auto">
          <a:xfrm>
            <a:off x="0" y="200025"/>
            <a:ext cx="9144000" cy="645795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exo_dischist.png"/>
          <p:cNvPicPr>
            <a:picLocks noChangeAspect="1"/>
          </p:cNvPicPr>
          <p:nvPr/>
        </p:nvPicPr>
        <p:blipFill>
          <a:blip r:embed="rId2"/>
          <a:srcRect/>
          <a:stretch>
            <a:fillRect/>
          </a:stretch>
        </p:blipFill>
        <p:spPr bwMode="auto">
          <a:xfrm>
            <a:off x="0" y="200025"/>
            <a:ext cx="9144000" cy="64579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kepler_radperiod.png"/>
          <p:cNvPicPr>
            <a:picLocks noChangeAspect="1"/>
          </p:cNvPicPr>
          <p:nvPr/>
        </p:nvPicPr>
        <p:blipFill>
          <a:blip r:embed="rId2"/>
          <a:srcRect/>
          <a:stretch>
            <a:fillRect/>
          </a:stretch>
        </p:blipFill>
        <p:spPr bwMode="auto">
          <a:xfrm>
            <a:off x="0" y="200025"/>
            <a:ext cx="9144000" cy="645795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685800" y="1447800"/>
            <a:ext cx="7620000" cy="1631950"/>
          </a:xfrm>
          <a:prstGeom prst="rect">
            <a:avLst/>
          </a:prstGeom>
          <a:noFill/>
          <a:ln w="9525">
            <a:noFill/>
            <a:miter lim="800000"/>
            <a:headEnd/>
            <a:tailEnd/>
          </a:ln>
        </p:spPr>
        <p:txBody>
          <a:bodyPr>
            <a:spAutoFit/>
          </a:bodyPr>
          <a:lstStyle/>
          <a:p>
            <a:r>
              <a:rPr lang="en-US" sz="2800" b="1"/>
              <a:t>Polarization for pixel microlensing</a:t>
            </a:r>
          </a:p>
          <a:p>
            <a:endParaRPr lang="en-US" b="1"/>
          </a:p>
          <a:p>
            <a:r>
              <a:rPr lang="en-US" b="1"/>
              <a:t>G. Ingrosso, S. Calchi-Novati, F. De Paolis,  P. Jetzer,  A. Nucita,  F. Strafella, AFZ (MNRAS, 2012)</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polarization_pixel.jpg"/>
          <p:cNvPicPr>
            <a:picLocks noChangeAspect="1"/>
          </p:cNvPicPr>
          <p:nvPr/>
        </p:nvPicPr>
        <p:blipFill>
          <a:blip r:embed="rId2"/>
          <a:srcRect/>
          <a:stretch>
            <a:fillRect/>
          </a:stretch>
        </p:blipFill>
        <p:spPr bwMode="auto">
          <a:xfrm>
            <a:off x="914400" y="-2667000"/>
            <a:ext cx="7696200" cy="952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6033</TotalTime>
  <Words>980</Words>
  <Application>Microsoft Office PowerPoint</Application>
  <PresentationFormat>On-screen Show (4:3)</PresentationFormat>
  <Paragraphs>255</Paragraphs>
  <Slides>113</Slides>
  <Notes>88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Times New Roman</vt:lpstr>
      <vt:lpstr>Arial</vt:lpstr>
      <vt:lpstr>Calibri</vt:lpstr>
      <vt:lpstr>宋体</vt:lpstr>
      <vt:lpstr>Оформление по умолчанию</vt:lpstr>
      <vt:lpstr>Exoplanery searches with gravitational microlensing: polarization issues</vt:lpstr>
      <vt:lpstr>Slide 2</vt:lpstr>
      <vt:lpstr>Slide 3</vt:lpstr>
      <vt:lpstr>Slide 4</vt:lpstr>
      <vt:lpstr>Slide 5</vt:lpstr>
      <vt:lpstr>Slide 6</vt:lpstr>
      <vt:lpstr>Outline</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D.P. Bennett et al.  A Low-Mass Planet with a Possible Sub-Stellar-Mass Host in Microlensing Event MOA-2007-BLG-192 Arxive:0806.0025[astro-ph] . </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Conclusions</vt:lpstr>
      <vt:lpstr>Slide 113</vt:lpstr>
    </vt:vector>
  </TitlesOfParts>
  <Company>None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Саша</dc:creator>
  <cp:lastModifiedBy>Milan S. Dimitrijevi</cp:lastModifiedBy>
  <cp:revision>399</cp:revision>
  <dcterms:created xsi:type="dcterms:W3CDTF">2006-08-05T16:22:27Z</dcterms:created>
  <dcterms:modified xsi:type="dcterms:W3CDTF">2013-06-07T14:04:21Z</dcterms:modified>
</cp:coreProperties>
</file>