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256" r:id="rId2"/>
    <p:sldId id="317" r:id="rId3"/>
    <p:sldId id="258" r:id="rId4"/>
    <p:sldId id="265" r:id="rId5"/>
    <p:sldId id="299" r:id="rId6"/>
    <p:sldId id="292" r:id="rId7"/>
    <p:sldId id="334" r:id="rId8"/>
    <p:sldId id="339" r:id="rId9"/>
    <p:sldId id="340" r:id="rId10"/>
    <p:sldId id="341" r:id="rId11"/>
    <p:sldId id="332" r:id="rId12"/>
    <p:sldId id="338" r:id="rId13"/>
    <p:sldId id="312" r:id="rId14"/>
    <p:sldId id="335" r:id="rId15"/>
    <p:sldId id="331" r:id="rId16"/>
    <p:sldId id="336" r:id="rId17"/>
    <p:sldId id="309" r:id="rId18"/>
    <p:sldId id="322" r:id="rId19"/>
    <p:sldId id="311" r:id="rId20"/>
  </p:sldIdLst>
  <p:sldSz cx="9144000" cy="6858000" type="screen4x3"/>
  <p:notesSz cx="6858000" cy="9144000"/>
  <p:embeddedFontLst>
    <p:embeddedFont>
      <p:font typeface="Calibri" pitchFamily="34" charset="0"/>
      <p:regular r:id="rId22"/>
      <p:bold r:id="rId23"/>
      <p:italic r:id="rId24"/>
      <p:boldItalic r:id="rId25"/>
    </p:embeddedFont>
    <p:embeddedFont>
      <p:font typeface="Constantia" pitchFamily="18" charset="0"/>
      <p:regular r:id="rId26"/>
      <p:bold r:id="rId27"/>
      <p:italic r:id="rId28"/>
      <p:boldItalic r:id="rId29"/>
    </p:embeddedFont>
    <p:embeddedFont>
      <p:font typeface="Wingdings 2" pitchFamily="18" charset="2"/>
      <p:regular r:id="rId30"/>
    </p:embeddedFont>
    <p:embeddedFont>
      <p:font typeface="宋体" charset="0"/>
      <p:regular r:id="rId31"/>
    </p:embeddedFont>
    <p:embeddedFont>
      <p:font typeface="MT Extra" pitchFamily="18" charset="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p:scale>
          <a:sx n="80" d="100"/>
          <a:sy n="80" d="100"/>
        </p:scale>
        <p:origin x="-360" y="6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91932-FFB6-4B1C-82B6-5C73CB8EF790}" type="datetimeFigureOut">
              <a:rPr lang="en-US" smtClean="0"/>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60562-6878-45E1-B29F-1DE686CF62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DC35D-183F-4697-81CA-EDDC074C38DD}" type="slidenum">
              <a:rPr lang="en-US"/>
              <a:pPr/>
              <a:t>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09DF48-CBC0-4058-A498-242574AA639F}" type="datetimeFigureOut">
              <a:rPr lang="en-US" smtClean="0"/>
              <a:pPr/>
              <a:t>5/16/2013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F31206F-93E1-436C-8A25-3728427E7A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09DF48-CBC0-4058-A498-242574AA639F}"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09DF48-CBC0-4058-A498-242574AA639F}"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1948D2A-33BE-44E0-BE7C-F172287FC49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09DF48-CBC0-4058-A498-242574AA639F}"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09DF48-CBC0-4058-A498-242574AA639F}" type="datetimeFigureOut">
              <a:rPr lang="en-US" smtClean="0"/>
              <a:pPr/>
              <a:t>5/16/2013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31206F-93E1-436C-8A25-3728427E7A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09DF48-CBC0-4058-A498-242574AA639F}"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09DF48-CBC0-4058-A498-242574AA639F}" type="datetimeFigureOut">
              <a:rPr lang="en-US" smtClean="0"/>
              <a:pPr/>
              <a:t>5/16/2013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09DF48-CBC0-4058-A498-242574AA639F}" type="datetimeFigureOut">
              <a:rPr lang="en-US" smtClean="0"/>
              <a:pPr/>
              <a:t>5/16/2013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9DF48-CBC0-4058-A498-242574AA639F}" type="datetimeFigureOut">
              <a:rPr lang="en-US" smtClean="0"/>
              <a:pPr/>
              <a:t>5/16/2013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09DF48-CBC0-4058-A498-242574AA639F}"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31206F-93E1-436C-8A25-3728427E7A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09DF48-CBC0-4058-A498-242574AA639F}" type="datetimeFigureOut">
              <a:rPr lang="en-US" smtClean="0"/>
              <a:pPr/>
              <a:t>5/16/2013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F31206F-93E1-436C-8A25-3728427E7AE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09DF48-CBC0-4058-A498-242574AA639F}" type="datetimeFigureOut">
              <a:rPr lang="en-US" smtClean="0"/>
              <a:pPr/>
              <a:t>5/16/2013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31206F-93E1-436C-8A25-3728427E7AE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D:\PREDRAG\BW2013\ppt\BH_merge_lg.m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4.bin"/><Relationship Id="rId7"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file:///d:\PREDRAG\BW2013\ppt\flyby_large.m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image" Target="../media/image14.wmf"/><Relationship Id="rId10" Type="http://schemas.openxmlformats.org/officeDocument/2006/relationships/oleObject" Target="../embeddings/oleObject3.bin"/><Relationship Id="rId4" Type="http://schemas.openxmlformats.org/officeDocument/2006/relationships/image" Target="../media/image13.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763000" cy="3124200"/>
          </a:xfrm>
        </p:spPr>
        <p:txBody>
          <a:bodyPr>
            <a:normAutofit fontScale="90000"/>
          </a:bodyPr>
          <a:lstStyle/>
          <a:p>
            <a:pPr algn="ctr"/>
            <a:r>
              <a:rPr lang="en-US" dirty="0" smtClean="0"/>
              <a:t>Composite profile of the Fe K</a:t>
            </a:r>
            <a:r>
              <a:rPr lang="el-GR" dirty="0" smtClean="0"/>
              <a:t>α</a:t>
            </a:r>
            <a:r>
              <a:rPr lang="en-US" dirty="0" smtClean="0"/>
              <a:t> spectral line emitted from a binary system of</a:t>
            </a:r>
            <a:br>
              <a:rPr lang="en-US" dirty="0" smtClean="0"/>
            </a:br>
            <a:r>
              <a:rPr lang="en-US" dirty="0" err="1" smtClean="0"/>
              <a:t>supermassive</a:t>
            </a:r>
            <a:r>
              <a:rPr lang="en-US" dirty="0" smtClean="0"/>
              <a:t> black holes</a:t>
            </a:r>
            <a:endParaRPr lang="en-US" dirty="0"/>
          </a:p>
        </p:txBody>
      </p:sp>
      <p:sp>
        <p:nvSpPr>
          <p:cNvPr id="3" name="Subtitle 2"/>
          <p:cNvSpPr>
            <a:spLocks noGrp="1"/>
          </p:cNvSpPr>
          <p:nvPr>
            <p:ph type="subTitle" idx="1"/>
          </p:nvPr>
        </p:nvSpPr>
        <p:spPr>
          <a:xfrm>
            <a:off x="228600" y="4114800"/>
            <a:ext cx="8839200" cy="2286000"/>
          </a:xfrm>
        </p:spPr>
        <p:txBody>
          <a:bodyPr>
            <a:noAutofit/>
          </a:bodyPr>
          <a:lstStyle/>
          <a:p>
            <a:pPr algn="ctr"/>
            <a:r>
              <a:rPr lang="en-US" sz="3200" dirty="0" err="1" smtClean="0"/>
              <a:t>Predrag</a:t>
            </a:r>
            <a:r>
              <a:rPr lang="en-US" sz="3200" dirty="0" smtClean="0"/>
              <a:t> Jovanović</a:t>
            </a:r>
            <a:r>
              <a:rPr lang="en-US" sz="3200" baseline="30000" dirty="0" smtClean="0"/>
              <a:t>1</a:t>
            </a:r>
            <a:r>
              <a:rPr lang="en-US" sz="3200" dirty="0" smtClean="0"/>
              <a:t>, </a:t>
            </a:r>
            <a:r>
              <a:rPr lang="en-US" sz="3200" dirty="0" err="1" smtClean="0"/>
              <a:t>Vesna</a:t>
            </a:r>
            <a:r>
              <a:rPr lang="en-US" sz="3200" dirty="0" smtClean="0"/>
              <a:t> </a:t>
            </a:r>
            <a:r>
              <a:rPr lang="en-US" sz="3200" dirty="0" err="1" smtClean="0"/>
              <a:t>Borka</a:t>
            </a:r>
            <a:r>
              <a:rPr lang="en-US" sz="3200" dirty="0" smtClean="0"/>
              <a:t> Jovanović</a:t>
            </a:r>
            <a:r>
              <a:rPr lang="en-US" sz="3200" baseline="30000" dirty="0" smtClean="0"/>
              <a:t>2</a:t>
            </a:r>
            <a:r>
              <a:rPr lang="en-US" sz="3200" dirty="0" smtClean="0"/>
              <a:t> </a:t>
            </a:r>
          </a:p>
          <a:p>
            <a:pPr algn="ctr"/>
            <a:r>
              <a:rPr lang="en-US" sz="3200" dirty="0" smtClean="0"/>
              <a:t>and Du</a:t>
            </a:r>
            <a:r>
              <a:rPr lang="sr-Latn-CS" sz="3200" dirty="0" smtClean="0"/>
              <a:t>ško Borka</a:t>
            </a:r>
            <a:r>
              <a:rPr lang="en-US" sz="3200" baseline="30000" dirty="0" smtClean="0"/>
              <a:t>2</a:t>
            </a:r>
          </a:p>
          <a:p>
            <a:pPr algn="ctr"/>
            <a:endParaRPr lang="en-US" sz="1400" dirty="0" smtClean="0"/>
          </a:p>
          <a:p>
            <a:pPr algn="ctr"/>
            <a:r>
              <a:rPr lang="en-US" sz="2400" baseline="30000" dirty="0" smtClean="0">
                <a:solidFill>
                  <a:schemeClr val="accent1">
                    <a:lumMod val="75000"/>
                  </a:schemeClr>
                </a:solidFill>
              </a:rPr>
              <a:t>1</a:t>
            </a:r>
            <a:r>
              <a:rPr lang="en-US" sz="2400" dirty="0" smtClean="0">
                <a:solidFill>
                  <a:schemeClr val="accent1">
                    <a:lumMod val="75000"/>
                  </a:schemeClr>
                </a:solidFill>
              </a:rPr>
              <a:t>Astronomical Observatory, Belgrade, Serbia</a:t>
            </a:r>
          </a:p>
          <a:p>
            <a:pPr algn="ctr"/>
            <a:r>
              <a:rPr lang="en-US" sz="2400" baseline="30000" dirty="0" smtClean="0">
                <a:solidFill>
                  <a:schemeClr val="accent1">
                    <a:lumMod val="75000"/>
                  </a:schemeClr>
                </a:solidFill>
              </a:rPr>
              <a:t>2</a:t>
            </a:r>
            <a:r>
              <a:rPr lang="en-US" sz="2400" dirty="0" smtClean="0">
                <a:solidFill>
                  <a:schemeClr val="accent1">
                    <a:lumMod val="75000"/>
                  </a:schemeClr>
                </a:solidFill>
              </a:rPr>
              <a:t>Vin</a:t>
            </a:r>
            <a:r>
              <a:rPr lang="sr-Latn-CS" sz="2400" dirty="0" smtClean="0">
                <a:solidFill>
                  <a:schemeClr val="accent1">
                    <a:lumMod val="75000"/>
                  </a:schemeClr>
                </a:solidFill>
              </a:rPr>
              <a:t>č</a:t>
            </a:r>
            <a:r>
              <a:rPr lang="en-US" sz="2400" dirty="0" smtClean="0">
                <a:solidFill>
                  <a:schemeClr val="accent1">
                    <a:lumMod val="75000"/>
                  </a:schemeClr>
                </a:solidFill>
              </a:rPr>
              <a:t>a Institute of Nuclear Sciences, Lab. 040, Belgrade, Serbia</a:t>
            </a:r>
          </a:p>
          <a:p>
            <a:pPr algn="ctr"/>
            <a:endParaRPr lang="en-US"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3C405b.jpg"/>
          <p:cNvPicPr>
            <a:picLocks noGrp="1" noChangeAspect="1"/>
          </p:cNvPicPr>
          <p:nvPr>
            <p:ph idx="1"/>
          </p:nvPr>
        </p:nvPicPr>
        <p:blipFill>
          <a:blip r:embed="rId2" cstate="print"/>
          <a:srcRect/>
          <a:stretch>
            <a:fillRect/>
          </a:stretch>
        </p:blipFill>
        <p:spPr bwMode="auto">
          <a:xfrm>
            <a:off x="1546591" y="868363"/>
            <a:ext cx="5997209" cy="4389437"/>
          </a:xfrm>
          <a:prstGeom prst="rect">
            <a:avLst/>
          </a:prstGeom>
          <a:noFill/>
          <a:ln w="9525">
            <a:noFill/>
            <a:miter lim="800000"/>
            <a:headEnd/>
            <a:tailEnd/>
          </a:ln>
        </p:spPr>
      </p:pic>
      <p:sp>
        <p:nvSpPr>
          <p:cNvPr id="5" name="TextBox 79"/>
          <p:cNvSpPr txBox="1">
            <a:spLocks noGrp="1" noChangeArrowheads="1"/>
          </p:cNvSpPr>
          <p:nvPr>
            <p:ph type="title"/>
          </p:nvPr>
        </p:nvSpPr>
        <p:spPr bwMode="auto">
          <a:xfrm>
            <a:off x="228600" y="5257800"/>
            <a:ext cx="8686800" cy="1034184"/>
          </a:xfrm>
          <a:prstGeom prst="rect">
            <a:avLst/>
          </a:prstGeom>
          <a:noFill/>
          <a:ln w="9525">
            <a:noFill/>
            <a:miter lim="800000"/>
            <a:headEnd/>
            <a:tailEnd/>
          </a:ln>
        </p:spPr>
        <p:txBody>
          <a:bodyPr wrap="square" lIns="109783" tIns="54891" rIns="109783" bIns="54891">
            <a:spAutoFit/>
          </a:bodyPr>
          <a:lstStyle/>
          <a:p>
            <a:pPr algn="just" defTabSz="1095375">
              <a:spcBef>
                <a:spcPct val="0"/>
              </a:spcBef>
              <a:buFont typeface="Wingdings" pitchFamily="2" charset="2"/>
              <a:buNone/>
            </a:pPr>
            <a:r>
              <a:rPr lang="en-US" sz="2000" dirty="0" smtClean="0">
                <a:solidFill>
                  <a:schemeClr val="tx1"/>
                </a:solidFill>
              </a:rPr>
              <a:t>Observations </a:t>
            </a:r>
            <a:r>
              <a:rPr lang="en-US" sz="2000" dirty="0">
                <a:solidFill>
                  <a:schemeClr val="tx1"/>
                </a:solidFill>
              </a:rPr>
              <a:t>of the Fe </a:t>
            </a:r>
            <a:r>
              <a:rPr lang="en-US" sz="2000" dirty="0" err="1">
                <a:solidFill>
                  <a:schemeClr val="tx1"/>
                </a:solidFill>
              </a:rPr>
              <a:t>Kα</a:t>
            </a:r>
            <a:r>
              <a:rPr lang="en-US" sz="2000" dirty="0">
                <a:solidFill>
                  <a:schemeClr val="tx1"/>
                </a:solidFill>
              </a:rPr>
              <a:t> line in the case of the nucleus of Cygnus A (3C 405) (</a:t>
            </a:r>
            <a:r>
              <a:rPr lang="sr-Latn-CS" sz="2000" dirty="0">
                <a:solidFill>
                  <a:schemeClr val="tx1"/>
                </a:solidFill>
              </a:rPr>
              <a:t>black </a:t>
            </a:r>
            <a:r>
              <a:rPr lang="en-US" sz="2000" dirty="0">
                <a:solidFill>
                  <a:schemeClr val="tx1"/>
                </a:solidFill>
              </a:rPr>
              <a:t>crosses with error bars) observed by </a:t>
            </a:r>
            <a:r>
              <a:rPr lang="en-US" sz="2000" dirty="0" smtClean="0">
                <a:solidFill>
                  <a:schemeClr val="tx1"/>
                </a:solidFill>
              </a:rPr>
              <a:t>Chandra</a:t>
            </a:r>
            <a:r>
              <a:rPr lang="sr-Latn-CS" sz="2000" dirty="0" smtClean="0">
                <a:solidFill>
                  <a:schemeClr val="tx1"/>
                </a:solidFill>
              </a:rPr>
              <a:t>,</a:t>
            </a:r>
            <a:r>
              <a:rPr lang="en-US" sz="2000" dirty="0" smtClean="0">
                <a:solidFill>
                  <a:schemeClr val="tx1"/>
                </a:solidFill>
              </a:rPr>
              <a:t> </a:t>
            </a:r>
            <a:r>
              <a:rPr lang="en-US" sz="2000" dirty="0">
                <a:solidFill>
                  <a:schemeClr val="tx1"/>
                </a:solidFill>
              </a:rPr>
              <a:t>and the corresponding simulated profiles for 4 different values of black hole spin (solid color lines)</a:t>
            </a:r>
            <a:r>
              <a:rPr lang="en-US" sz="2000" dirty="0">
                <a:solidFill>
                  <a:schemeClr val="tx1"/>
                </a:solidFill>
                <a:cs typeface="Times New Roman" pitchFamily="18" charset="0"/>
              </a:rPr>
              <a:t>.</a:t>
            </a:r>
          </a:p>
        </p:txBody>
      </p:sp>
      <p:sp>
        <p:nvSpPr>
          <p:cNvPr id="6" name="TextBox 5"/>
          <p:cNvSpPr txBox="1"/>
          <p:nvPr/>
        </p:nvSpPr>
        <p:spPr>
          <a:xfrm>
            <a:off x="685800" y="6381690"/>
            <a:ext cx="7467600" cy="400110"/>
          </a:xfrm>
          <a:prstGeom prst="rect">
            <a:avLst/>
          </a:prstGeom>
          <a:noFill/>
        </p:spPr>
        <p:txBody>
          <a:bodyPr wrap="square" rtlCol="0">
            <a:spAutoFit/>
          </a:bodyPr>
          <a:lstStyle/>
          <a:p>
            <a:r>
              <a:rPr lang="en-US" sz="2000" dirty="0" err="1" smtClean="0"/>
              <a:t>Jovanović</a:t>
            </a:r>
            <a:r>
              <a:rPr lang="en-US" sz="2000" dirty="0" smtClean="0"/>
              <a:t>, </a:t>
            </a:r>
            <a:r>
              <a:rPr lang="en-US" sz="2000" dirty="0" err="1" smtClean="0"/>
              <a:t>Borka</a:t>
            </a:r>
            <a:r>
              <a:rPr lang="en-US" sz="2000" dirty="0" smtClean="0"/>
              <a:t> </a:t>
            </a:r>
            <a:r>
              <a:rPr lang="en-US" sz="2000" dirty="0" err="1" smtClean="0"/>
              <a:t>Jovanović</a:t>
            </a:r>
            <a:r>
              <a:rPr lang="en-US" sz="2000" dirty="0" smtClean="0"/>
              <a:t>, </a:t>
            </a:r>
            <a:r>
              <a:rPr lang="en-US" sz="2000" dirty="0" err="1" smtClean="0"/>
              <a:t>Borka</a:t>
            </a:r>
            <a:r>
              <a:rPr lang="en-US" sz="2000" dirty="0" smtClean="0"/>
              <a:t>, 2011, Baltic Astronomy, 20, 468</a:t>
            </a:r>
          </a:p>
        </p:txBody>
      </p:sp>
      <p:sp>
        <p:nvSpPr>
          <p:cNvPr id="7" name="Rectangle 13"/>
          <p:cNvSpPr txBox="1">
            <a:spLocks noChangeArrowheads="1"/>
          </p:cNvSpPr>
          <p:nvPr/>
        </p:nvSpPr>
        <p:spPr>
          <a:xfrm>
            <a:off x="533400" y="152400"/>
            <a:ext cx="8077200" cy="533400"/>
          </a:xfrm>
          <a:prstGeom prst="rect">
            <a:avLst/>
          </a:prstGeom>
        </p:spPr>
        <p:txBody>
          <a:bodyPr vert="horz" lIns="0" rIns="0" bIns="0"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Simulations </a:t>
            </a:r>
            <a:r>
              <a:rPr kumimoji="0" lang="en-US" sz="3600" b="0" i="0" u="none" strike="noStrike" kern="1200" cap="none" spc="0" normalizeH="0" baseline="0" noProof="0" dirty="0" err="1" smtClean="0">
                <a:ln>
                  <a:noFill/>
                </a:ln>
                <a:solidFill>
                  <a:schemeClr val="tx2"/>
                </a:solidFill>
                <a:effectLst/>
                <a:uLnTx/>
                <a:uFillTx/>
                <a:latin typeface="+mj-lt"/>
                <a:ea typeface="+mj-ea"/>
                <a:cs typeface="+mj-cs"/>
              </a:rPr>
              <a:t>vs</a:t>
            </a:r>
            <a:r>
              <a:rPr kumimoji="0" lang="en-US" sz="3600" b="0" i="0" u="none" strike="noStrike" kern="1200" cap="none" spc="0" normalizeH="0" noProof="0" dirty="0" smtClean="0">
                <a:ln>
                  <a:noFill/>
                </a:ln>
                <a:solidFill>
                  <a:schemeClr val="tx2"/>
                </a:solidFill>
                <a:effectLst/>
                <a:uLnTx/>
                <a:uFillTx/>
                <a:latin typeface="+mj-lt"/>
                <a:ea typeface="+mj-ea"/>
                <a:cs typeface="+mj-cs"/>
              </a:rPr>
              <a:t> observations</a:t>
            </a:r>
            <a:endParaRPr kumimoji="0" lang="en-US" sz="3600" b="0" i="0" u="none" strike="noStrike" kern="120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1312"/>
          </a:xfrm>
        </p:spPr>
        <p:txBody>
          <a:bodyPr>
            <a:noAutofit/>
          </a:bodyPr>
          <a:lstStyle/>
          <a:p>
            <a:r>
              <a:rPr lang="en-US" sz="3600" dirty="0" err="1" smtClean="0"/>
              <a:t>Supermassive</a:t>
            </a:r>
            <a:r>
              <a:rPr lang="en-US" sz="3600" dirty="0" smtClean="0"/>
              <a:t> black hole binaries (SMBHBs)</a:t>
            </a:r>
            <a:endParaRPr lang="en-US" sz="3600" dirty="0"/>
          </a:p>
        </p:txBody>
      </p:sp>
      <p:pic>
        <p:nvPicPr>
          <p:cNvPr id="4" name="BH_merge_lg.mpg">
            <a:hlinkClick r:id="" action="ppaction://media"/>
          </p:cNvPr>
          <p:cNvPicPr>
            <a:picLocks noGrp="1" noRot="1" noChangeAspect="1"/>
          </p:cNvPicPr>
          <p:nvPr>
            <p:ph idx="1"/>
            <a:videoFile r:link="rId1"/>
          </p:nvPr>
        </p:nvPicPr>
        <p:blipFill>
          <a:blip r:embed="rId3" cstate="print"/>
          <a:stretch>
            <a:fillRect/>
          </a:stretch>
        </p:blipFill>
        <p:spPr>
          <a:xfrm>
            <a:off x="457200" y="1143000"/>
            <a:ext cx="82296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75362" y="3270109"/>
            <a:ext cx="5963838" cy="2444891"/>
          </a:xfrm>
          <a:prstGeom prst="rect">
            <a:avLst/>
          </a:prstGeom>
          <a:noFill/>
          <a:ln w="9525">
            <a:noFill/>
            <a:miter lim="800000"/>
            <a:headEnd/>
            <a:tailEnd/>
          </a:ln>
        </p:spPr>
      </p:pic>
      <p:pic>
        <p:nvPicPr>
          <p:cNvPr id="19456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5715000"/>
            <a:ext cx="5246623" cy="692484"/>
          </a:xfrm>
          <a:prstGeom prst="rect">
            <a:avLst/>
          </a:prstGeom>
          <a:noFill/>
          <a:ln w="9525">
            <a:noFill/>
            <a:miter lim="800000"/>
            <a:headEnd/>
            <a:tailEnd/>
          </a:ln>
        </p:spPr>
      </p:pic>
      <p:pic>
        <p:nvPicPr>
          <p:cNvPr id="245762" name="Picture 2"/>
          <p:cNvPicPr>
            <a:picLocks noChangeAspect="1" noChangeArrowheads="1"/>
          </p:cNvPicPr>
          <p:nvPr/>
        </p:nvPicPr>
        <p:blipFill>
          <a:blip r:embed="rId4" cstate="print"/>
          <a:srcRect/>
          <a:stretch>
            <a:fillRect/>
          </a:stretch>
        </p:blipFill>
        <p:spPr bwMode="auto">
          <a:xfrm>
            <a:off x="76198" y="2749288"/>
            <a:ext cx="2803556" cy="4032512"/>
          </a:xfrm>
          <a:prstGeom prst="rect">
            <a:avLst/>
          </a:prstGeom>
          <a:noFill/>
          <a:ln w="9525">
            <a:noFill/>
            <a:miter lim="800000"/>
            <a:headEnd/>
            <a:tailEnd/>
          </a:ln>
        </p:spPr>
      </p:pic>
      <p:pic>
        <p:nvPicPr>
          <p:cNvPr id="8" name="Picture 7" descr="binary_blr.gif"/>
          <p:cNvPicPr>
            <a:picLocks noChangeAspect="1"/>
          </p:cNvPicPr>
          <p:nvPr/>
        </p:nvPicPr>
        <p:blipFill>
          <a:blip r:embed="rId5" cstate="print"/>
          <a:stretch>
            <a:fillRect/>
          </a:stretch>
        </p:blipFill>
        <p:spPr>
          <a:xfrm>
            <a:off x="4114800" y="76200"/>
            <a:ext cx="4892040" cy="3070860"/>
          </a:xfrm>
          <a:prstGeom prst="rect">
            <a:avLst/>
          </a:prstGeom>
        </p:spPr>
      </p:pic>
      <p:sp>
        <p:nvSpPr>
          <p:cNvPr id="9" name="Title 1"/>
          <p:cNvSpPr>
            <a:spLocks noGrp="1"/>
          </p:cNvSpPr>
          <p:nvPr>
            <p:ph type="title"/>
          </p:nvPr>
        </p:nvSpPr>
        <p:spPr>
          <a:xfrm>
            <a:off x="0" y="76200"/>
            <a:ext cx="4191000" cy="1066800"/>
          </a:xfrm>
        </p:spPr>
        <p:txBody>
          <a:bodyPr>
            <a:noAutofit/>
          </a:bodyPr>
          <a:lstStyle/>
          <a:p>
            <a:pPr algn="ctr"/>
            <a:r>
              <a:rPr lang="en-US" sz="3600" dirty="0" smtClean="0"/>
              <a:t>Optical lines from </a:t>
            </a:r>
            <a:r>
              <a:rPr lang="en-US" sz="3600" dirty="0" smtClean="0"/>
              <a:t>SMBHBs</a:t>
            </a:r>
            <a:endParaRPr lang="en-US" sz="3600" dirty="0"/>
          </a:p>
        </p:txBody>
      </p:sp>
      <p:sp>
        <p:nvSpPr>
          <p:cNvPr id="10" name="TextBox 9"/>
          <p:cNvSpPr txBox="1"/>
          <p:nvPr/>
        </p:nvSpPr>
        <p:spPr>
          <a:xfrm>
            <a:off x="2971800" y="6324600"/>
            <a:ext cx="3200400" cy="400110"/>
          </a:xfrm>
          <a:prstGeom prst="rect">
            <a:avLst/>
          </a:prstGeom>
          <a:noFill/>
        </p:spPr>
        <p:txBody>
          <a:bodyPr wrap="square" rtlCol="0">
            <a:spAutoFit/>
          </a:bodyPr>
          <a:lstStyle/>
          <a:p>
            <a:r>
              <a:rPr lang="fr-FR" sz="2000" dirty="0" smtClean="0"/>
              <a:t>Bon et al. 2012, </a:t>
            </a:r>
            <a:r>
              <a:rPr lang="fr-FR" sz="2000" dirty="0" err="1" smtClean="0"/>
              <a:t>ApJ</a:t>
            </a:r>
            <a:r>
              <a:rPr lang="fr-FR" sz="2000" dirty="0" smtClean="0"/>
              <a:t>, 759, 118</a:t>
            </a:r>
            <a:endParaRPr lang="en-US" sz="2000" dirty="0"/>
          </a:p>
        </p:txBody>
      </p:sp>
      <p:sp>
        <p:nvSpPr>
          <p:cNvPr id="11" name="TextBox 10"/>
          <p:cNvSpPr txBox="1"/>
          <p:nvPr/>
        </p:nvSpPr>
        <p:spPr>
          <a:xfrm>
            <a:off x="685800" y="1676400"/>
            <a:ext cx="3352800" cy="400110"/>
          </a:xfrm>
          <a:prstGeom prst="rect">
            <a:avLst/>
          </a:prstGeom>
          <a:noFill/>
        </p:spPr>
        <p:txBody>
          <a:bodyPr wrap="square" rtlCol="0">
            <a:spAutoFit/>
          </a:bodyPr>
          <a:lstStyle/>
          <a:p>
            <a:r>
              <a:rPr lang="en-US" sz="2000" dirty="0" err="1" smtClean="0"/>
              <a:t>Popović</a:t>
            </a:r>
            <a:r>
              <a:rPr lang="en-US" sz="2000" dirty="0" smtClean="0"/>
              <a:t>, 2012, </a:t>
            </a:r>
            <a:r>
              <a:rPr lang="en-US" sz="2000" dirty="0" err="1" smtClean="0"/>
              <a:t>NewAR</a:t>
            </a:r>
            <a:r>
              <a:rPr lang="en-US" sz="2000" dirty="0" smtClean="0"/>
              <a:t>, 56, 74</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ctr"/>
            <a:r>
              <a:rPr lang="en-US" sz="3600" dirty="0" smtClean="0"/>
              <a:t>The broad Fe K</a:t>
            </a:r>
            <a:r>
              <a:rPr lang="el-GR" sz="3600" dirty="0" smtClean="0"/>
              <a:t>α </a:t>
            </a:r>
            <a:r>
              <a:rPr lang="en-US" sz="3600" dirty="0" smtClean="0"/>
              <a:t>line from SMBHBs</a:t>
            </a:r>
            <a:endParaRPr lang="en-US" sz="3600" dirty="0"/>
          </a:p>
        </p:txBody>
      </p:sp>
      <p:pic>
        <p:nvPicPr>
          <p:cNvPr id="4" name="Content Placeholder 3" descr="diskovi4.jpg"/>
          <p:cNvPicPr>
            <a:picLocks noGrp="1" noChangeAspect="1"/>
          </p:cNvPicPr>
          <p:nvPr>
            <p:ph idx="1"/>
          </p:nvPr>
        </p:nvPicPr>
        <p:blipFill>
          <a:blip r:embed="rId2" cstate="print"/>
          <a:stretch>
            <a:fillRect/>
          </a:stretch>
        </p:blipFill>
        <p:spPr>
          <a:xfrm>
            <a:off x="914400" y="914400"/>
            <a:ext cx="7373869" cy="5791200"/>
          </a:xfrm>
        </p:spPr>
      </p:pic>
      <p:sp>
        <p:nvSpPr>
          <p:cNvPr id="6" name="TextBox 5"/>
          <p:cNvSpPr txBox="1"/>
          <p:nvPr/>
        </p:nvSpPr>
        <p:spPr>
          <a:xfrm>
            <a:off x="7543800" y="5334000"/>
            <a:ext cx="1524000" cy="1323439"/>
          </a:xfrm>
          <a:prstGeom prst="rect">
            <a:avLst/>
          </a:prstGeom>
          <a:noFill/>
        </p:spPr>
        <p:txBody>
          <a:bodyPr wrap="square" rtlCol="0">
            <a:spAutoFit/>
          </a:bodyPr>
          <a:lstStyle/>
          <a:p>
            <a:r>
              <a:rPr lang="en-US" sz="2000" i="1" dirty="0" err="1" smtClean="0"/>
              <a:t>i</a:t>
            </a:r>
            <a:r>
              <a:rPr lang="en-US" sz="2000" i="1" dirty="0" smtClean="0"/>
              <a:t> </a:t>
            </a:r>
            <a:r>
              <a:rPr lang="en-US" sz="2000" i="1" dirty="0" smtClean="0"/>
              <a:t>= </a:t>
            </a:r>
            <a:r>
              <a:rPr lang="en-US" sz="2000" i="1" dirty="0" smtClean="0"/>
              <a:t>30</a:t>
            </a:r>
            <a:r>
              <a:rPr lang="en-US" sz="2000" i="1" baseline="30000" dirty="0" smtClean="0"/>
              <a:t>o</a:t>
            </a:r>
          </a:p>
          <a:p>
            <a:r>
              <a:rPr lang="en-US" sz="2000" i="1" dirty="0" smtClean="0"/>
              <a:t>a = 0.1</a:t>
            </a:r>
          </a:p>
          <a:p>
            <a:r>
              <a:rPr lang="en-US" sz="2000" i="1" dirty="0" smtClean="0"/>
              <a:t>R</a:t>
            </a:r>
            <a:r>
              <a:rPr lang="en-US" sz="2000" i="1" baseline="-25000" dirty="0" smtClean="0"/>
              <a:t>in</a:t>
            </a:r>
            <a:r>
              <a:rPr lang="en-US" sz="2000" i="1" dirty="0" smtClean="0"/>
              <a:t> = 10 R</a:t>
            </a:r>
            <a:r>
              <a:rPr lang="en-US" sz="2000" i="1" baseline="-25000" dirty="0" smtClean="0"/>
              <a:t>g</a:t>
            </a:r>
          </a:p>
          <a:p>
            <a:r>
              <a:rPr lang="en-US" sz="2000" i="1" dirty="0" smtClean="0"/>
              <a:t>R</a:t>
            </a:r>
            <a:r>
              <a:rPr lang="en-US" sz="2000" i="1" baseline="-25000" dirty="0" smtClean="0"/>
              <a:t>out</a:t>
            </a:r>
            <a:r>
              <a:rPr lang="en-US" sz="2000" i="1" dirty="0" smtClean="0"/>
              <a:t> = 100 </a:t>
            </a:r>
            <a:r>
              <a:rPr lang="en-US" sz="2000" i="1" dirty="0" smtClean="0"/>
              <a:t>R</a:t>
            </a:r>
            <a:r>
              <a:rPr lang="en-US" sz="2000" i="1" baseline="-25000" dirty="0" smtClean="0"/>
              <a:t>g</a:t>
            </a:r>
            <a:endParaRPr lang="en-US" sz="2000" i="1" baseline="-25000" dirty="0"/>
          </a:p>
        </p:txBody>
      </p:sp>
      <p:sp>
        <p:nvSpPr>
          <p:cNvPr id="5" name="TextBox 4"/>
          <p:cNvSpPr txBox="1"/>
          <p:nvPr/>
        </p:nvSpPr>
        <p:spPr>
          <a:xfrm>
            <a:off x="228600" y="5305961"/>
            <a:ext cx="1447800" cy="1323439"/>
          </a:xfrm>
          <a:prstGeom prst="rect">
            <a:avLst/>
          </a:prstGeom>
          <a:noFill/>
        </p:spPr>
        <p:txBody>
          <a:bodyPr wrap="square" rtlCol="0">
            <a:spAutoFit/>
          </a:bodyPr>
          <a:lstStyle/>
          <a:p>
            <a:r>
              <a:rPr lang="en-US" sz="2000" i="1" dirty="0" err="1" smtClean="0"/>
              <a:t>i</a:t>
            </a:r>
            <a:r>
              <a:rPr lang="en-US" sz="2000" i="1" dirty="0" smtClean="0"/>
              <a:t> </a:t>
            </a:r>
            <a:r>
              <a:rPr lang="en-US" sz="2000" i="1" dirty="0" smtClean="0"/>
              <a:t>= 6</a:t>
            </a:r>
            <a:r>
              <a:rPr lang="en-US" sz="2000" i="1" dirty="0" smtClean="0"/>
              <a:t>0</a:t>
            </a:r>
            <a:r>
              <a:rPr lang="en-US" sz="2000" i="1" baseline="30000" dirty="0" smtClean="0"/>
              <a:t>o</a:t>
            </a:r>
          </a:p>
          <a:p>
            <a:r>
              <a:rPr lang="en-US" sz="2000" i="1" dirty="0" smtClean="0"/>
              <a:t>a = 0.1</a:t>
            </a:r>
          </a:p>
          <a:p>
            <a:r>
              <a:rPr lang="en-US" sz="2000" i="1" dirty="0" smtClean="0"/>
              <a:t>R</a:t>
            </a:r>
            <a:r>
              <a:rPr lang="en-US" sz="2000" i="1" baseline="-25000" dirty="0" smtClean="0"/>
              <a:t>in</a:t>
            </a:r>
            <a:r>
              <a:rPr lang="en-US" sz="2000" i="1" dirty="0" smtClean="0"/>
              <a:t> = </a:t>
            </a:r>
            <a:r>
              <a:rPr lang="en-US" sz="2000" i="1" dirty="0" err="1" smtClean="0"/>
              <a:t>R</a:t>
            </a:r>
            <a:r>
              <a:rPr lang="en-US" sz="2000" i="1" baseline="-25000" dirty="0" err="1" smtClean="0"/>
              <a:t>ms</a:t>
            </a:r>
            <a:endParaRPr lang="en-US" sz="2000" i="1" baseline="-25000" dirty="0" smtClean="0"/>
          </a:p>
          <a:p>
            <a:r>
              <a:rPr lang="en-US" sz="2000" i="1" dirty="0" smtClean="0"/>
              <a:t>R</a:t>
            </a:r>
            <a:r>
              <a:rPr lang="en-US" sz="2000" i="1" baseline="-25000" dirty="0" smtClean="0"/>
              <a:t>out</a:t>
            </a:r>
            <a:r>
              <a:rPr lang="en-US" sz="2000" i="1" dirty="0" smtClean="0"/>
              <a:t> = 30 R</a:t>
            </a:r>
            <a:r>
              <a:rPr lang="en-US" sz="2000" i="1" baseline="-25000" dirty="0" smtClean="0"/>
              <a:t>g</a:t>
            </a:r>
          </a:p>
        </p:txBody>
      </p:sp>
      <p:sp>
        <p:nvSpPr>
          <p:cNvPr id="7" name="Rectangle 6"/>
          <p:cNvSpPr/>
          <p:nvPr/>
        </p:nvSpPr>
        <p:spPr>
          <a:xfrm>
            <a:off x="152400" y="4191000"/>
            <a:ext cx="1371600" cy="646331"/>
          </a:xfrm>
          <a:prstGeom prst="rect">
            <a:avLst/>
          </a:prstGeom>
        </p:spPr>
        <p:txBody>
          <a:bodyPr wrap="square">
            <a:spAutoFit/>
          </a:bodyPr>
          <a:lstStyle/>
          <a:p>
            <a:r>
              <a:rPr lang="en-US" i="1" dirty="0" smtClean="0"/>
              <a:t>M</a:t>
            </a:r>
            <a:r>
              <a:rPr lang="en-US" i="1" baseline="-25000" dirty="0" smtClean="0"/>
              <a:t>1</a:t>
            </a:r>
            <a:r>
              <a:rPr lang="en-US" i="1" dirty="0" smtClean="0"/>
              <a:t> = 10</a:t>
            </a:r>
            <a:r>
              <a:rPr lang="en-US" i="1" baseline="30000" dirty="0" smtClean="0"/>
              <a:t>8</a:t>
            </a:r>
            <a:r>
              <a:rPr lang="en-US" i="1" dirty="0" smtClean="0"/>
              <a:t> M</a:t>
            </a:r>
            <a:r>
              <a:rPr lang="en-US" baseline="-25000" dirty="0" smtClean="0">
                <a:sym typeface="MT Extra"/>
              </a:rPr>
              <a:t></a:t>
            </a:r>
            <a:endParaRPr lang="en-US" baseline="-25000" dirty="0" smtClean="0"/>
          </a:p>
          <a:p>
            <a:r>
              <a:rPr lang="en-US" i="1" dirty="0" smtClean="0"/>
              <a:t>M</a:t>
            </a:r>
            <a:r>
              <a:rPr lang="en-US" i="1" baseline="-25000" dirty="0" smtClean="0"/>
              <a:t>2 </a:t>
            </a:r>
            <a:r>
              <a:rPr lang="en-US" i="1" dirty="0" smtClean="0"/>
              <a:t>= q M</a:t>
            </a:r>
            <a:r>
              <a:rPr lang="en-US" i="1" baseline="-25000" dirty="0" smtClean="0"/>
              <a:t>1</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3600" dirty="0" err="1" smtClean="0"/>
              <a:t>Keplerian</a:t>
            </a:r>
            <a:r>
              <a:rPr lang="en-US" sz="3600" dirty="0" smtClean="0"/>
              <a:t> radial velocity curves of SMBHBs</a:t>
            </a:r>
            <a:endParaRPr lang="en-US" sz="3600" dirty="0"/>
          </a:p>
        </p:txBody>
      </p:sp>
      <p:graphicFrame>
        <p:nvGraphicFramePr>
          <p:cNvPr id="10" name="Object 9"/>
          <p:cNvGraphicFramePr>
            <a:graphicFrameLocks noChangeAspect="1"/>
          </p:cNvGraphicFramePr>
          <p:nvPr/>
        </p:nvGraphicFramePr>
        <p:xfrm>
          <a:off x="927100" y="990600"/>
          <a:ext cx="7454900" cy="711200"/>
        </p:xfrm>
        <a:graphic>
          <a:graphicData uri="http://schemas.openxmlformats.org/presentationml/2006/ole">
            <p:oleObj spid="_x0000_s74754" name="Equation" r:id="rId3" imgW="7454880" imgH="711000" progId="Equation.DSMT4">
              <p:embed/>
            </p:oleObj>
          </a:graphicData>
        </a:graphic>
      </p:graphicFrame>
      <p:graphicFrame>
        <p:nvGraphicFramePr>
          <p:cNvPr id="11" name="Object 10"/>
          <p:cNvGraphicFramePr>
            <a:graphicFrameLocks noChangeAspect="1"/>
          </p:cNvGraphicFramePr>
          <p:nvPr/>
        </p:nvGraphicFramePr>
        <p:xfrm>
          <a:off x="5676900" y="3505200"/>
          <a:ext cx="3314700" cy="736600"/>
        </p:xfrm>
        <a:graphic>
          <a:graphicData uri="http://schemas.openxmlformats.org/presentationml/2006/ole">
            <p:oleObj spid="_x0000_s74755" name="Equation" r:id="rId4" imgW="3314520" imgH="736560" progId="Equation.DSMT4">
              <p:embed/>
            </p:oleObj>
          </a:graphicData>
        </a:graphic>
      </p:graphicFrame>
      <p:sp>
        <p:nvSpPr>
          <p:cNvPr id="12" name="TextBox 11"/>
          <p:cNvSpPr txBox="1"/>
          <p:nvPr/>
        </p:nvSpPr>
        <p:spPr>
          <a:xfrm>
            <a:off x="228600" y="5486400"/>
            <a:ext cx="7391400" cy="1015663"/>
          </a:xfrm>
          <a:prstGeom prst="rect">
            <a:avLst/>
          </a:prstGeom>
          <a:noFill/>
        </p:spPr>
        <p:txBody>
          <a:bodyPr wrap="square" rtlCol="0">
            <a:spAutoFit/>
          </a:bodyPr>
          <a:lstStyle/>
          <a:p>
            <a:r>
              <a:rPr lang="en-US" sz="2000" dirty="0" err="1" smtClean="0"/>
              <a:t>Keplerian</a:t>
            </a:r>
            <a:r>
              <a:rPr lang="en-US" sz="2000" dirty="0" smtClean="0"/>
              <a:t> radial velocity curves for</a:t>
            </a:r>
          </a:p>
          <a:p>
            <a:r>
              <a:rPr lang="en-US" sz="2000" dirty="0" smtClean="0"/>
              <a:t>                                           and the following orbital elements:</a:t>
            </a:r>
          </a:p>
          <a:p>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 0.01 pc, </a:t>
            </a:r>
            <a:r>
              <a:rPr lang="en-US" sz="2000" i="1"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60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 0.75 and </a:t>
            </a:r>
            <a:r>
              <a:rPr lang="el-GR" sz="2000" i="1" dirty="0" smtClean="0">
                <a:latin typeface="Times New Roman" pitchFamily="18" charset="0"/>
                <a:cs typeface="Times New Roman" pitchFamily="18" charset="0"/>
              </a:rPr>
              <a:t>ω</a:t>
            </a:r>
            <a:r>
              <a:rPr lang="en-US" sz="2000" dirty="0" smtClean="0">
                <a:latin typeface="Times New Roman" pitchFamily="18" charset="0"/>
                <a:cs typeface="Times New Roman" pitchFamily="18" charset="0"/>
              </a:rPr>
              <a:t> = 90</a:t>
            </a:r>
            <a:r>
              <a:rPr lang="en-US" sz="2000" baseline="30000" dirty="0" smtClean="0">
                <a:latin typeface="Times New Roman" pitchFamily="18" charset="0"/>
                <a:cs typeface="Times New Roman" pitchFamily="18" charset="0"/>
              </a:rPr>
              <a:t>o</a:t>
            </a:r>
            <a:endParaRPr lang="en-US" sz="2000" dirty="0" smtClean="0">
              <a:latin typeface="Times New Roman" pitchFamily="18" charset="0"/>
              <a:cs typeface="Times New Roman" pitchFamily="18" charset="0"/>
            </a:endParaRPr>
          </a:p>
        </p:txBody>
      </p:sp>
      <p:graphicFrame>
        <p:nvGraphicFramePr>
          <p:cNvPr id="13" name="Object 12"/>
          <p:cNvGraphicFramePr>
            <a:graphicFrameLocks noChangeAspect="1"/>
          </p:cNvGraphicFramePr>
          <p:nvPr/>
        </p:nvGraphicFramePr>
        <p:xfrm>
          <a:off x="4114800" y="5499100"/>
          <a:ext cx="1689100" cy="368300"/>
        </p:xfrm>
        <a:graphic>
          <a:graphicData uri="http://schemas.openxmlformats.org/presentationml/2006/ole">
            <p:oleObj spid="_x0000_s74756" name="Equation" r:id="rId5" imgW="1688760" imgH="368280" progId="Equation.DSMT4">
              <p:embed/>
            </p:oleObj>
          </a:graphicData>
        </a:graphic>
      </p:graphicFrame>
      <p:graphicFrame>
        <p:nvGraphicFramePr>
          <p:cNvPr id="14" name="Object 13"/>
          <p:cNvGraphicFramePr>
            <a:graphicFrameLocks noChangeAspect="1"/>
          </p:cNvGraphicFramePr>
          <p:nvPr/>
        </p:nvGraphicFramePr>
        <p:xfrm>
          <a:off x="5791200" y="5486400"/>
          <a:ext cx="1689100" cy="368300"/>
        </p:xfrm>
        <a:graphic>
          <a:graphicData uri="http://schemas.openxmlformats.org/presentationml/2006/ole">
            <p:oleObj spid="_x0000_s74757" name="Equation" r:id="rId6" imgW="1688760" imgH="368280" progId="Equation.DSMT4">
              <p:embed/>
            </p:oleObj>
          </a:graphicData>
        </a:graphic>
      </p:graphicFrame>
      <p:pic>
        <p:nvPicPr>
          <p:cNvPr id="16" name="Content Placeholder 15" descr="vrad.jpg"/>
          <p:cNvPicPr>
            <a:picLocks noGrp="1" noChangeAspect="1"/>
          </p:cNvPicPr>
          <p:nvPr>
            <p:ph idx="1"/>
          </p:nvPr>
        </p:nvPicPr>
        <p:blipFill>
          <a:blip r:embed="rId7" cstate="print"/>
          <a:stretch>
            <a:fillRect/>
          </a:stretch>
        </p:blipFill>
        <p:spPr>
          <a:xfrm>
            <a:off x="161544" y="1693469"/>
            <a:ext cx="5248656" cy="3792931"/>
          </a:xfrm>
        </p:spPr>
      </p:pic>
      <p:graphicFrame>
        <p:nvGraphicFramePr>
          <p:cNvPr id="17" name="Object 16"/>
          <p:cNvGraphicFramePr>
            <a:graphicFrameLocks noChangeAspect="1"/>
          </p:cNvGraphicFramePr>
          <p:nvPr/>
        </p:nvGraphicFramePr>
        <p:xfrm>
          <a:off x="228600" y="5867400"/>
          <a:ext cx="2730500" cy="355600"/>
        </p:xfrm>
        <a:graphic>
          <a:graphicData uri="http://schemas.openxmlformats.org/presentationml/2006/ole">
            <p:oleObj spid="_x0000_s74758" name="Equation" r:id="rId8" imgW="2730240" imgH="355320" progId="Equation.DSMT4">
              <p:embed/>
            </p:oleObj>
          </a:graphicData>
        </a:graphic>
      </p:graphicFrame>
      <p:sp>
        <p:nvSpPr>
          <p:cNvPr id="18" name="TextBox 17"/>
          <p:cNvSpPr txBox="1"/>
          <p:nvPr/>
        </p:nvSpPr>
        <p:spPr>
          <a:xfrm>
            <a:off x="5562600" y="2337137"/>
            <a:ext cx="3429000" cy="1015663"/>
          </a:xfrm>
          <a:prstGeom prst="rect">
            <a:avLst/>
          </a:prstGeom>
          <a:noFill/>
        </p:spPr>
        <p:txBody>
          <a:bodyPr wrap="square" rtlCol="0">
            <a:spAutoFit/>
          </a:bodyPr>
          <a:lstStyle/>
          <a:p>
            <a:pPr marL="182880" indent="-182880">
              <a:buFont typeface="Arial" pitchFamily="34" charset="0"/>
              <a:buChar char="•"/>
            </a:pPr>
            <a:r>
              <a:rPr lang="en-US" sz="2000" i="1" dirty="0" smtClean="0">
                <a:latin typeface="Times New Roman" pitchFamily="18" charset="0"/>
                <a:cs typeface="Times New Roman" pitchFamily="18" charset="0"/>
              </a:rPr>
              <a:t>K</a:t>
            </a:r>
            <a:r>
              <a:rPr lang="en-US" sz="2000" baseline="-25000" dirty="0" smtClean="0">
                <a:latin typeface="Times New Roman" pitchFamily="18" charset="0"/>
                <a:cs typeface="Times New Roman" pitchFamily="18" charset="0"/>
              </a:rPr>
              <a:t>1,2</a:t>
            </a:r>
            <a:r>
              <a:rPr lang="en-US" sz="2000" dirty="0" smtClean="0">
                <a:latin typeface="Times New Roman" pitchFamily="18" charset="0"/>
                <a:cs typeface="Times New Roman" pitchFamily="18" charset="0"/>
              </a:rPr>
              <a:t> –</a:t>
            </a:r>
            <a:r>
              <a:rPr lang="en-US" sz="2000" dirty="0" smtClean="0">
                <a:cs typeface="Times New Roman" pitchFamily="18" charset="0"/>
              </a:rPr>
              <a:t> </a:t>
            </a:r>
            <a:r>
              <a:rPr lang="en-US" sz="2000" dirty="0" err="1" smtClean="0">
                <a:cs typeface="Times New Roman" pitchFamily="18" charset="0"/>
              </a:rPr>
              <a:t>semiamplitudes</a:t>
            </a:r>
            <a:r>
              <a:rPr lang="en-US" sz="2000" dirty="0" smtClean="0">
                <a:cs typeface="Times New Roman" pitchFamily="18" charset="0"/>
              </a:rPr>
              <a:t> of the velocity curves,</a:t>
            </a:r>
          </a:p>
          <a:p>
            <a:pPr marL="182880" indent="-182880">
              <a:buFont typeface="Arial" pitchFamily="34" charset="0"/>
              <a:buChar char="•"/>
            </a:pPr>
            <a:r>
              <a:rPr lang="en-US" sz="2000" i="1" dirty="0" smtClean="0">
                <a:latin typeface="Times New Roman" pitchFamily="18" charset="0"/>
                <a:cs typeface="Times New Roman" pitchFamily="18" charset="0"/>
              </a:rPr>
              <a:t>γ</a:t>
            </a:r>
            <a:r>
              <a:rPr lang="en-US" sz="2000" dirty="0" smtClean="0">
                <a:latin typeface="Times New Roman" pitchFamily="18" charset="0"/>
                <a:cs typeface="Times New Roman" pitchFamily="18" charset="0"/>
              </a:rPr>
              <a:t> –</a:t>
            </a:r>
            <a:r>
              <a:rPr lang="en-US" sz="2000" dirty="0" smtClean="0">
                <a:cs typeface="Times New Roman" pitchFamily="18" charset="0"/>
              </a:rPr>
              <a:t> systemic velocity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533400"/>
          </a:xfrm>
        </p:spPr>
        <p:txBody>
          <a:bodyPr>
            <a:noAutofit/>
          </a:bodyPr>
          <a:lstStyle/>
          <a:p>
            <a:pPr algn="ctr"/>
            <a:r>
              <a:rPr lang="en-US" sz="3600" dirty="0" smtClean="0"/>
              <a:t>Composite Fe K</a:t>
            </a:r>
            <a:r>
              <a:rPr lang="el-GR" sz="3600" dirty="0" smtClean="0"/>
              <a:t>α</a:t>
            </a:r>
            <a:r>
              <a:rPr lang="en-US" sz="3600" dirty="0" smtClean="0"/>
              <a:t> line profiles I</a:t>
            </a:r>
            <a:endParaRPr lang="en-US" sz="3600" dirty="0"/>
          </a:p>
        </p:txBody>
      </p:sp>
      <p:sp>
        <p:nvSpPr>
          <p:cNvPr id="3" name="Content Placeholder 2"/>
          <p:cNvSpPr>
            <a:spLocks noGrp="1"/>
          </p:cNvSpPr>
          <p:nvPr>
            <p:ph idx="1"/>
          </p:nvPr>
        </p:nvSpPr>
        <p:spPr>
          <a:xfrm>
            <a:off x="2011680" y="6477000"/>
            <a:ext cx="5867400" cy="304800"/>
          </a:xfrm>
        </p:spPr>
        <p:txBody>
          <a:bodyPr lIns="0" tIns="0" rIns="0" bIns="0" anchor="ctr" anchorCtr="0">
            <a:normAutofit/>
          </a:bodyPr>
          <a:lstStyle/>
          <a:p>
            <a:pPr>
              <a:buNone/>
            </a:pPr>
            <a:r>
              <a:rPr lang="en-US" sz="2000" dirty="0" smtClean="0">
                <a:cs typeface="Times New Roman" pitchFamily="18" charset="0"/>
              </a:rPr>
              <a:t>Case II:</a:t>
            </a:r>
            <a:r>
              <a:rPr lang="en-US" sz="2000" i="1" dirty="0" smtClean="0">
                <a:latin typeface="Times New Roman" pitchFamily="18" charset="0"/>
                <a:cs typeface="Times New Roman" pitchFamily="18" charset="0"/>
              </a:rPr>
              <a:t> q</a:t>
            </a:r>
            <a:r>
              <a:rPr lang="en-US" sz="2000" dirty="0" smtClean="0">
                <a:latin typeface="Times New Roman" pitchFamily="18" charset="0"/>
                <a:cs typeface="Times New Roman" pitchFamily="18" charset="0"/>
              </a:rPr>
              <a:t> = 0.5,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 0.01 pc, </a:t>
            </a:r>
            <a:r>
              <a:rPr lang="en-US" sz="2000" i="1"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60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 0.5 and </a:t>
            </a:r>
            <a:r>
              <a:rPr lang="el-GR" sz="2000" i="1" dirty="0" smtClean="0">
                <a:latin typeface="Times New Roman" pitchFamily="18" charset="0"/>
                <a:cs typeface="Times New Roman" pitchFamily="18" charset="0"/>
              </a:rPr>
              <a:t>ω</a:t>
            </a:r>
            <a:r>
              <a:rPr lang="en-US" sz="2000" dirty="0" smtClean="0">
                <a:latin typeface="Times New Roman" pitchFamily="18" charset="0"/>
                <a:cs typeface="Times New Roman" pitchFamily="18" charset="0"/>
              </a:rPr>
              <a:t> = 90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4" name="Picture 3" descr="q05a001i60e50_vrad.jpg"/>
          <p:cNvPicPr>
            <a:picLocks noChangeAspect="1"/>
          </p:cNvPicPr>
          <p:nvPr/>
        </p:nvPicPr>
        <p:blipFill>
          <a:blip r:embed="rId2" cstate="print"/>
          <a:stretch>
            <a:fillRect/>
          </a:stretch>
        </p:blipFill>
        <p:spPr>
          <a:xfrm>
            <a:off x="640080" y="3790340"/>
            <a:ext cx="3717798" cy="2686660"/>
          </a:xfrm>
          <a:prstGeom prst="rect">
            <a:avLst/>
          </a:prstGeom>
        </p:spPr>
      </p:pic>
      <p:pic>
        <p:nvPicPr>
          <p:cNvPr id="5" name="Picture 4" descr="q05a001i60e50_anim.gif"/>
          <p:cNvPicPr>
            <a:picLocks noChangeAspect="1"/>
          </p:cNvPicPr>
          <p:nvPr/>
        </p:nvPicPr>
        <p:blipFill>
          <a:blip r:embed="rId3" cstate="print"/>
          <a:stretch>
            <a:fillRect/>
          </a:stretch>
        </p:blipFill>
        <p:spPr>
          <a:xfrm>
            <a:off x="4846320" y="3889248"/>
            <a:ext cx="3877056" cy="2587752"/>
          </a:xfrm>
          <a:prstGeom prst="rect">
            <a:avLst/>
          </a:prstGeom>
        </p:spPr>
      </p:pic>
      <p:sp>
        <p:nvSpPr>
          <p:cNvPr id="8" name="Content Placeholder 2"/>
          <p:cNvSpPr txBox="1">
            <a:spLocks/>
          </p:cNvSpPr>
          <p:nvPr/>
        </p:nvSpPr>
        <p:spPr>
          <a:xfrm>
            <a:off x="2011680" y="3276600"/>
            <a:ext cx="5867400" cy="304800"/>
          </a:xfrm>
          <a:prstGeom prst="rect">
            <a:avLst/>
          </a:prstGeom>
        </p:spPr>
        <p:txBody>
          <a:bodyPr vert="horz" lIns="0" tIns="0" rIns="0" bIns="0" anchor="ctr" anchorCtr="0">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Case I:</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q</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0.5,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0.01 pc, </a:t>
            </a:r>
            <a:r>
              <a:rPr kumimoji="0" lang="en-US" sz="20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30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0 and </a:t>
            </a:r>
            <a:r>
              <a:rPr kumimoji="0" lang="el-GR"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ω</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90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2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8" descr="q05a001i30e00_vrad.jpg"/>
          <p:cNvPicPr>
            <a:picLocks noChangeAspect="1"/>
          </p:cNvPicPr>
          <p:nvPr/>
        </p:nvPicPr>
        <p:blipFill>
          <a:blip r:embed="rId4" cstate="print"/>
          <a:stretch>
            <a:fillRect/>
          </a:stretch>
        </p:blipFill>
        <p:spPr>
          <a:xfrm>
            <a:off x="640080" y="589940"/>
            <a:ext cx="3717798" cy="2686660"/>
          </a:xfrm>
          <a:prstGeom prst="rect">
            <a:avLst/>
          </a:prstGeom>
        </p:spPr>
      </p:pic>
      <p:pic>
        <p:nvPicPr>
          <p:cNvPr id="10" name="Picture 9" descr="q05a001i30e00_anim.gif"/>
          <p:cNvPicPr>
            <a:picLocks noChangeAspect="1"/>
          </p:cNvPicPr>
          <p:nvPr/>
        </p:nvPicPr>
        <p:blipFill>
          <a:blip r:embed="rId5" cstate="print"/>
          <a:stretch>
            <a:fillRect/>
          </a:stretch>
        </p:blipFill>
        <p:spPr>
          <a:xfrm>
            <a:off x="4846320" y="685800"/>
            <a:ext cx="3877056" cy="25877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533400"/>
          </a:xfrm>
        </p:spPr>
        <p:txBody>
          <a:bodyPr>
            <a:noAutofit/>
          </a:bodyPr>
          <a:lstStyle/>
          <a:p>
            <a:pPr algn="ctr"/>
            <a:r>
              <a:rPr lang="en-US" sz="3600" dirty="0" smtClean="0"/>
              <a:t>Composite Fe K</a:t>
            </a:r>
            <a:r>
              <a:rPr lang="el-GR" sz="3600" dirty="0" smtClean="0"/>
              <a:t>α</a:t>
            </a:r>
            <a:r>
              <a:rPr lang="en-US" sz="3600" dirty="0" smtClean="0"/>
              <a:t> line profiles II</a:t>
            </a:r>
            <a:endParaRPr lang="en-US" sz="3600" dirty="0"/>
          </a:p>
        </p:txBody>
      </p:sp>
      <p:sp>
        <p:nvSpPr>
          <p:cNvPr id="3" name="Content Placeholder 2"/>
          <p:cNvSpPr>
            <a:spLocks noGrp="1"/>
          </p:cNvSpPr>
          <p:nvPr>
            <p:ph idx="1"/>
          </p:nvPr>
        </p:nvSpPr>
        <p:spPr>
          <a:xfrm>
            <a:off x="2011680" y="6477000"/>
            <a:ext cx="5867400" cy="304800"/>
          </a:xfrm>
        </p:spPr>
        <p:txBody>
          <a:bodyPr lIns="0" tIns="0" rIns="0" bIns="0" anchor="ctr" anchorCtr="0">
            <a:normAutofit/>
          </a:bodyPr>
          <a:lstStyle/>
          <a:p>
            <a:pPr>
              <a:buNone/>
            </a:pPr>
            <a:r>
              <a:rPr lang="en-US" sz="2000" dirty="0" smtClean="0">
                <a:cs typeface="Times New Roman" pitchFamily="18" charset="0"/>
              </a:rPr>
              <a:t>Case IV:</a:t>
            </a:r>
            <a:r>
              <a:rPr lang="en-US" sz="2000" i="1" dirty="0" smtClean="0">
                <a:latin typeface="Times New Roman" pitchFamily="18" charset="0"/>
                <a:cs typeface="Times New Roman" pitchFamily="18" charset="0"/>
              </a:rPr>
              <a:t> q</a:t>
            </a:r>
            <a:r>
              <a:rPr lang="en-US" sz="2000" dirty="0" smtClean="0">
                <a:latin typeface="Times New Roman" pitchFamily="18" charset="0"/>
                <a:cs typeface="Times New Roman" pitchFamily="18" charset="0"/>
              </a:rPr>
              <a:t> = 1.0,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 0.05 pc, </a:t>
            </a:r>
            <a:r>
              <a:rPr lang="en-US" sz="2000" i="1"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60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 0.5 and </a:t>
            </a:r>
            <a:r>
              <a:rPr lang="el-GR" sz="2000" i="1" dirty="0" smtClean="0">
                <a:latin typeface="Times New Roman" pitchFamily="18" charset="0"/>
                <a:cs typeface="Times New Roman" pitchFamily="18" charset="0"/>
              </a:rPr>
              <a:t>ω</a:t>
            </a:r>
            <a:r>
              <a:rPr lang="en-US" sz="2000" dirty="0" smtClean="0">
                <a:latin typeface="Times New Roman" pitchFamily="18" charset="0"/>
                <a:cs typeface="Times New Roman" pitchFamily="18" charset="0"/>
              </a:rPr>
              <a:t> = 90</a:t>
            </a:r>
            <a:r>
              <a:rPr lang="en-US" sz="2000" baseline="30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8" name="Content Placeholder 2"/>
          <p:cNvSpPr txBox="1">
            <a:spLocks/>
          </p:cNvSpPr>
          <p:nvPr/>
        </p:nvSpPr>
        <p:spPr>
          <a:xfrm>
            <a:off x="2011680" y="3276600"/>
            <a:ext cx="5867400" cy="304800"/>
          </a:xfrm>
          <a:prstGeom prst="rect">
            <a:avLst/>
          </a:prstGeom>
        </p:spPr>
        <p:txBody>
          <a:bodyPr vert="horz" lIns="0" tIns="0" rIns="0" bIns="0" anchor="ctr" anchorCtr="0">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Case III:</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q</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1.0,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0.01 pc, </a:t>
            </a:r>
            <a:r>
              <a:rPr kumimoji="0" lang="en-US" sz="2000" b="0"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60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0.75 and </a:t>
            </a:r>
            <a:r>
              <a:rPr kumimoji="0" lang="el-GR"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ω</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90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ea typeface="+mn-ea"/>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2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10" descr="q10a001i60e75_vrad.jpg"/>
          <p:cNvPicPr>
            <a:picLocks noChangeAspect="1"/>
          </p:cNvPicPr>
          <p:nvPr/>
        </p:nvPicPr>
        <p:blipFill>
          <a:blip r:embed="rId2" cstate="print"/>
          <a:stretch>
            <a:fillRect/>
          </a:stretch>
        </p:blipFill>
        <p:spPr>
          <a:xfrm>
            <a:off x="640080" y="589940"/>
            <a:ext cx="3717798" cy="2686660"/>
          </a:xfrm>
          <a:prstGeom prst="rect">
            <a:avLst/>
          </a:prstGeom>
        </p:spPr>
      </p:pic>
      <p:pic>
        <p:nvPicPr>
          <p:cNvPr id="12" name="Picture 11" descr="q10a001i60e75_anim.gif"/>
          <p:cNvPicPr>
            <a:picLocks noChangeAspect="1"/>
          </p:cNvPicPr>
          <p:nvPr/>
        </p:nvPicPr>
        <p:blipFill>
          <a:blip r:embed="rId3" cstate="print"/>
          <a:stretch>
            <a:fillRect/>
          </a:stretch>
        </p:blipFill>
        <p:spPr>
          <a:xfrm>
            <a:off x="4846320" y="609600"/>
            <a:ext cx="3877056" cy="2587752"/>
          </a:xfrm>
          <a:prstGeom prst="rect">
            <a:avLst/>
          </a:prstGeom>
        </p:spPr>
      </p:pic>
      <p:pic>
        <p:nvPicPr>
          <p:cNvPr id="13" name="Picture 12" descr="q10a005i60e50_vrad.jpg"/>
          <p:cNvPicPr>
            <a:picLocks noChangeAspect="1"/>
          </p:cNvPicPr>
          <p:nvPr/>
        </p:nvPicPr>
        <p:blipFill>
          <a:blip r:embed="rId4" cstate="print"/>
          <a:stretch>
            <a:fillRect/>
          </a:stretch>
        </p:blipFill>
        <p:spPr>
          <a:xfrm>
            <a:off x="640080" y="3790340"/>
            <a:ext cx="3717798" cy="2686660"/>
          </a:xfrm>
          <a:prstGeom prst="rect">
            <a:avLst/>
          </a:prstGeom>
        </p:spPr>
      </p:pic>
      <p:pic>
        <p:nvPicPr>
          <p:cNvPr id="14" name="Picture 13" descr="q10a005i60e50_anim.gif"/>
          <p:cNvPicPr>
            <a:picLocks noChangeAspect="1"/>
          </p:cNvPicPr>
          <p:nvPr/>
        </p:nvPicPr>
        <p:blipFill>
          <a:blip r:embed="rId5" cstate="print"/>
          <a:stretch>
            <a:fillRect/>
          </a:stretch>
        </p:blipFill>
        <p:spPr>
          <a:xfrm>
            <a:off x="4846320" y="3848100"/>
            <a:ext cx="3877056" cy="26289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609600"/>
          </a:xfrm>
        </p:spPr>
        <p:txBody>
          <a:bodyPr>
            <a:normAutofit fontScale="90000"/>
          </a:bodyPr>
          <a:lstStyle/>
          <a:p>
            <a:pPr algn="ctr" eaLnBrk="1" hangingPunct="1"/>
            <a:r>
              <a:rPr lang="en-US" sz="4000" dirty="0" smtClean="0"/>
              <a:t>Conclusions</a:t>
            </a:r>
          </a:p>
        </p:txBody>
      </p:sp>
      <p:sp>
        <p:nvSpPr>
          <p:cNvPr id="41987" name="Content Placeholder 2"/>
          <p:cNvSpPr>
            <a:spLocks noGrp="1"/>
          </p:cNvSpPr>
          <p:nvPr>
            <p:ph idx="1"/>
          </p:nvPr>
        </p:nvSpPr>
        <p:spPr>
          <a:xfrm>
            <a:off x="152400" y="1371600"/>
            <a:ext cx="8763000" cy="5334000"/>
          </a:xfrm>
        </p:spPr>
        <p:txBody>
          <a:bodyPr>
            <a:noAutofit/>
          </a:bodyPr>
          <a:lstStyle/>
          <a:p>
            <a:pPr>
              <a:spcBef>
                <a:spcPts val="1800"/>
              </a:spcBef>
              <a:buFont typeface="+mj-lt"/>
              <a:buAutoNum type="arabicPeriod"/>
            </a:pPr>
            <a:r>
              <a:rPr lang="en-US" sz="2000" dirty="0" smtClean="0"/>
              <a:t>We developed and performed simulations of the Fe K</a:t>
            </a:r>
            <a:r>
              <a:rPr lang="el-GR" sz="2000" dirty="0" smtClean="0"/>
              <a:t>α</a:t>
            </a:r>
            <a:r>
              <a:rPr lang="en-US" sz="2000" dirty="0" smtClean="0"/>
              <a:t> line profiles  emitted from relativistic accretion disks around single and binary SMBHs, based on ray-tracing method in Kerr metric</a:t>
            </a:r>
          </a:p>
          <a:p>
            <a:pPr>
              <a:spcBef>
                <a:spcPts val="1800"/>
              </a:spcBef>
              <a:buFont typeface="+mj-lt"/>
              <a:buAutoNum type="arabicPeriod"/>
            </a:pPr>
            <a:r>
              <a:rPr lang="en-US" sz="2000" dirty="0" smtClean="0"/>
              <a:t>These simulations enables us to study space-time geometry in vicinity of such SMBHs, their properties, strong gravity effects and accretion physics</a:t>
            </a:r>
          </a:p>
          <a:p>
            <a:pPr>
              <a:spcBef>
                <a:spcPts val="1800"/>
              </a:spcBef>
              <a:buFont typeface="+mj-lt"/>
              <a:buAutoNum type="arabicPeriod"/>
            </a:pPr>
            <a:r>
              <a:rPr lang="en-US" sz="2000" dirty="0" smtClean="0"/>
              <a:t>If detected, the unusual, complex and shifted composite Fe K</a:t>
            </a:r>
            <a:r>
              <a:rPr lang="el-GR" sz="2000" dirty="0" smtClean="0"/>
              <a:t>α</a:t>
            </a:r>
            <a:r>
              <a:rPr lang="en-US" sz="2000" dirty="0" smtClean="0"/>
              <a:t> line profiles could provide evidence about presence of the binary SMBH systems</a:t>
            </a:r>
          </a:p>
          <a:p>
            <a:pPr>
              <a:spcBef>
                <a:spcPts val="1800"/>
              </a:spcBef>
              <a:buFont typeface="+mj-lt"/>
              <a:buAutoNum type="arabicPeriod"/>
            </a:pPr>
            <a:r>
              <a:rPr lang="en-US" sz="2000" dirty="0" smtClean="0"/>
              <a:t>Such complex Fe K</a:t>
            </a:r>
            <a:r>
              <a:rPr lang="el-GR" sz="2000" dirty="0" smtClean="0"/>
              <a:t>α</a:t>
            </a:r>
            <a:r>
              <a:rPr lang="en-US" sz="2000" dirty="0" smtClean="0"/>
              <a:t> line profiles could be used for studying the parameters and orbits of SMBHBs, especially in the cases when they are composed from two very different constituent line profiles (e.g. when one of them is significantly wider)</a:t>
            </a:r>
          </a:p>
          <a:p>
            <a:pPr>
              <a:spcBef>
                <a:spcPts val="1800"/>
              </a:spcBef>
              <a:buFont typeface="+mj-lt"/>
              <a:buAutoNum type="arabicPeriod"/>
            </a:pPr>
            <a:r>
              <a:rPr lang="en-US" sz="2000" dirty="0" smtClean="0"/>
              <a:t>This is the case when primary and secondary SMBHs have different properties and/or their accretion disks have different parameters (such as inner and outer radii and/or emissivity)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Rev_2012.jpg"/>
          <p:cNvPicPr>
            <a:picLocks noChangeAspect="1"/>
          </p:cNvPicPr>
          <p:nvPr/>
        </p:nvPicPr>
        <p:blipFill>
          <a:blip r:embed="rId2" cstate="print"/>
          <a:srcRect l="6046" t="5442" r="4837" b="69842"/>
          <a:stretch>
            <a:fillRect/>
          </a:stretch>
        </p:blipFill>
        <p:spPr>
          <a:xfrm>
            <a:off x="3048000" y="1828800"/>
            <a:ext cx="6065195" cy="2242490"/>
          </a:xfrm>
          <a:prstGeom prst="rect">
            <a:avLst/>
          </a:prstGeom>
          <a:ln w="25400">
            <a:noFill/>
          </a:ln>
        </p:spPr>
      </p:pic>
      <p:sp>
        <p:nvSpPr>
          <p:cNvPr id="4" name="TextBox 3"/>
          <p:cNvSpPr txBox="1"/>
          <p:nvPr/>
        </p:nvSpPr>
        <p:spPr>
          <a:xfrm>
            <a:off x="152400" y="1106269"/>
            <a:ext cx="8839200" cy="646331"/>
          </a:xfrm>
          <a:prstGeom prst="rect">
            <a:avLst/>
          </a:prstGeom>
          <a:noFill/>
          <a:ln w="19050">
            <a:solidFill>
              <a:schemeClr val="accent1"/>
            </a:solidFill>
          </a:ln>
        </p:spPr>
        <p:txBody>
          <a:bodyPr wrap="square" rtlCol="0">
            <a:spAutoFit/>
          </a:bodyPr>
          <a:lstStyle/>
          <a:p>
            <a:pPr algn="just" eaLnBrk="0" hangingPunct="0">
              <a:spcBef>
                <a:spcPts val="1800"/>
              </a:spcBef>
            </a:pPr>
            <a:r>
              <a:rPr lang="en-US" dirty="0" err="1" smtClean="0"/>
              <a:t>Jovanović</a:t>
            </a:r>
            <a:r>
              <a:rPr lang="en-US" dirty="0" smtClean="0"/>
              <a:t> P., </a:t>
            </a:r>
            <a:r>
              <a:rPr lang="en-US" dirty="0" err="1" smtClean="0"/>
              <a:t>Popović</a:t>
            </a:r>
            <a:r>
              <a:rPr lang="en-US" dirty="0" smtClean="0"/>
              <a:t> L. Č., 2009, chapter in book “</a:t>
            </a:r>
            <a:r>
              <a:rPr lang="en-US" i="1" dirty="0" smtClean="0"/>
              <a:t>Black Holes and Galaxy Formation</a:t>
            </a:r>
            <a:r>
              <a:rPr lang="en-US" dirty="0" smtClean="0"/>
              <a:t>”, Nova Science Publishers Inc, Hauppauge NY, USA, 249-294, arXiv:0903.0978</a:t>
            </a:r>
          </a:p>
        </p:txBody>
      </p:sp>
      <p:sp>
        <p:nvSpPr>
          <p:cNvPr id="5" name="Rectangle 13"/>
          <p:cNvSpPr>
            <a:spLocks noGrp="1" noChangeArrowheads="1"/>
          </p:cNvSpPr>
          <p:nvPr>
            <p:ph type="title"/>
          </p:nvPr>
        </p:nvSpPr>
        <p:spPr>
          <a:xfrm>
            <a:off x="533400" y="152400"/>
            <a:ext cx="8077200" cy="685800"/>
          </a:xfrm>
        </p:spPr>
        <p:txBody>
          <a:bodyPr>
            <a:noAutofit/>
          </a:bodyPr>
          <a:lstStyle/>
          <a:p>
            <a:pPr algn="ctr" fontAlgn="auto">
              <a:spcAft>
                <a:spcPts val="0"/>
              </a:spcAft>
              <a:defRPr/>
            </a:pPr>
            <a:r>
              <a:rPr lang="en-US" sz="4400" dirty="0" smtClean="0"/>
              <a:t>Reviews of our results</a:t>
            </a:r>
          </a:p>
        </p:txBody>
      </p:sp>
      <p:pic>
        <p:nvPicPr>
          <p:cNvPr id="8" name="Picture 3"/>
          <p:cNvPicPr>
            <a:picLocks noChangeAspect="1" noChangeArrowheads="1"/>
          </p:cNvPicPr>
          <p:nvPr/>
        </p:nvPicPr>
        <p:blipFill>
          <a:blip r:embed="rId3" cstate="print"/>
          <a:srcRect/>
          <a:stretch>
            <a:fillRect/>
          </a:stretch>
        </p:blipFill>
        <p:spPr bwMode="auto">
          <a:xfrm>
            <a:off x="3116016" y="4495800"/>
            <a:ext cx="5951784" cy="2162245"/>
          </a:xfrm>
          <a:prstGeom prst="rect">
            <a:avLst/>
          </a:prstGeom>
          <a:noFill/>
          <a:ln w="9525">
            <a:noFill/>
            <a:miter lim="800000"/>
            <a:headEnd/>
            <a:tailEnd/>
          </a:ln>
        </p:spPr>
      </p:pic>
      <p:pic>
        <p:nvPicPr>
          <p:cNvPr id="9" name="Picture 8" descr="book.jpg"/>
          <p:cNvPicPr>
            <a:picLocks noChangeAspect="1"/>
          </p:cNvPicPr>
          <p:nvPr/>
        </p:nvPicPr>
        <p:blipFill>
          <a:blip r:embed="rId4" cstate="print"/>
          <a:stretch>
            <a:fillRect/>
          </a:stretch>
        </p:blipFill>
        <p:spPr>
          <a:xfrm>
            <a:off x="26670" y="2057400"/>
            <a:ext cx="3021330" cy="45720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183" y="2895600"/>
            <a:ext cx="7674217" cy="923330"/>
          </a:xfrm>
          <a:prstGeom prst="rect">
            <a:avLst/>
          </a:prstGeom>
          <a:noFill/>
        </p:spPr>
        <p:txBody>
          <a:bodyPr wrap="none">
            <a:spAutoFit/>
            <a:scene3d>
              <a:camera prst="perspectiveFront"/>
              <a:lightRig rig="threePt" dir="t"/>
            </a:scene3d>
          </a:bodyPr>
          <a:lstStyle/>
          <a:p>
            <a:pPr algn="ctr" eaLnBrk="0" hangingPunct="0">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50" endPos="85000" dist="29997" dir="5400000" sy="-100000" algn="bl" rotWithShape="0"/>
                </a:effectLst>
                <a:cs typeface="+mn-cs"/>
              </a:rPr>
              <a:t>Thank you for attention!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688"/>
            <a:ext cx="8229600" cy="819912"/>
          </a:xfrm>
        </p:spPr>
        <p:txBody>
          <a:bodyPr/>
          <a:lstStyle/>
          <a:p>
            <a:pPr algn="ctr"/>
            <a:r>
              <a:rPr lang="en-US" dirty="0" smtClean="0"/>
              <a:t>Outline</a:t>
            </a:r>
            <a:endParaRPr lang="en-US" dirty="0"/>
          </a:p>
        </p:txBody>
      </p:sp>
      <p:sp>
        <p:nvSpPr>
          <p:cNvPr id="3" name="Content Placeholder 2"/>
          <p:cNvSpPr>
            <a:spLocks noGrp="1"/>
          </p:cNvSpPr>
          <p:nvPr>
            <p:ph idx="1"/>
          </p:nvPr>
        </p:nvSpPr>
        <p:spPr>
          <a:xfrm>
            <a:off x="0" y="2138839"/>
            <a:ext cx="9144000" cy="4185761"/>
          </a:xfrm>
        </p:spPr>
        <p:txBody>
          <a:bodyPr wrap="square">
            <a:spAutoFit/>
          </a:bodyPr>
          <a:lstStyle/>
          <a:p>
            <a:pPr>
              <a:spcBef>
                <a:spcPts val="2400"/>
              </a:spcBef>
              <a:buFont typeface="+mj-lt"/>
              <a:buAutoNum type="arabicPeriod"/>
            </a:pPr>
            <a:r>
              <a:rPr lang="en-US" sz="2400" dirty="0" smtClean="0"/>
              <a:t>The broad Fe K</a:t>
            </a:r>
            <a:r>
              <a:rPr lang="el-GR" sz="2400" dirty="0" smtClean="0"/>
              <a:t>α </a:t>
            </a:r>
            <a:r>
              <a:rPr lang="en-US" sz="2400" dirty="0" smtClean="0"/>
              <a:t>spectral line emitted from </a:t>
            </a:r>
            <a:r>
              <a:rPr lang="en-US" sz="2400" dirty="0" smtClean="0"/>
              <a:t>a relativistic </a:t>
            </a:r>
            <a:r>
              <a:rPr lang="en-US" sz="2400" dirty="0" smtClean="0"/>
              <a:t>accretion </a:t>
            </a:r>
            <a:r>
              <a:rPr lang="en-US" sz="2400" dirty="0" smtClean="0"/>
              <a:t>disk </a:t>
            </a:r>
            <a:r>
              <a:rPr lang="en-US" sz="2400" dirty="0" smtClean="0"/>
              <a:t>around central </a:t>
            </a:r>
            <a:r>
              <a:rPr lang="en-US" sz="2400" dirty="0" err="1" smtClean="0"/>
              <a:t>supermassive</a:t>
            </a:r>
            <a:r>
              <a:rPr lang="en-US" sz="2400" dirty="0" smtClean="0"/>
              <a:t> black </a:t>
            </a:r>
            <a:r>
              <a:rPr lang="en-US" sz="2400" dirty="0" smtClean="0"/>
              <a:t>hole </a:t>
            </a:r>
            <a:r>
              <a:rPr lang="en-US" sz="2400" dirty="0" smtClean="0"/>
              <a:t>(</a:t>
            </a:r>
            <a:r>
              <a:rPr lang="en-US" sz="2400" dirty="0" smtClean="0"/>
              <a:t>SMBH) </a:t>
            </a:r>
            <a:r>
              <a:rPr lang="en-US" sz="2400" dirty="0" smtClean="0"/>
              <a:t>of </a:t>
            </a:r>
            <a:r>
              <a:rPr lang="en-US" sz="2400" dirty="0" smtClean="0"/>
              <a:t>AGN</a:t>
            </a:r>
          </a:p>
          <a:p>
            <a:pPr lvl="1">
              <a:spcBef>
                <a:spcPts val="1200"/>
              </a:spcBef>
            </a:pPr>
            <a:r>
              <a:rPr lang="en-US" sz="2200" b="1" u="sng" dirty="0" smtClean="0"/>
              <a:t>our </a:t>
            </a:r>
            <a:r>
              <a:rPr lang="en-US" sz="2200" b="1" u="sng" dirty="0" smtClean="0"/>
              <a:t>investigations</a:t>
            </a:r>
            <a:r>
              <a:rPr lang="en-US" sz="2200" dirty="0" smtClean="0"/>
              <a:t>: simulations of the Fe K</a:t>
            </a:r>
            <a:r>
              <a:rPr lang="el-GR" sz="2200" dirty="0" smtClean="0"/>
              <a:t>α </a:t>
            </a:r>
            <a:r>
              <a:rPr lang="en-US" sz="2200" dirty="0" smtClean="0"/>
              <a:t>line </a:t>
            </a:r>
            <a:r>
              <a:rPr lang="en-US" sz="2200" dirty="0" smtClean="0"/>
              <a:t>profiles, </a:t>
            </a:r>
            <a:r>
              <a:rPr lang="en-US" sz="2200" dirty="0" smtClean="0"/>
              <a:t>based on ray-tracing in Kerr metric</a:t>
            </a:r>
            <a:endParaRPr lang="en-US" sz="2200" dirty="0" smtClean="0"/>
          </a:p>
          <a:p>
            <a:pPr>
              <a:spcBef>
                <a:spcPts val="2400"/>
              </a:spcBef>
              <a:buFont typeface="+mj-lt"/>
              <a:buAutoNum type="arabicPeriod"/>
            </a:pPr>
            <a:r>
              <a:rPr lang="en-US" sz="2400" dirty="0" err="1" smtClean="0"/>
              <a:t>Supermassive</a:t>
            </a:r>
            <a:r>
              <a:rPr lang="en-US" sz="2400" dirty="0" smtClean="0"/>
              <a:t> black hole binaries (SMBHBs)</a:t>
            </a:r>
            <a:endParaRPr lang="en-US" sz="2400" dirty="0" smtClean="0">
              <a:sym typeface="Symbol" pitchFamily="18" charset="2"/>
            </a:endParaRPr>
          </a:p>
          <a:p>
            <a:pPr lvl="1">
              <a:spcBef>
                <a:spcPts val="1200"/>
              </a:spcBef>
            </a:pPr>
            <a:r>
              <a:rPr lang="en-US" sz="2200" b="1" u="sng" dirty="0" smtClean="0"/>
              <a:t>o</a:t>
            </a:r>
            <a:r>
              <a:rPr lang="en-US" sz="2200" b="1" u="sng" dirty="0" smtClean="0"/>
              <a:t>ur </a:t>
            </a:r>
            <a:r>
              <a:rPr lang="en-US" sz="2200" b="1" u="sng" dirty="0" smtClean="0"/>
              <a:t>investigations</a:t>
            </a:r>
            <a:r>
              <a:rPr lang="en-US" sz="2200" dirty="0" smtClean="0"/>
              <a:t>: simulations of </a:t>
            </a:r>
            <a:r>
              <a:rPr lang="en-US" sz="2200" dirty="0" smtClean="0"/>
              <a:t>the c</a:t>
            </a:r>
            <a:r>
              <a:rPr lang="en-US" sz="2200" dirty="0" smtClean="0"/>
              <a:t>omposite</a:t>
            </a:r>
            <a:r>
              <a:rPr lang="en-US" sz="2200" dirty="0" smtClean="0"/>
              <a:t> </a:t>
            </a:r>
            <a:r>
              <a:rPr lang="en-US" sz="2200" dirty="0" smtClean="0"/>
              <a:t>Fe K</a:t>
            </a:r>
            <a:r>
              <a:rPr lang="el-GR" sz="2200" dirty="0" smtClean="0"/>
              <a:t>α </a:t>
            </a:r>
            <a:r>
              <a:rPr lang="en-US" sz="2200" dirty="0" smtClean="0"/>
              <a:t>line profiles emitted from </a:t>
            </a:r>
            <a:r>
              <a:rPr lang="en-US" sz="2200" dirty="0" smtClean="0"/>
              <a:t>two accretion disks around components moving along </a:t>
            </a:r>
            <a:r>
              <a:rPr lang="en-US" sz="2200" dirty="0" err="1" smtClean="0"/>
              <a:t>Keplerian</a:t>
            </a:r>
            <a:r>
              <a:rPr lang="en-US" sz="2200" smtClean="0"/>
              <a:t> orbits</a:t>
            </a:r>
            <a:endParaRPr lang="en-US" sz="2200" dirty="0" smtClean="0"/>
          </a:p>
          <a:p>
            <a:pPr>
              <a:spcBef>
                <a:spcPts val="2400"/>
              </a:spcBef>
              <a:buFont typeface="+mj-lt"/>
              <a:buAutoNum type="arabicPeriod"/>
            </a:pPr>
            <a:r>
              <a:rPr lang="en-US" sz="2400" dirty="0" smtClean="0"/>
              <a:t>Conclusions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382000" cy="838200"/>
          </a:xfrm>
        </p:spPr>
        <p:txBody>
          <a:bodyPr/>
          <a:lstStyle/>
          <a:p>
            <a:pPr algn="ctr" eaLnBrk="1" hangingPunct="1"/>
            <a:r>
              <a:rPr lang="en-US" dirty="0" smtClean="0"/>
              <a:t>SMBHs in Active Galaxies </a:t>
            </a:r>
          </a:p>
        </p:txBody>
      </p:sp>
      <p:sp>
        <p:nvSpPr>
          <p:cNvPr id="8195" name="Rectangle 3"/>
          <p:cNvSpPr>
            <a:spLocks noGrp="1" noChangeArrowheads="1"/>
          </p:cNvSpPr>
          <p:nvPr>
            <p:ph type="body" idx="1"/>
          </p:nvPr>
        </p:nvSpPr>
        <p:spPr>
          <a:xfrm>
            <a:off x="5105400" y="1676400"/>
            <a:ext cx="3505200" cy="1015663"/>
          </a:xfrm>
        </p:spPr>
        <p:txBody>
          <a:bodyPr wrap="square">
            <a:spAutoFit/>
          </a:bodyPr>
          <a:lstStyle/>
          <a:p>
            <a:pPr marL="292100" indent="-292100" eaLnBrk="1" hangingPunct="1"/>
            <a:r>
              <a:rPr lang="en-US" sz="2000" dirty="0" smtClean="0"/>
              <a:t>Small very bright core embedded in an otherwise typical galaxy</a:t>
            </a:r>
          </a:p>
        </p:txBody>
      </p:sp>
      <p:pic>
        <p:nvPicPr>
          <p:cNvPr id="6" name="Content Placeholder 3" descr="ngc5548.gif"/>
          <p:cNvPicPr>
            <a:picLocks noChangeAspect="1"/>
          </p:cNvPicPr>
          <p:nvPr/>
        </p:nvPicPr>
        <p:blipFill>
          <a:blip r:embed="rId2" cstate="print"/>
          <a:srcRect/>
          <a:stretch>
            <a:fillRect/>
          </a:stretch>
        </p:blipFill>
        <p:spPr>
          <a:xfrm>
            <a:off x="92735" y="838200"/>
            <a:ext cx="4860265" cy="2866644"/>
          </a:xfrm>
          <a:prstGeom prst="rect">
            <a:avLst/>
          </a:prstGeom>
        </p:spPr>
      </p:pic>
      <p:sp>
        <p:nvSpPr>
          <p:cNvPr id="8" name="TextBox 5"/>
          <p:cNvSpPr txBox="1">
            <a:spLocks noChangeArrowheads="1"/>
          </p:cNvSpPr>
          <p:nvPr/>
        </p:nvSpPr>
        <p:spPr bwMode="auto">
          <a:xfrm>
            <a:off x="5029200" y="892314"/>
            <a:ext cx="3886200" cy="707886"/>
          </a:xfrm>
          <a:prstGeom prst="rect">
            <a:avLst/>
          </a:prstGeom>
          <a:noFill/>
          <a:ln w="9525">
            <a:noFill/>
            <a:miter lim="800000"/>
            <a:headEnd/>
            <a:tailEnd/>
          </a:ln>
        </p:spPr>
        <p:txBody>
          <a:bodyPr wrap="square">
            <a:spAutoFit/>
          </a:bodyPr>
          <a:lstStyle/>
          <a:p>
            <a:r>
              <a:rPr lang="en-US" sz="2000" dirty="0" smtClean="0">
                <a:latin typeface="Constantia" pitchFamily="18" charset="0"/>
              </a:rPr>
              <a:t>Left</a:t>
            </a:r>
            <a:r>
              <a:rPr lang="sr-Cyrl-CS" sz="2000" dirty="0" smtClean="0">
                <a:latin typeface="Constantia" pitchFamily="18" charset="0"/>
              </a:rPr>
              <a:t>: </a:t>
            </a:r>
            <a:r>
              <a:rPr lang="en-US" sz="2000" dirty="0">
                <a:latin typeface="Constantia" pitchFamily="18" charset="0"/>
              </a:rPr>
              <a:t>NGC 5548</a:t>
            </a:r>
            <a:r>
              <a:rPr lang="sr-Cyrl-CS" sz="2000" dirty="0">
                <a:latin typeface="Constantia" pitchFamily="18" charset="0"/>
              </a:rPr>
              <a:t> </a:t>
            </a:r>
            <a:r>
              <a:rPr lang="sr-Cyrl-CS" sz="2000" dirty="0" smtClean="0">
                <a:latin typeface="Constantia" pitchFamily="18" charset="0"/>
              </a:rPr>
              <a:t>(</a:t>
            </a:r>
            <a:r>
              <a:rPr lang="en-US" sz="2000" dirty="0" err="1" smtClean="0">
                <a:latin typeface="Constantia" pitchFamily="18" charset="0"/>
              </a:rPr>
              <a:t>Seyfert</a:t>
            </a:r>
            <a:r>
              <a:rPr lang="en-US" sz="2000" dirty="0" smtClean="0">
                <a:latin typeface="Constantia" pitchFamily="18" charset="0"/>
              </a:rPr>
              <a:t> galaxy</a:t>
            </a:r>
            <a:r>
              <a:rPr lang="sr-Cyrl-CS" sz="2000" dirty="0" smtClean="0">
                <a:latin typeface="Constantia" pitchFamily="18" charset="0"/>
              </a:rPr>
              <a:t>)</a:t>
            </a:r>
            <a:endParaRPr lang="sr-Cyrl-CS" sz="2000" dirty="0">
              <a:latin typeface="Constantia" pitchFamily="18" charset="0"/>
            </a:endParaRPr>
          </a:p>
          <a:p>
            <a:r>
              <a:rPr lang="en-US" sz="2000" dirty="0" smtClean="0">
                <a:latin typeface="Constantia" pitchFamily="18" charset="0"/>
              </a:rPr>
              <a:t>Right</a:t>
            </a:r>
            <a:r>
              <a:rPr lang="sr-Cyrl-CS" sz="2000" dirty="0" smtClean="0">
                <a:latin typeface="Constantia" pitchFamily="18" charset="0"/>
              </a:rPr>
              <a:t>: </a:t>
            </a:r>
            <a:r>
              <a:rPr lang="en-US" sz="2000" dirty="0">
                <a:latin typeface="Constantia" pitchFamily="18" charset="0"/>
              </a:rPr>
              <a:t>NGC 3277</a:t>
            </a:r>
            <a:r>
              <a:rPr lang="sr-Cyrl-CS" sz="2000" dirty="0">
                <a:latin typeface="Constantia" pitchFamily="18" charset="0"/>
              </a:rPr>
              <a:t> </a:t>
            </a:r>
            <a:r>
              <a:rPr lang="sr-Cyrl-CS" sz="2000" dirty="0" smtClean="0">
                <a:latin typeface="Constantia" pitchFamily="18" charset="0"/>
              </a:rPr>
              <a:t>(</a:t>
            </a:r>
            <a:r>
              <a:rPr lang="en-US" sz="2000" dirty="0" smtClean="0">
                <a:latin typeface="Constantia" pitchFamily="18" charset="0"/>
              </a:rPr>
              <a:t>regular galaxy</a:t>
            </a:r>
            <a:r>
              <a:rPr lang="sr-Cyrl-CS" sz="2000" dirty="0" smtClean="0">
                <a:latin typeface="Constantia" pitchFamily="18" charset="0"/>
              </a:rPr>
              <a:t>)</a:t>
            </a:r>
            <a:endParaRPr lang="en-US" sz="2000" dirty="0">
              <a:latin typeface="Constantia" pitchFamily="18" charset="0"/>
            </a:endParaRPr>
          </a:p>
        </p:txBody>
      </p:sp>
      <p:pic>
        <p:nvPicPr>
          <p:cNvPr id="9" name="Picture 21" descr="ngc4261"/>
          <p:cNvPicPr>
            <a:picLocks noChangeAspect="1" noChangeArrowheads="1"/>
          </p:cNvPicPr>
          <p:nvPr/>
        </p:nvPicPr>
        <p:blipFill>
          <a:blip r:embed="rId3" cstate="print"/>
          <a:srcRect/>
          <a:stretch>
            <a:fillRect/>
          </a:stretch>
        </p:blipFill>
        <p:spPr bwMode="auto">
          <a:xfrm>
            <a:off x="558165" y="3732657"/>
            <a:ext cx="3937635" cy="3125343"/>
          </a:xfrm>
          <a:prstGeom prst="rect">
            <a:avLst/>
          </a:prstGeom>
          <a:noFill/>
          <a:ln w="9525">
            <a:noFill/>
            <a:miter lim="800000"/>
            <a:headEnd/>
            <a:tailEnd/>
          </a:ln>
        </p:spPr>
      </p:pic>
      <p:pic>
        <p:nvPicPr>
          <p:cNvPr id="10" name="Content Placeholder 5" descr="agnmodel.jpg"/>
          <p:cNvPicPr>
            <a:picLocks noChangeAspect="1"/>
          </p:cNvPicPr>
          <p:nvPr/>
        </p:nvPicPr>
        <p:blipFill>
          <a:blip r:embed="rId4" cstate="print"/>
          <a:srcRect/>
          <a:stretch>
            <a:fillRect/>
          </a:stretch>
        </p:blipFill>
        <p:spPr>
          <a:xfrm>
            <a:off x="5257800" y="2743200"/>
            <a:ext cx="3733800" cy="406717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lyby_large.mpg">
            <a:hlinkClick r:id="" action="ppaction://media"/>
          </p:cNvPr>
          <p:cNvPicPr>
            <a:picLocks noRot="1" noChangeAspect="1"/>
          </p:cNvPicPr>
          <p:nvPr>
            <a:videoFile r:link="rId1"/>
          </p:nvPr>
        </p:nvPicPr>
        <p:blipFill>
          <a:blip r:embed="rId3" cstate="print"/>
          <a:srcRect/>
          <a:stretch>
            <a:fillRect/>
          </a:stretch>
        </p:blipFill>
        <p:spPr bwMode="auto">
          <a:xfrm>
            <a:off x="228600" y="381000"/>
            <a:ext cx="8686800" cy="5791200"/>
          </a:xfrm>
          <a:prstGeom prst="rect">
            <a:avLst/>
          </a:prstGeom>
          <a:noFill/>
          <a:ln w="9525">
            <a:noFill/>
            <a:miter lim="800000"/>
            <a:headEnd/>
            <a:tailEnd/>
          </a:ln>
        </p:spPr>
      </p:pic>
      <p:sp>
        <p:nvSpPr>
          <p:cNvPr id="3" name="TextBox 2"/>
          <p:cNvSpPr txBox="1"/>
          <p:nvPr/>
        </p:nvSpPr>
        <p:spPr>
          <a:xfrm>
            <a:off x="1422957" y="6324600"/>
            <a:ext cx="6120843" cy="400110"/>
          </a:xfrm>
          <a:prstGeom prst="rect">
            <a:avLst/>
          </a:prstGeom>
          <a:noFill/>
        </p:spPr>
        <p:txBody>
          <a:bodyPr wrap="none" rtlCol="0">
            <a:spAutoFit/>
          </a:bodyPr>
          <a:lstStyle/>
          <a:p>
            <a:r>
              <a:rPr lang="en-US" sz="2000" dirty="0" err="1" smtClean="0"/>
              <a:t>Armitage</a:t>
            </a:r>
            <a:r>
              <a:rPr lang="en-US" sz="2000" dirty="0" smtClean="0"/>
              <a:t>, P. J., Reynolds, C. S. 2003, </a:t>
            </a:r>
            <a:r>
              <a:rPr lang="en-US" sz="2000" i="1" dirty="0" smtClean="0"/>
              <a:t>MNRAS</a:t>
            </a:r>
            <a:r>
              <a:rPr lang="en-US" sz="2000" dirty="0" smtClean="0"/>
              <a:t>, 341, 1041</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Picture 6" descr="lineprofile"/>
          <p:cNvPicPr>
            <a:picLocks noGrp="1" noChangeAspect="1" noChangeArrowheads="1"/>
          </p:cNvPicPr>
          <p:nvPr>
            <p:ph sz="half" idx="1"/>
          </p:nvPr>
        </p:nvPicPr>
        <p:blipFill>
          <a:blip r:embed="rId3" cstate="print"/>
          <a:srcRect l="1915" t="1629" b="1629"/>
          <a:stretch>
            <a:fillRect/>
          </a:stretch>
        </p:blipFill>
        <p:spPr>
          <a:xfrm>
            <a:off x="4434815" y="894085"/>
            <a:ext cx="4683795" cy="5430515"/>
          </a:xfrm>
          <a:noFill/>
          <a:ln/>
        </p:spPr>
      </p:pic>
      <p:sp>
        <p:nvSpPr>
          <p:cNvPr id="6" name="Text Box 6"/>
          <p:cNvSpPr txBox="1">
            <a:spLocks noChangeArrowheads="1"/>
          </p:cNvSpPr>
          <p:nvPr/>
        </p:nvSpPr>
        <p:spPr bwMode="auto">
          <a:xfrm>
            <a:off x="4953000" y="6381690"/>
            <a:ext cx="3733800" cy="400110"/>
          </a:xfrm>
          <a:prstGeom prst="rect">
            <a:avLst/>
          </a:prstGeom>
          <a:noFill/>
          <a:ln w="9525">
            <a:noFill/>
            <a:miter lim="800000"/>
            <a:headEnd/>
            <a:tailEnd/>
          </a:ln>
          <a:effectLst/>
        </p:spPr>
        <p:txBody>
          <a:bodyPr wrap="square">
            <a:spAutoFit/>
          </a:bodyPr>
          <a:lstStyle/>
          <a:p>
            <a:r>
              <a:rPr lang="en-US" sz="2000" dirty="0" smtClean="0"/>
              <a:t>Fabian, A. C. 2006, </a:t>
            </a:r>
            <a:r>
              <a:rPr lang="en-US" sz="2000" i="1" dirty="0" smtClean="0"/>
              <a:t>AN</a:t>
            </a:r>
            <a:r>
              <a:rPr lang="en-US" sz="2000" dirty="0" smtClean="0"/>
              <a:t>, 327, 943</a:t>
            </a:r>
            <a:endParaRPr lang="en-US" sz="2000" dirty="0"/>
          </a:p>
        </p:txBody>
      </p:sp>
      <p:pic>
        <p:nvPicPr>
          <p:cNvPr id="7" name="Picture 6" descr="grav_redshift.png"/>
          <p:cNvPicPr>
            <a:picLocks noChangeAspect="1"/>
          </p:cNvPicPr>
          <p:nvPr/>
        </p:nvPicPr>
        <p:blipFill>
          <a:blip r:embed="rId4" cstate="print"/>
          <a:stretch>
            <a:fillRect/>
          </a:stretch>
        </p:blipFill>
        <p:spPr>
          <a:xfrm>
            <a:off x="7330440" y="4038600"/>
            <a:ext cx="1508760" cy="512064"/>
          </a:xfrm>
          <a:prstGeom prst="rect">
            <a:avLst/>
          </a:prstGeom>
        </p:spPr>
      </p:pic>
      <p:sp>
        <p:nvSpPr>
          <p:cNvPr id="10" name="Rectangle 18"/>
          <p:cNvSpPr>
            <a:spLocks noGrp="1" noChangeArrowheads="1"/>
          </p:cNvSpPr>
          <p:nvPr>
            <p:ph type="title"/>
          </p:nvPr>
        </p:nvSpPr>
        <p:spPr>
          <a:xfrm>
            <a:off x="381000" y="228600"/>
            <a:ext cx="8229600" cy="609600"/>
          </a:xfrm>
        </p:spPr>
        <p:txBody>
          <a:bodyPr>
            <a:noAutofit/>
          </a:bodyPr>
          <a:lstStyle/>
          <a:p>
            <a:pPr algn="ctr"/>
            <a:r>
              <a:rPr lang="en-US" sz="4000" dirty="0" smtClean="0"/>
              <a:t>The broad Fe K</a:t>
            </a:r>
            <a:r>
              <a:rPr lang="el-GR" sz="4000" dirty="0" smtClean="0"/>
              <a:t>α </a:t>
            </a:r>
            <a:r>
              <a:rPr lang="en-US" sz="4000" dirty="0" smtClean="0"/>
              <a:t>spectral line</a:t>
            </a:r>
          </a:p>
        </p:txBody>
      </p:sp>
      <p:pic>
        <p:nvPicPr>
          <p:cNvPr id="12" name="Content Placeholder 3" descr="mcg6_prof.eps"/>
          <p:cNvPicPr>
            <a:picLocks noChangeAspect="1"/>
          </p:cNvPicPr>
          <p:nvPr/>
        </p:nvPicPr>
        <p:blipFill>
          <a:blip r:embed="rId5" cstate="print"/>
          <a:srcRect/>
          <a:stretch>
            <a:fillRect/>
          </a:stretch>
        </p:blipFill>
        <p:spPr bwMode="auto">
          <a:xfrm>
            <a:off x="83400" y="3276600"/>
            <a:ext cx="4336200" cy="3140460"/>
          </a:xfrm>
          <a:prstGeom prst="rect">
            <a:avLst/>
          </a:prstGeom>
          <a:noFill/>
          <a:ln w="9525">
            <a:noFill/>
            <a:miter lim="800000"/>
            <a:headEnd/>
            <a:tailEnd/>
          </a:ln>
        </p:spPr>
      </p:pic>
      <p:sp>
        <p:nvSpPr>
          <p:cNvPr id="13" name="TextBox 6"/>
          <p:cNvSpPr txBox="1">
            <a:spLocks noChangeArrowheads="1"/>
          </p:cNvSpPr>
          <p:nvPr/>
        </p:nvSpPr>
        <p:spPr bwMode="auto">
          <a:xfrm>
            <a:off x="381000" y="6381690"/>
            <a:ext cx="4038600" cy="400110"/>
          </a:xfrm>
          <a:prstGeom prst="rect">
            <a:avLst/>
          </a:prstGeom>
          <a:noFill/>
          <a:ln w="12700">
            <a:noFill/>
            <a:miter lim="800000"/>
            <a:headEnd/>
            <a:tailEnd/>
          </a:ln>
        </p:spPr>
        <p:txBody>
          <a:bodyPr wrap="square">
            <a:spAutoFit/>
          </a:bodyPr>
          <a:lstStyle/>
          <a:p>
            <a:pPr eaLnBrk="0" hangingPunct="0"/>
            <a:r>
              <a:rPr lang="en-US" sz="2000" dirty="0" smtClean="0"/>
              <a:t>Tanaka et </a:t>
            </a:r>
            <a:r>
              <a:rPr lang="en-US" sz="2000" dirty="0"/>
              <a:t>al, 1995, </a:t>
            </a:r>
            <a:r>
              <a:rPr lang="en-US" sz="2000" i="1" dirty="0"/>
              <a:t>Nature,</a:t>
            </a:r>
            <a:r>
              <a:rPr lang="en-US" sz="2000" dirty="0"/>
              <a:t> </a:t>
            </a:r>
            <a:r>
              <a:rPr lang="en-US" sz="2000" b="1" dirty="0"/>
              <a:t>375</a:t>
            </a:r>
            <a:r>
              <a:rPr lang="en-US" sz="2000" dirty="0"/>
              <a:t>, </a:t>
            </a:r>
            <a:r>
              <a:rPr lang="en-US" sz="2000" dirty="0" smtClean="0"/>
              <a:t>659</a:t>
            </a:r>
            <a:endParaRPr lang="en-US" sz="2000" dirty="0"/>
          </a:p>
        </p:txBody>
      </p:sp>
      <p:sp>
        <p:nvSpPr>
          <p:cNvPr id="14" name="Rectangle 3"/>
          <p:cNvSpPr>
            <a:spLocks noGrp="1" noChangeArrowheads="1"/>
          </p:cNvSpPr>
          <p:nvPr>
            <p:ph type="body" idx="1"/>
          </p:nvPr>
        </p:nvSpPr>
        <p:spPr>
          <a:xfrm>
            <a:off x="76200" y="1045964"/>
            <a:ext cx="4419600" cy="2154436"/>
          </a:xfrm>
        </p:spPr>
        <p:txBody>
          <a:bodyPr wrap="square" lIns="0" tIns="0" rIns="0" bIns="0">
            <a:spAutoFit/>
          </a:bodyPr>
          <a:lstStyle/>
          <a:p>
            <a:pPr marL="182880" indent="-182880" eaLnBrk="1" hangingPunct="1">
              <a:spcBef>
                <a:spcPts val="0"/>
              </a:spcBef>
            </a:pPr>
            <a:r>
              <a:rPr lang="en-US" sz="2000" dirty="0" smtClean="0"/>
              <a:t>broad emission spectral line at 6.4 </a:t>
            </a:r>
            <a:r>
              <a:rPr lang="en-US" sz="2000" dirty="0" err="1" smtClean="0"/>
              <a:t>keV</a:t>
            </a:r>
            <a:endParaRPr lang="en-US" sz="2000" dirty="0" smtClean="0"/>
          </a:p>
          <a:p>
            <a:pPr marL="182880" indent="-182880" eaLnBrk="1" hangingPunct="1">
              <a:spcBef>
                <a:spcPts val="0"/>
              </a:spcBef>
            </a:pPr>
            <a:r>
              <a:rPr lang="en-US" sz="2000" dirty="0" err="1" smtClean="0"/>
              <a:t>asymetric</a:t>
            </a:r>
            <a:r>
              <a:rPr lang="en-US" sz="2000" dirty="0" smtClean="0"/>
              <a:t> profile with </a:t>
            </a:r>
            <a:r>
              <a:rPr lang="en-US" altLang="zh-CN" sz="2000" dirty="0" smtClean="0">
                <a:ea typeface="宋体" pitchFamily="2" charset="-122"/>
              </a:rPr>
              <a:t>narrow bright </a:t>
            </a:r>
            <a:r>
              <a:rPr lang="en-US" altLang="zh-CN" sz="2000" b="1" dirty="0" smtClean="0">
                <a:solidFill>
                  <a:srgbClr val="0000FF"/>
                </a:solidFill>
                <a:ea typeface="宋体" pitchFamily="2" charset="-122"/>
              </a:rPr>
              <a:t>blue</a:t>
            </a:r>
            <a:r>
              <a:rPr lang="en-US" altLang="zh-CN" sz="2000" dirty="0" smtClean="0">
                <a:ea typeface="宋体" pitchFamily="2" charset="-122"/>
              </a:rPr>
              <a:t> peak and wide faint </a:t>
            </a:r>
            <a:r>
              <a:rPr lang="en-US" altLang="zh-CN" sz="2000" b="1" dirty="0" smtClean="0">
                <a:solidFill>
                  <a:srgbClr val="FF0000"/>
                </a:solidFill>
                <a:ea typeface="宋体" pitchFamily="2" charset="-122"/>
              </a:rPr>
              <a:t>red</a:t>
            </a:r>
            <a:r>
              <a:rPr lang="en-US" altLang="zh-CN" sz="2000" dirty="0" smtClean="0">
                <a:ea typeface="宋体" pitchFamily="2" charset="-122"/>
              </a:rPr>
              <a:t> peak</a:t>
            </a:r>
            <a:endParaRPr lang="en-US" sz="2000" dirty="0" smtClean="0"/>
          </a:p>
          <a:p>
            <a:pPr marL="182880" indent="-182880" eaLnBrk="1" hangingPunct="1">
              <a:spcBef>
                <a:spcPts val="0"/>
              </a:spcBef>
            </a:pPr>
            <a:r>
              <a:rPr lang="en-US" altLang="zh-CN" sz="2000" dirty="0" smtClean="0">
                <a:ea typeface="宋体" pitchFamily="2" charset="-122"/>
              </a:rPr>
              <a:t>Line width corresponds to velocity:</a:t>
            </a:r>
          </a:p>
          <a:p>
            <a:pPr marL="182880" indent="-182880" eaLnBrk="1" hangingPunct="1">
              <a:spcBef>
                <a:spcPts val="0"/>
              </a:spcBef>
              <a:buFont typeface="Wingdings" pitchFamily="2" charset="2"/>
              <a:buNone/>
            </a:pPr>
            <a:r>
              <a:rPr lang="en-US" altLang="zh-CN" sz="2000" dirty="0" smtClean="0">
                <a:ea typeface="宋体" pitchFamily="2" charset="-122"/>
              </a:rPr>
              <a:t>	v ~ 100.000 km/s (MCG-6-30-15)</a:t>
            </a:r>
            <a:endParaRPr lang="en-US" altLang="zh-CN" sz="2000" b="1" u="sng" dirty="0" smtClean="0">
              <a:ea typeface="宋体" pitchFamily="2" charset="-122"/>
            </a:endParaRPr>
          </a:p>
          <a:p>
            <a:pPr marL="182880" indent="-182880" eaLnBrk="1" hangingPunct="1">
              <a:spcBef>
                <a:spcPts val="0"/>
              </a:spcBef>
              <a:buFont typeface="Wingdings" pitchFamily="2" charset="2"/>
              <a:buNone/>
            </a:pPr>
            <a:r>
              <a:rPr lang="en-US" altLang="zh-CN" sz="2000" dirty="0" smtClean="0">
                <a:ea typeface="宋体" pitchFamily="2" charset="-122"/>
              </a:rPr>
              <a:t>   v ~ 48.000 km/s (MCG-5-23-16)</a:t>
            </a:r>
          </a:p>
          <a:p>
            <a:pPr marL="182880" indent="-182880" eaLnBrk="1" hangingPunct="1">
              <a:spcBef>
                <a:spcPts val="0"/>
              </a:spcBef>
              <a:buFont typeface="Wingdings" pitchFamily="2" charset="2"/>
              <a:buNone/>
            </a:pPr>
            <a:r>
              <a:rPr lang="en-US" altLang="zh-CN" sz="2000" dirty="0" smtClean="0">
                <a:ea typeface="宋体" pitchFamily="2" charset="-122"/>
              </a:rPr>
              <a:t>   v ~ 20000 – 30000 km/s (many other)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Content Placeholder 5" descr="fig53_1.jpg"/>
          <p:cNvPicPr>
            <a:picLocks noGrp="1" noChangeAspect="1"/>
          </p:cNvPicPr>
          <p:nvPr>
            <p:ph idx="1"/>
          </p:nvPr>
        </p:nvPicPr>
        <p:blipFill>
          <a:blip r:embed="rId3" cstate="print">
            <a:clrChange>
              <a:clrFrom>
                <a:srgbClr val="FFFFFF"/>
              </a:clrFrom>
              <a:clrTo>
                <a:srgbClr val="FFFFFF">
                  <a:alpha val="0"/>
                </a:srgbClr>
              </a:clrTo>
            </a:clrChange>
          </a:blip>
          <a:srcRect/>
          <a:stretch>
            <a:fillRect/>
          </a:stretch>
        </p:blipFill>
        <p:spPr>
          <a:xfrm>
            <a:off x="914400" y="659435"/>
            <a:ext cx="7152132" cy="3379165"/>
          </a:xfrm>
        </p:spPr>
      </p:pic>
      <p:pic>
        <p:nvPicPr>
          <p:cNvPr id="9" name="Picture 5"/>
          <p:cNvPicPr>
            <a:picLocks noChangeAspect="1" noChangeArrowheads="1"/>
          </p:cNvPicPr>
          <p:nvPr/>
        </p:nvPicPr>
        <p:blipFill>
          <a:blip r:embed="rId4" cstate="print"/>
          <a:srcRect/>
          <a:stretch>
            <a:fillRect/>
          </a:stretch>
        </p:blipFill>
        <p:spPr bwMode="auto">
          <a:xfrm>
            <a:off x="303212" y="5181600"/>
            <a:ext cx="3582988" cy="657225"/>
          </a:xfrm>
          <a:prstGeom prst="rect">
            <a:avLst/>
          </a:prstGeom>
          <a:noFill/>
          <a:ln w="9525">
            <a:noFill/>
            <a:miter lim="800000"/>
            <a:headEnd/>
            <a:tailEnd/>
          </a:ln>
          <a:effectLst/>
        </p:spPr>
      </p:pic>
      <p:pic>
        <p:nvPicPr>
          <p:cNvPr id="10" name="Picture 6"/>
          <p:cNvPicPr>
            <a:picLocks noChangeAspect="1" noChangeArrowheads="1"/>
          </p:cNvPicPr>
          <p:nvPr/>
        </p:nvPicPr>
        <p:blipFill>
          <a:blip r:embed="rId5" cstate="print"/>
          <a:srcRect/>
          <a:stretch>
            <a:fillRect/>
          </a:stretch>
        </p:blipFill>
        <p:spPr bwMode="auto">
          <a:xfrm>
            <a:off x="379412" y="6019800"/>
            <a:ext cx="4040188" cy="557212"/>
          </a:xfrm>
          <a:prstGeom prst="rect">
            <a:avLst/>
          </a:prstGeom>
          <a:noFill/>
          <a:ln w="9525">
            <a:noFill/>
            <a:miter lim="800000"/>
            <a:headEnd/>
            <a:tailEnd/>
          </a:ln>
          <a:effectLst/>
        </p:spPr>
      </p:pic>
      <p:pic>
        <p:nvPicPr>
          <p:cNvPr id="12" name="Picture 8"/>
          <p:cNvPicPr>
            <a:picLocks noChangeAspect="1" noChangeArrowheads="1"/>
          </p:cNvPicPr>
          <p:nvPr/>
        </p:nvPicPr>
        <p:blipFill>
          <a:blip r:embed="rId6" cstate="print"/>
          <a:srcRect/>
          <a:stretch>
            <a:fillRect/>
          </a:stretch>
        </p:blipFill>
        <p:spPr bwMode="auto">
          <a:xfrm>
            <a:off x="381000" y="4095750"/>
            <a:ext cx="1252538" cy="476250"/>
          </a:xfrm>
          <a:prstGeom prst="rect">
            <a:avLst/>
          </a:prstGeom>
          <a:noFill/>
          <a:ln w="9525">
            <a:noFill/>
            <a:miter lim="800000"/>
            <a:headEnd/>
            <a:tailEnd/>
          </a:ln>
          <a:effectLst/>
        </p:spPr>
      </p:pic>
      <p:pic>
        <p:nvPicPr>
          <p:cNvPr id="13" name="Picture 9"/>
          <p:cNvPicPr>
            <a:picLocks noChangeAspect="1" noChangeArrowheads="1"/>
          </p:cNvPicPr>
          <p:nvPr/>
        </p:nvPicPr>
        <p:blipFill>
          <a:blip r:embed="rId7" cstate="print"/>
          <a:srcRect/>
          <a:stretch>
            <a:fillRect/>
          </a:stretch>
        </p:blipFill>
        <p:spPr bwMode="auto">
          <a:xfrm>
            <a:off x="312738" y="4648200"/>
            <a:ext cx="3573462" cy="393700"/>
          </a:xfrm>
          <a:prstGeom prst="rect">
            <a:avLst/>
          </a:prstGeom>
          <a:noFill/>
          <a:ln w="9525">
            <a:noFill/>
            <a:miter lim="800000"/>
            <a:headEnd/>
            <a:tailEnd/>
          </a:ln>
          <a:effectLst/>
        </p:spPr>
      </p:pic>
      <p:sp>
        <p:nvSpPr>
          <p:cNvPr id="15" name="Content Placeholder 4"/>
          <p:cNvSpPr txBox="1">
            <a:spLocks noChangeArrowheads="1"/>
          </p:cNvSpPr>
          <p:nvPr/>
        </p:nvSpPr>
        <p:spPr bwMode="auto">
          <a:xfrm>
            <a:off x="4876800" y="4267200"/>
            <a:ext cx="3657600" cy="457200"/>
          </a:xfrm>
          <a:prstGeom prst="rect">
            <a:avLst/>
          </a:prstGeom>
          <a:noFill/>
          <a:ln w="9525">
            <a:noFill/>
            <a:miter lim="800000"/>
            <a:headEnd/>
            <a:tailEnd/>
          </a:ln>
        </p:spPr>
        <p:txBody>
          <a:bodyPr/>
          <a:lstStyle/>
          <a:p>
            <a:pPr marL="182563" indent="-182563">
              <a:buClr>
                <a:schemeClr val="accent1"/>
              </a:buClr>
              <a:buSzPct val="100000"/>
              <a:buFont typeface="Arial" pitchFamily="34" charset="0"/>
              <a:buChar char="•"/>
            </a:pPr>
            <a:r>
              <a:rPr lang="en-US" dirty="0" smtClean="0"/>
              <a:t>Surface emissivity of the disk:</a:t>
            </a:r>
            <a:endParaRPr lang="ru-RU" dirty="0" smtClean="0"/>
          </a:p>
        </p:txBody>
      </p:sp>
      <p:graphicFrame>
        <p:nvGraphicFramePr>
          <p:cNvPr id="47109" name="Object 2"/>
          <p:cNvGraphicFramePr>
            <a:graphicFrameLocks noChangeAspect="1"/>
          </p:cNvGraphicFramePr>
          <p:nvPr/>
        </p:nvGraphicFramePr>
        <p:xfrm>
          <a:off x="4978400" y="4724400"/>
          <a:ext cx="1270000" cy="368300"/>
        </p:xfrm>
        <a:graphic>
          <a:graphicData uri="http://schemas.openxmlformats.org/presentationml/2006/ole">
            <p:oleObj spid="_x0000_s47109" name="Equation" r:id="rId8" imgW="1269720" imgH="368280" progId="Equation.DSMT4">
              <p:embed/>
            </p:oleObj>
          </a:graphicData>
        </a:graphic>
      </p:graphicFrame>
      <p:sp>
        <p:nvSpPr>
          <p:cNvPr id="16" name="Content Placeholder 4"/>
          <p:cNvSpPr txBox="1">
            <a:spLocks noChangeArrowheads="1"/>
          </p:cNvSpPr>
          <p:nvPr/>
        </p:nvSpPr>
        <p:spPr bwMode="auto">
          <a:xfrm>
            <a:off x="4876800" y="5257800"/>
            <a:ext cx="2590800" cy="381000"/>
          </a:xfrm>
          <a:prstGeom prst="rect">
            <a:avLst/>
          </a:prstGeom>
          <a:noFill/>
          <a:ln w="9525">
            <a:noFill/>
            <a:miter lim="800000"/>
            <a:headEnd/>
            <a:tailEnd/>
          </a:ln>
        </p:spPr>
        <p:txBody>
          <a:bodyPr/>
          <a:lstStyle/>
          <a:p>
            <a:pPr marL="182563" indent="-182563">
              <a:buClr>
                <a:schemeClr val="accent1"/>
              </a:buClr>
              <a:buSzPct val="100000"/>
              <a:buFont typeface="Arial" pitchFamily="34" charset="0"/>
              <a:buChar char="•"/>
            </a:pPr>
            <a:r>
              <a:rPr lang="en-US" dirty="0" smtClean="0"/>
              <a:t>Total observed flux</a:t>
            </a:r>
            <a:r>
              <a:rPr lang="ru-RU" dirty="0" smtClean="0"/>
              <a:t>:</a:t>
            </a:r>
            <a:endParaRPr lang="ru-RU" dirty="0"/>
          </a:p>
        </p:txBody>
      </p:sp>
      <p:graphicFrame>
        <p:nvGraphicFramePr>
          <p:cNvPr id="47110" name="Object 3"/>
          <p:cNvGraphicFramePr>
            <a:graphicFrameLocks noChangeAspect="1"/>
          </p:cNvGraphicFramePr>
          <p:nvPr/>
        </p:nvGraphicFramePr>
        <p:xfrm>
          <a:off x="4953000" y="5638800"/>
          <a:ext cx="3962400" cy="660400"/>
        </p:xfrm>
        <a:graphic>
          <a:graphicData uri="http://schemas.openxmlformats.org/presentationml/2006/ole">
            <p:oleObj spid="_x0000_s47110" name="Equation" r:id="rId9" imgW="3962160" imgH="660240" progId="Equation.DSMT4">
              <p:embed/>
            </p:oleObj>
          </a:graphicData>
        </a:graphic>
      </p:graphicFrame>
      <p:graphicFrame>
        <p:nvGraphicFramePr>
          <p:cNvPr id="47111" name="Object 4"/>
          <p:cNvGraphicFramePr>
            <a:graphicFrameLocks noChangeAspect="1"/>
          </p:cNvGraphicFramePr>
          <p:nvPr/>
        </p:nvGraphicFramePr>
        <p:xfrm>
          <a:off x="6438900" y="6318250"/>
          <a:ext cx="1409700" cy="342900"/>
        </p:xfrm>
        <a:graphic>
          <a:graphicData uri="http://schemas.openxmlformats.org/presentationml/2006/ole">
            <p:oleObj spid="_x0000_s47111" name="Equation" r:id="rId10" imgW="1409400" imgH="342720" progId="Equation.DSMT4">
              <p:embed/>
            </p:oleObj>
          </a:graphicData>
        </a:graphic>
      </p:graphicFrame>
      <p:sp>
        <p:nvSpPr>
          <p:cNvPr id="14" name="Rectangle 13"/>
          <p:cNvSpPr>
            <a:spLocks noGrp="1" noChangeArrowheads="1"/>
          </p:cNvSpPr>
          <p:nvPr>
            <p:ph type="title"/>
          </p:nvPr>
        </p:nvSpPr>
        <p:spPr>
          <a:xfrm>
            <a:off x="76200" y="152400"/>
            <a:ext cx="8991600" cy="457200"/>
          </a:xfrm>
        </p:spPr>
        <p:txBody>
          <a:bodyPr>
            <a:normAutofit fontScale="90000"/>
          </a:bodyPr>
          <a:lstStyle/>
          <a:p>
            <a:pPr algn="ctr" fontAlgn="auto">
              <a:spcAft>
                <a:spcPts val="0"/>
              </a:spcAft>
              <a:defRPr/>
            </a:pPr>
            <a:r>
              <a:rPr lang="en-US" sz="4000" dirty="0" smtClean="0"/>
              <a:t>Our investigations: ray-tracing in Kerr metric</a:t>
            </a:r>
          </a:p>
        </p:txBody>
      </p:sp>
      <p:sp>
        <p:nvSpPr>
          <p:cNvPr id="17" name="Content Placeholder 4"/>
          <p:cNvSpPr txBox="1">
            <a:spLocks noChangeArrowheads="1"/>
          </p:cNvSpPr>
          <p:nvPr/>
        </p:nvSpPr>
        <p:spPr bwMode="auto">
          <a:xfrm>
            <a:off x="4876800" y="6324600"/>
            <a:ext cx="1752600" cy="381000"/>
          </a:xfrm>
          <a:prstGeom prst="rect">
            <a:avLst/>
          </a:prstGeom>
          <a:noFill/>
          <a:ln w="9525">
            <a:noFill/>
            <a:miter lim="800000"/>
            <a:headEnd/>
            <a:tailEnd/>
          </a:ln>
        </p:spPr>
        <p:txBody>
          <a:bodyPr/>
          <a:lstStyle/>
          <a:p>
            <a:pPr marL="182563" indent="-182563">
              <a:buClr>
                <a:schemeClr val="accent1"/>
              </a:buClr>
              <a:buSzPct val="100000"/>
              <a:buFont typeface="Arial" pitchFamily="34" charset="0"/>
              <a:buChar char="•"/>
            </a:pPr>
            <a:r>
              <a:rPr lang="en-US" dirty="0" smtClean="0"/>
              <a:t>Energy shift</a:t>
            </a:r>
            <a:r>
              <a:rPr lang="ru-RU" dirty="0" smtClean="0"/>
              <a:t>:</a:t>
            </a:r>
            <a:endParaRPr lang="ru-RU"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hw-kerr_cropped.gif"/>
          <p:cNvPicPr>
            <a:picLocks noGrp="1" noChangeAspect="1"/>
          </p:cNvPicPr>
          <p:nvPr>
            <p:ph idx="1"/>
          </p:nvPr>
        </p:nvPicPr>
        <p:blipFill>
          <a:blip r:embed="rId2" cstate="print"/>
          <a:stretch>
            <a:fillRect/>
          </a:stretch>
        </p:blipFill>
        <p:spPr>
          <a:xfrm>
            <a:off x="57150" y="34290"/>
            <a:ext cx="6496050" cy="3394710"/>
          </a:xfrm>
        </p:spPr>
      </p:pic>
      <p:pic>
        <p:nvPicPr>
          <p:cNvPr id="5" name="Picture 4" descr="schw_cropped.gif"/>
          <p:cNvPicPr>
            <a:picLocks noChangeAspect="1"/>
          </p:cNvPicPr>
          <p:nvPr/>
        </p:nvPicPr>
        <p:blipFill>
          <a:blip r:embed="rId3" cstate="print"/>
          <a:stretch>
            <a:fillRect/>
          </a:stretch>
        </p:blipFill>
        <p:spPr>
          <a:xfrm>
            <a:off x="57150" y="3429000"/>
            <a:ext cx="6496050" cy="3394710"/>
          </a:xfrm>
          <a:prstGeom prst="rect">
            <a:avLst/>
          </a:prstGeom>
        </p:spPr>
      </p:pic>
      <p:sp>
        <p:nvSpPr>
          <p:cNvPr id="10" name="TextBox 6"/>
          <p:cNvSpPr txBox="1">
            <a:spLocks noChangeArrowheads="1"/>
          </p:cNvSpPr>
          <p:nvPr/>
        </p:nvSpPr>
        <p:spPr bwMode="auto">
          <a:xfrm>
            <a:off x="6553200" y="3048000"/>
            <a:ext cx="2514600" cy="1015663"/>
          </a:xfrm>
          <a:prstGeom prst="rect">
            <a:avLst/>
          </a:prstGeom>
          <a:noFill/>
          <a:ln w="9525">
            <a:noFill/>
            <a:miter lim="800000"/>
            <a:headEnd/>
            <a:tailEnd/>
          </a:ln>
        </p:spPr>
        <p:txBody>
          <a:bodyPr wrap="square">
            <a:spAutoFit/>
          </a:bodyPr>
          <a:lstStyle/>
          <a:p>
            <a:pPr eaLnBrk="0" hangingPunct="0"/>
            <a:r>
              <a:rPr lang="en-US" sz="2000" dirty="0" err="1" smtClean="0"/>
              <a:t>Jovanović</a:t>
            </a:r>
            <a:r>
              <a:rPr lang="en-US" sz="2000" dirty="0" smtClean="0"/>
              <a:t> &amp; </a:t>
            </a:r>
            <a:r>
              <a:rPr lang="en-US" sz="2000" dirty="0" err="1" smtClean="0"/>
              <a:t>Popović</a:t>
            </a:r>
            <a:r>
              <a:rPr lang="en-US" sz="2000" dirty="0"/>
              <a:t>, 2008, </a:t>
            </a:r>
            <a:r>
              <a:rPr lang="de-DE" sz="2000" i="1" dirty="0"/>
              <a:t>Fortschr. Phys</a:t>
            </a:r>
            <a:r>
              <a:rPr lang="de-DE" sz="2000" dirty="0"/>
              <a:t>. </a:t>
            </a:r>
            <a:r>
              <a:rPr lang="de-DE" sz="2000" b="1" dirty="0" smtClean="0"/>
              <a:t>56</a:t>
            </a:r>
            <a:r>
              <a:rPr lang="de-DE" sz="2000" dirty="0" smtClean="0"/>
              <a:t>, 456</a:t>
            </a:r>
            <a:endParaRPr lang="en-US" sz="2000" dirty="0"/>
          </a:p>
        </p:txBody>
      </p:sp>
      <p:sp>
        <p:nvSpPr>
          <p:cNvPr id="11" name="Title 10"/>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g3a.jpg"/>
          <p:cNvPicPr>
            <a:picLocks noChangeAspect="1"/>
          </p:cNvPicPr>
          <p:nvPr/>
        </p:nvPicPr>
        <p:blipFill>
          <a:blip r:embed="rId2" cstate="print"/>
          <a:stretch>
            <a:fillRect/>
          </a:stretch>
        </p:blipFill>
        <p:spPr>
          <a:xfrm>
            <a:off x="76200" y="1371600"/>
            <a:ext cx="4649724" cy="3739896"/>
          </a:xfrm>
          <a:prstGeom prst="rect">
            <a:avLst/>
          </a:prstGeom>
        </p:spPr>
      </p:pic>
      <p:pic>
        <p:nvPicPr>
          <p:cNvPr id="13" name="Picture 12" descr="fig3b.jpg"/>
          <p:cNvPicPr>
            <a:picLocks noChangeAspect="1"/>
          </p:cNvPicPr>
          <p:nvPr/>
        </p:nvPicPr>
        <p:blipFill>
          <a:blip r:embed="rId3" cstate="print"/>
          <a:stretch>
            <a:fillRect/>
          </a:stretch>
        </p:blipFill>
        <p:spPr>
          <a:xfrm>
            <a:off x="5029200" y="1314450"/>
            <a:ext cx="3962400" cy="3714750"/>
          </a:xfrm>
          <a:prstGeom prst="rect">
            <a:avLst/>
          </a:prstGeom>
        </p:spPr>
      </p:pic>
      <p:sp>
        <p:nvSpPr>
          <p:cNvPr id="6" name="TextBox 5"/>
          <p:cNvSpPr txBox="1">
            <a:spLocks noChangeArrowheads="1"/>
          </p:cNvSpPr>
          <p:nvPr/>
        </p:nvSpPr>
        <p:spPr bwMode="auto">
          <a:xfrm>
            <a:off x="152400" y="5410200"/>
            <a:ext cx="8915400" cy="400110"/>
          </a:xfrm>
          <a:prstGeom prst="rect">
            <a:avLst/>
          </a:prstGeom>
          <a:noFill/>
          <a:ln w="9525">
            <a:noFill/>
            <a:miter lim="800000"/>
            <a:headEnd/>
            <a:tailEnd/>
          </a:ln>
        </p:spPr>
        <p:txBody>
          <a:bodyPr wrap="square">
            <a:spAutoFit/>
          </a:bodyPr>
          <a:lstStyle/>
          <a:p>
            <a:pPr eaLnBrk="0" hangingPunct="0"/>
            <a:r>
              <a:rPr lang="en-US" sz="2000" dirty="0" smtClean="0"/>
              <a:t>Simulated profiles of the Fe </a:t>
            </a:r>
            <a:r>
              <a:rPr lang="en-US" sz="2000" dirty="0" err="1" smtClean="0"/>
              <a:t>K</a:t>
            </a:r>
            <a:r>
              <a:rPr lang="en-US" sz="2000" i="1" dirty="0" err="1" smtClean="0"/>
              <a:t>α</a:t>
            </a:r>
            <a:r>
              <a:rPr lang="en-US" sz="2000" i="1" dirty="0" smtClean="0"/>
              <a:t> </a:t>
            </a:r>
            <a:r>
              <a:rPr lang="en-US" sz="2000" dirty="0" smtClean="0"/>
              <a:t>line emitted from narrow rings in accretion disk</a:t>
            </a:r>
            <a:endParaRPr lang="en-US" sz="20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6" descr="fig1a"/>
          <p:cNvPicPr>
            <a:picLocks noGrp="1" noChangeAspect="1" noChangeArrowheads="1"/>
          </p:cNvPicPr>
          <p:nvPr>
            <p:ph idx="1"/>
          </p:nvPr>
        </p:nvPicPr>
        <p:blipFill>
          <a:blip r:embed="rId2" cstate="print"/>
          <a:srcRect/>
          <a:stretch>
            <a:fillRect/>
          </a:stretch>
        </p:blipFill>
        <p:spPr bwMode="auto">
          <a:xfrm>
            <a:off x="76200" y="1637614"/>
            <a:ext cx="4442155" cy="3086786"/>
          </a:xfrm>
          <a:prstGeom prst="rect">
            <a:avLst/>
          </a:prstGeom>
          <a:noFill/>
          <a:ln w="9525">
            <a:noFill/>
            <a:miter lim="800000"/>
            <a:headEnd/>
            <a:tailEnd/>
          </a:ln>
        </p:spPr>
      </p:pic>
      <p:pic>
        <p:nvPicPr>
          <p:cNvPr id="7" name="Picture 207" descr="fig1b"/>
          <p:cNvPicPr>
            <a:picLocks noChangeAspect="1" noChangeArrowheads="1"/>
          </p:cNvPicPr>
          <p:nvPr/>
        </p:nvPicPr>
        <p:blipFill>
          <a:blip r:embed="rId3" cstate="print"/>
          <a:srcRect/>
          <a:stretch>
            <a:fillRect/>
          </a:stretch>
        </p:blipFill>
        <p:spPr bwMode="auto">
          <a:xfrm>
            <a:off x="4625645" y="1637614"/>
            <a:ext cx="4442155" cy="3086786"/>
          </a:xfrm>
          <a:prstGeom prst="rect">
            <a:avLst/>
          </a:prstGeom>
          <a:noFill/>
          <a:ln w="9525">
            <a:noFill/>
            <a:miter lim="800000"/>
            <a:headEnd/>
            <a:tailEnd/>
          </a:ln>
        </p:spPr>
      </p:pic>
      <p:sp>
        <p:nvSpPr>
          <p:cNvPr id="8" name="TextBox 79"/>
          <p:cNvSpPr txBox="1">
            <a:spLocks noChangeArrowheads="1"/>
          </p:cNvSpPr>
          <p:nvPr/>
        </p:nvSpPr>
        <p:spPr bwMode="auto">
          <a:xfrm>
            <a:off x="228600" y="4988593"/>
            <a:ext cx="8686800" cy="726407"/>
          </a:xfrm>
          <a:prstGeom prst="rect">
            <a:avLst/>
          </a:prstGeom>
          <a:noFill/>
          <a:ln w="9525">
            <a:noFill/>
            <a:miter lim="800000"/>
            <a:headEnd/>
            <a:tailEnd/>
          </a:ln>
        </p:spPr>
        <p:txBody>
          <a:bodyPr wrap="square" lIns="109783" tIns="54891" rIns="109783" bIns="54891">
            <a:spAutoFit/>
          </a:bodyPr>
          <a:lstStyle/>
          <a:p>
            <a:pPr algn="just" defTabSz="1095375">
              <a:spcBef>
                <a:spcPct val="0"/>
              </a:spcBef>
              <a:buFont typeface="Wingdings" pitchFamily="2" charset="2"/>
              <a:buNone/>
            </a:pPr>
            <a:r>
              <a:rPr lang="en-US" sz="2000" dirty="0" smtClean="0"/>
              <a:t>Modeled </a:t>
            </a:r>
            <a:r>
              <a:rPr lang="en-US" sz="2000" dirty="0"/>
              <a:t>Fe </a:t>
            </a:r>
            <a:r>
              <a:rPr lang="en-US" sz="2000" dirty="0" err="1"/>
              <a:t>Kα</a:t>
            </a:r>
            <a:r>
              <a:rPr lang="en-US" sz="2000" dirty="0"/>
              <a:t> spectral line profiles for several values of angular momentum parameter </a:t>
            </a:r>
            <a:r>
              <a:rPr lang="en-US" sz="2000" i="1" dirty="0"/>
              <a:t>a</a:t>
            </a:r>
            <a:r>
              <a:rPr lang="en-US" sz="2000" dirty="0"/>
              <a:t>, and for inclination angle</a:t>
            </a:r>
            <a:r>
              <a:rPr lang="en-US" sz="2000" dirty="0">
                <a:cs typeface="Times New Roman" pitchFamily="18" charset="0"/>
              </a:rPr>
              <a:t> </a:t>
            </a:r>
            <a:r>
              <a:rPr lang="en-US" sz="2000" i="1" dirty="0" err="1">
                <a:cs typeface="Times New Roman" pitchFamily="18" charset="0"/>
              </a:rPr>
              <a:t>i</a:t>
            </a:r>
            <a:r>
              <a:rPr lang="en-US" sz="2000" dirty="0">
                <a:cs typeface="Times New Roman" pitchFamily="18" charset="0"/>
              </a:rPr>
              <a:t> = 20</a:t>
            </a:r>
            <a:r>
              <a:rPr lang="en-US" sz="2000" dirty="0">
                <a:latin typeface="Times New Roman" pitchFamily="18" charset="0"/>
                <a:cs typeface="Times New Roman" pitchFamily="18" charset="0"/>
              </a:rPr>
              <a:t>º</a:t>
            </a:r>
            <a:r>
              <a:rPr lang="en-US" sz="2000" dirty="0">
                <a:cs typeface="Times New Roman" pitchFamily="18" charset="0"/>
              </a:rPr>
              <a:t> </a:t>
            </a:r>
            <a:r>
              <a:rPr lang="en-US" sz="2000" dirty="0" smtClean="0">
                <a:cs typeface="Times New Roman" pitchFamily="18" charset="0"/>
              </a:rPr>
              <a:t>(left) </a:t>
            </a:r>
            <a:r>
              <a:rPr lang="en-US" sz="2000" dirty="0">
                <a:cs typeface="Times New Roman" pitchFamily="18" charset="0"/>
              </a:rPr>
              <a:t>and </a:t>
            </a:r>
            <a:r>
              <a:rPr lang="en-US" sz="2000" i="1" dirty="0" err="1">
                <a:cs typeface="Times New Roman" pitchFamily="18" charset="0"/>
              </a:rPr>
              <a:t>i</a:t>
            </a:r>
            <a:r>
              <a:rPr lang="en-US" sz="2000" dirty="0">
                <a:cs typeface="Times New Roman" pitchFamily="18" charset="0"/>
              </a:rPr>
              <a:t> = 40</a:t>
            </a:r>
            <a:r>
              <a:rPr lang="en-US" sz="2000" dirty="0">
                <a:latin typeface="Times New Roman" pitchFamily="18" charset="0"/>
                <a:cs typeface="Times New Roman" pitchFamily="18" charset="0"/>
              </a:rPr>
              <a:t>º</a:t>
            </a:r>
            <a:r>
              <a:rPr lang="en-US" sz="2000" dirty="0">
                <a:cs typeface="Times New Roman" pitchFamily="18" charset="0"/>
              </a:rPr>
              <a:t> </a:t>
            </a:r>
            <a:r>
              <a:rPr lang="en-US" sz="2000" dirty="0" smtClean="0">
                <a:cs typeface="Times New Roman" pitchFamily="18" charset="0"/>
              </a:rPr>
              <a:t>(right)</a:t>
            </a:r>
            <a:endParaRPr lang="en-US" sz="2000" dirty="0">
              <a:cs typeface="Times New Roman" pitchFamily="18" charset="0"/>
            </a:endParaRPr>
          </a:p>
        </p:txBody>
      </p:sp>
      <p:sp>
        <p:nvSpPr>
          <p:cNvPr id="5" name="TextBox 4"/>
          <p:cNvSpPr txBox="1"/>
          <p:nvPr/>
        </p:nvSpPr>
        <p:spPr>
          <a:xfrm>
            <a:off x="685800" y="6076890"/>
            <a:ext cx="7467600" cy="400110"/>
          </a:xfrm>
          <a:prstGeom prst="rect">
            <a:avLst/>
          </a:prstGeom>
          <a:noFill/>
        </p:spPr>
        <p:txBody>
          <a:bodyPr wrap="square" rtlCol="0">
            <a:spAutoFit/>
          </a:bodyPr>
          <a:lstStyle/>
          <a:p>
            <a:r>
              <a:rPr lang="en-US" sz="2000" dirty="0" err="1" smtClean="0"/>
              <a:t>Jovanović</a:t>
            </a:r>
            <a:r>
              <a:rPr lang="en-US" sz="2000" dirty="0" smtClean="0"/>
              <a:t>, </a:t>
            </a:r>
            <a:r>
              <a:rPr lang="en-US" sz="2000" dirty="0" err="1" smtClean="0"/>
              <a:t>Borka</a:t>
            </a:r>
            <a:r>
              <a:rPr lang="en-US" sz="2000" dirty="0" smtClean="0"/>
              <a:t> </a:t>
            </a:r>
            <a:r>
              <a:rPr lang="en-US" sz="2000" dirty="0" err="1" smtClean="0"/>
              <a:t>Jovanović</a:t>
            </a:r>
            <a:r>
              <a:rPr lang="en-US" sz="2000" dirty="0" smtClean="0"/>
              <a:t>, </a:t>
            </a:r>
            <a:r>
              <a:rPr lang="en-US" sz="2000" dirty="0" err="1" smtClean="0"/>
              <a:t>Borka</a:t>
            </a:r>
            <a:r>
              <a:rPr lang="en-US" sz="2000" dirty="0" smtClean="0"/>
              <a:t>, 2011, Baltic Astronomy, 20, 468</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1583</TotalTime>
  <Words>808</Words>
  <Application>Microsoft Office PowerPoint</Application>
  <PresentationFormat>On-screen Show (4:3)</PresentationFormat>
  <Paragraphs>74</Paragraphs>
  <Slides>19</Slides>
  <Notes>1</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Constantia</vt:lpstr>
      <vt:lpstr>Wingdings 2</vt:lpstr>
      <vt:lpstr>Symbol</vt:lpstr>
      <vt:lpstr>宋体</vt:lpstr>
      <vt:lpstr>Wingdings</vt:lpstr>
      <vt:lpstr>Times New Roman</vt:lpstr>
      <vt:lpstr>MT Extra</vt:lpstr>
      <vt:lpstr>Flow</vt:lpstr>
      <vt:lpstr>Equation</vt:lpstr>
      <vt:lpstr>Composite profile of the Fe Kα spectral line emitted from a binary system of supermassive black holes</vt:lpstr>
      <vt:lpstr>Outline</vt:lpstr>
      <vt:lpstr>SMBHs in Active Galaxies </vt:lpstr>
      <vt:lpstr>Slide 4</vt:lpstr>
      <vt:lpstr>The broad Fe Kα spectral line</vt:lpstr>
      <vt:lpstr>Our investigations: ray-tracing in Kerr metric</vt:lpstr>
      <vt:lpstr>Slide 7</vt:lpstr>
      <vt:lpstr>Slide 8</vt:lpstr>
      <vt:lpstr>Slide 9</vt:lpstr>
      <vt:lpstr>Observations of the Fe Kα line in the case of the nucleus of Cygnus A (3C 405) (black crosses with error bars) observed by Chandra, and the corresponding simulated profiles for 4 different values of black hole spin (solid color lines).</vt:lpstr>
      <vt:lpstr>Supermassive black hole binaries (SMBHBs)</vt:lpstr>
      <vt:lpstr>Optical lines from SMBHBs</vt:lpstr>
      <vt:lpstr>The broad Fe Kα line from SMBHBs</vt:lpstr>
      <vt:lpstr>Keplerian radial velocity curves of SMBHBs</vt:lpstr>
      <vt:lpstr>Composite Fe Kα line profiles I</vt:lpstr>
      <vt:lpstr>Composite Fe Kα line profiles II</vt:lpstr>
      <vt:lpstr>Conclusions</vt:lpstr>
      <vt:lpstr>Reviews of our results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Predrag Jovanovic</dc:creator>
  <cp:lastModifiedBy>Predrag Jovanovic</cp:lastModifiedBy>
  <cp:revision>431</cp:revision>
  <dcterms:created xsi:type="dcterms:W3CDTF">2011-06-02T10:49:37Z</dcterms:created>
  <dcterms:modified xsi:type="dcterms:W3CDTF">2013-05-16T08:27:28Z</dcterms:modified>
</cp:coreProperties>
</file>