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0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9.bin" ContentType="application/vnd.openxmlformats-officedocument.oleObject"/>
  <Override PartName="/ppt/notesSlides/notesSlide20.xml" ContentType="application/vnd.openxmlformats-officedocument.presentationml.notesSlide+xml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6" r:id="rId3"/>
    <p:sldId id="298" r:id="rId4"/>
    <p:sldId id="309" r:id="rId5"/>
    <p:sldId id="339" r:id="rId6"/>
    <p:sldId id="349" r:id="rId7"/>
    <p:sldId id="340" r:id="rId8"/>
    <p:sldId id="352" r:id="rId9"/>
    <p:sldId id="344" r:id="rId10"/>
    <p:sldId id="369" r:id="rId11"/>
    <p:sldId id="370" r:id="rId12"/>
    <p:sldId id="371" r:id="rId13"/>
    <p:sldId id="354" r:id="rId14"/>
    <p:sldId id="366" r:id="rId15"/>
    <p:sldId id="356" r:id="rId16"/>
    <p:sldId id="353" r:id="rId17"/>
    <p:sldId id="383" r:id="rId18"/>
    <p:sldId id="384" r:id="rId19"/>
    <p:sldId id="375" r:id="rId20"/>
    <p:sldId id="362" r:id="rId21"/>
    <p:sldId id="372" r:id="rId22"/>
    <p:sldId id="327" r:id="rId23"/>
    <p:sldId id="382" r:id="rId24"/>
    <p:sldId id="373" r:id="rId25"/>
    <p:sldId id="379" r:id="rId2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A3A3A3"/>
    <a:srgbClr val="76348E"/>
    <a:srgbClr val="41308E"/>
    <a:srgbClr val="97CC9A"/>
    <a:srgbClr val="FFF9CD"/>
    <a:srgbClr val="F9E6E3"/>
    <a:srgbClr val="FCE4E7"/>
    <a:srgbClr val="FC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0" autoAdjust="0"/>
    <p:restoredTop sz="91042" autoAdjust="0"/>
  </p:normalViewPr>
  <p:slideViewPr>
    <p:cSldViewPr>
      <p:cViewPr>
        <p:scale>
          <a:sx n="100" d="100"/>
          <a:sy n="100" d="100"/>
        </p:scale>
        <p:origin x="-9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8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59C2-51C8-1041-AB8F-B02F9DF9945B}" type="datetimeFigureOut">
              <a:rPr lang="fr-FR" smtClean="0"/>
              <a:t>16/05/13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45E6-56E4-0243-BF8A-BEA00B5B7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5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B0077-7758-3640-AA6A-AD559D957F4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59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9C01C-2320-5146-A31B-75EDED899D91}" type="slidenum">
              <a:rPr lang="fr-FR"/>
              <a:pPr/>
              <a:t>1</a:t>
            </a:fld>
            <a:endParaRPr lang="fr-F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bien compliqué!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1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</a:t>
            </a:r>
            <a:r>
              <a:rPr lang="fr-FR" baseline="0" dirty="0" smtClean="0"/>
              <a:t> bien compliqué, mais comment faire si on veut faire le parallèle entre largeur et dépolarisation, et puis </a:t>
            </a:r>
            <a:r>
              <a:rPr lang="fr-FR" baseline="0" dirty="0" err="1" smtClean="0"/>
              <a:t>mathtype</a:t>
            </a:r>
            <a:r>
              <a:rPr lang="fr-FR" baseline="0" dirty="0" smtClean="0"/>
              <a:t> m’a écrit la formule de façon bizarre.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80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311BC-5995-B745-A518-1A5830484326}" type="slidenum">
              <a:rPr lang="fr-FR"/>
              <a:pPr/>
              <a:t>13</a:t>
            </a:fld>
            <a:endParaRPr lang="fr-FR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A821A-CD3C-D543-BAE7-AD5883DCC10E}" type="slidenum">
              <a:rPr lang="fr-FR"/>
              <a:pPr/>
              <a:t>14</a:t>
            </a:fld>
            <a:endParaRPr lang="fr-F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062DC-E181-3C4C-8C1D-622D7971F5B1}" type="slidenum">
              <a:rPr lang="fr-FR"/>
              <a:pPr/>
              <a:t>15</a:t>
            </a:fld>
            <a:endParaRPr lang="fr-FR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82817-D31D-8249-AB6B-B71F808FF30A}" type="slidenum">
              <a:rPr lang="fr-FR"/>
              <a:pPr/>
              <a:t>16</a:t>
            </a:fld>
            <a:endParaRPr lang="fr-FR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5C0C5-EF4D-6B47-91B4-4F5EC2194AC4}" type="slidenum">
              <a:rPr lang="fr-FR"/>
              <a:pPr/>
              <a:t>20</a:t>
            </a:fld>
            <a:endParaRPr lang="fr-F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 smtClean="0">
                <a:solidFill>
                  <a:srgbClr val="FF0000"/>
                </a:solidFill>
              </a:rPr>
              <a:t>Diapo introductive à la méthode ABO  (si pas utile, supprimer la diapo)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E11BE-40D6-2448-B7A3-9E83040ACB0D}" type="slidenum">
              <a:rPr lang="fr-FR"/>
              <a:pPr/>
              <a:t>21</a:t>
            </a:fld>
            <a:endParaRPr lang="fr-FR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C80D1-6978-C34D-B6CB-04D4CF8B8AA5}" type="slidenum">
              <a:rPr lang="fr-FR"/>
              <a:pPr/>
              <a:t>22</a:t>
            </a:fld>
            <a:endParaRPr lang="fr-FR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N.B. Diapo à supprimer, out of the </a:t>
            </a:r>
            <a:r>
              <a:rPr lang="fr-FR" sz="1200" b="1" dirty="0" err="1" smtClean="0">
                <a:solidFill>
                  <a:srgbClr val="FF0000"/>
                </a:solidFill>
              </a:rPr>
              <a:t>subject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2 à faire: P </a:t>
            </a:r>
            <a:r>
              <a:rPr lang="fr-FR" baseline="-25000" dirty="0" smtClean="0"/>
              <a:t>3/2</a:t>
            </a:r>
            <a:endParaRPr lang="fr-FR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18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BEF6C-2E80-D441-981E-62AB241CD91F}" type="slidenum">
              <a:rPr lang="fr-FR"/>
              <a:pPr/>
              <a:t>2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2 à faire: P </a:t>
            </a:r>
            <a:r>
              <a:rPr lang="fr-FR" baseline="-25000" dirty="0" smtClean="0"/>
              <a:t>3/2</a:t>
            </a:r>
            <a:endParaRPr lang="fr-FR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18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6EEB7-2DE2-8946-91B2-17C13946A85A}" type="slidenum">
              <a:rPr lang="fr-FR"/>
              <a:pPr/>
              <a:t>3</a:t>
            </a:fld>
            <a:endParaRPr 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Supprimer cette diapo, il y en a trop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2901F-99F8-244A-BA62-425BA241135A}" type="slidenum">
              <a:rPr lang="fr-FR"/>
              <a:pPr/>
              <a:t>4</a:t>
            </a:fld>
            <a:endParaRPr 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Supprimer cette diapo?, mais il y en a trop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AF517-3E9A-DE4A-AC9B-337406C314C8}" type="slidenum">
              <a:rPr lang="fr-FR"/>
              <a:pPr/>
              <a:t>5</a:t>
            </a:fld>
            <a:endParaRPr lang="fr-F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Est-ce clair? </a:t>
            </a:r>
            <a:endParaRPr lang="fr-FR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A8FFE-B3AA-C843-B76E-3CCF16788BC1}" type="slidenum">
              <a:rPr lang="fr-FR"/>
              <a:pPr/>
              <a:t>6</a:t>
            </a:fld>
            <a:endParaRPr lang="fr-F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3DF95-5CE8-214F-B909-D04C17F09658}" type="slidenum">
              <a:rPr lang="fr-FR"/>
              <a:pPr/>
              <a:t>7</a:t>
            </a:fld>
            <a:endParaRPr lang="fr-FR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Est-ce bien utile?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F202E-FF92-2F47-B287-48250789E799}" type="slidenum">
              <a:rPr lang="fr-FR"/>
              <a:pPr/>
              <a:t>8</a:t>
            </a:fld>
            <a:endParaRPr lang="fr-F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25DB3-7B1D-5948-86F5-F3E7EF59EA12}" type="slidenum">
              <a:rPr lang="fr-FR"/>
              <a:pPr/>
              <a:t>9</a:t>
            </a:fld>
            <a:endParaRPr lang="fr-F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EBC5FC-DD86-F445-9DF3-83C464BF3E2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388F13-6655-CB44-8306-17467EF540E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5D21E-BEB5-1847-A525-3A5526463A3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470450-63F2-9C43-94DD-B881935FCC6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EDAF20-8152-E54D-B778-E72D22A80C1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8669EE-29E6-9942-9FDE-618FA1EABA0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E88981-4FC1-0742-B82D-CFAED972CE7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" name="Rectangle 5"/>
          <p:cNvSpPr>
            <a:spLocks noGrp="1" noChangeAspect="1" noChangeArrowheads="1"/>
          </p:cNvSpPr>
          <p:nvPr>
            <p:ph type="ftr" sz="quarter" idx="1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D96E90-D254-5E4C-BF4B-2BED7195285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DE1DC7-5D95-4A4D-9596-BFFF842317B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BC0956-F982-BA4B-9A9A-5F0B664CE56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6E7EC8-0518-3D4F-AA57-461622E7627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jpeg"/><Relationship Id="rId15" Type="http://schemas.openxmlformats.org/officeDocument/2006/relationships/oleObject" Target="../embeddings/Document_Microsoft_Word_97_-_20041.doc"/><Relationship Id="rId16" Type="http://schemas.openxmlformats.org/officeDocument/2006/relationships/image" Target="../media/image1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6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6" charset="0"/>
              </a:defRPr>
            </a:lvl1pPr>
          </a:lstStyle>
          <a:p>
            <a:fld id="{F7210246-2F2D-C448-98E4-CCC0C84E9825}" type="slidenum">
              <a:rPr lang="fr-FR"/>
              <a:pPr/>
              <a:t>‹#›</a:t>
            </a:fld>
            <a:endParaRPr lang="fr-F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103600" y="6529800"/>
          <a:ext cx="840648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Document" r:id="rId15" imgW="3557016" imgH="1066800" progId="Word.Document.8">
                  <p:embed/>
                </p:oleObj>
              </mc:Choice>
              <mc:Fallback>
                <p:oleObj name="Document" r:id="rId15" imgW="3557016" imgH="1066800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600" y="6529800"/>
                        <a:ext cx="840648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018000" y="6529800"/>
            <a:ext cx="840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F054-AD4B-0E4C-8C21-387F2A1140E6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33800"/>
            <a:ext cx="7296150" cy="1676400"/>
          </a:xfrm>
        </p:spPr>
        <p:txBody>
          <a:bodyPr/>
          <a:lstStyle/>
          <a:p>
            <a:r>
              <a:rPr lang="fr-FR" sz="2800" dirty="0" smtClean="0">
                <a:solidFill>
                  <a:srgbClr val="000000"/>
                </a:solidFill>
              </a:rPr>
              <a:t/>
            </a:r>
            <a:br>
              <a:rPr lang="fr-FR" sz="2800" dirty="0" smtClean="0">
                <a:solidFill>
                  <a:srgbClr val="000000"/>
                </a:solidFill>
              </a:rPr>
            </a:br>
            <a:r>
              <a:rPr lang="fr-FR" sz="2800" dirty="0" smtClean="0">
                <a:solidFill>
                  <a:srgbClr val="000000"/>
                </a:solidFill>
              </a:rPr>
              <a:t>S</a:t>
            </a:r>
            <a:r>
              <a:rPr lang="fr-FR" sz="2800" dirty="0">
                <a:solidFill>
                  <a:srgbClr val="000000"/>
                </a:solidFill>
              </a:rPr>
              <a:t>. Sahal-</a:t>
            </a:r>
            <a:r>
              <a:rPr lang="fr-FR" sz="2800" dirty="0" smtClean="0">
                <a:solidFill>
                  <a:srgbClr val="000000"/>
                </a:solidFill>
              </a:rPr>
              <a:t>Bréchot</a:t>
            </a:r>
            <a:r>
              <a:rPr lang="fr-FR" sz="2800" baseline="30000" dirty="0" smtClean="0">
                <a:solidFill>
                  <a:srgbClr val="000000"/>
                </a:solidFill>
              </a:rPr>
              <a:t>1</a:t>
            </a:r>
            <a:r>
              <a:rPr lang="fr-FR" sz="2800" dirty="0" smtClean="0">
                <a:solidFill>
                  <a:srgbClr val="000000"/>
                </a:solidFill>
              </a:rPr>
              <a:t> and V. Bommier</a:t>
            </a:r>
            <a:r>
              <a:rPr lang="fr-FR" sz="2800" baseline="30000" dirty="0" smtClean="0">
                <a:solidFill>
                  <a:srgbClr val="000000"/>
                </a:solidFill>
              </a:rPr>
              <a:t>2</a:t>
            </a:r>
            <a:br>
              <a:rPr lang="fr-FR" sz="2800" baseline="30000" dirty="0" smtClean="0">
                <a:solidFill>
                  <a:srgbClr val="000000"/>
                </a:solidFill>
              </a:rPr>
            </a:br>
            <a:r>
              <a:rPr lang="fr-FR" sz="2800" dirty="0" smtClean="0">
                <a:solidFill>
                  <a:srgbClr val="000000"/>
                </a:solidFill>
              </a:rPr>
              <a:t/>
            </a:r>
            <a:br>
              <a:rPr lang="fr-FR" sz="28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</a:rPr>
              <a:t>1 </a:t>
            </a:r>
            <a:r>
              <a:rPr lang="fr-FR" sz="2000" i="1" dirty="0" smtClean="0"/>
              <a:t>Observatoire </a:t>
            </a:r>
            <a:r>
              <a:rPr lang="fr-FR" sz="2000" i="1" dirty="0"/>
              <a:t>de Paris, LERMA CNRS UMR 8112, </a:t>
            </a:r>
            <a:r>
              <a:rPr lang="fr-FR" sz="2000" i="1" dirty="0" smtClean="0"/>
              <a:t>France</a:t>
            </a:r>
            <a:br>
              <a:rPr lang="fr-FR" sz="2000" i="1" dirty="0" smtClean="0"/>
            </a:br>
            <a:r>
              <a:rPr lang="fr-FR" sz="2000" dirty="0" smtClean="0">
                <a:solidFill>
                  <a:srgbClr val="000000"/>
                </a:solidFill>
              </a:rPr>
              <a:t>2 </a:t>
            </a:r>
            <a:r>
              <a:rPr lang="fr-FR" sz="2000" i="1" dirty="0" smtClean="0"/>
              <a:t>Observatoire de Paris, LESIA CNRS UMR 8109, France</a:t>
            </a:r>
            <a:br>
              <a:rPr lang="fr-FR" sz="2000" i="1" dirty="0" smtClean="0"/>
            </a:br>
            <a:r>
              <a:rPr lang="fr-FR" sz="2000" i="1" dirty="0" smtClean="0"/>
              <a:t/>
            </a:r>
            <a:br>
              <a:rPr lang="fr-FR" sz="2000" i="1" dirty="0" smtClean="0"/>
            </a:br>
            <a:r>
              <a:rPr lang="fr-FR" sz="2000" i="1" dirty="0" smtClean="0"/>
              <a:t/>
            </a:r>
            <a:br>
              <a:rPr lang="fr-FR" sz="2000" i="1" dirty="0" smtClean="0"/>
            </a:br>
            <a:endParaRPr lang="fr-FR" sz="1600" i="1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23900" y="304800"/>
            <a:ext cx="7696200" cy="2769989"/>
          </a:xfrm>
          <a:prstGeom prst="rect">
            <a:avLst/>
          </a:prstGeom>
          <a:solidFill>
            <a:srgbClr val="F9E6E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600" b="1" dirty="0" err="1">
                <a:solidFill>
                  <a:srgbClr val="BA171F"/>
                </a:solidFill>
              </a:rPr>
              <a:t>C</a:t>
            </a:r>
            <a:r>
              <a:rPr lang="fr-FR" sz="3600" b="1" dirty="0" err="1" smtClean="0">
                <a:solidFill>
                  <a:srgbClr val="BA171F"/>
                </a:solidFill>
              </a:rPr>
              <a:t>ollisional</a:t>
            </a:r>
            <a:r>
              <a:rPr lang="fr-FR" sz="3600" b="1" dirty="0" smtClean="0">
                <a:solidFill>
                  <a:srgbClr val="BA171F"/>
                </a:solidFill>
              </a:rPr>
              <a:t> </a:t>
            </a:r>
            <a:r>
              <a:rPr lang="fr-FR" sz="3600" b="1" dirty="0">
                <a:solidFill>
                  <a:srgbClr val="BA171F"/>
                </a:solidFill>
              </a:rPr>
              <a:t>line </a:t>
            </a:r>
            <a:r>
              <a:rPr lang="fr-FR" sz="3600" b="1" dirty="0" err="1">
                <a:solidFill>
                  <a:srgbClr val="BA171F"/>
                </a:solidFill>
              </a:rPr>
              <a:t>broadening</a:t>
            </a:r>
            <a:r>
              <a:rPr lang="fr-FR" sz="3600" b="1" dirty="0" smtClean="0">
                <a:solidFill>
                  <a:srgbClr val="BA171F"/>
                </a:solidFill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fr-FR" sz="3600" b="1" dirty="0">
                <a:solidFill>
                  <a:srgbClr val="BA171F"/>
                </a:solidFill>
              </a:rPr>
              <a:t>v</a:t>
            </a:r>
            <a:r>
              <a:rPr lang="fr-FR" sz="3600" b="1" dirty="0" smtClean="0">
                <a:solidFill>
                  <a:srgbClr val="BA171F"/>
                </a:solidFill>
              </a:rPr>
              <a:t>ersus</a:t>
            </a:r>
          </a:p>
          <a:p>
            <a:pPr algn="ctr">
              <a:spcAft>
                <a:spcPts val="1200"/>
              </a:spcAft>
            </a:pPr>
            <a:r>
              <a:rPr lang="fr-FR" sz="3600" b="1" dirty="0" err="1">
                <a:solidFill>
                  <a:srgbClr val="BA171F"/>
                </a:solidFill>
              </a:rPr>
              <a:t>C</a:t>
            </a:r>
            <a:r>
              <a:rPr lang="fr-FR" sz="3600" b="1" dirty="0" err="1" smtClean="0">
                <a:solidFill>
                  <a:srgbClr val="BA171F"/>
                </a:solidFill>
              </a:rPr>
              <a:t>ollisional</a:t>
            </a:r>
            <a:r>
              <a:rPr lang="fr-FR" sz="3600" b="1" dirty="0" smtClean="0">
                <a:solidFill>
                  <a:srgbClr val="BA171F"/>
                </a:solidFill>
              </a:rPr>
              <a:t> </a:t>
            </a:r>
            <a:r>
              <a:rPr lang="fr-FR" sz="3600" b="1" dirty="0" err="1" smtClean="0">
                <a:solidFill>
                  <a:srgbClr val="BA171F"/>
                </a:solidFill>
              </a:rPr>
              <a:t>depolarization</a:t>
            </a:r>
            <a:r>
              <a:rPr lang="fr-FR" sz="3600" b="1" dirty="0" smtClean="0">
                <a:solidFill>
                  <a:srgbClr val="BA171F"/>
                </a:solidFill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fr-FR" sz="3600" b="1" dirty="0" err="1" smtClean="0">
                <a:solidFill>
                  <a:srgbClr val="BA171F"/>
                </a:solidFill>
              </a:rPr>
              <a:t>Similarities</a:t>
            </a:r>
            <a:r>
              <a:rPr lang="fr-FR" sz="3600" b="1" dirty="0" smtClean="0">
                <a:solidFill>
                  <a:srgbClr val="BA171F"/>
                </a:solidFill>
              </a:rPr>
              <a:t> and </a:t>
            </a:r>
            <a:r>
              <a:rPr lang="fr-FR" sz="3600" b="1" dirty="0" err="1" smtClean="0">
                <a:solidFill>
                  <a:srgbClr val="BA171F"/>
                </a:solidFill>
              </a:rPr>
              <a:t>differences</a:t>
            </a:r>
            <a:endParaRPr lang="fr-FR" sz="3600" b="1" dirty="0" smtClean="0">
              <a:solidFill>
                <a:srgbClr val="BA171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440160"/>
          </a:xfrm>
          <a:solidFill>
            <a:srgbClr val="F9E6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sz="3200" b="1" dirty="0" err="1" smtClean="0">
                <a:solidFill>
                  <a:srgbClr val="BA171F"/>
                </a:solidFill>
              </a:rPr>
              <a:t>Collisional</a:t>
            </a:r>
            <a:r>
              <a:rPr lang="fr-FR" sz="3200" b="1" dirty="0" smtClean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broadening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>
                <a:solidFill>
                  <a:srgbClr val="BA171F"/>
                </a:solidFill>
              </a:rPr>
              <a:t>short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/>
            </a:r>
            <a:br>
              <a:rPr lang="fr-FR" sz="3200" b="1" dirty="0" smtClean="0">
                <a:solidFill>
                  <a:srgbClr val="BA171F"/>
                </a:solidFill>
              </a:rPr>
            </a:br>
            <a:r>
              <a:rPr lang="fr-FR" sz="3200" b="1" dirty="0" err="1" smtClean="0">
                <a:solidFill>
                  <a:srgbClr val="BA171F"/>
                </a:solidFill>
              </a:rPr>
              <a:t>Isolated</a:t>
            </a:r>
            <a:r>
              <a:rPr lang="fr-FR" sz="3200" b="1" dirty="0" smtClean="0">
                <a:solidFill>
                  <a:srgbClr val="BA171F"/>
                </a:solidFill>
              </a:rPr>
              <a:t> </a:t>
            </a:r>
            <a:r>
              <a:rPr lang="fr-FR" sz="3200" b="1" dirty="0" err="1" smtClean="0">
                <a:solidFill>
                  <a:srgbClr val="BA171F"/>
                </a:solidFill>
              </a:rPr>
              <a:t>lines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1700808"/>
            <a:ext cx="525658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latin typeface="Symbol" charset="2"/>
                <a:cs typeface="Symbol" charset="2"/>
              </a:rPr>
              <a:t>ρ</a:t>
            </a:r>
            <a:r>
              <a:rPr lang="fr-FR" baseline="-25000" dirty="0" err="1" smtClean="0"/>
              <a:t>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smtClean="0"/>
              <a:t>matrix</a:t>
            </a:r>
          </a:p>
          <a:p>
            <a:endParaRPr lang="fr-FR" dirty="0" smtClean="0"/>
          </a:p>
          <a:p>
            <a:pPr marL="444500" indent="-266700"/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diagonal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</a:p>
          <a:p>
            <a:pPr marL="444500" indent="-266700">
              <a:buFont typeface="Arial"/>
              <a:buChar char="•"/>
            </a:pPr>
            <a:r>
              <a:rPr lang="fr-FR" dirty="0" smtClean="0"/>
              <a:t>LTE: </a:t>
            </a:r>
            <a:r>
              <a:rPr lang="fr-FR" dirty="0" err="1" smtClean="0"/>
              <a:t>Boltzman</a:t>
            </a:r>
            <a:r>
              <a:rPr lang="fr-FR" dirty="0" smtClean="0"/>
              <a:t> factor,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444500" indent="-266700">
              <a:buFont typeface="Arial"/>
              <a:buChar char="•"/>
            </a:pPr>
            <a:r>
              <a:rPr lang="fr-FR" dirty="0"/>
              <a:t>O</a:t>
            </a:r>
            <a:r>
              <a:rPr lang="fr-FR" dirty="0" smtClean="0"/>
              <a:t>ut of LTE,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are solutions of the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 (</a:t>
            </a:r>
            <a:r>
              <a:rPr lang="fr-FR" dirty="0" err="1" smtClean="0"/>
              <a:t>collisional</a:t>
            </a:r>
            <a:r>
              <a:rPr lang="fr-FR" dirty="0" smtClean="0"/>
              <a:t> radiative </a:t>
            </a:r>
            <a:r>
              <a:rPr lang="fr-FR" dirty="0" smtClean="0"/>
              <a:t>model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Emissivity</a:t>
            </a:r>
            <a:r>
              <a:rPr lang="fr-FR" dirty="0" smtClean="0"/>
              <a:t> </a:t>
            </a:r>
            <a:r>
              <a:rPr lang="fr-FR" dirty="0"/>
              <a:t>= Profile x Population </a:t>
            </a:r>
            <a:r>
              <a:rPr lang="fr-FR" dirty="0" smtClean="0"/>
              <a:t>of the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complete</a:t>
            </a:r>
            <a:r>
              <a:rPr lang="fr-FR" b="1" dirty="0">
                <a:solidFill>
                  <a:srgbClr val="FF0000"/>
                </a:solidFill>
              </a:rPr>
              <a:t> redistribution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700808"/>
            <a:ext cx="338437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 </a:t>
            </a:r>
            <a:r>
              <a:rPr lang="fr-FR" b="1" dirty="0" err="1" smtClean="0">
                <a:solidFill>
                  <a:srgbClr val="FF0000"/>
                </a:solidFill>
              </a:rPr>
              <a:t>overlap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of close </a:t>
            </a:r>
            <a:r>
              <a:rPr lang="fr-FR" b="1" dirty="0" err="1">
                <a:solidFill>
                  <a:srgbClr val="FF0000"/>
                </a:solidFill>
              </a:rPr>
              <a:t>levels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Δ</a:t>
            </a:r>
            <a:r>
              <a:rPr lang="fr-FR" i="1" dirty="0" err="1"/>
              <a:t>l</a:t>
            </a:r>
            <a:r>
              <a:rPr lang="fr-FR" dirty="0"/>
              <a:t>=1 for </a:t>
            </a:r>
            <a:r>
              <a:rPr lang="fr-FR" dirty="0" err="1"/>
              <a:t>electron</a:t>
            </a:r>
            <a:r>
              <a:rPr lang="fr-FR" dirty="0"/>
              <a:t> impacts) due to  </a:t>
            </a:r>
            <a:r>
              <a:rPr lang="fr-FR" dirty="0" err="1"/>
              <a:t>collisional</a:t>
            </a:r>
            <a:r>
              <a:rPr lang="fr-FR" dirty="0"/>
              <a:t> </a:t>
            </a:r>
            <a:r>
              <a:rPr lang="fr-FR" dirty="0" err="1"/>
              <a:t>level-</a:t>
            </a:r>
            <a:r>
              <a:rPr lang="fr-FR" dirty="0" err="1" smtClean="0"/>
              <a:t>widths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b="1" dirty="0" smtClean="0"/>
              <a:t>⇒The profile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lorentzian</a:t>
            </a:r>
            <a:endParaRPr lang="fr-FR" b="1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06787"/>
              </p:ext>
            </p:extLst>
          </p:nvPr>
        </p:nvGraphicFramePr>
        <p:xfrm>
          <a:off x="323528" y="3593137"/>
          <a:ext cx="3384376" cy="2140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0" name="Equation" r:id="rId3" imgW="1727200" imgH="1092200" progId="Equation.DSMT4">
                  <p:embed/>
                </p:oleObj>
              </mc:Choice>
              <mc:Fallback>
                <p:oleObj name="Equation" r:id="rId3" imgW="17272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593137"/>
                        <a:ext cx="3384376" cy="21401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91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512168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Baranger’s</a:t>
            </a:r>
            <a:r>
              <a:rPr lang="fr-FR" dirty="0" smtClean="0">
                <a:solidFill>
                  <a:srgbClr val="FF0000"/>
                </a:solidFill>
              </a:rPr>
              <a:t> formula for an </a:t>
            </a:r>
            <a:r>
              <a:rPr lang="fr-FR" dirty="0" err="1" smtClean="0">
                <a:solidFill>
                  <a:srgbClr val="FF0000"/>
                </a:solidFill>
              </a:rPr>
              <a:t>isolated</a:t>
            </a:r>
            <a:r>
              <a:rPr lang="fr-FR" dirty="0" smtClean="0">
                <a:solidFill>
                  <a:srgbClr val="FF0000"/>
                </a:solidFill>
              </a:rPr>
              <a:t> line 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i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α</a:t>
            </a:r>
            <a:r>
              <a:rPr lang="fr-FR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i 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J</a:t>
            </a:r>
            <a:r>
              <a:rPr lang="fr-FR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i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) – 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α</a:t>
            </a:r>
            <a:r>
              <a:rPr lang="fr-FR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f </a:t>
            </a:r>
            <a:r>
              <a:rPr lang="fr-FR" i="1" dirty="0" err="1" smtClean="0">
                <a:solidFill>
                  <a:srgbClr val="FF0000"/>
                </a:solidFill>
                <a:latin typeface="Times"/>
                <a:cs typeface="Times"/>
              </a:rPr>
              <a:t>J</a:t>
            </a:r>
            <a:r>
              <a:rPr lang="fr-FR" i="1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) </a:t>
            </a:r>
            <a:endParaRPr lang="fr-FR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2636"/>
              </p:ext>
            </p:extLst>
          </p:nvPr>
        </p:nvGraphicFramePr>
        <p:xfrm>
          <a:off x="90488" y="2808312"/>
          <a:ext cx="90360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6" name="Equation" r:id="rId4" imgW="5118100" imgH="1943100" progId="Equation.DSMT4">
                  <p:embed/>
                </p:oleObj>
              </mc:Choice>
              <mc:Fallback>
                <p:oleObj name="Equation" r:id="rId4" imgW="51181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8" y="2808312"/>
                        <a:ext cx="9036050" cy="3429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43608" y="5877272"/>
            <a:ext cx="51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scattering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S</a:t>
            </a:r>
            <a:r>
              <a:rPr lang="fr-FR" dirty="0" smtClean="0">
                <a:solidFill>
                  <a:srgbClr val="FF0000"/>
                </a:solidFill>
              </a:rPr>
              <a:t> matrix </a:t>
            </a:r>
            <a:r>
              <a:rPr lang="fr-FR" dirty="0" err="1" smtClean="0">
                <a:solidFill>
                  <a:srgbClr val="FF0000"/>
                </a:solidFill>
              </a:rPr>
              <a:t>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symmetric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unitary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590"/>
            <a:ext cx="90364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</a:t>
            </a:r>
            <a:r>
              <a:rPr lang="fr-FR" i="1" baseline="-25000" dirty="0" err="1" smtClean="0"/>
              <a:t>P</a:t>
            </a:r>
            <a:r>
              <a:rPr lang="fr-FR" dirty="0" smtClean="0"/>
              <a:t>: trace over the </a:t>
            </a:r>
            <a:r>
              <a:rPr lang="fr-FR" dirty="0" err="1" smtClean="0"/>
              <a:t>perturbers</a:t>
            </a:r>
            <a:r>
              <a:rPr lang="fr-FR" dirty="0" smtClean="0"/>
              <a:t>, i.e. </a:t>
            </a:r>
            <a:r>
              <a:rPr lang="fr-FR" dirty="0" err="1" smtClean="0"/>
              <a:t>average</a:t>
            </a:r>
            <a:r>
              <a:rPr lang="fr-FR" dirty="0" smtClean="0"/>
              <a:t> over all </a:t>
            </a:r>
            <a:r>
              <a:rPr lang="fr-FR" dirty="0" err="1" smtClean="0"/>
              <a:t>perturbers</a:t>
            </a:r>
            <a:r>
              <a:rPr lang="fr-FR" dirty="0" smtClean="0"/>
              <a:t> </a:t>
            </a:r>
            <a:r>
              <a:rPr lang="fr-FR" dirty="0" smtClean="0"/>
              <a:t>=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20125"/>
              </p:ext>
            </p:extLst>
          </p:nvPr>
        </p:nvGraphicFramePr>
        <p:xfrm>
          <a:off x="107504" y="2104083"/>
          <a:ext cx="29829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7" name="Equation" r:id="rId6" imgW="1943100" imgH="393700" progId="Equation.DSMT4">
                  <p:embed/>
                </p:oleObj>
              </mc:Choice>
              <mc:Fallback>
                <p:oleObj name="Equation" r:id="rId6" imgW="1943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2104083"/>
                        <a:ext cx="298291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11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91952"/>
          </a:xfrm>
          <a:solidFill>
            <a:srgbClr val="F9E6E3"/>
          </a:solidFill>
        </p:spPr>
        <p:txBody>
          <a:bodyPr/>
          <a:lstStyle/>
          <a:p>
            <a:r>
              <a:rPr lang="fr-FR" dirty="0" smtClean="0"/>
              <a:t>expression of the </a:t>
            </a:r>
            <a:r>
              <a:rPr lang="fr-FR" dirty="0" err="1" smtClean="0"/>
              <a:t>Baranger’s</a:t>
            </a:r>
            <a:r>
              <a:rPr lang="fr-FR" dirty="0" smtClean="0"/>
              <a:t> formula for the </a:t>
            </a:r>
            <a:r>
              <a:rPr lang="fr-FR" dirty="0" err="1" smtClean="0"/>
              <a:t>width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1844824"/>
            <a:ext cx="5346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i="1" dirty="0" err="1" smtClean="0"/>
              <a:t>T</a:t>
            </a:r>
            <a:r>
              <a:rPr lang="fr-FR" dirty="0" smtClean="0"/>
              <a:t> matrix: </a:t>
            </a:r>
            <a:r>
              <a:rPr lang="fr-FR" i="1" dirty="0" err="1" smtClean="0"/>
              <a:t>T</a:t>
            </a:r>
            <a:r>
              <a:rPr lang="fr-FR" dirty="0" smtClean="0"/>
              <a:t>=1-</a:t>
            </a:r>
            <a:r>
              <a:rPr lang="fr-FR" i="1" dirty="0" smtClean="0"/>
              <a:t>S, </a:t>
            </a:r>
            <a:r>
              <a:rPr lang="fr-FR" dirty="0" smtClean="0"/>
              <a:t>and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i="1" dirty="0" err="1" smtClean="0"/>
              <a:t>T</a:t>
            </a:r>
            <a:r>
              <a:rPr lang="fr-FR" i="1" dirty="0" smtClean="0"/>
              <a:t>*</a:t>
            </a:r>
            <a:r>
              <a:rPr lang="fr-FR" i="1" dirty="0" err="1" smtClean="0"/>
              <a:t>T</a:t>
            </a:r>
            <a:r>
              <a:rPr lang="fr-FR" i="1" dirty="0" smtClean="0"/>
              <a:t>= 2 </a:t>
            </a:r>
            <a:r>
              <a:rPr lang="fr-FR" dirty="0" err="1" smtClean="0"/>
              <a:t>R</a:t>
            </a:r>
            <a:r>
              <a:rPr lang="fr-FR" i="1" dirty="0" err="1" smtClean="0"/>
              <a:t>e</a:t>
            </a:r>
            <a:r>
              <a:rPr lang="fr-FR" i="1" dirty="0" smtClean="0"/>
              <a:t> (</a:t>
            </a:r>
            <a:r>
              <a:rPr lang="fr-FR" i="1" dirty="0" err="1" smtClean="0"/>
              <a:t>T</a:t>
            </a:r>
            <a:r>
              <a:rPr lang="fr-FR" i="1" dirty="0" smtClean="0"/>
              <a:t>)</a:t>
            </a:r>
            <a:endParaRPr lang="fr-FR" i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83942"/>
              </p:ext>
            </p:extLst>
          </p:nvPr>
        </p:nvGraphicFramePr>
        <p:xfrm>
          <a:off x="107504" y="2276872"/>
          <a:ext cx="9018588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4" name="Equation" r:id="rId4" imgW="6565900" imgH="1549400" progId="Equation.DSMT4">
                  <p:embed/>
                </p:oleObj>
              </mc:Choice>
              <mc:Fallback>
                <p:oleObj name="Equation" r:id="rId4" imgW="6565900" imgH="154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276872"/>
                        <a:ext cx="9018588" cy="21288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er 30"/>
          <p:cNvGrpSpPr/>
          <p:nvPr/>
        </p:nvGrpSpPr>
        <p:grpSpPr>
          <a:xfrm>
            <a:off x="2267744" y="4607962"/>
            <a:ext cx="3598863" cy="1701358"/>
            <a:chOff x="2267744" y="4607962"/>
            <a:chExt cx="3598863" cy="1701358"/>
          </a:xfrm>
        </p:grpSpPr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267744" y="4607962"/>
              <a:ext cx="3598863" cy="1701358"/>
            </a:xfrm>
            <a:prstGeom prst="rect">
              <a:avLst/>
            </a:prstGeom>
            <a:solidFill>
              <a:srgbClr val="FFF6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sz="2800" b="0" dirty="0"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fr-FR" sz="2800" b="0" dirty="0">
                <a:solidFill>
                  <a:srgbClr val="D1130F"/>
                </a:solidFill>
                <a:latin typeface="Arial" charset="0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339067" y="4653290"/>
              <a:ext cx="3155953" cy="1638879"/>
              <a:chOff x="660" y="658"/>
              <a:chExt cx="1988" cy="1072"/>
            </a:xfrm>
            <a:solidFill>
              <a:srgbClr val="FFF6F2"/>
            </a:solidFill>
          </p:grpSpPr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1104" y="960"/>
                <a:ext cx="912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1344" y="816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1344" y="1056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1296" y="1296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1104" y="1488"/>
                <a:ext cx="912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>
                <a:off x="1152" y="960"/>
                <a:ext cx="96" cy="528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48" cy="9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 flipV="1">
                <a:off x="1872" y="816"/>
                <a:ext cx="48" cy="14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V="1">
                <a:off x="1824" y="1296"/>
                <a:ext cx="96" cy="19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144" cy="14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706" y="849"/>
                <a:ext cx="406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i="1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α</a:t>
                </a:r>
                <a:r>
                  <a:rPr lang="fr-FR" sz="1800" i="1" baseline="-25000" dirty="0" smtClean="0">
                    <a:solidFill>
                      <a:srgbClr val="D1130F"/>
                    </a:solidFill>
                    <a:latin typeface="Times" charset="0"/>
                  </a:rPr>
                  <a:t>i</a:t>
                </a:r>
                <a:r>
                  <a:rPr lang="fr-FR" sz="1800" i="1" dirty="0" smtClean="0">
                    <a:latin typeface="Symbol" charset="2"/>
                    <a:cs typeface="Symbol" charset="2"/>
                  </a:rPr>
                  <a:t>  </a:t>
                </a:r>
                <a:r>
                  <a:rPr lang="fr-FR" sz="1800" i="1" dirty="0" smtClean="0">
                    <a:solidFill>
                      <a:srgbClr val="D1130F"/>
                    </a:solidFill>
                    <a:latin typeface="Times" charset="0"/>
                  </a:rPr>
                  <a:t>J</a:t>
                </a:r>
                <a:r>
                  <a:rPr lang="fr-FR" sz="1800" i="1" baseline="-25000" dirty="0" smtClean="0">
                    <a:solidFill>
                      <a:srgbClr val="D1130F"/>
                    </a:solidFill>
                    <a:latin typeface="Times" charset="0"/>
                  </a:rPr>
                  <a:t>i</a:t>
                </a:r>
                <a:endParaRPr lang="fr-FR" sz="1800" i="1" dirty="0">
                  <a:solidFill>
                    <a:srgbClr val="D1130F"/>
                  </a:solidFill>
                  <a:latin typeface="Arial" charset="0"/>
                </a:endParaRPr>
              </a:p>
            </p:txBody>
          </p:sp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660" y="1359"/>
                <a:ext cx="422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i="1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α</a:t>
                </a:r>
                <a:r>
                  <a:rPr lang="fr-FR" sz="1800" i="1" baseline="-25000" dirty="0" smtClean="0">
                    <a:solidFill>
                      <a:srgbClr val="D1130F"/>
                    </a:solidFill>
                    <a:latin typeface="Times" charset="0"/>
                  </a:rPr>
                  <a:t>f </a:t>
                </a:r>
                <a:r>
                  <a:rPr lang="fr-FR" sz="1800" i="1" dirty="0" err="1" smtClean="0">
                    <a:solidFill>
                      <a:srgbClr val="D1130F"/>
                    </a:solidFill>
                    <a:latin typeface="Times" charset="0"/>
                  </a:rPr>
                  <a:t>J</a:t>
                </a:r>
                <a:r>
                  <a:rPr lang="fr-FR" sz="1800" i="1" baseline="-25000" dirty="0" err="1" smtClean="0">
                    <a:solidFill>
                      <a:srgbClr val="D1130F"/>
                    </a:solidFill>
                    <a:latin typeface="Times" charset="0"/>
                  </a:rPr>
                  <a:t>f</a:t>
                </a:r>
                <a:endParaRPr lang="fr-FR" sz="1800" i="1" dirty="0">
                  <a:solidFill>
                    <a:srgbClr val="D1130F"/>
                  </a:solidFill>
                  <a:latin typeface="Arial" charset="0"/>
                </a:endParaRPr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2198" y="658"/>
                <a:ext cx="320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b="0" i="1" dirty="0" smtClean="0">
                    <a:latin typeface="Symbol" charset="2"/>
                    <a:cs typeface="Symbol" charset="2"/>
                  </a:rPr>
                  <a:t>α</a:t>
                </a:r>
                <a:r>
                  <a:rPr lang="fr-FR" sz="1800" b="0" i="1" dirty="0" smtClean="0">
                    <a:latin typeface="Symbol" charset="2"/>
                    <a:cs typeface="Symbol" charset="2"/>
                  </a:rPr>
                  <a:t> </a:t>
                </a:r>
                <a:r>
                  <a:rPr lang="fr-FR" sz="1800" b="0" i="1" dirty="0" smtClean="0">
                    <a:latin typeface="Times" charset="0"/>
                  </a:rPr>
                  <a:t>J</a:t>
                </a:r>
                <a:endParaRPr lang="fr-FR" sz="1800" b="0" dirty="0">
                  <a:latin typeface="Arial" charset="0"/>
                </a:endParaRPr>
              </a:p>
            </p:txBody>
          </p:sp>
          <p:sp>
            <p:nvSpPr>
              <p:cNvPr id="27" name="Text Box 35"/>
              <p:cNvSpPr txBox="1">
                <a:spLocks noChangeArrowheads="1"/>
              </p:cNvSpPr>
              <p:nvPr/>
            </p:nvSpPr>
            <p:spPr bwMode="auto">
              <a:xfrm>
                <a:off x="2293" y="912"/>
                <a:ext cx="328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b="0" i="1" dirty="0">
                    <a:latin typeface="Symbol" charset="2"/>
                    <a:cs typeface="Symbol" charset="2"/>
                  </a:rPr>
                  <a:t>α</a:t>
                </a:r>
                <a:r>
                  <a:rPr lang="fr-FR" sz="1800" b="0" i="1" dirty="0">
                    <a:latin typeface="Symbol" charset="2"/>
                    <a:cs typeface="Symbol" charset="2"/>
                  </a:rPr>
                  <a:t> </a:t>
                </a:r>
                <a:r>
                  <a:rPr lang="fr-FR" sz="1800" b="0" i="1" dirty="0">
                    <a:latin typeface="Times" charset="0"/>
                  </a:rPr>
                  <a:t>J</a:t>
                </a:r>
                <a:endParaRPr lang="fr-FR" sz="1800" b="0" dirty="0">
                  <a:latin typeface="Arial" charset="0"/>
                </a:endParaRPr>
              </a:p>
            </p:txBody>
          </p:sp>
          <p:sp>
            <p:nvSpPr>
              <p:cNvPr id="28" name="Rectangle 36"/>
              <p:cNvSpPr>
                <a:spLocks noChangeArrowheads="1"/>
              </p:cNvSpPr>
              <p:nvPr/>
            </p:nvSpPr>
            <p:spPr bwMode="auto">
              <a:xfrm>
                <a:off x="2236" y="1488"/>
                <a:ext cx="412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l-GR" i="1" dirty="0">
                    <a:latin typeface="Symbol" charset="2"/>
                    <a:cs typeface="Symbol" charset="2"/>
                  </a:rPr>
                  <a:t>α</a:t>
                </a:r>
                <a:r>
                  <a:rPr lang="fr-FR" i="1" dirty="0">
                    <a:latin typeface="Symbol" charset="2"/>
                    <a:cs typeface="Symbol" charset="2"/>
                  </a:rPr>
                  <a:t>’ </a:t>
                </a:r>
                <a:r>
                  <a:rPr lang="fr-FR" i="1" dirty="0">
                    <a:latin typeface="Times" charset="0"/>
                  </a:rPr>
                  <a:t>J</a:t>
                </a:r>
              </a:p>
            </p:txBody>
          </p:sp>
          <p:sp>
            <p:nvSpPr>
              <p:cNvPr id="29" name="Rectangle 37"/>
              <p:cNvSpPr>
                <a:spLocks noChangeArrowheads="1"/>
              </p:cNvSpPr>
              <p:nvPr/>
            </p:nvSpPr>
            <p:spPr bwMode="auto">
              <a:xfrm>
                <a:off x="2208" y="1217"/>
                <a:ext cx="435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l-GR" i="1" dirty="0" smtClean="0">
                    <a:latin typeface="Symbol" charset="2"/>
                    <a:cs typeface="Symbol" charset="2"/>
                  </a:rPr>
                  <a:t>α</a:t>
                </a:r>
                <a:r>
                  <a:rPr lang="fr-FR" i="1" dirty="0" smtClean="0">
                    <a:latin typeface="Symbol" charset="2"/>
                    <a:cs typeface="Symbol" charset="2"/>
                  </a:rPr>
                  <a:t>’ </a:t>
                </a:r>
                <a:r>
                  <a:rPr lang="fr-FR" i="1" dirty="0" smtClean="0">
                    <a:latin typeface="Times" charset="0"/>
                  </a:rPr>
                  <a:t>J’</a:t>
                </a:r>
                <a:endParaRPr lang="fr-FR" dirty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709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66E0-5FF5-A44D-8D28-39B0439E1CE9}" type="slidenum">
              <a:rPr lang="fr-FR"/>
              <a:pPr/>
              <a:t>13</a:t>
            </a:fld>
            <a:endParaRPr lang="fr-F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4478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 err="1" smtClean="0">
                <a:solidFill>
                  <a:srgbClr val="BA171F"/>
                </a:solidFill>
              </a:rPr>
              <a:t>calculation</a:t>
            </a:r>
            <a:r>
              <a:rPr lang="fr-FR" sz="2400" i="1" dirty="0" smtClean="0">
                <a:solidFill>
                  <a:srgbClr val="BA171F"/>
                </a:solidFill>
              </a:rPr>
              <a:t> </a:t>
            </a:r>
            <a:r>
              <a:rPr lang="fr-FR" sz="2400" i="1" dirty="0">
                <a:solidFill>
                  <a:srgbClr val="BA171F"/>
                </a:solidFill>
              </a:rPr>
              <a:t>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8991600" cy="5013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i="1" dirty="0"/>
              <a:t>1- </a:t>
            </a:r>
            <a:r>
              <a:rPr lang="fr-FR" i="1" dirty="0" smtClean="0"/>
              <a:t>H</a:t>
            </a:r>
            <a:r>
              <a:rPr lang="fr-FR" i="1" baseline="-25000" dirty="0" smtClean="0"/>
              <a:t>A</a:t>
            </a:r>
            <a:r>
              <a:rPr lang="fr-FR" i="1" dirty="0" smtClean="0"/>
              <a:t> </a:t>
            </a:r>
            <a:r>
              <a:rPr lang="fr-FR" i="1" dirty="0" err="1" smtClean="0"/>
              <a:t>gives</a:t>
            </a:r>
            <a:r>
              <a:rPr lang="fr-FR" i="1" dirty="0" smtClean="0"/>
              <a:t> </a:t>
            </a:r>
            <a:r>
              <a:rPr lang="fr-FR" i="1" dirty="0"/>
              <a:t>the </a:t>
            </a:r>
            <a:r>
              <a:rPr lang="fr-FR" i="1" dirty="0" err="1"/>
              <a:t>atomic</a:t>
            </a:r>
            <a:r>
              <a:rPr lang="fr-FR" i="1" dirty="0"/>
              <a:t> </a:t>
            </a:r>
            <a:r>
              <a:rPr lang="fr-FR" i="1" dirty="0" err="1"/>
              <a:t>wave</a:t>
            </a:r>
            <a:r>
              <a:rPr lang="fr-FR" i="1" dirty="0"/>
              <a:t> </a:t>
            </a:r>
            <a:r>
              <a:rPr lang="fr-FR" i="1" dirty="0" err="1"/>
              <a:t>functions</a:t>
            </a:r>
            <a:r>
              <a:rPr lang="fr-FR" i="1" dirty="0"/>
              <a:t> (</a:t>
            </a:r>
            <a:r>
              <a:rPr lang="fr-FR" i="1" dirty="0" err="1"/>
              <a:t>unperturbed</a:t>
            </a:r>
            <a:r>
              <a:rPr lang="fr-FR" i="1" dirty="0"/>
              <a:t>) 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81000" algn="l"/>
              </a:tabLst>
            </a:pPr>
            <a:r>
              <a:rPr lang="fr-FR" i="1" dirty="0"/>
              <a:t>		and the </a:t>
            </a:r>
            <a:r>
              <a:rPr lang="fr-FR" i="1" dirty="0" err="1"/>
              <a:t>atomic</a:t>
            </a:r>
            <a:r>
              <a:rPr lang="fr-FR" i="1" dirty="0"/>
              <a:t> </a:t>
            </a:r>
            <a:r>
              <a:rPr lang="fr-FR" i="1" dirty="0" err="1"/>
              <a:t>energies</a:t>
            </a:r>
            <a:r>
              <a:rPr lang="fr-FR" i="1" dirty="0" smtClean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81000" algn="l"/>
              </a:tabLst>
            </a:pPr>
            <a:r>
              <a:rPr lang="fr-FR" i="1" dirty="0" smtClean="0"/>
              <a:t>2</a:t>
            </a:r>
            <a:r>
              <a:rPr lang="fr-FR" i="1" dirty="0"/>
              <a:t>-</a:t>
            </a:r>
            <a:r>
              <a:rPr lang="fr-FR" b="1" i="1" dirty="0"/>
              <a:t>Same </a:t>
            </a:r>
            <a:r>
              <a:rPr lang="fr-FR" b="1" i="1" dirty="0" err="1"/>
              <a:t>key</a:t>
            </a:r>
            <a:r>
              <a:rPr lang="fr-FR" b="1" i="1" dirty="0"/>
              <a:t> approximations as for </a:t>
            </a:r>
            <a:r>
              <a:rPr lang="fr-FR" b="1" i="1" dirty="0" err="1"/>
              <a:t>collisional</a:t>
            </a:r>
            <a:r>
              <a:rPr lang="fr-FR" b="1" i="1" dirty="0"/>
              <a:t> line </a:t>
            </a:r>
            <a:r>
              <a:rPr lang="fr-FR" b="1" i="1" dirty="0" err="1"/>
              <a:t>broadening</a:t>
            </a:r>
            <a:r>
              <a:rPr lang="fr-FR" i="1" dirty="0"/>
              <a:t>:</a:t>
            </a:r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dirty="0" smtClean="0"/>
              <a:t>• First </a:t>
            </a:r>
            <a:r>
              <a:rPr lang="fr-FR" dirty="0" err="1"/>
              <a:t>key</a:t>
            </a:r>
            <a:r>
              <a:rPr lang="fr-FR" dirty="0"/>
              <a:t> approximation: </a:t>
            </a:r>
            <a:r>
              <a:rPr lang="fr-FR" b="1" dirty="0"/>
              <a:t>no back </a:t>
            </a:r>
            <a:r>
              <a:rPr lang="fr-FR" b="1" dirty="0" err="1" smtClean="0"/>
              <a:t>reaction</a:t>
            </a:r>
            <a:endParaRPr lang="fr-FR" b="1" dirty="0"/>
          </a:p>
          <a:p>
            <a:pPr lvl="2">
              <a:spcBef>
                <a:spcPct val="50000"/>
              </a:spcBef>
              <a:tabLst>
                <a:tab pos="381000" algn="l"/>
              </a:tabLst>
            </a:pPr>
            <a:r>
              <a:rPr lang="fr-FR" dirty="0" smtClean="0"/>
              <a:t>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i="1" dirty="0" smtClean="0">
                <a:latin typeface="Symbol" charset="2"/>
                <a:cs typeface="Symbol" charset="2"/>
              </a:rPr>
              <a:t>(</a:t>
            </a:r>
            <a:r>
              <a:rPr lang="fr-FR" sz="2000" i="1" dirty="0" err="1" smtClean="0">
                <a:latin typeface="+mn-lt"/>
                <a:cs typeface="Symbol" charset="2"/>
              </a:rPr>
              <a:t>t</a:t>
            </a:r>
            <a:r>
              <a:rPr lang="fr-FR" sz="2000" i="1" dirty="0" smtClean="0">
                <a:latin typeface="Symbol" charset="2"/>
                <a:cs typeface="Symbol" charset="2"/>
              </a:rPr>
              <a:t>)</a:t>
            </a:r>
            <a:r>
              <a:rPr lang="fr-FR" sz="2000" dirty="0" smtClean="0"/>
              <a:t> </a:t>
            </a:r>
            <a:r>
              <a:rPr lang="fr-FR" sz="2000" dirty="0"/>
              <a:t>=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baseline="-25000" dirty="0" err="1" smtClean="0"/>
              <a:t>A</a:t>
            </a:r>
            <a:r>
              <a:rPr lang="fr-FR" sz="2000" dirty="0" smtClean="0"/>
              <a:t>(</a:t>
            </a:r>
            <a:r>
              <a:rPr lang="fr-FR" sz="2000" i="1" dirty="0" err="1" smtClean="0"/>
              <a:t>t</a:t>
            </a:r>
            <a:r>
              <a:rPr lang="fr-FR" sz="2000" dirty="0" smtClean="0"/>
              <a:t>) </a:t>
            </a:r>
            <a:r>
              <a:rPr lang="fr-FR" sz="2000" dirty="0"/>
              <a:t>⊗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baseline="-25000" dirty="0" err="1" smtClean="0"/>
              <a:t>B</a:t>
            </a:r>
            <a:r>
              <a:rPr lang="fr-FR" sz="2000" dirty="0" smtClean="0"/>
              <a:t>(</a:t>
            </a:r>
            <a:r>
              <a:rPr lang="fr-FR" sz="2000" i="1" dirty="0" err="1" smtClean="0"/>
              <a:t>t</a:t>
            </a:r>
            <a:r>
              <a:rPr lang="fr-FR" sz="2000" dirty="0" smtClean="0"/>
              <a:t>)</a:t>
            </a:r>
            <a:endParaRPr lang="fr-FR" sz="2000" dirty="0"/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dirty="0" smtClean="0"/>
              <a:t>• Second </a:t>
            </a:r>
            <a:r>
              <a:rPr lang="fr-FR" dirty="0" err="1"/>
              <a:t>key</a:t>
            </a:r>
            <a:r>
              <a:rPr lang="fr-FR" dirty="0"/>
              <a:t> approximation: the </a:t>
            </a:r>
            <a:r>
              <a:rPr lang="fr-FR" b="1" dirty="0"/>
              <a:t>impact approximation</a:t>
            </a:r>
            <a:endParaRPr lang="fr-FR" dirty="0"/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dirty="0"/>
              <a:t>	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duration</a:t>
            </a:r>
            <a:r>
              <a:rPr lang="fr-FR" sz="1600" dirty="0"/>
              <a:t> of an interaction &lt;&lt;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interval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two</a:t>
            </a:r>
            <a:r>
              <a:rPr lang="fr-FR" sz="1600" dirty="0"/>
              <a:t> interactions</a:t>
            </a:r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sz="1600" i="1" dirty="0">
                <a:latin typeface="Symbol" pitchFamily="-106" charset="2"/>
                <a:sym typeface="Symbol" pitchFamily="-106" charset="2"/>
              </a:rPr>
              <a:t>	</a:t>
            </a:r>
            <a:r>
              <a:rPr lang="fr-FR" sz="1600" i="1" dirty="0" smtClean="0"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16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1600" i="1" baseline="-25000" dirty="0" err="1" smtClean="0"/>
              <a:t>R</a:t>
            </a:r>
            <a:r>
              <a:rPr lang="fr-FR" sz="1600" dirty="0"/>
              <a:t>(</a:t>
            </a:r>
            <a:r>
              <a:rPr lang="fr-FR" sz="1600" i="1" dirty="0"/>
              <a:t>t</a:t>
            </a:r>
            <a:r>
              <a:rPr lang="fr-FR" sz="1600" dirty="0"/>
              <a:t>) and </a:t>
            </a:r>
            <a:r>
              <a:rPr lang="fr-FR" sz="16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1600" i="1" baseline="-25000" dirty="0" err="1" smtClean="0">
                <a:sym typeface="Symbol" pitchFamily="-106" charset="2"/>
              </a:rPr>
              <a:t>P</a:t>
            </a:r>
            <a:r>
              <a:rPr lang="fr-FR" sz="1600" i="1" baseline="-25000" dirty="0" smtClean="0"/>
              <a:t> </a:t>
            </a:r>
            <a:r>
              <a:rPr lang="fr-FR" sz="1600" dirty="0" smtClean="0"/>
              <a:t>(</a:t>
            </a:r>
            <a:r>
              <a:rPr lang="fr-FR" sz="1600" i="1" dirty="0"/>
              <a:t>t</a:t>
            </a:r>
            <a:r>
              <a:rPr lang="fr-FR" sz="1600" dirty="0"/>
              <a:t>) are </a:t>
            </a:r>
            <a:r>
              <a:rPr lang="fr-FR" sz="1600" dirty="0" err="1"/>
              <a:t>decoupled</a:t>
            </a:r>
            <a:r>
              <a:rPr lang="fr-FR" sz="1600" dirty="0"/>
              <a:t> and </a:t>
            </a:r>
            <a:r>
              <a:rPr lang="fr-FR" sz="1600" dirty="0" err="1"/>
              <a:t>their</a:t>
            </a:r>
            <a:r>
              <a:rPr lang="fr-FR" sz="1600" dirty="0"/>
              <a:t> interactions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atom</a:t>
            </a:r>
            <a:r>
              <a:rPr lang="fr-FR" sz="1600" dirty="0"/>
              <a:t> are </a:t>
            </a:r>
            <a:r>
              <a:rPr lang="fr-FR" sz="1600" dirty="0" err="1"/>
              <a:t>decoupled</a:t>
            </a:r>
            <a:endParaRPr lang="fr-FR" dirty="0" smtClean="0"/>
          </a:p>
          <a:p>
            <a:pPr>
              <a:spcBef>
                <a:spcPct val="50000"/>
              </a:spcBef>
              <a:buFont typeface="Symbol" pitchFamily="-106" charset="2"/>
              <a:buChar char="-"/>
              <a:tabLst>
                <a:tab pos="381000" algn="l"/>
              </a:tabLst>
            </a:pPr>
            <a:r>
              <a:rPr lang="fr-FR" dirty="0" smtClean="0">
                <a:sym typeface="Symbol" pitchFamily="-106" charset="2"/>
              </a:rPr>
              <a:t>4- </a:t>
            </a:r>
            <a:r>
              <a:rPr lang="fr-FR" dirty="0">
                <a:sym typeface="Symbol" pitchFamily="-106" charset="2"/>
              </a:rPr>
              <a:t>The </a:t>
            </a:r>
            <a:r>
              <a:rPr lang="fr-FR" dirty="0" err="1">
                <a:sym typeface="Symbol" pitchFamily="-106" charset="2"/>
              </a:rPr>
              <a:t>atom</a:t>
            </a:r>
            <a:r>
              <a:rPr lang="fr-FR" dirty="0">
                <a:sym typeface="Symbol" pitchFamily="-106" charset="2"/>
              </a:rPr>
              <a:t>-perturber </a:t>
            </a:r>
            <a:r>
              <a:rPr lang="fr-FR" b="1" dirty="0">
                <a:sym typeface="Symbol" pitchFamily="-106" charset="2"/>
              </a:rPr>
              <a:t>interaction</a:t>
            </a:r>
            <a:r>
              <a:rPr lang="fr-FR" dirty="0">
                <a:sym typeface="Symbol" pitchFamily="-106" charset="2"/>
              </a:rPr>
              <a:t> </a:t>
            </a:r>
            <a:r>
              <a:rPr lang="fr-FR" dirty="0" err="1">
                <a:sym typeface="Symbol" pitchFamily="-106" charset="2"/>
              </a:rPr>
              <a:t>is</a:t>
            </a:r>
            <a:r>
              <a:rPr lang="fr-FR" dirty="0">
                <a:sym typeface="Symbol" pitchFamily="-106" charset="2"/>
              </a:rPr>
              <a:t> </a:t>
            </a:r>
            <a:r>
              <a:rPr lang="fr-FR" b="1" dirty="0" err="1">
                <a:sym typeface="Symbol" pitchFamily="-106" charset="2"/>
              </a:rPr>
              <a:t>complete</a:t>
            </a:r>
            <a:r>
              <a:rPr lang="fr-FR" dirty="0">
                <a:sym typeface="Symbol" pitchFamily="-106" charset="2"/>
              </a:rPr>
              <a:t> </a:t>
            </a:r>
            <a:r>
              <a:rPr lang="fr-FR" dirty="0" err="1">
                <a:sym typeface="Symbol" pitchFamily="-106" charset="2"/>
              </a:rPr>
              <a:t>during</a:t>
            </a:r>
            <a:r>
              <a:rPr lang="fr-FR" dirty="0">
                <a:sym typeface="Symbol" pitchFamily="-106" charset="2"/>
              </a:rPr>
              <a:t> the time of </a:t>
            </a:r>
            <a:r>
              <a:rPr lang="fr-FR" dirty="0" err="1">
                <a:sym typeface="Symbol" pitchFamily="-106" charset="2"/>
              </a:rPr>
              <a:t>interest</a:t>
            </a:r>
            <a:r>
              <a:rPr lang="fr-FR" dirty="0">
                <a:sym typeface="Symbol" pitchFamily="-106" charset="2"/>
              </a:rPr>
              <a:t> (S-matrix </a:t>
            </a:r>
            <a:r>
              <a:rPr lang="fr-FR" dirty="0" err="1">
                <a:sym typeface="Symbol" pitchFamily="-106" charset="2"/>
              </a:rPr>
              <a:t>appears</a:t>
            </a:r>
            <a:r>
              <a:rPr lang="fr-FR" dirty="0">
                <a:sym typeface="Symbol" pitchFamily="-106" charset="2"/>
              </a:rPr>
              <a:t>) </a:t>
            </a:r>
          </a:p>
          <a:p>
            <a:pPr>
              <a:spcBef>
                <a:spcPct val="50000"/>
              </a:spcBef>
              <a:buFont typeface="Symbol" pitchFamily="-106" charset="2"/>
              <a:buChar char="-"/>
              <a:tabLst>
                <a:tab pos="381000" algn="l"/>
              </a:tabLst>
            </a:pP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5 </a:t>
            </a:r>
            <a:r>
              <a:rPr lang="fr-FR" b="1" dirty="0" smtClean="0">
                <a:solidFill>
                  <a:srgbClr val="0000FF"/>
                </a:solidFill>
                <a:sym typeface="Symbol" pitchFamily="-106" charset="2"/>
              </a:rPr>
              <a:t>Markov approximation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: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evolution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of </a:t>
            </a:r>
            <a:r>
              <a:rPr lang="fr-FR" sz="2000" i="1" dirty="0" err="1" smtClean="0">
                <a:solidFill>
                  <a:srgbClr val="0000FF"/>
                </a:solidFill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>
                <a:solidFill>
                  <a:srgbClr val="0000FF"/>
                </a:solidFill>
              </a:rPr>
              <a:t>A</a:t>
            </a:r>
            <a:r>
              <a:rPr lang="fr-FR" sz="2000" i="1" baseline="-25000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(</a:t>
            </a:r>
            <a:r>
              <a:rPr lang="fr-FR" sz="2000" i="1" dirty="0" err="1" smtClean="0">
                <a:solidFill>
                  <a:srgbClr val="0000FF"/>
                </a:solidFill>
              </a:rPr>
              <a:t>t</a:t>
            </a:r>
            <a:r>
              <a:rPr lang="fr-FR" sz="2000" dirty="0" smtClean="0">
                <a:solidFill>
                  <a:srgbClr val="0000FF"/>
                </a:solidFill>
              </a:rPr>
              <a:t>)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only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depends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sz="2000" i="1" dirty="0" err="1">
                <a:solidFill>
                  <a:srgbClr val="0000FF"/>
                </a:solidFill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solidFill>
                  <a:srgbClr val="0000FF"/>
                </a:solidFill>
              </a:rPr>
              <a:t>A</a:t>
            </a:r>
            <a:r>
              <a:rPr lang="fr-FR" sz="2000" i="1" baseline="-25000" dirty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(</a:t>
            </a:r>
            <a:r>
              <a:rPr lang="fr-FR" sz="2000" i="1" dirty="0" smtClean="0">
                <a:solidFill>
                  <a:srgbClr val="0000FF"/>
                </a:solidFill>
              </a:rPr>
              <a:t>t</a:t>
            </a:r>
            <a:r>
              <a:rPr lang="fr-FR" sz="2000" i="1" baseline="-25000" dirty="0" smtClean="0">
                <a:solidFill>
                  <a:srgbClr val="0000FF"/>
                </a:solidFill>
              </a:rPr>
              <a:t>0</a:t>
            </a:r>
            <a:r>
              <a:rPr lang="fr-FR" sz="2000" dirty="0" smtClean="0">
                <a:solidFill>
                  <a:srgbClr val="0000FF"/>
                </a:solidFill>
              </a:rPr>
              <a:t>) 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on and not on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his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past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history</a:t>
            </a:r>
            <a:endParaRPr lang="fr-FR" dirty="0" smtClean="0">
              <a:solidFill>
                <a:srgbClr val="0000FF"/>
              </a:solidFill>
              <a:sym typeface="Symbol" pitchFamily="-106" charset="2"/>
            </a:endParaRPr>
          </a:p>
          <a:p>
            <a:pPr>
              <a:spcBef>
                <a:spcPct val="50000"/>
              </a:spcBef>
              <a:buFont typeface="Symbol" pitchFamily="-106" charset="2"/>
              <a:buChar char="-"/>
              <a:tabLst>
                <a:tab pos="381000" algn="l"/>
              </a:tabLst>
            </a:pP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6</a:t>
            </a:r>
            <a:r>
              <a:rPr lang="fr-FR" b="1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sym typeface="Symbol" pitchFamily="-106" charset="2"/>
              </a:rPr>
              <a:t>Secular</a:t>
            </a:r>
            <a:r>
              <a:rPr lang="fr-FR" b="1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b="1" dirty="0">
                <a:solidFill>
                  <a:srgbClr val="0000FF"/>
                </a:solidFill>
                <a:sym typeface="Symbol" pitchFamily="-106" charset="2"/>
              </a:rPr>
              <a:t>approximation</a:t>
            </a:r>
            <a:endParaRPr lang="fr-FR" dirty="0">
              <a:solidFill>
                <a:srgbClr val="0000FF"/>
              </a:solidFill>
              <a:sym typeface="Symbol" pitchFamily="-106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2DB9-CDFA-124D-9932-4E1293DA2100}" type="slidenum">
              <a:rPr lang="fr-FR"/>
              <a:pPr/>
              <a:t>14</a:t>
            </a:fld>
            <a:endParaRPr lang="fr-FR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8728" y="2924944"/>
            <a:ext cx="8991600" cy="35283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4478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>: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 err="1">
                <a:solidFill>
                  <a:srgbClr val="BA171F"/>
                </a:solidFill>
              </a:rPr>
              <a:t>calculation</a:t>
            </a:r>
            <a:r>
              <a:rPr lang="fr-FR" sz="2400" i="1" dirty="0">
                <a:solidFill>
                  <a:srgbClr val="BA171F"/>
                </a:solidFill>
              </a:rPr>
              <a:t> 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0" y="1668016"/>
            <a:ext cx="9144000" cy="4259783"/>
            <a:chOff x="0" y="1668016"/>
            <a:chExt cx="9144000" cy="4259783"/>
          </a:xfrm>
        </p:grpSpPr>
        <p:sp>
          <p:nvSpPr>
            <p:cNvPr id="195591" name="Rectangle 7"/>
            <p:cNvSpPr>
              <a:spLocks noChangeArrowheads="1"/>
            </p:cNvSpPr>
            <p:nvPr/>
          </p:nvSpPr>
          <p:spPr bwMode="auto">
            <a:xfrm>
              <a:off x="0" y="1668016"/>
              <a:ext cx="8991600" cy="1184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35496" y="1772816"/>
              <a:ext cx="9108504" cy="415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7-The radiation </a:t>
              </a:r>
              <a:r>
                <a:rPr lang="fr-FR" sz="2400" dirty="0" err="1"/>
                <a:t>is</a:t>
              </a:r>
              <a:r>
                <a:rPr lang="fr-FR" sz="2400" dirty="0"/>
                <a:t> </a:t>
              </a:r>
              <a:r>
                <a:rPr lang="fr-FR" sz="2400" dirty="0" err="1"/>
                <a:t>weak</a:t>
              </a:r>
              <a:r>
                <a:rPr lang="fr-FR" sz="2400" dirty="0"/>
                <a:t>: 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	</a:t>
              </a:r>
              <a:r>
                <a:rPr lang="fr-FR" sz="2400" b="1" dirty="0"/>
                <a:t>Perturbation </a:t>
              </a:r>
              <a:r>
                <a:rPr lang="fr-FR" sz="2400" b="1" dirty="0" err="1"/>
                <a:t>theory</a:t>
              </a:r>
              <a:r>
                <a:rPr lang="fr-FR" sz="2400" dirty="0"/>
                <a:t> </a:t>
              </a:r>
              <a:r>
                <a:rPr lang="fr-FR" sz="2400" dirty="0" err="1"/>
                <a:t>sufficient</a:t>
              </a:r>
              <a:r>
                <a:rPr lang="fr-FR" sz="2400" dirty="0"/>
                <a:t> for </a:t>
              </a:r>
              <a:r>
                <a:rPr lang="fr-FR" sz="2400" dirty="0" err="1"/>
                <a:t>atom</a:t>
              </a:r>
              <a:r>
                <a:rPr lang="fr-FR" sz="2400" dirty="0"/>
                <a:t> radiation </a:t>
              </a:r>
              <a:r>
                <a:rPr lang="fr-FR" sz="2400" dirty="0" smtClean="0"/>
                <a:t>interaction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b="1" dirty="0" smtClean="0"/>
                <a:t>8-Consequence </a:t>
              </a:r>
              <a:r>
                <a:rPr lang="fr-FR" sz="2400" b="1" dirty="0"/>
                <a:t>of Second </a:t>
              </a:r>
              <a:r>
                <a:rPr lang="fr-FR" sz="2400" b="1" dirty="0" err="1"/>
                <a:t>order</a:t>
              </a:r>
              <a:r>
                <a:rPr lang="fr-FR" sz="2400" b="1" dirty="0"/>
                <a:t> perturbation </a:t>
              </a:r>
              <a:r>
                <a:rPr lang="fr-FR" sz="2400" b="1" dirty="0" err="1" smtClean="0"/>
                <a:t>theory</a:t>
              </a:r>
              <a:r>
                <a:rPr lang="fr-FR" sz="2400" b="1" dirty="0" smtClean="0"/>
                <a:t> + Markov:</a:t>
              </a:r>
              <a:endParaRPr lang="fr-FR" sz="2400" dirty="0"/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T</a:t>
              </a:r>
              <a:r>
                <a:rPr lang="fr-FR" sz="2400" dirty="0" smtClean="0"/>
                <a:t>ransitions </a:t>
              </a:r>
              <a:r>
                <a:rPr lang="fr-FR" sz="2400" dirty="0" err="1"/>
                <a:t>can</a:t>
              </a:r>
              <a:r>
                <a:rPr lang="fr-FR" sz="2400" dirty="0"/>
                <a:t> </a:t>
              </a:r>
              <a:r>
                <a:rPr lang="fr-FR" sz="2400" dirty="0" err="1"/>
                <a:t>only</a:t>
              </a:r>
              <a:r>
                <a:rPr lang="fr-FR" sz="2400" dirty="0"/>
                <a:t> </a:t>
              </a:r>
              <a:r>
                <a:rPr lang="fr-FR" sz="2400" dirty="0" err="1"/>
                <a:t>be</a:t>
              </a:r>
              <a:r>
                <a:rPr lang="fr-FR" sz="2400" dirty="0"/>
                <a:t> </a:t>
              </a:r>
              <a:r>
                <a:rPr lang="fr-FR" sz="2400" dirty="0" err="1"/>
                <a:t>done</a:t>
              </a:r>
              <a:r>
                <a:rPr lang="fr-FR" sz="2400" dirty="0"/>
                <a:t> </a:t>
              </a:r>
              <a:r>
                <a:rPr lang="fr-FR" sz="2400" dirty="0" err="1"/>
                <a:t>with</a:t>
              </a:r>
              <a:r>
                <a:rPr lang="fr-FR" sz="2400" dirty="0"/>
                <a:t> exact </a:t>
              </a:r>
              <a:r>
                <a:rPr lang="fr-FR" sz="2400" dirty="0" err="1"/>
                <a:t>resonance</a:t>
              </a:r>
              <a:r>
                <a:rPr lang="fr-FR" sz="2400" dirty="0"/>
                <a:t> in </a:t>
              </a:r>
              <a:r>
                <a:rPr lang="fr-FR" sz="2400" dirty="0" err="1"/>
                <a:t>energy</a:t>
              </a:r>
              <a:r>
                <a:rPr lang="fr-FR" sz="2400" dirty="0"/>
                <a:t>,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		 </a:t>
              </a:r>
              <a:r>
                <a:rPr lang="fr-FR" sz="2400" b="1" i="1" dirty="0" err="1"/>
                <a:t>so</a:t>
              </a:r>
              <a:r>
                <a:rPr lang="fr-FR" sz="2400" b="1" i="1" dirty="0"/>
                <a:t>:</a:t>
              </a:r>
              <a:endParaRPr lang="fr-FR" sz="2400" b="1" i="1" dirty="0" smtClean="0"/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b="1" dirty="0" smtClean="0">
                  <a:solidFill>
                    <a:srgbClr val="FF0000"/>
                  </a:solidFill>
                </a:rPr>
                <a:t>Profile </a:t>
              </a:r>
              <a:r>
                <a:rPr lang="fr-FR" sz="2400" b="1" dirty="0" err="1">
                  <a:solidFill>
                    <a:srgbClr val="FF0000"/>
                  </a:solidFill>
                </a:rPr>
                <a:t>cannot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be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taken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into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account</a:t>
              </a:r>
              <a:r>
                <a:rPr lang="fr-FR" sz="2400" b="1" dirty="0">
                  <a:solidFill>
                    <a:srgbClr val="FF0000"/>
                  </a:solidFill>
                </a:rPr>
                <a:t>: </a:t>
              </a:r>
              <a:r>
                <a:rPr lang="fr-FR" sz="2400" b="1" dirty="0" err="1" smtClean="0">
                  <a:solidFill>
                    <a:srgbClr val="FF0000"/>
                  </a:solidFill>
                  <a:latin typeface="Symbol" pitchFamily="-106" charset="2"/>
                  <a:sym typeface="Symbol" pitchFamily="-106" charset="2"/>
                </a:rPr>
                <a:t>δ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-</a:t>
              </a:r>
              <a:r>
                <a:rPr lang="fr-FR" sz="2400" b="1" dirty="0">
                  <a:solidFill>
                    <a:srgbClr val="FF0000"/>
                  </a:solidFill>
                </a:rPr>
                <a:t>profile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b="1" dirty="0" err="1">
                  <a:solidFill>
                    <a:srgbClr val="FF0000"/>
                  </a:solidFill>
                </a:rPr>
                <a:t>Atomic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polarization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is</a:t>
              </a:r>
              <a:r>
                <a:rPr lang="fr-FR" sz="2400" b="1" dirty="0">
                  <a:solidFill>
                    <a:srgbClr val="FF0000"/>
                  </a:solidFill>
                </a:rPr>
                <a:t> a global information</a:t>
              </a:r>
              <a:endParaRPr lang="fr-FR" b="1" dirty="0">
                <a:solidFill>
                  <a:srgbClr val="FF0000"/>
                </a:solidFill>
                <a:sym typeface="Symbol" pitchFamily="-106" charset="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4D35-225C-DD45-A7CB-11339FC7638E}" type="slidenum">
              <a:rPr lang="fr-FR"/>
              <a:pPr/>
              <a:t>15</a:t>
            </a:fld>
            <a:endParaRPr lang="fr-FR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7848600" cy="17526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>: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 err="1">
                <a:solidFill>
                  <a:srgbClr val="BA171F"/>
                </a:solidFill>
              </a:rPr>
              <a:t>processes</a:t>
            </a:r>
            <a:r>
              <a:rPr lang="fr-FR" sz="2400" i="1" dirty="0">
                <a:solidFill>
                  <a:srgbClr val="BA171F"/>
                </a:solidFill>
              </a:rPr>
              <a:t> to </a:t>
            </a:r>
            <a:r>
              <a:rPr lang="fr-FR" sz="2400" i="1" dirty="0" err="1">
                <a:solidFill>
                  <a:srgbClr val="BA171F"/>
                </a:solidFill>
              </a:rPr>
              <a:t>take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into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account</a:t>
            </a:r>
            <a:r>
              <a:rPr lang="fr-FR" sz="2400" i="1" dirty="0">
                <a:solidFill>
                  <a:srgbClr val="BA171F"/>
                </a:solidFill>
              </a:rPr>
              <a:t> in the</a:t>
            </a:r>
            <a:r>
              <a:rPr lang="fr-FR" sz="2400" b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calculation</a:t>
            </a:r>
            <a:r>
              <a:rPr lang="fr-FR" sz="2400" i="1" dirty="0">
                <a:solidFill>
                  <a:srgbClr val="BA171F"/>
                </a:solidFill>
              </a:rPr>
              <a:t> 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0" y="1916832"/>
            <a:ext cx="9144000" cy="3768725"/>
          </a:xfrm>
          <a:prstGeom prst="rect">
            <a:avLst/>
          </a:prstGeom>
          <a:solidFill>
            <a:srgbClr val="FBFBFB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/>
              <a:t>Atomic</a:t>
            </a:r>
            <a:r>
              <a:rPr lang="fr-FR" sz="1600" b="1" dirty="0"/>
              <a:t> polarisation (master </a:t>
            </a:r>
            <a:r>
              <a:rPr lang="fr-FR" sz="1600" b="1" dirty="0" err="1"/>
              <a:t>equation</a:t>
            </a:r>
            <a:r>
              <a:rPr lang="fr-FR" sz="1600" b="1" dirty="0"/>
              <a:t>):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/>
              <a:t>Excitation by </a:t>
            </a:r>
            <a:r>
              <a:rPr lang="fr-FR" sz="1600" dirty="0" err="1"/>
              <a:t>anisotropic</a:t>
            </a:r>
            <a:r>
              <a:rPr lang="fr-FR" sz="1600" dirty="0"/>
              <a:t> </a:t>
            </a:r>
            <a:r>
              <a:rPr lang="fr-FR" sz="1600" dirty="0" err="1"/>
              <a:t>process</a:t>
            </a:r>
            <a:r>
              <a:rPr lang="fr-FR" sz="1600" dirty="0"/>
              <a:t> </a:t>
            </a:r>
            <a:r>
              <a:rPr lang="fr-FR" sz="1600" dirty="0" err="1"/>
              <a:t>responsible</a:t>
            </a:r>
            <a:r>
              <a:rPr lang="fr-FR" sz="1600" dirty="0"/>
              <a:t> for the </a:t>
            </a:r>
            <a:r>
              <a:rPr lang="fr-FR" sz="1600" dirty="0" err="1"/>
              <a:t>polarization</a:t>
            </a:r>
            <a:r>
              <a:rPr lang="fr-FR" sz="1600" dirty="0"/>
              <a:t> (</a:t>
            </a:r>
            <a:r>
              <a:rPr lang="fr-FR" sz="1600" b="1" dirty="0" err="1"/>
              <a:t>only</a:t>
            </a:r>
            <a:r>
              <a:rPr lang="fr-FR" sz="1600" b="1" dirty="0"/>
              <a:t> </a:t>
            </a:r>
            <a:r>
              <a:rPr lang="fr-FR" sz="1600" b="1" dirty="0" err="1"/>
              <a:t>alignment</a:t>
            </a:r>
            <a:r>
              <a:rPr lang="fr-FR" sz="1600" b="1" dirty="0"/>
              <a:t> in </a:t>
            </a:r>
            <a:r>
              <a:rPr lang="fr-FR" sz="1600" b="1" dirty="0" err="1"/>
              <a:t>astrophysics</a:t>
            </a:r>
            <a:r>
              <a:rPr lang="fr-FR" sz="1600" b="1" dirty="0"/>
              <a:t> and </a:t>
            </a:r>
            <a:r>
              <a:rPr lang="fr-FR" sz="1600" b="1" dirty="0" err="1"/>
              <a:t>thus</a:t>
            </a:r>
            <a:r>
              <a:rPr lang="fr-FR" sz="1600" b="1" dirty="0"/>
              <a:t> </a:t>
            </a:r>
            <a:r>
              <a:rPr lang="fr-FR" sz="1600" b="1" dirty="0" err="1"/>
              <a:t>only</a:t>
            </a:r>
            <a:r>
              <a:rPr lang="fr-FR" sz="1600" b="1" dirty="0"/>
              <a:t> </a:t>
            </a:r>
            <a:r>
              <a:rPr lang="fr-FR" sz="1600" b="1" dirty="0" err="1"/>
              <a:t>linear</a:t>
            </a:r>
            <a:r>
              <a:rPr lang="fr-FR" sz="1600" b="1" dirty="0"/>
              <a:t> </a:t>
            </a:r>
            <a:r>
              <a:rPr lang="fr-FR" sz="1600" b="1" dirty="0" err="1"/>
              <a:t>polarization</a:t>
            </a:r>
            <a:r>
              <a:rPr lang="fr-FR" sz="1600" dirty="0"/>
              <a:t>) : radiation or </a:t>
            </a:r>
            <a:r>
              <a:rPr lang="fr-FR" sz="1600" dirty="0" err="1"/>
              <a:t>beam</a:t>
            </a:r>
            <a:r>
              <a:rPr lang="fr-FR" sz="1600" dirty="0"/>
              <a:t> of </a:t>
            </a:r>
            <a:r>
              <a:rPr lang="fr-FR" sz="1600" dirty="0" err="1"/>
              <a:t>particles</a:t>
            </a:r>
            <a:r>
              <a:rPr lang="fr-FR" sz="1600" dirty="0"/>
              <a:t> (</a:t>
            </a:r>
            <a:r>
              <a:rPr lang="fr-FR" sz="1600" dirty="0" err="1"/>
              <a:t>energetic</a:t>
            </a:r>
            <a:r>
              <a:rPr lang="fr-FR" sz="1600" dirty="0"/>
              <a:t> </a:t>
            </a:r>
            <a:r>
              <a:rPr lang="fr-FR" sz="1600" dirty="0" err="1"/>
              <a:t>electrons</a:t>
            </a:r>
            <a:r>
              <a:rPr lang="fr-FR" sz="1600" dirty="0"/>
              <a:t>, protons)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dirty="0"/>
              <a:t>	</a:t>
            </a:r>
            <a:r>
              <a:rPr lang="fr-FR" sz="1600" i="1" dirty="0" err="1">
                <a:solidFill>
                  <a:schemeClr val="accent2"/>
                </a:solidFill>
              </a:rPr>
              <a:t>Quantization</a:t>
            </a:r>
            <a:r>
              <a:rPr lang="fr-FR" sz="1600" i="1" dirty="0">
                <a:solidFill>
                  <a:schemeClr val="accent2"/>
                </a:solidFill>
              </a:rPr>
              <a:t> axis in the direction of the </a:t>
            </a:r>
            <a:r>
              <a:rPr lang="fr-FR" sz="1600" i="1" dirty="0" err="1">
                <a:solidFill>
                  <a:schemeClr val="accent2"/>
                </a:solidFill>
              </a:rPr>
              <a:t>preferrred</a:t>
            </a:r>
            <a:r>
              <a:rPr lang="fr-FR" sz="1600" i="1" dirty="0">
                <a:solidFill>
                  <a:schemeClr val="accent2"/>
                </a:solidFill>
              </a:rPr>
              <a:t> excitation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/>
              <a:t>Excitation by radiative or </a:t>
            </a:r>
            <a:r>
              <a:rPr lang="fr-FR" sz="1600" dirty="0" err="1"/>
              <a:t>isotropic</a:t>
            </a:r>
            <a:r>
              <a:rPr lang="fr-FR" sz="1600" dirty="0"/>
              <a:t> </a:t>
            </a:r>
            <a:r>
              <a:rPr lang="fr-FR" sz="1600" dirty="0" err="1"/>
              <a:t>collisional</a:t>
            </a:r>
            <a:r>
              <a:rPr lang="fr-FR" sz="1600" dirty="0"/>
              <a:t> </a:t>
            </a:r>
            <a:r>
              <a:rPr lang="fr-FR" sz="1600" dirty="0" err="1"/>
              <a:t>processes</a:t>
            </a:r>
            <a:r>
              <a:rPr lang="fr-FR" sz="1600" dirty="0"/>
              <a:t> (</a:t>
            </a:r>
            <a:r>
              <a:rPr lang="fr-FR" sz="1600" dirty="0" err="1"/>
              <a:t>decrease</a:t>
            </a:r>
            <a:r>
              <a:rPr lang="fr-FR" sz="1600" dirty="0"/>
              <a:t> </a:t>
            </a:r>
            <a:r>
              <a:rPr lang="fr-FR" sz="1600" dirty="0" err="1"/>
              <a:t>alignment</a:t>
            </a:r>
            <a:r>
              <a:rPr lang="fr-FR" sz="1600" dirty="0"/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sz="1600" dirty="0"/>
              <a:t>Breakdown of the </a:t>
            </a:r>
            <a:r>
              <a:rPr lang="fr-FR" sz="1600" dirty="0" err="1"/>
              <a:t>cylindrical</a:t>
            </a:r>
            <a:r>
              <a:rPr lang="fr-FR" sz="1600" dirty="0"/>
              <a:t> </a:t>
            </a:r>
            <a:r>
              <a:rPr lang="fr-FR" sz="1600" dirty="0" err="1"/>
              <a:t>symmetry</a:t>
            </a:r>
            <a:r>
              <a:rPr lang="fr-FR" sz="1600" dirty="0"/>
              <a:t>: apparition of </a:t>
            </a:r>
            <a:r>
              <a:rPr lang="fr-FR" sz="1600" dirty="0" err="1"/>
              <a:t>coherences</a:t>
            </a:r>
            <a:r>
              <a:rPr lang="fr-FR" sz="1600" dirty="0"/>
              <a:t> in the master </a:t>
            </a:r>
            <a:r>
              <a:rPr lang="fr-FR" sz="1600" dirty="0" err="1"/>
              <a:t>equation</a:t>
            </a:r>
            <a:r>
              <a:rPr lang="fr-FR" sz="1600" dirty="0"/>
              <a:t> and </a:t>
            </a:r>
            <a:r>
              <a:rPr lang="fr-FR" sz="1600" dirty="0" err="1"/>
              <a:t>thus</a:t>
            </a:r>
            <a:r>
              <a:rPr lang="fr-FR" sz="1600" dirty="0"/>
              <a:t> modification of the </a:t>
            </a:r>
            <a:r>
              <a:rPr lang="fr-FR" sz="1600" dirty="0" err="1"/>
              <a:t>degree</a:t>
            </a:r>
            <a:r>
              <a:rPr lang="fr-FR" sz="1600" dirty="0"/>
              <a:t> and direction of </a:t>
            </a:r>
            <a:r>
              <a:rPr lang="fr-FR" sz="1600" dirty="0" err="1"/>
              <a:t>polarization</a:t>
            </a:r>
            <a:endParaRPr lang="fr-FR" sz="16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sz="1600" dirty="0" err="1"/>
              <a:t>e.g</a:t>
            </a:r>
            <a:r>
              <a:rPr lang="fr-FR" sz="1600" dirty="0"/>
              <a:t>. interaction </a:t>
            </a:r>
            <a:r>
              <a:rPr lang="fr-FR" sz="1600" dirty="0" err="1"/>
              <a:t>with</a:t>
            </a:r>
            <a:r>
              <a:rPr lang="fr-FR" sz="1600" dirty="0"/>
              <a:t> a </a:t>
            </a:r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 B: </a:t>
            </a:r>
            <a:r>
              <a:rPr lang="fr-FR" sz="1600" dirty="0" err="1"/>
              <a:t>Hanle</a:t>
            </a:r>
            <a:r>
              <a:rPr lang="fr-FR" sz="1600" dirty="0"/>
              <a:t> </a:t>
            </a:r>
            <a:r>
              <a:rPr lang="fr-FR" sz="1600" dirty="0" err="1"/>
              <a:t>effect</a:t>
            </a:r>
            <a:r>
              <a:rPr lang="fr-FR" sz="1600" dirty="0"/>
              <a:t>. </a:t>
            </a:r>
            <a:r>
              <a:rPr lang="fr-FR" sz="1600" i="1" dirty="0" err="1">
                <a:solidFill>
                  <a:schemeClr val="accent2"/>
                </a:solidFill>
              </a:rPr>
              <a:t>Quantization</a:t>
            </a:r>
            <a:r>
              <a:rPr lang="fr-FR" sz="1600" i="1" dirty="0">
                <a:solidFill>
                  <a:schemeClr val="accent2"/>
                </a:solidFill>
              </a:rPr>
              <a:t> axis in the direction of </a:t>
            </a:r>
            <a:r>
              <a:rPr lang="fr-FR" sz="1600" b="1" i="1" dirty="0">
                <a:solidFill>
                  <a:schemeClr val="accent2"/>
                </a:solidFill>
              </a:rPr>
              <a:t>B</a:t>
            </a:r>
            <a:endParaRPr lang="fr-FR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sz="1600" b="1" dirty="0" err="1">
                <a:solidFill>
                  <a:srgbClr val="0000FF"/>
                </a:solidFill>
              </a:rPr>
              <a:t>Depolarization</a:t>
            </a:r>
            <a:r>
              <a:rPr lang="fr-FR" sz="1600" b="1" dirty="0">
                <a:solidFill>
                  <a:srgbClr val="0000FF"/>
                </a:solidFill>
              </a:rPr>
              <a:t> and </a:t>
            </a:r>
            <a:r>
              <a:rPr lang="fr-FR" sz="1600" b="1" dirty="0" err="1">
                <a:solidFill>
                  <a:srgbClr val="0000FF"/>
                </a:solidFill>
              </a:rPr>
              <a:t>transfer</a:t>
            </a:r>
            <a:r>
              <a:rPr lang="fr-FR" sz="1600" b="1" dirty="0">
                <a:solidFill>
                  <a:srgbClr val="0000FF"/>
                </a:solidFill>
              </a:rPr>
              <a:t> of </a:t>
            </a:r>
            <a:r>
              <a:rPr lang="fr-FR" sz="1600" b="1" dirty="0" err="1">
                <a:solidFill>
                  <a:srgbClr val="0000FF"/>
                </a:solidFill>
              </a:rPr>
              <a:t>alignment</a:t>
            </a:r>
            <a:r>
              <a:rPr lang="fr-FR" sz="1600" b="1" dirty="0">
                <a:solidFill>
                  <a:srgbClr val="0000FF"/>
                </a:solidFill>
              </a:rPr>
              <a:t> by </a:t>
            </a:r>
            <a:r>
              <a:rPr lang="fr-FR" sz="1600" b="1" dirty="0" err="1">
                <a:solidFill>
                  <a:srgbClr val="0000FF"/>
                </a:solidFill>
              </a:rPr>
              <a:t>isotropic</a:t>
            </a:r>
            <a:r>
              <a:rPr lang="fr-FR" sz="1600" b="1" dirty="0">
                <a:solidFill>
                  <a:srgbClr val="0000FF"/>
                </a:solidFill>
              </a:rPr>
              <a:t> collisions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 err="1"/>
              <a:t>Followed</a:t>
            </a:r>
            <a:r>
              <a:rPr lang="fr-FR" sz="1600" dirty="0"/>
              <a:t> by </a:t>
            </a:r>
            <a:r>
              <a:rPr lang="fr-FR" sz="1600" dirty="0" err="1"/>
              <a:t>deexcitation</a:t>
            </a:r>
            <a:r>
              <a:rPr lang="fr-FR" sz="1600" dirty="0"/>
              <a:t> (radiative and </a:t>
            </a:r>
            <a:r>
              <a:rPr lang="fr-FR" sz="1600" dirty="0" err="1"/>
              <a:t>collisional</a:t>
            </a:r>
            <a:r>
              <a:rPr lang="fr-FR" sz="160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i="1" dirty="0">
                <a:solidFill>
                  <a:srgbClr val="76348E"/>
                </a:solidFill>
              </a:rPr>
              <a:t>If the (hyper)fine </a:t>
            </a:r>
            <a:r>
              <a:rPr lang="fr-FR" sz="1600" i="1" dirty="0" err="1">
                <a:solidFill>
                  <a:srgbClr val="76348E"/>
                </a:solidFill>
              </a:rPr>
              <a:t>levels</a:t>
            </a:r>
            <a:r>
              <a:rPr lang="fr-FR" sz="1600" i="1" dirty="0">
                <a:solidFill>
                  <a:srgbClr val="76348E"/>
                </a:solidFill>
              </a:rPr>
              <a:t> are </a:t>
            </a:r>
            <a:r>
              <a:rPr lang="fr-FR" sz="1600" i="1" dirty="0" err="1">
                <a:solidFill>
                  <a:srgbClr val="76348E"/>
                </a:solidFill>
              </a:rPr>
              <a:t>separated</a:t>
            </a:r>
            <a:r>
              <a:rPr lang="fr-FR" sz="1600" i="1" dirty="0">
                <a:solidFill>
                  <a:srgbClr val="76348E"/>
                </a:solidFill>
              </a:rPr>
              <a:t> (no </a:t>
            </a:r>
            <a:r>
              <a:rPr lang="fr-FR" sz="1600" i="1" dirty="0" err="1">
                <a:solidFill>
                  <a:srgbClr val="76348E"/>
                </a:solidFill>
              </a:rPr>
              <a:t>overlap</a:t>
            </a:r>
            <a:r>
              <a:rPr lang="fr-FR" sz="1600" i="1" dirty="0">
                <a:solidFill>
                  <a:srgbClr val="76348E"/>
                </a:solidFill>
              </a:rPr>
              <a:t> by the </a:t>
            </a:r>
            <a:r>
              <a:rPr lang="fr-FR" sz="1600" i="1" dirty="0" err="1">
                <a:solidFill>
                  <a:srgbClr val="76348E"/>
                </a:solidFill>
              </a:rPr>
              <a:t>lifetime</a:t>
            </a:r>
            <a:r>
              <a:rPr lang="fr-FR" sz="1600" i="1" dirty="0">
                <a:solidFill>
                  <a:srgbClr val="76348E"/>
                </a:solidFill>
              </a:rPr>
              <a:t>), the </a:t>
            </a:r>
            <a:r>
              <a:rPr lang="fr-FR" sz="1600" i="1" dirty="0" err="1">
                <a:solidFill>
                  <a:srgbClr val="76348E"/>
                </a:solidFill>
              </a:rPr>
              <a:t>atomic</a:t>
            </a:r>
            <a:r>
              <a:rPr lang="fr-FR" sz="1600" i="1" dirty="0">
                <a:solidFill>
                  <a:srgbClr val="76348E"/>
                </a:solidFill>
              </a:rPr>
              <a:t> </a:t>
            </a:r>
            <a:r>
              <a:rPr lang="fr-FR" sz="1600" i="1" dirty="0" err="1">
                <a:solidFill>
                  <a:srgbClr val="76348E"/>
                </a:solidFill>
              </a:rPr>
              <a:t>polarization</a:t>
            </a:r>
            <a:r>
              <a:rPr lang="fr-FR" sz="1600" i="1" dirty="0">
                <a:solidFill>
                  <a:srgbClr val="76348E"/>
                </a:solidFill>
              </a:rPr>
              <a:t> </a:t>
            </a:r>
            <a:r>
              <a:rPr lang="fr-FR" sz="1600" i="1" dirty="0" err="1">
                <a:solidFill>
                  <a:srgbClr val="76348E"/>
                </a:solidFill>
              </a:rPr>
              <a:t>is</a:t>
            </a:r>
            <a:r>
              <a:rPr lang="fr-FR" sz="1600" i="1" dirty="0">
                <a:solidFill>
                  <a:srgbClr val="76348E"/>
                </a:solidFill>
              </a:rPr>
              <a:t> </a:t>
            </a:r>
            <a:r>
              <a:rPr lang="fr-FR" sz="1600" i="1" dirty="0" err="1">
                <a:solidFill>
                  <a:srgbClr val="76348E"/>
                </a:solidFill>
              </a:rPr>
              <a:t>different</a:t>
            </a:r>
            <a:r>
              <a:rPr lang="fr-FR" sz="1600" i="1" dirty="0">
                <a:solidFill>
                  <a:srgbClr val="76348E"/>
                </a:solidFill>
              </a:rPr>
              <a:t> for the </a:t>
            </a:r>
            <a:r>
              <a:rPr lang="fr-FR" sz="1600" i="1" dirty="0" err="1">
                <a:solidFill>
                  <a:srgbClr val="76348E"/>
                </a:solidFill>
              </a:rPr>
              <a:t>different</a:t>
            </a:r>
            <a:r>
              <a:rPr lang="fr-FR" sz="1600" i="1" dirty="0">
                <a:solidFill>
                  <a:srgbClr val="76348E"/>
                </a:solidFill>
              </a:rPr>
              <a:t> (hyper)fine </a:t>
            </a:r>
            <a:r>
              <a:rPr lang="fr-FR" sz="1600" i="1" dirty="0" err="1">
                <a:solidFill>
                  <a:srgbClr val="76348E"/>
                </a:solidFill>
              </a:rPr>
              <a:t>lines</a:t>
            </a:r>
            <a:endParaRPr lang="fr-FR" sz="1600" i="1" dirty="0">
              <a:solidFill>
                <a:srgbClr val="76348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923928" y="2204864"/>
            <a:ext cx="5220072" cy="4392488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4B3-575F-DA4D-8C61-4FFAB21076D9}" type="slidenum">
              <a:rPr lang="fr-FR"/>
              <a:pPr/>
              <a:t>16</a:t>
            </a:fld>
            <a:endParaRPr lang="fr-F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5456"/>
            <a:ext cx="8839200" cy="20574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>: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>
                <a:solidFill>
                  <a:srgbClr val="BA171F"/>
                </a:solidFill>
              </a:rPr>
              <a:t>expression 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 and</a:t>
            </a:r>
            <a:br>
              <a:rPr lang="fr-FR" sz="2400" i="1" dirty="0">
                <a:solidFill>
                  <a:srgbClr val="BA171F"/>
                </a:solidFill>
              </a:rPr>
            </a:br>
            <a:r>
              <a:rPr lang="fr-FR" sz="2400" i="1" dirty="0">
                <a:solidFill>
                  <a:srgbClr val="BA171F"/>
                </a:solidFill>
              </a:rPr>
              <a:t> of the radiation </a:t>
            </a:r>
            <a:r>
              <a:rPr lang="fr-FR" sz="2400" i="1" dirty="0" err="1">
                <a:solidFill>
                  <a:srgbClr val="BA171F"/>
                </a:solidFill>
              </a:rPr>
              <a:t>polarization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5496" y="2209800"/>
            <a:ext cx="3962400" cy="4031873"/>
          </a:xfrm>
          <a:prstGeom prst="rect">
            <a:avLst/>
          </a:prstGeom>
          <a:solidFill>
            <a:srgbClr val="FFF9C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sz="2000" dirty="0" err="1"/>
              <a:t>At</a:t>
            </a:r>
            <a:r>
              <a:rPr lang="fr-FR" sz="2000" dirty="0"/>
              <a:t> the </a:t>
            </a:r>
            <a:r>
              <a:rPr lang="fr-FR" sz="2000" dirty="0" err="1"/>
              <a:t>stationary</a:t>
            </a:r>
            <a:r>
              <a:rPr lang="fr-FR" sz="2000" dirty="0"/>
              <a:t> state </a:t>
            </a:r>
            <a:r>
              <a:rPr lang="fr-FR" sz="20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(</a:t>
            </a:r>
            <a:r>
              <a:rPr lang="fr-FR" sz="2000" i="1" dirty="0" err="1"/>
              <a:t>t</a:t>
            </a:r>
            <a:r>
              <a:rPr lang="fr-FR" sz="2000" dirty="0"/>
              <a:t>) = </a:t>
            </a:r>
            <a:r>
              <a:rPr lang="fr-FR" sz="20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/>
              <a:t>solution of the “</a:t>
            </a:r>
            <a:r>
              <a:rPr lang="fr-FR" sz="2000" b="1" dirty="0" err="1"/>
              <a:t>statistical</a:t>
            </a:r>
            <a:r>
              <a:rPr lang="fr-FR" sz="2000" b="1" dirty="0"/>
              <a:t> </a:t>
            </a:r>
            <a:r>
              <a:rPr lang="fr-FR" sz="2000" b="1" dirty="0" err="1"/>
              <a:t>equilibrium</a:t>
            </a:r>
            <a:r>
              <a:rPr lang="fr-FR" sz="2000" b="1" dirty="0"/>
              <a:t> </a:t>
            </a:r>
            <a:r>
              <a:rPr lang="fr-FR" sz="2000" b="1" dirty="0" err="1"/>
              <a:t>equations</a:t>
            </a:r>
            <a:r>
              <a:rPr lang="fr-FR" sz="2000" b="1" dirty="0"/>
              <a:t>”</a:t>
            </a:r>
            <a:r>
              <a:rPr lang="fr-FR" sz="2000" dirty="0"/>
              <a:t> </a:t>
            </a:r>
            <a:r>
              <a:rPr lang="fr-FR" sz="2000" dirty="0" err="1"/>
              <a:t>leading</a:t>
            </a:r>
            <a:r>
              <a:rPr lang="fr-FR" sz="2000" dirty="0"/>
              <a:t> to populations (diagonal </a:t>
            </a:r>
            <a:r>
              <a:rPr lang="fr-FR" sz="2000" dirty="0" err="1"/>
              <a:t>elements</a:t>
            </a:r>
            <a:r>
              <a:rPr lang="fr-FR" sz="2000" dirty="0"/>
              <a:t> of </a:t>
            </a:r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) </a:t>
            </a:r>
            <a:r>
              <a:rPr lang="fr-FR" sz="2000" dirty="0"/>
              <a:t>and </a:t>
            </a:r>
            <a:r>
              <a:rPr lang="fr-FR" sz="2000" dirty="0" err="1"/>
              <a:t>coherences</a:t>
            </a:r>
            <a:r>
              <a:rPr lang="fr-FR" sz="2000" dirty="0"/>
              <a:t> (off-diagonal </a:t>
            </a:r>
            <a:r>
              <a:rPr lang="fr-FR" sz="2000" dirty="0" err="1"/>
              <a:t>elements</a:t>
            </a:r>
            <a:r>
              <a:rPr lang="fr-FR" sz="2000" dirty="0"/>
              <a:t> pf </a:t>
            </a:r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)</a:t>
            </a:r>
            <a:endParaRPr lang="fr-FR" sz="2000" dirty="0"/>
          </a:p>
          <a:p>
            <a:r>
              <a:rPr lang="fr-FR" dirty="0"/>
              <a:t>in the standard </a:t>
            </a:r>
            <a:r>
              <a:rPr lang="fr-FR" i="1" dirty="0"/>
              <a:t>JM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endParaRPr lang="fr-FR" dirty="0"/>
          </a:p>
          <a:p>
            <a:endParaRPr lang="fr-FR" dirty="0"/>
          </a:p>
          <a:p>
            <a:pPr>
              <a:buFontTx/>
              <a:buChar char="•"/>
            </a:pPr>
            <a:r>
              <a:rPr lang="fr-FR" sz="2000" dirty="0"/>
              <a:t>and </a:t>
            </a:r>
            <a:r>
              <a:rPr lang="fr-FR" sz="2000" dirty="0" err="1"/>
              <a:t>at</a:t>
            </a:r>
            <a:r>
              <a:rPr lang="fr-FR" sz="2000" dirty="0"/>
              <a:t> the  </a:t>
            </a:r>
            <a:r>
              <a:rPr lang="fr-FR" sz="2000" dirty="0" err="1"/>
              <a:t>stationary</a:t>
            </a:r>
            <a:r>
              <a:rPr lang="fr-FR" sz="2000" dirty="0"/>
              <a:t> state </a:t>
            </a:r>
          </a:p>
          <a:p>
            <a:r>
              <a:rPr lang="fr-FR" sz="20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/>
              <a:t>R</a:t>
            </a:r>
            <a:r>
              <a:rPr lang="fr-FR" sz="2000" dirty="0" smtClean="0"/>
              <a:t>(</a:t>
            </a:r>
            <a:r>
              <a:rPr lang="fr-FR" sz="2000" i="1" dirty="0" err="1"/>
              <a:t>t</a:t>
            </a:r>
            <a:r>
              <a:rPr lang="fr-FR" sz="2000" dirty="0"/>
              <a:t>) = </a:t>
            </a:r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/>
              <a:t>R</a:t>
            </a:r>
            <a:endParaRPr lang="fr-FR" sz="2000" dirty="0"/>
          </a:p>
          <a:p>
            <a:r>
              <a:rPr lang="fr-FR" sz="2000" i="1" dirty="0" smtClean="0"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2000" b="1" dirty="0" smtClean="0"/>
              <a:t>The </a:t>
            </a:r>
            <a:r>
              <a:rPr lang="fr-FR" sz="2000" b="1" dirty="0" err="1" smtClean="0"/>
              <a:t>matricial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transfer</a:t>
            </a:r>
            <a:r>
              <a:rPr lang="fr-FR" sz="2000" b="1" dirty="0" smtClean="0"/>
              <a:t> </a:t>
            </a:r>
            <a:r>
              <a:rPr lang="fr-FR" sz="2000" b="1" i="1" dirty="0" err="1" smtClean="0"/>
              <a:t>equation</a:t>
            </a:r>
            <a:r>
              <a:rPr lang="fr-FR" sz="2000" i="1" dirty="0" smtClean="0"/>
              <a:t> </a:t>
            </a:r>
            <a:r>
              <a:rPr lang="fr-FR" sz="2000" i="1" dirty="0"/>
              <a:t>of </a:t>
            </a:r>
            <a:r>
              <a:rPr lang="fr-FR" sz="2000" i="1" dirty="0" smtClean="0"/>
              <a:t>the Stokes </a:t>
            </a:r>
            <a:r>
              <a:rPr lang="fr-FR" sz="2000" i="1" dirty="0" err="1" smtClean="0"/>
              <a:t>operators</a:t>
            </a:r>
            <a:r>
              <a:rPr lang="fr-FR" sz="2000" i="1" dirty="0" smtClean="0"/>
              <a:t> (I Q U V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3923928" y="2228671"/>
            <a:ext cx="5220072" cy="4584705"/>
            <a:chOff x="3923928" y="2228671"/>
            <a:chExt cx="5220072" cy="4584705"/>
          </a:xfrm>
        </p:grpSpPr>
        <p:pic>
          <p:nvPicPr>
            <p:cNvPr id="16077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928" y="2847677"/>
              <a:ext cx="5209357" cy="37496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7611449" y="5864051"/>
              <a:ext cx="1532551" cy="9493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Times New Roman" pitchFamily="-106" charset="0"/>
                </a:rPr>
                <a:t>Population: K=0</a:t>
              </a:r>
            </a:p>
            <a:p>
              <a:r>
                <a:rPr lang="fr-FR" sz="1400" dirty="0">
                  <a:latin typeface="Times New Roman" pitchFamily="-106" charset="0"/>
                </a:rPr>
                <a:t>Orientation: K=1 </a:t>
              </a:r>
            </a:p>
            <a:p>
              <a:r>
                <a:rPr lang="fr-FR" sz="1400" dirty="0" err="1">
                  <a:latin typeface="Times New Roman" pitchFamily="-106" charset="0"/>
                </a:rPr>
                <a:t>Alignment</a:t>
              </a:r>
              <a:r>
                <a:rPr lang="fr-FR" sz="1400" dirty="0">
                  <a:latin typeface="Times New Roman" pitchFamily="-106" charset="0"/>
                </a:rPr>
                <a:t>: K=2</a:t>
              </a:r>
            </a:p>
            <a:p>
              <a:r>
                <a:rPr lang="fr-FR" sz="1400" dirty="0" err="1">
                  <a:latin typeface="Times New Roman" pitchFamily="-106" charset="0"/>
                </a:rPr>
                <a:t>Coherences</a:t>
              </a:r>
              <a:r>
                <a:rPr lang="fr-FR" sz="1400" dirty="0">
                  <a:latin typeface="Times New Roman" pitchFamily="-106" charset="0"/>
                </a:rPr>
                <a:t>: Q≠0</a:t>
              </a:r>
              <a:endParaRPr lang="fr-FR" dirty="0"/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3923928" y="2228671"/>
              <a:ext cx="5183304" cy="12003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>
                  <a:latin typeface="Times New Roman" pitchFamily="-106" charset="0"/>
                </a:rPr>
                <a:t>Case of a </a:t>
              </a:r>
              <a:r>
                <a:rPr lang="fr-FR" dirty="0" err="1" smtClean="0">
                  <a:latin typeface="Times New Roman" pitchFamily="-106" charset="0"/>
                </a:rPr>
                <a:t>two-level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atom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without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polarization</a:t>
              </a:r>
              <a:r>
                <a:rPr lang="fr-FR" dirty="0" smtClean="0">
                  <a:latin typeface="Times New Roman" pitchFamily="-106" charset="0"/>
                </a:rPr>
                <a:t> of the </a:t>
              </a:r>
              <a:r>
                <a:rPr lang="fr-FR" dirty="0" err="1" smtClean="0">
                  <a:latin typeface="Times New Roman" pitchFamily="-106" charset="0"/>
                </a:rPr>
                <a:t>lower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level</a:t>
              </a:r>
              <a:r>
                <a:rPr lang="fr-FR" dirty="0" smtClean="0">
                  <a:latin typeface="Times New Roman" pitchFamily="-106" charset="0"/>
                </a:rPr>
                <a:t> in </a:t>
              </a:r>
              <a:r>
                <a:rPr lang="fr-FR" dirty="0">
                  <a:latin typeface="Times New Roman" pitchFamily="-106" charset="0"/>
                </a:rPr>
                <a:t>the </a:t>
              </a:r>
              <a:r>
                <a:rPr lang="fr-FR" dirty="0" err="1">
                  <a:latin typeface="Times New Roman" pitchFamily="-106" charset="0"/>
                </a:rPr>
                <a:t>irreducible</a:t>
              </a:r>
              <a:r>
                <a:rPr lang="fr-FR" dirty="0">
                  <a:latin typeface="Times New Roman" pitchFamily="-106" charset="0"/>
                </a:rPr>
                <a:t> </a:t>
              </a:r>
              <a:r>
                <a:rPr lang="fr-FR" dirty="0" err="1">
                  <a:latin typeface="Times New Roman" pitchFamily="-106" charset="0"/>
                </a:rPr>
                <a:t>tensorial</a:t>
              </a:r>
              <a:r>
                <a:rPr lang="fr-FR" dirty="0">
                  <a:latin typeface="Times New Roman" pitchFamily="-106" charset="0"/>
                </a:rPr>
                <a:t> T</a:t>
              </a:r>
              <a:r>
                <a:rPr lang="fr-FR" baseline="30000" dirty="0">
                  <a:latin typeface="Times New Roman" pitchFamily="-106" charset="0"/>
                </a:rPr>
                <a:t>K</a:t>
              </a:r>
              <a:r>
                <a:rPr lang="fr-FR" sz="1200" baseline="-25000" dirty="0">
                  <a:latin typeface="Times New Roman" pitchFamily="-106" charset="0"/>
                </a:rPr>
                <a:t>Q</a:t>
              </a:r>
              <a:r>
                <a:rPr lang="fr-FR" dirty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representation</a:t>
              </a:r>
              <a:endParaRPr lang="fr-FR" dirty="0" smtClean="0">
                <a:latin typeface="Times New Roman" pitchFamily="-106" charset="0"/>
              </a:endParaRPr>
            </a:p>
            <a:p>
              <a:r>
                <a:rPr lang="fr-FR" u="sng" dirty="0" smtClean="0">
                  <a:latin typeface="Times New Roman" pitchFamily="-106" charset="0"/>
                </a:rPr>
                <a:t>Master </a:t>
              </a:r>
              <a:r>
                <a:rPr lang="fr-FR" u="sng" dirty="0" err="1" smtClean="0">
                  <a:latin typeface="Times New Roman" pitchFamily="-106" charset="0"/>
                </a:rPr>
                <a:t>equation</a:t>
              </a:r>
              <a:r>
                <a:rPr lang="fr-FR" u="sng" dirty="0" smtClean="0">
                  <a:latin typeface="Times New Roman" pitchFamily="-106" charset="0"/>
                </a:rPr>
                <a:t> for the </a:t>
              </a:r>
              <a:r>
                <a:rPr lang="fr-FR" u="sng" dirty="0" err="1" smtClean="0">
                  <a:latin typeface="Times New Roman" pitchFamily="-106" charset="0"/>
                </a:rPr>
                <a:t>atomic</a:t>
              </a:r>
              <a:r>
                <a:rPr lang="fr-FR" u="sng" dirty="0" smtClean="0">
                  <a:latin typeface="Times New Roman" pitchFamily="-106" charset="0"/>
                </a:rPr>
                <a:t> </a:t>
              </a:r>
              <a:r>
                <a:rPr lang="fr-FR" u="sng" dirty="0" err="1" smtClean="0">
                  <a:latin typeface="Times New Roman" pitchFamily="-106" charset="0"/>
                </a:rPr>
                <a:t>density</a:t>
              </a:r>
              <a:r>
                <a:rPr lang="fr-FR" u="sng" dirty="0" smtClean="0">
                  <a:latin typeface="Times New Roman" pitchFamily="-106" charset="0"/>
                </a:rPr>
                <a:t> matrix:</a:t>
              </a:r>
              <a:endParaRPr lang="fr-FR" u="sng" dirty="0">
                <a:latin typeface="Times New Roman" pitchFamily="-106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782960"/>
          </a:xfrm>
          <a:solidFill>
            <a:srgbClr val="F9E6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Examples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>
                <a:solidFill>
                  <a:srgbClr val="FF0000"/>
                </a:solidFill>
              </a:rPr>
              <a:t>of expressions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pic>
        <p:nvPicPr>
          <p:cNvPr id="7" name="Image 6" descr="Capture d’écran 2013-05-16 à 12.1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4" y="3650208"/>
            <a:ext cx="8585200" cy="1651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9512" y="2926685"/>
            <a:ext cx="8424936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dirty="0" err="1"/>
              <a:t>A</a:t>
            </a:r>
            <a:r>
              <a:rPr lang="fr-FR" dirty="0" err="1" smtClean="0"/>
              <a:t>ngular</a:t>
            </a:r>
            <a:r>
              <a:rPr lang="fr-FR" dirty="0" smtClean="0"/>
              <a:t>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Gordeyev</a:t>
            </a:r>
            <a:r>
              <a:rPr lang="fr-FR" dirty="0" smtClean="0"/>
              <a:t> </a:t>
            </a:r>
            <a:r>
              <a:rPr lang="fr-FR" dirty="0"/>
              <a:t>et al. (1969, 1971), </a:t>
            </a:r>
            <a:r>
              <a:rPr lang="fr-FR" dirty="0" err="1"/>
              <a:t>Masnou-Seeuws</a:t>
            </a:r>
            <a:r>
              <a:rPr lang="fr-FR" dirty="0"/>
              <a:t> &amp; </a:t>
            </a:r>
            <a:r>
              <a:rPr lang="fr-FR" dirty="0" err="1"/>
              <a:t>Roueff</a:t>
            </a:r>
            <a:r>
              <a:rPr lang="fr-FR" dirty="0"/>
              <a:t> (1972</a:t>
            </a:r>
            <a:r>
              <a:rPr lang="fr-FR" dirty="0" smtClean="0"/>
              <a:t>), </a:t>
            </a:r>
            <a:r>
              <a:rPr lang="fr-FR" dirty="0" err="1" smtClean="0"/>
              <a:t>Omont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/>
              <a:t>1977</a:t>
            </a:r>
            <a:r>
              <a:rPr lang="fr-FR" dirty="0" smtClean="0"/>
              <a:t>), </a:t>
            </a:r>
            <a:r>
              <a:rPr lang="fr-FR" dirty="0" err="1"/>
              <a:t>Sahal-Bréchot</a:t>
            </a:r>
            <a:r>
              <a:rPr lang="fr-FR" dirty="0"/>
              <a:t> (1974</a:t>
            </a:r>
            <a:r>
              <a:rPr lang="fr-FR" dirty="0" smtClean="0"/>
              <a:t>),  </a:t>
            </a:r>
            <a:r>
              <a:rPr lang="fr-FR" dirty="0" err="1"/>
              <a:t>Sahal-Bréchot</a:t>
            </a:r>
            <a:r>
              <a:rPr lang="fr-FR" dirty="0"/>
              <a:t> </a:t>
            </a:r>
            <a:r>
              <a:rPr lang="fr-FR" dirty="0" smtClean="0"/>
              <a:t>et al. (A&amp;A 2007)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9512" y="1979548"/>
            <a:ext cx="8640960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Rates </a:t>
            </a:r>
            <a:r>
              <a:rPr lang="fr-FR" sz="2400" b="1" dirty="0" err="1"/>
              <a:t>beween</a:t>
            </a:r>
            <a:r>
              <a:rPr lang="fr-FR" sz="2400" b="1" dirty="0"/>
              <a:t> the Zeeman </a:t>
            </a:r>
            <a:r>
              <a:rPr lang="fr-FR" sz="2400" b="1" dirty="0" err="1"/>
              <a:t>sublevels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r>
              <a:rPr lang="fr-FR" sz="2400" b="1" dirty="0" smtClean="0"/>
              <a:t>(</a:t>
            </a:r>
            <a:r>
              <a:rPr lang="fr-FR" sz="2400" b="1" dirty="0"/>
              <a:t>standard </a:t>
            </a:r>
            <a:r>
              <a:rPr lang="fr-FR" sz="2400" b="1" dirty="0" err="1"/>
              <a:t>atomic</a:t>
            </a:r>
            <a:r>
              <a:rPr lang="fr-FR" sz="2400" b="1" dirty="0"/>
              <a:t> </a:t>
            </a:r>
            <a:r>
              <a:rPr lang="fr-FR" sz="2400" b="1" dirty="0" smtClean="0"/>
              <a:t>basis </a:t>
            </a:r>
            <a:r>
              <a:rPr lang="fr-FR" sz="2400" b="1" i="1" dirty="0" smtClean="0">
                <a:latin typeface="Symbol" charset="2"/>
                <a:cs typeface="Symbol" charset="2"/>
              </a:rPr>
              <a:t> αJM  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410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936104"/>
          </a:xfrm>
          <a:solidFill>
            <a:srgbClr val="F9E6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Examples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of expressions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400" i="1" dirty="0" smtClean="0">
                <a:solidFill>
                  <a:srgbClr val="000090"/>
                </a:solidFill>
              </a:rPr>
              <a:t>(cf. for instance </a:t>
            </a:r>
            <a:r>
              <a:rPr lang="fr-FR" sz="2400" i="1" dirty="0" err="1" smtClean="0">
                <a:solidFill>
                  <a:srgbClr val="000090"/>
                </a:solidFill>
              </a:rPr>
              <a:t>Sahal-Bréchot</a:t>
            </a:r>
            <a:r>
              <a:rPr lang="fr-FR" sz="2400" i="1" dirty="0" smtClean="0">
                <a:solidFill>
                  <a:srgbClr val="000090"/>
                </a:solidFill>
              </a:rPr>
              <a:t> et al. (A&amp;A 2007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72008" y="1700808"/>
            <a:ext cx="8892480" cy="1477328"/>
            <a:chOff x="0" y="1835532"/>
            <a:chExt cx="8892480" cy="1477328"/>
          </a:xfrm>
        </p:grpSpPr>
        <p:sp>
          <p:nvSpPr>
            <p:cNvPr id="5" name="Rectangle 4"/>
            <p:cNvSpPr/>
            <p:nvPr/>
          </p:nvSpPr>
          <p:spPr>
            <a:xfrm>
              <a:off x="0" y="1835532"/>
              <a:ext cx="8892480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fr-FR" b="1" dirty="0" smtClean="0"/>
                <a:t>Master </a:t>
              </a:r>
              <a:r>
                <a:rPr lang="fr-FR" b="1" dirty="0" err="1" smtClean="0"/>
                <a:t>equation</a:t>
              </a:r>
              <a:r>
                <a:rPr lang="fr-FR" b="1" dirty="0" smtClean="0"/>
                <a:t>:</a:t>
              </a:r>
              <a:r>
                <a:rPr lang="fr-FR" dirty="0" smtClean="0"/>
                <a:t> </a:t>
              </a:r>
              <a:r>
                <a:rPr lang="fr-FR" b="1" dirty="0" smtClean="0"/>
                <a:t>off</a:t>
              </a:r>
              <a:r>
                <a:rPr lang="fr-FR" b="1" dirty="0"/>
                <a:t>-diagonal </a:t>
              </a:r>
              <a:r>
                <a:rPr lang="fr-FR" b="1" dirty="0" err="1" smtClean="0"/>
                <a:t>elements</a:t>
              </a:r>
              <a:endParaRPr lang="fr-FR" b="1" dirty="0" smtClean="0"/>
            </a:p>
            <a:p>
              <a:pPr marL="285750" indent="-285750">
                <a:buFont typeface="Arial"/>
                <a:buChar char="•"/>
              </a:pPr>
              <a:endParaRPr lang="fr-FR" b="1" dirty="0"/>
            </a:p>
            <a:p>
              <a:pPr marL="285750" indent="-285750">
                <a:buFont typeface="Arial"/>
                <a:buChar char="•"/>
              </a:pPr>
              <a:endParaRPr lang="fr-FR" b="1" dirty="0" smtClean="0"/>
            </a:p>
            <a:p>
              <a:pPr marL="285750" indent="-285750">
                <a:buFont typeface="Arial"/>
                <a:buChar char="•"/>
              </a:pPr>
              <a:endParaRPr lang="fr-FR" b="1" dirty="0"/>
            </a:p>
            <a:p>
              <a:pPr marL="285750" indent="-285750">
                <a:buFont typeface="Arial"/>
                <a:buChar char="•"/>
              </a:pPr>
              <a:endParaRPr lang="fr-FR" dirty="0"/>
            </a:p>
          </p:txBody>
        </p:sp>
        <p:pic>
          <p:nvPicPr>
            <p:cNvPr id="6" name="Image 5" descr="Capture d’écran 2013-05-16 à 12.36.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24866"/>
              <a:ext cx="8856984" cy="10881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107504" y="1167135"/>
            <a:ext cx="878706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T</a:t>
            </a:r>
            <a:r>
              <a:rPr lang="fr-FR" sz="2400" b="1" baseline="30000" dirty="0" err="1" smtClean="0"/>
              <a:t>k</a:t>
            </a:r>
            <a:r>
              <a:rPr lang="fr-FR" sz="2400" b="1" baseline="-25000" dirty="0" err="1" smtClean="0"/>
              <a:t>q</a:t>
            </a:r>
            <a:r>
              <a:rPr lang="fr-FR" sz="2400" b="1" dirty="0" smtClean="0"/>
              <a:t> basis  (</a:t>
            </a:r>
            <a:r>
              <a:rPr lang="fr-FR" sz="2400" b="1" dirty="0" err="1" smtClean="0"/>
              <a:t>irreducible</a:t>
            </a:r>
            <a:r>
              <a:rPr lang="fr-FR" sz="2400" b="1" dirty="0" smtClean="0"/>
              <a:t> </a:t>
            </a:r>
            <a:r>
              <a:rPr lang="fr-FR" sz="2400" b="1" dirty="0" err="1"/>
              <a:t>t</a:t>
            </a:r>
            <a:r>
              <a:rPr lang="fr-FR" sz="2400" b="1" dirty="0" err="1" smtClean="0"/>
              <a:t>ensorial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operators</a:t>
            </a:r>
            <a:r>
              <a:rPr lang="fr-FR" sz="2400" b="1" dirty="0" smtClean="0"/>
              <a:t>)</a:t>
            </a:r>
            <a:endParaRPr lang="fr-FR" sz="2400" b="1" dirty="0" smtClean="0"/>
          </a:p>
        </p:txBody>
      </p:sp>
      <p:grpSp>
        <p:nvGrpSpPr>
          <p:cNvPr id="12" name="Grouper 11"/>
          <p:cNvGrpSpPr/>
          <p:nvPr/>
        </p:nvGrpSpPr>
        <p:grpSpPr>
          <a:xfrm>
            <a:off x="35496" y="3212976"/>
            <a:ext cx="9001000" cy="3416320"/>
            <a:chOff x="33412" y="3356992"/>
            <a:chExt cx="8787060" cy="3416320"/>
          </a:xfrm>
        </p:grpSpPr>
        <p:sp>
          <p:nvSpPr>
            <p:cNvPr id="8" name="Rectangle 7"/>
            <p:cNvSpPr/>
            <p:nvPr/>
          </p:nvSpPr>
          <p:spPr>
            <a:xfrm>
              <a:off x="33412" y="3356992"/>
              <a:ext cx="8787060" cy="34163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fr-FR" b="1" dirty="0" smtClean="0"/>
                <a:t>Master </a:t>
              </a:r>
              <a:r>
                <a:rPr lang="fr-FR" b="1" dirty="0" err="1" smtClean="0"/>
                <a:t>equation:diagonal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elements</a:t>
              </a:r>
              <a:r>
                <a:rPr lang="fr-FR" b="1" dirty="0" smtClean="0"/>
                <a:t>:</a:t>
              </a:r>
            </a:p>
            <a:p>
              <a:pPr lvl="1"/>
              <a:r>
                <a:rPr lang="fr-FR" dirty="0"/>
                <a:t> </a:t>
              </a:r>
              <a:r>
                <a:rPr lang="fr-FR" dirty="0" err="1"/>
                <a:t>Sum</a:t>
              </a:r>
              <a:r>
                <a:rPr lang="fr-FR" dirty="0"/>
                <a:t> of contributions of 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fr-FR" dirty="0" err="1"/>
                <a:t>elastic</a:t>
              </a:r>
              <a:r>
                <a:rPr lang="fr-FR" dirty="0"/>
                <a:t> collisions (</a:t>
              </a:r>
              <a:r>
                <a:rPr lang="fr-FR" i="1" dirty="0"/>
                <a:t>k</a:t>
              </a:r>
              <a:r>
                <a:rPr lang="fr-FR" dirty="0"/>
                <a:t>-pole </a:t>
              </a:r>
              <a:r>
                <a:rPr lang="fr-FR" dirty="0" err="1"/>
                <a:t>depolarization</a:t>
              </a:r>
              <a:r>
                <a:rPr lang="fr-FR" dirty="0"/>
                <a:t> rates)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fr-FR" dirty="0" err="1"/>
                <a:t>inelastic</a:t>
              </a:r>
              <a:r>
                <a:rPr lang="fr-FR" dirty="0"/>
                <a:t> collisions (relaxation </a:t>
              </a:r>
              <a:r>
                <a:rPr lang="fr-FR" dirty="0" err="1"/>
                <a:t>rates,independent</a:t>
              </a:r>
              <a:r>
                <a:rPr lang="fr-FR" dirty="0"/>
                <a:t> of </a:t>
              </a:r>
              <a:r>
                <a:rPr lang="fr-FR" i="1" dirty="0"/>
                <a:t>k</a:t>
              </a:r>
              <a:r>
                <a:rPr lang="fr-FR" dirty="0"/>
                <a:t>): </a:t>
              </a:r>
              <a:r>
                <a:rPr lang="fr-FR" dirty="0" err="1"/>
                <a:t>loss</a:t>
              </a:r>
              <a:r>
                <a:rPr lang="fr-FR" dirty="0"/>
                <a:t> </a:t>
              </a:r>
              <a:r>
                <a:rPr lang="fr-FR" dirty="0" err="1" smtClean="0"/>
                <a:t>terms</a:t>
              </a: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/>
            </a:p>
            <a:p>
              <a:pPr marL="742950" lvl="1" indent="-285750">
                <a:buFont typeface="Arial"/>
                <a:buChar char="•"/>
              </a:pP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/>
            </a:p>
            <a:p>
              <a:pPr marL="742950" lvl="1" indent="-285750">
                <a:buFont typeface="Arial"/>
                <a:buChar char="•"/>
              </a:pP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/>
            </a:p>
            <a:p>
              <a:pPr lvl="1"/>
              <a:endParaRPr lang="fr-FR" dirty="0"/>
            </a:p>
            <a:p>
              <a:endParaRPr lang="fr-FR" b="1" dirty="0" smtClean="0"/>
            </a:p>
          </p:txBody>
        </p:sp>
        <p:pic>
          <p:nvPicPr>
            <p:cNvPr id="10" name="Image 9" descr="Capture d’écran 2013-05-16 à 12.4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682243"/>
              <a:ext cx="8783960" cy="198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77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944216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Collisions </a:t>
            </a:r>
            <a:r>
              <a:rPr lang="fr-FR" sz="3200" b="1" dirty="0" err="1" smtClean="0">
                <a:solidFill>
                  <a:srgbClr val="FF0000"/>
                </a:solidFill>
              </a:rPr>
              <a:t>with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neutral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Hydrogen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err="1" smtClean="0">
                <a:solidFill>
                  <a:srgbClr val="FF0000"/>
                </a:solidFill>
              </a:rPr>
              <a:t>broadening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fr-FR" sz="3200" b="1" dirty="0" err="1" smtClean="0">
                <a:solidFill>
                  <a:srgbClr val="FF0000"/>
                </a:solidFill>
              </a:rPr>
              <a:t>depolarization</a:t>
            </a:r>
            <a:r>
              <a:rPr lang="fr-FR" sz="3200" b="1" dirty="0" smtClean="0">
                <a:solidFill>
                  <a:srgbClr val="FF0000"/>
                </a:solidFill>
              </a:rPr>
              <a:t/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- </a:t>
            </a:r>
            <a:r>
              <a:rPr lang="fr-FR" sz="3200" b="1" dirty="0" err="1" smtClean="0">
                <a:solidFill>
                  <a:srgbClr val="FF0000"/>
                </a:solidFill>
              </a:rPr>
              <a:t>Calculation</a:t>
            </a:r>
            <a:r>
              <a:rPr lang="fr-FR" sz="3200" b="1" dirty="0" smtClean="0">
                <a:solidFill>
                  <a:srgbClr val="FF0000"/>
                </a:solidFill>
              </a:rPr>
              <a:t> of the S-matrix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- the interaction </a:t>
            </a:r>
            <a:r>
              <a:rPr lang="fr-FR" sz="3200" b="1" dirty="0" err="1" smtClean="0">
                <a:solidFill>
                  <a:srgbClr val="FF0000"/>
                </a:solidFill>
              </a:rPr>
              <a:t>potential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564904"/>
            <a:ext cx="6637491" cy="36009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Semiclassical</a:t>
            </a:r>
            <a:r>
              <a:rPr lang="fr-FR" dirty="0" smtClean="0"/>
              <a:t> approximation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: </a:t>
            </a:r>
          </a:p>
          <a:p>
            <a:r>
              <a:rPr lang="fr-FR" dirty="0"/>
              <a:t>	</a:t>
            </a: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for the perturber</a:t>
            </a:r>
          </a:p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Perturbation expansion of the S-matrix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valid</a:t>
            </a:r>
            <a:r>
              <a:rPr lang="fr-FR" dirty="0" smtClean="0"/>
              <a:t>:</a:t>
            </a:r>
          </a:p>
          <a:p>
            <a:r>
              <a:rPr lang="fr-FR" dirty="0" smtClean="0"/>
              <a:t>	Close-</a:t>
            </a:r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: </a:t>
            </a:r>
          </a:p>
          <a:p>
            <a:r>
              <a:rPr lang="fr-FR" dirty="0" smtClean="0"/>
              <a:t>	First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emiclassical</a:t>
            </a:r>
            <a:r>
              <a:rPr lang="fr-FR" dirty="0" smtClean="0"/>
              <a:t>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 to </a:t>
            </a:r>
            <a:r>
              <a:rPr lang="fr-FR" dirty="0" err="1" smtClean="0"/>
              <a:t>solve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3. Long range expansion (Van der </a:t>
            </a:r>
            <a:r>
              <a:rPr lang="fr-FR" dirty="0" err="1" smtClean="0"/>
              <a:t>Waals</a:t>
            </a:r>
            <a:r>
              <a:rPr lang="fr-FR" dirty="0" smtClean="0"/>
              <a:t>) not </a:t>
            </a:r>
            <a:r>
              <a:rPr lang="fr-FR" dirty="0" err="1" smtClean="0"/>
              <a:t>valid</a:t>
            </a:r>
            <a:endParaRPr lang="fr-FR" dirty="0" smtClean="0"/>
          </a:p>
          <a:p>
            <a:r>
              <a:rPr lang="fr-FR" dirty="0" smtClean="0"/>
              <a:t>	</a:t>
            </a:r>
            <a:r>
              <a:rPr lang="fr-FR" dirty="0" err="1" smtClean="0"/>
              <a:t>Typical</a:t>
            </a:r>
            <a:r>
              <a:rPr lang="fr-FR" dirty="0" smtClean="0"/>
              <a:t> impact </a:t>
            </a:r>
            <a:r>
              <a:rPr lang="fr-FR" dirty="0" err="1" smtClean="0"/>
              <a:t>parameters</a:t>
            </a:r>
            <a:r>
              <a:rPr lang="fr-FR" dirty="0" smtClean="0"/>
              <a:t> 10–20 a</a:t>
            </a:r>
            <a:r>
              <a:rPr lang="fr-FR" baseline="-25000" dirty="0" smtClean="0"/>
              <a:t>0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4. </a:t>
            </a:r>
            <a:r>
              <a:rPr lang="fr-FR" dirty="0" err="1" smtClean="0"/>
              <a:t>Integration</a:t>
            </a:r>
            <a:r>
              <a:rPr lang="fr-FR" dirty="0" smtClean="0"/>
              <a:t> over the impact </a:t>
            </a:r>
            <a:r>
              <a:rPr lang="fr-FR" dirty="0" err="1" smtClean="0"/>
              <a:t>parameter</a:t>
            </a:r>
            <a:r>
              <a:rPr lang="fr-FR" dirty="0" smtClean="0"/>
              <a:t>:</a:t>
            </a:r>
          </a:p>
          <a:p>
            <a:r>
              <a:rPr lang="fr-FR" dirty="0"/>
              <a:t>	</a:t>
            </a:r>
            <a:r>
              <a:rPr lang="fr-FR" dirty="0" smtClean="0"/>
              <a:t> A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cutoff</a:t>
            </a:r>
            <a:r>
              <a:rPr lang="fr-FR" dirty="0" smtClean="0"/>
              <a:t>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baseline="-25000" dirty="0"/>
              <a:t>	</a:t>
            </a:r>
            <a:endParaRPr lang="fr-FR" baseline="-25000" dirty="0" smtClean="0"/>
          </a:p>
          <a:p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34940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D1E6-5510-C043-8FDD-7BD04DF171C8}" type="slidenum">
              <a:rPr lang="fr-FR"/>
              <a:pPr/>
              <a:t>2</a:t>
            </a:fld>
            <a:endParaRPr lang="fr-FR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3716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 -1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800" b="1" dirty="0" err="1">
                <a:solidFill>
                  <a:srgbClr val="BA171F"/>
                </a:solidFill>
              </a:rPr>
              <a:t>What</a:t>
            </a:r>
            <a:r>
              <a:rPr lang="fr-FR" sz="2800" b="1" dirty="0">
                <a:solidFill>
                  <a:srgbClr val="BA171F"/>
                </a:solidFill>
              </a:rPr>
              <a:t> </a:t>
            </a:r>
            <a:r>
              <a:rPr lang="fr-FR" sz="2800" b="1" dirty="0" err="1">
                <a:solidFill>
                  <a:srgbClr val="BA171F"/>
                </a:solidFill>
              </a:rPr>
              <a:t>is</a:t>
            </a:r>
            <a:r>
              <a:rPr lang="fr-FR" sz="2800" b="1" dirty="0">
                <a:solidFill>
                  <a:srgbClr val="BA171F"/>
                </a:solidFill>
              </a:rPr>
              <a:t> </a:t>
            </a:r>
            <a:r>
              <a:rPr lang="fr-FR" sz="2800" b="1" dirty="0" err="1">
                <a:solidFill>
                  <a:srgbClr val="BA171F"/>
                </a:solidFill>
              </a:rPr>
              <a:t>atomic</a:t>
            </a:r>
            <a:r>
              <a:rPr lang="fr-FR" sz="2800" b="1" dirty="0">
                <a:solidFill>
                  <a:srgbClr val="BA171F"/>
                </a:solidFill>
              </a:rPr>
              <a:t> </a:t>
            </a:r>
            <a:r>
              <a:rPr lang="fr-FR" sz="2800" b="1" dirty="0" err="1">
                <a:solidFill>
                  <a:srgbClr val="BA171F"/>
                </a:solidFill>
              </a:rPr>
              <a:t>polarization</a:t>
            </a:r>
            <a:r>
              <a:rPr lang="fr-FR" sz="2800" b="1" dirty="0" smtClean="0">
                <a:solidFill>
                  <a:srgbClr val="BA171F"/>
                </a:solidFill>
              </a:rPr>
              <a:t>?</a:t>
            </a:r>
            <a:br>
              <a:rPr lang="fr-FR" sz="2800" b="1" dirty="0" smtClean="0">
                <a:solidFill>
                  <a:srgbClr val="BA171F"/>
                </a:solidFill>
              </a:rPr>
            </a:br>
            <a:r>
              <a:rPr lang="fr-FR" sz="2800" b="1" dirty="0" smtClean="0">
                <a:solidFill>
                  <a:srgbClr val="BA171F"/>
                </a:solidFill>
              </a:rPr>
              <a:t>And </a:t>
            </a:r>
            <a:r>
              <a:rPr lang="fr-FR" sz="2800" b="1" dirty="0" err="1" smtClean="0">
                <a:solidFill>
                  <a:srgbClr val="BA171F"/>
                </a:solidFill>
              </a:rPr>
              <a:t>what</a:t>
            </a:r>
            <a:r>
              <a:rPr lang="fr-FR" sz="2800" b="1" dirty="0" smtClean="0">
                <a:solidFill>
                  <a:srgbClr val="BA171F"/>
                </a:solidFill>
              </a:rPr>
              <a:t> </a:t>
            </a:r>
            <a:r>
              <a:rPr lang="fr-FR" sz="2800" b="1" dirty="0" err="1" smtClean="0">
                <a:solidFill>
                  <a:srgbClr val="BA171F"/>
                </a:solidFill>
              </a:rPr>
              <a:t>is</a:t>
            </a:r>
            <a:r>
              <a:rPr lang="fr-FR" sz="2800" b="1" dirty="0" smtClean="0">
                <a:solidFill>
                  <a:srgbClr val="BA171F"/>
                </a:solidFill>
              </a:rPr>
              <a:t> </a:t>
            </a:r>
            <a:r>
              <a:rPr lang="fr-FR" sz="2800" b="1" dirty="0" err="1" smtClean="0">
                <a:solidFill>
                  <a:srgbClr val="BA171F"/>
                </a:solidFill>
              </a:rPr>
              <a:t>collisional</a:t>
            </a:r>
            <a:r>
              <a:rPr lang="fr-FR" sz="2800" b="1" dirty="0" smtClean="0">
                <a:solidFill>
                  <a:srgbClr val="BA171F"/>
                </a:solidFill>
              </a:rPr>
              <a:t> </a:t>
            </a:r>
            <a:r>
              <a:rPr lang="fr-FR" sz="2800" b="1" dirty="0" err="1" smtClean="0">
                <a:solidFill>
                  <a:srgbClr val="BA171F"/>
                </a:solidFill>
              </a:rPr>
              <a:t>depolarization</a:t>
            </a:r>
            <a:r>
              <a:rPr lang="fr-FR" sz="2800" b="1" dirty="0" smtClean="0">
                <a:solidFill>
                  <a:srgbClr val="BA171F"/>
                </a:solidFill>
              </a:rPr>
              <a:t>?</a:t>
            </a:r>
            <a:endParaRPr lang="fr-FR" sz="2800" b="1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574800"/>
            <a:ext cx="9144000" cy="4924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762000" algn="l"/>
                <a:tab pos="1143000" algn="l"/>
              </a:tabLst>
            </a:pPr>
            <a:r>
              <a:rPr lang="fr-FR" sz="2400" dirty="0" err="1">
                <a:solidFill>
                  <a:schemeClr val="accent2"/>
                </a:solidFill>
              </a:rPr>
              <a:t>What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is</a:t>
            </a:r>
            <a:r>
              <a:rPr lang="fr-FR" sz="2400" dirty="0">
                <a:solidFill>
                  <a:schemeClr val="accent2"/>
                </a:solidFill>
              </a:rPr>
              <a:t> “</a:t>
            </a:r>
            <a:r>
              <a:rPr lang="fr-FR" sz="2400" dirty="0" err="1">
                <a:solidFill>
                  <a:schemeClr val="accent2"/>
                </a:solidFill>
              </a:rPr>
              <a:t>atomic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polarization</a:t>
            </a:r>
            <a:r>
              <a:rPr lang="fr-FR" sz="2400" dirty="0">
                <a:solidFill>
                  <a:schemeClr val="accent2"/>
                </a:solidFill>
              </a:rPr>
              <a:t>” ?</a:t>
            </a:r>
            <a:endParaRPr lang="fr-FR" dirty="0">
              <a:solidFill>
                <a:schemeClr val="accent2"/>
              </a:solidFill>
            </a:endParaRP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sz="2000" b="1" dirty="0"/>
              <a:t>The Zeeman </a:t>
            </a:r>
            <a:r>
              <a:rPr lang="fr-FR" sz="2000" b="1" dirty="0" err="1"/>
              <a:t>sublevels</a:t>
            </a:r>
            <a:r>
              <a:rPr lang="fr-FR" sz="2000" b="1" dirty="0"/>
              <a:t> of the </a:t>
            </a:r>
            <a:r>
              <a:rPr lang="fr-FR" sz="2000" b="1" dirty="0" err="1"/>
              <a:t>radiating</a:t>
            </a:r>
            <a:r>
              <a:rPr lang="fr-FR" sz="2000" b="1" dirty="0"/>
              <a:t> </a:t>
            </a:r>
            <a:r>
              <a:rPr lang="fr-FR" sz="2000" b="1" dirty="0" err="1"/>
              <a:t>atom</a:t>
            </a:r>
            <a:r>
              <a:rPr lang="fr-FR" sz="2000" b="1" dirty="0"/>
              <a:t> are not in LTE</a:t>
            </a:r>
            <a:r>
              <a:rPr lang="fr-FR" dirty="0"/>
              <a:t>: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	</a:t>
            </a:r>
            <a:r>
              <a:rPr lang="fr-FR" sz="1600" dirty="0" err="1"/>
              <a:t>Different</a:t>
            </a:r>
            <a:r>
              <a:rPr lang="fr-FR" sz="1600" dirty="0"/>
              <a:t> populations (diagonal </a:t>
            </a:r>
            <a:r>
              <a:rPr lang="fr-FR" sz="1600" dirty="0" err="1"/>
              <a:t>elements</a:t>
            </a:r>
            <a:r>
              <a:rPr lang="fr-FR" sz="1600" dirty="0"/>
              <a:t> of the</a:t>
            </a:r>
            <a:r>
              <a:rPr lang="fr-FR" sz="1600" dirty="0" smtClean="0"/>
              <a:t> </a:t>
            </a:r>
            <a:r>
              <a:rPr lang="fr-FR" sz="1600" dirty="0" err="1" smtClean="0"/>
              <a:t>atomic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</a:t>
            </a:r>
            <a:r>
              <a:rPr lang="fr-FR" sz="1600" dirty="0"/>
              <a:t>matrix) : N</a:t>
            </a:r>
            <a:r>
              <a:rPr lang="fr-FR" sz="1600" dirty="0" smtClean="0"/>
              <a:t>(</a:t>
            </a:r>
            <a:r>
              <a:rPr lang="fr-FR" sz="1600" dirty="0" smtClean="0">
                <a:latin typeface="Symbol" pitchFamily="-106" charset="2"/>
                <a:sym typeface="Symbol" pitchFamily="-106" charset="2"/>
              </a:rPr>
              <a:t>α</a:t>
            </a:r>
            <a:r>
              <a:rPr lang="fr-FR" sz="1600" dirty="0" smtClean="0"/>
              <a:t>JM</a:t>
            </a:r>
            <a:r>
              <a:rPr lang="fr-FR" sz="1600" dirty="0"/>
              <a:t>)≠N</a:t>
            </a:r>
            <a:r>
              <a:rPr lang="fr-FR" sz="1600" dirty="0" smtClean="0"/>
              <a:t>(</a:t>
            </a:r>
            <a:r>
              <a:rPr lang="fr-FR" sz="1600" dirty="0" smtClean="0">
                <a:latin typeface="Symbol" pitchFamily="-106" charset="2"/>
                <a:sym typeface="Symbol" pitchFamily="-106" charset="2"/>
              </a:rPr>
              <a:t>α</a:t>
            </a:r>
            <a:r>
              <a:rPr lang="fr-FR" sz="1600" dirty="0" smtClean="0"/>
              <a:t>JM</a:t>
            </a:r>
            <a:r>
              <a:rPr lang="fr-FR" sz="1600" dirty="0"/>
              <a:t>’)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sz="1600" dirty="0"/>
              <a:t>		</a:t>
            </a:r>
            <a:r>
              <a:rPr lang="fr-FR" sz="1600" dirty="0" err="1"/>
              <a:t>Coherent</a:t>
            </a:r>
            <a:r>
              <a:rPr lang="fr-FR" sz="1600" dirty="0"/>
              <a:t> superposition of states (</a:t>
            </a:r>
            <a:r>
              <a:rPr lang="fr-FR" sz="1600" dirty="0" err="1"/>
              <a:t>off-diagonal</a:t>
            </a:r>
            <a:r>
              <a:rPr lang="fr-FR" sz="1600" dirty="0"/>
              <a:t> </a:t>
            </a:r>
            <a:r>
              <a:rPr lang="fr-FR" sz="1600" dirty="0" err="1"/>
              <a:t>elements</a:t>
            </a:r>
            <a:r>
              <a:rPr lang="fr-FR" sz="1600" dirty="0"/>
              <a:t> of the </a:t>
            </a:r>
            <a:r>
              <a:rPr lang="fr-FR" sz="1600" dirty="0" err="1"/>
              <a:t>density</a:t>
            </a:r>
            <a:r>
              <a:rPr lang="fr-FR" sz="1600" dirty="0"/>
              <a:t> </a:t>
            </a:r>
            <a:r>
              <a:rPr lang="fr-FR" sz="1600" dirty="0" err="1"/>
              <a:t>matrix</a:t>
            </a:r>
            <a:r>
              <a:rPr lang="fr-FR" sz="1600" dirty="0"/>
              <a:t>)</a:t>
            </a:r>
            <a:endParaRPr lang="fr-FR" sz="1600" dirty="0" smtClean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 err="1" smtClean="0">
                <a:solidFill>
                  <a:schemeClr val="accent2"/>
                </a:solidFill>
              </a:rPr>
              <a:t>Then</a:t>
            </a:r>
            <a:r>
              <a:rPr lang="fr-FR" sz="2400" dirty="0" smtClean="0">
                <a:solidFill>
                  <a:schemeClr val="accent2"/>
                </a:solidFill>
              </a:rPr>
              <a:t> the </a:t>
            </a:r>
            <a:r>
              <a:rPr lang="fr-FR" sz="2400" dirty="0" err="1" smtClean="0">
                <a:solidFill>
                  <a:schemeClr val="accent2"/>
                </a:solidFill>
              </a:rPr>
              <a:t>emitted</a:t>
            </a:r>
            <a:r>
              <a:rPr lang="fr-FR" sz="2400" dirty="0" smtClean="0">
                <a:solidFill>
                  <a:schemeClr val="accent2"/>
                </a:solidFill>
              </a:rPr>
              <a:t> line </a:t>
            </a:r>
            <a:r>
              <a:rPr lang="fr-FR" sz="2400" dirty="0" err="1" smtClean="0">
                <a:solidFill>
                  <a:schemeClr val="accent2"/>
                </a:solidFill>
              </a:rPr>
              <a:t>can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polarized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tabLst>
                <a:tab pos="762000" algn="l"/>
                <a:tab pos="1143000" algn="l"/>
              </a:tabLst>
            </a:pPr>
            <a:endParaRPr lang="fr-FR" dirty="0" smtClean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 err="1">
                <a:solidFill>
                  <a:schemeClr val="accent2"/>
                </a:solidFill>
              </a:rPr>
              <a:t>Needs</a:t>
            </a:r>
            <a:r>
              <a:rPr lang="fr-FR" sz="2400" dirty="0">
                <a:solidFill>
                  <a:schemeClr val="accent2"/>
                </a:solidFill>
              </a:rPr>
              <a:t>: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2"/>
                </a:solidFill>
              </a:rPr>
              <a:t>Anisotropy</a:t>
            </a:r>
            <a:r>
              <a:rPr lang="fr-FR" sz="2400" dirty="0">
                <a:solidFill>
                  <a:schemeClr val="accent2"/>
                </a:solidFill>
              </a:rPr>
              <a:t> (or </a:t>
            </a:r>
            <a:r>
              <a:rPr lang="fr-FR" sz="2400" dirty="0" err="1">
                <a:solidFill>
                  <a:schemeClr val="accent2"/>
                </a:solidFill>
              </a:rPr>
              <a:t>dissymmetry</a:t>
            </a:r>
            <a:r>
              <a:rPr lang="fr-FR" sz="2400" dirty="0">
                <a:solidFill>
                  <a:schemeClr val="accent2"/>
                </a:solidFill>
              </a:rPr>
              <a:t>) of excitation of the </a:t>
            </a:r>
            <a:r>
              <a:rPr lang="fr-FR" sz="2400" dirty="0" err="1">
                <a:solidFill>
                  <a:schemeClr val="accent2"/>
                </a:solidFill>
              </a:rPr>
              <a:t>levels</a:t>
            </a:r>
            <a:r>
              <a:rPr lang="fr-FR" sz="2400" dirty="0">
                <a:solidFill>
                  <a:schemeClr val="accent2"/>
                </a:solidFill>
              </a:rPr>
              <a:t>:</a:t>
            </a:r>
            <a:endParaRPr lang="fr-FR" sz="2400" dirty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/>
              <a:t>		</a:t>
            </a:r>
            <a:r>
              <a:rPr lang="fr-FR" dirty="0" err="1" smtClean="0"/>
              <a:t>e.g.Directive</a:t>
            </a:r>
            <a:r>
              <a:rPr lang="fr-FR" dirty="0" smtClean="0"/>
              <a:t> </a:t>
            </a:r>
            <a:r>
              <a:rPr lang="fr-FR" dirty="0"/>
              <a:t>incident radiation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	</a:t>
            </a:r>
            <a:r>
              <a:rPr lang="fr-FR" dirty="0" err="1"/>
              <a:t>e.g.Directive</a:t>
            </a:r>
            <a:r>
              <a:rPr lang="fr-FR" dirty="0"/>
              <a:t> </a:t>
            </a:r>
            <a:r>
              <a:rPr lang="fr-FR" dirty="0" err="1"/>
              <a:t>collisional</a:t>
            </a:r>
            <a:r>
              <a:rPr lang="fr-FR" dirty="0"/>
              <a:t> excitation</a:t>
            </a:r>
            <a:endParaRPr lang="fr-FR" sz="2400" dirty="0"/>
          </a:p>
          <a:p>
            <a:pPr>
              <a:tabLst>
                <a:tab pos="762000" algn="l"/>
                <a:tab pos="1143000" algn="l"/>
              </a:tabLst>
            </a:pPr>
            <a:endParaRPr lang="fr-FR" sz="2400" dirty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>
                <a:solidFill>
                  <a:schemeClr val="accent2"/>
                </a:solidFill>
              </a:rPr>
              <a:t>Modification of the </a:t>
            </a:r>
            <a:r>
              <a:rPr lang="fr-FR" sz="2400" dirty="0" err="1">
                <a:solidFill>
                  <a:schemeClr val="accent2"/>
                </a:solidFill>
              </a:rPr>
              <a:t>atomic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polarization</a:t>
            </a:r>
            <a:r>
              <a:rPr lang="fr-FR" sz="2400" dirty="0">
                <a:solidFill>
                  <a:schemeClr val="accent2"/>
                </a:solidFill>
              </a:rPr>
              <a:t>: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Magnetic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vector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Hanle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Anisotropic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velocity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sz="2000" b="1" dirty="0" err="1"/>
              <a:t>Isotropic</a:t>
            </a:r>
            <a:r>
              <a:rPr lang="fr-FR" sz="2000" b="1" dirty="0"/>
              <a:t> collisions restore LTE (</a:t>
            </a:r>
            <a:r>
              <a:rPr lang="fr-FR" sz="2000" b="1" dirty="0" err="1"/>
              <a:t>collisional</a:t>
            </a:r>
            <a:r>
              <a:rPr lang="fr-FR" sz="2000" b="1" dirty="0"/>
              <a:t> </a:t>
            </a:r>
            <a:r>
              <a:rPr lang="fr-FR" sz="2000" b="1" dirty="0" err="1"/>
              <a:t>depolarization</a:t>
            </a:r>
            <a:r>
              <a:rPr lang="fr-FR" sz="2000" b="1" dirty="0"/>
              <a:t>)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scattering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(not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optically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lines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depolarizing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AD5-8971-CE44-A504-B7FF7A54FE73}" type="slidenum">
              <a:rPr lang="fr-FR"/>
              <a:pPr/>
              <a:t>20</a:t>
            </a:fld>
            <a:endParaRPr lang="fr-F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861060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970A32"/>
                </a:solidFill>
              </a:rPr>
              <a:t>From</a:t>
            </a:r>
            <a:r>
              <a:rPr lang="fr-FR" sz="3200" b="1" dirty="0">
                <a:solidFill>
                  <a:srgbClr val="970A32"/>
                </a:solidFill>
              </a:rPr>
              <a:t> </a:t>
            </a:r>
            <a:r>
              <a:rPr lang="fr-FR" sz="3200" b="1" dirty="0" err="1">
                <a:solidFill>
                  <a:srgbClr val="970A32"/>
                </a:solidFill>
              </a:rPr>
              <a:t>hydrogen</a:t>
            </a:r>
            <a:r>
              <a:rPr lang="fr-FR" sz="3200" b="1" dirty="0">
                <a:solidFill>
                  <a:srgbClr val="970A32"/>
                </a:solidFill>
              </a:rPr>
              <a:t> </a:t>
            </a:r>
            <a:r>
              <a:rPr lang="fr-FR" sz="3200" b="1" dirty="0" err="1">
                <a:solidFill>
                  <a:srgbClr val="970A32"/>
                </a:solidFill>
              </a:rPr>
              <a:t>collisional</a:t>
            </a:r>
            <a:r>
              <a:rPr lang="fr-FR" sz="3200" b="1" dirty="0">
                <a:solidFill>
                  <a:srgbClr val="970A32"/>
                </a:solidFill>
              </a:rPr>
              <a:t> </a:t>
            </a:r>
            <a:r>
              <a:rPr lang="fr-FR" sz="3200" b="1" dirty="0" err="1">
                <a:solidFill>
                  <a:srgbClr val="970A32"/>
                </a:solidFill>
              </a:rPr>
              <a:t>broadening</a:t>
            </a:r>
            <a:r>
              <a:rPr lang="fr-FR" sz="3200" b="1" dirty="0">
                <a:solidFill>
                  <a:srgbClr val="970A32"/>
                </a:solidFill>
              </a:rPr>
              <a:t> to </a:t>
            </a:r>
            <a:r>
              <a:rPr lang="fr-FR" sz="3200" b="1" dirty="0" err="1">
                <a:solidFill>
                  <a:srgbClr val="970A32"/>
                </a:solidFill>
              </a:rPr>
              <a:t>depolarization</a:t>
            </a:r>
            <a:r>
              <a:rPr lang="fr-FR" sz="3200" b="1" dirty="0">
                <a:solidFill>
                  <a:srgbClr val="970A32"/>
                </a:solidFill>
              </a:rPr>
              <a:t>: the ABO </a:t>
            </a:r>
            <a:r>
              <a:rPr lang="fr-FR" sz="3200" b="1" dirty="0" err="1">
                <a:solidFill>
                  <a:srgbClr val="970A32"/>
                </a:solidFill>
              </a:rPr>
              <a:t>method</a:t>
            </a:r>
            <a:endParaRPr lang="fr-FR" b="1" dirty="0">
              <a:solidFill>
                <a:srgbClr val="970A32"/>
              </a:solidFill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52400" y="1556792"/>
            <a:ext cx="8686800" cy="267765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 dirty="0" err="1"/>
              <a:t>Nineties</a:t>
            </a:r>
            <a:r>
              <a:rPr lang="fr-FR" b="1" dirty="0"/>
              <a:t>: Line </a:t>
            </a:r>
            <a:r>
              <a:rPr lang="fr-FR" b="1" dirty="0" err="1"/>
              <a:t>broadening</a:t>
            </a:r>
            <a:r>
              <a:rPr lang="fr-FR" b="1" dirty="0"/>
              <a:t> by collisions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neutral</a:t>
            </a:r>
            <a:r>
              <a:rPr lang="fr-FR" b="1" dirty="0"/>
              <a:t> </a:t>
            </a:r>
            <a:r>
              <a:rPr lang="fr-FR" b="1" dirty="0" err="1"/>
              <a:t>hydrogen</a:t>
            </a:r>
            <a:r>
              <a:rPr lang="fr-FR" b="1" dirty="0"/>
              <a:t>: a new and </a:t>
            </a:r>
            <a:r>
              <a:rPr lang="fr-FR" b="1" dirty="0" err="1"/>
              <a:t>powerful</a:t>
            </a:r>
            <a:r>
              <a:rPr lang="fr-FR" b="1" dirty="0"/>
              <a:t> </a:t>
            </a:r>
            <a:r>
              <a:rPr lang="fr-FR" b="1" dirty="0" err="1"/>
              <a:t>approximate</a:t>
            </a:r>
            <a:r>
              <a:rPr lang="fr-FR" b="1" dirty="0"/>
              <a:t> </a:t>
            </a:r>
            <a:r>
              <a:rPr lang="fr-FR" b="1" dirty="0" err="1" smtClean="0"/>
              <a:t>method</a:t>
            </a:r>
            <a:r>
              <a:rPr lang="fr-FR" b="1" dirty="0" smtClean="0"/>
              <a:t>: </a:t>
            </a:r>
            <a:r>
              <a:rPr lang="fr-FR" b="1" dirty="0">
                <a:solidFill>
                  <a:srgbClr val="970A32"/>
                </a:solidFill>
              </a:rPr>
              <a:t>the </a:t>
            </a:r>
            <a:r>
              <a:rPr lang="fr-FR" b="1" dirty="0" err="1">
                <a:solidFill>
                  <a:srgbClr val="970A32"/>
                </a:solidFill>
              </a:rPr>
              <a:t>so-called</a:t>
            </a:r>
            <a:r>
              <a:rPr lang="fr-FR" b="1" dirty="0">
                <a:solidFill>
                  <a:srgbClr val="970A32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ABO </a:t>
            </a:r>
            <a:r>
              <a:rPr lang="fr-FR" b="1" dirty="0" err="1">
                <a:solidFill>
                  <a:srgbClr val="FF0000"/>
                </a:solidFill>
              </a:rPr>
              <a:t>method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sz="1400" i="1" dirty="0" err="1"/>
              <a:t>O’Mara</a:t>
            </a:r>
            <a:r>
              <a:rPr lang="fr-FR" sz="1400" i="1" dirty="0"/>
              <a:t> and </a:t>
            </a:r>
            <a:r>
              <a:rPr lang="fr-FR" sz="1400" i="1" dirty="0" err="1"/>
              <a:t>Anstee</a:t>
            </a:r>
            <a:r>
              <a:rPr lang="fr-FR" sz="1400" i="1" dirty="0"/>
              <a:t>, </a:t>
            </a:r>
            <a:r>
              <a:rPr lang="fr-FR" sz="1400" i="1" dirty="0" err="1"/>
              <a:t>Barklem</a:t>
            </a:r>
            <a:r>
              <a:rPr lang="fr-FR" sz="1400" i="1" dirty="0"/>
              <a:t>:(</a:t>
            </a:r>
            <a:r>
              <a:rPr lang="fr-FR" sz="1400" i="1" dirty="0" err="1"/>
              <a:t>Anstee</a:t>
            </a:r>
            <a:r>
              <a:rPr lang="fr-FR" sz="1400" i="1" dirty="0"/>
              <a:t> &amp; </a:t>
            </a:r>
            <a:r>
              <a:rPr lang="fr-FR" sz="1400" i="1" dirty="0" err="1"/>
              <a:t>O’Mara</a:t>
            </a:r>
            <a:r>
              <a:rPr lang="fr-FR" sz="1400" i="1" dirty="0"/>
              <a:t> 1991, 1995, 1997; </a:t>
            </a:r>
            <a:r>
              <a:rPr lang="fr-FR" sz="1400" i="1" dirty="0" err="1"/>
              <a:t>Barklem</a:t>
            </a:r>
            <a:r>
              <a:rPr lang="fr-FR" sz="1400" i="1" dirty="0"/>
              <a:t> &amp; </a:t>
            </a:r>
            <a:r>
              <a:rPr lang="fr-FR" sz="1400" i="1" dirty="0" err="1"/>
              <a:t>O’Mara</a:t>
            </a:r>
            <a:r>
              <a:rPr lang="fr-FR" sz="1400" i="1" dirty="0"/>
              <a:t> 1997, </a:t>
            </a:r>
            <a:r>
              <a:rPr lang="fr-FR" sz="1400" i="1" dirty="0" err="1"/>
              <a:t>Barklem</a:t>
            </a:r>
            <a:r>
              <a:rPr lang="fr-FR" sz="1400" i="1" dirty="0"/>
              <a:t> et al. 1998ab, 2000)</a:t>
            </a:r>
          </a:p>
          <a:p>
            <a:pPr lvl="1"/>
            <a:endParaRPr lang="fr-FR" sz="1400" dirty="0"/>
          </a:p>
          <a:p>
            <a:pPr marL="812800" indent="-279400">
              <a:buFontTx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Semiclassical</a:t>
            </a:r>
            <a:r>
              <a:rPr lang="fr-FR" b="1" dirty="0">
                <a:solidFill>
                  <a:srgbClr val="FF0000"/>
                </a:solidFill>
              </a:rPr>
              <a:t> close-</a:t>
            </a:r>
            <a:r>
              <a:rPr lang="fr-FR" b="1" dirty="0" err="1">
                <a:solidFill>
                  <a:srgbClr val="FF0000"/>
                </a:solidFill>
              </a:rPr>
              <a:t>coupling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theory</a:t>
            </a:r>
            <a:endParaRPr lang="fr-FR" b="1" dirty="0">
              <a:solidFill>
                <a:srgbClr val="FF0000"/>
              </a:solidFill>
            </a:endParaRPr>
          </a:p>
          <a:p>
            <a:pPr marL="812800" indent="-279400">
              <a:buFontTx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Approximate</a:t>
            </a:r>
            <a:r>
              <a:rPr lang="fr-FR" b="1" dirty="0">
                <a:solidFill>
                  <a:srgbClr val="FF0000"/>
                </a:solidFill>
              </a:rPr>
              <a:t> interaction </a:t>
            </a:r>
            <a:r>
              <a:rPr lang="fr-FR" b="1" dirty="0" err="1">
                <a:solidFill>
                  <a:srgbClr val="FF0000"/>
                </a:solidFill>
              </a:rPr>
              <a:t>potential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: time-</a:t>
            </a:r>
            <a:r>
              <a:rPr lang="fr-FR" dirty="0" err="1"/>
              <a:t>independent</a:t>
            </a:r>
            <a:r>
              <a:rPr lang="fr-FR" dirty="0"/>
              <a:t> second-</a:t>
            </a:r>
            <a:r>
              <a:rPr lang="fr-FR" dirty="0" err="1"/>
              <a:t>order</a:t>
            </a:r>
            <a:r>
              <a:rPr lang="fr-FR" dirty="0"/>
              <a:t> perturbation </a:t>
            </a:r>
            <a:r>
              <a:rPr lang="fr-FR" dirty="0" err="1"/>
              <a:t>theory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exchange, </a:t>
            </a:r>
            <a:r>
              <a:rPr lang="fr-FR" dirty="0" err="1"/>
              <a:t>Uns</a:t>
            </a:r>
            <a:r>
              <a:rPr lang="fr-FR" altLang="ja-JP" dirty="0" err="1">
                <a:ea typeface="ＭＳ Ｐゴシック" pitchFamily="-106" charset="-128"/>
                <a:cs typeface="ＭＳ Ｐゴシック" pitchFamily="-106" charset="-128"/>
              </a:rPr>
              <a:t>ö</a:t>
            </a:r>
            <a:r>
              <a:rPr lang="fr-FR" dirty="0" err="1"/>
              <a:t>ld</a:t>
            </a:r>
            <a:r>
              <a:rPr lang="fr-FR" dirty="0"/>
              <a:t> approximation, </a:t>
            </a:r>
            <a:r>
              <a:rPr lang="fr-FR" dirty="0" err="1"/>
              <a:t>allowing</a:t>
            </a:r>
            <a:r>
              <a:rPr lang="fr-FR" dirty="0"/>
              <a:t> the </a:t>
            </a:r>
            <a:r>
              <a:rPr lang="fr-FR" dirty="0" err="1"/>
              <a:t>Lindholm</a:t>
            </a:r>
            <a:r>
              <a:rPr lang="fr-FR" dirty="0"/>
              <a:t>-Foley </a:t>
            </a:r>
            <a:r>
              <a:rPr lang="fr-FR" dirty="0" err="1"/>
              <a:t>average</a:t>
            </a:r>
            <a:r>
              <a:rPr lang="fr-FR" dirty="0"/>
              <a:t> over </a:t>
            </a:r>
            <a:r>
              <a:rPr lang="fr-FR" i="1" dirty="0"/>
              <a:t>m </a:t>
            </a:r>
            <a:r>
              <a:rPr lang="fr-FR" dirty="0"/>
              <a:t>states </a:t>
            </a:r>
            <a:r>
              <a:rPr lang="fr-FR" dirty="0" smtClean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removed</a:t>
            </a:r>
            <a:r>
              <a:rPr lang="fr-FR" dirty="0" smtClean="0"/>
              <a:t> </a:t>
            </a:r>
          </a:p>
          <a:p>
            <a:pPr marL="533400"/>
            <a:r>
              <a:rPr lang="fr-FR" sz="1400" dirty="0"/>
              <a:t>	</a:t>
            </a:r>
            <a:r>
              <a:rPr lang="fr-FR" sz="1400" dirty="0" smtClean="0"/>
              <a:t>(</a:t>
            </a:r>
            <a:r>
              <a:rPr lang="fr-FR" sz="1400" i="1" dirty="0" err="1"/>
              <a:t>Brueckner</a:t>
            </a:r>
            <a:r>
              <a:rPr lang="fr-FR" sz="1400" i="1" dirty="0"/>
              <a:t> 1971; </a:t>
            </a:r>
            <a:r>
              <a:rPr lang="fr-FR" sz="1400" i="1" dirty="0" err="1"/>
              <a:t>O’Mara</a:t>
            </a:r>
            <a:r>
              <a:rPr lang="fr-FR" sz="1400" i="1" dirty="0"/>
              <a:t> 1976</a:t>
            </a:r>
            <a:r>
              <a:rPr lang="fr-FR" sz="1400" dirty="0"/>
              <a:t>) 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79512" y="4869160"/>
            <a:ext cx="8702675" cy="1077218"/>
          </a:xfrm>
          <a:prstGeom prst="rect">
            <a:avLst/>
          </a:prstGeom>
          <a:solidFill>
            <a:srgbClr val="FFF9C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 dirty="0"/>
              <a:t>2000-2007: Extension of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method</a:t>
            </a:r>
            <a:r>
              <a:rPr lang="fr-FR" b="1" dirty="0"/>
              <a:t> to line </a:t>
            </a:r>
            <a:r>
              <a:rPr lang="fr-FR" b="1" dirty="0" err="1"/>
              <a:t>depolarization</a:t>
            </a:r>
            <a:endParaRPr lang="fr-FR" dirty="0"/>
          </a:p>
          <a:p>
            <a:pPr lvl="1"/>
            <a:r>
              <a:rPr lang="fr-FR" sz="1400" i="1" dirty="0" err="1"/>
              <a:t>Derouich</a:t>
            </a:r>
            <a:r>
              <a:rPr lang="fr-FR" sz="1400" i="1" dirty="0"/>
              <a:t>, </a:t>
            </a:r>
            <a:r>
              <a:rPr lang="fr-FR" sz="1400" i="1" dirty="0" err="1"/>
              <a:t>Sahal-Bréchot</a:t>
            </a:r>
            <a:r>
              <a:rPr lang="fr-FR" sz="1400" i="1" dirty="0"/>
              <a:t> &amp; </a:t>
            </a:r>
            <a:r>
              <a:rPr lang="fr-FR" sz="1400" i="1" dirty="0" err="1"/>
              <a:t>Barklem</a:t>
            </a:r>
            <a:r>
              <a:rPr lang="fr-FR" sz="1400" i="1" dirty="0"/>
              <a:t>, A&amp;A 2003, 2004ab, 2005ab, 2007</a:t>
            </a:r>
          </a:p>
          <a:p>
            <a:pPr lvl="1"/>
            <a:r>
              <a:rPr lang="fr-FR" sz="1400" i="1" dirty="0" err="1"/>
              <a:t>Derouich</a:t>
            </a:r>
            <a:r>
              <a:rPr lang="fr-FR" sz="1400" i="1" dirty="0"/>
              <a:t>,  </a:t>
            </a:r>
            <a:r>
              <a:rPr lang="fr-FR" sz="1400" i="1" dirty="0" err="1"/>
              <a:t>thesis</a:t>
            </a:r>
            <a:r>
              <a:rPr lang="fr-FR" sz="1400" i="1" dirty="0"/>
              <a:t> 2004, </a:t>
            </a:r>
            <a:r>
              <a:rPr lang="fr-FR" sz="1400" i="1" dirty="0" err="1"/>
              <a:t>Derouich</a:t>
            </a:r>
            <a:r>
              <a:rPr lang="fr-FR" sz="1400" i="1" dirty="0"/>
              <a:t> 2006, </a:t>
            </a:r>
            <a:r>
              <a:rPr lang="fr-FR" sz="1400" i="1" dirty="0" err="1"/>
              <a:t>Derouich</a:t>
            </a:r>
            <a:r>
              <a:rPr lang="fr-FR" sz="1400" i="1" dirty="0"/>
              <a:t> &amp; </a:t>
            </a:r>
            <a:r>
              <a:rPr lang="fr-FR" sz="1400" i="1" dirty="0" err="1"/>
              <a:t>Barklem</a:t>
            </a:r>
            <a:r>
              <a:rPr lang="fr-FR" sz="1400" i="1" dirty="0"/>
              <a:t> 2007</a:t>
            </a:r>
            <a:endParaRPr lang="fr-FR" sz="1400" dirty="0"/>
          </a:p>
          <a:p>
            <a:r>
              <a:rPr lang="fr-FR" i="1" dirty="0">
                <a:solidFill>
                  <a:schemeClr val="accent2"/>
                </a:solidFill>
              </a:rPr>
              <a:t>Good </a:t>
            </a:r>
            <a:r>
              <a:rPr lang="fr-FR" i="1" dirty="0" err="1">
                <a:solidFill>
                  <a:schemeClr val="accent2"/>
                </a:solidFill>
              </a:rPr>
              <a:t>results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when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compared</a:t>
            </a:r>
            <a:r>
              <a:rPr lang="fr-FR" i="1" dirty="0">
                <a:solidFill>
                  <a:schemeClr val="accent2"/>
                </a:solidFill>
              </a:rPr>
              <a:t> to quantum </a:t>
            </a:r>
            <a:r>
              <a:rPr lang="fr-FR" i="1" dirty="0" err="1">
                <a:solidFill>
                  <a:schemeClr val="accent2"/>
                </a:solidFill>
              </a:rPr>
              <a:t>chemistry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calculations</a:t>
            </a:r>
            <a:r>
              <a:rPr lang="fr-FR" i="1" dirty="0">
                <a:solidFill>
                  <a:schemeClr val="accent2"/>
                </a:solidFill>
              </a:rPr>
              <a:t> (20%</a:t>
            </a:r>
            <a:r>
              <a:rPr lang="fr-FR" i="1" dirty="0" smtClean="0">
                <a:solidFill>
                  <a:schemeClr val="accent2"/>
                </a:solidFill>
              </a:rPr>
              <a:t>)</a:t>
            </a:r>
            <a:endParaRPr lang="fr-FR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5D23-BB76-4443-99F9-5E5314142518}" type="slidenum">
              <a:rPr lang="fr-FR"/>
              <a:pPr/>
              <a:t>21</a:t>
            </a:fld>
            <a:endParaRPr lang="fr-FR"/>
          </a:p>
        </p:txBody>
      </p:sp>
      <p:sp>
        <p:nvSpPr>
          <p:cNvPr id="78882" name="Rectangle 34"/>
          <p:cNvSpPr>
            <a:spLocks noGrp="1" noChangeArrowheads="1"/>
          </p:cNvSpPr>
          <p:nvPr>
            <p:ph type="title"/>
          </p:nvPr>
        </p:nvSpPr>
        <p:spPr>
          <a:xfrm>
            <a:off x="179512" y="66328"/>
            <a:ext cx="8856984" cy="9144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2800" dirty="0" err="1" smtClean="0">
                <a:solidFill>
                  <a:srgbClr val="BA171F"/>
                </a:solidFill>
              </a:rPr>
              <a:t>Broadening</a:t>
            </a:r>
            <a:r>
              <a:rPr lang="fr-FR" sz="2800" dirty="0" smtClean="0">
                <a:solidFill>
                  <a:srgbClr val="BA171F"/>
                </a:solidFill>
              </a:rPr>
              <a:t> and </a:t>
            </a:r>
            <a:r>
              <a:rPr lang="fr-FR" sz="2800" dirty="0" err="1" smtClean="0">
                <a:solidFill>
                  <a:srgbClr val="BA171F"/>
                </a:solidFill>
              </a:rPr>
              <a:t>Depolarization</a:t>
            </a:r>
            <a:r>
              <a:rPr lang="fr-FR" sz="2800" dirty="0" smtClean="0">
                <a:solidFill>
                  <a:srgbClr val="BA171F"/>
                </a:solidFill>
              </a:rPr>
              <a:t> </a:t>
            </a:r>
            <a:r>
              <a:rPr lang="fr-FR" sz="2800" dirty="0">
                <a:solidFill>
                  <a:srgbClr val="BA171F"/>
                </a:solidFill>
              </a:rPr>
              <a:t>by </a:t>
            </a:r>
            <a:r>
              <a:rPr lang="fr-FR" sz="2800" dirty="0" err="1">
                <a:solidFill>
                  <a:srgbClr val="BA171F"/>
                </a:solidFill>
              </a:rPr>
              <a:t>isotropic</a:t>
            </a:r>
            <a:r>
              <a:rPr lang="fr-FR" sz="2800" dirty="0">
                <a:solidFill>
                  <a:srgbClr val="BA171F"/>
                </a:solidFill>
              </a:rPr>
              <a:t> </a:t>
            </a:r>
            <a:r>
              <a:rPr lang="fr-FR" sz="2800" dirty="0" smtClean="0">
                <a:solidFill>
                  <a:srgbClr val="BA171F"/>
                </a:solidFill>
              </a:rPr>
              <a:t>collisions</a:t>
            </a:r>
            <a:endParaRPr lang="fr-FR" sz="2800" b="1" dirty="0">
              <a:solidFill>
                <a:srgbClr val="BA171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3568" y="1052736"/>
            <a:ext cx="8064896" cy="5632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The fine structure (and a fortiori hyperfine structure)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neglected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collision in </a:t>
            </a:r>
            <a:r>
              <a:rPr lang="fr-FR" dirty="0" err="1" smtClean="0"/>
              <a:t>astrophysical</a:t>
            </a:r>
            <a:r>
              <a:rPr lang="fr-FR" dirty="0" smtClean="0"/>
              <a:t> conditions (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r>
              <a:rPr lang="fr-FR" dirty="0" smtClean="0"/>
              <a:t>): </a:t>
            </a:r>
          </a:p>
          <a:p>
            <a:r>
              <a:rPr lang="fr-FR" dirty="0" smtClean="0"/>
              <a:t>The spin has no time to </a:t>
            </a:r>
            <a:r>
              <a:rPr lang="fr-FR" dirty="0" err="1" smtClean="0"/>
              <a:t>rotate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collision time</a:t>
            </a:r>
          </a:p>
          <a:p>
            <a:endParaRPr lang="fr-FR" dirty="0"/>
          </a:p>
          <a:p>
            <a:r>
              <a:rPr lang="fr-FR" dirty="0" smtClean="0"/>
              <a:t>⇒ </a:t>
            </a:r>
            <a:r>
              <a:rPr lang="fr-FR" dirty="0"/>
              <a:t>if LS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, the fine structure components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width</a:t>
            </a:r>
            <a:r>
              <a:rPr lang="fr-FR" dirty="0" smtClean="0"/>
              <a:t> and shift, </a:t>
            </a:r>
            <a:r>
              <a:rPr lang="fr-FR" dirty="0" err="1" smtClean="0"/>
              <a:t>that</a:t>
            </a:r>
            <a:r>
              <a:rPr lang="fr-FR" dirty="0" smtClean="0"/>
              <a:t> of the multiplet.</a:t>
            </a:r>
          </a:p>
          <a:p>
            <a:endParaRPr lang="fr-FR" dirty="0" smtClean="0"/>
          </a:p>
          <a:p>
            <a:r>
              <a:rPr lang="fr-FR" dirty="0" smtClean="0"/>
              <a:t>For </a:t>
            </a:r>
            <a:r>
              <a:rPr lang="fr-FR" dirty="0" err="1" smtClean="0"/>
              <a:t>collisional</a:t>
            </a:r>
            <a:r>
              <a:rPr lang="fr-FR" dirty="0" smtClean="0"/>
              <a:t> </a:t>
            </a:r>
            <a:r>
              <a:rPr lang="fr-FR" dirty="0" err="1" smtClean="0"/>
              <a:t>depolarization</a:t>
            </a:r>
            <a:r>
              <a:rPr lang="fr-FR" dirty="0" smtClean="0"/>
              <a:t> rates the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combinations</a:t>
            </a:r>
            <a:r>
              <a:rPr lang="fr-FR" dirty="0" smtClean="0"/>
              <a:t> of the </a:t>
            </a:r>
            <a:r>
              <a:rPr lang="fr-FR" i="1" dirty="0" err="1" smtClean="0"/>
              <a:t>T</a:t>
            </a:r>
            <a:r>
              <a:rPr lang="fr-FR" dirty="0" smtClean="0"/>
              <a:t>-matrix </a:t>
            </a:r>
            <a:r>
              <a:rPr lang="fr-FR" dirty="0" err="1" smtClean="0"/>
              <a:t>elements</a:t>
            </a:r>
            <a:r>
              <a:rPr lang="fr-FR" dirty="0" smtClean="0"/>
              <a:t> are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width</a:t>
            </a:r>
            <a:endParaRPr lang="fr-FR" dirty="0" smtClean="0"/>
          </a:p>
          <a:p>
            <a:r>
              <a:rPr lang="fr-FR" dirty="0" smtClean="0"/>
              <a:t>And expressions </a:t>
            </a:r>
            <a:r>
              <a:rPr lang="fr-FR" dirty="0" err="1" smtClean="0"/>
              <a:t>between</a:t>
            </a:r>
            <a:r>
              <a:rPr lang="fr-FR" dirty="0" smtClean="0"/>
              <a:t> J </a:t>
            </a:r>
            <a:r>
              <a:rPr lang="fr-FR" dirty="0" err="1" smtClean="0"/>
              <a:t>levels</a:t>
            </a:r>
            <a:r>
              <a:rPr lang="fr-FR" dirty="0" smtClean="0"/>
              <a:t> are </a:t>
            </a:r>
            <a:r>
              <a:rPr lang="fr-FR" dirty="0" err="1" smtClean="0"/>
              <a:t>required</a:t>
            </a:r>
            <a:endParaRPr lang="fr-FR" dirty="0" smtClean="0"/>
          </a:p>
          <a:p>
            <a:endParaRPr lang="fr-FR" dirty="0"/>
          </a:p>
          <a:p>
            <a:r>
              <a:rPr lang="fr-FR" b="1" dirty="0"/>
              <a:t>Diagonal </a:t>
            </a:r>
            <a:r>
              <a:rPr lang="fr-FR" b="1" dirty="0" err="1"/>
              <a:t>elements</a:t>
            </a:r>
            <a:r>
              <a:rPr lang="fr-FR" b="1" dirty="0"/>
              <a:t> </a:t>
            </a:r>
            <a:r>
              <a:rPr lang="fr-FR" b="1" dirty="0" smtClean="0"/>
              <a:t>of the S-matrix </a:t>
            </a:r>
            <a:r>
              <a:rPr lang="fr-FR" b="1" dirty="0" err="1" smtClean="0"/>
              <a:t>appear</a:t>
            </a:r>
            <a:r>
              <a:rPr lang="fr-FR" b="1" dirty="0" smtClean="0"/>
              <a:t> </a:t>
            </a:r>
            <a:r>
              <a:rPr lang="fr-FR" b="1" dirty="0"/>
              <a:t>in the </a:t>
            </a:r>
            <a:r>
              <a:rPr lang="fr-FR" b="1" dirty="0" err="1"/>
              <a:t>broadening</a:t>
            </a:r>
            <a:r>
              <a:rPr lang="fr-FR" b="1" dirty="0"/>
              <a:t> formula and do not </a:t>
            </a:r>
            <a:r>
              <a:rPr lang="fr-FR" b="1" dirty="0" err="1" smtClean="0"/>
              <a:t>play</a:t>
            </a:r>
            <a:r>
              <a:rPr lang="fr-FR" b="1" dirty="0" smtClean="0"/>
              <a:t> a </a:t>
            </a:r>
            <a:r>
              <a:rPr lang="fr-FR" b="1" dirty="0" err="1" smtClean="0"/>
              <a:t>role</a:t>
            </a:r>
            <a:r>
              <a:rPr lang="fr-FR" b="1" dirty="0" smtClean="0"/>
              <a:t> </a:t>
            </a:r>
            <a:r>
              <a:rPr lang="fr-FR" b="1" dirty="0"/>
              <a:t>in </a:t>
            </a:r>
            <a:r>
              <a:rPr lang="fr-FR" b="1" dirty="0" err="1" smtClean="0"/>
              <a:t>depolarization</a:t>
            </a:r>
            <a:endParaRPr lang="fr-FR" b="1" dirty="0"/>
          </a:p>
          <a:p>
            <a:endParaRPr lang="fr-FR" dirty="0"/>
          </a:p>
          <a:p>
            <a:r>
              <a:rPr lang="fr-FR" b="1" dirty="0" err="1" smtClean="0"/>
              <a:t>Numerical</a:t>
            </a:r>
            <a:r>
              <a:rPr lang="fr-FR" b="1" dirty="0" smtClean="0"/>
              <a:t> </a:t>
            </a:r>
            <a:r>
              <a:rPr lang="fr-FR" b="1" dirty="0" err="1"/>
              <a:t>calculations</a:t>
            </a:r>
            <a:r>
              <a:rPr lang="fr-FR" b="1" dirty="0"/>
              <a:t> have to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performed</a:t>
            </a:r>
            <a:r>
              <a:rPr lang="fr-FR" b="1" dirty="0"/>
              <a:t> </a:t>
            </a:r>
            <a:r>
              <a:rPr lang="fr-FR" b="1" dirty="0" err="1"/>
              <a:t>both</a:t>
            </a:r>
            <a:r>
              <a:rPr lang="fr-FR" b="1" dirty="0"/>
              <a:t> for </a:t>
            </a:r>
            <a:r>
              <a:rPr lang="fr-FR" b="1" dirty="0" err="1"/>
              <a:t>broadening</a:t>
            </a:r>
            <a:r>
              <a:rPr lang="fr-FR" b="1" dirty="0"/>
              <a:t> and for </a:t>
            </a:r>
            <a:r>
              <a:rPr lang="fr-FR" b="1" dirty="0" err="1"/>
              <a:t>depolarization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analytical</a:t>
            </a:r>
            <a:r>
              <a:rPr lang="fr-FR" b="1" dirty="0" smtClean="0"/>
              <a:t> </a:t>
            </a:r>
            <a:r>
              <a:rPr lang="fr-FR" b="1" dirty="0" smtClean="0"/>
              <a:t>relation (</a:t>
            </a:r>
            <a:r>
              <a:rPr lang="fr-FR" b="1" dirty="0" err="1" smtClean="0"/>
              <a:t>even</a:t>
            </a:r>
            <a:r>
              <a:rPr lang="fr-FR" b="1" dirty="0" smtClean="0"/>
              <a:t> </a:t>
            </a:r>
            <a:r>
              <a:rPr lang="fr-FR" b="1" dirty="0" err="1" smtClean="0"/>
              <a:t>approximate</a:t>
            </a:r>
            <a:r>
              <a:rPr lang="fr-FR" b="1" dirty="0" smtClean="0"/>
              <a:t>) </a:t>
            </a:r>
            <a:r>
              <a:rPr lang="fr-FR" b="1" dirty="0" err="1" smtClean="0"/>
              <a:t>between</a:t>
            </a:r>
            <a:r>
              <a:rPr lang="fr-FR" b="1" dirty="0" smtClean="0"/>
              <a:t> the </a:t>
            </a:r>
            <a:r>
              <a:rPr lang="fr-FR" b="1" dirty="0" err="1" smtClean="0"/>
              <a:t>collisional</a:t>
            </a:r>
            <a:r>
              <a:rPr lang="fr-FR" b="1" dirty="0" smtClean="0"/>
              <a:t> </a:t>
            </a:r>
            <a:r>
              <a:rPr lang="fr-FR" b="1" dirty="0" err="1" smtClean="0"/>
              <a:t>width</a:t>
            </a:r>
            <a:r>
              <a:rPr lang="fr-FR" b="1" dirty="0" smtClean="0"/>
              <a:t> and the </a:t>
            </a:r>
            <a:r>
              <a:rPr lang="fr-FR" b="1" dirty="0" err="1" smtClean="0"/>
              <a:t>disalignment</a:t>
            </a:r>
            <a:r>
              <a:rPr lang="fr-FR" b="1" dirty="0" smtClean="0"/>
              <a:t>, </a:t>
            </a:r>
            <a:r>
              <a:rPr lang="fr-FR" b="1" dirty="0" err="1" smtClean="0"/>
              <a:t>disorientation</a:t>
            </a:r>
            <a:r>
              <a:rPr lang="fr-FR" b="1" dirty="0" smtClean="0"/>
              <a:t>, </a:t>
            </a:r>
            <a:r>
              <a:rPr lang="fr-FR" b="1" dirty="0" err="1" smtClean="0"/>
              <a:t>alignment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, and orientation </a:t>
            </a:r>
            <a:r>
              <a:rPr lang="fr-FR" b="1" dirty="0" err="1" smtClean="0"/>
              <a:t>transfer</a:t>
            </a:r>
            <a:r>
              <a:rPr lang="fr-FR" b="1" dirty="0" smtClean="0"/>
              <a:t> </a:t>
            </a:r>
            <a:r>
              <a:rPr lang="fr-FR" b="1" dirty="0" err="1" smtClean="0"/>
              <a:t>collisional</a:t>
            </a:r>
            <a:r>
              <a:rPr lang="fr-FR" b="1" dirty="0" smtClean="0"/>
              <a:t> rates.</a:t>
            </a:r>
          </a:p>
        </p:txBody>
      </p:sp>
    </p:spTree>
    <p:extLst>
      <p:ext uri="{BB962C8B-B14F-4D97-AF65-F5344CB8AC3E}">
        <p14:creationId xmlns:p14="http://schemas.microsoft.com/office/powerpoint/2010/main" val="25412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AA3-885D-C944-A576-40FEDFCCEFA6}" type="slidenum">
              <a:rPr lang="fr-FR"/>
              <a:pPr/>
              <a:t>22</a:t>
            </a:fld>
            <a:endParaRPr lang="fr-FR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7800" y="980728"/>
            <a:ext cx="8788400" cy="550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b="1" dirty="0" err="1" smtClean="0">
                <a:solidFill>
                  <a:schemeClr val="tx2"/>
                </a:solidFill>
              </a:rPr>
              <a:t>Coupling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chemeClr val="tx2"/>
                </a:solidFill>
              </a:rPr>
              <a:t>of the </a:t>
            </a:r>
            <a:r>
              <a:rPr lang="fr-FR" sz="2400" b="1" dirty="0" err="1">
                <a:solidFill>
                  <a:schemeClr val="tx2"/>
                </a:solidFill>
              </a:rPr>
              <a:t>atomic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density</a:t>
            </a:r>
            <a:r>
              <a:rPr lang="fr-FR" sz="2400" b="1" dirty="0">
                <a:solidFill>
                  <a:schemeClr val="tx2"/>
                </a:solidFill>
              </a:rPr>
              <a:t> matrix to the line profile and redistribution of radiation: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>
                <a:solidFill>
                  <a:schemeClr val="hlink"/>
                </a:solidFill>
              </a:rPr>
              <a:t>	</a:t>
            </a:r>
            <a:r>
              <a:rPr lang="fr-FR" sz="2000" i="1" dirty="0"/>
              <a:t>First </a:t>
            </a:r>
            <a:r>
              <a:rPr lang="fr-FR" sz="2000" i="1" dirty="0" err="1"/>
              <a:t>work</a:t>
            </a:r>
            <a:r>
              <a:rPr lang="fr-FR" sz="2000" i="1" dirty="0"/>
              <a:t> by </a:t>
            </a:r>
            <a:r>
              <a:rPr lang="fr-FR" sz="2000" i="1" dirty="0" err="1"/>
              <a:t>Bommier</a:t>
            </a:r>
            <a:r>
              <a:rPr lang="fr-FR" sz="2000" i="1" dirty="0"/>
              <a:t> A&amp;A 1997: </a:t>
            </a:r>
            <a:r>
              <a:rPr lang="fr-FR" sz="2000" i="1" dirty="0" err="1"/>
              <a:t>two</a:t>
            </a:r>
            <a:r>
              <a:rPr lang="fr-FR" sz="2000" i="1" dirty="0"/>
              <a:t> </a:t>
            </a:r>
            <a:r>
              <a:rPr lang="fr-FR" sz="2000" i="1" dirty="0" err="1"/>
              <a:t>level</a:t>
            </a:r>
            <a:r>
              <a:rPr lang="fr-FR" sz="2000" i="1" dirty="0"/>
              <a:t> </a:t>
            </a:r>
            <a:r>
              <a:rPr lang="fr-FR" sz="2000" i="1" dirty="0" err="1"/>
              <a:t>atom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unpolarized</a:t>
            </a:r>
            <a:r>
              <a:rPr lang="fr-FR" sz="2000" i="1" dirty="0"/>
              <a:t> </a:t>
            </a:r>
            <a:r>
              <a:rPr lang="fr-FR" sz="2000" i="1" dirty="0" err="1"/>
              <a:t>lower</a:t>
            </a:r>
            <a:r>
              <a:rPr lang="fr-FR" sz="2000" i="1" dirty="0"/>
              <a:t> </a:t>
            </a:r>
            <a:r>
              <a:rPr lang="fr-FR" sz="2000" i="1" dirty="0" err="1"/>
              <a:t>level</a:t>
            </a:r>
            <a:endParaRPr lang="fr-FR" sz="2000" i="1" dirty="0"/>
          </a:p>
          <a:p>
            <a:endParaRPr lang="fr-FR" sz="2000" i="1" dirty="0">
              <a:solidFill>
                <a:schemeClr val="hlink"/>
              </a:solidFill>
            </a:endParaRPr>
          </a:p>
          <a:p>
            <a:r>
              <a:rPr lang="fr-FR" sz="2000" i="1" dirty="0">
                <a:solidFill>
                  <a:schemeClr val="hlink"/>
                </a:solidFill>
              </a:rPr>
              <a:t>	</a:t>
            </a:r>
            <a:r>
              <a:rPr lang="fr-FR" sz="2000" i="1" dirty="0" err="1">
                <a:solidFill>
                  <a:schemeClr val="hlink"/>
                </a:solidFill>
              </a:rPr>
              <a:t>Higher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orders</a:t>
            </a:r>
            <a:r>
              <a:rPr lang="fr-FR" sz="2000" i="1" dirty="0">
                <a:solidFill>
                  <a:schemeClr val="hlink"/>
                </a:solidFill>
              </a:rPr>
              <a:t> of the perturbation </a:t>
            </a:r>
            <a:r>
              <a:rPr lang="fr-FR" sz="2000" i="1" dirty="0" err="1">
                <a:solidFill>
                  <a:schemeClr val="hlink"/>
                </a:solidFill>
              </a:rPr>
              <a:t>development</a:t>
            </a:r>
            <a:r>
              <a:rPr lang="fr-FR" sz="2000" i="1" dirty="0">
                <a:solidFill>
                  <a:schemeClr val="hlink"/>
                </a:solidFill>
              </a:rPr>
              <a:t> of the </a:t>
            </a:r>
            <a:r>
              <a:rPr lang="fr-FR" sz="2000" i="1" dirty="0" err="1">
                <a:solidFill>
                  <a:schemeClr val="hlink"/>
                </a:solidFill>
              </a:rPr>
              <a:t>atom</a:t>
            </a:r>
            <a:r>
              <a:rPr lang="fr-FR" sz="2000" i="1" dirty="0">
                <a:solidFill>
                  <a:schemeClr val="hlink"/>
                </a:solidFill>
              </a:rPr>
              <a:t>-radiation interaction </a:t>
            </a:r>
            <a:r>
              <a:rPr lang="fr-FR" sz="2000" i="1" dirty="0" err="1">
                <a:solidFill>
                  <a:schemeClr val="hlink"/>
                </a:solidFill>
              </a:rPr>
              <a:t>taken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into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account</a:t>
            </a:r>
            <a:r>
              <a:rPr lang="fr-FR" sz="2000" i="1" dirty="0">
                <a:solidFill>
                  <a:schemeClr val="hlink"/>
                </a:solidFill>
              </a:rPr>
              <a:t>: </a:t>
            </a:r>
          </a:p>
          <a:p>
            <a:r>
              <a:rPr lang="fr-FR" sz="2000" i="1" dirty="0">
                <a:solidFill>
                  <a:schemeClr val="hlink"/>
                </a:solidFill>
              </a:rPr>
              <a:t>		</a:t>
            </a:r>
            <a:r>
              <a:rPr lang="fr-FR" sz="2000" i="1" dirty="0" smtClean="0">
                <a:solidFill>
                  <a:schemeClr val="hlink"/>
                </a:solidFill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2000" i="1" dirty="0" err="1" smtClean="0">
                <a:solidFill>
                  <a:schemeClr val="hlink"/>
                </a:solidFill>
              </a:rPr>
              <a:t>two</a:t>
            </a:r>
            <a:r>
              <a:rPr lang="fr-FR" sz="2000" i="1" dirty="0" smtClean="0">
                <a:solidFill>
                  <a:schemeClr val="hlink"/>
                </a:solidFill>
              </a:rPr>
              <a:t> </a:t>
            </a:r>
            <a:r>
              <a:rPr lang="fr-FR" sz="2000" i="1" dirty="0">
                <a:solidFill>
                  <a:schemeClr val="hlink"/>
                </a:solidFill>
              </a:rPr>
              <a:t>photons </a:t>
            </a:r>
            <a:r>
              <a:rPr lang="fr-FR" sz="2000" i="1" dirty="0" err="1">
                <a:solidFill>
                  <a:schemeClr val="hlink"/>
                </a:solidFill>
              </a:rPr>
              <a:t>can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interact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with</a:t>
            </a:r>
            <a:r>
              <a:rPr lang="fr-FR" sz="2000" i="1" dirty="0">
                <a:solidFill>
                  <a:schemeClr val="hlink"/>
                </a:solidFill>
              </a:rPr>
              <a:t> the </a:t>
            </a:r>
            <a:r>
              <a:rPr lang="fr-FR" sz="2000" i="1" dirty="0" err="1">
                <a:solidFill>
                  <a:schemeClr val="hlink"/>
                </a:solidFill>
              </a:rPr>
              <a:t>atom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at</a:t>
            </a:r>
            <a:r>
              <a:rPr lang="fr-FR" sz="2000" i="1" dirty="0">
                <a:solidFill>
                  <a:schemeClr val="hlink"/>
                </a:solidFill>
              </a:rPr>
              <a:t> the </a:t>
            </a:r>
            <a:r>
              <a:rPr lang="fr-FR" sz="2000" i="1" dirty="0" err="1">
                <a:solidFill>
                  <a:schemeClr val="hlink"/>
                </a:solidFill>
              </a:rPr>
              <a:t>same</a:t>
            </a:r>
            <a:r>
              <a:rPr lang="fr-FR" sz="2000" i="1" dirty="0">
                <a:solidFill>
                  <a:schemeClr val="hlink"/>
                </a:solidFill>
              </a:rPr>
              <a:t> time</a:t>
            </a:r>
          </a:p>
          <a:p>
            <a:r>
              <a:rPr lang="fr-FR" sz="2000" i="1" dirty="0">
                <a:solidFill>
                  <a:schemeClr val="hlink"/>
                </a:solidFill>
              </a:rPr>
              <a:t>		(</a:t>
            </a:r>
            <a:r>
              <a:rPr lang="fr-FR" sz="2000" i="1" dirty="0" err="1">
                <a:solidFill>
                  <a:schemeClr val="hlink"/>
                </a:solidFill>
              </a:rPr>
              <a:t>resonant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scattering</a:t>
            </a:r>
            <a:r>
              <a:rPr lang="fr-FR" sz="2000" i="1" dirty="0">
                <a:solidFill>
                  <a:schemeClr val="tx2"/>
                </a:solidFill>
              </a:rPr>
              <a:t>)</a:t>
            </a:r>
          </a:p>
          <a:p>
            <a:endParaRPr lang="fr-FR" sz="2000" i="1" dirty="0">
              <a:solidFill>
                <a:srgbClr val="76348E"/>
              </a:solidFill>
            </a:endParaRPr>
          </a:p>
          <a:p>
            <a:r>
              <a:rPr lang="fr-FR" sz="2000" i="1" dirty="0">
                <a:solidFill>
                  <a:srgbClr val="76348E"/>
                </a:solidFill>
              </a:rPr>
              <a:t>	</a:t>
            </a:r>
            <a:r>
              <a:rPr lang="fr-FR" sz="2000" i="1" dirty="0" err="1" smtClean="0">
                <a:solidFill>
                  <a:srgbClr val="76348E"/>
                </a:solidFill>
              </a:rPr>
              <a:t>Beyond</a:t>
            </a:r>
            <a:r>
              <a:rPr lang="fr-FR" sz="2000" i="1" dirty="0" smtClean="0">
                <a:solidFill>
                  <a:srgbClr val="76348E"/>
                </a:solidFill>
              </a:rPr>
              <a:t> the </a:t>
            </a:r>
            <a:r>
              <a:rPr lang="fr-FR" sz="2000" i="1" dirty="0">
                <a:solidFill>
                  <a:srgbClr val="76348E"/>
                </a:solidFill>
              </a:rPr>
              <a:t>Markov approximation:</a:t>
            </a:r>
          </a:p>
          <a:p>
            <a:r>
              <a:rPr lang="fr-FR" sz="2000" i="1" dirty="0">
                <a:solidFill>
                  <a:srgbClr val="76348E"/>
                </a:solidFill>
              </a:rPr>
              <a:t>		</a:t>
            </a:r>
            <a:r>
              <a:rPr lang="fr-FR" sz="2000" i="1" dirty="0" smtClean="0">
                <a:solidFill>
                  <a:srgbClr val="76348E"/>
                </a:solidFill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2000" i="1" dirty="0" smtClean="0">
                <a:solidFill>
                  <a:srgbClr val="76348E"/>
                </a:solidFill>
              </a:rPr>
              <a:t>the </a:t>
            </a:r>
            <a:r>
              <a:rPr lang="fr-FR" sz="2000" i="1" dirty="0" err="1">
                <a:solidFill>
                  <a:srgbClr val="76348E"/>
                </a:solidFill>
              </a:rPr>
              <a:t>past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 smtClean="0">
                <a:solidFill>
                  <a:srgbClr val="76348E"/>
                </a:solidFill>
              </a:rPr>
              <a:t>memory</a:t>
            </a:r>
            <a:r>
              <a:rPr lang="fr-FR" sz="2000" i="1" dirty="0" smtClean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is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taken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into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account</a:t>
            </a:r>
            <a:endParaRPr lang="fr-FR" sz="2000" i="1" dirty="0">
              <a:solidFill>
                <a:srgbClr val="76348E"/>
              </a:solidFill>
            </a:endParaRPr>
          </a:p>
          <a:p>
            <a:r>
              <a:rPr lang="fr-FR" sz="2000" i="1" dirty="0">
                <a:solidFill>
                  <a:srgbClr val="76348E"/>
                </a:solidFill>
              </a:rPr>
              <a:t>	 		</a:t>
            </a:r>
            <a:r>
              <a:rPr lang="fr-FR" sz="2000" i="1" dirty="0" smtClean="0">
                <a:solidFill>
                  <a:srgbClr val="76348E"/>
                </a:solidFill>
                <a:latin typeface="Symbol" pitchFamily="-106" charset="2"/>
                <a:sym typeface="Symbol" pitchFamily="-106" charset="2"/>
              </a:rPr>
              <a:t>⇒</a:t>
            </a:r>
            <a:r>
              <a:rPr lang="fr-FR" sz="2000" i="1" dirty="0" smtClean="0">
                <a:solidFill>
                  <a:schemeClr val="hlink"/>
                </a:solidFill>
                <a:latin typeface="Symbol" pitchFamily="-106" charset="2"/>
                <a:sym typeface="Symbol" pitchFamily="-106" charset="2"/>
              </a:rPr>
              <a:t> </a:t>
            </a:r>
            <a:r>
              <a:rPr lang="fr-FR" sz="2000" i="1" dirty="0" smtClean="0">
                <a:solidFill>
                  <a:srgbClr val="76348E"/>
                </a:solidFill>
              </a:rPr>
              <a:t>the </a:t>
            </a:r>
            <a:r>
              <a:rPr lang="fr-FR" sz="2000" i="1" dirty="0" err="1">
                <a:solidFill>
                  <a:srgbClr val="76348E"/>
                </a:solidFill>
              </a:rPr>
              <a:t>lifetimes</a:t>
            </a:r>
            <a:r>
              <a:rPr lang="fr-FR" sz="2000" i="1" dirty="0">
                <a:solidFill>
                  <a:srgbClr val="76348E"/>
                </a:solidFill>
              </a:rPr>
              <a:t> are no longer </a:t>
            </a:r>
            <a:r>
              <a:rPr lang="fr-FR" sz="2000" i="1" dirty="0" err="1">
                <a:solidFill>
                  <a:srgbClr val="76348E"/>
                </a:solidFill>
              </a:rPr>
              <a:t>ignored</a:t>
            </a:r>
            <a:endParaRPr lang="fr-FR" sz="2000" i="1" dirty="0">
              <a:solidFill>
                <a:srgbClr val="76348E"/>
              </a:solidFill>
            </a:endParaRPr>
          </a:p>
          <a:p>
            <a:endParaRPr lang="fr-FR" sz="2000" i="1" dirty="0">
              <a:solidFill>
                <a:srgbClr val="76348E"/>
              </a:solidFill>
            </a:endParaRPr>
          </a:p>
          <a:p>
            <a:r>
              <a:rPr lang="fr-FR" sz="2000" b="1" dirty="0">
                <a:latin typeface="Symbol" pitchFamily="-106" charset="2"/>
                <a:sym typeface="Symbol" pitchFamily="-106" charset="2"/>
              </a:rPr>
              <a:t>⇒</a:t>
            </a:r>
            <a:r>
              <a:rPr lang="fr-FR" sz="2000" b="1" dirty="0" smtClean="0">
                <a:solidFill>
                  <a:srgbClr val="000000"/>
                </a:solidFill>
                <a:sym typeface="Symbol" pitchFamily="-106" charset="2"/>
              </a:rPr>
              <a:t> </a:t>
            </a:r>
            <a:r>
              <a:rPr lang="fr-FR" sz="2000" b="1" dirty="0"/>
              <a:t>Introduction of the line profile in the master </a:t>
            </a:r>
            <a:r>
              <a:rPr lang="fr-FR" sz="2000" b="1" dirty="0" err="1"/>
              <a:t>equation</a:t>
            </a:r>
            <a:r>
              <a:rPr lang="fr-FR" sz="2000" b="1" dirty="0"/>
              <a:t> and </a:t>
            </a:r>
            <a:r>
              <a:rPr lang="fr-FR" sz="2000" b="1" dirty="0" err="1"/>
              <a:t>thus</a:t>
            </a:r>
            <a:r>
              <a:rPr lang="fr-FR" sz="2000" b="1" dirty="0"/>
              <a:t> in the Stokes </a:t>
            </a:r>
            <a:r>
              <a:rPr lang="fr-FR" sz="2000" b="1" dirty="0" err="1"/>
              <a:t>parameters</a:t>
            </a:r>
            <a:r>
              <a:rPr lang="fr-FR" sz="2000" b="1" dirty="0"/>
              <a:t> of the </a:t>
            </a:r>
            <a:r>
              <a:rPr lang="fr-FR" sz="2000" b="1" dirty="0" err="1"/>
              <a:t>observed</a:t>
            </a:r>
            <a:r>
              <a:rPr lang="fr-FR" sz="2000" b="1" dirty="0"/>
              <a:t> line</a:t>
            </a:r>
            <a:endParaRPr lang="fr-FR" sz="2000" i="1" dirty="0">
              <a:solidFill>
                <a:schemeClr val="tx2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rgbClr val="F9E6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EE1C27"/>
                </a:solidFill>
              </a:rPr>
              <a:t>Beyond</a:t>
            </a:r>
            <a:r>
              <a:rPr lang="fr-FR" sz="3200" b="1" dirty="0">
                <a:solidFill>
                  <a:srgbClr val="EE1C27"/>
                </a:solidFill>
              </a:rPr>
              <a:t> the impact and Markov approximation for </a:t>
            </a:r>
            <a:r>
              <a:rPr lang="fr-FR" sz="3200" b="1" dirty="0" err="1">
                <a:solidFill>
                  <a:srgbClr val="EE1C27"/>
                </a:solidFill>
              </a:rPr>
              <a:t>atom</a:t>
            </a:r>
            <a:r>
              <a:rPr lang="fr-FR" sz="3200" b="1" dirty="0">
                <a:solidFill>
                  <a:srgbClr val="EE1C27"/>
                </a:solidFill>
              </a:rPr>
              <a:t>-radiation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7724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55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864096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400" dirty="0" err="1">
                <a:solidFill>
                  <a:srgbClr val="BA171F"/>
                </a:solidFill>
              </a:rPr>
              <a:t>Broadening</a:t>
            </a:r>
            <a:r>
              <a:rPr lang="fr-FR" sz="2400" dirty="0">
                <a:solidFill>
                  <a:srgbClr val="BA171F"/>
                </a:solidFill>
              </a:rPr>
              <a:t> and </a:t>
            </a:r>
            <a:r>
              <a:rPr lang="fr-FR" sz="2400" dirty="0" err="1">
                <a:solidFill>
                  <a:srgbClr val="BA171F"/>
                </a:solidFill>
              </a:rPr>
              <a:t>Depolarization</a:t>
            </a:r>
            <a:r>
              <a:rPr lang="fr-FR" sz="2400" dirty="0">
                <a:solidFill>
                  <a:srgbClr val="BA171F"/>
                </a:solidFill>
              </a:rPr>
              <a:t> by </a:t>
            </a:r>
            <a:r>
              <a:rPr lang="fr-FR" sz="2400" dirty="0" err="1">
                <a:solidFill>
                  <a:srgbClr val="BA171F"/>
                </a:solidFill>
              </a:rPr>
              <a:t>isotropic</a:t>
            </a:r>
            <a:r>
              <a:rPr lang="fr-FR" sz="2400" dirty="0">
                <a:solidFill>
                  <a:srgbClr val="BA171F"/>
                </a:solidFill>
              </a:rPr>
              <a:t> </a:t>
            </a:r>
            <a:r>
              <a:rPr lang="fr-FR" sz="2400" dirty="0" smtClean="0">
                <a:solidFill>
                  <a:srgbClr val="BA171F"/>
                </a:solidFill>
              </a:rPr>
              <a:t>collisions</a:t>
            </a:r>
            <a:br>
              <a:rPr lang="fr-FR" sz="2400" dirty="0" smtClean="0">
                <a:solidFill>
                  <a:srgbClr val="BA171F"/>
                </a:solidFill>
              </a:rPr>
            </a:br>
            <a:r>
              <a:rPr lang="fr-FR" sz="2400" dirty="0" err="1" smtClean="0">
                <a:solidFill>
                  <a:srgbClr val="BA171F"/>
                </a:solidFill>
              </a:rPr>
              <a:t>example</a:t>
            </a:r>
            <a:r>
              <a:rPr lang="fr-FR" sz="2400" dirty="0" smtClean="0">
                <a:solidFill>
                  <a:srgbClr val="BA171F"/>
                </a:solidFill>
              </a:rPr>
              <a:t> of collisions </a:t>
            </a:r>
            <a:r>
              <a:rPr lang="fr-FR" sz="2400" dirty="0" err="1" smtClean="0">
                <a:solidFill>
                  <a:srgbClr val="BA171F"/>
                </a:solidFill>
              </a:rPr>
              <a:t>with</a:t>
            </a:r>
            <a:r>
              <a:rPr lang="fr-FR" sz="2400" dirty="0" smtClean="0">
                <a:solidFill>
                  <a:srgbClr val="BA171F"/>
                </a:solidFill>
              </a:rPr>
              <a:t> </a:t>
            </a:r>
            <a:r>
              <a:rPr lang="fr-FR" sz="2400" dirty="0" err="1" smtClean="0">
                <a:solidFill>
                  <a:srgbClr val="BA171F"/>
                </a:solidFill>
              </a:rPr>
              <a:t>neutrals</a:t>
            </a:r>
            <a:r>
              <a:rPr lang="fr-FR" sz="2400" dirty="0" smtClean="0">
                <a:solidFill>
                  <a:srgbClr val="BA171F"/>
                </a:solidFill>
              </a:rPr>
              <a:t> (</a:t>
            </a:r>
            <a:r>
              <a:rPr lang="fr-FR" sz="2400" dirty="0" err="1" smtClean="0">
                <a:solidFill>
                  <a:srgbClr val="BA171F"/>
                </a:solidFill>
              </a:rPr>
              <a:t>Hydrogen</a:t>
            </a:r>
            <a:r>
              <a:rPr lang="fr-FR" sz="2400" dirty="0" smtClean="0">
                <a:solidFill>
                  <a:srgbClr val="BA171F"/>
                </a:solidFill>
              </a:rPr>
              <a:t>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496" y="1124744"/>
            <a:ext cx="9001000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366FF"/>
                </a:solidFill>
              </a:rPr>
              <a:t>N.B. </a:t>
            </a:r>
            <a:r>
              <a:rPr lang="fr-FR" dirty="0" err="1" smtClean="0">
                <a:solidFill>
                  <a:srgbClr val="3366FF"/>
                </a:solidFill>
              </a:rPr>
              <a:t>remind</a:t>
            </a:r>
            <a:r>
              <a:rPr lang="fr-FR" dirty="0" smtClean="0">
                <a:solidFill>
                  <a:srgbClr val="3366FF"/>
                </a:solidFill>
              </a:rPr>
              <a:t> : </a:t>
            </a:r>
            <a:r>
              <a:rPr lang="fr-FR" dirty="0" err="1" smtClean="0">
                <a:solidFill>
                  <a:srgbClr val="3366FF"/>
                </a:solidFill>
              </a:rPr>
              <a:t>T</a:t>
            </a:r>
            <a:r>
              <a:rPr lang="fr-FR" dirty="0">
                <a:solidFill>
                  <a:srgbClr val="3366FF"/>
                </a:solidFill>
              </a:rPr>
              <a:t>-matrix </a:t>
            </a:r>
            <a:r>
              <a:rPr lang="fr-FR" dirty="0" err="1">
                <a:solidFill>
                  <a:srgbClr val="3366FF"/>
                </a:solidFill>
              </a:rPr>
              <a:t>is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symmetric</a:t>
            </a:r>
            <a:r>
              <a:rPr lang="fr-FR" dirty="0">
                <a:solidFill>
                  <a:srgbClr val="3366FF"/>
                </a:solidFill>
              </a:rPr>
              <a:t>, &lt;JM⎮T⎮J’M’</a:t>
            </a:r>
            <a:r>
              <a:rPr lang="fr-FR" dirty="0" smtClean="0">
                <a:solidFill>
                  <a:srgbClr val="3366FF"/>
                </a:solidFill>
              </a:rPr>
              <a:t>&gt;=</a:t>
            </a:r>
            <a:r>
              <a:rPr lang="fr-FR" dirty="0">
                <a:solidFill>
                  <a:srgbClr val="3366FF"/>
                </a:solidFill>
              </a:rPr>
              <a:t>&lt;</a:t>
            </a:r>
            <a:r>
              <a:rPr lang="fr-FR" dirty="0" smtClean="0">
                <a:solidFill>
                  <a:srgbClr val="3366FF"/>
                </a:solidFill>
              </a:rPr>
              <a:t>J’M’⎮</a:t>
            </a:r>
            <a:r>
              <a:rPr lang="fr-FR" dirty="0">
                <a:solidFill>
                  <a:srgbClr val="3366FF"/>
                </a:solidFill>
              </a:rPr>
              <a:t>T⎮</a:t>
            </a:r>
            <a:r>
              <a:rPr lang="fr-FR" dirty="0" smtClean="0">
                <a:solidFill>
                  <a:srgbClr val="3366FF"/>
                </a:solidFill>
              </a:rPr>
              <a:t>JM&gt;</a:t>
            </a:r>
            <a:endParaRPr lang="fr-FR" dirty="0">
              <a:solidFill>
                <a:srgbClr val="3366FF"/>
              </a:solidFill>
            </a:endParaRPr>
          </a:p>
          <a:p>
            <a:r>
              <a:rPr lang="fr-FR" dirty="0">
                <a:solidFill>
                  <a:srgbClr val="3366FF"/>
                </a:solidFill>
              </a:rPr>
              <a:t>and ⎮&lt;JM⎮T⎮J’M’&gt;⎮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r>
              <a:rPr lang="fr-FR" dirty="0">
                <a:solidFill>
                  <a:srgbClr val="3366FF"/>
                </a:solidFill>
              </a:rPr>
              <a:t>= ⎮&lt;J-M⎮T⎮J’-M’&gt;⎮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6600"/>
                </a:solidFill>
              </a:rPr>
              <a:t>For collisions </a:t>
            </a:r>
            <a:r>
              <a:rPr lang="fr-FR" dirty="0" err="1" smtClean="0">
                <a:solidFill>
                  <a:srgbClr val="FF6600"/>
                </a:solidFill>
              </a:rPr>
              <a:t>with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neutrals</a:t>
            </a:r>
            <a:r>
              <a:rPr lang="fr-FR" dirty="0" smtClean="0">
                <a:solidFill>
                  <a:srgbClr val="FF6600"/>
                </a:solidFill>
              </a:rPr>
              <a:t> The </a:t>
            </a:r>
            <a:r>
              <a:rPr lang="fr-FR" b="1" dirty="0" err="1" smtClean="0">
                <a:solidFill>
                  <a:srgbClr val="FF6600"/>
                </a:solidFill>
              </a:rPr>
              <a:t>quenching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is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negligible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</a:p>
          <a:p>
            <a:r>
              <a:rPr lang="fr-FR" dirty="0" err="1" smtClean="0">
                <a:solidFill>
                  <a:srgbClr val="FF6600"/>
                </a:solidFill>
              </a:rPr>
              <a:t>Processes</a:t>
            </a:r>
            <a:r>
              <a:rPr lang="fr-FR" dirty="0" smtClean="0">
                <a:solidFill>
                  <a:srgbClr val="FF6600"/>
                </a:solidFill>
              </a:rPr>
              <a:t> to </a:t>
            </a:r>
            <a:r>
              <a:rPr lang="fr-FR" dirty="0" err="1" smtClean="0">
                <a:solidFill>
                  <a:srgbClr val="FF6600"/>
                </a:solidFill>
              </a:rPr>
              <a:t>take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into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account</a:t>
            </a:r>
            <a:r>
              <a:rPr lang="fr-FR" dirty="0" smtClean="0">
                <a:solidFill>
                  <a:srgbClr val="FF6600"/>
                </a:solidFill>
              </a:rPr>
              <a:t>: </a:t>
            </a:r>
            <a:r>
              <a:rPr lang="fr-FR" b="1" dirty="0" err="1" smtClean="0">
                <a:solidFill>
                  <a:srgbClr val="FF6600"/>
                </a:solidFill>
              </a:rPr>
              <a:t>elastic</a:t>
            </a:r>
            <a:r>
              <a:rPr lang="fr-FR" dirty="0" smtClean="0">
                <a:solidFill>
                  <a:srgbClr val="FF6600"/>
                </a:solidFill>
              </a:rPr>
              <a:t> and </a:t>
            </a:r>
            <a:r>
              <a:rPr lang="fr-FR" b="1" dirty="0" smtClean="0">
                <a:solidFill>
                  <a:srgbClr val="FF6600"/>
                </a:solidFill>
              </a:rPr>
              <a:t>fine structure </a:t>
            </a:r>
            <a:r>
              <a:rPr lang="fr-FR" b="1" dirty="0" err="1" smtClean="0">
                <a:solidFill>
                  <a:srgbClr val="FF6600"/>
                </a:solidFill>
              </a:rPr>
              <a:t>inelastic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collisions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" y="2699042"/>
            <a:ext cx="9143999" cy="397031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: normal </a:t>
            </a:r>
            <a:r>
              <a:rPr lang="fr-FR" dirty="0"/>
              <a:t>Z</a:t>
            </a:r>
            <a:r>
              <a:rPr lang="fr-FR" dirty="0" smtClean="0"/>
              <a:t>eeman triplet: </a:t>
            </a:r>
            <a:r>
              <a:rPr lang="fr-FR" dirty="0" err="1" smtClean="0"/>
              <a:t>p-s</a:t>
            </a:r>
            <a:r>
              <a:rPr lang="fr-FR" dirty="0" smtClean="0"/>
              <a:t> transition </a:t>
            </a:r>
            <a:r>
              <a:rPr lang="fr-FR" dirty="0" err="1" smtClean="0"/>
              <a:t>without</a:t>
            </a:r>
            <a:r>
              <a:rPr lang="fr-FR" dirty="0" smtClean="0"/>
              <a:t> spin: n p </a:t>
            </a:r>
            <a:r>
              <a:rPr lang="fr-FR" baseline="30000" dirty="0" smtClean="0"/>
              <a:t>1</a:t>
            </a:r>
            <a:r>
              <a:rPr lang="fr-FR" dirty="0" smtClean="0"/>
              <a:t>P</a:t>
            </a:r>
            <a:r>
              <a:rPr lang="fr-FR" baseline="30000" dirty="0" smtClean="0"/>
              <a:t>o</a:t>
            </a:r>
            <a:r>
              <a:rPr lang="fr-FR" baseline="-25000" dirty="0" smtClean="0"/>
              <a:t>1</a:t>
            </a:r>
            <a:r>
              <a:rPr lang="fr-FR" dirty="0" smtClean="0"/>
              <a:t> – n’ s </a:t>
            </a:r>
            <a:r>
              <a:rPr lang="fr-FR" baseline="30000" dirty="0" smtClean="0"/>
              <a:t>1</a:t>
            </a:r>
            <a:r>
              <a:rPr lang="fr-FR" dirty="0" smtClean="0"/>
              <a:t>S</a:t>
            </a:r>
            <a:r>
              <a:rPr lang="fr-FR" baseline="-25000" dirty="0" smtClean="0"/>
              <a:t>0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</a:t>
            </a:r>
            <a:r>
              <a:rPr lang="fr-FR" baseline="-25000" dirty="0" smtClean="0"/>
              <a:t>i</a:t>
            </a:r>
            <a:r>
              <a:rPr lang="fr-FR" dirty="0" smtClean="0"/>
              <a:t>=1, M</a:t>
            </a:r>
            <a:r>
              <a:rPr lang="fr-FR" baseline="-25000" dirty="0" smtClean="0"/>
              <a:t>i</a:t>
            </a:r>
            <a:r>
              <a:rPr lang="fr-FR" dirty="0" smtClean="0"/>
              <a:t>= 0±1  (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 </a:t>
            </a:r>
            <a:r>
              <a:rPr lang="fr-FR" dirty="0"/>
              <a:t> </a:t>
            </a:r>
            <a:r>
              <a:rPr lang="fr-FR" dirty="0" smtClean="0"/>
              <a:t>  Notation</a:t>
            </a:r>
            <a:r>
              <a:rPr lang="fr-FR" dirty="0"/>
              <a:t>: &lt;1M⎮</a:t>
            </a:r>
            <a:r>
              <a:rPr lang="fr-FR" i="1" dirty="0"/>
              <a:t>T</a:t>
            </a:r>
            <a:r>
              <a:rPr lang="fr-FR" dirty="0"/>
              <a:t>⎮1M’&gt;= </a:t>
            </a:r>
            <a:r>
              <a:rPr lang="fr-FR" i="1" dirty="0"/>
              <a:t>T</a:t>
            </a:r>
            <a:r>
              <a:rPr lang="fr-FR" baseline="-25000" dirty="0"/>
              <a:t>MM</a:t>
            </a:r>
            <a:r>
              <a:rPr lang="fr-FR" baseline="-25000" dirty="0" smtClean="0"/>
              <a:t>’</a:t>
            </a:r>
            <a:endParaRPr lang="fr-FR" dirty="0" smtClean="0"/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f</a:t>
            </a:r>
            <a:r>
              <a:rPr lang="fr-FR" dirty="0" smtClean="0"/>
              <a:t>=0,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f</a:t>
            </a:r>
            <a:r>
              <a:rPr lang="fr-FR" dirty="0" smtClean="0"/>
              <a:t>=0</a:t>
            </a:r>
            <a:r>
              <a:rPr lang="fr-FR" dirty="0"/>
              <a:t> </a:t>
            </a:r>
            <a:r>
              <a:rPr lang="fr-FR" dirty="0" smtClean="0"/>
              <a:t>      (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	                  &lt;00⎮</a:t>
            </a:r>
            <a:r>
              <a:rPr lang="fr-FR" i="1" dirty="0" smtClean="0"/>
              <a:t>T</a:t>
            </a:r>
            <a:r>
              <a:rPr lang="fr-FR" dirty="0" smtClean="0"/>
              <a:t>⎮00&gt;=</a:t>
            </a:r>
            <a:r>
              <a:rPr lang="fr-FR" i="1" dirty="0" smtClean="0"/>
              <a:t>t</a:t>
            </a:r>
            <a:r>
              <a:rPr lang="fr-FR" baseline="-25000" dirty="0" smtClean="0"/>
              <a:t>00</a:t>
            </a:r>
            <a:endParaRPr lang="fr-FR" baseline="-25000" dirty="0"/>
          </a:p>
          <a:p>
            <a:endParaRPr lang="fr-FR" dirty="0" smtClean="0"/>
          </a:p>
          <a:p>
            <a:r>
              <a:rPr lang="fr-FR" dirty="0" err="1" smtClean="0">
                <a:latin typeface="Times New Roman"/>
                <a:cs typeface="Times New Roman"/>
              </a:rPr>
              <a:t>Disorientation</a:t>
            </a:r>
            <a:r>
              <a:rPr lang="fr-FR" dirty="0" smtClean="0">
                <a:latin typeface="Times New Roman"/>
                <a:cs typeface="Times New Roman"/>
              </a:rPr>
              <a:t> D</a:t>
            </a:r>
            <a:r>
              <a:rPr lang="fr-FR" baseline="30000" dirty="0" smtClean="0">
                <a:latin typeface="Times New Roman"/>
                <a:cs typeface="Times New Roman"/>
              </a:rPr>
              <a:t>(1)</a:t>
            </a:r>
            <a:r>
              <a:rPr lang="fr-FR" baseline="30000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∝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latin typeface="Times New Roman"/>
                <a:cs typeface="Times New Roman"/>
              </a:rPr>
              <a:t>Ang.Av</a:t>
            </a:r>
            <a:r>
              <a:rPr lang="fr-FR" i="1" dirty="0">
                <a:latin typeface="Times New Roman"/>
                <a:cs typeface="Times New Roman"/>
              </a:rPr>
              <a:t>+2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-1 +1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 err="1" smtClean="0">
                <a:latin typeface="Times New Roman"/>
                <a:cs typeface="Times New Roman"/>
              </a:rPr>
              <a:t>Disalignment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baseline="30000" dirty="0" smtClean="0">
                <a:latin typeface="Times New Roman"/>
                <a:cs typeface="Times New Roman"/>
              </a:rPr>
              <a:t>(2) </a:t>
            </a:r>
            <a:r>
              <a:rPr lang="fr-FR" dirty="0" smtClean="0">
                <a:latin typeface="Times New Roman"/>
                <a:cs typeface="Times New Roman"/>
              </a:rPr>
              <a:t>∝ 3⎮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  <a:endParaRPr lang="fr-FR" i="1" dirty="0" smtClean="0">
              <a:latin typeface="Times New Roman"/>
              <a:cs typeface="Times New Roman"/>
            </a:endParaRPr>
          </a:p>
          <a:p>
            <a:endParaRPr lang="fr-FR" dirty="0"/>
          </a:p>
          <a:p>
            <a:r>
              <a:rPr lang="fr-FR" b="1" dirty="0" err="1">
                <a:solidFill>
                  <a:srgbClr val="3366FF"/>
                </a:solidFill>
              </a:rPr>
              <a:t>P</a:t>
            </a:r>
            <a:r>
              <a:rPr lang="fr-FR" b="1" dirty="0" err="1" smtClean="0">
                <a:solidFill>
                  <a:srgbClr val="3366FF"/>
                </a:solidFill>
              </a:rPr>
              <a:t>articular</a:t>
            </a:r>
            <a:r>
              <a:rPr lang="fr-FR" b="1" dirty="0" smtClean="0">
                <a:solidFill>
                  <a:srgbClr val="3366FF"/>
                </a:solidFill>
              </a:rPr>
              <a:t> case: one state case</a:t>
            </a:r>
            <a:r>
              <a:rPr lang="fr-FR" b="1" i="1" dirty="0" smtClean="0">
                <a:solidFill>
                  <a:srgbClr val="3366FF"/>
                </a:solidFill>
              </a:rPr>
              <a:t>: </a:t>
            </a:r>
            <a:r>
              <a:rPr lang="fr-FR" b="1" i="1" dirty="0" smtClean="0">
                <a:solidFill>
                  <a:srgbClr val="0000FF"/>
                </a:solidFill>
              </a:rPr>
              <a:t>t</a:t>
            </a:r>
            <a:r>
              <a:rPr lang="fr-FR" b="1" baseline="-25000" dirty="0" smtClean="0">
                <a:solidFill>
                  <a:srgbClr val="0000FF"/>
                </a:solidFill>
              </a:rPr>
              <a:t>00</a:t>
            </a:r>
            <a:r>
              <a:rPr lang="fr-FR" b="1" dirty="0" smtClean="0">
                <a:solidFill>
                  <a:srgbClr val="0000FF"/>
                </a:solidFill>
              </a:rPr>
              <a:t>=</a:t>
            </a:r>
            <a:r>
              <a:rPr lang="fr-FR" i="1" dirty="0" smtClean="0">
                <a:solidFill>
                  <a:srgbClr val="0000FF"/>
                </a:solidFill>
              </a:rPr>
              <a:t>0  (</a:t>
            </a:r>
            <a:r>
              <a:rPr lang="fr-FR" i="1" dirty="0" err="1" smtClean="0">
                <a:solidFill>
                  <a:srgbClr val="0000FF"/>
                </a:solidFill>
              </a:rPr>
              <a:t>does</a:t>
            </a:r>
            <a:r>
              <a:rPr lang="fr-FR" i="1" dirty="0" smtClean="0">
                <a:solidFill>
                  <a:srgbClr val="0000FF"/>
                </a:solidFill>
              </a:rPr>
              <a:t> not </a:t>
            </a:r>
            <a:r>
              <a:rPr lang="fr-FR" i="1" dirty="0" err="1" smtClean="0">
                <a:solidFill>
                  <a:srgbClr val="0000FF"/>
                </a:solidFill>
              </a:rPr>
              <a:t>work</a:t>
            </a:r>
            <a:r>
              <a:rPr lang="fr-FR" i="1" dirty="0" smtClean="0">
                <a:solidFill>
                  <a:srgbClr val="0000FF"/>
                </a:solidFill>
              </a:rPr>
              <a:t> </a:t>
            </a:r>
            <a:r>
              <a:rPr lang="fr-FR" i="1" dirty="0" err="1" smtClean="0">
                <a:solidFill>
                  <a:srgbClr val="0000FF"/>
                </a:solidFill>
              </a:rPr>
              <a:t>wit</a:t>
            </a:r>
            <a:r>
              <a:rPr lang="fr-FR" i="1" dirty="0" smtClean="0">
                <a:solidFill>
                  <a:srgbClr val="0000FF"/>
                </a:solidFill>
              </a:rPr>
              <a:t> collisions </a:t>
            </a:r>
            <a:r>
              <a:rPr lang="fr-FR" i="1" dirty="0" err="1" smtClean="0">
                <a:solidFill>
                  <a:srgbClr val="0000FF"/>
                </a:solidFill>
              </a:rPr>
              <a:t>with</a:t>
            </a:r>
            <a:r>
              <a:rPr lang="fr-FR" i="1" dirty="0" smtClean="0">
                <a:solidFill>
                  <a:srgbClr val="0000FF"/>
                </a:solidFill>
              </a:rPr>
              <a:t> H)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width</a:t>
            </a:r>
            <a:r>
              <a:rPr lang="fr-FR" b="1" dirty="0" smtClean="0">
                <a:solidFill>
                  <a:srgbClr val="0000FF"/>
                </a:solidFill>
              </a:rPr>
              <a:t>= </a:t>
            </a:r>
            <a:r>
              <a:rPr lang="fr-FR" b="1" dirty="0" err="1" smtClean="0">
                <a:solidFill>
                  <a:srgbClr val="0000FF"/>
                </a:solidFill>
              </a:rPr>
              <a:t>elastic</a:t>
            </a:r>
            <a:r>
              <a:rPr lang="fr-FR" b="1" dirty="0" smtClean="0">
                <a:solidFill>
                  <a:srgbClr val="0000FF"/>
                </a:solidFill>
              </a:rPr>
              <a:t> collision rate of the </a:t>
            </a:r>
            <a:r>
              <a:rPr lang="fr-FR" b="1" dirty="0" err="1" smtClean="0">
                <a:solidFill>
                  <a:srgbClr val="0000FF"/>
                </a:solidFill>
              </a:rPr>
              <a:t>upper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level</a:t>
            </a:r>
            <a:r>
              <a:rPr lang="fr-FR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fr-FR" dirty="0" smtClean="0"/>
              <a:t> ⎮</a:t>
            </a:r>
            <a:endParaRPr lang="fr-FR" dirty="0"/>
          </a:p>
          <a:p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2</a:t>
            </a:r>
            <a:r>
              <a:rPr lang="fr-FR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∝(1/3) [ 4⎮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01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+2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-1 +1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] + (1/3) [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-1 -1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1 1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00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lang="fr-FR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33884"/>
              </p:ext>
            </p:extLst>
          </p:nvPr>
        </p:nvGraphicFramePr>
        <p:xfrm>
          <a:off x="493910" y="5517604"/>
          <a:ext cx="81105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4" name="Equation" r:id="rId4" imgW="5245100" imgH="419100" progId="Equation.DSMT4">
                  <p:embed/>
                </p:oleObj>
              </mc:Choice>
              <mc:Fallback>
                <p:oleObj name="Equation" r:id="rId4" imgW="5245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910" y="5517604"/>
                        <a:ext cx="81105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r 7"/>
          <p:cNvGrpSpPr/>
          <p:nvPr/>
        </p:nvGrpSpPr>
        <p:grpSpPr>
          <a:xfrm>
            <a:off x="6143077" y="3284984"/>
            <a:ext cx="2893419" cy="1656184"/>
            <a:chOff x="6143077" y="3284984"/>
            <a:chExt cx="2893419" cy="1656184"/>
          </a:xfrm>
        </p:grpSpPr>
        <p:sp>
          <p:nvSpPr>
            <p:cNvPr id="9" name="Rectangle 8"/>
            <p:cNvSpPr/>
            <p:nvPr/>
          </p:nvSpPr>
          <p:spPr bwMode="auto">
            <a:xfrm>
              <a:off x="6228184" y="3284984"/>
              <a:ext cx="2808312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6143077" y="3284984"/>
              <a:ext cx="2749403" cy="1352384"/>
              <a:chOff x="5987994" y="3284984"/>
              <a:chExt cx="2749403" cy="1352384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7990329" y="4365104"/>
                <a:ext cx="535715" cy="27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   0 0</a:t>
                </a:r>
                <a:endParaRPr lang="fr-FR" sz="2400" dirty="0"/>
              </a:p>
            </p:txBody>
          </p:sp>
          <p:grpSp>
            <p:nvGrpSpPr>
              <p:cNvPr id="12" name="Grouper 11"/>
              <p:cNvGrpSpPr/>
              <p:nvPr/>
            </p:nvGrpSpPr>
            <p:grpSpPr>
              <a:xfrm>
                <a:off x="5987994" y="3284984"/>
                <a:ext cx="2749403" cy="1352384"/>
                <a:chOff x="5987994" y="3284984"/>
                <a:chExt cx="2749403" cy="1352384"/>
              </a:xfrm>
            </p:grpSpPr>
            <p:cxnSp>
              <p:nvCxnSpPr>
                <p:cNvPr id="13" name="Connecteur droit 12"/>
                <p:cNvCxnSpPr/>
                <p:nvPr/>
              </p:nvCxnSpPr>
              <p:spPr bwMode="auto">
                <a:xfrm>
                  <a:off x="6588224" y="3722571"/>
                  <a:ext cx="146087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Connecteur droit 13"/>
                <p:cNvCxnSpPr/>
                <p:nvPr/>
              </p:nvCxnSpPr>
              <p:spPr bwMode="auto">
                <a:xfrm>
                  <a:off x="6660232" y="4614362"/>
                  <a:ext cx="138886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Connecteur droit 14"/>
                <p:cNvCxnSpPr/>
                <p:nvPr/>
              </p:nvCxnSpPr>
              <p:spPr bwMode="auto">
                <a:xfrm flipV="1">
                  <a:off x="8049099" y="3510240"/>
                  <a:ext cx="221942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Connecteur droit 15"/>
                <p:cNvCxnSpPr/>
                <p:nvPr/>
              </p:nvCxnSpPr>
              <p:spPr bwMode="auto">
                <a:xfrm>
                  <a:off x="8093487" y="3722571"/>
                  <a:ext cx="310719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Connecteur droit 16"/>
                <p:cNvCxnSpPr/>
                <p:nvPr/>
              </p:nvCxnSpPr>
              <p:spPr bwMode="auto">
                <a:xfrm>
                  <a:off x="8049099" y="3722571"/>
                  <a:ext cx="266331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ZoneTexte 17"/>
                <p:cNvSpPr txBox="1"/>
                <p:nvPr/>
              </p:nvSpPr>
              <p:spPr>
                <a:xfrm>
                  <a:off x="5987994" y="3429000"/>
                  <a:ext cx="456214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n’ p</a:t>
                  </a:r>
                  <a:endParaRPr lang="fr-FR" sz="2400" i="1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6084168" y="4365104"/>
                  <a:ext cx="413878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 s</a:t>
                  </a:r>
                  <a:endParaRPr lang="fr-FR" sz="2400" i="1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8359818" y="3552706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1 0</a:t>
                  </a:r>
                  <a:endParaRPr lang="fr-FR" sz="2400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8226653" y="3284984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1 1</a:t>
                  </a:r>
                  <a:endParaRPr lang="fr-FR" sz="2400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8271041" y="3849970"/>
                  <a:ext cx="44075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1 -1</a:t>
                  </a:r>
                  <a:endParaRPr lang="fr-FR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01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296144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400" dirty="0" err="1">
                <a:solidFill>
                  <a:srgbClr val="BA171F"/>
                </a:solidFill>
              </a:rPr>
              <a:t>Broadening</a:t>
            </a:r>
            <a:r>
              <a:rPr lang="fr-FR" sz="2400" dirty="0">
                <a:solidFill>
                  <a:srgbClr val="BA171F"/>
                </a:solidFill>
              </a:rPr>
              <a:t> and </a:t>
            </a:r>
            <a:r>
              <a:rPr lang="fr-FR" sz="2400" dirty="0" err="1">
                <a:solidFill>
                  <a:srgbClr val="BA171F"/>
                </a:solidFill>
              </a:rPr>
              <a:t>Depolarization</a:t>
            </a:r>
            <a:r>
              <a:rPr lang="fr-FR" sz="2400" dirty="0">
                <a:solidFill>
                  <a:srgbClr val="BA171F"/>
                </a:solidFill>
              </a:rPr>
              <a:t> by </a:t>
            </a:r>
            <a:r>
              <a:rPr lang="fr-FR" sz="2400" dirty="0" err="1">
                <a:solidFill>
                  <a:srgbClr val="BA171F"/>
                </a:solidFill>
              </a:rPr>
              <a:t>isotropic</a:t>
            </a:r>
            <a:r>
              <a:rPr lang="fr-FR" sz="2400" dirty="0">
                <a:solidFill>
                  <a:srgbClr val="BA171F"/>
                </a:solidFill>
              </a:rPr>
              <a:t> </a:t>
            </a:r>
            <a:r>
              <a:rPr lang="fr-FR" sz="2400" dirty="0" smtClean="0">
                <a:solidFill>
                  <a:srgbClr val="BA171F"/>
                </a:solidFill>
              </a:rPr>
              <a:t>collisions</a:t>
            </a:r>
            <a:br>
              <a:rPr lang="fr-FR" sz="2400" dirty="0" smtClean="0">
                <a:solidFill>
                  <a:srgbClr val="BA171F"/>
                </a:solidFill>
              </a:rPr>
            </a:br>
            <a:r>
              <a:rPr lang="fr-FR" sz="2400" dirty="0" err="1" smtClean="0">
                <a:solidFill>
                  <a:srgbClr val="BA171F"/>
                </a:solidFill>
              </a:rPr>
              <a:t>example</a:t>
            </a:r>
            <a:r>
              <a:rPr lang="fr-FR" sz="2400" dirty="0" smtClean="0">
                <a:solidFill>
                  <a:srgbClr val="BA171F"/>
                </a:solidFill>
              </a:rPr>
              <a:t> of collisions </a:t>
            </a:r>
            <a:r>
              <a:rPr lang="fr-FR" sz="2400" dirty="0" err="1" smtClean="0">
                <a:solidFill>
                  <a:srgbClr val="BA171F"/>
                </a:solidFill>
              </a:rPr>
              <a:t>with</a:t>
            </a:r>
            <a:r>
              <a:rPr lang="fr-FR" sz="2400" dirty="0" smtClean="0">
                <a:solidFill>
                  <a:srgbClr val="BA171F"/>
                </a:solidFill>
              </a:rPr>
              <a:t> </a:t>
            </a:r>
            <a:r>
              <a:rPr lang="fr-FR" sz="2400" dirty="0" err="1" smtClean="0">
                <a:solidFill>
                  <a:srgbClr val="BA171F"/>
                </a:solidFill>
              </a:rPr>
              <a:t>neutrals</a:t>
            </a:r>
            <a:r>
              <a:rPr lang="fr-FR" sz="2400" dirty="0" smtClean="0">
                <a:solidFill>
                  <a:srgbClr val="BA171F"/>
                </a:solidFill>
              </a:rPr>
              <a:t> (</a:t>
            </a:r>
            <a:r>
              <a:rPr lang="fr-FR" sz="2400" dirty="0" err="1" smtClean="0">
                <a:solidFill>
                  <a:srgbClr val="BA171F"/>
                </a:solidFill>
              </a:rPr>
              <a:t>Hydrogen</a:t>
            </a:r>
            <a:r>
              <a:rPr lang="fr-FR" sz="2400" dirty="0" smtClean="0">
                <a:solidFill>
                  <a:srgbClr val="BA171F"/>
                </a:solidFill>
              </a:rPr>
              <a:t>)</a:t>
            </a:r>
            <a:br>
              <a:rPr lang="fr-FR" sz="2400" dirty="0" smtClean="0">
                <a:solidFill>
                  <a:srgbClr val="BA171F"/>
                </a:solidFill>
              </a:rPr>
            </a:br>
            <a:r>
              <a:rPr lang="fr-FR" sz="2400" dirty="0" smtClean="0">
                <a:solidFill>
                  <a:srgbClr val="BA171F"/>
                </a:solidFill>
              </a:rPr>
              <a:t> (</a:t>
            </a:r>
            <a:r>
              <a:rPr lang="fr-FR" sz="2400" dirty="0" err="1" smtClean="0">
                <a:solidFill>
                  <a:srgbClr val="BA171F"/>
                </a:solidFill>
              </a:rPr>
              <a:t>following</a:t>
            </a:r>
            <a:r>
              <a:rPr lang="fr-FR" sz="2400" dirty="0" smtClean="0">
                <a:solidFill>
                  <a:srgbClr val="BA171F"/>
                </a:solidFill>
              </a:rPr>
              <a:t>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4016" y="1303600"/>
            <a:ext cx="8892480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366FF"/>
                </a:solidFill>
              </a:rPr>
              <a:t>N.B. </a:t>
            </a:r>
            <a:r>
              <a:rPr lang="fr-FR" dirty="0" err="1" smtClean="0">
                <a:solidFill>
                  <a:srgbClr val="3366FF"/>
                </a:solidFill>
              </a:rPr>
              <a:t>remind</a:t>
            </a:r>
            <a:r>
              <a:rPr lang="fr-FR" dirty="0" smtClean="0">
                <a:solidFill>
                  <a:srgbClr val="3366FF"/>
                </a:solidFill>
              </a:rPr>
              <a:t> : </a:t>
            </a:r>
            <a:r>
              <a:rPr lang="fr-FR" dirty="0" err="1" smtClean="0">
                <a:solidFill>
                  <a:srgbClr val="3366FF"/>
                </a:solidFill>
              </a:rPr>
              <a:t>T</a:t>
            </a:r>
            <a:r>
              <a:rPr lang="fr-FR" dirty="0">
                <a:solidFill>
                  <a:srgbClr val="3366FF"/>
                </a:solidFill>
              </a:rPr>
              <a:t>-matrix </a:t>
            </a:r>
            <a:r>
              <a:rPr lang="fr-FR" dirty="0" err="1">
                <a:solidFill>
                  <a:srgbClr val="3366FF"/>
                </a:solidFill>
              </a:rPr>
              <a:t>is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symmetric</a:t>
            </a:r>
            <a:r>
              <a:rPr lang="fr-FR" dirty="0">
                <a:solidFill>
                  <a:srgbClr val="3366FF"/>
                </a:solidFill>
              </a:rPr>
              <a:t>, &lt;JM⎮T⎮J’M’</a:t>
            </a:r>
            <a:r>
              <a:rPr lang="fr-FR" dirty="0" smtClean="0">
                <a:solidFill>
                  <a:srgbClr val="3366FF"/>
                </a:solidFill>
              </a:rPr>
              <a:t>&gt;=</a:t>
            </a:r>
            <a:r>
              <a:rPr lang="fr-FR" dirty="0">
                <a:solidFill>
                  <a:srgbClr val="3366FF"/>
                </a:solidFill>
              </a:rPr>
              <a:t>&lt;</a:t>
            </a:r>
            <a:r>
              <a:rPr lang="fr-FR" dirty="0" smtClean="0">
                <a:solidFill>
                  <a:srgbClr val="3366FF"/>
                </a:solidFill>
              </a:rPr>
              <a:t>J’M’⎮</a:t>
            </a:r>
            <a:r>
              <a:rPr lang="fr-FR" dirty="0">
                <a:solidFill>
                  <a:srgbClr val="3366FF"/>
                </a:solidFill>
              </a:rPr>
              <a:t>T⎮</a:t>
            </a:r>
            <a:r>
              <a:rPr lang="fr-FR" dirty="0" smtClean="0">
                <a:solidFill>
                  <a:srgbClr val="3366FF"/>
                </a:solidFill>
              </a:rPr>
              <a:t>JM&gt;</a:t>
            </a:r>
            <a:endParaRPr lang="fr-FR" dirty="0">
              <a:solidFill>
                <a:srgbClr val="3366FF"/>
              </a:solidFill>
            </a:endParaRPr>
          </a:p>
          <a:p>
            <a:r>
              <a:rPr lang="fr-FR" dirty="0">
                <a:solidFill>
                  <a:srgbClr val="3366FF"/>
                </a:solidFill>
              </a:rPr>
              <a:t>and ⎮&lt;JM⎮T⎮J’M’&gt;⎮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r>
              <a:rPr lang="fr-FR" dirty="0">
                <a:solidFill>
                  <a:srgbClr val="3366FF"/>
                </a:solidFill>
              </a:rPr>
              <a:t>= ⎮&lt;J-M⎮T⎮J’-M’&gt;⎮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6600"/>
                </a:solidFill>
              </a:rPr>
              <a:t>For collisions </a:t>
            </a:r>
            <a:r>
              <a:rPr lang="fr-FR" dirty="0" err="1" smtClean="0">
                <a:solidFill>
                  <a:srgbClr val="FF6600"/>
                </a:solidFill>
              </a:rPr>
              <a:t>with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neutrals</a:t>
            </a:r>
            <a:r>
              <a:rPr lang="fr-FR" dirty="0" smtClean="0">
                <a:solidFill>
                  <a:srgbClr val="FF6600"/>
                </a:solidFill>
              </a:rPr>
              <a:t> The </a:t>
            </a:r>
            <a:r>
              <a:rPr lang="fr-FR" b="1" dirty="0" err="1" smtClean="0">
                <a:solidFill>
                  <a:srgbClr val="FF6600"/>
                </a:solidFill>
              </a:rPr>
              <a:t>quenching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is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negligible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</a:p>
          <a:p>
            <a:r>
              <a:rPr lang="fr-FR" dirty="0" err="1" smtClean="0">
                <a:solidFill>
                  <a:srgbClr val="FF6600"/>
                </a:solidFill>
              </a:rPr>
              <a:t>Processes</a:t>
            </a:r>
            <a:r>
              <a:rPr lang="fr-FR" dirty="0" smtClean="0">
                <a:solidFill>
                  <a:srgbClr val="FF6600"/>
                </a:solidFill>
              </a:rPr>
              <a:t> to </a:t>
            </a:r>
            <a:r>
              <a:rPr lang="fr-FR" dirty="0" err="1" smtClean="0">
                <a:solidFill>
                  <a:srgbClr val="FF6600"/>
                </a:solidFill>
              </a:rPr>
              <a:t>take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into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account</a:t>
            </a:r>
            <a:r>
              <a:rPr lang="fr-FR" dirty="0" smtClean="0">
                <a:solidFill>
                  <a:srgbClr val="FF6600"/>
                </a:solidFill>
              </a:rPr>
              <a:t>: </a:t>
            </a:r>
            <a:r>
              <a:rPr lang="fr-FR" b="1" dirty="0" err="1" smtClean="0">
                <a:solidFill>
                  <a:srgbClr val="FF6600"/>
                </a:solidFill>
              </a:rPr>
              <a:t>elastic</a:t>
            </a:r>
            <a:r>
              <a:rPr lang="fr-FR" dirty="0" smtClean="0">
                <a:solidFill>
                  <a:srgbClr val="FF6600"/>
                </a:solidFill>
              </a:rPr>
              <a:t> and </a:t>
            </a:r>
            <a:r>
              <a:rPr lang="fr-FR" b="1" dirty="0" smtClean="0">
                <a:solidFill>
                  <a:srgbClr val="FF6600"/>
                </a:solidFill>
              </a:rPr>
              <a:t>fine structure </a:t>
            </a:r>
            <a:r>
              <a:rPr lang="fr-FR" b="1" dirty="0" err="1" smtClean="0">
                <a:solidFill>
                  <a:srgbClr val="FF6600"/>
                </a:solidFill>
              </a:rPr>
              <a:t>inelastic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collisions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" y="2771050"/>
            <a:ext cx="914399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: normal </a:t>
            </a:r>
            <a:r>
              <a:rPr lang="fr-FR" dirty="0"/>
              <a:t>Z</a:t>
            </a:r>
            <a:r>
              <a:rPr lang="fr-FR" dirty="0" smtClean="0"/>
              <a:t>eeman triplet: </a:t>
            </a:r>
            <a:r>
              <a:rPr lang="fr-FR" dirty="0" err="1" smtClean="0"/>
              <a:t>p-s</a:t>
            </a:r>
            <a:r>
              <a:rPr lang="fr-FR" dirty="0" smtClean="0"/>
              <a:t> transition </a:t>
            </a:r>
            <a:r>
              <a:rPr lang="fr-FR" dirty="0" err="1" smtClean="0"/>
              <a:t>without</a:t>
            </a:r>
            <a:r>
              <a:rPr lang="fr-FR" dirty="0" smtClean="0"/>
              <a:t> spin: n p </a:t>
            </a:r>
            <a:r>
              <a:rPr lang="fr-FR" baseline="30000" dirty="0" smtClean="0"/>
              <a:t>1</a:t>
            </a:r>
            <a:r>
              <a:rPr lang="fr-FR" dirty="0" smtClean="0"/>
              <a:t>P</a:t>
            </a:r>
            <a:r>
              <a:rPr lang="fr-FR" baseline="30000" dirty="0" smtClean="0"/>
              <a:t>o</a:t>
            </a:r>
            <a:r>
              <a:rPr lang="fr-FR" baseline="-25000" dirty="0" smtClean="0"/>
              <a:t>1</a:t>
            </a:r>
            <a:r>
              <a:rPr lang="fr-FR" dirty="0" smtClean="0"/>
              <a:t> – n’ s </a:t>
            </a:r>
            <a:r>
              <a:rPr lang="fr-FR" baseline="30000" dirty="0" smtClean="0"/>
              <a:t>1</a:t>
            </a:r>
            <a:r>
              <a:rPr lang="fr-FR" dirty="0" smtClean="0"/>
              <a:t>S</a:t>
            </a:r>
            <a:r>
              <a:rPr lang="fr-FR" baseline="-25000" dirty="0" smtClean="0"/>
              <a:t>0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</a:t>
            </a:r>
            <a:r>
              <a:rPr lang="fr-FR" baseline="-25000" dirty="0" smtClean="0"/>
              <a:t>i</a:t>
            </a:r>
            <a:r>
              <a:rPr lang="fr-FR" dirty="0" smtClean="0"/>
              <a:t>=1, M</a:t>
            </a:r>
            <a:r>
              <a:rPr lang="fr-FR" baseline="-25000" dirty="0" smtClean="0"/>
              <a:t>i</a:t>
            </a:r>
            <a:r>
              <a:rPr lang="fr-FR" dirty="0" smtClean="0"/>
              <a:t>= 0±1   (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   Notation</a:t>
            </a:r>
            <a:r>
              <a:rPr lang="fr-FR" dirty="0"/>
              <a:t>: &lt;1M⎮T⎮1M’&gt;= </a:t>
            </a:r>
            <a:r>
              <a:rPr lang="fr-FR" i="1" dirty="0"/>
              <a:t>T</a:t>
            </a:r>
            <a:r>
              <a:rPr lang="fr-FR" baseline="-25000" dirty="0"/>
              <a:t>MM</a:t>
            </a:r>
            <a:r>
              <a:rPr lang="fr-FR" baseline="-25000" dirty="0" smtClean="0"/>
              <a:t>’</a:t>
            </a:r>
            <a:endParaRPr lang="fr-FR" dirty="0" smtClean="0"/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f</a:t>
            </a:r>
            <a:r>
              <a:rPr lang="fr-FR" dirty="0" smtClean="0"/>
              <a:t>=0,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f</a:t>
            </a:r>
            <a:r>
              <a:rPr lang="fr-FR" dirty="0" smtClean="0"/>
              <a:t>=0       (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	                   &lt;</a:t>
            </a:r>
            <a:r>
              <a:rPr lang="fr-FR" dirty="0"/>
              <a:t>00⎮</a:t>
            </a:r>
            <a:r>
              <a:rPr lang="fr-FR" i="1" dirty="0"/>
              <a:t>T</a:t>
            </a:r>
            <a:r>
              <a:rPr lang="fr-FR" dirty="0"/>
              <a:t>⎮00&gt;</a:t>
            </a:r>
            <a:r>
              <a:rPr lang="fr-FR" dirty="0" smtClean="0"/>
              <a:t>=</a:t>
            </a:r>
            <a:r>
              <a:rPr lang="fr-FR" i="1" dirty="0" smtClean="0"/>
              <a:t>t</a:t>
            </a:r>
            <a:r>
              <a:rPr lang="fr-FR" baseline="-25000" dirty="0" smtClean="0"/>
              <a:t>00</a:t>
            </a:r>
            <a:endParaRPr lang="fr-FR" baseline="-25000" dirty="0"/>
          </a:p>
          <a:p>
            <a:endParaRPr lang="fr-FR" dirty="0" smtClean="0"/>
          </a:p>
          <a:p>
            <a:r>
              <a:rPr lang="fr-FR" dirty="0" err="1" smtClean="0">
                <a:latin typeface="Times New Roman"/>
                <a:cs typeface="Times New Roman"/>
              </a:rPr>
              <a:t>Disorientation</a:t>
            </a:r>
            <a:r>
              <a:rPr lang="fr-FR" dirty="0" smtClean="0">
                <a:latin typeface="Times New Roman"/>
                <a:cs typeface="Times New Roman"/>
              </a:rPr>
              <a:t> D</a:t>
            </a:r>
            <a:r>
              <a:rPr lang="fr-FR" baseline="30000" dirty="0" smtClean="0">
                <a:latin typeface="Times New Roman"/>
                <a:cs typeface="Times New Roman"/>
              </a:rPr>
              <a:t>(1)</a:t>
            </a:r>
            <a:r>
              <a:rPr lang="fr-FR" baseline="30000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∝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latin typeface="Times New Roman"/>
                <a:cs typeface="Times New Roman"/>
              </a:rPr>
              <a:t>Ang.Av</a:t>
            </a:r>
            <a:r>
              <a:rPr lang="fr-FR" i="1" dirty="0">
                <a:latin typeface="Times New Roman"/>
                <a:cs typeface="Times New Roman"/>
              </a:rPr>
              <a:t>+2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-1 +1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 err="1" smtClean="0">
                <a:latin typeface="Times New Roman"/>
                <a:cs typeface="Times New Roman"/>
              </a:rPr>
              <a:t>Disalignment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baseline="30000" dirty="0" smtClean="0">
                <a:latin typeface="Times New Roman"/>
                <a:cs typeface="Times New Roman"/>
              </a:rPr>
              <a:t>(2) </a:t>
            </a:r>
            <a:r>
              <a:rPr lang="fr-FR" dirty="0" smtClean="0">
                <a:latin typeface="Times New Roman"/>
                <a:cs typeface="Times New Roman"/>
              </a:rPr>
              <a:t>∝ 3⎮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</a:p>
          <a:p>
            <a:endParaRPr lang="fr-FR" i="1" dirty="0" smtClean="0">
              <a:latin typeface="Times New Roman"/>
              <a:cs typeface="Times New Roman"/>
            </a:endParaRPr>
          </a:p>
          <a:p>
            <a:r>
              <a:rPr lang="fr-FR" b="1" dirty="0">
                <a:solidFill>
                  <a:srgbClr val="0000FF"/>
                </a:solidFill>
              </a:rPr>
              <a:t>G</a:t>
            </a:r>
            <a:r>
              <a:rPr lang="fr-FR" b="1" dirty="0" smtClean="0">
                <a:solidFill>
                  <a:srgbClr val="0000FF"/>
                </a:solidFill>
              </a:rPr>
              <a:t>eneral  </a:t>
            </a:r>
            <a:r>
              <a:rPr lang="fr-FR" b="1" dirty="0" smtClean="0">
                <a:solidFill>
                  <a:srgbClr val="3366FF"/>
                </a:solidFill>
              </a:rPr>
              <a:t>case: </a:t>
            </a:r>
            <a:r>
              <a:rPr lang="fr-FR" b="1" dirty="0" err="1" smtClean="0">
                <a:solidFill>
                  <a:srgbClr val="3366FF"/>
                </a:solidFill>
              </a:rPr>
              <a:t>two</a:t>
            </a:r>
            <a:r>
              <a:rPr lang="fr-FR" b="1" dirty="0" smtClean="0">
                <a:solidFill>
                  <a:srgbClr val="3366FF"/>
                </a:solidFill>
              </a:rPr>
              <a:t> state case</a:t>
            </a:r>
            <a:r>
              <a:rPr lang="fr-FR" b="1" i="1" dirty="0" smtClean="0">
                <a:solidFill>
                  <a:srgbClr val="3366FF"/>
                </a:solidFill>
              </a:rPr>
              <a:t>: </a:t>
            </a:r>
            <a:r>
              <a:rPr lang="fr-FR" b="1" i="1" dirty="0" smtClean="0">
                <a:solidFill>
                  <a:srgbClr val="0000FF"/>
                </a:solidFill>
              </a:rPr>
              <a:t>t</a:t>
            </a:r>
            <a:r>
              <a:rPr lang="fr-FR" b="1" baseline="-25000" dirty="0" smtClean="0">
                <a:solidFill>
                  <a:srgbClr val="0000FF"/>
                </a:solidFill>
              </a:rPr>
              <a:t>00</a:t>
            </a:r>
            <a:r>
              <a:rPr lang="fr-FR" b="1" dirty="0" smtClean="0">
                <a:solidFill>
                  <a:srgbClr val="0000FF"/>
                </a:solidFill>
              </a:rPr>
              <a:t>≠0  </a:t>
            </a:r>
            <a:r>
              <a:rPr lang="fr-FR" i="1" dirty="0" smtClean="0">
                <a:solidFill>
                  <a:srgbClr val="0000FF"/>
                </a:solidFill>
              </a:rPr>
              <a:t>(case of collisions </a:t>
            </a:r>
            <a:r>
              <a:rPr lang="fr-FR" i="1" dirty="0" err="1" smtClean="0">
                <a:solidFill>
                  <a:srgbClr val="0000FF"/>
                </a:solidFill>
              </a:rPr>
              <a:t>with</a:t>
            </a:r>
            <a:r>
              <a:rPr lang="fr-FR" i="1" dirty="0" smtClean="0">
                <a:solidFill>
                  <a:srgbClr val="0000FF"/>
                </a:solidFill>
              </a:rPr>
              <a:t> H)</a:t>
            </a:r>
          </a:p>
          <a:p>
            <a:r>
              <a:rPr lang="fr-FR" dirty="0" err="1" smtClean="0">
                <a:solidFill>
                  <a:srgbClr val="0000FF"/>
                </a:solidFill>
              </a:rPr>
              <a:t>width</a:t>
            </a:r>
            <a:r>
              <a:rPr lang="fr-FR" dirty="0" smtClean="0">
                <a:solidFill>
                  <a:srgbClr val="0000FF"/>
                </a:solidFill>
              </a:rPr>
              <a:t>= </a:t>
            </a:r>
            <a:r>
              <a:rPr lang="fr-FR" dirty="0" err="1" smtClean="0">
                <a:solidFill>
                  <a:srgbClr val="0000FF"/>
                </a:solidFill>
              </a:rPr>
              <a:t>elastic</a:t>
            </a:r>
            <a:r>
              <a:rPr lang="fr-FR" dirty="0" smtClean="0">
                <a:solidFill>
                  <a:srgbClr val="0000FF"/>
                </a:solidFill>
              </a:rPr>
              <a:t> collision rate of the </a:t>
            </a:r>
            <a:r>
              <a:rPr lang="fr-FR" dirty="0" err="1" smtClean="0">
                <a:solidFill>
                  <a:srgbClr val="0000FF"/>
                </a:solidFill>
              </a:rPr>
              <a:t>upper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level</a:t>
            </a:r>
            <a:r>
              <a:rPr lang="fr-FR" dirty="0" err="1">
                <a:solidFill>
                  <a:srgbClr val="0000FF"/>
                </a:solidFill>
              </a:rPr>
              <a:t>+elastic</a:t>
            </a:r>
            <a:r>
              <a:rPr lang="fr-FR" dirty="0">
                <a:solidFill>
                  <a:srgbClr val="0000FF"/>
                </a:solidFill>
              </a:rPr>
              <a:t> collision rate of the </a:t>
            </a:r>
            <a:r>
              <a:rPr lang="fr-FR" dirty="0" err="1" smtClean="0">
                <a:solidFill>
                  <a:srgbClr val="0000FF"/>
                </a:solidFill>
              </a:rPr>
              <a:t>lowerr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level</a:t>
            </a:r>
            <a:r>
              <a:rPr lang="fr-FR" dirty="0" smtClean="0">
                <a:solidFill>
                  <a:srgbClr val="0000FF"/>
                </a:solidFill>
              </a:rPr>
              <a:t>+ </a:t>
            </a:r>
            <a:r>
              <a:rPr lang="fr-FR" dirty="0" err="1" smtClean="0">
                <a:solidFill>
                  <a:srgbClr val="0000FF"/>
                </a:solidFill>
              </a:rPr>
              <a:t>interference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term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/>
              <a:t> ⎮</a:t>
            </a:r>
            <a:endParaRPr lang="fr-FR" dirty="0"/>
          </a:p>
          <a:p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02366"/>
              </p:ext>
            </p:extLst>
          </p:nvPr>
        </p:nvGraphicFramePr>
        <p:xfrm>
          <a:off x="1069975" y="5940424"/>
          <a:ext cx="6724107" cy="80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3" name="Equation" r:id="rId4" imgW="3619500" imgH="431800" progId="Equation.DSMT4">
                  <p:embed/>
                </p:oleObj>
              </mc:Choice>
              <mc:Fallback>
                <p:oleObj name="Equation" r:id="rId4" imgW="3619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975" y="5940424"/>
                        <a:ext cx="6724107" cy="800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er 28"/>
          <p:cNvGrpSpPr/>
          <p:nvPr/>
        </p:nvGrpSpPr>
        <p:grpSpPr>
          <a:xfrm>
            <a:off x="6143077" y="3284984"/>
            <a:ext cx="2893419" cy="1656184"/>
            <a:chOff x="6143077" y="3284984"/>
            <a:chExt cx="2893419" cy="1656184"/>
          </a:xfrm>
        </p:grpSpPr>
        <p:sp>
          <p:nvSpPr>
            <p:cNvPr id="9" name="Rectangle 8"/>
            <p:cNvSpPr/>
            <p:nvPr/>
          </p:nvSpPr>
          <p:spPr bwMode="auto">
            <a:xfrm>
              <a:off x="6228184" y="3284984"/>
              <a:ext cx="2808312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pSp>
          <p:nvGrpSpPr>
            <p:cNvPr id="28" name="Grouper 27"/>
            <p:cNvGrpSpPr/>
            <p:nvPr/>
          </p:nvGrpSpPr>
          <p:grpSpPr>
            <a:xfrm>
              <a:off x="6143077" y="3284984"/>
              <a:ext cx="2749403" cy="1352384"/>
              <a:chOff x="5987994" y="3284984"/>
              <a:chExt cx="2749403" cy="1352384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7990329" y="4365104"/>
                <a:ext cx="535715" cy="27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   0 0</a:t>
                </a:r>
                <a:endParaRPr lang="fr-FR" sz="2400" dirty="0"/>
              </a:p>
            </p:txBody>
          </p:sp>
          <p:grpSp>
            <p:nvGrpSpPr>
              <p:cNvPr id="27" name="Grouper 26"/>
              <p:cNvGrpSpPr/>
              <p:nvPr/>
            </p:nvGrpSpPr>
            <p:grpSpPr>
              <a:xfrm>
                <a:off x="5987994" y="3284984"/>
                <a:ext cx="2749403" cy="1352384"/>
                <a:chOff x="5987994" y="3284984"/>
                <a:chExt cx="2749403" cy="1352384"/>
              </a:xfrm>
            </p:grpSpPr>
            <p:cxnSp>
              <p:nvCxnSpPr>
                <p:cNvPr id="10" name="Connecteur droit 9"/>
                <p:cNvCxnSpPr/>
                <p:nvPr/>
              </p:nvCxnSpPr>
              <p:spPr bwMode="auto">
                <a:xfrm>
                  <a:off x="6588224" y="3722571"/>
                  <a:ext cx="146087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Connecteur droit 10"/>
                <p:cNvCxnSpPr/>
                <p:nvPr/>
              </p:nvCxnSpPr>
              <p:spPr bwMode="auto">
                <a:xfrm>
                  <a:off x="6660232" y="4614362"/>
                  <a:ext cx="138886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Connecteur droit 11"/>
                <p:cNvCxnSpPr/>
                <p:nvPr/>
              </p:nvCxnSpPr>
              <p:spPr bwMode="auto">
                <a:xfrm flipV="1">
                  <a:off x="8049099" y="3510240"/>
                  <a:ext cx="221942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Connecteur droit 12"/>
                <p:cNvCxnSpPr/>
                <p:nvPr/>
              </p:nvCxnSpPr>
              <p:spPr bwMode="auto">
                <a:xfrm>
                  <a:off x="8093487" y="3722571"/>
                  <a:ext cx="310719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Connecteur droit 13"/>
                <p:cNvCxnSpPr/>
                <p:nvPr/>
              </p:nvCxnSpPr>
              <p:spPr bwMode="auto">
                <a:xfrm>
                  <a:off x="8049099" y="3722571"/>
                  <a:ext cx="266331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" name="ZoneTexte 14"/>
                <p:cNvSpPr txBox="1"/>
                <p:nvPr/>
              </p:nvSpPr>
              <p:spPr>
                <a:xfrm>
                  <a:off x="5987994" y="3429000"/>
                  <a:ext cx="456214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n’ p</a:t>
                  </a:r>
                  <a:endParaRPr lang="fr-FR" sz="2400" i="1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6084168" y="4365104"/>
                  <a:ext cx="413878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 s</a:t>
                  </a:r>
                  <a:endParaRPr lang="fr-FR" sz="2400" i="1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8359818" y="3552706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1 0</a:t>
                  </a:r>
                  <a:endParaRPr lang="fr-FR" sz="2400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8226653" y="3284984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1 1</a:t>
                  </a:r>
                  <a:endParaRPr lang="fr-FR" sz="2400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8271041" y="3849970"/>
                  <a:ext cx="44075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1 -1</a:t>
                  </a:r>
                  <a:endParaRPr lang="fr-FR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1702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445-1CF2-754F-9C23-74C4D6D715D2}" type="slidenum">
              <a:rPr lang="fr-FR"/>
              <a:pPr/>
              <a:t>3</a:t>
            </a:fld>
            <a:endParaRPr lang="fr-F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1524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rgbClr val="BA171F"/>
                </a:solidFill>
              </a:rPr>
              <a:t>Short </a:t>
            </a:r>
            <a:r>
              <a:rPr lang="fr-FR" sz="3200" b="1" dirty="0" err="1" smtClean="0">
                <a:solidFill>
                  <a:srgbClr val="BA171F"/>
                </a:solidFill>
              </a:rPr>
              <a:t>remind</a:t>
            </a:r>
            <a:r>
              <a:rPr lang="fr-FR" sz="3200" b="1" dirty="0" smtClean="0">
                <a:solidFill>
                  <a:srgbClr val="BA171F"/>
                </a:solidFill>
              </a:rPr>
              <a:t> -</a:t>
            </a:r>
            <a:r>
              <a:rPr lang="fr-FR" sz="3200" b="1" dirty="0">
                <a:solidFill>
                  <a:srgbClr val="BA171F"/>
                </a:solidFill>
              </a:rPr>
              <a:t>1-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i="1" dirty="0" err="1">
                <a:solidFill>
                  <a:srgbClr val="BA171F"/>
                </a:solidFill>
              </a:rPr>
              <a:t>Polarization</a:t>
            </a:r>
            <a:r>
              <a:rPr lang="fr-FR" sz="3200" b="1" i="1" dirty="0">
                <a:solidFill>
                  <a:srgbClr val="BA171F"/>
                </a:solidFill>
              </a:rPr>
              <a:t> matrix of radiation and</a:t>
            </a:r>
            <a:br>
              <a:rPr lang="fr-FR" sz="3200" b="1" i="1" dirty="0">
                <a:solidFill>
                  <a:srgbClr val="BA171F"/>
                </a:solidFill>
              </a:rPr>
            </a:br>
            <a:r>
              <a:rPr lang="fr-FR" sz="3200" b="1" i="1" dirty="0">
                <a:solidFill>
                  <a:srgbClr val="BA171F"/>
                </a:solidFill>
              </a:rPr>
              <a:t>Stokes </a:t>
            </a:r>
            <a:r>
              <a:rPr lang="fr-FR" sz="3200" b="1" i="1" dirty="0" err="1">
                <a:solidFill>
                  <a:srgbClr val="BA171F"/>
                </a:solidFill>
              </a:rPr>
              <a:t>parameters</a:t>
            </a:r>
            <a:endParaRPr lang="fr-FR" dirty="0"/>
          </a:p>
        </p:txBody>
      </p: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4419600" y="1752600"/>
            <a:ext cx="4724400" cy="2568575"/>
            <a:chOff x="2784" y="1104"/>
            <a:chExt cx="2976" cy="1618"/>
          </a:xfrm>
        </p:grpSpPr>
        <p:grpSp>
          <p:nvGrpSpPr>
            <p:cNvPr id="50193" name="Group 17"/>
            <p:cNvGrpSpPr>
              <a:grpSpLocks/>
            </p:cNvGrpSpPr>
            <p:nvPr/>
          </p:nvGrpSpPr>
          <p:grpSpPr bwMode="auto">
            <a:xfrm>
              <a:off x="2784" y="1104"/>
              <a:ext cx="2976" cy="1200"/>
              <a:chOff x="2678" y="1155"/>
              <a:chExt cx="2976" cy="1200"/>
            </a:xfrm>
          </p:grpSpPr>
          <p:sp>
            <p:nvSpPr>
              <p:cNvPr id="50182" name="Rectangle 6"/>
              <p:cNvSpPr>
                <a:spLocks noChangeArrowheads="1"/>
              </p:cNvSpPr>
              <p:nvPr/>
            </p:nvSpPr>
            <p:spPr bwMode="auto">
              <a:xfrm>
                <a:off x="2678" y="1155"/>
                <a:ext cx="2976" cy="1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0183" name="Group 7"/>
              <p:cNvGrpSpPr>
                <a:grpSpLocks/>
              </p:cNvGrpSpPr>
              <p:nvPr/>
            </p:nvGrpSpPr>
            <p:grpSpPr bwMode="auto">
              <a:xfrm>
                <a:off x="2804" y="1230"/>
                <a:ext cx="2668" cy="1026"/>
                <a:chOff x="2756" y="2781"/>
                <a:chExt cx="2668" cy="1026"/>
              </a:xfrm>
            </p:grpSpPr>
            <p:sp>
              <p:nvSpPr>
                <p:cNvPr id="501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56" y="2781"/>
                  <a:ext cx="1491" cy="8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buFont typeface="Symbol" pitchFamily="-106" charset="2"/>
                    <a:buChar char="P"/>
                  </a:pPr>
                  <a:r>
                    <a:rPr lang="fr-FR"/>
                    <a:t>: Polarization matrix</a:t>
                  </a: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</p:txBody>
            </p:sp>
            <p:graphicFrame>
              <p:nvGraphicFramePr>
                <p:cNvPr id="50185" name="Object 9"/>
                <p:cNvGraphicFramePr>
                  <a:graphicFrameLocks noChangeAspect="1"/>
                </p:cNvGraphicFramePr>
                <p:nvPr/>
              </p:nvGraphicFramePr>
              <p:xfrm>
                <a:off x="2976" y="3168"/>
                <a:ext cx="2448" cy="6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516" name="Equation" r:id="rId4" imgW="2286000" imgH="596900" progId="Equation.DSMT4">
                        <p:embed/>
                      </p:oleObj>
                    </mc:Choice>
                    <mc:Fallback>
                      <p:oleObj name="Equation" r:id="rId4" imgW="2286000" imgH="596900" progId="Equation.DSMT4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6" y="3168"/>
                              <a:ext cx="2448" cy="63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2976" y="2352"/>
              <a:ext cx="2688" cy="3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Symbol" pitchFamily="-106" charset="2"/>
                <a:buNone/>
              </a:pPr>
              <a:r>
                <a:rPr lang="fr-FR" sz="1600"/>
                <a:t>&lt; …&gt; = </a:t>
              </a:r>
              <a:r>
                <a:rPr lang="fr-FR" sz="1600" i="1"/>
                <a:t>average over a time interval large compared to the wave period</a:t>
              </a:r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5257800" y="4419600"/>
            <a:ext cx="3644900" cy="1901825"/>
            <a:chOff x="3312" y="2496"/>
            <a:chExt cx="2296" cy="1198"/>
          </a:xfrm>
        </p:grpSpPr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3312" y="2496"/>
              <a:ext cx="2296" cy="1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aphicFrame>
          <p:nvGraphicFramePr>
            <p:cNvPr id="50188" name="Object 12"/>
            <p:cNvGraphicFramePr>
              <a:graphicFrameLocks noChangeAspect="1"/>
            </p:cNvGraphicFramePr>
            <p:nvPr/>
          </p:nvGraphicFramePr>
          <p:xfrm>
            <a:off x="4304" y="2535"/>
            <a:ext cx="1264" cy="1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17" name="Equation" r:id="rId6" imgW="1270000" imgH="1117600" progId="Equation.DSMT4">
                    <p:embed/>
                  </p:oleObj>
                </mc:Choice>
                <mc:Fallback>
                  <p:oleObj name="Equation" r:id="rId6" imgW="1270000" imgH="1117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" y="2535"/>
                          <a:ext cx="1264" cy="11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408" y="2880"/>
              <a:ext cx="92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/>
                <a:t>Stokes</a:t>
              </a:r>
            </a:p>
            <a:p>
              <a:r>
                <a:rPr lang="fr-FR"/>
                <a:t>Parameters:</a:t>
              </a:r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0" y="1844824"/>
            <a:ext cx="5257800" cy="4351338"/>
            <a:chOff x="48" y="907"/>
            <a:chExt cx="3312" cy="2741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" y="907"/>
              <a:ext cx="3312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1104" y="2752"/>
              <a:ext cx="1841" cy="192"/>
            </a:xfrm>
            <a:prstGeom prst="rect">
              <a:avLst/>
            </a:prstGeom>
            <a:solidFill>
              <a:srgbClr val="FBFB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Radiation field propagating along z</a:t>
              </a:r>
              <a:endParaRPr lang="fr-FR" sz="1600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96" y="1152"/>
              <a:ext cx="768" cy="460"/>
            </a:xfrm>
            <a:prstGeom prst="rect">
              <a:avLst/>
            </a:prstGeom>
            <a:solidFill>
              <a:srgbClr val="FBFB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400" b="1"/>
                <a:t>E</a:t>
              </a:r>
              <a:r>
                <a:rPr lang="fr-FR" sz="1400"/>
                <a:t> electric vector of the radiation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1131-A61E-7041-A791-3F57DEFBAD0A}" type="slidenum">
              <a:rPr lang="fr-FR"/>
              <a:pPr/>
              <a:t>4</a:t>
            </a:fld>
            <a:endParaRPr lang="fr-FR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>
                <a:solidFill>
                  <a:srgbClr val="BA171F"/>
                </a:solidFill>
              </a:rPr>
              <a:t>Short </a:t>
            </a:r>
            <a:r>
              <a:rPr lang="fr-FR" sz="3200" b="1" dirty="0" err="1">
                <a:solidFill>
                  <a:srgbClr val="BA171F"/>
                </a:solidFill>
              </a:rPr>
              <a:t>remind</a:t>
            </a:r>
            <a:r>
              <a:rPr lang="fr-FR" sz="3200" b="1" dirty="0">
                <a:solidFill>
                  <a:srgbClr val="BA171F"/>
                </a:solidFill>
              </a:rPr>
              <a:t> -</a:t>
            </a:r>
            <a:r>
              <a:rPr lang="fr-FR" sz="3200" b="1" dirty="0" smtClean="0">
                <a:solidFill>
                  <a:srgbClr val="BA171F"/>
                </a:solidFill>
              </a:rPr>
              <a:t>2-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i="1" dirty="0" err="1">
                <a:solidFill>
                  <a:srgbClr val="BA171F"/>
                </a:solidFill>
              </a:rPr>
              <a:t>Physical</a:t>
            </a:r>
            <a:r>
              <a:rPr lang="fr-FR" sz="3200" b="1" i="1" dirty="0">
                <a:solidFill>
                  <a:srgbClr val="BA171F"/>
                </a:solidFill>
              </a:rPr>
              <a:t> </a:t>
            </a:r>
            <a:r>
              <a:rPr lang="fr-FR" sz="3200" b="1" i="1" dirty="0" err="1">
                <a:solidFill>
                  <a:srgbClr val="BA171F"/>
                </a:solidFill>
              </a:rPr>
              <a:t>meaning</a:t>
            </a:r>
            <a:r>
              <a:rPr lang="fr-FR" sz="3200" b="1" i="1" dirty="0">
                <a:solidFill>
                  <a:srgbClr val="BA171F"/>
                </a:solidFill>
              </a:rPr>
              <a:t> of the Stokes </a:t>
            </a:r>
            <a:r>
              <a:rPr lang="fr-FR" sz="3200" b="1" i="1" dirty="0" err="1">
                <a:solidFill>
                  <a:srgbClr val="BA171F"/>
                </a:solidFill>
              </a:rPr>
              <a:t>parameters</a:t>
            </a:r>
            <a:endParaRPr lang="fr-FR" sz="3200" b="1" i="1" dirty="0">
              <a:solidFill>
                <a:srgbClr val="BA171F"/>
              </a:solidFill>
            </a:endParaRP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28600" y="1143000"/>
            <a:ext cx="4114800" cy="3611563"/>
            <a:chOff x="144" y="912"/>
            <a:chExt cx="2880" cy="2528"/>
          </a:xfrm>
        </p:grpSpPr>
        <p:grpSp>
          <p:nvGrpSpPr>
            <p:cNvPr id="61445" name="Group 5"/>
            <p:cNvGrpSpPr>
              <a:grpSpLocks/>
            </p:cNvGrpSpPr>
            <p:nvPr/>
          </p:nvGrpSpPr>
          <p:grpSpPr bwMode="auto">
            <a:xfrm>
              <a:off x="144" y="912"/>
              <a:ext cx="2880" cy="2528"/>
              <a:chOff x="144" y="912"/>
              <a:chExt cx="2880" cy="2528"/>
            </a:xfrm>
          </p:grpSpPr>
          <p:pic>
            <p:nvPicPr>
              <p:cNvPr id="6144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" y="912"/>
                <a:ext cx="2880" cy="2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447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44" y="1104"/>
                <a:ext cx="1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1152" y="2448"/>
              <a:ext cx="24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/>
                <a:t>O</a:t>
              </a:r>
              <a:endParaRPr lang="fr-FR" sz="1600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>
            <a:off x="4724400" y="1676400"/>
            <a:ext cx="4267200" cy="4648200"/>
            <a:chOff x="2976" y="1056"/>
            <a:chExt cx="2688" cy="2928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>
              <a:off x="2976" y="1056"/>
              <a:ext cx="2688" cy="1680"/>
              <a:chOff x="2976" y="1038"/>
              <a:chExt cx="2688" cy="1680"/>
            </a:xfrm>
          </p:grpSpPr>
          <p:sp>
            <p:nvSpPr>
              <p:cNvPr id="61450" name="Rectangle 10"/>
              <p:cNvSpPr>
                <a:spLocks noChangeArrowheads="1"/>
              </p:cNvSpPr>
              <p:nvPr/>
            </p:nvSpPr>
            <p:spPr bwMode="auto">
              <a:xfrm>
                <a:off x="2976" y="1038"/>
                <a:ext cx="2688" cy="16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451" name="Text Box 11"/>
              <p:cNvSpPr txBox="1">
                <a:spLocks noChangeArrowheads="1"/>
              </p:cNvSpPr>
              <p:nvPr/>
            </p:nvSpPr>
            <p:spPr bwMode="auto">
              <a:xfrm>
                <a:off x="3024" y="1084"/>
                <a:ext cx="2064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/>
                  <a:t>Intensity of the radiation: </a:t>
                </a:r>
                <a:r>
                  <a:rPr lang="fr-FR" sz="1600" b="1" i="1"/>
                  <a:t>I</a:t>
                </a:r>
              </a:p>
            </p:txBody>
          </p:sp>
          <p:graphicFrame>
            <p:nvGraphicFramePr>
              <p:cNvPr id="61454" name="Object 14"/>
              <p:cNvGraphicFramePr>
                <a:graphicFrameLocks noChangeAspect="1"/>
              </p:cNvGraphicFramePr>
              <p:nvPr/>
            </p:nvGraphicFramePr>
            <p:xfrm>
              <a:off x="3034" y="1589"/>
              <a:ext cx="2016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08" name="Equation" r:id="rId6" imgW="2273300" imgH="406400" progId="Equation.DSMT36">
                      <p:embed/>
                    </p:oleObj>
                  </mc:Choice>
                  <mc:Fallback>
                    <p:oleObj name="Equation" r:id="rId6" imgW="2273300" imgH="406400" progId="Equation.DSMT36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4" y="1589"/>
                            <a:ext cx="2016" cy="36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455" name="Text Box 15"/>
              <p:cNvSpPr txBox="1">
                <a:spLocks noChangeArrowheads="1"/>
              </p:cNvSpPr>
              <p:nvPr/>
            </p:nvSpPr>
            <p:spPr bwMode="auto">
              <a:xfrm>
                <a:off x="3024" y="1291"/>
                <a:ext cx="2458" cy="3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 err="1"/>
                  <a:t>Measured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Intensity</a:t>
                </a:r>
                <a:r>
                  <a:rPr lang="fr-FR" sz="1600" b="1" dirty="0"/>
                  <a:t>: analyser axis </a:t>
                </a:r>
                <a:r>
                  <a:rPr lang="fr-FR" sz="1600" b="1" i="1" dirty="0"/>
                  <a:t>OX, </a:t>
                </a:r>
                <a:r>
                  <a:rPr lang="fr-FR" sz="1600" b="1" dirty="0"/>
                  <a:t> angle </a:t>
                </a:r>
                <a:r>
                  <a:rPr lang="fr-FR" sz="1600" b="1" i="1" dirty="0" smtClean="0">
                    <a:latin typeface="Symbol" pitchFamily="-106" charset="2"/>
                  </a:rPr>
                  <a:t>α</a:t>
                </a:r>
                <a:r>
                  <a:rPr lang="fr-FR" sz="1600" b="1" dirty="0" smtClean="0"/>
                  <a:t> </a:t>
                </a:r>
                <a:r>
                  <a:rPr lang="fr-FR" sz="1600" b="1" dirty="0" err="1"/>
                  <a:t>with</a:t>
                </a:r>
                <a:r>
                  <a:rPr lang="fr-FR" sz="1600" b="1" dirty="0"/>
                  <a:t> </a:t>
                </a:r>
                <a:r>
                  <a:rPr lang="fr-FR" sz="1600" b="1" i="1" dirty="0" err="1"/>
                  <a:t>Ox</a:t>
                </a:r>
                <a:r>
                  <a:rPr lang="fr-FR" sz="1600" b="1" i="1" dirty="0"/>
                  <a:t>:</a:t>
                </a:r>
                <a:endParaRPr lang="fr-FR" sz="1600" dirty="0"/>
              </a:p>
            </p:txBody>
          </p:sp>
          <p:graphicFrame>
            <p:nvGraphicFramePr>
              <p:cNvPr id="61456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9282035"/>
                  </p:ext>
                </p:extLst>
              </p:nvPr>
            </p:nvGraphicFramePr>
            <p:xfrm>
              <a:off x="3019" y="1904"/>
              <a:ext cx="1307" cy="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09" name="Equation" r:id="rId8" imgW="1460500" imgH="800100" progId="Equation.DSMT4">
                      <p:embed/>
                    </p:oleObj>
                  </mc:Choice>
                  <mc:Fallback>
                    <p:oleObj name="Equation" r:id="rId8" imgW="1460500" imgH="800100" progId="Equation.DSMT4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9" y="1904"/>
                            <a:ext cx="1307" cy="71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469" name="Group 29"/>
            <p:cNvGrpSpPr>
              <a:grpSpLocks/>
            </p:cNvGrpSpPr>
            <p:nvPr/>
          </p:nvGrpSpPr>
          <p:grpSpPr bwMode="auto">
            <a:xfrm>
              <a:off x="2976" y="2736"/>
              <a:ext cx="2657" cy="1248"/>
              <a:chOff x="96" y="2784"/>
              <a:chExt cx="2657" cy="1248"/>
            </a:xfrm>
          </p:grpSpPr>
          <p:sp>
            <p:nvSpPr>
              <p:cNvPr id="61458" name="Rectangle 18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265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460" name="Text Box 20"/>
              <p:cNvSpPr txBox="1">
                <a:spLocks noChangeArrowheads="1"/>
              </p:cNvSpPr>
              <p:nvPr/>
            </p:nvSpPr>
            <p:spPr bwMode="auto">
              <a:xfrm>
                <a:off x="127" y="2832"/>
                <a:ext cx="2321" cy="3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/>
                  <a:t>- </a:t>
                </a:r>
                <a:r>
                  <a:rPr lang="fr-FR" sz="1600" b="1" dirty="0" err="1"/>
                  <a:t>Linear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polarization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degree</a:t>
                </a:r>
                <a:r>
                  <a:rPr lang="fr-FR" sz="1600" b="1" i="1" dirty="0"/>
                  <a:t> </a:t>
                </a:r>
                <a:r>
                  <a:rPr lang="fr-FR" sz="1600" b="1" i="1" dirty="0" err="1"/>
                  <a:t>p</a:t>
                </a:r>
                <a:r>
                  <a:rPr lang="fr-FR" sz="1600" b="1" i="1" baseline="-25000" dirty="0" err="1"/>
                  <a:t>l</a:t>
                </a:r>
                <a:endParaRPr lang="fr-FR" sz="1600" b="1" dirty="0"/>
              </a:p>
              <a:p>
                <a:r>
                  <a:rPr lang="fr-FR" sz="1600" b="1" dirty="0"/>
                  <a:t>- </a:t>
                </a:r>
                <a:r>
                  <a:rPr lang="fr-FR" sz="1600" b="1" dirty="0" err="1"/>
                  <a:t>polarization</a:t>
                </a:r>
                <a:r>
                  <a:rPr lang="fr-FR" sz="1600" b="1" dirty="0"/>
                  <a:t> direction </a:t>
                </a:r>
                <a:r>
                  <a:rPr lang="fr-FR" sz="1600" b="1" i="1" dirty="0" smtClean="0">
                    <a:latin typeface="Symbol" pitchFamily="-106" charset="2"/>
                  </a:rPr>
                  <a:t>α</a:t>
                </a:r>
                <a:r>
                  <a:rPr lang="fr-FR" sz="1600" b="1" baseline="-25000" dirty="0">
                    <a:latin typeface="Symbol" pitchFamily="-106" charset="2"/>
                  </a:rPr>
                  <a:t>0</a:t>
                </a:r>
                <a:r>
                  <a:rPr lang="fr-FR" sz="1600" b="1" dirty="0" smtClean="0"/>
                  <a:t> </a:t>
                </a:r>
                <a:r>
                  <a:rPr lang="fr-FR" sz="1600" b="1" dirty="0"/>
                  <a:t>(</a:t>
                </a:r>
                <a:r>
                  <a:rPr lang="fr-FR" sz="1600" b="1" dirty="0" err="1"/>
                  <a:t>within</a:t>
                </a:r>
                <a:r>
                  <a:rPr lang="fr-FR" sz="1600" b="1" dirty="0"/>
                  <a:t> </a:t>
                </a:r>
                <a:r>
                  <a:rPr lang="fr-FR" sz="1600" b="1" dirty="0" smtClean="0">
                    <a:latin typeface="Symbol" pitchFamily="-106" charset="2"/>
                  </a:rPr>
                  <a:t>π</a:t>
                </a:r>
                <a:r>
                  <a:rPr lang="fr-FR" sz="1600" b="1" dirty="0" smtClean="0"/>
                  <a:t>)</a:t>
                </a:r>
                <a:endParaRPr lang="fr-FR" sz="1600" dirty="0"/>
              </a:p>
            </p:txBody>
          </p:sp>
          <p:graphicFrame>
            <p:nvGraphicFramePr>
              <p:cNvPr id="61461" name="Object 21"/>
              <p:cNvGraphicFramePr>
                <a:graphicFrameLocks noChangeAspect="1"/>
              </p:cNvGraphicFramePr>
              <p:nvPr/>
            </p:nvGraphicFramePr>
            <p:xfrm>
              <a:off x="192" y="3196"/>
              <a:ext cx="2496" cy="8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10" name="Equation" r:id="rId10" imgW="2882900" imgH="927100" progId="Equation.DSMT36">
                      <p:embed/>
                    </p:oleObj>
                  </mc:Choice>
                  <mc:Fallback>
                    <p:oleObj name="Equation" r:id="rId10" imgW="2882900" imgH="927100" progId="Equation.DSMT36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3196"/>
                            <a:ext cx="2496" cy="8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1470" name="Group 30"/>
          <p:cNvGrpSpPr>
            <a:grpSpLocks/>
          </p:cNvGrpSpPr>
          <p:nvPr/>
        </p:nvGrpSpPr>
        <p:grpSpPr bwMode="auto">
          <a:xfrm>
            <a:off x="228600" y="4572000"/>
            <a:ext cx="4343400" cy="1447800"/>
            <a:chOff x="3072" y="3072"/>
            <a:chExt cx="2448" cy="912"/>
          </a:xfrm>
        </p:grpSpPr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3072" y="3072"/>
              <a:ext cx="244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1464" name="Group 24"/>
            <p:cNvGrpSpPr>
              <a:grpSpLocks/>
            </p:cNvGrpSpPr>
            <p:nvPr/>
          </p:nvGrpSpPr>
          <p:grpSpPr bwMode="auto">
            <a:xfrm>
              <a:off x="3087" y="3120"/>
              <a:ext cx="2347" cy="844"/>
              <a:chOff x="3120" y="3264"/>
              <a:chExt cx="2347" cy="844"/>
            </a:xfrm>
          </p:grpSpPr>
          <p:sp>
            <p:nvSpPr>
              <p:cNvPr id="61465" name="Text Box 25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2347" cy="6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 err="1"/>
                  <a:t>Circular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polarization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degree</a:t>
                </a:r>
                <a:endParaRPr lang="fr-FR" sz="1600" b="1" dirty="0"/>
              </a:p>
              <a:p>
                <a:r>
                  <a:rPr lang="fr-FR" sz="1600" i="1" dirty="0"/>
                  <a:t>I</a:t>
                </a:r>
                <a:r>
                  <a:rPr lang="fr-FR" sz="1600" baseline="-25000" dirty="0"/>
                  <a:t>-</a:t>
                </a:r>
                <a:r>
                  <a:rPr lang="fr-FR" sz="1600" dirty="0"/>
                  <a:t>= right </a:t>
                </a:r>
                <a:r>
                  <a:rPr lang="fr-FR" sz="1600" dirty="0" err="1"/>
                  <a:t>circular</a:t>
                </a:r>
                <a:r>
                  <a:rPr lang="fr-FR" sz="1600" dirty="0"/>
                  <a:t> component = </a:t>
                </a:r>
                <a:r>
                  <a:rPr lang="fr-FR" sz="1600" dirty="0" smtClean="0">
                    <a:sym typeface="Symbol" pitchFamily="-106" charset="2"/>
                  </a:rPr>
                  <a:t>〈</a:t>
                </a:r>
                <a:r>
                  <a:rPr lang="fr-FR" sz="1600" i="1" dirty="0" smtClean="0"/>
                  <a:t>E</a:t>
                </a:r>
                <a:r>
                  <a:rPr lang="fr-FR" sz="1600" i="1" baseline="-25000" dirty="0"/>
                  <a:t>+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/>
                  <a:t>) E*</a:t>
                </a:r>
                <a:r>
                  <a:rPr lang="fr-FR" sz="1600" i="1" baseline="-25000" dirty="0"/>
                  <a:t>+ 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 smtClean="0"/>
                  <a:t>)</a:t>
                </a:r>
                <a:r>
                  <a:rPr lang="fr-FR" sz="1600" dirty="0" smtClean="0">
                    <a:sym typeface="Symbol" pitchFamily="-106" charset="2"/>
                  </a:rPr>
                  <a:t>〉</a:t>
                </a:r>
                <a:endParaRPr lang="fr-FR" sz="1600" dirty="0"/>
              </a:p>
              <a:p>
                <a:r>
                  <a:rPr lang="fr-FR" sz="1600" i="1" dirty="0"/>
                  <a:t>I</a:t>
                </a:r>
                <a:r>
                  <a:rPr lang="fr-FR" sz="1600" baseline="-25000" dirty="0"/>
                  <a:t>+</a:t>
                </a:r>
                <a:r>
                  <a:rPr lang="fr-FR" sz="1600" dirty="0"/>
                  <a:t>= </a:t>
                </a:r>
                <a:r>
                  <a:rPr lang="fr-FR" sz="1600" dirty="0" err="1"/>
                  <a:t>left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circular</a:t>
                </a:r>
                <a:r>
                  <a:rPr lang="fr-FR" sz="1600" dirty="0"/>
                  <a:t> component = </a:t>
                </a:r>
                <a:r>
                  <a:rPr lang="fr-FR" sz="1600" dirty="0" smtClean="0">
                    <a:sym typeface="Symbol" pitchFamily="-106" charset="2"/>
                  </a:rPr>
                  <a:t>〈</a:t>
                </a:r>
                <a:r>
                  <a:rPr lang="fr-FR" sz="1600" i="1" dirty="0" smtClean="0"/>
                  <a:t>E</a:t>
                </a:r>
                <a:r>
                  <a:rPr lang="fr-FR" sz="1600" baseline="-25000" dirty="0"/>
                  <a:t>-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/>
                  <a:t>) E*</a:t>
                </a:r>
                <a:r>
                  <a:rPr lang="fr-FR" sz="1600" i="1" baseline="-25000" dirty="0"/>
                  <a:t>-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 smtClean="0"/>
                  <a:t>)</a:t>
                </a:r>
                <a:r>
                  <a:rPr lang="fr-FR" sz="1600" dirty="0" smtClean="0">
                    <a:sym typeface="Symbol" pitchFamily="-106" charset="2"/>
                  </a:rPr>
                  <a:t>〉</a:t>
                </a:r>
                <a:endParaRPr lang="fr-FR" sz="1600" dirty="0"/>
              </a:p>
              <a:p>
                <a:r>
                  <a:rPr lang="fr-FR" sz="1600" dirty="0" smtClean="0"/>
                  <a:t> </a:t>
                </a:r>
                <a:endParaRPr lang="fr-FR" sz="1600" dirty="0"/>
              </a:p>
            </p:txBody>
          </p:sp>
          <p:graphicFrame>
            <p:nvGraphicFramePr>
              <p:cNvPr id="61466" name="Object 26"/>
              <p:cNvGraphicFramePr>
                <a:graphicFrameLocks noChangeAspect="1"/>
              </p:cNvGraphicFramePr>
              <p:nvPr/>
            </p:nvGraphicFramePr>
            <p:xfrm>
              <a:off x="3216" y="3744"/>
              <a:ext cx="1056" cy="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11" name="Equation" r:id="rId12" imgW="1143000" imgH="393700" progId="Equation.DSMT4">
                      <p:embed/>
                    </p:oleObj>
                  </mc:Choice>
                  <mc:Fallback>
                    <p:oleObj name="Equation" r:id="rId12" imgW="1143000" imgH="393700" progId="Equation.DSMT4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" y="3744"/>
                            <a:ext cx="1056" cy="36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41E-8054-5746-A765-57848D1826CE}" type="slidenum">
              <a:rPr lang="fr-FR"/>
              <a:pPr/>
              <a:t>5</a:t>
            </a:fld>
            <a:endParaRPr lang="fr-FR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>
                <a:solidFill>
                  <a:srgbClr val="BA171F"/>
                </a:solidFill>
              </a:rPr>
              <a:t>Linear polarization due to radiative scattering: basic quantum interpretation</a:t>
            </a:r>
            <a:endParaRPr lang="fr-FR"/>
          </a:p>
        </p:txBody>
      </p:sp>
      <p:grpSp>
        <p:nvGrpSpPr>
          <p:cNvPr id="110604" name="Group 12"/>
          <p:cNvGrpSpPr>
            <a:grpSpLocks/>
          </p:cNvGrpSpPr>
          <p:nvPr/>
        </p:nvGrpSpPr>
        <p:grpSpPr bwMode="auto">
          <a:xfrm>
            <a:off x="533400" y="1752600"/>
            <a:ext cx="6780213" cy="1298575"/>
            <a:chOff x="538" y="3264"/>
            <a:chExt cx="4271" cy="818"/>
          </a:xfrm>
        </p:grpSpPr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>
              <a:off x="572" y="3552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 flipH="1">
              <a:off x="3452" y="355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 flipV="1">
              <a:off x="812" y="32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 flipV="1">
              <a:off x="3500" y="355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V="1">
              <a:off x="3788" y="3264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 flipH="1">
              <a:off x="3596" y="35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>
              <a:off x="35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2" name="Text Box 20"/>
            <p:cNvSpPr txBox="1">
              <a:spLocks noChangeArrowheads="1"/>
            </p:cNvSpPr>
            <p:nvPr/>
          </p:nvSpPr>
          <p:spPr bwMode="auto">
            <a:xfrm>
              <a:off x="1210" y="3561"/>
              <a:ext cx="25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Natural incident 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radiation </a:t>
              </a:r>
              <a:r>
                <a:rPr lang="fr-FR" sz="1400" dirty="0" err="1" smtClean="0">
                  <a:ea typeface="ＭＳ Ｐゴシック" pitchFamily="-106" charset="-128"/>
                  <a:cs typeface="ＭＳ Ｐゴシック" pitchFamily="-106" charset="-128"/>
                </a:rPr>
                <a:t>along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 Oz 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(</a:t>
              </a:r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unpolarized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)</a:t>
              </a:r>
            </a:p>
          </p:txBody>
        </p:sp>
        <p:sp>
          <p:nvSpPr>
            <p:cNvPr id="110613" name="Text Box 21"/>
            <p:cNvSpPr txBox="1">
              <a:spLocks noChangeArrowheads="1"/>
            </p:cNvSpPr>
            <p:nvPr/>
          </p:nvSpPr>
          <p:spPr bwMode="auto">
            <a:xfrm>
              <a:off x="2304" y="3888"/>
              <a:ext cx="24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Linearly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Polarized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scattered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radiation </a:t>
              </a:r>
              <a:r>
                <a:rPr lang="fr-FR" sz="1400" dirty="0" err="1" smtClean="0">
                  <a:ea typeface="ＭＳ Ｐゴシック" pitchFamily="-106" charset="-128"/>
                  <a:cs typeface="ＭＳ Ｐゴシック" pitchFamily="-106" charset="-128"/>
                </a:rPr>
                <a:t>along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 AZ</a:t>
              </a:r>
              <a:endParaRPr lang="fr-FR" sz="1400" dirty="0"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0614" name="Text Box 22"/>
            <p:cNvSpPr txBox="1">
              <a:spLocks noChangeArrowheads="1"/>
            </p:cNvSpPr>
            <p:nvPr/>
          </p:nvSpPr>
          <p:spPr bwMode="auto">
            <a:xfrm>
              <a:off x="3884" y="3408"/>
              <a:ext cx="9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dirty="0" err="1">
                  <a:ea typeface="ＭＳ Ｐゴシック" pitchFamily="-106" charset="-128"/>
                  <a:cs typeface="ＭＳ Ｐゴシック" pitchFamily="-106" charset="-128"/>
                </a:rPr>
                <a:t>vibrating</a:t>
              </a:r>
              <a:r>
                <a:rPr lang="fr-FR" altLang="ja-JP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altLang="ja-JP" sz="1400" dirty="0" err="1">
                  <a:ea typeface="ＭＳ Ｐゴシック" pitchFamily="-106" charset="-128"/>
                  <a:cs typeface="ＭＳ Ｐゴシック" pitchFamily="-106" charset="-128"/>
                </a:rPr>
                <a:t>dipoles</a:t>
              </a:r>
              <a:endParaRPr lang="fr-FR" sz="1400" dirty="0"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0615" name="Line 23"/>
            <p:cNvSpPr>
              <a:spLocks noChangeShapeType="1"/>
            </p:cNvSpPr>
            <p:nvPr/>
          </p:nvSpPr>
          <p:spPr bwMode="auto">
            <a:xfrm flipH="1">
              <a:off x="538" y="3547"/>
              <a:ext cx="274" cy="2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6" name="Line 24"/>
            <p:cNvSpPr>
              <a:spLocks noChangeShapeType="1"/>
            </p:cNvSpPr>
            <p:nvPr/>
          </p:nvSpPr>
          <p:spPr bwMode="auto">
            <a:xfrm flipV="1">
              <a:off x="3562" y="3312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2341562" y="1295400"/>
            <a:ext cx="2459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47019B"/>
                </a:solidFill>
                <a:ea typeface="ＭＳ Ｐゴシック" pitchFamily="-106" charset="-128"/>
                <a:cs typeface="ＭＳ Ｐゴシック" pitchFamily="-106" charset="-128"/>
              </a:rPr>
              <a:t> Right angle </a:t>
            </a:r>
            <a:r>
              <a:rPr lang="fr-FR" dirty="0" err="1">
                <a:solidFill>
                  <a:srgbClr val="47019B"/>
                </a:solidFill>
                <a:ea typeface="ＭＳ Ｐゴシック" pitchFamily="-106" charset="-128"/>
                <a:cs typeface="ＭＳ Ｐゴシック" pitchFamily="-106" charset="-128"/>
              </a:rPr>
              <a:t>scattering</a:t>
            </a:r>
            <a:endParaRPr lang="fr-FR" dirty="0">
              <a:solidFill>
                <a:srgbClr val="47019B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0" y="3048000"/>
            <a:ext cx="9067800" cy="3292475"/>
            <a:chOff x="0" y="1920"/>
            <a:chExt cx="5712" cy="2074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0" y="1920"/>
              <a:ext cx="2688" cy="13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110622" name="Group 30"/>
            <p:cNvGrpSpPr>
              <a:grpSpLocks/>
            </p:cNvGrpSpPr>
            <p:nvPr/>
          </p:nvGrpSpPr>
          <p:grpSpPr bwMode="auto">
            <a:xfrm>
              <a:off x="48" y="2034"/>
              <a:ext cx="2640" cy="1293"/>
              <a:chOff x="48" y="2034"/>
              <a:chExt cx="2640" cy="1293"/>
            </a:xfrm>
          </p:grpSpPr>
          <p:sp>
            <p:nvSpPr>
              <p:cNvPr id="110598" name="Text Box 6"/>
              <p:cNvSpPr txBox="1">
                <a:spLocks noChangeArrowheads="1"/>
              </p:cNvSpPr>
              <p:nvPr/>
            </p:nvSpPr>
            <p:spPr bwMode="auto">
              <a:xfrm>
                <a:off x="144" y="2034"/>
                <a:ext cx="2506" cy="3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 err="1"/>
                  <a:t>Resonance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scattering</a:t>
                </a:r>
                <a:r>
                  <a:rPr lang="fr-FR" sz="1600" b="1" dirty="0"/>
                  <a:t>: quantum aspect</a:t>
                </a:r>
              </a:p>
              <a:p>
                <a:r>
                  <a:rPr lang="fr-FR" sz="1600" b="1" dirty="0"/>
                  <a:t>(normal Zeeman triplet)</a:t>
                </a:r>
              </a:p>
            </p:txBody>
          </p:sp>
          <p:pic>
            <p:nvPicPr>
              <p:cNvPr id="11059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" y="2387"/>
                <a:ext cx="2640" cy="9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0602" name="Text Box 10"/>
            <p:cNvSpPr txBox="1">
              <a:spLocks noChangeArrowheads="1"/>
            </p:cNvSpPr>
            <p:nvPr/>
          </p:nvSpPr>
          <p:spPr bwMode="auto">
            <a:xfrm>
              <a:off x="2736" y="1920"/>
              <a:ext cx="2976" cy="20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fr-FR" sz="1600" dirty="0" err="1"/>
                <a:t>Quantization</a:t>
              </a:r>
              <a:r>
                <a:rPr lang="fr-FR" sz="1600" dirty="0"/>
                <a:t> axis :</a:t>
              </a:r>
              <a:r>
                <a:rPr lang="fr-FR" sz="1600" dirty="0" err="1"/>
                <a:t>Symmetry</a:t>
              </a:r>
              <a:r>
                <a:rPr lang="fr-FR" sz="1600" dirty="0"/>
                <a:t> axis (direction of incident radiation) 	 </a:t>
              </a:r>
              <a:r>
                <a:rPr lang="fr-FR" sz="1600" dirty="0">
                  <a:latin typeface="MT Extra" pitchFamily="-106" charset="0"/>
                </a:rPr>
                <a:t>a</a:t>
              </a:r>
              <a:r>
                <a:rPr lang="fr-FR" sz="1600" dirty="0"/>
                <a:t>  Zeeman LM states</a:t>
              </a:r>
            </a:p>
            <a:p>
              <a:pPr>
                <a:buFontTx/>
                <a:buChar char="•"/>
              </a:pPr>
              <a:r>
                <a:rPr lang="fr-FR" sz="1600" dirty="0"/>
                <a:t>Photons </a:t>
              </a:r>
              <a:r>
                <a:rPr lang="fr-FR" sz="1600" dirty="0" err="1" smtClean="0">
                  <a:latin typeface="Symbol" pitchFamily="-106" charset="2"/>
                  <a:sym typeface="Symbol" pitchFamily="-106" charset="2"/>
                </a:rPr>
                <a:t>σ</a:t>
              </a:r>
              <a:r>
                <a:rPr lang="fr-FR" sz="1600" baseline="-25000" dirty="0" smtClean="0"/>
                <a:t>+</a:t>
              </a:r>
              <a:r>
                <a:rPr lang="fr-FR" sz="1600" dirty="0" smtClean="0"/>
                <a:t> </a:t>
              </a:r>
              <a:r>
                <a:rPr lang="fr-FR" sz="1600" dirty="0"/>
                <a:t>and </a:t>
              </a:r>
              <a:r>
                <a:rPr lang="fr-FR" sz="1600" dirty="0" err="1" smtClean="0">
                  <a:latin typeface="Symbol" pitchFamily="-106" charset="2"/>
                  <a:sym typeface="Symbol" pitchFamily="-106" charset="2"/>
                </a:rPr>
                <a:t>σ</a:t>
              </a:r>
              <a:r>
                <a:rPr lang="fr-FR" sz="1600" baseline="-25000" dirty="0" smtClean="0"/>
                <a:t>-</a:t>
              </a:r>
              <a:r>
                <a:rPr lang="fr-FR" sz="1600" dirty="0" smtClean="0"/>
                <a:t>  </a:t>
              </a:r>
              <a:r>
                <a:rPr lang="fr-FR" sz="1600" dirty="0"/>
                <a:t>excite the </a:t>
              </a:r>
              <a:r>
                <a:rPr lang="fr-FR" sz="1600" dirty="0" err="1"/>
                <a:t>sublevels</a:t>
              </a:r>
              <a:endParaRPr lang="fr-FR" sz="1600" dirty="0"/>
            </a:p>
            <a:p>
              <a:r>
                <a:rPr lang="fr-FR" sz="1600" dirty="0"/>
                <a:t>	M=1 and M=-1 are </a:t>
              </a:r>
              <a:r>
                <a:rPr lang="fr-FR" sz="1600" dirty="0" err="1"/>
                <a:t>equally</a:t>
              </a:r>
              <a:r>
                <a:rPr lang="fr-FR" sz="1600" dirty="0"/>
                <a:t> </a:t>
              </a:r>
              <a:r>
                <a:rPr lang="fr-FR" sz="1600" dirty="0" err="1"/>
                <a:t>populated</a:t>
              </a:r>
              <a:r>
                <a:rPr lang="fr-FR" sz="1600" dirty="0"/>
                <a:t>.</a:t>
              </a:r>
            </a:p>
            <a:p>
              <a:r>
                <a:rPr lang="fr-FR" sz="1600" dirty="0"/>
                <a:t>	M=0 </a:t>
              </a:r>
              <a:r>
                <a:rPr lang="fr-FR" sz="1600" dirty="0" err="1"/>
                <a:t>is</a:t>
              </a:r>
              <a:r>
                <a:rPr lang="fr-FR" sz="1600" dirty="0"/>
                <a:t> not </a:t>
              </a:r>
              <a:r>
                <a:rPr lang="fr-FR" sz="1600" dirty="0" err="1"/>
                <a:t>populated</a:t>
              </a:r>
              <a:endParaRPr lang="fr-FR" sz="1600" dirty="0"/>
            </a:p>
            <a:p>
              <a:r>
                <a:rPr lang="fr-FR" sz="1600" i="1" dirty="0"/>
                <a:t>The Zeeman </a:t>
              </a:r>
              <a:r>
                <a:rPr lang="fr-FR" sz="1600" i="1" dirty="0" err="1"/>
                <a:t>sublevels</a:t>
              </a:r>
              <a:r>
                <a:rPr lang="fr-FR" sz="1600" i="1" dirty="0"/>
                <a:t> are </a:t>
              </a:r>
              <a:r>
                <a:rPr lang="fr-FR" sz="1600" b="1" i="1" dirty="0" err="1" smtClean="0"/>
                <a:t>aligned</a:t>
              </a:r>
              <a:endParaRPr lang="fr-FR" sz="1600" b="1" i="1" dirty="0" smtClean="0"/>
            </a:p>
            <a:p>
              <a:endParaRPr lang="fr-FR" sz="1600" i="1" dirty="0"/>
            </a:p>
            <a:p>
              <a:pPr>
                <a:buFontTx/>
                <a:buChar char="•"/>
              </a:pPr>
              <a:r>
                <a:rPr lang="fr-FR" sz="1600" dirty="0" err="1"/>
                <a:t>Polarization</a:t>
              </a:r>
              <a:r>
                <a:rPr lang="fr-FR" sz="1600" dirty="0"/>
                <a:t> </a:t>
              </a:r>
              <a:r>
                <a:rPr lang="fr-FR" sz="1600" dirty="0" err="1"/>
                <a:t>matrix</a:t>
              </a:r>
              <a:r>
                <a:rPr lang="fr-FR" sz="1600" dirty="0"/>
                <a:t> of the </a:t>
              </a:r>
              <a:r>
                <a:rPr lang="fr-FR" sz="1600" dirty="0" err="1"/>
                <a:t>scattered</a:t>
              </a:r>
              <a:r>
                <a:rPr lang="fr-FR" sz="1600" dirty="0"/>
                <a:t> radiation </a:t>
              </a:r>
              <a:r>
                <a:rPr lang="fr-FR" sz="1600" dirty="0" err="1"/>
                <a:t>mirrors</a:t>
              </a:r>
              <a:r>
                <a:rPr lang="fr-FR" sz="1600" dirty="0"/>
                <a:t> </a:t>
              </a:r>
              <a:r>
                <a:rPr lang="fr-FR" sz="1600" dirty="0" err="1"/>
                <a:t>that</a:t>
              </a:r>
              <a:r>
                <a:rPr lang="fr-FR" sz="1600" dirty="0"/>
                <a:t> of the </a:t>
              </a:r>
              <a:r>
                <a:rPr lang="fr-FR" sz="1600" dirty="0" err="1"/>
                <a:t>atomic</a:t>
              </a:r>
              <a:r>
                <a:rPr lang="fr-FR" sz="1600" dirty="0"/>
                <a:t> </a:t>
              </a:r>
              <a:r>
                <a:rPr lang="fr-FR" sz="1600" dirty="0" err="1"/>
                <a:t>excited</a:t>
              </a:r>
              <a:r>
                <a:rPr lang="fr-FR" sz="1600" dirty="0"/>
                <a:t> </a:t>
              </a:r>
              <a:r>
                <a:rPr lang="fr-FR" sz="1600" dirty="0" err="1"/>
                <a:t>level</a:t>
              </a:r>
              <a:endParaRPr lang="fr-FR" sz="1600" dirty="0"/>
            </a:p>
            <a:p>
              <a:pPr>
                <a:buFontTx/>
                <a:buChar char="•"/>
              </a:pPr>
              <a:endParaRPr lang="fr-FR" sz="1600" dirty="0"/>
            </a:p>
            <a:p>
              <a:pPr>
                <a:buFontTx/>
                <a:buChar char="•"/>
              </a:pPr>
              <a:r>
                <a:rPr lang="fr-FR" sz="1600" dirty="0"/>
                <a:t>Projection on the direction of </a:t>
              </a:r>
              <a:r>
                <a:rPr lang="fr-FR" sz="1600" dirty="0" smtClean="0"/>
                <a:t>observation (AZ) </a:t>
              </a:r>
              <a:r>
                <a:rPr lang="fr-FR" sz="1600" dirty="0">
                  <a:latin typeface="MT Extra" pitchFamily="-106" charset="0"/>
                </a:rPr>
                <a:t>a</a:t>
              </a:r>
              <a:r>
                <a:rPr lang="fr-FR" sz="1600" dirty="0"/>
                <a:t> Stokes </a:t>
              </a:r>
              <a:r>
                <a:rPr lang="fr-FR" sz="1600" dirty="0" err="1"/>
                <a:t>Parameters</a:t>
              </a:r>
              <a:r>
                <a:rPr lang="fr-FR" sz="1600" dirty="0"/>
                <a:t> of the </a:t>
              </a:r>
              <a:r>
                <a:rPr lang="fr-FR" sz="1600" dirty="0" err="1"/>
                <a:t>observed</a:t>
              </a:r>
              <a:r>
                <a:rPr lang="fr-FR" sz="1600" dirty="0"/>
                <a:t> radiation (</a:t>
              </a:r>
              <a:r>
                <a:rPr lang="fr-FR" sz="1600" dirty="0" err="1"/>
                <a:t>linearly</a:t>
              </a:r>
              <a:r>
                <a:rPr lang="fr-FR" sz="1600" dirty="0"/>
                <a:t> </a:t>
              </a:r>
              <a:r>
                <a:rPr lang="fr-FR" sz="1600" dirty="0" err="1" smtClean="0"/>
                <a:t>polarized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along</a:t>
              </a:r>
              <a:r>
                <a:rPr lang="fr-FR" sz="1600" dirty="0" smtClean="0"/>
                <a:t> AY)</a:t>
              </a:r>
              <a:endParaRPr lang="fr-FR" sz="1600" dirty="0"/>
            </a:p>
          </p:txBody>
        </p:sp>
      </p:grpSp>
      <p:graphicFrame>
        <p:nvGraphicFramePr>
          <p:cNvPr id="110631" name="Object 39"/>
          <p:cNvGraphicFramePr>
            <a:graphicFrameLocks noChangeAspect="1"/>
          </p:cNvGraphicFramePr>
          <p:nvPr/>
        </p:nvGraphicFramePr>
        <p:xfrm>
          <a:off x="6324600" y="2286000"/>
          <a:ext cx="152400" cy="14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82" name="Equation" r:id="rId5" imgW="190500" imgH="177800" progId="Equation.DSMT4">
                  <p:embed/>
                </p:oleObj>
              </mc:Choice>
              <mc:Fallback>
                <p:oleObj name="Equation" r:id="rId5" imgW="190500" imgH="177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86000"/>
                        <a:ext cx="152400" cy="14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4" name="Line 32"/>
          <p:cNvSpPr>
            <a:spLocks noChangeShapeType="1"/>
          </p:cNvSpPr>
          <p:nvPr/>
        </p:nvSpPr>
        <p:spPr bwMode="auto">
          <a:xfrm>
            <a:off x="527050" y="2199652"/>
            <a:ext cx="2255838" cy="0"/>
          </a:xfrm>
          <a:prstGeom prst="line">
            <a:avLst/>
          </a:prstGeom>
          <a:noFill/>
          <a:ln w="19050">
            <a:solidFill>
              <a:srgbClr val="47019B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2" name="Grouper 41"/>
          <p:cNvGrpSpPr/>
          <p:nvPr/>
        </p:nvGrpSpPr>
        <p:grpSpPr>
          <a:xfrm>
            <a:off x="1168400" y="1295400"/>
            <a:ext cx="508000" cy="1568450"/>
            <a:chOff x="1411288" y="1295400"/>
            <a:chExt cx="508000" cy="1568450"/>
          </a:xfrm>
        </p:grpSpPr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1581150" y="1479490"/>
              <a:ext cx="287338" cy="1356378"/>
              <a:chOff x="4790" y="941"/>
              <a:chExt cx="126" cy="921"/>
            </a:xfrm>
          </p:grpSpPr>
          <p:sp>
            <p:nvSpPr>
              <p:cNvPr id="110627" name="Oval 35"/>
              <p:cNvSpPr>
                <a:spLocks noChangeArrowheads="1"/>
              </p:cNvSpPr>
              <p:nvPr/>
            </p:nvSpPr>
            <p:spPr bwMode="auto">
              <a:xfrm>
                <a:off x="4800" y="941"/>
                <a:ext cx="116" cy="921"/>
              </a:xfrm>
              <a:prstGeom prst="ellipse">
                <a:avLst/>
              </a:prstGeom>
              <a:noFill/>
              <a:ln w="19050">
                <a:solidFill>
                  <a:srgbClr val="47019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629" name="Line 37"/>
              <p:cNvSpPr>
                <a:spLocks noChangeShapeType="1"/>
              </p:cNvSpPr>
              <p:nvPr/>
            </p:nvSpPr>
            <p:spPr bwMode="auto">
              <a:xfrm flipV="1">
                <a:off x="4790" y="1296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47019B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637" name="Group 45"/>
            <p:cNvGrpSpPr>
              <a:grpSpLocks/>
            </p:cNvGrpSpPr>
            <p:nvPr/>
          </p:nvGrpSpPr>
          <p:grpSpPr bwMode="auto">
            <a:xfrm>
              <a:off x="1411288" y="1507472"/>
              <a:ext cx="287338" cy="1356378"/>
              <a:chOff x="4714" y="922"/>
              <a:chExt cx="115" cy="921"/>
            </a:xfrm>
          </p:grpSpPr>
          <p:sp>
            <p:nvSpPr>
              <p:cNvPr id="110626" name="Oval 34"/>
              <p:cNvSpPr>
                <a:spLocks noChangeArrowheads="1"/>
              </p:cNvSpPr>
              <p:nvPr/>
            </p:nvSpPr>
            <p:spPr bwMode="auto">
              <a:xfrm>
                <a:off x="4714" y="922"/>
                <a:ext cx="115" cy="921"/>
              </a:xfrm>
              <a:prstGeom prst="ellipse">
                <a:avLst/>
              </a:prstGeom>
              <a:noFill/>
              <a:ln w="19050">
                <a:solidFill>
                  <a:srgbClr val="47019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628" name="Line 36"/>
              <p:cNvSpPr>
                <a:spLocks noChangeShapeType="1"/>
              </p:cNvSpPr>
              <p:nvPr/>
            </p:nvSpPr>
            <p:spPr bwMode="auto">
              <a:xfrm flipV="1">
                <a:off x="4714" y="1190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47019B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1685925" y="1295400"/>
            <a:ext cx="233363" cy="216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83" name="Equation" r:id="rId7" imgW="292100" imgH="292100" progId="Equation.DSMT4">
                    <p:embed/>
                  </p:oleObj>
                </mc:Choice>
                <mc:Fallback>
                  <p:oleObj name="Equation" r:id="rId7" imgW="292100" imgH="2921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5925" y="1295400"/>
                          <a:ext cx="233363" cy="2164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633" name="Object 41"/>
            <p:cNvGraphicFramePr>
              <a:graphicFrameLocks noChangeAspect="1"/>
            </p:cNvGraphicFramePr>
            <p:nvPr/>
          </p:nvGraphicFramePr>
          <p:xfrm>
            <a:off x="1441450" y="1295400"/>
            <a:ext cx="233363" cy="216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84" name="Equation" r:id="rId9" imgW="292100" imgH="292100" progId="Equation.DSMT4">
                    <p:embed/>
                  </p:oleObj>
                </mc:Choice>
                <mc:Fallback>
                  <p:oleObj name="Equation" r:id="rId9" imgW="292100" imgH="29210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450" y="1295400"/>
                          <a:ext cx="233363" cy="2164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ZoneTexte 37"/>
          <p:cNvSpPr txBox="1"/>
          <p:nvPr/>
        </p:nvSpPr>
        <p:spPr>
          <a:xfrm>
            <a:off x="685800" y="1676400"/>
            <a:ext cx="31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x</a:t>
            </a:r>
            <a:endParaRPr lang="fr-FR" sz="1400" i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04800" y="2438400"/>
            <a:ext cx="31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y</a:t>
            </a:r>
            <a:endParaRPr lang="fr-FR" sz="1400" i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653842" y="1905000"/>
            <a:ext cx="31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z</a:t>
            </a:r>
            <a:endParaRPr lang="fr-FR" sz="1400" i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181600" y="2590800"/>
            <a:ext cx="337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Z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38200" y="2133600"/>
            <a:ext cx="36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O</a:t>
            </a:r>
            <a:endParaRPr lang="fr-FR" sz="1400" i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5678523" y="2209800"/>
            <a:ext cx="34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A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598905" y="1447800"/>
            <a:ext cx="34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Y</a:t>
            </a:r>
            <a:endParaRPr lang="fr-FR"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2040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85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r 5"/>
          <p:cNvGrpSpPr/>
          <p:nvPr/>
        </p:nvGrpSpPr>
        <p:grpSpPr>
          <a:xfrm>
            <a:off x="107504" y="5301208"/>
            <a:ext cx="4104456" cy="1463680"/>
            <a:chOff x="107504" y="5445224"/>
            <a:chExt cx="4104456" cy="1463680"/>
          </a:xfrm>
        </p:grpSpPr>
        <p:sp>
          <p:nvSpPr>
            <p:cNvPr id="9" name="Rectangle 8"/>
            <p:cNvSpPr/>
            <p:nvPr/>
          </p:nvSpPr>
          <p:spPr bwMode="auto">
            <a:xfrm>
              <a:off x="107504" y="5445224"/>
              <a:ext cx="4004216" cy="10801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134926" y="5445224"/>
              <a:ext cx="4077034" cy="1463680"/>
              <a:chOff x="107504" y="5301208"/>
              <a:chExt cx="4215237" cy="1463680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107504" y="5302949"/>
                <a:ext cx="4215237" cy="14619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Polarization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degree</a:t>
                </a:r>
                <a:r>
                  <a:rPr lang="fr-FR" dirty="0" smtClean="0"/>
                  <a:t> </a:t>
                </a:r>
                <a:endParaRPr lang="fr-FR" i="1" dirty="0" smtClean="0">
                  <a:latin typeface="Symbol" charset="2"/>
                  <a:cs typeface="Symbol" charset="2"/>
                </a:endParaRPr>
              </a:p>
              <a:p>
                <a:endParaRPr lang="fr-FR" sz="1600" dirty="0" smtClean="0">
                  <a:latin typeface="Symbol" charset="2"/>
                  <a:cs typeface="Symbol" charset="2"/>
                </a:endParaRPr>
              </a:p>
              <a:p>
                <a:r>
                  <a:rPr lang="fr-FR" sz="1600" dirty="0" err="1" smtClean="0">
                    <a:latin typeface="Symbol" charset="2"/>
                    <a:cs typeface="Symbol" charset="2"/>
                  </a:rPr>
                  <a:t>with</a:t>
                </a:r>
                <a:r>
                  <a:rPr lang="fr-FR" sz="1600" dirty="0" smtClean="0">
                    <a:latin typeface="Symbol" charset="2"/>
                    <a:cs typeface="Symbol" charset="2"/>
                  </a:rPr>
                  <a:t> </a:t>
                </a:r>
                <a:r>
                  <a:rPr lang="fr-FR" sz="1600" i="1" dirty="0" err="1">
                    <a:latin typeface="Symbol" charset="2"/>
                    <a:cs typeface="Symbol" charset="2"/>
                  </a:rPr>
                  <a:t>η</a:t>
                </a:r>
                <a:r>
                  <a:rPr lang="fr-FR" sz="1600" dirty="0">
                    <a:latin typeface="Symbol" charset="2"/>
                    <a:cs typeface="Symbol" charset="2"/>
                  </a:rPr>
                  <a:t> </a:t>
                </a:r>
                <a:r>
                  <a:rPr lang="fr-FR" sz="1600" dirty="0"/>
                  <a:t>=  (I</a:t>
                </a:r>
                <a:r>
                  <a:rPr lang="fr-FR" sz="1600" baseline="-25000" dirty="0"/>
                  <a:t>±</a:t>
                </a:r>
                <a:r>
                  <a:rPr lang="fr-FR" sz="1600" dirty="0"/>
                  <a:t>-I</a:t>
                </a:r>
                <a:r>
                  <a:rPr lang="fr-FR" sz="1600" baseline="-25000" dirty="0"/>
                  <a:t>0</a:t>
                </a:r>
                <a:r>
                  <a:rPr lang="fr-FR" sz="1600" dirty="0" smtClean="0"/>
                  <a:t>) /(</a:t>
                </a:r>
                <a:r>
                  <a:rPr lang="fr-FR" sz="1600" dirty="0"/>
                  <a:t>I</a:t>
                </a:r>
                <a:r>
                  <a:rPr lang="fr-FR" sz="1600" baseline="-25000" dirty="0"/>
                  <a:t>0</a:t>
                </a:r>
                <a:r>
                  <a:rPr lang="fr-FR" sz="1600" dirty="0"/>
                  <a:t>+2I</a:t>
                </a:r>
                <a:r>
                  <a:rPr lang="fr-FR" sz="1600" baseline="-25000" dirty="0"/>
                  <a:t>±</a:t>
                </a:r>
                <a:r>
                  <a:rPr lang="fr-FR" sz="1600" dirty="0"/>
                  <a:t>)</a:t>
                </a:r>
              </a:p>
              <a:p>
                <a:endParaRPr lang="fr-FR" sz="1600" dirty="0" smtClean="0">
                  <a:latin typeface="Symbol" charset="2"/>
                  <a:cs typeface="Symbol" charset="2"/>
                </a:endParaRPr>
              </a:p>
              <a:p>
                <a:pPr indent="1701800"/>
                <a:r>
                  <a:rPr lang="fr-FR" sz="1100" i="1" dirty="0" smtClean="0">
                    <a:cs typeface="Symbol" charset="2"/>
                  </a:rPr>
                  <a:t>N(LM) </a:t>
                </a:r>
                <a:r>
                  <a:rPr lang="fr-FR" sz="1100" dirty="0" smtClean="0">
                    <a:cs typeface="Symbol" charset="2"/>
                  </a:rPr>
                  <a:t>populations of the </a:t>
                </a:r>
                <a:r>
                  <a:rPr lang="fr-FR" sz="1100" dirty="0" err="1" smtClean="0">
                    <a:cs typeface="Symbol" charset="2"/>
                  </a:rPr>
                  <a:t>sublevels</a:t>
                </a:r>
                <a:endParaRPr lang="fr-FR" sz="1100" dirty="0" smtClean="0">
                  <a:cs typeface="Symbol" charset="2"/>
                </a:endParaRPr>
              </a:p>
              <a:p>
                <a:pPr indent="1701800"/>
                <a:endParaRPr lang="fr-FR" sz="1200" dirty="0" smtClean="0">
                  <a:latin typeface="Symbol" charset="2"/>
                  <a:cs typeface="Symbol" charset="2"/>
                </a:endParaRPr>
              </a:p>
            </p:txBody>
          </p:sp>
          <p:graphicFrame>
            <p:nvGraphicFramePr>
              <p:cNvPr id="5" name="Obje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2882195"/>
                  </p:ext>
                </p:extLst>
              </p:nvPr>
            </p:nvGraphicFramePr>
            <p:xfrm>
              <a:off x="2274887" y="5301208"/>
              <a:ext cx="1807780" cy="6480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86" name="Equation" r:id="rId13" imgW="1346200" imgH="482600" progId="Equation.DSMT4">
                      <p:embed/>
                    </p:oleObj>
                  </mc:Choice>
                  <mc:Fallback>
                    <p:oleObj name="Equation" r:id="rId13" imgW="1346200" imgH="482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274887" y="5301208"/>
                            <a:ext cx="1807780" cy="64807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6050826"/>
                  </p:ext>
                </p:extLst>
              </p:nvPr>
            </p:nvGraphicFramePr>
            <p:xfrm>
              <a:off x="228050" y="6165304"/>
              <a:ext cx="1598578" cy="504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87" name="Equation" r:id="rId15" imgW="1409700" imgH="444500" progId="Equation.DSMT4">
                      <p:embed/>
                    </p:oleObj>
                  </mc:Choice>
                  <mc:Fallback>
                    <p:oleObj name="Equation" r:id="rId15" imgW="1409700" imgH="4445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28050" y="6165304"/>
                            <a:ext cx="1598578" cy="5040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E689-4DF9-CE49-AF77-B5F1197660C6}" type="slidenum">
              <a:rPr lang="fr-FR"/>
              <a:pPr/>
              <a:t>6</a:t>
            </a:fld>
            <a:endParaRPr lang="fr-FR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91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r-FR" sz="4000" b="1"/>
              <a:t>Vocabulary:</a:t>
            </a:r>
            <a:br>
              <a:rPr lang="fr-FR" sz="4000" b="1"/>
            </a:br>
            <a:r>
              <a:rPr lang="fr-FR" sz="2800"/>
              <a:t/>
            </a:r>
            <a:br>
              <a:rPr lang="fr-FR" sz="2800"/>
            </a:br>
            <a:r>
              <a:rPr lang="fr-FR" sz="2800" b="1"/>
              <a:t>Alignment</a:t>
            </a:r>
            <a:r>
              <a:rPr lang="fr-FR" sz="2800"/>
              <a:t> : populations of M and -M are equal</a:t>
            </a:r>
            <a:br>
              <a:rPr lang="fr-FR" sz="2800"/>
            </a:br>
            <a:r>
              <a:rPr lang="fr-FR" sz="2800">
                <a:sym typeface="Wingdings" pitchFamily="-106" charset="2"/>
              </a:rPr>
              <a:t></a:t>
            </a:r>
            <a:r>
              <a:rPr lang="fr-FR" sz="2800"/>
              <a:t> </a:t>
            </a:r>
            <a:r>
              <a:rPr lang="fr-FR" sz="2800" b="1"/>
              <a:t>linear polarization</a:t>
            </a:r>
            <a:r>
              <a:rPr lang="fr-FR" sz="2800"/>
              <a:t/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r>
              <a:rPr lang="fr-FR" sz="2800" b="1"/>
              <a:t>Orientation</a:t>
            </a:r>
            <a:r>
              <a:rPr lang="fr-FR" sz="2800"/>
              <a:t>: Imbalance of populations of Zeeman sublevels M and -M</a:t>
            </a:r>
            <a:br>
              <a:rPr lang="fr-FR" sz="2800"/>
            </a:br>
            <a:r>
              <a:rPr lang="fr-FR" sz="2800"/>
              <a:t> </a:t>
            </a:r>
            <a:r>
              <a:rPr lang="fr-FR" sz="2800">
                <a:sym typeface="Wingdings" pitchFamily="-106" charset="2"/>
              </a:rPr>
              <a:t> </a:t>
            </a:r>
            <a:r>
              <a:rPr lang="fr-FR" sz="2800" b="1">
                <a:sym typeface="Wingdings" pitchFamily="-106" charset="2"/>
              </a:rPr>
              <a:t>circular polarization</a:t>
            </a:r>
            <a:endParaRPr lang="fr-FR" sz="2800">
              <a:sym typeface="Wingdings" pitchFamily="-106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64C-8A6F-C644-AC38-A2A78922C035}" type="slidenum">
              <a:rPr lang="fr-FR"/>
              <a:pPr/>
              <a:t>7</a:t>
            </a:fld>
            <a:endParaRPr lang="fr-FR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solidFill>
            <a:srgbClr val="F9E6E3">
              <a:alpha val="92000"/>
            </a:srgb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>
                <a:solidFill>
                  <a:srgbClr val="BA171F"/>
                </a:solidFill>
              </a:rPr>
              <a:t>Maximum polarization degree</a:t>
            </a:r>
            <a:endParaRPr lang="fr-FR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1050925" y="133826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6" charset="0"/>
              <a:buAutoNum type="arabicPlain"/>
              <a:tabLst>
                <a:tab pos="1816100" algn="l"/>
              </a:tabLst>
            </a:pPr>
            <a:endParaRPr lang="fr-FR" baseline="-25000"/>
          </a:p>
          <a:p>
            <a:pPr>
              <a:buFont typeface="Arial" pitchFamily="-106" charset="0"/>
              <a:buAutoNum type="arabicPlain"/>
              <a:tabLst>
                <a:tab pos="1816100" algn="l"/>
              </a:tabLst>
            </a:pPr>
            <a:endParaRPr lang="fr-FR" baseline="-25000"/>
          </a:p>
        </p:txBody>
      </p:sp>
      <p:graphicFrame>
        <p:nvGraphicFramePr>
          <p:cNvPr id="111660" name="Group 44"/>
          <p:cNvGraphicFramePr>
            <a:graphicFrameLocks noGrp="1"/>
          </p:cNvGraphicFramePr>
          <p:nvPr/>
        </p:nvGraphicFramePr>
        <p:xfrm>
          <a:off x="1143000" y="1397000"/>
          <a:ext cx="6858000" cy="4438714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J</a:t>
                      </a:r>
                      <a:r>
                        <a:rPr kumimoji="0" lang="fr-F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upper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J</a:t>
                      </a:r>
                      <a:r>
                        <a:rPr kumimoji="0" lang="fr-F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lower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p</a:t>
                      </a:r>
                      <a:r>
                        <a:rPr kumimoji="0" lang="fr-F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max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1143000" y="3581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>
            <a:off x="1143000" y="5029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5D4-34E1-A54F-AAEA-A1CB88E54C84}" type="slidenum">
              <a:rPr lang="fr-FR"/>
              <a:pPr/>
              <a:t>8</a:t>
            </a:fld>
            <a:endParaRPr lang="fr-FR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28092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rgbClr val="BA171F"/>
                </a:solidFill>
              </a:rPr>
              <a:t>Line </a:t>
            </a:r>
            <a:r>
              <a:rPr lang="fr-FR" sz="3200" b="1" dirty="0" err="1" smtClean="0">
                <a:solidFill>
                  <a:srgbClr val="BA171F"/>
                </a:solidFill>
              </a:rPr>
              <a:t>broadening</a:t>
            </a:r>
            <a:r>
              <a:rPr lang="fr-FR" sz="3200" b="1" dirty="0" smtClean="0">
                <a:solidFill>
                  <a:srgbClr val="BA171F"/>
                </a:solidFill>
              </a:rPr>
              <a:t> and </a:t>
            </a:r>
            <a:r>
              <a:rPr lang="fr-FR" sz="3200" b="1" dirty="0" err="1" smtClean="0">
                <a:solidFill>
                  <a:srgbClr val="BA171F"/>
                </a:solidFill>
              </a:rPr>
              <a:t>Atomic</a:t>
            </a:r>
            <a:r>
              <a:rPr lang="fr-FR" sz="3200" b="1" dirty="0" smtClean="0">
                <a:solidFill>
                  <a:srgbClr val="BA171F"/>
                </a:solidFill>
              </a:rPr>
              <a:t> </a:t>
            </a:r>
            <a:r>
              <a:rPr lang="fr-FR" sz="3200" b="1" dirty="0" err="1" smtClean="0">
                <a:solidFill>
                  <a:srgbClr val="BA171F"/>
                </a:solidFill>
              </a:rPr>
              <a:t>polarization</a:t>
            </a:r>
            <a:r>
              <a:rPr lang="fr-FR" sz="3200" b="1" dirty="0" smtClean="0">
                <a:solidFill>
                  <a:srgbClr val="BA171F"/>
                </a:solidFill>
              </a:rPr>
              <a:t>: 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endParaRPr lang="fr-FR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6858000" cy="708025"/>
          </a:xfrm>
          <a:prstGeom prst="rect">
            <a:avLst/>
          </a:prstGeom>
          <a:solidFill>
            <a:srgbClr val="FFF9C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dirty="0"/>
              <a:t>The </a:t>
            </a:r>
            <a:r>
              <a:rPr lang="fr-FR" sz="2000" b="1" dirty="0" err="1"/>
              <a:t>density</a:t>
            </a:r>
            <a:r>
              <a:rPr lang="fr-FR" sz="2000" b="1" dirty="0"/>
              <a:t> matrix </a:t>
            </a:r>
            <a:r>
              <a:rPr lang="fr-FR" sz="2000" b="1" i="1" dirty="0" err="1">
                <a:latin typeface="Symbol" charset="2"/>
                <a:cs typeface="Symbol" charset="2"/>
              </a:rPr>
              <a:t>ρ</a:t>
            </a:r>
            <a:r>
              <a:rPr lang="fr-FR" sz="2000" b="1" dirty="0" smtClean="0"/>
              <a:t> </a:t>
            </a:r>
            <a:r>
              <a:rPr lang="fr-FR" sz="2000" b="1" dirty="0"/>
              <a:t>of the </a:t>
            </a:r>
            <a:r>
              <a:rPr lang="fr-FR" sz="2000" b="1" dirty="0" err="1"/>
              <a:t>whole</a:t>
            </a:r>
            <a:r>
              <a:rPr lang="fr-FR" sz="2000" b="1" dirty="0"/>
              <a:t> system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solution of the</a:t>
            </a:r>
          </a:p>
          <a:p>
            <a:r>
              <a:rPr lang="fr-FR" dirty="0"/>
              <a:t> </a:t>
            </a:r>
            <a:r>
              <a:rPr lang="fr-FR" sz="2000" b="1" dirty="0"/>
              <a:t>Schr</a:t>
            </a:r>
            <a:r>
              <a:rPr lang="fr-FR" altLang="ja-JP" sz="2000" b="1" dirty="0">
                <a:ea typeface="ＭＳ Ｐゴシック" pitchFamily="-106" charset="-128"/>
                <a:cs typeface="ＭＳ Ｐゴシック" pitchFamily="-106" charset="-128"/>
              </a:rPr>
              <a:t>ödinger </a:t>
            </a:r>
            <a:r>
              <a:rPr lang="fr-FR" altLang="ja-JP" sz="2000" b="1" dirty="0" err="1">
                <a:ea typeface="ＭＳ Ｐゴシック" pitchFamily="-106" charset="-128"/>
                <a:cs typeface="ＭＳ Ｐゴシック" pitchFamily="-106" charset="-128"/>
              </a:rPr>
              <a:t>equation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395536" y="2276872"/>
            <a:ext cx="4176464" cy="2664296"/>
            <a:chOff x="395536" y="2276872"/>
            <a:chExt cx="4176464" cy="2664296"/>
          </a:xfrm>
        </p:grpSpPr>
        <p:sp>
          <p:nvSpPr>
            <p:cNvPr id="3" name="Rectangle 2"/>
            <p:cNvSpPr/>
            <p:nvPr/>
          </p:nvSpPr>
          <p:spPr bwMode="auto">
            <a:xfrm>
              <a:off x="395536" y="2276872"/>
              <a:ext cx="4176464" cy="26642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aphicFrame>
          <p:nvGraphicFramePr>
            <p:cNvPr id="15974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317194"/>
                </p:ext>
              </p:extLst>
            </p:nvPr>
          </p:nvGraphicFramePr>
          <p:xfrm>
            <a:off x="533400" y="2362200"/>
            <a:ext cx="4038600" cy="254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23" name="Equation" r:id="rId4" imgW="2197100" imgH="1384300" progId="Equation.DSMT4">
                    <p:embed/>
                  </p:oleObj>
                </mc:Choice>
                <mc:Fallback>
                  <p:oleObj name="Equation" r:id="rId4" imgW="2197100" imgH="13843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362200"/>
                          <a:ext cx="4038600" cy="2544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31825" y="5078794"/>
            <a:ext cx="5524351" cy="1446550"/>
          </a:xfrm>
          <a:prstGeom prst="rect">
            <a:avLst/>
          </a:prstGeom>
          <a:solidFill>
            <a:srgbClr val="FFF9C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The </a:t>
            </a:r>
            <a:r>
              <a:rPr lang="fr-FR" sz="2000" b="1" dirty="0" err="1"/>
              <a:t>reduced</a:t>
            </a:r>
            <a:r>
              <a:rPr lang="fr-FR" sz="2000" b="1" dirty="0"/>
              <a:t> </a:t>
            </a:r>
            <a:r>
              <a:rPr lang="fr-FR" sz="2000" b="1" dirty="0" err="1"/>
              <a:t>density</a:t>
            </a:r>
            <a:r>
              <a:rPr lang="fr-FR" sz="2000" b="1" dirty="0"/>
              <a:t> matrices </a:t>
            </a:r>
            <a:r>
              <a:rPr lang="fr-FR" sz="2000" b="1" i="1" dirty="0" err="1">
                <a:latin typeface="Symbol" charset="2"/>
                <a:cs typeface="Symbol" charset="2"/>
              </a:rPr>
              <a:t>ρ</a:t>
            </a:r>
            <a:r>
              <a:rPr lang="fr-FR" sz="2000" b="1" baseline="-25000" dirty="0" err="1"/>
              <a:t>A</a:t>
            </a:r>
            <a:r>
              <a:rPr lang="fr-FR" sz="2000" baseline="-25000" dirty="0"/>
              <a:t> </a:t>
            </a:r>
            <a:r>
              <a:rPr lang="fr-FR" sz="2000" b="1" dirty="0" smtClean="0"/>
              <a:t>(</a:t>
            </a:r>
            <a:r>
              <a:rPr lang="fr-FR" sz="2000" b="1" i="1" dirty="0" err="1"/>
              <a:t>t</a:t>
            </a:r>
            <a:r>
              <a:rPr lang="fr-FR" sz="2000" b="1" dirty="0"/>
              <a:t>) </a:t>
            </a:r>
            <a:r>
              <a:rPr lang="fr-FR" sz="2000" dirty="0"/>
              <a:t>and</a:t>
            </a:r>
            <a:r>
              <a:rPr lang="fr-FR" sz="2000" b="1" dirty="0"/>
              <a:t> </a:t>
            </a:r>
            <a:r>
              <a:rPr lang="fr-FR" sz="2000" b="1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b="1" baseline="-25000" dirty="0" err="1" smtClean="0"/>
              <a:t>B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(</a:t>
            </a:r>
            <a:r>
              <a:rPr lang="fr-FR" sz="2000" b="1" i="1" dirty="0" err="1"/>
              <a:t>t</a:t>
            </a:r>
            <a:r>
              <a:rPr lang="fr-FR" sz="2000" b="1" dirty="0"/>
              <a:t>)</a:t>
            </a:r>
            <a:r>
              <a:rPr lang="fr-FR" dirty="0"/>
              <a:t>  </a:t>
            </a:r>
            <a:r>
              <a:rPr lang="fr-FR" b="1" dirty="0"/>
              <a:t>are not </a:t>
            </a:r>
            <a:r>
              <a:rPr lang="fr-FR" b="1" dirty="0" err="1"/>
              <a:t>described</a:t>
            </a:r>
            <a:r>
              <a:rPr lang="fr-FR" b="1" dirty="0"/>
              <a:t> by an </a:t>
            </a:r>
            <a:r>
              <a:rPr lang="fr-FR" b="1" dirty="0" err="1"/>
              <a:t>hamiltonian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 are not solution of a Schr</a:t>
            </a:r>
            <a:r>
              <a:rPr lang="fr-FR" altLang="ja-JP" dirty="0">
                <a:ea typeface="ＭＳ Ｐゴシック" pitchFamily="-106" charset="-128"/>
                <a:cs typeface="ＭＳ Ｐゴシック" pitchFamily="-106" charset="-128"/>
              </a:rPr>
              <a:t>ödinger </a:t>
            </a:r>
            <a:r>
              <a:rPr lang="fr-FR" altLang="ja-JP" dirty="0" err="1">
                <a:ea typeface="ＭＳ Ｐゴシック" pitchFamily="-106" charset="-128"/>
                <a:cs typeface="ＭＳ Ｐゴシック" pitchFamily="-106" charset="-128"/>
              </a:rPr>
              <a:t>equation</a:t>
            </a:r>
            <a:endParaRPr lang="fr-FR" altLang="ja-JP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spcBef>
                <a:spcPct val="50000"/>
              </a:spcBef>
            </a:pPr>
            <a:r>
              <a:rPr lang="fr-FR" altLang="ja-JP" dirty="0" err="1">
                <a:ea typeface="ＭＳ Ｐゴシック" pitchFamily="-106" charset="-128"/>
                <a:cs typeface="ＭＳ Ｐゴシック" pitchFamily="-106" charset="-128"/>
              </a:rPr>
              <a:t>They</a:t>
            </a:r>
            <a:r>
              <a:rPr lang="fr-FR" altLang="ja-JP" dirty="0">
                <a:ea typeface="ＭＳ Ｐゴシック" pitchFamily="-106" charset="-128"/>
                <a:cs typeface="ＭＳ Ｐゴシック" pitchFamily="-106" charset="-128"/>
              </a:rPr>
              <a:t> are solution of a </a:t>
            </a:r>
            <a:r>
              <a:rPr lang="fr-FR" altLang="ja-JP" sz="2000" b="1" dirty="0">
                <a:ea typeface="ＭＳ Ｐゴシック" pitchFamily="-106" charset="-128"/>
                <a:cs typeface="ＭＳ Ｐゴシック" pitchFamily="-106" charset="-128"/>
              </a:rPr>
              <a:t>master </a:t>
            </a:r>
            <a:r>
              <a:rPr lang="fr-FR" altLang="ja-JP" sz="2000" b="1" dirty="0" err="1">
                <a:ea typeface="ＭＳ Ｐゴシック" pitchFamily="-106" charset="-128"/>
                <a:cs typeface="ＭＳ Ｐゴシック" pitchFamily="-106" charset="-128"/>
              </a:rPr>
              <a:t>equation</a:t>
            </a:r>
            <a:endParaRPr lang="fr-FR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292080" y="2348880"/>
            <a:ext cx="3240360" cy="2448272"/>
            <a:chOff x="5292080" y="2276872"/>
            <a:chExt cx="3240360" cy="2448272"/>
          </a:xfrm>
        </p:grpSpPr>
        <p:sp>
          <p:nvSpPr>
            <p:cNvPr id="5" name="Rectangle 4"/>
            <p:cNvSpPr/>
            <p:nvPr/>
          </p:nvSpPr>
          <p:spPr bwMode="auto">
            <a:xfrm>
              <a:off x="5292080" y="2276872"/>
              <a:ext cx="3240360" cy="24482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>
              <a:off x="5334000" y="2286000"/>
              <a:ext cx="3124200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A </a:t>
              </a:r>
              <a:r>
                <a:rPr lang="fr-FR" dirty="0" err="1"/>
                <a:t>is</a:t>
              </a:r>
              <a:r>
                <a:rPr lang="fr-FR" dirty="0"/>
                <a:t> the </a:t>
              </a:r>
              <a:r>
                <a:rPr lang="fr-FR" dirty="0" err="1"/>
                <a:t>atomic</a:t>
              </a:r>
              <a:r>
                <a:rPr lang="fr-FR" dirty="0"/>
                <a:t> </a:t>
              </a:r>
              <a:r>
                <a:rPr lang="fr-FR" dirty="0" err="1"/>
                <a:t>subsystem</a:t>
              </a:r>
              <a:endParaRPr lang="fr-FR" dirty="0"/>
            </a:p>
            <a:p>
              <a:pPr>
                <a:spcBef>
                  <a:spcPct val="50000"/>
                </a:spcBef>
              </a:pPr>
              <a:r>
                <a:rPr lang="fr-FR" dirty="0"/>
                <a:t>B </a:t>
              </a:r>
              <a:r>
                <a:rPr lang="fr-FR" dirty="0" err="1"/>
                <a:t>is</a:t>
              </a:r>
              <a:r>
                <a:rPr lang="fr-FR" dirty="0"/>
                <a:t> the bath of </a:t>
              </a:r>
              <a:r>
                <a:rPr lang="fr-FR" dirty="0" err="1"/>
                <a:t>perturbers</a:t>
              </a:r>
              <a:r>
                <a:rPr lang="fr-FR" dirty="0"/>
                <a:t> (P) and photons (R ) and are </a:t>
              </a:r>
              <a:r>
                <a:rPr lang="fr-FR" dirty="0" err="1"/>
                <a:t>assumed</a:t>
              </a:r>
              <a:r>
                <a:rPr lang="fr-FR" dirty="0"/>
                <a:t> </a:t>
              </a:r>
              <a:r>
                <a:rPr lang="fr-FR" dirty="0" err="1"/>
                <a:t>independent</a:t>
              </a:r>
              <a:endParaRPr lang="fr-FR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292080" y="3717032"/>
              <a:ext cx="31683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i="1" dirty="0"/>
                <a:t>H</a:t>
              </a:r>
              <a:r>
                <a:rPr lang="fr-FR" i="1" baseline="-25000" dirty="0"/>
                <a:t>A</a:t>
              </a:r>
              <a:r>
                <a:rPr lang="fr-FR" i="1" dirty="0"/>
                <a:t> </a:t>
              </a:r>
              <a:r>
                <a:rPr lang="fr-FR" i="1" dirty="0" err="1"/>
                <a:t>gives</a:t>
              </a:r>
              <a:r>
                <a:rPr lang="fr-FR" i="1" dirty="0"/>
                <a:t> the </a:t>
              </a:r>
              <a:r>
                <a:rPr lang="fr-FR" i="1" dirty="0" err="1"/>
                <a:t>atomic</a:t>
              </a:r>
              <a:r>
                <a:rPr lang="fr-FR" i="1" dirty="0"/>
                <a:t> </a:t>
              </a:r>
              <a:r>
                <a:rPr lang="fr-FR" i="1" dirty="0" err="1"/>
                <a:t>wave</a:t>
              </a:r>
              <a:r>
                <a:rPr lang="fr-FR" i="1" dirty="0"/>
                <a:t> </a:t>
              </a:r>
              <a:r>
                <a:rPr lang="fr-FR" i="1" dirty="0" err="1"/>
                <a:t>functions</a:t>
              </a:r>
              <a:r>
                <a:rPr lang="fr-FR" i="1" dirty="0"/>
                <a:t> (</a:t>
              </a:r>
              <a:r>
                <a:rPr lang="fr-FR" i="1" dirty="0" err="1"/>
                <a:t>unperturbed</a:t>
              </a:r>
              <a:r>
                <a:rPr lang="fr-FR" i="1" dirty="0"/>
                <a:t>) </a:t>
              </a:r>
              <a:r>
                <a:rPr lang="fr-FR" i="1" dirty="0" smtClean="0"/>
                <a:t>and </a:t>
              </a:r>
              <a:r>
                <a:rPr lang="fr-FR" i="1" dirty="0"/>
                <a:t>the </a:t>
              </a:r>
              <a:r>
                <a:rPr lang="fr-FR" i="1" dirty="0" err="1"/>
                <a:t>atomic</a:t>
              </a:r>
              <a:r>
                <a:rPr lang="fr-FR" i="1" dirty="0"/>
                <a:t> </a:t>
              </a:r>
              <a:r>
                <a:rPr lang="fr-FR" i="1" dirty="0" err="1"/>
                <a:t>energies</a:t>
              </a:r>
              <a:r>
                <a:rPr lang="fr-FR" i="1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8541-1A22-7246-AFE5-90D9CE790D3B}" type="slidenum">
              <a:rPr lang="fr-FR"/>
              <a:pPr/>
              <a:t>9</a:t>
            </a:fld>
            <a:endParaRPr lang="fr-FR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 smtClean="0">
                <a:solidFill>
                  <a:srgbClr val="BA171F"/>
                </a:solidFill>
              </a:rPr>
              <a:t>Collisional</a:t>
            </a:r>
            <a:r>
              <a:rPr lang="fr-FR" sz="3200" b="1" dirty="0" smtClean="0">
                <a:solidFill>
                  <a:srgbClr val="BA171F"/>
                </a:solidFill>
              </a:rPr>
              <a:t> line </a:t>
            </a:r>
            <a:r>
              <a:rPr lang="fr-FR" sz="3200" b="1" dirty="0" err="1" smtClean="0">
                <a:solidFill>
                  <a:srgbClr val="BA171F"/>
                </a:solidFill>
              </a:rPr>
              <a:t>broadening</a:t>
            </a:r>
            <a:r>
              <a:rPr lang="fr-FR" sz="3200" b="1" dirty="0" smtClean="0">
                <a:solidFill>
                  <a:srgbClr val="BA171F"/>
                </a:solidFill>
              </a:rPr>
              <a:t>: 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smtClean="0">
                <a:solidFill>
                  <a:srgbClr val="BA171F"/>
                </a:solidFill>
              </a:rPr>
              <a:t>short </a:t>
            </a:r>
            <a:r>
              <a:rPr lang="fr-FR" sz="3200" b="1" dirty="0" err="1" smtClean="0">
                <a:solidFill>
                  <a:srgbClr val="BA171F"/>
                </a:solidFill>
              </a:rPr>
              <a:t>survey</a:t>
            </a:r>
            <a:r>
              <a:rPr lang="fr-FR" sz="3200" b="1" dirty="0" smtClean="0">
                <a:solidFill>
                  <a:srgbClr val="BA171F"/>
                </a:solidFill>
              </a:rPr>
              <a:t> of </a:t>
            </a:r>
            <a:r>
              <a:rPr lang="fr-FR" sz="3200" b="1" dirty="0">
                <a:solidFill>
                  <a:srgbClr val="BA171F"/>
                </a:solidFill>
              </a:rPr>
              <a:t>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endParaRPr lang="fr-FR" dirty="0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 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273079"/>
              </p:ext>
            </p:extLst>
          </p:nvPr>
        </p:nvGraphicFramePr>
        <p:xfrm>
          <a:off x="467544" y="1556792"/>
          <a:ext cx="27876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3" name="Equation" r:id="rId4" imgW="1778000" imgH="1104900" progId="Equation.DSMT4">
                  <p:embed/>
                </p:oleObj>
              </mc:Choice>
              <mc:Fallback>
                <p:oleObj name="Equation" r:id="rId4" imgW="1778000" imgH="1104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2787650" cy="1733550"/>
                      </a:xfrm>
                      <a:prstGeom prst="rect">
                        <a:avLst/>
                      </a:prstGeom>
                      <a:solidFill>
                        <a:srgbClr val="FBFBFB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871910" y="1124744"/>
            <a:ext cx="31321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Intensity</a:t>
            </a:r>
            <a:r>
              <a:rPr lang="fr-FR" dirty="0"/>
              <a:t> (</a:t>
            </a:r>
            <a:r>
              <a:rPr lang="fr-FR" dirty="0" err="1"/>
              <a:t>Baranger</a:t>
            </a:r>
            <a:r>
              <a:rPr lang="fr-FR" dirty="0"/>
              <a:t> 1958abc)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563888" y="1484784"/>
            <a:ext cx="4608512" cy="1754327"/>
          </a:xfrm>
          <a:prstGeom prst="rect">
            <a:avLst/>
          </a:prstGeom>
          <a:solidFill>
            <a:srgbClr val="FBFBFB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i="1" dirty="0" err="1" smtClean="0"/>
              <a:t>ρ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density</a:t>
            </a:r>
            <a:r>
              <a:rPr lang="fr-FR" dirty="0"/>
              <a:t> matrix of the </a:t>
            </a:r>
            <a:r>
              <a:rPr lang="fr-FR" dirty="0" smtClean="0"/>
              <a:t>system:</a:t>
            </a:r>
          </a:p>
          <a:p>
            <a:r>
              <a:rPr lang="fr-FR" dirty="0" err="1" smtClean="0"/>
              <a:t>atom</a:t>
            </a:r>
            <a:r>
              <a:rPr lang="fr-FR" dirty="0" smtClean="0"/>
              <a:t> </a:t>
            </a:r>
            <a:r>
              <a:rPr lang="fr-FR" dirty="0" smtClean="0"/>
              <a:t>(A)+ bath B (R photons, P </a:t>
            </a:r>
            <a:r>
              <a:rPr lang="fr-FR" dirty="0" err="1" smtClean="0"/>
              <a:t>perturbers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atomic</a:t>
            </a:r>
            <a:r>
              <a:rPr lang="fr-FR" dirty="0"/>
              <a:t> </a:t>
            </a:r>
            <a:r>
              <a:rPr lang="fr-FR" dirty="0" err="1"/>
              <a:t>dipole</a:t>
            </a:r>
            <a:r>
              <a:rPr lang="fr-FR" dirty="0"/>
              <a:t> moment</a:t>
            </a:r>
          </a:p>
          <a:p>
            <a:endParaRPr lang="fr-FR" dirty="0"/>
          </a:p>
          <a:p>
            <a:r>
              <a:rPr lang="fr-FR" i="1" dirty="0" err="1"/>
              <a:t>T</a:t>
            </a:r>
            <a:r>
              <a:rPr lang="fr-FR" dirty="0"/>
              <a:t>(</a:t>
            </a:r>
            <a:r>
              <a:rPr lang="fr-FR" i="1" dirty="0"/>
              <a:t>s</a:t>
            </a:r>
            <a:r>
              <a:rPr lang="fr-FR" dirty="0"/>
              <a:t>) the </a:t>
            </a:r>
            <a:r>
              <a:rPr lang="fr-FR" dirty="0" err="1"/>
              <a:t>evolution</a:t>
            </a:r>
            <a:r>
              <a:rPr lang="fr-FR" dirty="0"/>
              <a:t> </a:t>
            </a:r>
            <a:r>
              <a:rPr lang="fr-FR" dirty="0" err="1"/>
              <a:t>operator</a:t>
            </a:r>
            <a:r>
              <a:rPr lang="fr-FR" dirty="0"/>
              <a:t> of the system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5987" y="3293690"/>
            <a:ext cx="8360469" cy="3231654"/>
          </a:xfrm>
          <a:prstGeom prst="rect">
            <a:avLst/>
          </a:prstGeom>
          <a:solidFill>
            <a:srgbClr val="FFF9C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keys</a:t>
            </a:r>
            <a:r>
              <a:rPr lang="fr-FR" dirty="0" smtClean="0"/>
              <a:t> approximations: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No back </a:t>
            </a:r>
            <a:r>
              <a:rPr lang="fr-FR" b="1" dirty="0" err="1" smtClean="0"/>
              <a:t>reaction</a:t>
            </a:r>
            <a:r>
              <a:rPr lang="fr-FR" dirty="0" smtClean="0"/>
              <a:t>: </a:t>
            </a:r>
            <a:r>
              <a:rPr lang="fr-FR" i="1" dirty="0" err="1" smtClean="0">
                <a:latin typeface="Symbol" charset="2"/>
                <a:cs typeface="Symbol" charset="2"/>
              </a:rPr>
              <a:t>ρ</a:t>
            </a:r>
            <a:r>
              <a:rPr lang="fr-FR" dirty="0" smtClean="0"/>
              <a:t> = </a:t>
            </a:r>
            <a:r>
              <a:rPr lang="fr-FR" i="1" dirty="0" err="1">
                <a:latin typeface="Symbol" charset="2"/>
                <a:cs typeface="Symbol" charset="2"/>
              </a:rPr>
              <a:t>ρ</a:t>
            </a:r>
            <a:r>
              <a:rPr lang="fr-FR" baseline="-25000" dirty="0" err="1" smtClean="0"/>
              <a:t>A</a:t>
            </a:r>
            <a:r>
              <a:rPr lang="fr-FR" dirty="0" smtClean="0"/>
              <a:t> </a:t>
            </a:r>
            <a:r>
              <a:rPr lang="fr-FR" sz="2400" dirty="0" smtClean="0"/>
              <a:t>⊗</a:t>
            </a:r>
            <a:r>
              <a:rPr lang="fr-FR" dirty="0" smtClean="0"/>
              <a:t> </a:t>
            </a:r>
            <a:r>
              <a:rPr lang="fr-FR" i="1" dirty="0" err="1">
                <a:latin typeface="Symbol" charset="2"/>
                <a:cs typeface="Symbol" charset="2"/>
              </a:rPr>
              <a:t>ρ</a:t>
            </a:r>
            <a:r>
              <a:rPr lang="fr-FR" baseline="-25000" dirty="0" err="1" smtClean="0"/>
              <a:t>B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Impact approximation</a:t>
            </a:r>
          </a:p>
          <a:p>
            <a:pPr lvl="1"/>
            <a:r>
              <a:rPr lang="fr-FR" sz="1400" i="1" dirty="0" err="1">
                <a:latin typeface="Arial" charset="0"/>
              </a:rPr>
              <a:t>Mean</a:t>
            </a:r>
            <a:r>
              <a:rPr lang="fr-FR" sz="1400" i="1" dirty="0">
                <a:latin typeface="Arial" charset="0"/>
              </a:rPr>
              <a:t> duration of an interaction &lt;&lt;</a:t>
            </a:r>
            <a:r>
              <a:rPr lang="fr-FR" sz="1400" i="1" dirty="0" err="1">
                <a:latin typeface="Arial" charset="0"/>
              </a:rPr>
              <a:t>mean</a:t>
            </a:r>
            <a:r>
              <a:rPr lang="fr-FR" sz="1400" i="1" dirty="0">
                <a:latin typeface="Arial" charset="0"/>
              </a:rPr>
              <a:t> </a:t>
            </a:r>
            <a:r>
              <a:rPr lang="fr-FR" sz="1400" i="1" dirty="0" err="1">
                <a:latin typeface="Arial" charset="0"/>
              </a:rPr>
              <a:t>interval</a:t>
            </a:r>
            <a:r>
              <a:rPr lang="fr-FR" sz="1400" i="1" dirty="0">
                <a:latin typeface="Arial" charset="0"/>
              </a:rPr>
              <a:t> </a:t>
            </a:r>
            <a:r>
              <a:rPr lang="fr-FR" sz="1400" i="1" dirty="0" err="1" smtClean="0">
                <a:latin typeface="Arial" charset="0"/>
              </a:rPr>
              <a:t>between</a:t>
            </a:r>
            <a:r>
              <a:rPr lang="fr-FR" sz="1400" i="1" dirty="0" smtClean="0">
                <a:latin typeface="Arial" charset="0"/>
              </a:rPr>
              <a:t> </a:t>
            </a:r>
            <a:r>
              <a:rPr lang="fr-FR" sz="1400" i="1" dirty="0" err="1" smtClean="0">
                <a:latin typeface="Arial" charset="0"/>
              </a:rPr>
              <a:t>two</a:t>
            </a:r>
            <a:r>
              <a:rPr lang="fr-FR" sz="1400" i="1" dirty="0" smtClean="0">
                <a:latin typeface="Arial" charset="0"/>
              </a:rPr>
              <a:t> interactions</a:t>
            </a:r>
            <a:endParaRPr lang="fr-FR" dirty="0" smtClean="0"/>
          </a:p>
          <a:p>
            <a:endParaRPr lang="fr-FR" dirty="0" smtClean="0">
              <a:latin typeface="Arial" charset="0"/>
              <a:sym typeface="Symbol" charset="0"/>
            </a:endParaRPr>
          </a:p>
          <a:p>
            <a:r>
              <a:rPr lang="fr-FR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i="1" baseline="-25000" dirty="0" err="1" smtClean="0"/>
              <a:t>R</a:t>
            </a:r>
            <a:r>
              <a:rPr lang="fr-FR" dirty="0"/>
              <a:t>(</a:t>
            </a:r>
            <a:r>
              <a:rPr lang="fr-FR" i="1" dirty="0" err="1"/>
              <a:t>t</a:t>
            </a:r>
            <a:r>
              <a:rPr lang="fr-FR" dirty="0"/>
              <a:t>) and </a:t>
            </a:r>
            <a:r>
              <a:rPr lang="fr-FR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i="1" baseline="-25000" dirty="0" err="1">
                <a:sym typeface="Symbol" pitchFamily="-106" charset="2"/>
              </a:rPr>
              <a:t>P</a:t>
            </a:r>
            <a:r>
              <a:rPr lang="fr-FR" i="1" baseline="-25000" dirty="0"/>
              <a:t> </a:t>
            </a:r>
            <a:r>
              <a:rPr lang="fr-FR" dirty="0"/>
              <a:t>(</a:t>
            </a:r>
            <a:r>
              <a:rPr lang="fr-FR" i="1" dirty="0" err="1"/>
              <a:t>t</a:t>
            </a:r>
            <a:r>
              <a:rPr lang="fr-FR" dirty="0"/>
              <a:t>) are </a:t>
            </a:r>
            <a:r>
              <a:rPr lang="fr-FR" dirty="0" err="1"/>
              <a:t>decoupled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interactions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atom</a:t>
            </a:r>
            <a:r>
              <a:rPr lang="fr-FR" dirty="0"/>
              <a:t> are </a:t>
            </a:r>
            <a:r>
              <a:rPr lang="fr-FR" dirty="0" err="1"/>
              <a:t>decoupled</a:t>
            </a:r>
            <a:endParaRPr lang="fr-FR" dirty="0"/>
          </a:p>
          <a:p>
            <a:pPr marL="177800"/>
            <a:r>
              <a:rPr lang="fr-FR" i="1" dirty="0" smtClean="0">
                <a:latin typeface="Symbol" pitchFamily="-106" charset="2"/>
                <a:sym typeface="Symbol" pitchFamily="-106" charset="2"/>
              </a:rPr>
              <a:t>⇒ </a:t>
            </a:r>
            <a:r>
              <a:rPr lang="fr-FR" dirty="0" smtClean="0">
                <a:latin typeface="Arial" charset="0"/>
                <a:sym typeface="Symbol" charset="0"/>
              </a:rPr>
              <a:t>The </a:t>
            </a:r>
            <a:r>
              <a:rPr lang="fr-FR" dirty="0" err="1">
                <a:latin typeface="Arial" charset="0"/>
                <a:sym typeface="Symbol" charset="0"/>
              </a:rPr>
              <a:t>atom</a:t>
            </a:r>
            <a:r>
              <a:rPr lang="fr-FR" dirty="0">
                <a:latin typeface="Arial" charset="0"/>
                <a:sym typeface="Symbol" charset="0"/>
              </a:rPr>
              <a:t>-perturber </a:t>
            </a:r>
            <a:r>
              <a:rPr lang="fr-FR" b="1" dirty="0">
                <a:latin typeface="Arial" charset="0"/>
                <a:sym typeface="Symbol" charset="0"/>
              </a:rPr>
              <a:t>interaction</a:t>
            </a:r>
            <a:r>
              <a:rPr lang="fr-FR" dirty="0">
                <a:latin typeface="Arial" charset="0"/>
                <a:sym typeface="Symbol" charset="0"/>
              </a:rPr>
              <a:t> </a:t>
            </a:r>
            <a:r>
              <a:rPr lang="fr-FR" dirty="0" err="1">
                <a:latin typeface="Arial" charset="0"/>
                <a:sym typeface="Symbol" charset="0"/>
              </a:rPr>
              <a:t>is</a:t>
            </a:r>
            <a:r>
              <a:rPr lang="fr-FR" dirty="0">
                <a:latin typeface="Arial" charset="0"/>
                <a:sym typeface="Symbol" charset="0"/>
              </a:rPr>
              <a:t> </a:t>
            </a:r>
            <a:r>
              <a:rPr lang="fr-FR" b="1" dirty="0" err="1">
                <a:latin typeface="Arial" charset="0"/>
                <a:sym typeface="Symbol" charset="0"/>
              </a:rPr>
              <a:t>complete</a:t>
            </a:r>
            <a:r>
              <a:rPr lang="fr-FR" dirty="0">
                <a:latin typeface="Arial" charset="0"/>
                <a:sym typeface="Symbol" charset="0"/>
              </a:rPr>
              <a:t> </a:t>
            </a:r>
            <a:r>
              <a:rPr lang="fr-FR" dirty="0" smtClean="0">
                <a:latin typeface="Arial" charset="0"/>
                <a:sym typeface="Symbol" charset="0"/>
              </a:rPr>
              <a:t>(no </a:t>
            </a:r>
            <a:r>
              <a:rPr lang="fr-FR" dirty="0" err="1" smtClean="0">
                <a:latin typeface="Arial" charset="0"/>
                <a:sym typeface="Symbol" charset="0"/>
              </a:rPr>
              <a:t>emission</a:t>
            </a:r>
            <a:r>
              <a:rPr lang="fr-FR" dirty="0" smtClean="0">
                <a:latin typeface="Arial" charset="0"/>
                <a:sym typeface="Symbol" charset="0"/>
              </a:rPr>
              <a:t> of photon </a:t>
            </a:r>
          </a:p>
          <a:p>
            <a:r>
              <a:rPr lang="fr-FR" dirty="0" err="1" smtClean="0">
                <a:latin typeface="Arial" charset="0"/>
                <a:sym typeface="Symbol" charset="0"/>
              </a:rPr>
              <a:t>during</a:t>
            </a:r>
            <a:r>
              <a:rPr lang="fr-FR" dirty="0" smtClean="0">
                <a:latin typeface="Arial" charset="0"/>
                <a:sym typeface="Symbol" charset="0"/>
              </a:rPr>
              <a:t> </a:t>
            </a:r>
            <a:r>
              <a:rPr lang="fr-FR" dirty="0">
                <a:latin typeface="Arial" charset="0"/>
                <a:sym typeface="Symbol" charset="0"/>
              </a:rPr>
              <a:t>the time of </a:t>
            </a:r>
            <a:r>
              <a:rPr lang="fr-FR" dirty="0" err="1" smtClean="0">
                <a:latin typeface="Arial" charset="0"/>
                <a:sym typeface="Symbol" charset="0"/>
              </a:rPr>
              <a:t>interest</a:t>
            </a:r>
            <a:r>
              <a:rPr lang="fr-FR" dirty="0" smtClean="0">
                <a:latin typeface="Arial" charset="0"/>
                <a:sym typeface="Symbol" charset="0"/>
              </a:rPr>
              <a:t>). The </a:t>
            </a:r>
            <a:r>
              <a:rPr lang="fr-FR" dirty="0" err="1" smtClean="0">
                <a:latin typeface="Arial" charset="0"/>
                <a:sym typeface="Symbol" charset="0"/>
              </a:rPr>
              <a:t>collisional</a:t>
            </a:r>
            <a:r>
              <a:rPr lang="fr-FR" dirty="0" smtClean="0">
                <a:latin typeface="Arial" charset="0"/>
                <a:sym typeface="Symbol" charset="0"/>
              </a:rPr>
              <a:t> S-matrix </a:t>
            </a:r>
            <a:r>
              <a:rPr lang="fr-FR" dirty="0" err="1" smtClean="0">
                <a:latin typeface="Arial" charset="0"/>
                <a:sym typeface="Symbol" charset="0"/>
              </a:rPr>
              <a:t>will</a:t>
            </a:r>
            <a:r>
              <a:rPr lang="fr-FR" dirty="0" smtClean="0">
                <a:latin typeface="Arial" charset="0"/>
                <a:sym typeface="Symbol" charset="0"/>
              </a:rPr>
              <a:t> </a:t>
            </a:r>
            <a:r>
              <a:rPr lang="fr-FR" dirty="0" err="1" smtClean="0">
                <a:latin typeface="Arial" charset="0"/>
                <a:sym typeface="Symbol" charset="0"/>
              </a:rPr>
              <a:t>appear</a:t>
            </a:r>
            <a:endParaRPr lang="fr-FR" dirty="0" smtClean="0">
              <a:latin typeface="Arial" charset="0"/>
              <a:sym typeface="Symbol" charset="0"/>
            </a:endParaRPr>
          </a:p>
          <a:p>
            <a:endParaRPr lang="fr-FR" dirty="0">
              <a:latin typeface="Arial" charset="0"/>
              <a:sym typeface="Symbol" charset="0"/>
            </a:endParaRPr>
          </a:p>
          <a:p>
            <a:r>
              <a:rPr lang="fr-FR" dirty="0" smtClean="0">
                <a:latin typeface="Arial" charset="0"/>
                <a:sym typeface="Symbol" charset="0"/>
              </a:rPr>
              <a:t>The </a:t>
            </a:r>
            <a:r>
              <a:rPr lang="fr-FR" dirty="0" err="1" smtClean="0">
                <a:latin typeface="Arial" charset="0"/>
                <a:sym typeface="Symbol" charset="0"/>
              </a:rPr>
              <a:t>calculation</a:t>
            </a:r>
            <a:r>
              <a:rPr lang="fr-FR" dirty="0" smtClean="0">
                <a:latin typeface="Arial" charset="0"/>
                <a:sym typeface="Symbol" charset="0"/>
              </a:rPr>
              <a:t> of the line profile </a:t>
            </a:r>
            <a:r>
              <a:rPr lang="fr-FR" dirty="0" err="1" smtClean="0">
                <a:latin typeface="Arial" charset="0"/>
                <a:sym typeface="Symbol" charset="0"/>
              </a:rPr>
              <a:t>becomes</a:t>
            </a:r>
            <a:r>
              <a:rPr lang="fr-FR" dirty="0" smtClean="0">
                <a:latin typeface="Arial" charset="0"/>
                <a:sym typeface="Symbol" charset="0"/>
              </a:rPr>
              <a:t> an application of </a:t>
            </a:r>
          </a:p>
          <a:p>
            <a:r>
              <a:rPr lang="fr-FR" dirty="0" smtClean="0">
                <a:latin typeface="Arial" charset="0"/>
                <a:sym typeface="Symbol" charset="0"/>
              </a:rPr>
              <a:t>the </a:t>
            </a:r>
            <a:r>
              <a:rPr lang="fr-FR" dirty="0" err="1" smtClean="0">
                <a:latin typeface="Arial" charset="0"/>
                <a:sym typeface="Symbol" charset="0"/>
              </a:rPr>
              <a:t>theory</a:t>
            </a:r>
            <a:r>
              <a:rPr lang="fr-FR" dirty="0" smtClean="0">
                <a:latin typeface="Arial" charset="0"/>
                <a:sym typeface="Symbol" charset="0"/>
              </a:rPr>
              <a:t> of </a:t>
            </a:r>
            <a:r>
              <a:rPr lang="fr-FR" b="1" dirty="0" smtClean="0">
                <a:latin typeface="Arial" charset="0"/>
                <a:sym typeface="Symbol" charset="0"/>
              </a:rPr>
              <a:t>collisions</a:t>
            </a:r>
            <a:endParaRPr lang="fr-FR" b="1" dirty="0">
              <a:latin typeface="Aria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de">
  <a:themeElements>
    <a:clrScheme name="V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2004:Modèles:Présentations:Conceptions:Ballons colorés</Template>
  <TotalTime>6246</TotalTime>
  <Words>2091</Words>
  <Application>Microsoft Macintosh PowerPoint</Application>
  <PresentationFormat>Présentation à l'écran (4:3)</PresentationFormat>
  <Paragraphs>390</Paragraphs>
  <Slides>25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Vide</vt:lpstr>
      <vt:lpstr>Document</vt:lpstr>
      <vt:lpstr>Equation</vt:lpstr>
      <vt:lpstr> S. Sahal-Bréchot1 and V. Bommier2  1 Observatoire de Paris, LERMA CNRS UMR 8112, France 2 Observatoire de Paris, LESIA CNRS UMR 8109, France   </vt:lpstr>
      <vt:lpstr>Atomic polarization -1 What is atomic polarization? And what is collisional depolarization?</vt:lpstr>
      <vt:lpstr>Short remind -1- Polarization matrix of radiation and Stokes parameters</vt:lpstr>
      <vt:lpstr>Short remind -2- Physical meaning of the Stokes parameters</vt:lpstr>
      <vt:lpstr>Linear polarization due to radiative scattering: basic quantum interpretation</vt:lpstr>
      <vt:lpstr>Vocabulary:  Alignment : populations of M and -M are equal  linear polarization  Orientation: Imbalance of populations of Zeeman sublevels M and -M   circular polarization</vt:lpstr>
      <vt:lpstr>Maximum polarization degree</vt:lpstr>
      <vt:lpstr>Line broadening and Atomic polarization:  brief survey of the theory</vt:lpstr>
      <vt:lpstr>Collisional line broadening:  short survey of the theory</vt:lpstr>
      <vt:lpstr>Collisional broadening:  short survey of the theory Isolated lines</vt:lpstr>
      <vt:lpstr>Baranger’s formula for an isolated line i(αi Ji) – f(αf Jf) </vt:lpstr>
      <vt:lpstr>expression of the Baranger’s formula for the width</vt:lpstr>
      <vt:lpstr>Atomic polarization:  brief survey of the theory calculation of the atomic density matrix</vt:lpstr>
      <vt:lpstr>Atomic polarization:  brief survey of the theory: calculation of the atomic density matrix</vt:lpstr>
      <vt:lpstr>Atomic polarization:  brief survey of the theory: processes to take into account in the calculation of the atomic density matrix</vt:lpstr>
      <vt:lpstr>Atomic polarization:  brief survey of the theory: expression of the atomic density matrix and  of the radiation polarization matrix</vt:lpstr>
      <vt:lpstr>Examples of expressions </vt:lpstr>
      <vt:lpstr>Examples of expressions  (cf. for instance Sahal-Bréchot et al. (A&amp;A 2007)</vt:lpstr>
      <vt:lpstr>Collisions with neutral Hydrogen  broadening and depolarization - Calculation of the S-matrix  - the interaction potential</vt:lpstr>
      <vt:lpstr>From hydrogen collisional broadening to depolarization: the ABO method</vt:lpstr>
      <vt:lpstr>Broadening and Depolarization by isotropic collisions</vt:lpstr>
      <vt:lpstr>Beyond the impact and Markov approximation for atom-radiation interaction</vt:lpstr>
      <vt:lpstr>Thank you for your attention</vt:lpstr>
      <vt:lpstr>Broadening and Depolarization by isotropic collisions example of collisions with neutrals (Hydrogen)</vt:lpstr>
      <vt:lpstr>Broadening and Depolarization by isotropic collisions example of collisions with neutrals (Hydrogen)  (following)</vt:lpstr>
    </vt:vector>
  </TitlesOfParts>
  <Company>Observatoire de Meudon, LERMA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SAHAL-BRECHOT</dc:creator>
  <cp:lastModifiedBy>Sylvie SAHAL-BRECHOT</cp:lastModifiedBy>
  <cp:revision>476</cp:revision>
  <cp:lastPrinted>2013-04-26T14:19:01Z</cp:lastPrinted>
  <dcterms:created xsi:type="dcterms:W3CDTF">2013-02-28T17:10:41Z</dcterms:created>
  <dcterms:modified xsi:type="dcterms:W3CDTF">2013-05-16T15:37:35Z</dcterms:modified>
</cp:coreProperties>
</file>