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3"/>
  </p:notesMasterIdLst>
  <p:sldIdLst>
    <p:sldId id="256" r:id="rId2"/>
    <p:sldId id="257" r:id="rId3"/>
    <p:sldId id="283" r:id="rId4"/>
    <p:sldId id="284" r:id="rId5"/>
    <p:sldId id="265" r:id="rId6"/>
    <p:sldId id="274" r:id="rId7"/>
    <p:sldId id="276" r:id="rId8"/>
    <p:sldId id="259" r:id="rId9"/>
    <p:sldId id="263" r:id="rId10"/>
    <p:sldId id="264" r:id="rId11"/>
    <p:sldId id="267" r:id="rId12"/>
    <p:sldId id="268" r:id="rId13"/>
    <p:sldId id="269" r:id="rId14"/>
    <p:sldId id="273" r:id="rId15"/>
    <p:sldId id="271" r:id="rId16"/>
    <p:sldId id="277" r:id="rId17"/>
    <p:sldId id="279" r:id="rId18"/>
    <p:sldId id="278"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1E22B2"/>
    <a:srgbClr val="3B4C95"/>
    <a:srgbClr val="009AD0"/>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36" autoAdjust="0"/>
  </p:normalViewPr>
  <p:slideViewPr>
    <p:cSldViewPr>
      <p:cViewPr varScale="1">
        <p:scale>
          <a:sx n="60" d="100"/>
          <a:sy n="60" d="100"/>
        </p:scale>
        <p:origin x="-100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8190B-A619-4BD5-99ED-111B7FCA779E}" type="datetimeFigureOut">
              <a:rPr lang="en-US" smtClean="0"/>
              <a:pPr/>
              <a:t>5/30/2016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1D1F90-B905-4A3E-89EB-CC6A9DEB6E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D1F90-B905-4A3E-89EB-CC6A9DEB6E3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D1F90-B905-4A3E-89EB-CC6A9DEB6E3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D1F90-B905-4A3E-89EB-CC6A9DEB6E36}"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94658C-EE82-490B-B1FF-227544820B1A}" type="datetimeFigureOut">
              <a:rPr lang="en-US" smtClean="0"/>
              <a:pPr/>
              <a:t>5/30/2016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712949-DDDA-46A9-9C97-F9C1C3752D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712949-DDDA-46A9-9C97-F9C1C3752D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712949-DDDA-46A9-9C97-F9C1C3752D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712949-DDDA-46A9-9C97-F9C1C3752D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712949-DDDA-46A9-9C97-F9C1C3752D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712949-DDDA-46A9-9C97-F9C1C3752D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1712949-DDDA-46A9-9C97-F9C1C3752D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712949-DDDA-46A9-9C97-F9C1C3752D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94658C-EE82-490B-B1FF-227544820B1A}" type="datetimeFigureOut">
              <a:rPr lang="en-US" smtClean="0"/>
              <a:pPr/>
              <a:t>5/30/2016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712949-DDDA-46A9-9C97-F9C1C3752D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194658C-EE82-490B-B1FF-227544820B1A}" type="datetimeFigureOut">
              <a:rPr lang="en-US" smtClean="0"/>
              <a:pPr/>
              <a:t>5/30/2016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712949-DDDA-46A9-9C97-F9C1C3752D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94658C-EE82-490B-B1FF-227544820B1A}" type="datetimeFigureOut">
              <a:rPr lang="en-US" smtClean="0"/>
              <a:pPr/>
              <a:t>5/30/2016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712949-DDDA-46A9-9C97-F9C1C3752D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94658C-EE82-490B-B1FF-227544820B1A}" type="datetimeFigureOut">
              <a:rPr lang="en-US" smtClean="0"/>
              <a:pPr/>
              <a:t>5/30/2016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712949-DDDA-46A9-9C97-F9C1C3752D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8153400" cy="1829761"/>
          </a:xfrm>
        </p:spPr>
        <p:txBody>
          <a:bodyPr>
            <a:normAutofit/>
          </a:bodyPr>
          <a:lstStyle/>
          <a:p>
            <a:pPr algn="ctr"/>
            <a:r>
              <a:rPr lang="en-US" sz="3000" dirty="0" smtClean="0"/>
              <a:t>Spectral characteristics of the AGNs type 1 in the optical</a:t>
            </a:r>
            <a:r>
              <a:rPr lang="x-none" sz="3000" dirty="0" smtClean="0"/>
              <a:t>/UV spectral band</a:t>
            </a:r>
            <a:endParaRPr lang="en-US" sz="3000" dirty="0"/>
          </a:p>
        </p:txBody>
      </p:sp>
      <p:sp>
        <p:nvSpPr>
          <p:cNvPr id="3" name="Subtitle 2"/>
          <p:cNvSpPr>
            <a:spLocks noGrp="1"/>
          </p:cNvSpPr>
          <p:nvPr>
            <p:ph type="subTitle" idx="1"/>
          </p:nvPr>
        </p:nvSpPr>
        <p:spPr>
          <a:xfrm>
            <a:off x="685800" y="3962400"/>
            <a:ext cx="7772400" cy="1199704"/>
          </a:xfrm>
        </p:spPr>
        <p:txBody>
          <a:bodyPr>
            <a:normAutofit/>
          </a:bodyPr>
          <a:lstStyle/>
          <a:p>
            <a:pPr algn="ctr"/>
            <a:r>
              <a:rPr lang="x-none" sz="1600" dirty="0" smtClean="0"/>
              <a:t>Jelena Kovačević Dojčinović, Luka Č. Popović</a:t>
            </a:r>
          </a:p>
          <a:p>
            <a:pPr algn="ctr"/>
            <a:r>
              <a:rPr lang="x-none" sz="1600" i="1" dirty="0" smtClean="0"/>
              <a:t>Astronomical observatory Belgrade</a:t>
            </a:r>
            <a:endParaRPr lang="en-US" sz="1600" i="1" dirty="0"/>
          </a:p>
        </p:txBody>
      </p:sp>
      <p:pic>
        <p:nvPicPr>
          <p:cNvPr id="4" name="Picture 3" descr="aob_logo_color"/>
          <p:cNvPicPr>
            <a:picLocks noChangeAspect="1" noChangeArrowheads="1"/>
          </p:cNvPicPr>
          <p:nvPr/>
        </p:nvPicPr>
        <p:blipFill>
          <a:blip r:embed="rId2" cstate="print"/>
          <a:srcRect/>
          <a:stretch>
            <a:fillRect/>
          </a:stretch>
        </p:blipFill>
        <p:spPr bwMode="auto">
          <a:xfrm>
            <a:off x="3886200" y="304800"/>
            <a:ext cx="1370145" cy="137133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3581400"/>
            <a:ext cx="3657600" cy="2743200"/>
          </a:xfrm>
        </p:spPr>
        <p:txBody>
          <a:bodyPr>
            <a:normAutofit/>
          </a:bodyPr>
          <a:lstStyle/>
          <a:p>
            <a:pPr>
              <a:buFont typeface="Wingdings 3" pitchFamily="18" charset="2"/>
              <a:buNone/>
            </a:pPr>
            <a:r>
              <a:rPr lang="sr-Latn-CS" sz="1200" b="1" dirty="0" smtClean="0">
                <a:solidFill>
                  <a:srgbClr val="C00000"/>
                </a:solidFill>
              </a:rPr>
              <a:t>Balmer continuum model</a:t>
            </a:r>
            <a:r>
              <a:rPr lang="sr-Latn-CS" sz="1200" dirty="0" smtClean="0">
                <a:solidFill>
                  <a:srgbClr val="C00000"/>
                </a:solidFill>
              </a:rPr>
              <a:t>:</a:t>
            </a:r>
            <a:r>
              <a:rPr lang="sr-Latn-CS" sz="1200" dirty="0" smtClean="0"/>
              <a:t>  Balmer continuum</a:t>
            </a:r>
          </a:p>
          <a:p>
            <a:pPr>
              <a:buFont typeface="Wingdings 3" pitchFamily="18" charset="2"/>
              <a:buNone/>
            </a:pPr>
            <a:r>
              <a:rPr lang="sr-Latn-CS" sz="1200" dirty="0" smtClean="0"/>
              <a:t> (Grandi 1982, </a:t>
            </a:r>
            <a:r>
              <a:rPr lang="el-GR" sz="1200" dirty="0" smtClean="0"/>
              <a:t>λ</a:t>
            </a:r>
            <a:r>
              <a:rPr lang="sr-Latn-CS" sz="1200" dirty="0" smtClean="0"/>
              <a:t>&lt;3646A) </a:t>
            </a:r>
            <a:r>
              <a:rPr lang="sr-Latn-CS" sz="1200" u="sng" dirty="0" smtClean="0"/>
              <a:t>+ high order Balmer lines (n=3-400, </a:t>
            </a:r>
            <a:r>
              <a:rPr lang="el-GR" sz="1200" u="sng" dirty="0" smtClean="0"/>
              <a:t>λ</a:t>
            </a:r>
            <a:r>
              <a:rPr lang="sr-Latn-CS" sz="1200" u="sng" dirty="0" smtClean="0"/>
              <a:t>&gt;3646A) </a:t>
            </a:r>
          </a:p>
          <a:p>
            <a:pPr>
              <a:buFont typeface="Wingdings 3" pitchFamily="18" charset="2"/>
              <a:buNone/>
            </a:pPr>
            <a:endParaRPr lang="sr-Latn-CS" sz="1200" u="sng" dirty="0" smtClean="0"/>
          </a:p>
          <a:p>
            <a:pPr>
              <a:buFont typeface="Wingdings 3" pitchFamily="18" charset="2"/>
              <a:buNone/>
            </a:pPr>
            <a:endParaRPr lang="sr-Latn-CS" sz="1200" u="sng" dirty="0" smtClean="0"/>
          </a:p>
          <a:p>
            <a:pPr>
              <a:buFont typeface="Wingdings" pitchFamily="2" charset="2"/>
              <a:buChar char="q"/>
            </a:pPr>
            <a:r>
              <a:rPr lang="sr-Latn-CS" sz="1200" dirty="0" smtClean="0"/>
              <a:t> One parameter of freedom less – we are calculating the intensity of the Balmer continuum using high order Balmer lines</a:t>
            </a:r>
          </a:p>
          <a:p>
            <a:pPr>
              <a:buFont typeface="Wingdings" pitchFamily="2" charset="2"/>
              <a:buChar char="q"/>
            </a:pPr>
            <a:r>
              <a:rPr lang="sr-Latn-CS" sz="1200" dirty="0" smtClean="0"/>
              <a:t>Good fit near Balmer edge                                        </a:t>
            </a:r>
          </a:p>
          <a:p>
            <a:pPr>
              <a:buFont typeface="Wingdings 3" pitchFamily="18" charset="2"/>
              <a:buNone/>
            </a:pPr>
            <a:endParaRPr lang="sr-Latn-CS" sz="2400" dirty="0" smtClean="0"/>
          </a:p>
          <a:p>
            <a:endParaRPr lang="en-US" dirty="0"/>
          </a:p>
        </p:txBody>
      </p:sp>
      <p:sp>
        <p:nvSpPr>
          <p:cNvPr id="4" name="Title 2"/>
          <p:cNvSpPr>
            <a:spLocks noGrp="1"/>
          </p:cNvSpPr>
          <p:nvPr>
            <p:ph type="title"/>
          </p:nvPr>
        </p:nvSpPr>
        <p:spPr>
          <a:xfrm>
            <a:off x="381000" y="76200"/>
            <a:ext cx="8229600" cy="1143000"/>
          </a:xfrm>
        </p:spPr>
        <p:txBody>
          <a:bodyPr>
            <a:normAutofit/>
          </a:bodyPr>
          <a:lstStyle/>
          <a:p>
            <a:r>
              <a:rPr lang="x-none" sz="2500" dirty="0" smtClean="0"/>
              <a:t>2. </a:t>
            </a:r>
            <a:r>
              <a:rPr lang="en-US" sz="2500" dirty="0" smtClean="0"/>
              <a:t>Modeling the optical spectra</a:t>
            </a:r>
            <a:r>
              <a:rPr lang="x-none" sz="2500" dirty="0" smtClean="0"/>
              <a:t>: </a:t>
            </a:r>
            <a:r>
              <a:rPr lang="x-none" sz="4400" dirty="0" smtClean="0"/>
              <a:t/>
            </a:r>
            <a:br>
              <a:rPr lang="x-none" sz="4400" dirty="0" smtClean="0"/>
            </a:br>
            <a:r>
              <a:rPr lang="x-none" sz="2000" dirty="0" smtClean="0"/>
              <a:t>2.3 Balmer continuum model</a:t>
            </a:r>
            <a:endParaRPr lang="en-US" sz="2000" dirty="0"/>
          </a:p>
        </p:txBody>
      </p:sp>
      <p:pic>
        <p:nvPicPr>
          <p:cNvPr id="5" name="Picture 5" descr="Z:\MANDRIVA\Desktop\UV2012\preliminarni_rezultati\primer dobrog fita\spec41061866116cont copy.eps"/>
          <p:cNvPicPr>
            <a:picLocks noChangeAspect="1" noChangeArrowheads="1"/>
          </p:cNvPicPr>
          <p:nvPr/>
        </p:nvPicPr>
        <p:blipFill>
          <a:blip r:embed="rId2" cstate="print"/>
          <a:srcRect/>
          <a:stretch>
            <a:fillRect/>
          </a:stretch>
        </p:blipFill>
        <p:spPr bwMode="auto">
          <a:xfrm>
            <a:off x="152400" y="3048000"/>
            <a:ext cx="5051412" cy="3535670"/>
          </a:xfrm>
          <a:prstGeom prst="rect">
            <a:avLst/>
          </a:prstGeom>
          <a:noFill/>
          <a:ln w="9525">
            <a:noFill/>
            <a:miter lim="800000"/>
            <a:headEnd/>
            <a:tailEnd/>
          </a:ln>
        </p:spPr>
      </p:pic>
      <p:sp>
        <p:nvSpPr>
          <p:cNvPr id="9" name="TextBox 8"/>
          <p:cNvSpPr txBox="1"/>
          <p:nvPr/>
        </p:nvSpPr>
        <p:spPr>
          <a:xfrm>
            <a:off x="914400" y="4953000"/>
            <a:ext cx="990600" cy="276999"/>
          </a:xfrm>
          <a:prstGeom prst="rect">
            <a:avLst/>
          </a:prstGeom>
          <a:noFill/>
          <a:ln>
            <a:noFill/>
          </a:ln>
        </p:spPr>
        <p:txBody>
          <a:bodyPr wrap="square" rtlCol="0">
            <a:spAutoFit/>
          </a:bodyPr>
          <a:lstStyle/>
          <a:p>
            <a:r>
              <a:rPr lang="x-none" sz="1200" dirty="0" smtClean="0">
                <a:solidFill>
                  <a:srgbClr val="0070C0"/>
                </a:solidFill>
              </a:rPr>
              <a:t>power low</a:t>
            </a:r>
            <a:endParaRPr lang="en-US" sz="1200" dirty="0">
              <a:solidFill>
                <a:srgbClr val="0070C0"/>
              </a:solidFill>
            </a:endParaRPr>
          </a:p>
        </p:txBody>
      </p:sp>
      <p:cxnSp>
        <p:nvCxnSpPr>
          <p:cNvPr id="12" name="Straight Arrow Connector 11"/>
          <p:cNvCxnSpPr/>
          <p:nvPr/>
        </p:nvCxnSpPr>
        <p:spPr>
          <a:xfrm flipV="1">
            <a:off x="1828800" y="5867400"/>
            <a:ext cx="304800" cy="2286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rot="5400000" flipH="1" flipV="1">
            <a:off x="1259064" y="4798842"/>
            <a:ext cx="304795" cy="352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81201" y="5486401"/>
            <a:ext cx="1142586" cy="461665"/>
          </a:xfrm>
          <a:prstGeom prst="rect">
            <a:avLst/>
          </a:prstGeom>
          <a:noFill/>
        </p:spPr>
        <p:txBody>
          <a:bodyPr wrap="square" rtlCol="0">
            <a:spAutoFit/>
          </a:bodyPr>
          <a:lstStyle/>
          <a:p>
            <a:r>
              <a:rPr lang="x-none" sz="1200" dirty="0" smtClean="0">
                <a:solidFill>
                  <a:srgbClr val="00B050"/>
                </a:solidFill>
              </a:rPr>
              <a:t>Balmer continuum </a:t>
            </a:r>
            <a:endParaRPr lang="en-US" sz="1200" dirty="0">
              <a:solidFill>
                <a:srgbClr val="00B050"/>
              </a:solidFill>
            </a:endParaRPr>
          </a:p>
        </p:txBody>
      </p:sp>
      <p:cxnSp>
        <p:nvCxnSpPr>
          <p:cNvPr id="17" name="Straight Arrow Connector 16"/>
          <p:cNvCxnSpPr/>
          <p:nvPr/>
        </p:nvCxnSpPr>
        <p:spPr>
          <a:xfrm rot="5400000" flipH="1" flipV="1">
            <a:off x="3581400" y="5943600"/>
            <a:ext cx="228600" cy="228600"/>
          </a:xfrm>
          <a:prstGeom prst="straightConnector1">
            <a:avLst/>
          </a:prstGeom>
          <a:ln w="19050">
            <a:solidFill>
              <a:srgbClr val="FF9966"/>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5638801"/>
            <a:ext cx="1389427" cy="461665"/>
          </a:xfrm>
          <a:prstGeom prst="rect">
            <a:avLst/>
          </a:prstGeom>
          <a:noFill/>
        </p:spPr>
        <p:txBody>
          <a:bodyPr wrap="square" rtlCol="0">
            <a:spAutoFit/>
          </a:bodyPr>
          <a:lstStyle/>
          <a:p>
            <a:r>
              <a:rPr lang="en-US" sz="1200" dirty="0" smtClean="0">
                <a:solidFill>
                  <a:srgbClr val="FF9966"/>
                </a:solidFill>
              </a:rPr>
              <a:t>H</a:t>
            </a:r>
            <a:r>
              <a:rPr lang="x-none" sz="1200" dirty="0" smtClean="0">
                <a:solidFill>
                  <a:srgbClr val="FF9966"/>
                </a:solidFill>
              </a:rPr>
              <a:t>igh order Balmer lines</a:t>
            </a:r>
            <a:endParaRPr lang="en-US" sz="1200" dirty="0">
              <a:solidFill>
                <a:srgbClr val="FF9966"/>
              </a:solidFill>
            </a:endParaRPr>
          </a:p>
        </p:txBody>
      </p:sp>
      <p:sp>
        <p:nvSpPr>
          <p:cNvPr id="19" name="Rectangle 18"/>
          <p:cNvSpPr/>
          <p:nvPr/>
        </p:nvSpPr>
        <p:spPr>
          <a:xfrm>
            <a:off x="1371600" y="3276600"/>
            <a:ext cx="3581400" cy="276999"/>
          </a:xfrm>
          <a:prstGeom prst="rect">
            <a:avLst/>
          </a:prstGeom>
        </p:spPr>
        <p:txBody>
          <a:bodyPr wrap="square">
            <a:spAutoFit/>
          </a:bodyPr>
          <a:lstStyle/>
          <a:p>
            <a:r>
              <a:rPr lang="x-none" sz="1200" dirty="0" smtClean="0"/>
              <a:t>Kovačević et al. </a:t>
            </a:r>
            <a:r>
              <a:rPr lang="en-US" sz="1200" dirty="0" smtClean="0"/>
              <a:t>2014</a:t>
            </a:r>
            <a:r>
              <a:rPr lang="x-none" sz="1200" dirty="0" smtClean="0"/>
              <a:t>,</a:t>
            </a:r>
            <a:r>
              <a:rPr lang="x-none" sz="1200" b="1" i="1" dirty="0" smtClean="0"/>
              <a:t> </a:t>
            </a:r>
            <a:r>
              <a:rPr lang="en-US" sz="1200" b="1" i="1" dirty="0" err="1" smtClean="0"/>
              <a:t>AdSpR</a:t>
            </a:r>
            <a:r>
              <a:rPr lang="x-none" sz="1200" dirty="0" smtClean="0"/>
              <a:t>, </a:t>
            </a:r>
            <a:r>
              <a:rPr lang="en-US" sz="1200" dirty="0" smtClean="0"/>
              <a:t>54</a:t>
            </a:r>
            <a:r>
              <a:rPr lang="x-none" sz="1200" dirty="0" smtClean="0"/>
              <a:t>, </a:t>
            </a:r>
            <a:r>
              <a:rPr lang="en-US" sz="1200" dirty="0" smtClean="0"/>
              <a:t>1347</a:t>
            </a:r>
            <a:endParaRPr lang="en-US" sz="1200" dirty="0"/>
          </a:p>
        </p:txBody>
      </p:sp>
      <p:pic>
        <p:nvPicPr>
          <p:cNvPr id="4098" name="Picture 2"/>
          <p:cNvPicPr>
            <a:picLocks noChangeAspect="1" noChangeArrowheads="1"/>
          </p:cNvPicPr>
          <p:nvPr/>
        </p:nvPicPr>
        <p:blipFill>
          <a:blip r:embed="rId3" cstate="print"/>
          <a:srcRect/>
          <a:stretch>
            <a:fillRect/>
          </a:stretch>
        </p:blipFill>
        <p:spPr bwMode="auto">
          <a:xfrm>
            <a:off x="228600" y="1524000"/>
            <a:ext cx="4801291" cy="1295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5257800" y="1752600"/>
            <a:ext cx="3019425" cy="1011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UV2.gif"/>
          <p:cNvPicPr>
            <a:picLocks noChangeAspect="1"/>
          </p:cNvPicPr>
          <p:nvPr/>
        </p:nvPicPr>
        <p:blipFill>
          <a:blip r:embed="rId2" cstate="print"/>
          <a:stretch>
            <a:fillRect/>
          </a:stretch>
        </p:blipFill>
        <p:spPr>
          <a:xfrm>
            <a:off x="0" y="3200400"/>
            <a:ext cx="3813048" cy="3432048"/>
          </a:xfrm>
          <a:prstGeom prst="rect">
            <a:avLst/>
          </a:prstGeom>
        </p:spPr>
      </p:pic>
      <p:pic>
        <p:nvPicPr>
          <p:cNvPr id="18" name="Content Placeholder 17" descr="OPT2.gif"/>
          <p:cNvPicPr>
            <a:picLocks noGrp="1" noChangeAspect="1"/>
          </p:cNvPicPr>
          <p:nvPr>
            <p:ph idx="1"/>
          </p:nvPr>
        </p:nvPicPr>
        <p:blipFill>
          <a:blip r:embed="rId3" cstate="print"/>
          <a:stretch>
            <a:fillRect/>
          </a:stretch>
        </p:blipFill>
        <p:spPr>
          <a:xfrm>
            <a:off x="3637313" y="3200400"/>
            <a:ext cx="5506687" cy="3474720"/>
          </a:xfrm>
        </p:spPr>
      </p:pic>
      <p:sp>
        <p:nvSpPr>
          <p:cNvPr id="7" name="TextBox 6"/>
          <p:cNvSpPr txBox="1"/>
          <p:nvPr/>
        </p:nvSpPr>
        <p:spPr>
          <a:xfrm>
            <a:off x="1066800" y="2819400"/>
            <a:ext cx="6841938" cy="369332"/>
          </a:xfrm>
          <a:prstGeom prst="rect">
            <a:avLst/>
          </a:prstGeom>
          <a:noFill/>
        </p:spPr>
        <p:txBody>
          <a:bodyPr wrap="none" rtlCol="0">
            <a:spAutoFit/>
          </a:bodyPr>
          <a:lstStyle/>
          <a:p>
            <a:r>
              <a:rPr lang="sr-Cyrl-CS" dirty="0" smtClean="0"/>
              <a:t> </a:t>
            </a:r>
            <a:r>
              <a:rPr lang="sr-Latn-CS" dirty="0" smtClean="0"/>
              <a:t>UV</a:t>
            </a:r>
            <a:r>
              <a:rPr lang="sr-Cyrl-CS" dirty="0" smtClean="0"/>
              <a:t> </a:t>
            </a:r>
            <a:r>
              <a:rPr lang="en-US" dirty="0" smtClean="0">
                <a:latin typeface="Arial" pitchFamily="34" charset="0"/>
                <a:cs typeface="Arial" pitchFamily="34" charset="0"/>
              </a:rPr>
              <a:t>(2650-3050 Å)</a:t>
            </a:r>
            <a:r>
              <a:rPr lang="sr-Cyrl-CS" dirty="0" smtClean="0">
                <a:latin typeface="Arial" pitchFamily="34" charset="0"/>
                <a:cs typeface="Arial" pitchFamily="34" charset="0"/>
              </a:rPr>
              <a:t>                                    </a:t>
            </a:r>
            <a:r>
              <a:rPr lang="en-US" dirty="0" smtClean="0"/>
              <a:t>optical (</a:t>
            </a:r>
            <a:r>
              <a:rPr lang="en-US" dirty="0" smtClean="0">
                <a:latin typeface="Arial" pitchFamily="34" charset="0"/>
                <a:cs typeface="Arial" pitchFamily="34" charset="0"/>
              </a:rPr>
              <a:t>4000-5600 Å</a:t>
            </a:r>
            <a:r>
              <a:rPr lang="en-US" dirty="0" smtClean="0"/>
              <a:t>)</a:t>
            </a:r>
            <a:endParaRPr lang="en-US" dirty="0"/>
          </a:p>
        </p:txBody>
      </p:sp>
      <p:sp>
        <p:nvSpPr>
          <p:cNvPr id="9" name="TextBox 8"/>
          <p:cNvSpPr txBox="1"/>
          <p:nvPr/>
        </p:nvSpPr>
        <p:spPr>
          <a:xfrm>
            <a:off x="1473233" y="3355848"/>
            <a:ext cx="665567" cy="307777"/>
          </a:xfrm>
          <a:prstGeom prst="rect">
            <a:avLst/>
          </a:prstGeom>
          <a:noFill/>
        </p:spPr>
        <p:txBody>
          <a:bodyPr wrap="none" rtlCol="0">
            <a:spAutoFit/>
          </a:bodyPr>
          <a:lstStyle/>
          <a:p>
            <a:r>
              <a:rPr lang="sr-Latn-CS" sz="1400" dirty="0" smtClean="0"/>
              <a:t>Mg II </a:t>
            </a:r>
            <a:endParaRPr lang="en-US" sz="1400" dirty="0"/>
          </a:p>
        </p:txBody>
      </p:sp>
      <p:sp>
        <p:nvSpPr>
          <p:cNvPr id="10" name="TextBox 9"/>
          <p:cNvSpPr txBox="1"/>
          <p:nvPr/>
        </p:nvSpPr>
        <p:spPr>
          <a:xfrm>
            <a:off x="2540033" y="4956048"/>
            <a:ext cx="837089" cy="307777"/>
          </a:xfrm>
          <a:prstGeom prst="rect">
            <a:avLst/>
          </a:prstGeom>
          <a:noFill/>
        </p:spPr>
        <p:txBody>
          <a:bodyPr wrap="none" rtlCol="0">
            <a:spAutoFit/>
          </a:bodyPr>
          <a:lstStyle/>
          <a:p>
            <a:r>
              <a:rPr lang="sr-Latn-CS" sz="1400" dirty="0" smtClean="0"/>
              <a:t>UV Fe II</a:t>
            </a:r>
            <a:endParaRPr lang="en-US" sz="1400" dirty="0"/>
          </a:p>
        </p:txBody>
      </p:sp>
      <p:sp>
        <p:nvSpPr>
          <p:cNvPr id="11" name="TextBox 10"/>
          <p:cNvSpPr txBox="1"/>
          <p:nvPr/>
        </p:nvSpPr>
        <p:spPr>
          <a:xfrm>
            <a:off x="6502433" y="3508248"/>
            <a:ext cx="423514" cy="307777"/>
          </a:xfrm>
          <a:prstGeom prst="rect">
            <a:avLst/>
          </a:prstGeom>
          <a:noFill/>
        </p:spPr>
        <p:txBody>
          <a:bodyPr wrap="none" rtlCol="0">
            <a:spAutoFit/>
          </a:bodyPr>
          <a:lstStyle/>
          <a:p>
            <a:r>
              <a:rPr lang="sr-Latn-CS" sz="1400" dirty="0" smtClean="0"/>
              <a:t>H</a:t>
            </a:r>
            <a:r>
              <a:rPr lang="el-GR" sz="1400" dirty="0" smtClean="0"/>
              <a:t>β</a:t>
            </a:r>
            <a:endParaRPr lang="en-US" sz="1400" dirty="0"/>
          </a:p>
        </p:txBody>
      </p:sp>
      <p:sp>
        <p:nvSpPr>
          <p:cNvPr id="12" name="TextBox 11"/>
          <p:cNvSpPr txBox="1"/>
          <p:nvPr/>
        </p:nvSpPr>
        <p:spPr>
          <a:xfrm>
            <a:off x="5130833" y="4346448"/>
            <a:ext cx="418704" cy="307777"/>
          </a:xfrm>
          <a:prstGeom prst="rect">
            <a:avLst/>
          </a:prstGeom>
          <a:noFill/>
        </p:spPr>
        <p:txBody>
          <a:bodyPr wrap="none" rtlCol="0">
            <a:spAutoFit/>
          </a:bodyPr>
          <a:lstStyle/>
          <a:p>
            <a:r>
              <a:rPr lang="sr-Latn-CS" sz="1400" dirty="0" smtClean="0"/>
              <a:t>H</a:t>
            </a:r>
            <a:r>
              <a:rPr lang="el-GR" sz="1400" dirty="0" smtClean="0">
                <a:latin typeface="Lucida Sans Unicode"/>
                <a:cs typeface="Lucida Sans Unicode"/>
              </a:rPr>
              <a:t>γ</a:t>
            </a:r>
            <a:endParaRPr lang="en-US" sz="1400" dirty="0"/>
          </a:p>
        </p:txBody>
      </p:sp>
      <p:sp>
        <p:nvSpPr>
          <p:cNvPr id="13" name="TextBox 12"/>
          <p:cNvSpPr txBox="1"/>
          <p:nvPr/>
        </p:nvSpPr>
        <p:spPr>
          <a:xfrm>
            <a:off x="4368833" y="4727448"/>
            <a:ext cx="421910" cy="307777"/>
          </a:xfrm>
          <a:prstGeom prst="rect">
            <a:avLst/>
          </a:prstGeom>
          <a:noFill/>
        </p:spPr>
        <p:txBody>
          <a:bodyPr wrap="none" rtlCol="0">
            <a:spAutoFit/>
          </a:bodyPr>
          <a:lstStyle/>
          <a:p>
            <a:r>
              <a:rPr lang="sr-Latn-CS" sz="1400" dirty="0" smtClean="0"/>
              <a:t>H</a:t>
            </a:r>
            <a:r>
              <a:rPr lang="el-GR" sz="1400" dirty="0" smtClean="0">
                <a:latin typeface="Lucida Sans Unicode"/>
                <a:cs typeface="Lucida Sans Unicode"/>
              </a:rPr>
              <a:t>δ</a:t>
            </a:r>
            <a:endParaRPr lang="en-US" sz="1400" dirty="0"/>
          </a:p>
        </p:txBody>
      </p:sp>
      <p:sp>
        <p:nvSpPr>
          <p:cNvPr id="14" name="TextBox 13"/>
          <p:cNvSpPr txBox="1"/>
          <p:nvPr/>
        </p:nvSpPr>
        <p:spPr>
          <a:xfrm>
            <a:off x="5892833" y="4803648"/>
            <a:ext cx="538930" cy="307777"/>
          </a:xfrm>
          <a:prstGeom prst="rect">
            <a:avLst/>
          </a:prstGeom>
          <a:noFill/>
        </p:spPr>
        <p:txBody>
          <a:bodyPr wrap="none" rtlCol="0">
            <a:spAutoFit/>
          </a:bodyPr>
          <a:lstStyle/>
          <a:p>
            <a:r>
              <a:rPr lang="sr-Latn-CS" sz="1400" dirty="0" smtClean="0"/>
              <a:t>Fe II</a:t>
            </a:r>
            <a:endParaRPr lang="en-US" sz="1400" dirty="0"/>
          </a:p>
        </p:txBody>
      </p:sp>
      <p:sp>
        <p:nvSpPr>
          <p:cNvPr id="16" name="TextBox 15"/>
          <p:cNvSpPr txBox="1"/>
          <p:nvPr/>
        </p:nvSpPr>
        <p:spPr>
          <a:xfrm>
            <a:off x="7950233" y="4879848"/>
            <a:ext cx="538930" cy="307777"/>
          </a:xfrm>
          <a:prstGeom prst="rect">
            <a:avLst/>
          </a:prstGeom>
          <a:noFill/>
        </p:spPr>
        <p:txBody>
          <a:bodyPr wrap="none" rtlCol="0">
            <a:spAutoFit/>
          </a:bodyPr>
          <a:lstStyle/>
          <a:p>
            <a:r>
              <a:rPr lang="sr-Latn-CS" sz="1400" dirty="0" smtClean="0"/>
              <a:t>Fe II</a:t>
            </a:r>
            <a:endParaRPr lang="en-US" sz="1400" dirty="0"/>
          </a:p>
        </p:txBody>
      </p:sp>
      <p:sp>
        <p:nvSpPr>
          <p:cNvPr id="17" name="TextBox 16"/>
          <p:cNvSpPr txBox="1"/>
          <p:nvPr/>
        </p:nvSpPr>
        <p:spPr>
          <a:xfrm>
            <a:off x="7112033" y="3965448"/>
            <a:ext cx="649537" cy="307777"/>
          </a:xfrm>
          <a:prstGeom prst="rect">
            <a:avLst/>
          </a:prstGeom>
          <a:noFill/>
        </p:spPr>
        <p:txBody>
          <a:bodyPr wrap="none" rtlCol="0">
            <a:spAutoFit/>
          </a:bodyPr>
          <a:lstStyle/>
          <a:p>
            <a:r>
              <a:rPr lang="en-US" sz="1400" dirty="0" smtClean="0"/>
              <a:t>[O III]</a:t>
            </a:r>
            <a:endParaRPr lang="en-US" sz="1400" dirty="0"/>
          </a:p>
        </p:txBody>
      </p:sp>
      <p:sp>
        <p:nvSpPr>
          <p:cNvPr id="15" name="Title 2"/>
          <p:cNvSpPr txBox="1">
            <a:spLocks/>
          </p:cNvSpPr>
          <p:nvPr/>
        </p:nvSpPr>
        <p:spPr>
          <a:xfrm>
            <a:off x="685800" y="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0" name="Title 2"/>
          <p:cNvSpPr>
            <a:spLocks noGrp="1"/>
          </p:cNvSpPr>
          <p:nvPr>
            <p:ph type="title"/>
          </p:nvPr>
        </p:nvSpPr>
        <p:spPr>
          <a:xfrm>
            <a:off x="228600" y="152400"/>
            <a:ext cx="8229600" cy="914400"/>
          </a:xfrm>
        </p:spPr>
        <p:txBody>
          <a:bodyPr>
            <a:normAutofit fontScale="90000"/>
          </a:bodyPr>
          <a:lstStyle/>
          <a:p>
            <a:r>
              <a:rPr lang="x-none" sz="2500" dirty="0" smtClean="0"/>
              <a:t>3. Kinematics of the emission regions in AGNs</a:t>
            </a:r>
            <a:r>
              <a:rPr lang="x-none" sz="2800" dirty="0" smtClean="0"/>
              <a:t/>
            </a:r>
            <a:br>
              <a:rPr lang="x-none" sz="2800" dirty="0" smtClean="0"/>
            </a:br>
            <a:r>
              <a:rPr lang="x-none" sz="2000" dirty="0" smtClean="0"/>
              <a:t>    3.1 Where the optical/UV Fe II lines arise?</a:t>
            </a:r>
            <a:br>
              <a:rPr lang="x-none" sz="2000" dirty="0" smtClean="0"/>
            </a:br>
            <a:endParaRPr lang="en-US" sz="2000" dirty="0"/>
          </a:p>
        </p:txBody>
      </p:sp>
      <p:sp>
        <p:nvSpPr>
          <p:cNvPr id="21" name="TextBox 20"/>
          <p:cNvSpPr txBox="1"/>
          <p:nvPr/>
        </p:nvSpPr>
        <p:spPr>
          <a:xfrm>
            <a:off x="152400" y="914400"/>
            <a:ext cx="8991600" cy="1892826"/>
          </a:xfrm>
          <a:prstGeom prst="rect">
            <a:avLst/>
          </a:prstGeom>
          <a:noFill/>
        </p:spPr>
        <p:txBody>
          <a:bodyPr wrap="square" rtlCol="0">
            <a:spAutoFit/>
          </a:bodyPr>
          <a:lstStyle/>
          <a:p>
            <a:pPr>
              <a:buFontTx/>
              <a:buChar char="-"/>
            </a:pPr>
            <a:r>
              <a:rPr lang="x-none" sz="1400" dirty="0" smtClean="0"/>
              <a:t> large AGN sample from SDSS </a:t>
            </a:r>
          </a:p>
          <a:p>
            <a:pPr>
              <a:buFontTx/>
              <a:buChar char="-"/>
            </a:pPr>
            <a:r>
              <a:rPr lang="x-none" sz="1400" dirty="0" smtClean="0"/>
              <a:t> </a:t>
            </a:r>
            <a:r>
              <a:rPr lang="en-US" sz="1400" dirty="0" smtClean="0"/>
              <a:t>C</a:t>
            </a:r>
            <a:r>
              <a:rPr lang="x-none" sz="1400" dirty="0" smtClean="0"/>
              <a:t>orrelations between the widths (and between shifts)</a:t>
            </a:r>
          </a:p>
          <a:p>
            <a:r>
              <a:rPr lang="x-none" sz="1400" dirty="0" smtClean="0"/>
              <a:t> of UV/optical Fe II, Mg II 2800 A and  Balmer lines core</a:t>
            </a:r>
          </a:p>
          <a:p>
            <a:r>
              <a:rPr lang="x-none" sz="1400" dirty="0" smtClean="0"/>
              <a:t>indicate that the iron lines arise in the same emission region where</a:t>
            </a:r>
          </a:p>
          <a:p>
            <a:r>
              <a:rPr lang="x-none" sz="1400" dirty="0" smtClean="0"/>
              <a:t>the core of the Balmer lines arise: </a:t>
            </a:r>
            <a:r>
              <a:rPr lang="x-none" sz="1400" dirty="0" smtClean="0">
                <a:solidFill>
                  <a:srgbClr val="C00000"/>
                </a:solidFill>
              </a:rPr>
              <a:t>Intermediate Line Region (</a:t>
            </a:r>
            <a:r>
              <a:rPr lang="x-none" sz="1400" smtClean="0">
                <a:solidFill>
                  <a:srgbClr val="C00000"/>
                </a:solidFill>
              </a:rPr>
              <a:t>ILR</a:t>
            </a:r>
            <a:r>
              <a:rPr lang="x-none" sz="1400" smtClean="0">
                <a:solidFill>
                  <a:srgbClr val="C00000"/>
                </a:solidFill>
              </a:rPr>
              <a:t>).</a:t>
            </a:r>
            <a:endParaRPr lang="en-US" sz="1400" dirty="0" smtClean="0">
              <a:solidFill>
                <a:srgbClr val="C00000"/>
              </a:solidFill>
            </a:endParaRPr>
          </a:p>
          <a:p>
            <a:endParaRPr lang="x-none" sz="1400" dirty="0" smtClean="0">
              <a:solidFill>
                <a:srgbClr val="C00000"/>
              </a:solidFill>
            </a:endParaRPr>
          </a:p>
          <a:p>
            <a:r>
              <a:rPr lang="x-none" sz="1100" smtClean="0"/>
              <a:t> Kovačević et al. 2010, </a:t>
            </a:r>
            <a:r>
              <a:rPr lang="x-none" sz="1100" b="1" i="1" smtClean="0"/>
              <a:t>ApJS</a:t>
            </a:r>
            <a:r>
              <a:rPr lang="x-none" sz="1100" smtClean="0"/>
              <a:t>, 189, </a:t>
            </a:r>
            <a:r>
              <a:rPr lang="x-none" sz="1100" smtClean="0"/>
              <a:t>15</a:t>
            </a:r>
            <a:r>
              <a:rPr lang="x-none" sz="1100" smtClean="0"/>
              <a:t>.</a:t>
            </a:r>
            <a:endParaRPr lang="x-none" sz="1100" dirty="0" smtClean="0">
              <a:solidFill>
                <a:srgbClr val="C00000"/>
              </a:solidFill>
            </a:endParaRPr>
          </a:p>
          <a:p>
            <a:r>
              <a:rPr lang="x-none" sz="1100" dirty="0" smtClean="0"/>
              <a:t>Kovačević-Dojčinović &amp; Popović, 2015, </a:t>
            </a:r>
            <a:r>
              <a:rPr lang="x-none" sz="1100" b="1" i="1" dirty="0" smtClean="0"/>
              <a:t>ApJS</a:t>
            </a:r>
            <a:r>
              <a:rPr lang="x-none" sz="1100" dirty="0" smtClean="0"/>
              <a:t>, 221</a:t>
            </a:r>
            <a:r>
              <a:rPr lang="x-none" sz="1100" smtClean="0"/>
              <a:t>, </a:t>
            </a:r>
            <a:r>
              <a:rPr lang="x-none" sz="1100" smtClean="0"/>
              <a:t>35</a:t>
            </a:r>
            <a:endParaRPr lang="en-US" sz="1100" dirty="0" smtClean="0"/>
          </a:p>
          <a:p>
            <a:r>
              <a:rPr lang="en-US" sz="1100" dirty="0" smtClean="0"/>
              <a:t>Barth et al. 2013</a:t>
            </a:r>
            <a:endParaRPr lang="en-US" sz="1100" dirty="0"/>
          </a:p>
        </p:txBody>
      </p:sp>
      <p:pic>
        <p:nvPicPr>
          <p:cNvPr id="22" name="Picture 21" descr="E:\Desktop\agn"/>
          <p:cNvPicPr>
            <a:picLocks noChangeAspect="1" noChangeArrowheads="1"/>
          </p:cNvPicPr>
          <p:nvPr/>
        </p:nvPicPr>
        <p:blipFill>
          <a:blip r:embed="rId4" cstate="print"/>
          <a:srcRect/>
          <a:stretch>
            <a:fillRect/>
          </a:stretch>
        </p:blipFill>
        <p:spPr bwMode="auto">
          <a:xfrm>
            <a:off x="6172200" y="609600"/>
            <a:ext cx="2667000" cy="2186376"/>
          </a:xfrm>
          <a:prstGeom prst="rect">
            <a:avLst/>
          </a:prstGeom>
          <a:noFill/>
          <a:ln w="6350">
            <a:solidFill>
              <a:schemeClr val="tx1"/>
            </a:solidFill>
          </a:ln>
        </p:spPr>
      </p:pic>
      <p:sp>
        <p:nvSpPr>
          <p:cNvPr id="23" name="Oval 22"/>
          <p:cNvSpPr/>
          <p:nvPr/>
        </p:nvSpPr>
        <p:spPr>
          <a:xfrm>
            <a:off x="7467600" y="2362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467600" y="25146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0000" y="24384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67600" y="2667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72400" y="2743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20000" y="2590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924800" y="2438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772400" y="25908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39000" y="24384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162800" y="25908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001000" y="26670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483383" y="914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83383" y="1066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35783" y="990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83383" y="1219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88183" y="1295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635783" y="1143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940583" y="9906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88183" y="11430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54783" y="990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178583" y="11430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016783" y="12192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10800000" flipV="1">
            <a:off x="7864383" y="838200"/>
            <a:ext cx="461556" cy="228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45383" y="685800"/>
            <a:ext cx="457200" cy="261610"/>
          </a:xfrm>
          <a:prstGeom prst="rect">
            <a:avLst/>
          </a:prstGeom>
          <a:noFill/>
        </p:spPr>
        <p:txBody>
          <a:bodyPr wrap="square" rtlCol="0">
            <a:spAutoFit/>
          </a:bodyPr>
          <a:lstStyle/>
          <a:p>
            <a:r>
              <a:rPr lang="x-none" sz="1100" dirty="0" smtClean="0"/>
              <a:t>NLR</a:t>
            </a:r>
            <a:endParaRPr lang="en-US" sz="1100" dirty="0"/>
          </a:p>
        </p:txBody>
      </p:sp>
      <p:cxnSp>
        <p:nvCxnSpPr>
          <p:cNvPr id="47" name="Straight Arrow Connector 46"/>
          <p:cNvCxnSpPr/>
          <p:nvPr/>
        </p:nvCxnSpPr>
        <p:spPr>
          <a:xfrm>
            <a:off x="6721383" y="1676400"/>
            <a:ext cx="914400" cy="228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340383" y="1524000"/>
            <a:ext cx="609599" cy="276999"/>
          </a:xfrm>
          <a:prstGeom prst="rect">
            <a:avLst/>
          </a:prstGeom>
          <a:noFill/>
        </p:spPr>
        <p:txBody>
          <a:bodyPr wrap="square" rtlCol="0">
            <a:spAutoFit/>
          </a:bodyPr>
          <a:lstStyle/>
          <a:p>
            <a:r>
              <a:rPr lang="x-none" sz="1200" dirty="0" smtClean="0"/>
              <a:t>BLR</a:t>
            </a:r>
            <a:endParaRPr lang="en-US" sz="1200" dirty="0"/>
          </a:p>
        </p:txBody>
      </p:sp>
      <p:sp>
        <p:nvSpPr>
          <p:cNvPr id="49" name="TextBox 48"/>
          <p:cNvSpPr txBox="1"/>
          <p:nvPr/>
        </p:nvSpPr>
        <p:spPr>
          <a:xfrm>
            <a:off x="6324600" y="1219200"/>
            <a:ext cx="609599" cy="307777"/>
          </a:xfrm>
          <a:prstGeom prst="rect">
            <a:avLst/>
          </a:prstGeom>
          <a:noFill/>
        </p:spPr>
        <p:txBody>
          <a:bodyPr wrap="square" rtlCol="0">
            <a:spAutoFit/>
          </a:bodyPr>
          <a:lstStyle/>
          <a:p>
            <a:r>
              <a:rPr lang="x-none" sz="1400" b="1" dirty="0" smtClean="0">
                <a:solidFill>
                  <a:srgbClr val="C00000"/>
                </a:solidFill>
              </a:rPr>
              <a:t>ILR</a:t>
            </a:r>
            <a:endParaRPr lang="en-US" sz="1400" b="1" dirty="0">
              <a:solidFill>
                <a:srgbClr val="C00000"/>
              </a:solidFill>
            </a:endParaRPr>
          </a:p>
        </p:txBody>
      </p:sp>
      <p:cxnSp>
        <p:nvCxnSpPr>
          <p:cNvPr id="50" name="Straight Arrow Connector 49"/>
          <p:cNvCxnSpPr/>
          <p:nvPr/>
        </p:nvCxnSpPr>
        <p:spPr>
          <a:xfrm>
            <a:off x="6721383" y="1371600"/>
            <a:ext cx="914400" cy="381000"/>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x-none" sz="2800" dirty="0" smtClean="0"/>
              <a:t>3. Kinematics of the emission regions in AGNs</a:t>
            </a:r>
            <a:br>
              <a:rPr lang="x-none" sz="2800" dirty="0" smtClean="0"/>
            </a:br>
            <a:r>
              <a:rPr lang="x-none" sz="2000" dirty="0" smtClean="0"/>
              <a:t>    3.1 Where the optical/UV Fe II lines arise?</a:t>
            </a:r>
            <a:br>
              <a:rPr lang="x-none" sz="2000" dirty="0" smtClean="0"/>
            </a:br>
            <a:endParaRPr lang="en-US" sz="2000" dirty="0"/>
          </a:p>
        </p:txBody>
      </p:sp>
      <p:pic>
        <p:nvPicPr>
          <p:cNvPr id="5123" name="Picture 3"/>
          <p:cNvPicPr>
            <a:picLocks noChangeAspect="1" noChangeArrowheads="1"/>
          </p:cNvPicPr>
          <p:nvPr/>
        </p:nvPicPr>
        <p:blipFill>
          <a:blip r:embed="rId2" cstate="print"/>
          <a:srcRect/>
          <a:stretch>
            <a:fillRect/>
          </a:stretch>
        </p:blipFill>
        <p:spPr bwMode="auto">
          <a:xfrm>
            <a:off x="457200" y="1371600"/>
            <a:ext cx="5067300" cy="3448050"/>
          </a:xfrm>
          <a:prstGeom prst="rect">
            <a:avLst/>
          </a:prstGeom>
          <a:noFill/>
          <a:ln w="9525">
            <a:noFill/>
            <a:miter lim="800000"/>
            <a:headEnd/>
            <a:tailEnd/>
          </a:ln>
          <a:effectLst/>
        </p:spPr>
      </p:pic>
      <p:cxnSp>
        <p:nvCxnSpPr>
          <p:cNvPr id="8" name="Straight Connector 7"/>
          <p:cNvCxnSpPr/>
          <p:nvPr/>
        </p:nvCxnSpPr>
        <p:spPr>
          <a:xfrm>
            <a:off x="2362200" y="3048000"/>
            <a:ext cx="1066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57600" y="4267200"/>
            <a:ext cx="1828800" cy="457200"/>
          </a:xfrm>
          <a:prstGeom prst="ellipse">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5400000">
            <a:off x="5638800" y="4267200"/>
            <a:ext cx="228600" cy="381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096000" y="4038600"/>
            <a:ext cx="2590800" cy="830997"/>
          </a:xfrm>
          <a:prstGeom prst="rect">
            <a:avLst/>
          </a:prstGeom>
          <a:noFill/>
        </p:spPr>
        <p:txBody>
          <a:bodyPr wrap="square" rtlCol="0">
            <a:spAutoFit/>
          </a:bodyPr>
          <a:lstStyle/>
          <a:p>
            <a:r>
              <a:rPr lang="sr-Latn-CS" sz="1200" b="1" dirty="0" smtClean="0">
                <a:solidFill>
                  <a:srgbClr val="C00000"/>
                </a:solidFill>
              </a:rPr>
              <a:t>Large redshift!</a:t>
            </a:r>
          </a:p>
          <a:p>
            <a:r>
              <a:rPr lang="sr-Latn-CS" sz="1200" b="1" dirty="0" smtClean="0"/>
              <a:t>Inflaw of the gas,</a:t>
            </a:r>
          </a:p>
          <a:p>
            <a:r>
              <a:rPr lang="sr-Latn-CS" sz="1200" dirty="0" smtClean="0"/>
              <a:t>asymmetry of the UV Fe II  emission region?</a:t>
            </a:r>
            <a:endParaRPr lang="en-US" sz="1200" dirty="0"/>
          </a:p>
        </p:txBody>
      </p:sp>
      <p:cxnSp>
        <p:nvCxnSpPr>
          <p:cNvPr id="12" name="Straight Connector 11"/>
          <p:cNvCxnSpPr/>
          <p:nvPr/>
        </p:nvCxnSpPr>
        <p:spPr>
          <a:xfrm>
            <a:off x="2362200" y="3657600"/>
            <a:ext cx="1066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4267200"/>
            <a:ext cx="1066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4572000"/>
            <a:ext cx="1066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5029200"/>
            <a:ext cx="5029200" cy="615553"/>
          </a:xfrm>
          <a:prstGeom prst="rect">
            <a:avLst/>
          </a:prstGeom>
          <a:solidFill>
            <a:schemeClr val="bg1"/>
          </a:solidFill>
          <a:ln w="47625">
            <a:noFill/>
          </a:ln>
        </p:spPr>
        <p:txBody>
          <a:bodyPr wrap="square" rtlCol="0">
            <a:spAutoFit/>
          </a:bodyPr>
          <a:lstStyle/>
          <a:p>
            <a:endParaRPr lang="x-none" sz="1200" dirty="0" smtClean="0"/>
          </a:p>
          <a:p>
            <a:r>
              <a:rPr lang="x-none" sz="1200" dirty="0" smtClean="0"/>
              <a:t>Kovačević-Dojčinović &amp; Popović, 2015, </a:t>
            </a:r>
            <a:r>
              <a:rPr lang="x-none" sz="1200" b="1" i="1" dirty="0" smtClean="0"/>
              <a:t>ApJS</a:t>
            </a:r>
            <a:r>
              <a:rPr lang="x-none" sz="1200" dirty="0" smtClean="0"/>
              <a:t>, 221, 35.</a:t>
            </a:r>
            <a:endParaRPr lang="sr-Latn-CS" sz="1200" dirty="0" smtClean="0"/>
          </a:p>
          <a:p>
            <a:endParaRPr lang="en-US" sz="1000" dirty="0"/>
          </a:p>
        </p:txBody>
      </p:sp>
      <p:pic>
        <p:nvPicPr>
          <p:cNvPr id="20" name="Picture 19" descr="E:\Desktop\agn"/>
          <p:cNvPicPr>
            <a:picLocks noChangeAspect="1" noChangeArrowheads="1"/>
          </p:cNvPicPr>
          <p:nvPr/>
        </p:nvPicPr>
        <p:blipFill>
          <a:blip r:embed="rId3" cstate="print"/>
          <a:srcRect/>
          <a:stretch>
            <a:fillRect/>
          </a:stretch>
        </p:blipFill>
        <p:spPr bwMode="auto">
          <a:xfrm>
            <a:off x="6004017" y="1600200"/>
            <a:ext cx="2667000" cy="2186376"/>
          </a:xfrm>
          <a:prstGeom prst="rect">
            <a:avLst/>
          </a:prstGeom>
          <a:noFill/>
          <a:ln w="6350">
            <a:solidFill>
              <a:schemeClr val="tx1"/>
            </a:solidFill>
          </a:ln>
        </p:spPr>
      </p:pic>
      <p:sp>
        <p:nvSpPr>
          <p:cNvPr id="21" name="Oval 20"/>
          <p:cNvSpPr/>
          <p:nvPr/>
        </p:nvSpPr>
        <p:spPr>
          <a:xfrm>
            <a:off x="7315200" y="3352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15200" y="3505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67600" y="34290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15200" y="36576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620000" y="3733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67600" y="3581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772400" y="3429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20000" y="35814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6600" y="34290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5814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48600" y="3657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315200" y="1905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315200" y="2057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467600" y="19812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315200" y="2209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0" y="2286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467600" y="21336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72400" y="1981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620000" y="2133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86600" y="19812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2133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848600" y="22098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975817" y="2438400"/>
            <a:ext cx="168183" cy="11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rot="10800000" flipV="1">
            <a:off x="7696200" y="1828800"/>
            <a:ext cx="461556" cy="228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77200" y="1676400"/>
            <a:ext cx="457200" cy="261610"/>
          </a:xfrm>
          <a:prstGeom prst="rect">
            <a:avLst/>
          </a:prstGeom>
          <a:noFill/>
        </p:spPr>
        <p:txBody>
          <a:bodyPr wrap="square" rtlCol="0">
            <a:spAutoFit/>
          </a:bodyPr>
          <a:lstStyle/>
          <a:p>
            <a:r>
              <a:rPr lang="x-none" sz="1100" dirty="0" smtClean="0"/>
              <a:t>NLR</a:t>
            </a:r>
            <a:endParaRPr lang="en-US" sz="1100" dirty="0"/>
          </a:p>
        </p:txBody>
      </p:sp>
      <p:cxnSp>
        <p:nvCxnSpPr>
          <p:cNvPr id="46" name="Straight Arrow Connector 45"/>
          <p:cNvCxnSpPr/>
          <p:nvPr/>
        </p:nvCxnSpPr>
        <p:spPr>
          <a:xfrm>
            <a:off x="6553200" y="2667000"/>
            <a:ext cx="914400" cy="228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72200" y="2514600"/>
            <a:ext cx="609599" cy="246221"/>
          </a:xfrm>
          <a:prstGeom prst="rect">
            <a:avLst/>
          </a:prstGeom>
          <a:noFill/>
        </p:spPr>
        <p:txBody>
          <a:bodyPr wrap="square" rtlCol="0">
            <a:spAutoFit/>
          </a:bodyPr>
          <a:lstStyle/>
          <a:p>
            <a:r>
              <a:rPr lang="x-none" sz="1000" dirty="0" smtClean="0"/>
              <a:t>BLR</a:t>
            </a:r>
            <a:endParaRPr lang="en-US" sz="1000" dirty="0"/>
          </a:p>
        </p:txBody>
      </p:sp>
      <p:sp>
        <p:nvSpPr>
          <p:cNvPr id="60" name="TextBox 59"/>
          <p:cNvSpPr txBox="1"/>
          <p:nvPr/>
        </p:nvSpPr>
        <p:spPr>
          <a:xfrm>
            <a:off x="6172200" y="2209800"/>
            <a:ext cx="609599" cy="246221"/>
          </a:xfrm>
          <a:prstGeom prst="rect">
            <a:avLst/>
          </a:prstGeom>
          <a:noFill/>
        </p:spPr>
        <p:txBody>
          <a:bodyPr wrap="square" rtlCol="0">
            <a:spAutoFit/>
          </a:bodyPr>
          <a:lstStyle/>
          <a:p>
            <a:r>
              <a:rPr lang="x-none" sz="1000" dirty="0" smtClean="0">
                <a:solidFill>
                  <a:srgbClr val="C00000"/>
                </a:solidFill>
              </a:rPr>
              <a:t>ILR</a:t>
            </a:r>
            <a:endParaRPr lang="en-US" sz="1000" dirty="0">
              <a:solidFill>
                <a:srgbClr val="C00000"/>
              </a:solidFill>
            </a:endParaRPr>
          </a:p>
        </p:txBody>
      </p:sp>
      <p:cxnSp>
        <p:nvCxnSpPr>
          <p:cNvPr id="61" name="Straight Arrow Connector 60"/>
          <p:cNvCxnSpPr/>
          <p:nvPr/>
        </p:nvCxnSpPr>
        <p:spPr>
          <a:xfrm>
            <a:off x="6553200" y="2362200"/>
            <a:ext cx="914400" cy="381000"/>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05200" y="3048000"/>
            <a:ext cx="1766887" cy="952519"/>
          </a:xfrm>
          <a:prstGeom prst="rect">
            <a:avLst/>
          </a:prstGeom>
          <a:noFill/>
          <a:ln w="9525">
            <a:noFill/>
            <a:miter lim="800000"/>
            <a:headEnd/>
            <a:tailEnd/>
          </a:ln>
          <a:effectLst/>
        </p:spPr>
      </p:pic>
      <p:sp>
        <p:nvSpPr>
          <p:cNvPr id="4" name="Title 2"/>
          <p:cNvSpPr>
            <a:spLocks noGrp="1"/>
          </p:cNvSpPr>
          <p:nvPr>
            <p:ph type="title"/>
          </p:nvPr>
        </p:nvSpPr>
        <p:spPr/>
        <p:txBody>
          <a:bodyPr>
            <a:normAutofit/>
          </a:bodyPr>
          <a:lstStyle/>
          <a:p>
            <a:r>
              <a:rPr lang="x-none" sz="2800" dirty="0" smtClean="0"/>
              <a:t>3. Kinematics of the emission regions in AGNs</a:t>
            </a:r>
            <a:br>
              <a:rPr lang="x-none" sz="2800" dirty="0" smtClean="0"/>
            </a:br>
            <a:r>
              <a:rPr lang="x-none" sz="2000" dirty="0" smtClean="0"/>
              <a:t>    3.1 Virilization of the </a:t>
            </a:r>
            <a:r>
              <a:rPr lang="x-none" sz="2000" smtClean="0"/>
              <a:t>Broad </a:t>
            </a:r>
            <a:r>
              <a:rPr lang="en-US" sz="2000" dirty="0" smtClean="0"/>
              <a:t>L</a:t>
            </a:r>
            <a:r>
              <a:rPr lang="x-none" sz="2000" smtClean="0"/>
              <a:t>ine </a:t>
            </a:r>
            <a:r>
              <a:rPr lang="en-US" sz="2000" dirty="0" smtClean="0"/>
              <a:t>R</a:t>
            </a:r>
            <a:r>
              <a:rPr lang="x-none" sz="2000" smtClean="0"/>
              <a:t>egion</a:t>
            </a:r>
            <a:r>
              <a:rPr lang="x-none" sz="2000" dirty="0" smtClean="0"/>
              <a:t/>
            </a:r>
            <a:br>
              <a:rPr lang="x-none" sz="2000" dirty="0" smtClean="0"/>
            </a:br>
            <a:endParaRPr lang="en-US" sz="2000" dirty="0"/>
          </a:p>
        </p:txBody>
      </p:sp>
      <p:sp>
        <p:nvSpPr>
          <p:cNvPr id="6" name="TextBox 5"/>
          <p:cNvSpPr txBox="1"/>
          <p:nvPr/>
        </p:nvSpPr>
        <p:spPr>
          <a:xfrm>
            <a:off x="3276600" y="1676400"/>
            <a:ext cx="5867400" cy="923330"/>
          </a:xfrm>
          <a:prstGeom prst="rect">
            <a:avLst/>
          </a:prstGeom>
          <a:noFill/>
        </p:spPr>
        <p:txBody>
          <a:bodyPr wrap="square" rtlCol="0">
            <a:spAutoFit/>
          </a:bodyPr>
          <a:lstStyle/>
          <a:p>
            <a:r>
              <a:rPr lang="en-US" b="1" dirty="0" err="1" smtClean="0"/>
              <a:t>Virial</a:t>
            </a:r>
            <a:r>
              <a:rPr lang="en-US" b="1" dirty="0" smtClean="0"/>
              <a:t> assumption: </a:t>
            </a:r>
            <a:r>
              <a:rPr lang="en-US" dirty="0" smtClean="0"/>
              <a:t>the main broadening </a:t>
            </a:r>
          </a:p>
          <a:p>
            <a:r>
              <a:rPr lang="en-US" dirty="0" smtClean="0"/>
              <a:t>mechanism of the broad lines is the </a:t>
            </a:r>
            <a:r>
              <a:rPr lang="en-US" dirty="0" err="1" smtClean="0"/>
              <a:t>Keplerian</a:t>
            </a:r>
            <a:r>
              <a:rPr lang="en-US" dirty="0" smtClean="0"/>
              <a:t> motion around the </a:t>
            </a:r>
            <a:r>
              <a:rPr lang="en-US" dirty="0" err="1" smtClean="0"/>
              <a:t>supermassive</a:t>
            </a:r>
            <a:r>
              <a:rPr lang="en-US" dirty="0" smtClean="0"/>
              <a:t>  black hole.</a:t>
            </a:r>
            <a:endParaRPr lang="en-US" dirty="0"/>
          </a:p>
        </p:txBody>
      </p:sp>
      <p:pic>
        <p:nvPicPr>
          <p:cNvPr id="8" name="Picture 7" descr="E:\Desktop\agn"/>
          <p:cNvPicPr>
            <a:picLocks noChangeAspect="1" noChangeArrowheads="1"/>
          </p:cNvPicPr>
          <p:nvPr/>
        </p:nvPicPr>
        <p:blipFill>
          <a:blip r:embed="rId3" cstate="print"/>
          <a:srcRect/>
          <a:stretch>
            <a:fillRect/>
          </a:stretch>
        </p:blipFill>
        <p:spPr bwMode="auto">
          <a:xfrm>
            <a:off x="304800" y="1676400"/>
            <a:ext cx="2667000" cy="2186376"/>
          </a:xfrm>
          <a:prstGeom prst="rect">
            <a:avLst/>
          </a:prstGeom>
          <a:noFill/>
          <a:ln w="6350">
            <a:solidFill>
              <a:schemeClr val="tx1"/>
            </a:solidFill>
          </a:ln>
        </p:spPr>
      </p:pic>
      <p:sp>
        <p:nvSpPr>
          <p:cNvPr id="9" name="Oval 8"/>
          <p:cNvSpPr/>
          <p:nvPr/>
        </p:nvSpPr>
        <p:spPr>
          <a:xfrm>
            <a:off x="1615983" y="3429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15983" y="3581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68383" y="35052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15983" y="3733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20783" y="3810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768383" y="36576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73183" y="3505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20783" y="3657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87383" y="35052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11183" y="36576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49383" y="37338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15983" y="1981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15983" y="21336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68383" y="20574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15983" y="22860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920783" y="23622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68383" y="22098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73183" y="2057400"/>
            <a:ext cx="112122"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20783" y="22098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87383" y="20574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11183" y="22098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149383" y="2286000"/>
            <a:ext cx="168183" cy="45719"/>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rot="10800000" flipV="1">
            <a:off x="1996983" y="1905000"/>
            <a:ext cx="461556" cy="228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77983" y="1752600"/>
            <a:ext cx="457200" cy="261610"/>
          </a:xfrm>
          <a:prstGeom prst="rect">
            <a:avLst/>
          </a:prstGeom>
          <a:noFill/>
        </p:spPr>
        <p:txBody>
          <a:bodyPr wrap="square" rtlCol="0">
            <a:spAutoFit/>
          </a:bodyPr>
          <a:lstStyle/>
          <a:p>
            <a:r>
              <a:rPr lang="x-none" sz="1100" dirty="0" smtClean="0"/>
              <a:t>NLR</a:t>
            </a:r>
            <a:endParaRPr lang="en-US" sz="1100" dirty="0"/>
          </a:p>
        </p:txBody>
      </p:sp>
      <p:cxnSp>
        <p:nvCxnSpPr>
          <p:cNvPr id="33" name="Straight Arrow Connector 32"/>
          <p:cNvCxnSpPr/>
          <p:nvPr/>
        </p:nvCxnSpPr>
        <p:spPr>
          <a:xfrm>
            <a:off x="853983" y="2743200"/>
            <a:ext cx="914400" cy="228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2983" y="2590800"/>
            <a:ext cx="609599" cy="246221"/>
          </a:xfrm>
          <a:prstGeom prst="rect">
            <a:avLst/>
          </a:prstGeom>
          <a:noFill/>
        </p:spPr>
        <p:txBody>
          <a:bodyPr wrap="square" rtlCol="0">
            <a:spAutoFit/>
          </a:bodyPr>
          <a:lstStyle/>
          <a:p>
            <a:r>
              <a:rPr lang="x-none" sz="1000" dirty="0" smtClean="0"/>
              <a:t>BLR</a:t>
            </a:r>
            <a:endParaRPr lang="en-US" sz="1000" dirty="0"/>
          </a:p>
        </p:txBody>
      </p:sp>
      <p:sp>
        <p:nvSpPr>
          <p:cNvPr id="37" name="TextBox 36"/>
          <p:cNvSpPr txBox="1"/>
          <p:nvPr/>
        </p:nvSpPr>
        <p:spPr>
          <a:xfrm>
            <a:off x="3352800" y="4572000"/>
            <a:ext cx="5373587" cy="1200329"/>
          </a:xfrm>
          <a:prstGeom prst="rect">
            <a:avLst/>
          </a:prstGeom>
          <a:noFill/>
        </p:spPr>
        <p:txBody>
          <a:bodyPr wrap="none" rtlCol="0">
            <a:spAutoFit/>
          </a:bodyPr>
          <a:lstStyle/>
          <a:p>
            <a:r>
              <a:rPr lang="en-US" b="1" dirty="0" smtClean="0"/>
              <a:t>Open questions:</a:t>
            </a:r>
          </a:p>
          <a:p>
            <a:r>
              <a:rPr lang="en-US" dirty="0" smtClean="0"/>
              <a:t>Is </a:t>
            </a:r>
            <a:r>
              <a:rPr lang="en-US" dirty="0" err="1" smtClean="0"/>
              <a:t>virial</a:t>
            </a:r>
            <a:r>
              <a:rPr lang="en-US" dirty="0" smtClean="0"/>
              <a:t> assumption correct for all broad lines</a:t>
            </a:r>
            <a:r>
              <a:rPr lang="sr-Latn-CS" dirty="0" smtClean="0"/>
              <a:t>?</a:t>
            </a:r>
          </a:p>
          <a:p>
            <a:r>
              <a:rPr lang="sr-Latn-CS" dirty="0" smtClean="0"/>
              <a:t>Is it correct for all AGN population?</a:t>
            </a:r>
            <a:endParaRPr lang="en-US" dirty="0" smtClean="0"/>
          </a:p>
          <a:p>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6019800" y="3505200"/>
            <a:ext cx="247650" cy="333375"/>
          </a:xfrm>
          <a:prstGeom prst="rect">
            <a:avLst/>
          </a:prstGeom>
          <a:noFill/>
          <a:ln w="9525">
            <a:noFill/>
            <a:miter lim="800000"/>
            <a:headEnd/>
            <a:tailEnd/>
          </a:ln>
          <a:effectLst/>
        </p:spPr>
      </p:pic>
      <p:sp>
        <p:nvSpPr>
          <p:cNvPr id="43" name="TextBox 42"/>
          <p:cNvSpPr txBox="1"/>
          <p:nvPr/>
        </p:nvSpPr>
        <p:spPr>
          <a:xfrm>
            <a:off x="6248400" y="3505200"/>
            <a:ext cx="1130438" cy="369332"/>
          </a:xfrm>
          <a:prstGeom prst="rect">
            <a:avLst/>
          </a:prstGeom>
          <a:noFill/>
        </p:spPr>
        <p:txBody>
          <a:bodyPr wrap="none" rtlCol="0">
            <a:spAutoFit/>
          </a:bodyPr>
          <a:lstStyle/>
          <a:p>
            <a:r>
              <a:rPr lang="en-US" dirty="0" smtClean="0"/>
              <a:t>=</a:t>
            </a:r>
            <a:r>
              <a:rPr lang="sr-Latn-CS" dirty="0" smtClean="0"/>
              <a:t> FWHM</a:t>
            </a:r>
            <a:endParaRPr lang="en-US" dirty="0"/>
          </a:p>
        </p:txBody>
      </p:sp>
      <p:sp>
        <p:nvSpPr>
          <p:cNvPr id="45" name="TextBox 44"/>
          <p:cNvSpPr txBox="1"/>
          <p:nvPr/>
        </p:nvSpPr>
        <p:spPr>
          <a:xfrm>
            <a:off x="3352800" y="2743200"/>
            <a:ext cx="3659976" cy="369332"/>
          </a:xfrm>
          <a:prstGeom prst="rect">
            <a:avLst/>
          </a:prstGeom>
          <a:noFill/>
        </p:spPr>
        <p:txBody>
          <a:bodyPr wrap="none" rtlCol="0">
            <a:spAutoFit/>
          </a:bodyPr>
          <a:lstStyle/>
          <a:p>
            <a:r>
              <a:rPr lang="sr-Latn-CS" b="1" dirty="0" smtClean="0"/>
              <a:t>Supermassive black hole mass:</a:t>
            </a:r>
            <a:endParaRPr lang="en-US" b="1" dirty="0"/>
          </a:p>
        </p:txBody>
      </p:sp>
      <p:pic>
        <p:nvPicPr>
          <p:cNvPr id="1030" name="Picture 6"/>
          <p:cNvPicPr>
            <a:picLocks noChangeAspect="1" noChangeArrowheads="1"/>
          </p:cNvPicPr>
          <p:nvPr/>
        </p:nvPicPr>
        <p:blipFill>
          <a:blip r:embed="rId5" cstate="print"/>
          <a:srcRect/>
          <a:stretch>
            <a:fillRect/>
          </a:stretch>
        </p:blipFill>
        <p:spPr bwMode="auto">
          <a:xfrm>
            <a:off x="0" y="4114800"/>
            <a:ext cx="3200400" cy="2353013"/>
          </a:xfrm>
          <a:prstGeom prst="rect">
            <a:avLst/>
          </a:prstGeom>
          <a:noFill/>
          <a:ln w="9525">
            <a:noFill/>
            <a:miter lim="800000"/>
            <a:headEnd/>
            <a:tailEnd/>
          </a:ln>
          <a:effectLst/>
        </p:spPr>
      </p:pic>
      <p:sp>
        <p:nvSpPr>
          <p:cNvPr id="39" name="TextBox 38"/>
          <p:cNvSpPr txBox="1"/>
          <p:nvPr/>
        </p:nvSpPr>
        <p:spPr>
          <a:xfrm>
            <a:off x="3733800" y="3657600"/>
            <a:ext cx="453970" cy="338554"/>
          </a:xfrm>
          <a:prstGeom prst="rect">
            <a:avLst/>
          </a:prstGeom>
          <a:noFill/>
        </p:spPr>
        <p:txBody>
          <a:bodyPr wrap="none" rtlCol="0">
            <a:spAutoFit/>
          </a:bodyPr>
          <a:lstStyle/>
          <a:p>
            <a:r>
              <a:rPr lang="en-US" sz="1600" dirty="0" smtClean="0"/>
              <a:t>BH</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0" y="1127018"/>
            <a:ext cx="3276600" cy="5730982"/>
          </a:xfrm>
          <a:prstGeom prst="rect">
            <a:avLst/>
          </a:prstGeom>
          <a:noFill/>
          <a:ln w="9525">
            <a:noFill/>
            <a:miter lim="800000"/>
            <a:headEnd/>
            <a:tailEnd/>
          </a:ln>
          <a:effectLst/>
        </p:spPr>
      </p:pic>
      <p:sp>
        <p:nvSpPr>
          <p:cNvPr id="6" name="Title 2"/>
          <p:cNvSpPr>
            <a:spLocks noGrp="1"/>
          </p:cNvSpPr>
          <p:nvPr>
            <p:ph type="title"/>
          </p:nvPr>
        </p:nvSpPr>
        <p:spPr/>
        <p:txBody>
          <a:bodyPr>
            <a:normAutofit/>
          </a:bodyPr>
          <a:lstStyle/>
          <a:p>
            <a:r>
              <a:rPr lang="x-none" sz="2800" dirty="0" smtClean="0"/>
              <a:t>3. Kinematics of the emission regions in AGNs</a:t>
            </a:r>
            <a:br>
              <a:rPr lang="x-none" sz="2800" dirty="0" smtClean="0"/>
            </a:br>
            <a:r>
              <a:rPr lang="x-none" sz="2000" dirty="0" smtClean="0"/>
              <a:t>    3.1 Virilization of the </a:t>
            </a:r>
            <a:r>
              <a:rPr lang="x-none" sz="2000" smtClean="0"/>
              <a:t>Broad </a:t>
            </a:r>
            <a:r>
              <a:rPr lang="en-US" sz="2000" dirty="0" smtClean="0"/>
              <a:t>L</a:t>
            </a:r>
            <a:r>
              <a:rPr lang="x-none" sz="2000" smtClean="0"/>
              <a:t>ine </a:t>
            </a:r>
            <a:r>
              <a:rPr lang="en-US" sz="2000" dirty="0" smtClean="0"/>
              <a:t>R</a:t>
            </a:r>
            <a:r>
              <a:rPr lang="x-none" sz="2000" smtClean="0"/>
              <a:t>egion</a:t>
            </a:r>
            <a:r>
              <a:rPr lang="en-US" sz="2000" dirty="0" smtClean="0"/>
              <a:t>: </a:t>
            </a:r>
            <a:r>
              <a:rPr lang="en-US" sz="2000" dirty="0" smtClean="0">
                <a:solidFill>
                  <a:srgbClr val="C00000"/>
                </a:solidFill>
                <a:effectLst/>
              </a:rPr>
              <a:t>H</a:t>
            </a:r>
            <a:r>
              <a:rPr lang="el-GR" sz="2000" dirty="0" smtClean="0">
                <a:solidFill>
                  <a:srgbClr val="C00000"/>
                </a:solidFill>
                <a:effectLst/>
              </a:rPr>
              <a:t>β</a:t>
            </a:r>
            <a:r>
              <a:rPr lang="en-US" sz="2000" dirty="0" smtClean="0">
                <a:solidFill>
                  <a:srgbClr val="C00000"/>
                </a:solidFill>
                <a:effectLst/>
              </a:rPr>
              <a:t>, Mg II 2800 Å</a:t>
            </a:r>
            <a:r>
              <a:rPr lang="x-none" sz="2000" dirty="0" smtClean="0"/>
              <a:t/>
            </a:r>
            <a:br>
              <a:rPr lang="x-none" sz="2000" dirty="0" smtClean="0"/>
            </a:br>
            <a:endParaRPr lang="en-US" sz="2000" dirty="0"/>
          </a:p>
        </p:txBody>
      </p:sp>
      <p:pic>
        <p:nvPicPr>
          <p:cNvPr id="3074" name="Picture 2"/>
          <p:cNvPicPr>
            <a:picLocks noChangeAspect="1" noChangeArrowheads="1"/>
          </p:cNvPicPr>
          <p:nvPr/>
        </p:nvPicPr>
        <p:blipFill>
          <a:blip r:embed="rId3" cstate="print"/>
          <a:srcRect/>
          <a:stretch>
            <a:fillRect/>
          </a:stretch>
        </p:blipFill>
        <p:spPr bwMode="auto">
          <a:xfrm>
            <a:off x="6324600" y="1219200"/>
            <a:ext cx="1752600" cy="1000377"/>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3429000" y="1295400"/>
            <a:ext cx="1766887" cy="952519"/>
          </a:xfrm>
          <a:prstGeom prst="rect">
            <a:avLst/>
          </a:prstGeom>
          <a:noFill/>
          <a:ln w="9525">
            <a:noFill/>
            <a:miter lim="800000"/>
            <a:headEnd/>
            <a:tailEnd/>
          </a:ln>
          <a:effectLst/>
        </p:spPr>
      </p:pic>
      <p:sp>
        <p:nvSpPr>
          <p:cNvPr id="9" name="TextBox 8"/>
          <p:cNvSpPr txBox="1"/>
          <p:nvPr/>
        </p:nvSpPr>
        <p:spPr>
          <a:xfrm>
            <a:off x="3733800" y="1905000"/>
            <a:ext cx="457200" cy="338554"/>
          </a:xfrm>
          <a:prstGeom prst="rect">
            <a:avLst/>
          </a:prstGeom>
          <a:noFill/>
        </p:spPr>
        <p:txBody>
          <a:bodyPr wrap="square" rtlCol="0">
            <a:spAutoFit/>
          </a:bodyPr>
          <a:lstStyle/>
          <a:p>
            <a:r>
              <a:rPr lang="en-US" sz="1600" dirty="0" smtClean="0"/>
              <a:t>BH</a:t>
            </a:r>
            <a:endParaRPr lang="en-US" sz="1600" dirty="0"/>
          </a:p>
        </p:txBody>
      </p:sp>
      <p:sp>
        <p:nvSpPr>
          <p:cNvPr id="10" name="TextBox 9"/>
          <p:cNvSpPr txBox="1"/>
          <p:nvPr/>
        </p:nvSpPr>
        <p:spPr>
          <a:xfrm>
            <a:off x="4419600" y="1517904"/>
            <a:ext cx="1447800" cy="400110"/>
          </a:xfrm>
          <a:prstGeom prst="rect">
            <a:avLst/>
          </a:prstGeom>
          <a:solidFill>
            <a:schemeClr val="bg1"/>
          </a:solidFill>
        </p:spPr>
        <p:txBody>
          <a:bodyPr wrap="square" rtlCol="0">
            <a:spAutoFit/>
          </a:bodyPr>
          <a:lstStyle/>
          <a:p>
            <a:r>
              <a:rPr lang="en-US" sz="2000" u="sng" dirty="0" smtClean="0"/>
              <a:t>R FWHM</a:t>
            </a:r>
            <a:r>
              <a:rPr lang="en-US" sz="2000" u="sng" baseline="30000" dirty="0" smtClean="0"/>
              <a:t>2</a:t>
            </a:r>
            <a:endParaRPr lang="en-US" sz="2000" u="sng" baseline="30000" dirty="0"/>
          </a:p>
        </p:txBody>
      </p:sp>
      <p:sp>
        <p:nvSpPr>
          <p:cNvPr id="11" name="TextBox 10"/>
          <p:cNvSpPr txBox="1"/>
          <p:nvPr/>
        </p:nvSpPr>
        <p:spPr>
          <a:xfrm>
            <a:off x="6553200" y="1905000"/>
            <a:ext cx="453970" cy="338554"/>
          </a:xfrm>
          <a:prstGeom prst="rect">
            <a:avLst/>
          </a:prstGeom>
          <a:noFill/>
        </p:spPr>
        <p:txBody>
          <a:bodyPr wrap="none" rtlCol="0">
            <a:spAutoFit/>
          </a:bodyPr>
          <a:lstStyle/>
          <a:p>
            <a:r>
              <a:rPr lang="en-US" sz="1600" dirty="0" smtClean="0"/>
              <a:t>BH</a:t>
            </a:r>
            <a:endParaRPr lang="en-US" sz="1600" dirty="0"/>
          </a:p>
        </p:txBody>
      </p:sp>
      <p:pic>
        <p:nvPicPr>
          <p:cNvPr id="3075" name="Picture 3"/>
          <p:cNvPicPr>
            <a:picLocks noChangeAspect="1" noChangeArrowheads="1"/>
          </p:cNvPicPr>
          <p:nvPr/>
        </p:nvPicPr>
        <p:blipFill>
          <a:blip r:embed="rId5" cstate="print"/>
          <a:srcRect/>
          <a:stretch>
            <a:fillRect/>
          </a:stretch>
        </p:blipFill>
        <p:spPr bwMode="auto">
          <a:xfrm>
            <a:off x="5791200" y="2209800"/>
            <a:ext cx="304800" cy="304800"/>
          </a:xfrm>
          <a:prstGeom prst="rect">
            <a:avLst/>
          </a:prstGeom>
          <a:noFill/>
          <a:ln w="9525">
            <a:noFill/>
            <a:miter lim="800000"/>
            <a:headEnd/>
            <a:tailEnd/>
          </a:ln>
          <a:effectLst/>
        </p:spPr>
      </p:pic>
      <p:sp>
        <p:nvSpPr>
          <p:cNvPr id="14" name="TextBox 13"/>
          <p:cNvSpPr txBox="1"/>
          <p:nvPr/>
        </p:nvSpPr>
        <p:spPr>
          <a:xfrm>
            <a:off x="6019800" y="2209800"/>
            <a:ext cx="2735044" cy="369332"/>
          </a:xfrm>
          <a:prstGeom prst="rect">
            <a:avLst/>
          </a:prstGeom>
          <a:noFill/>
        </p:spPr>
        <p:txBody>
          <a:bodyPr wrap="none" rtlCol="0">
            <a:spAutoFit/>
          </a:bodyPr>
          <a:lstStyle/>
          <a:p>
            <a:r>
              <a:rPr lang="en-US" dirty="0" smtClean="0"/>
              <a:t>- gravitational </a:t>
            </a:r>
            <a:r>
              <a:rPr lang="en-US" dirty="0" err="1" smtClean="0"/>
              <a:t>redshift</a:t>
            </a:r>
            <a:endParaRPr lang="en-US" dirty="0"/>
          </a:p>
        </p:txBody>
      </p:sp>
      <p:pic>
        <p:nvPicPr>
          <p:cNvPr id="3076" name="Picture 4"/>
          <p:cNvPicPr>
            <a:picLocks noChangeAspect="1" noChangeArrowheads="1"/>
          </p:cNvPicPr>
          <p:nvPr/>
        </p:nvPicPr>
        <p:blipFill>
          <a:blip r:embed="rId6" cstate="print"/>
          <a:srcRect/>
          <a:stretch>
            <a:fillRect/>
          </a:stretch>
        </p:blipFill>
        <p:spPr bwMode="auto">
          <a:xfrm>
            <a:off x="4953000" y="2743200"/>
            <a:ext cx="1905000" cy="389498"/>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cstate="print"/>
          <a:srcRect/>
          <a:stretch>
            <a:fillRect/>
          </a:stretch>
        </p:blipFill>
        <p:spPr bwMode="auto">
          <a:xfrm>
            <a:off x="3810000" y="3352800"/>
            <a:ext cx="3733800" cy="437627"/>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a:stretch>
            <a:fillRect/>
          </a:stretch>
        </p:blipFill>
        <p:spPr bwMode="auto">
          <a:xfrm>
            <a:off x="4572000" y="3352800"/>
            <a:ext cx="381000" cy="381000"/>
          </a:xfrm>
          <a:prstGeom prst="rect">
            <a:avLst/>
          </a:prstGeom>
          <a:noFill/>
          <a:ln w="9525">
            <a:noFill/>
            <a:miter lim="800000"/>
            <a:headEnd/>
            <a:tailEnd/>
          </a:ln>
          <a:effectLst/>
        </p:spPr>
      </p:pic>
      <p:sp>
        <p:nvSpPr>
          <p:cNvPr id="21" name="TextBox 20"/>
          <p:cNvSpPr txBox="1"/>
          <p:nvPr/>
        </p:nvSpPr>
        <p:spPr>
          <a:xfrm>
            <a:off x="3352800" y="4495800"/>
            <a:ext cx="5452134" cy="1200329"/>
          </a:xfrm>
          <a:prstGeom prst="rect">
            <a:avLst/>
          </a:prstGeom>
          <a:noFill/>
        </p:spPr>
        <p:txBody>
          <a:bodyPr wrap="none" rtlCol="0">
            <a:spAutoFit/>
          </a:bodyPr>
          <a:lstStyle/>
          <a:p>
            <a:pPr>
              <a:buFont typeface="Arial" pitchFamily="34" charset="0"/>
              <a:buChar char="•"/>
            </a:pPr>
            <a:r>
              <a:rPr lang="en-US" dirty="0" smtClean="0"/>
              <a:t> We use a large sample of AGNs with no </a:t>
            </a:r>
          </a:p>
          <a:p>
            <a:r>
              <a:rPr lang="en-US" dirty="0" smtClean="0"/>
              <a:t>blue asymmetry, to check are </a:t>
            </a:r>
            <a:r>
              <a:rPr lang="en-US" dirty="0" smtClean="0">
                <a:solidFill>
                  <a:srgbClr val="C00000"/>
                </a:solidFill>
              </a:rPr>
              <a:t>H</a:t>
            </a:r>
            <a:r>
              <a:rPr lang="el-GR" dirty="0" smtClean="0">
                <a:solidFill>
                  <a:srgbClr val="C00000"/>
                </a:solidFill>
              </a:rPr>
              <a:t>β</a:t>
            </a:r>
            <a:r>
              <a:rPr lang="en-US" dirty="0" smtClean="0">
                <a:solidFill>
                  <a:srgbClr val="C00000"/>
                </a:solidFill>
              </a:rPr>
              <a:t>, Mg II 2800 Å</a:t>
            </a:r>
          </a:p>
          <a:p>
            <a:r>
              <a:rPr lang="en-US" dirty="0" smtClean="0"/>
              <a:t>lines </a:t>
            </a:r>
            <a:r>
              <a:rPr lang="en-US" dirty="0" err="1" smtClean="0"/>
              <a:t>virilized</a:t>
            </a:r>
            <a:r>
              <a:rPr lang="en-US" dirty="0" smtClean="0"/>
              <a:t>, i.e. can they be used for </a:t>
            </a:r>
          </a:p>
          <a:p>
            <a:r>
              <a:rPr lang="en-US" dirty="0" smtClean="0"/>
              <a:t>black hole mass estimation.</a:t>
            </a:r>
            <a:endParaRPr lang="en-US" dirty="0"/>
          </a:p>
        </p:txBody>
      </p:sp>
      <p:sp>
        <p:nvSpPr>
          <p:cNvPr id="22" name="TextBox 21"/>
          <p:cNvSpPr txBox="1"/>
          <p:nvPr/>
        </p:nvSpPr>
        <p:spPr>
          <a:xfrm>
            <a:off x="3276600" y="2819400"/>
            <a:ext cx="1479892" cy="369332"/>
          </a:xfrm>
          <a:prstGeom prst="rect">
            <a:avLst/>
          </a:prstGeom>
          <a:noFill/>
        </p:spPr>
        <p:txBody>
          <a:bodyPr wrap="none" rtlCol="0">
            <a:spAutoFit/>
          </a:bodyPr>
          <a:lstStyle/>
          <a:p>
            <a:r>
              <a:rPr lang="en-US" b="1" dirty="0" smtClean="0">
                <a:solidFill>
                  <a:srgbClr val="00B050"/>
                </a:solidFill>
              </a:rPr>
              <a:t>We expect :</a:t>
            </a:r>
            <a:endParaRPr lang="en-US" b="1" dirty="0">
              <a:solidFill>
                <a:srgbClr val="00B050"/>
              </a:solidFill>
            </a:endParaRPr>
          </a:p>
        </p:txBody>
      </p:sp>
      <p:sp>
        <p:nvSpPr>
          <p:cNvPr id="23" name="Rectangle 22"/>
          <p:cNvSpPr/>
          <p:nvPr/>
        </p:nvSpPr>
        <p:spPr>
          <a:xfrm>
            <a:off x="4876800" y="2667000"/>
            <a:ext cx="2057400" cy="609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8600" y="1524000"/>
            <a:ext cx="1905000" cy="5257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2286000" y="1447800"/>
            <a:ext cx="1803044" cy="5334288"/>
          </a:xfrm>
          <a:prstGeom prst="rect">
            <a:avLst/>
          </a:prstGeom>
          <a:noFill/>
          <a:ln w="9525">
            <a:noFill/>
            <a:miter lim="800000"/>
            <a:headEnd/>
            <a:tailEnd/>
          </a:ln>
          <a:effectLst/>
        </p:spPr>
      </p:pic>
      <p:sp>
        <p:nvSpPr>
          <p:cNvPr id="6" name="Title 2"/>
          <p:cNvSpPr>
            <a:spLocks noGrp="1"/>
          </p:cNvSpPr>
          <p:nvPr>
            <p:ph type="title"/>
          </p:nvPr>
        </p:nvSpPr>
        <p:spPr>
          <a:xfrm>
            <a:off x="533400" y="228600"/>
            <a:ext cx="8229600" cy="1143000"/>
          </a:xfrm>
        </p:spPr>
        <p:txBody>
          <a:bodyPr>
            <a:normAutofit/>
          </a:bodyPr>
          <a:lstStyle/>
          <a:p>
            <a:r>
              <a:rPr lang="x-none" sz="2800" smtClean="0"/>
              <a:t>3. Kinematics of the emission regions in AGNs</a:t>
            </a:r>
            <a:br>
              <a:rPr lang="x-none" sz="2800" smtClean="0"/>
            </a:br>
            <a:r>
              <a:rPr lang="x-none" sz="2000" smtClean="0"/>
              <a:t>    3.1 Virilization of the Broad </a:t>
            </a:r>
            <a:r>
              <a:rPr lang="en-US" sz="2000" dirty="0" smtClean="0"/>
              <a:t>L</a:t>
            </a:r>
            <a:r>
              <a:rPr lang="x-none" sz="2000" smtClean="0"/>
              <a:t>ine </a:t>
            </a:r>
            <a:r>
              <a:rPr lang="en-US" sz="2000" dirty="0" smtClean="0"/>
              <a:t>R</a:t>
            </a:r>
            <a:r>
              <a:rPr lang="x-none" sz="2000" smtClean="0"/>
              <a:t>egion</a:t>
            </a:r>
            <a:r>
              <a:rPr lang="en-US" sz="2000" dirty="0" smtClean="0"/>
              <a:t>: </a:t>
            </a:r>
            <a:r>
              <a:rPr lang="en-US" sz="2000" dirty="0" smtClean="0">
                <a:solidFill>
                  <a:srgbClr val="C00000"/>
                </a:solidFill>
                <a:effectLst/>
              </a:rPr>
              <a:t>H</a:t>
            </a:r>
            <a:r>
              <a:rPr lang="el-GR" sz="2000" dirty="0" smtClean="0">
                <a:solidFill>
                  <a:srgbClr val="C00000"/>
                </a:solidFill>
                <a:effectLst/>
              </a:rPr>
              <a:t>β</a:t>
            </a:r>
            <a:r>
              <a:rPr lang="en-US" sz="2000" dirty="0" smtClean="0">
                <a:solidFill>
                  <a:srgbClr val="C00000"/>
                </a:solidFill>
                <a:effectLst/>
              </a:rPr>
              <a:t>, Mg II 2800 Å</a:t>
            </a:r>
            <a:r>
              <a:rPr lang="x-none" sz="2000" smtClean="0"/>
              <a:t/>
            </a:r>
            <a:br>
              <a:rPr lang="x-none" sz="2000" smtClean="0"/>
            </a:br>
            <a:endParaRPr lang="en-US" sz="2000" dirty="0"/>
          </a:p>
        </p:txBody>
      </p:sp>
      <p:sp>
        <p:nvSpPr>
          <p:cNvPr id="9" name="Rectangle 8"/>
          <p:cNvSpPr/>
          <p:nvPr/>
        </p:nvSpPr>
        <p:spPr>
          <a:xfrm>
            <a:off x="914400" y="1066800"/>
            <a:ext cx="596638" cy="461665"/>
          </a:xfrm>
          <a:prstGeom prst="rect">
            <a:avLst/>
          </a:prstGeom>
        </p:spPr>
        <p:txBody>
          <a:bodyPr wrap="none">
            <a:spAutoFit/>
          </a:bodyPr>
          <a:lstStyle/>
          <a:p>
            <a:r>
              <a:rPr lang="en-US" sz="2400" b="1" dirty="0" smtClean="0">
                <a:solidFill>
                  <a:srgbClr val="C00000"/>
                </a:solidFill>
              </a:rPr>
              <a:t>H</a:t>
            </a:r>
            <a:r>
              <a:rPr lang="el-GR" sz="2400" b="1" dirty="0" smtClean="0">
                <a:solidFill>
                  <a:srgbClr val="C00000"/>
                </a:solidFill>
              </a:rPr>
              <a:t>β</a:t>
            </a:r>
            <a:endParaRPr lang="en-US" sz="2400" b="1" dirty="0"/>
          </a:p>
        </p:txBody>
      </p:sp>
      <p:sp>
        <p:nvSpPr>
          <p:cNvPr id="10" name="Rectangle 9"/>
          <p:cNvSpPr/>
          <p:nvPr/>
        </p:nvSpPr>
        <p:spPr>
          <a:xfrm>
            <a:off x="2895600" y="1066800"/>
            <a:ext cx="915635" cy="461665"/>
          </a:xfrm>
          <a:prstGeom prst="rect">
            <a:avLst/>
          </a:prstGeom>
        </p:spPr>
        <p:txBody>
          <a:bodyPr wrap="none">
            <a:spAutoFit/>
          </a:bodyPr>
          <a:lstStyle/>
          <a:p>
            <a:r>
              <a:rPr lang="en-US" sz="2400" b="1" dirty="0" smtClean="0">
                <a:solidFill>
                  <a:srgbClr val="C00000"/>
                </a:solidFill>
              </a:rPr>
              <a:t>Mg II</a:t>
            </a:r>
            <a:endParaRPr lang="en-US" sz="2400" b="1" dirty="0"/>
          </a:p>
        </p:txBody>
      </p:sp>
      <p:sp>
        <p:nvSpPr>
          <p:cNvPr id="13" name="TextBox 12"/>
          <p:cNvSpPr txBox="1"/>
          <p:nvPr/>
        </p:nvSpPr>
        <p:spPr>
          <a:xfrm>
            <a:off x="4953000" y="2438400"/>
            <a:ext cx="891591" cy="307777"/>
          </a:xfrm>
          <a:prstGeom prst="rect">
            <a:avLst/>
          </a:prstGeom>
          <a:noFill/>
        </p:spPr>
        <p:txBody>
          <a:bodyPr wrap="none" rtlCol="0">
            <a:spAutoFit/>
          </a:bodyPr>
          <a:lstStyle/>
          <a:p>
            <a:r>
              <a:rPr lang="en-US" sz="1400" dirty="0" smtClean="0">
                <a:solidFill>
                  <a:srgbClr val="C00000"/>
                </a:solidFill>
              </a:rPr>
              <a:t>50% </a:t>
            </a:r>
            <a:r>
              <a:rPr lang="en-US" sz="1400" i="1" dirty="0" smtClean="0">
                <a:solidFill>
                  <a:srgbClr val="C00000"/>
                </a:solidFill>
              </a:rPr>
              <a:t>I</a:t>
            </a:r>
            <a:r>
              <a:rPr lang="en-US" sz="1400" i="1" baseline="-25000" dirty="0" smtClean="0">
                <a:solidFill>
                  <a:srgbClr val="C00000"/>
                </a:solidFill>
              </a:rPr>
              <a:t>max</a:t>
            </a:r>
            <a:endParaRPr lang="en-US" sz="1400" i="1" baseline="-25000" dirty="0">
              <a:solidFill>
                <a:srgbClr val="C00000"/>
              </a:solidFill>
            </a:endParaRPr>
          </a:p>
        </p:txBody>
      </p:sp>
      <p:sp>
        <p:nvSpPr>
          <p:cNvPr id="14" name="TextBox 13"/>
          <p:cNvSpPr txBox="1"/>
          <p:nvPr/>
        </p:nvSpPr>
        <p:spPr>
          <a:xfrm>
            <a:off x="4648200" y="3886200"/>
            <a:ext cx="891591" cy="307777"/>
          </a:xfrm>
          <a:prstGeom prst="rect">
            <a:avLst/>
          </a:prstGeom>
          <a:noFill/>
        </p:spPr>
        <p:txBody>
          <a:bodyPr wrap="none" rtlCol="0">
            <a:spAutoFit/>
          </a:bodyPr>
          <a:lstStyle/>
          <a:p>
            <a:r>
              <a:rPr lang="en-US" sz="1400" dirty="0" smtClean="0">
                <a:solidFill>
                  <a:srgbClr val="C00000"/>
                </a:solidFill>
              </a:rPr>
              <a:t>10% </a:t>
            </a:r>
            <a:r>
              <a:rPr lang="en-US" sz="1400" i="1" dirty="0" smtClean="0">
                <a:solidFill>
                  <a:srgbClr val="C00000"/>
                </a:solidFill>
              </a:rPr>
              <a:t>I</a:t>
            </a:r>
            <a:r>
              <a:rPr lang="en-US" sz="1400" i="1" baseline="-25000" dirty="0" smtClean="0">
                <a:solidFill>
                  <a:srgbClr val="C00000"/>
                </a:solidFill>
              </a:rPr>
              <a:t>max</a:t>
            </a:r>
            <a:endParaRPr lang="en-US" sz="1400" i="1" baseline="-25000" dirty="0">
              <a:solidFill>
                <a:srgbClr val="C00000"/>
              </a:solidFill>
            </a:endParaRPr>
          </a:p>
        </p:txBody>
      </p:sp>
      <p:sp>
        <p:nvSpPr>
          <p:cNvPr id="15" name="TextBox 14"/>
          <p:cNvSpPr txBox="1"/>
          <p:nvPr/>
        </p:nvSpPr>
        <p:spPr>
          <a:xfrm>
            <a:off x="4724400" y="4953000"/>
            <a:ext cx="777777" cy="307777"/>
          </a:xfrm>
          <a:prstGeom prst="rect">
            <a:avLst/>
          </a:prstGeom>
          <a:solidFill>
            <a:schemeClr val="bg1"/>
          </a:solidFill>
        </p:spPr>
        <p:txBody>
          <a:bodyPr wrap="none" rtlCol="0">
            <a:spAutoFit/>
          </a:bodyPr>
          <a:lstStyle/>
          <a:p>
            <a:r>
              <a:rPr lang="en-US" sz="1400" dirty="0" smtClean="0">
                <a:solidFill>
                  <a:srgbClr val="C00000"/>
                </a:solidFill>
              </a:rPr>
              <a:t>5% </a:t>
            </a:r>
            <a:r>
              <a:rPr lang="en-US" sz="1400" i="1" dirty="0" smtClean="0">
                <a:solidFill>
                  <a:srgbClr val="C00000"/>
                </a:solidFill>
              </a:rPr>
              <a:t>I</a:t>
            </a:r>
            <a:r>
              <a:rPr lang="en-US" sz="1400" i="1" baseline="-25000" dirty="0" smtClean="0">
                <a:solidFill>
                  <a:srgbClr val="C00000"/>
                </a:solidFill>
              </a:rPr>
              <a:t>max</a:t>
            </a:r>
            <a:endParaRPr lang="en-US" sz="1400" i="1" baseline="-25000" dirty="0">
              <a:solidFill>
                <a:srgbClr val="C00000"/>
              </a:solidFill>
            </a:endParaRPr>
          </a:p>
        </p:txBody>
      </p:sp>
      <p:pic>
        <p:nvPicPr>
          <p:cNvPr id="4098" name="Picture 2"/>
          <p:cNvPicPr>
            <a:picLocks noChangeAspect="1" noChangeArrowheads="1"/>
          </p:cNvPicPr>
          <p:nvPr/>
        </p:nvPicPr>
        <p:blipFill>
          <a:blip r:embed="rId4" cstate="print"/>
          <a:srcRect/>
          <a:stretch>
            <a:fillRect/>
          </a:stretch>
        </p:blipFill>
        <p:spPr bwMode="auto">
          <a:xfrm>
            <a:off x="5791200" y="2514600"/>
            <a:ext cx="3114619" cy="2714625"/>
          </a:xfrm>
          <a:prstGeom prst="rect">
            <a:avLst/>
          </a:prstGeom>
          <a:noFill/>
          <a:ln w="9525">
            <a:noFill/>
            <a:miter lim="800000"/>
            <a:headEnd/>
            <a:tailEnd/>
          </a:ln>
          <a:effectLst/>
        </p:spPr>
      </p:pic>
      <p:cxnSp>
        <p:nvCxnSpPr>
          <p:cNvPr id="18" name="Straight Arrow Connector 17"/>
          <p:cNvCxnSpPr/>
          <p:nvPr/>
        </p:nvCxnSpPr>
        <p:spPr>
          <a:xfrm rot="10800000">
            <a:off x="4038600" y="2286000"/>
            <a:ext cx="2819400" cy="1447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171" idx="3"/>
          </p:cNvCxnSpPr>
          <p:nvPr/>
        </p:nvCxnSpPr>
        <p:spPr>
          <a:xfrm rot="10800000">
            <a:off x="4089044" y="4114944"/>
            <a:ext cx="2692756" cy="5332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4038600" y="4800600"/>
            <a:ext cx="2667000" cy="990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6"/>
          <p:cNvPicPr>
            <a:picLocks noChangeAspect="1" noChangeArrowheads="1"/>
          </p:cNvPicPr>
          <p:nvPr/>
        </p:nvPicPr>
        <p:blipFill>
          <a:blip r:embed="rId5" cstate="print"/>
          <a:srcRect/>
          <a:stretch>
            <a:fillRect/>
          </a:stretch>
        </p:blipFill>
        <p:spPr bwMode="auto">
          <a:xfrm>
            <a:off x="4800600" y="1524000"/>
            <a:ext cx="3733800" cy="437627"/>
          </a:xfrm>
          <a:prstGeom prst="rect">
            <a:avLst/>
          </a:prstGeom>
          <a:noFill/>
          <a:ln w="9525">
            <a:noFill/>
            <a:miter lim="800000"/>
            <a:headEnd/>
            <a:tailEnd/>
          </a:ln>
          <a:effectLst/>
        </p:spPr>
      </p:pic>
      <p:pic>
        <p:nvPicPr>
          <p:cNvPr id="26" name="Picture 3"/>
          <p:cNvPicPr>
            <a:picLocks noChangeAspect="1" noChangeArrowheads="1"/>
          </p:cNvPicPr>
          <p:nvPr/>
        </p:nvPicPr>
        <p:blipFill>
          <a:blip r:embed="rId6" cstate="print"/>
          <a:srcRect/>
          <a:stretch>
            <a:fillRect/>
          </a:stretch>
        </p:blipFill>
        <p:spPr bwMode="auto">
          <a:xfrm>
            <a:off x="5562600" y="1524000"/>
            <a:ext cx="381000" cy="381000"/>
          </a:xfrm>
          <a:prstGeom prst="rect">
            <a:avLst/>
          </a:prstGeom>
          <a:noFill/>
          <a:ln w="9525">
            <a:noFill/>
            <a:miter lim="800000"/>
            <a:headEnd/>
            <a:tailEnd/>
          </a:ln>
          <a:effectLst/>
        </p:spPr>
      </p:pic>
      <p:sp>
        <p:nvSpPr>
          <p:cNvPr id="31" name="Oval 30"/>
          <p:cNvSpPr/>
          <p:nvPr/>
        </p:nvSpPr>
        <p:spPr>
          <a:xfrm>
            <a:off x="2209800" y="3048000"/>
            <a:ext cx="1905000" cy="381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28808" y="3810000"/>
            <a:ext cx="3480262" cy="3048000"/>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228600" y="914400"/>
            <a:ext cx="3352800" cy="3053046"/>
          </a:xfrm>
          <a:prstGeom prst="rect">
            <a:avLst/>
          </a:prstGeom>
          <a:noFill/>
          <a:ln w="9525">
            <a:noFill/>
            <a:miter lim="800000"/>
            <a:headEnd/>
            <a:tailEnd/>
          </a:ln>
          <a:effectLst/>
        </p:spPr>
      </p:pic>
      <p:sp>
        <p:nvSpPr>
          <p:cNvPr id="6" name="Title 2"/>
          <p:cNvSpPr>
            <a:spLocks noGrp="1"/>
          </p:cNvSpPr>
          <p:nvPr>
            <p:ph type="title"/>
          </p:nvPr>
        </p:nvSpPr>
        <p:spPr>
          <a:xfrm>
            <a:off x="533400" y="228600"/>
            <a:ext cx="8229600" cy="1143000"/>
          </a:xfrm>
        </p:spPr>
        <p:txBody>
          <a:bodyPr>
            <a:normAutofit/>
          </a:bodyPr>
          <a:lstStyle/>
          <a:p>
            <a:r>
              <a:rPr lang="x-none" sz="2800" smtClean="0"/>
              <a:t>3. Kinematics of the emission regions in AGNs</a:t>
            </a:r>
            <a:br>
              <a:rPr lang="x-none" sz="2800" smtClean="0"/>
            </a:br>
            <a:r>
              <a:rPr lang="x-none" sz="2000" smtClean="0"/>
              <a:t>    3.1 Virilization of the Broad </a:t>
            </a:r>
            <a:r>
              <a:rPr lang="en-US" sz="2000" dirty="0" smtClean="0"/>
              <a:t>L</a:t>
            </a:r>
            <a:r>
              <a:rPr lang="x-none" sz="2000" smtClean="0"/>
              <a:t>ine </a:t>
            </a:r>
            <a:r>
              <a:rPr lang="en-US" sz="2000" dirty="0" smtClean="0"/>
              <a:t>R</a:t>
            </a:r>
            <a:r>
              <a:rPr lang="x-none" sz="2000" smtClean="0"/>
              <a:t>egion</a:t>
            </a:r>
            <a:r>
              <a:rPr lang="en-US" sz="2000" dirty="0" smtClean="0"/>
              <a:t>: </a:t>
            </a:r>
            <a:r>
              <a:rPr lang="en-US" sz="2000" dirty="0" smtClean="0">
                <a:solidFill>
                  <a:srgbClr val="C00000"/>
                </a:solidFill>
                <a:effectLst/>
              </a:rPr>
              <a:t>H</a:t>
            </a:r>
            <a:r>
              <a:rPr lang="el-GR" sz="2000" dirty="0" smtClean="0">
                <a:solidFill>
                  <a:srgbClr val="C00000"/>
                </a:solidFill>
                <a:effectLst/>
              </a:rPr>
              <a:t>β</a:t>
            </a:r>
            <a:r>
              <a:rPr lang="en-US" sz="2000" dirty="0" smtClean="0">
                <a:solidFill>
                  <a:srgbClr val="C00000"/>
                </a:solidFill>
                <a:effectLst/>
              </a:rPr>
              <a:t>, Mg II 2800 Å</a:t>
            </a:r>
            <a:r>
              <a:rPr lang="x-none" sz="2000" smtClean="0"/>
              <a:t/>
            </a:r>
            <a:br>
              <a:rPr lang="x-none" sz="2000" smtClean="0"/>
            </a:br>
            <a:endParaRPr lang="en-US" sz="2000" dirty="0"/>
          </a:p>
        </p:txBody>
      </p:sp>
      <p:pic>
        <p:nvPicPr>
          <p:cNvPr id="16" name="Picture 4"/>
          <p:cNvPicPr>
            <a:picLocks noChangeAspect="1" noChangeArrowheads="1"/>
          </p:cNvPicPr>
          <p:nvPr/>
        </p:nvPicPr>
        <p:blipFill>
          <a:blip r:embed="rId4" cstate="print"/>
          <a:srcRect/>
          <a:stretch>
            <a:fillRect/>
          </a:stretch>
        </p:blipFill>
        <p:spPr bwMode="auto">
          <a:xfrm>
            <a:off x="5105400" y="1295400"/>
            <a:ext cx="1905000" cy="389498"/>
          </a:xfrm>
          <a:prstGeom prst="rect">
            <a:avLst/>
          </a:prstGeom>
          <a:noFill/>
          <a:ln w="9525">
            <a:noFill/>
            <a:miter lim="800000"/>
            <a:headEnd/>
            <a:tailEnd/>
          </a:ln>
          <a:effectLst/>
        </p:spPr>
      </p:pic>
      <p:sp>
        <p:nvSpPr>
          <p:cNvPr id="17" name="Rectangle 16"/>
          <p:cNvSpPr/>
          <p:nvPr/>
        </p:nvSpPr>
        <p:spPr>
          <a:xfrm>
            <a:off x="1066800" y="1524000"/>
            <a:ext cx="596638" cy="461665"/>
          </a:xfrm>
          <a:prstGeom prst="rect">
            <a:avLst/>
          </a:prstGeom>
        </p:spPr>
        <p:txBody>
          <a:bodyPr wrap="none">
            <a:spAutoFit/>
          </a:bodyPr>
          <a:lstStyle/>
          <a:p>
            <a:r>
              <a:rPr lang="en-US" sz="2400" b="1" dirty="0" smtClean="0">
                <a:solidFill>
                  <a:srgbClr val="C00000"/>
                </a:solidFill>
              </a:rPr>
              <a:t>H</a:t>
            </a:r>
            <a:r>
              <a:rPr lang="el-GR" sz="2400" b="1" dirty="0" smtClean="0">
                <a:solidFill>
                  <a:srgbClr val="C00000"/>
                </a:solidFill>
              </a:rPr>
              <a:t>β</a:t>
            </a:r>
            <a:endParaRPr lang="en-US" sz="2400" b="1" dirty="0"/>
          </a:p>
        </p:txBody>
      </p:sp>
      <p:sp>
        <p:nvSpPr>
          <p:cNvPr id="18" name="Rectangle 17"/>
          <p:cNvSpPr/>
          <p:nvPr/>
        </p:nvSpPr>
        <p:spPr>
          <a:xfrm>
            <a:off x="1066800" y="4419600"/>
            <a:ext cx="915635" cy="461665"/>
          </a:xfrm>
          <a:prstGeom prst="rect">
            <a:avLst/>
          </a:prstGeom>
        </p:spPr>
        <p:txBody>
          <a:bodyPr wrap="none">
            <a:spAutoFit/>
          </a:bodyPr>
          <a:lstStyle/>
          <a:p>
            <a:r>
              <a:rPr lang="en-US" sz="2400" b="1" dirty="0" smtClean="0">
                <a:solidFill>
                  <a:srgbClr val="C00000"/>
                </a:solidFill>
              </a:rPr>
              <a:t>Mg II</a:t>
            </a:r>
            <a:endParaRPr lang="en-US" sz="2400" b="1" dirty="0"/>
          </a:p>
        </p:txBody>
      </p:sp>
      <p:sp>
        <p:nvSpPr>
          <p:cNvPr id="19" name="TextBox 18"/>
          <p:cNvSpPr txBox="1"/>
          <p:nvPr/>
        </p:nvSpPr>
        <p:spPr>
          <a:xfrm>
            <a:off x="990600" y="1981200"/>
            <a:ext cx="891591" cy="307777"/>
          </a:xfrm>
          <a:prstGeom prst="rect">
            <a:avLst/>
          </a:prstGeom>
          <a:noFill/>
        </p:spPr>
        <p:txBody>
          <a:bodyPr wrap="none" rtlCol="0">
            <a:spAutoFit/>
          </a:bodyPr>
          <a:lstStyle/>
          <a:p>
            <a:r>
              <a:rPr lang="en-US" sz="1400" dirty="0" smtClean="0">
                <a:solidFill>
                  <a:srgbClr val="C00000"/>
                </a:solidFill>
              </a:rPr>
              <a:t>50% </a:t>
            </a:r>
            <a:r>
              <a:rPr lang="en-US" sz="1400" i="1" dirty="0" smtClean="0">
                <a:solidFill>
                  <a:srgbClr val="C00000"/>
                </a:solidFill>
              </a:rPr>
              <a:t>I</a:t>
            </a:r>
            <a:r>
              <a:rPr lang="en-US" sz="1400" i="1" baseline="-25000" dirty="0" smtClean="0">
                <a:solidFill>
                  <a:srgbClr val="C00000"/>
                </a:solidFill>
              </a:rPr>
              <a:t>max</a:t>
            </a:r>
            <a:endParaRPr lang="en-US" sz="1400" i="1" baseline="-25000" dirty="0">
              <a:solidFill>
                <a:srgbClr val="C00000"/>
              </a:solidFill>
            </a:endParaRPr>
          </a:p>
        </p:txBody>
      </p:sp>
      <p:sp>
        <p:nvSpPr>
          <p:cNvPr id="20" name="TextBox 19"/>
          <p:cNvSpPr txBox="1"/>
          <p:nvPr/>
        </p:nvSpPr>
        <p:spPr>
          <a:xfrm>
            <a:off x="1066800" y="4800600"/>
            <a:ext cx="891591" cy="307777"/>
          </a:xfrm>
          <a:prstGeom prst="rect">
            <a:avLst/>
          </a:prstGeom>
          <a:noFill/>
        </p:spPr>
        <p:txBody>
          <a:bodyPr wrap="none" rtlCol="0">
            <a:spAutoFit/>
          </a:bodyPr>
          <a:lstStyle/>
          <a:p>
            <a:r>
              <a:rPr lang="en-US" sz="1400" dirty="0" smtClean="0">
                <a:solidFill>
                  <a:srgbClr val="C00000"/>
                </a:solidFill>
              </a:rPr>
              <a:t>50% </a:t>
            </a:r>
            <a:r>
              <a:rPr lang="en-US" sz="1400" i="1" dirty="0" smtClean="0">
                <a:solidFill>
                  <a:srgbClr val="C00000"/>
                </a:solidFill>
              </a:rPr>
              <a:t>I</a:t>
            </a:r>
            <a:r>
              <a:rPr lang="en-US" sz="1400" i="1" baseline="-25000" dirty="0" smtClean="0">
                <a:solidFill>
                  <a:srgbClr val="C00000"/>
                </a:solidFill>
              </a:rPr>
              <a:t>max</a:t>
            </a:r>
            <a:endParaRPr lang="en-US" sz="1400" i="1" baseline="-25000" dirty="0">
              <a:solidFill>
                <a:srgbClr val="C00000"/>
              </a:solidFill>
            </a:endParaRPr>
          </a:p>
        </p:txBody>
      </p:sp>
      <p:sp>
        <p:nvSpPr>
          <p:cNvPr id="21" name="TextBox 20"/>
          <p:cNvSpPr txBox="1"/>
          <p:nvPr/>
        </p:nvSpPr>
        <p:spPr>
          <a:xfrm>
            <a:off x="4495800" y="2133600"/>
            <a:ext cx="1936749" cy="369332"/>
          </a:xfrm>
          <a:prstGeom prst="rect">
            <a:avLst/>
          </a:prstGeom>
          <a:noFill/>
        </p:spPr>
        <p:txBody>
          <a:bodyPr wrap="none" rtlCol="0">
            <a:spAutoFit/>
          </a:bodyPr>
          <a:lstStyle/>
          <a:p>
            <a:r>
              <a:rPr lang="en-US" dirty="0" smtClean="0"/>
              <a:t>n= 1.85 ∓0.19 </a:t>
            </a:r>
            <a:endParaRPr lang="en-US" dirty="0"/>
          </a:p>
        </p:txBody>
      </p:sp>
      <p:sp>
        <p:nvSpPr>
          <p:cNvPr id="22" name="TextBox 21"/>
          <p:cNvSpPr txBox="1"/>
          <p:nvPr/>
        </p:nvSpPr>
        <p:spPr>
          <a:xfrm>
            <a:off x="4648200" y="2514600"/>
            <a:ext cx="2010487" cy="369332"/>
          </a:xfrm>
          <a:prstGeom prst="rect">
            <a:avLst/>
          </a:prstGeom>
          <a:noFill/>
        </p:spPr>
        <p:txBody>
          <a:bodyPr wrap="none" rtlCol="0">
            <a:spAutoFit/>
          </a:bodyPr>
          <a:lstStyle/>
          <a:p>
            <a:r>
              <a:rPr lang="en-US" dirty="0" smtClean="0"/>
              <a:t>n</a:t>
            </a:r>
            <a:r>
              <a:rPr lang="sr-Latn-CS" dirty="0" smtClean="0"/>
              <a:t> </a:t>
            </a:r>
            <a:r>
              <a:rPr lang="en-US" dirty="0" smtClean="0"/>
              <a:t>= 2.06 ∓0.27 </a:t>
            </a:r>
            <a:endParaRPr lang="en-US" dirty="0"/>
          </a:p>
        </p:txBody>
      </p:sp>
      <p:sp>
        <p:nvSpPr>
          <p:cNvPr id="23" name="TextBox 22"/>
          <p:cNvSpPr txBox="1"/>
          <p:nvPr/>
        </p:nvSpPr>
        <p:spPr>
          <a:xfrm>
            <a:off x="3962400" y="1371600"/>
            <a:ext cx="1045479" cy="369332"/>
          </a:xfrm>
          <a:prstGeom prst="rect">
            <a:avLst/>
          </a:prstGeom>
          <a:noFill/>
        </p:spPr>
        <p:txBody>
          <a:bodyPr wrap="none" rtlCol="0">
            <a:spAutoFit/>
          </a:bodyPr>
          <a:lstStyle/>
          <a:p>
            <a:r>
              <a:rPr lang="en-US" dirty="0" smtClean="0"/>
              <a:t>fit with:</a:t>
            </a:r>
            <a:endParaRPr lang="en-US" dirty="0"/>
          </a:p>
        </p:txBody>
      </p:sp>
      <p:sp>
        <p:nvSpPr>
          <p:cNvPr id="24" name="TextBox 23"/>
          <p:cNvSpPr txBox="1"/>
          <p:nvPr/>
        </p:nvSpPr>
        <p:spPr>
          <a:xfrm>
            <a:off x="6858000" y="1219200"/>
            <a:ext cx="327334" cy="369332"/>
          </a:xfrm>
          <a:prstGeom prst="rect">
            <a:avLst/>
          </a:prstGeom>
          <a:solidFill>
            <a:schemeClr val="bg1"/>
          </a:solidFill>
        </p:spPr>
        <p:txBody>
          <a:bodyPr wrap="none" rtlCol="0">
            <a:spAutoFit/>
          </a:bodyPr>
          <a:lstStyle/>
          <a:p>
            <a:r>
              <a:rPr lang="en-US" dirty="0" smtClean="0"/>
              <a:t>n</a:t>
            </a:r>
            <a:endParaRPr lang="en-US" dirty="0"/>
          </a:p>
        </p:txBody>
      </p:sp>
      <p:sp>
        <p:nvSpPr>
          <p:cNvPr id="25" name="TextBox 24"/>
          <p:cNvSpPr txBox="1"/>
          <p:nvPr/>
        </p:nvSpPr>
        <p:spPr>
          <a:xfrm>
            <a:off x="3962400" y="1676400"/>
            <a:ext cx="3483646" cy="369332"/>
          </a:xfrm>
          <a:prstGeom prst="rect">
            <a:avLst/>
          </a:prstGeom>
          <a:noFill/>
        </p:spPr>
        <p:txBody>
          <a:bodyPr wrap="none" rtlCol="0">
            <a:spAutoFit/>
          </a:bodyPr>
          <a:lstStyle/>
          <a:p>
            <a:r>
              <a:rPr lang="en-US" dirty="0" smtClean="0"/>
              <a:t>Theoretically expected: n = 2</a:t>
            </a:r>
            <a:endParaRPr lang="en-US" dirty="0"/>
          </a:p>
        </p:txBody>
      </p:sp>
      <p:sp>
        <p:nvSpPr>
          <p:cNvPr id="27" name="Rectangle 26"/>
          <p:cNvSpPr/>
          <p:nvPr/>
        </p:nvSpPr>
        <p:spPr>
          <a:xfrm>
            <a:off x="3886200" y="2133600"/>
            <a:ext cx="567784" cy="369332"/>
          </a:xfrm>
          <a:prstGeom prst="rect">
            <a:avLst/>
          </a:prstGeom>
        </p:spPr>
        <p:txBody>
          <a:bodyPr wrap="none">
            <a:spAutoFit/>
          </a:bodyPr>
          <a:lstStyle/>
          <a:p>
            <a:r>
              <a:rPr lang="en-US" b="1" dirty="0" smtClean="0">
                <a:solidFill>
                  <a:srgbClr val="C00000"/>
                </a:solidFill>
              </a:rPr>
              <a:t>H</a:t>
            </a:r>
            <a:r>
              <a:rPr lang="el-GR" b="1" dirty="0" smtClean="0">
                <a:solidFill>
                  <a:srgbClr val="C00000"/>
                </a:solidFill>
              </a:rPr>
              <a:t>β</a:t>
            </a:r>
            <a:r>
              <a:rPr lang="en-US" b="1" dirty="0" smtClean="0">
                <a:solidFill>
                  <a:srgbClr val="C00000"/>
                </a:solidFill>
              </a:rPr>
              <a:t>:</a:t>
            </a:r>
            <a:endParaRPr lang="en-US" b="1" dirty="0"/>
          </a:p>
        </p:txBody>
      </p:sp>
      <p:sp>
        <p:nvSpPr>
          <p:cNvPr id="28" name="Rectangle 27"/>
          <p:cNvSpPr/>
          <p:nvPr/>
        </p:nvSpPr>
        <p:spPr>
          <a:xfrm>
            <a:off x="3733800" y="2514600"/>
            <a:ext cx="809837" cy="369332"/>
          </a:xfrm>
          <a:prstGeom prst="rect">
            <a:avLst/>
          </a:prstGeom>
        </p:spPr>
        <p:txBody>
          <a:bodyPr wrap="none">
            <a:spAutoFit/>
          </a:bodyPr>
          <a:lstStyle/>
          <a:p>
            <a:r>
              <a:rPr lang="en-US" b="1" dirty="0" smtClean="0">
                <a:solidFill>
                  <a:srgbClr val="C00000"/>
                </a:solidFill>
              </a:rPr>
              <a:t>Mg II:</a:t>
            </a:r>
            <a:endParaRPr lang="en-US" b="1" dirty="0"/>
          </a:p>
        </p:txBody>
      </p:sp>
      <p:sp>
        <p:nvSpPr>
          <p:cNvPr id="29" name="TextBox 28"/>
          <p:cNvSpPr txBox="1"/>
          <p:nvPr/>
        </p:nvSpPr>
        <p:spPr>
          <a:xfrm>
            <a:off x="3581400" y="3810000"/>
            <a:ext cx="5644494" cy="1754326"/>
          </a:xfrm>
          <a:prstGeom prst="rect">
            <a:avLst/>
          </a:prstGeom>
          <a:noFill/>
        </p:spPr>
        <p:txBody>
          <a:bodyPr wrap="none" rtlCol="0">
            <a:spAutoFit/>
          </a:bodyPr>
          <a:lstStyle/>
          <a:p>
            <a:pPr>
              <a:buFont typeface="Wingdings" pitchFamily="2" charset="2"/>
              <a:buChar char="q"/>
            </a:pPr>
            <a:r>
              <a:rPr lang="en-US" dirty="0" smtClean="0"/>
              <a:t>  H</a:t>
            </a:r>
            <a:r>
              <a:rPr lang="el-GR" dirty="0" smtClean="0"/>
              <a:t>β</a:t>
            </a:r>
            <a:r>
              <a:rPr lang="en-US" dirty="0" smtClean="0"/>
              <a:t> line is good </a:t>
            </a:r>
            <a:r>
              <a:rPr lang="en-US" dirty="0" err="1" smtClean="0"/>
              <a:t>virial</a:t>
            </a:r>
            <a:r>
              <a:rPr lang="en-US" dirty="0" smtClean="0"/>
              <a:t> estimator at all intensity</a:t>
            </a:r>
          </a:p>
          <a:p>
            <a:r>
              <a:rPr lang="en-US" dirty="0" smtClean="0"/>
              <a:t> levels, but Mg II line only at half intensity.</a:t>
            </a:r>
          </a:p>
          <a:p>
            <a:endParaRPr lang="en-US" dirty="0" smtClean="0"/>
          </a:p>
          <a:p>
            <a:r>
              <a:rPr lang="en-US" dirty="0" smtClean="0">
                <a:solidFill>
                  <a:srgbClr val="C00000"/>
                </a:solidFill>
              </a:rPr>
              <a:t>H</a:t>
            </a:r>
            <a:r>
              <a:rPr lang="el-GR" dirty="0" smtClean="0">
                <a:solidFill>
                  <a:srgbClr val="C00000"/>
                </a:solidFill>
              </a:rPr>
              <a:t>β</a:t>
            </a:r>
            <a:r>
              <a:rPr lang="en-US" dirty="0" smtClean="0">
                <a:solidFill>
                  <a:srgbClr val="C00000"/>
                </a:solidFill>
              </a:rPr>
              <a:t> more confident line for M</a:t>
            </a:r>
            <a:r>
              <a:rPr lang="en-US" baseline="-25000" dirty="0" smtClean="0">
                <a:solidFill>
                  <a:srgbClr val="C00000"/>
                </a:solidFill>
              </a:rPr>
              <a:t>BH</a:t>
            </a:r>
            <a:r>
              <a:rPr lang="en-US" dirty="0" smtClean="0">
                <a:solidFill>
                  <a:srgbClr val="C00000"/>
                </a:solidFill>
              </a:rPr>
              <a:t> estimation!</a:t>
            </a:r>
            <a:endParaRPr lang="en-US" dirty="0" smtClean="0"/>
          </a:p>
          <a:p>
            <a:endParaRPr lang="en-US" dirty="0" smtClean="0"/>
          </a:p>
          <a:p>
            <a:endParaRPr lang="en-US" dirty="0"/>
          </a:p>
        </p:txBody>
      </p:sp>
      <p:sp>
        <p:nvSpPr>
          <p:cNvPr id="30" name="TextBox 29"/>
          <p:cNvSpPr txBox="1"/>
          <p:nvPr/>
        </p:nvSpPr>
        <p:spPr>
          <a:xfrm>
            <a:off x="5410200" y="5257800"/>
            <a:ext cx="2754280" cy="276999"/>
          </a:xfrm>
          <a:prstGeom prst="rect">
            <a:avLst/>
          </a:prstGeom>
          <a:noFill/>
        </p:spPr>
        <p:txBody>
          <a:bodyPr wrap="none" rtlCol="0">
            <a:spAutoFit/>
          </a:bodyPr>
          <a:lstStyle/>
          <a:p>
            <a:r>
              <a:rPr lang="en-US" sz="1200" dirty="0" smtClean="0"/>
              <a:t>Joni</a:t>
            </a:r>
            <a:r>
              <a:rPr lang="sr-Latn-CS" sz="1200" dirty="0" smtClean="0"/>
              <a:t>ć et al. </a:t>
            </a:r>
            <a:r>
              <a:rPr lang="en-US" sz="1200" dirty="0" smtClean="0"/>
              <a:t>2016</a:t>
            </a:r>
            <a:r>
              <a:rPr lang="sr-Latn-CS" sz="1200" dirty="0" smtClean="0"/>
              <a:t>, </a:t>
            </a:r>
            <a:r>
              <a:rPr lang="en-US" sz="1200" b="1" i="1" dirty="0" err="1" smtClean="0"/>
              <a:t>Ap&amp;SS</a:t>
            </a:r>
            <a:r>
              <a:rPr lang="sr-Latn-CS" sz="1200" dirty="0" smtClean="0"/>
              <a:t>, </a:t>
            </a:r>
            <a:r>
              <a:rPr lang="en-US" sz="1200" dirty="0" smtClean="0"/>
              <a:t>361</a:t>
            </a:r>
            <a:r>
              <a:rPr lang="sr-Latn-CS" sz="1200" dirty="0" smtClean="0"/>
              <a:t>, </a:t>
            </a:r>
            <a:r>
              <a:rPr lang="en-US" sz="1200" dirty="0" smtClean="0"/>
              <a:t>101</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229600" cy="1143000"/>
          </a:xfrm>
        </p:spPr>
        <p:txBody>
          <a:bodyPr>
            <a:normAutofit/>
          </a:bodyPr>
          <a:lstStyle/>
          <a:p>
            <a:r>
              <a:rPr lang="x-none" sz="2000" dirty="0" smtClean="0"/>
              <a:t>4. Contribution of the starbursts to AGN spectra </a:t>
            </a:r>
            <a:br>
              <a:rPr lang="x-none" sz="2000" dirty="0" smtClean="0"/>
            </a:br>
            <a:endParaRPr lang="en-US" sz="2000" dirty="0"/>
          </a:p>
        </p:txBody>
      </p:sp>
      <p:pic>
        <p:nvPicPr>
          <p:cNvPr id="7" name="Picture 2" descr="C:\Documents and Settings\Administrator\Desktop\Untitled-1.jpg"/>
          <p:cNvPicPr>
            <a:picLocks noChangeAspect="1" noChangeArrowheads="1"/>
          </p:cNvPicPr>
          <p:nvPr/>
        </p:nvPicPr>
        <p:blipFill>
          <a:blip r:embed="rId3" cstate="print"/>
          <a:srcRect/>
          <a:stretch>
            <a:fillRect/>
          </a:stretch>
        </p:blipFill>
        <p:spPr bwMode="auto">
          <a:xfrm>
            <a:off x="1219200" y="990600"/>
            <a:ext cx="1860550" cy="1371600"/>
          </a:xfrm>
          <a:prstGeom prst="rect">
            <a:avLst/>
          </a:prstGeom>
          <a:noFill/>
        </p:spPr>
      </p:pic>
      <p:pic>
        <p:nvPicPr>
          <p:cNvPr id="8" name="Picture 4"/>
          <p:cNvPicPr>
            <a:picLocks noChangeAspect="1" noChangeArrowheads="1"/>
          </p:cNvPicPr>
          <p:nvPr/>
        </p:nvPicPr>
        <p:blipFill>
          <a:blip r:embed="rId4" cstate="print"/>
          <a:srcRect/>
          <a:stretch>
            <a:fillRect/>
          </a:stretch>
        </p:blipFill>
        <p:spPr bwMode="auto">
          <a:xfrm>
            <a:off x="3733800" y="990600"/>
            <a:ext cx="1447800" cy="1447800"/>
          </a:xfrm>
          <a:prstGeom prst="rect">
            <a:avLst/>
          </a:prstGeom>
          <a:noFill/>
          <a:ln w="9525">
            <a:noFill/>
            <a:miter lim="800000"/>
            <a:headEnd/>
            <a:tailEnd/>
          </a:ln>
          <a:effectLst/>
        </p:spPr>
      </p:pic>
      <p:sp>
        <p:nvSpPr>
          <p:cNvPr id="9" name="Right Arrow 8"/>
          <p:cNvSpPr/>
          <p:nvPr/>
        </p:nvSpPr>
        <p:spPr>
          <a:xfrm>
            <a:off x="3048000" y="1524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2286000"/>
            <a:ext cx="1951175" cy="369332"/>
          </a:xfrm>
          <a:prstGeom prst="rect">
            <a:avLst/>
          </a:prstGeom>
        </p:spPr>
        <p:txBody>
          <a:bodyPr wrap="none">
            <a:spAutoFit/>
          </a:bodyPr>
          <a:lstStyle/>
          <a:p>
            <a:r>
              <a:rPr lang="sr-Latn-CS" b="1" dirty="0" smtClean="0"/>
              <a:t>AGN+ starburst</a:t>
            </a:r>
            <a:endParaRPr lang="en-US" dirty="0"/>
          </a:p>
        </p:txBody>
      </p:sp>
      <p:pic>
        <p:nvPicPr>
          <p:cNvPr id="12" name="Picture 5"/>
          <p:cNvPicPr>
            <a:picLocks noChangeAspect="1" noChangeArrowheads="1"/>
          </p:cNvPicPr>
          <p:nvPr/>
        </p:nvPicPr>
        <p:blipFill>
          <a:blip r:embed="rId5" cstate="print"/>
          <a:srcRect/>
          <a:stretch>
            <a:fillRect/>
          </a:stretch>
        </p:blipFill>
        <p:spPr bwMode="auto">
          <a:xfrm>
            <a:off x="381000" y="3276600"/>
            <a:ext cx="3900600" cy="2514600"/>
          </a:xfrm>
          <a:prstGeom prst="rect">
            <a:avLst/>
          </a:prstGeom>
          <a:noFill/>
          <a:ln w="9525">
            <a:noFill/>
            <a:miter lim="800000"/>
            <a:headEnd/>
            <a:tailEnd/>
          </a:ln>
          <a:effectLst/>
        </p:spPr>
      </p:pic>
      <p:sp>
        <p:nvSpPr>
          <p:cNvPr id="13" name="Down Arrow 12"/>
          <p:cNvSpPr/>
          <p:nvPr/>
        </p:nvSpPr>
        <p:spPr>
          <a:xfrm>
            <a:off x="1981200" y="2667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33400" y="4953000"/>
            <a:ext cx="3657600" cy="1754326"/>
          </a:xfrm>
          <a:prstGeom prst="rect">
            <a:avLst/>
          </a:prstGeom>
          <a:solidFill>
            <a:schemeClr val="bg1"/>
          </a:solidFill>
          <a:ln>
            <a:solidFill>
              <a:srgbClr val="009AD0"/>
            </a:solidFill>
          </a:ln>
        </p:spPr>
        <p:txBody>
          <a:bodyPr wrap="square" rtlCol="0">
            <a:spAutoFit/>
          </a:bodyPr>
          <a:lstStyle/>
          <a:p>
            <a:pPr algn="ctr"/>
            <a:endParaRPr lang="sr-Latn-CS" dirty="0" smtClean="0"/>
          </a:p>
          <a:p>
            <a:pPr algn="ctr"/>
            <a:r>
              <a:rPr lang="sr-Latn-CS" dirty="0" smtClean="0"/>
              <a:t>emission lines from AGN </a:t>
            </a:r>
          </a:p>
          <a:p>
            <a:pPr algn="ctr"/>
            <a:r>
              <a:rPr lang="sr-Latn-CS" dirty="0" smtClean="0"/>
              <a:t>emission regions</a:t>
            </a:r>
          </a:p>
          <a:p>
            <a:pPr algn="ctr"/>
            <a:r>
              <a:rPr lang="sr-Latn-CS" dirty="0" smtClean="0"/>
              <a:t>+</a:t>
            </a:r>
          </a:p>
          <a:p>
            <a:pPr algn="ctr"/>
            <a:r>
              <a:rPr lang="sr-Latn-CS" dirty="0" smtClean="0"/>
              <a:t>emission lines from </a:t>
            </a:r>
          </a:p>
          <a:p>
            <a:pPr algn="ctr"/>
            <a:r>
              <a:rPr lang="sr-Latn-CS" dirty="0" smtClean="0"/>
              <a:t>starbursts</a:t>
            </a:r>
            <a:endParaRPr lang="en-US" dirty="0"/>
          </a:p>
        </p:txBody>
      </p:sp>
      <p:pic>
        <p:nvPicPr>
          <p:cNvPr id="1026" name="Picture 2"/>
          <p:cNvPicPr>
            <a:picLocks noChangeAspect="1" noChangeArrowheads="1"/>
          </p:cNvPicPr>
          <p:nvPr/>
        </p:nvPicPr>
        <p:blipFill>
          <a:blip r:embed="rId6" cstate="print"/>
          <a:srcRect/>
          <a:stretch>
            <a:fillRect/>
          </a:stretch>
        </p:blipFill>
        <p:spPr bwMode="auto">
          <a:xfrm>
            <a:off x="5105400" y="2904180"/>
            <a:ext cx="4038601" cy="3953820"/>
          </a:xfrm>
          <a:prstGeom prst="rect">
            <a:avLst/>
          </a:prstGeom>
          <a:noFill/>
          <a:ln w="9525">
            <a:noFill/>
            <a:miter lim="800000"/>
            <a:headEnd/>
            <a:tailEnd/>
          </a:ln>
          <a:effectLst/>
        </p:spPr>
      </p:pic>
      <p:sp>
        <p:nvSpPr>
          <p:cNvPr id="15" name="TextBox 14"/>
          <p:cNvSpPr txBox="1"/>
          <p:nvPr/>
        </p:nvSpPr>
        <p:spPr>
          <a:xfrm>
            <a:off x="6934200" y="3048000"/>
            <a:ext cx="1931939" cy="276999"/>
          </a:xfrm>
          <a:prstGeom prst="rect">
            <a:avLst/>
          </a:prstGeom>
          <a:noFill/>
        </p:spPr>
        <p:txBody>
          <a:bodyPr wrap="none" rtlCol="0">
            <a:spAutoFit/>
          </a:bodyPr>
          <a:lstStyle/>
          <a:p>
            <a:r>
              <a:rPr lang="sr-Latn-CS" sz="1200" dirty="0" smtClean="0">
                <a:solidFill>
                  <a:schemeClr val="bg1"/>
                </a:solidFill>
              </a:rPr>
              <a:t>Example: Mrk 493, HST</a:t>
            </a:r>
            <a:endParaRPr lang="en-US" sz="1200" dirty="0">
              <a:solidFill>
                <a:schemeClr val="bg1"/>
              </a:solidFill>
            </a:endParaRPr>
          </a:p>
        </p:txBody>
      </p:sp>
      <p:sp>
        <p:nvSpPr>
          <p:cNvPr id="16" name="TextBox 15"/>
          <p:cNvSpPr txBox="1"/>
          <p:nvPr/>
        </p:nvSpPr>
        <p:spPr>
          <a:xfrm>
            <a:off x="5867400" y="990600"/>
            <a:ext cx="2741456" cy="276999"/>
          </a:xfrm>
          <a:prstGeom prst="rect">
            <a:avLst/>
          </a:prstGeom>
          <a:noFill/>
        </p:spPr>
        <p:txBody>
          <a:bodyPr wrap="none" rtlCol="0">
            <a:spAutoFit/>
          </a:bodyPr>
          <a:lstStyle/>
          <a:p>
            <a:r>
              <a:rPr lang="en-US" sz="1200" dirty="0" err="1" smtClean="0"/>
              <a:t>Popovi</a:t>
            </a:r>
            <a:r>
              <a:rPr lang="sr-Latn-CS" sz="1200" dirty="0" smtClean="0"/>
              <a:t>ć et al. 2009, </a:t>
            </a:r>
            <a:r>
              <a:rPr lang="sr-Latn-CS" sz="1200" b="1" i="1" dirty="0" smtClean="0"/>
              <a:t>AJ</a:t>
            </a:r>
            <a:r>
              <a:rPr lang="sr-Latn-CS" sz="1200" dirty="0" smtClean="0"/>
              <a:t>, 137, 3548</a:t>
            </a:r>
            <a:endParaRPr lang="en-US" sz="1200" dirty="0"/>
          </a:p>
        </p:txBody>
      </p:sp>
      <p:cxnSp>
        <p:nvCxnSpPr>
          <p:cNvPr id="18" name="Straight Connector 17"/>
          <p:cNvCxnSpPr/>
          <p:nvPr/>
        </p:nvCxnSpPr>
        <p:spPr>
          <a:xfrm rot="16200000" flipH="1">
            <a:off x="6553200" y="4953000"/>
            <a:ext cx="16764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4419600"/>
            <a:ext cx="18288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2286000"/>
            <a:ext cx="1114408" cy="246221"/>
          </a:xfrm>
          <a:prstGeom prst="rect">
            <a:avLst/>
          </a:prstGeom>
          <a:noFill/>
        </p:spPr>
        <p:txBody>
          <a:bodyPr wrap="none" rtlCol="0">
            <a:spAutoFit/>
          </a:bodyPr>
          <a:lstStyle/>
          <a:p>
            <a:r>
              <a:rPr lang="sr-Latn-CS" sz="1000" dirty="0" smtClean="0"/>
              <a:t> Mrk 493, HST</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1800" dirty="0" smtClean="0"/>
          </a:p>
          <a:p>
            <a:endParaRPr lang="en-US" sz="1800" dirty="0"/>
          </a:p>
        </p:txBody>
      </p:sp>
      <p:sp>
        <p:nvSpPr>
          <p:cNvPr id="7" name="TextBox 6"/>
          <p:cNvSpPr txBox="1"/>
          <p:nvPr/>
        </p:nvSpPr>
        <p:spPr>
          <a:xfrm>
            <a:off x="3165960" y="3200400"/>
            <a:ext cx="2585964" cy="338554"/>
          </a:xfrm>
          <a:prstGeom prst="rect">
            <a:avLst/>
          </a:prstGeom>
          <a:noFill/>
          <a:ln>
            <a:solidFill>
              <a:srgbClr val="C00000"/>
            </a:solidFill>
          </a:ln>
        </p:spPr>
        <p:txBody>
          <a:bodyPr wrap="none" rtlCol="0">
            <a:spAutoFit/>
          </a:bodyPr>
          <a:lstStyle/>
          <a:p>
            <a:r>
              <a:rPr lang="en-US" sz="1600" b="1" dirty="0" smtClean="0">
                <a:solidFill>
                  <a:srgbClr val="C00000"/>
                </a:solidFill>
              </a:rPr>
              <a:t>R = log([O III]</a:t>
            </a:r>
            <a:r>
              <a:rPr lang="en-US" sz="1600" b="1" baseline="-25000" dirty="0" smtClean="0">
                <a:solidFill>
                  <a:srgbClr val="C00000"/>
                </a:solidFill>
              </a:rPr>
              <a:t>5007</a:t>
            </a:r>
            <a:r>
              <a:rPr lang="en-US" sz="1600" b="1" dirty="0" smtClean="0">
                <a:solidFill>
                  <a:srgbClr val="C00000"/>
                </a:solidFill>
              </a:rPr>
              <a:t>/H</a:t>
            </a:r>
            <a:r>
              <a:rPr lang="el-GR" sz="1600" b="1" dirty="0" smtClean="0">
                <a:solidFill>
                  <a:srgbClr val="C00000"/>
                </a:solidFill>
              </a:rPr>
              <a:t>β</a:t>
            </a:r>
            <a:r>
              <a:rPr lang="sr-Latn-CS" sz="1600" b="1" baseline="-25000" dirty="0" smtClean="0">
                <a:solidFill>
                  <a:srgbClr val="C00000"/>
                </a:solidFill>
              </a:rPr>
              <a:t>NLR</a:t>
            </a:r>
            <a:r>
              <a:rPr lang="en-US" sz="1600" b="1" dirty="0" smtClean="0">
                <a:solidFill>
                  <a:srgbClr val="C00000"/>
                </a:solidFill>
              </a:rPr>
              <a:t>)</a:t>
            </a:r>
            <a:endParaRPr lang="en-US" sz="1600" b="1" dirty="0">
              <a:solidFill>
                <a:srgbClr val="C00000"/>
              </a:solidFill>
            </a:endParaRPr>
          </a:p>
        </p:txBody>
      </p:sp>
      <p:cxnSp>
        <p:nvCxnSpPr>
          <p:cNvPr id="8" name="Straight Arrow Connector 7"/>
          <p:cNvCxnSpPr/>
          <p:nvPr/>
        </p:nvCxnSpPr>
        <p:spPr>
          <a:xfrm>
            <a:off x="4613760" y="3657600"/>
            <a:ext cx="137160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24914" y="3962400"/>
            <a:ext cx="2198038" cy="923330"/>
          </a:xfrm>
          <a:prstGeom prst="rect">
            <a:avLst/>
          </a:prstGeom>
          <a:noFill/>
        </p:spPr>
        <p:txBody>
          <a:bodyPr wrap="none" rtlCol="0">
            <a:spAutoFit/>
          </a:bodyPr>
          <a:lstStyle/>
          <a:p>
            <a:pPr algn="ctr"/>
            <a:r>
              <a:rPr lang="en-US" b="1" dirty="0" smtClean="0">
                <a:solidFill>
                  <a:srgbClr val="C00000"/>
                </a:solidFill>
              </a:rPr>
              <a:t>R &lt; 0.5</a:t>
            </a:r>
            <a:endParaRPr lang="sr-Latn-CS" dirty="0" smtClean="0">
              <a:solidFill>
                <a:srgbClr val="C00000"/>
              </a:solidFill>
            </a:endParaRPr>
          </a:p>
          <a:p>
            <a:r>
              <a:rPr lang="sr-Latn-CS" b="1" dirty="0" smtClean="0"/>
              <a:t> ”AGN+ starburst”</a:t>
            </a:r>
            <a:endParaRPr lang="sr-Cyrl-CS" b="1" dirty="0" smtClean="0"/>
          </a:p>
          <a:p>
            <a:r>
              <a:rPr lang="en-US" i="1" dirty="0" smtClean="0"/>
              <a:t> </a:t>
            </a:r>
            <a:r>
              <a:rPr lang="sr-Latn-CS" i="1" dirty="0" smtClean="0"/>
              <a:t>  </a:t>
            </a:r>
            <a:r>
              <a:rPr lang="sr-Cyrl-CS" sz="1600" dirty="0" smtClean="0"/>
              <a:t>   </a:t>
            </a:r>
            <a:r>
              <a:rPr lang="sr-Latn-CS" sz="1600" dirty="0" smtClean="0"/>
              <a:t>46 objects</a:t>
            </a:r>
            <a:endParaRPr lang="en-US" sz="1600" dirty="0"/>
          </a:p>
        </p:txBody>
      </p:sp>
      <p:cxnSp>
        <p:nvCxnSpPr>
          <p:cNvPr id="10" name="Straight Arrow Connector 9"/>
          <p:cNvCxnSpPr/>
          <p:nvPr/>
        </p:nvCxnSpPr>
        <p:spPr>
          <a:xfrm rot="10800000" flipV="1">
            <a:off x="3200400" y="3657600"/>
            <a:ext cx="1032360" cy="304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03593" y="4038600"/>
            <a:ext cx="1553759" cy="923330"/>
          </a:xfrm>
          <a:prstGeom prst="rect">
            <a:avLst/>
          </a:prstGeom>
          <a:noFill/>
          <a:ln>
            <a:noFill/>
          </a:ln>
        </p:spPr>
        <p:txBody>
          <a:bodyPr wrap="none" rtlCol="0">
            <a:spAutoFit/>
          </a:bodyPr>
          <a:lstStyle/>
          <a:p>
            <a:pPr algn="ctr"/>
            <a:r>
              <a:rPr lang="en-US" b="1" dirty="0" smtClean="0">
                <a:solidFill>
                  <a:srgbClr val="C00000"/>
                </a:solidFill>
              </a:rPr>
              <a:t>R &gt; 0.5</a:t>
            </a:r>
          </a:p>
          <a:p>
            <a:r>
              <a:rPr lang="sr-Latn-CS" b="1" dirty="0" smtClean="0"/>
              <a:t>“</a:t>
            </a:r>
            <a:r>
              <a:rPr lang="en-US" b="1" dirty="0" smtClean="0"/>
              <a:t>pure AGN</a:t>
            </a:r>
            <a:r>
              <a:rPr lang="sr-Latn-CS" b="1" dirty="0" smtClean="0"/>
              <a:t>”</a:t>
            </a:r>
            <a:r>
              <a:rPr lang="sr-Cyrl-CS" b="1" dirty="0" smtClean="0"/>
              <a:t> </a:t>
            </a:r>
          </a:p>
          <a:p>
            <a:pPr algn="ctr"/>
            <a:r>
              <a:rPr lang="en-US" i="1" dirty="0" smtClean="0"/>
              <a:t> </a:t>
            </a:r>
            <a:r>
              <a:rPr lang="sr-Cyrl-CS" sz="1600" dirty="0" smtClean="0"/>
              <a:t>2</a:t>
            </a:r>
            <a:r>
              <a:rPr lang="sr-Latn-CS" sz="1600" dirty="0" smtClean="0"/>
              <a:t>47</a:t>
            </a:r>
            <a:r>
              <a:rPr lang="sr-Cyrl-CS" sz="1600" dirty="0" smtClean="0"/>
              <a:t> </a:t>
            </a:r>
            <a:r>
              <a:rPr lang="sr-Latn-CS" sz="1600" dirty="0" smtClean="0"/>
              <a:t>objects</a:t>
            </a:r>
            <a:endParaRPr lang="en-US" sz="1600" dirty="0"/>
          </a:p>
        </p:txBody>
      </p:sp>
      <p:sp>
        <p:nvSpPr>
          <p:cNvPr id="12" name="Down Arrow 11"/>
          <p:cNvSpPr/>
          <p:nvPr/>
        </p:nvSpPr>
        <p:spPr>
          <a:xfrm>
            <a:off x="5756760" y="48768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Documents and Settings\Administrator\Desktop\Untitled-1.jpg"/>
          <p:cNvPicPr>
            <a:picLocks noChangeAspect="1" noChangeArrowheads="1"/>
          </p:cNvPicPr>
          <p:nvPr/>
        </p:nvPicPr>
        <p:blipFill>
          <a:blip r:embed="rId2" cstate="print"/>
          <a:srcRect/>
          <a:stretch>
            <a:fillRect/>
          </a:stretch>
        </p:blipFill>
        <p:spPr bwMode="auto">
          <a:xfrm>
            <a:off x="5147160" y="5181600"/>
            <a:ext cx="1860550" cy="1371600"/>
          </a:xfrm>
          <a:prstGeom prst="rect">
            <a:avLst/>
          </a:prstGeom>
          <a:noFill/>
        </p:spPr>
      </p:pic>
      <p:pic>
        <p:nvPicPr>
          <p:cNvPr id="15" name="Picture 4"/>
          <p:cNvPicPr>
            <a:picLocks noChangeAspect="1" noChangeArrowheads="1"/>
          </p:cNvPicPr>
          <p:nvPr/>
        </p:nvPicPr>
        <p:blipFill>
          <a:blip r:embed="rId3" cstate="print"/>
          <a:srcRect/>
          <a:stretch>
            <a:fillRect/>
          </a:stretch>
        </p:blipFill>
        <p:spPr bwMode="auto">
          <a:xfrm>
            <a:off x="7661760" y="5181600"/>
            <a:ext cx="1447800" cy="1447800"/>
          </a:xfrm>
          <a:prstGeom prst="rect">
            <a:avLst/>
          </a:prstGeom>
          <a:noFill/>
          <a:ln w="9525">
            <a:noFill/>
            <a:miter lim="800000"/>
            <a:headEnd/>
            <a:tailEnd/>
          </a:ln>
          <a:effectLst/>
        </p:spPr>
      </p:pic>
      <p:sp>
        <p:nvSpPr>
          <p:cNvPr id="16" name="Right Arrow 15"/>
          <p:cNvSpPr/>
          <p:nvPr/>
        </p:nvSpPr>
        <p:spPr>
          <a:xfrm>
            <a:off x="6975960" y="5715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585560" y="4953000"/>
            <a:ext cx="1558440" cy="246221"/>
          </a:xfrm>
          <a:prstGeom prst="rect">
            <a:avLst/>
          </a:prstGeom>
          <a:noFill/>
        </p:spPr>
        <p:txBody>
          <a:bodyPr wrap="none" rtlCol="0">
            <a:spAutoFit/>
          </a:bodyPr>
          <a:lstStyle/>
          <a:p>
            <a:r>
              <a:rPr lang="sr-Latn-CS" sz="1000" dirty="0" smtClean="0"/>
              <a:t>Example: Mrk 493, HST</a:t>
            </a:r>
            <a:endParaRPr lang="en-US" sz="1000" dirty="0"/>
          </a:p>
        </p:txBody>
      </p:sp>
      <p:sp>
        <p:nvSpPr>
          <p:cNvPr id="17" name="Rectangle 16"/>
          <p:cNvSpPr/>
          <p:nvPr/>
        </p:nvSpPr>
        <p:spPr>
          <a:xfrm>
            <a:off x="3810000" y="1143000"/>
            <a:ext cx="4114800" cy="276999"/>
          </a:xfrm>
          <a:prstGeom prst="rect">
            <a:avLst/>
          </a:prstGeom>
          <a:solidFill>
            <a:schemeClr val="bg1"/>
          </a:solidFill>
        </p:spPr>
        <p:txBody>
          <a:bodyPr wrap="square">
            <a:spAutoFit/>
          </a:bodyPr>
          <a:lstStyle/>
          <a:p>
            <a:r>
              <a:rPr lang="sr-Latn-CS" sz="1200" dirty="0" smtClean="0"/>
              <a:t>Popović, L. Č., Kovačević, J.</a:t>
            </a:r>
            <a:r>
              <a:rPr lang="en-US" sz="1200" dirty="0" smtClean="0"/>
              <a:t> </a:t>
            </a:r>
            <a:r>
              <a:rPr lang="sr-Latn-CS" sz="1200" dirty="0" smtClean="0"/>
              <a:t>2011</a:t>
            </a:r>
            <a:r>
              <a:rPr lang="en-US" sz="1200" dirty="0" smtClean="0"/>
              <a:t>,</a:t>
            </a:r>
            <a:r>
              <a:rPr lang="sr-Latn-CS" sz="1200" dirty="0" smtClean="0"/>
              <a:t> </a:t>
            </a:r>
            <a:r>
              <a:rPr lang="en-US" sz="1200" b="1" i="1" dirty="0" err="1" smtClean="0"/>
              <a:t>ApJ</a:t>
            </a:r>
            <a:r>
              <a:rPr lang="en-US" sz="1200" dirty="0" smtClean="0"/>
              <a:t>,</a:t>
            </a:r>
            <a:r>
              <a:rPr lang="sr-Latn-CS" sz="1200" dirty="0" smtClean="0"/>
              <a:t> </a:t>
            </a:r>
            <a:r>
              <a:rPr lang="sr-Latn-CS" sz="1200" b="1" dirty="0" smtClean="0"/>
              <a:t>738</a:t>
            </a:r>
            <a:r>
              <a:rPr lang="sr-Latn-CS" sz="1200" dirty="0" smtClean="0"/>
              <a:t>, 68</a:t>
            </a:r>
            <a:endParaRPr lang="en-US" sz="1200" dirty="0"/>
          </a:p>
        </p:txBody>
      </p:sp>
      <p:sp>
        <p:nvSpPr>
          <p:cNvPr id="18" name="Title 2"/>
          <p:cNvSpPr txBox="1">
            <a:spLocks/>
          </p:cNvSpPr>
          <p:nvPr/>
        </p:nvSpPr>
        <p:spPr>
          <a:xfrm>
            <a:off x="228600" y="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x-none"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4. Contribution of the starbursts to AGN spectra </a:t>
            </a:r>
            <a:br>
              <a:rPr kumimoji="0" lang="x-none"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21" name="Picture 2"/>
          <p:cNvPicPr>
            <a:picLocks noChangeAspect="1" noChangeArrowheads="1"/>
          </p:cNvPicPr>
          <p:nvPr/>
        </p:nvPicPr>
        <p:blipFill>
          <a:blip r:embed="rId4" cstate="print"/>
          <a:srcRect/>
          <a:stretch>
            <a:fillRect/>
          </a:stretch>
        </p:blipFill>
        <p:spPr bwMode="auto">
          <a:xfrm>
            <a:off x="152400" y="761999"/>
            <a:ext cx="2971801" cy="2831899"/>
          </a:xfrm>
          <a:prstGeom prst="rect">
            <a:avLst/>
          </a:prstGeom>
          <a:noFill/>
          <a:ln w="9525">
            <a:noFill/>
            <a:miter lim="800000"/>
            <a:headEnd/>
            <a:tailEnd/>
          </a:ln>
          <a:effectLst/>
        </p:spPr>
      </p:pic>
      <p:sp>
        <p:nvSpPr>
          <p:cNvPr id="19" name="TextBox 18"/>
          <p:cNvSpPr txBox="1"/>
          <p:nvPr/>
        </p:nvSpPr>
        <p:spPr>
          <a:xfrm>
            <a:off x="685800" y="2362200"/>
            <a:ext cx="442750" cy="369332"/>
          </a:xfrm>
          <a:prstGeom prst="rect">
            <a:avLst/>
          </a:prstGeom>
          <a:noFill/>
        </p:spPr>
        <p:txBody>
          <a:bodyPr wrap="none" rtlCol="0">
            <a:spAutoFit/>
          </a:bodyPr>
          <a:lstStyle/>
          <a:p>
            <a:r>
              <a:rPr lang="sr-Latn-CS" dirty="0" smtClean="0"/>
              <a:t>SB</a:t>
            </a:r>
            <a:endParaRPr lang="en-US" dirty="0"/>
          </a:p>
        </p:txBody>
      </p:sp>
      <p:sp>
        <p:nvSpPr>
          <p:cNvPr id="22" name="TextBox 21"/>
          <p:cNvSpPr txBox="1"/>
          <p:nvPr/>
        </p:nvSpPr>
        <p:spPr>
          <a:xfrm>
            <a:off x="2286000" y="1066800"/>
            <a:ext cx="679994" cy="369332"/>
          </a:xfrm>
          <a:prstGeom prst="rect">
            <a:avLst/>
          </a:prstGeom>
          <a:noFill/>
        </p:spPr>
        <p:txBody>
          <a:bodyPr wrap="none" rtlCol="0">
            <a:spAutoFit/>
          </a:bodyPr>
          <a:lstStyle/>
          <a:p>
            <a:r>
              <a:rPr lang="sr-Latn-CS" dirty="0" smtClean="0"/>
              <a:t>AGN</a:t>
            </a:r>
            <a:endParaRPr lang="en-US" dirty="0"/>
          </a:p>
        </p:txBody>
      </p:sp>
      <p:cxnSp>
        <p:nvCxnSpPr>
          <p:cNvPr id="24" name="Straight Connector 23"/>
          <p:cNvCxnSpPr/>
          <p:nvPr/>
        </p:nvCxnSpPr>
        <p:spPr>
          <a:xfrm>
            <a:off x="533400" y="1752600"/>
            <a:ext cx="2590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3400" y="762000"/>
            <a:ext cx="1443024" cy="784830"/>
          </a:xfrm>
          <a:prstGeom prst="rect">
            <a:avLst/>
          </a:prstGeom>
          <a:noFill/>
        </p:spPr>
        <p:txBody>
          <a:bodyPr wrap="none" rtlCol="0">
            <a:spAutoFit/>
          </a:bodyPr>
          <a:lstStyle/>
          <a:p>
            <a:r>
              <a:rPr lang="sr-Latn-CS" sz="900" dirty="0" smtClean="0"/>
              <a:t>Baldwin et al. 1981,</a:t>
            </a:r>
          </a:p>
          <a:p>
            <a:r>
              <a:rPr lang="en-US" sz="900" dirty="0" err="1" smtClean="0"/>
              <a:t>Kewley</a:t>
            </a:r>
            <a:r>
              <a:rPr lang="sr-Latn-CS" sz="900" dirty="0" smtClean="0"/>
              <a:t> et al. 2001,</a:t>
            </a:r>
          </a:p>
          <a:p>
            <a:r>
              <a:rPr lang="sr-Latn-CS" sz="900" dirty="0" smtClean="0"/>
              <a:t>Kauffmann et al. 2003</a:t>
            </a:r>
          </a:p>
          <a:p>
            <a:endParaRPr lang="en-US" dirty="0"/>
          </a:p>
        </p:txBody>
      </p:sp>
      <p:sp>
        <p:nvSpPr>
          <p:cNvPr id="40" name="TextBox 39"/>
          <p:cNvSpPr txBox="1"/>
          <p:nvPr/>
        </p:nvSpPr>
        <p:spPr>
          <a:xfrm>
            <a:off x="3124200" y="1600200"/>
            <a:ext cx="550151" cy="369332"/>
          </a:xfrm>
          <a:prstGeom prst="rect">
            <a:avLst/>
          </a:prstGeom>
          <a:noFill/>
        </p:spPr>
        <p:txBody>
          <a:bodyPr wrap="none" rtlCol="0">
            <a:spAutoFit/>
          </a:bodyPr>
          <a:lstStyle/>
          <a:p>
            <a:r>
              <a:rPr lang="sr-Latn-CS" b="1" dirty="0" smtClean="0">
                <a:solidFill>
                  <a:srgbClr val="C00000"/>
                </a:solidFill>
              </a:rPr>
              <a:t>0.5</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95400"/>
            <a:ext cx="5877339" cy="2133600"/>
          </a:xfrm>
          <a:prstGeom prst="rect">
            <a:avLst/>
          </a:prstGeom>
          <a:noFill/>
          <a:ln w="9525">
            <a:noFill/>
            <a:miter lim="800000"/>
            <a:headEnd/>
            <a:tailEnd/>
          </a:ln>
          <a:effectLst/>
        </p:spPr>
      </p:pic>
      <p:sp>
        <p:nvSpPr>
          <p:cNvPr id="5" name="Title 2"/>
          <p:cNvSpPr txBox="1">
            <a:spLocks noGrp="1"/>
          </p:cNvSpPr>
          <p:nvPr>
            <p:ph type="title"/>
          </p:nvPr>
        </p:nvSpPr>
        <p:spPr>
          <a:xfrm>
            <a:off x="457200" y="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x-none"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4. Contribution of the starbursts to AGN spectra </a:t>
            </a:r>
            <a:br>
              <a:rPr kumimoji="0" lang="x-none"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5943600" y="1066800"/>
            <a:ext cx="3200400" cy="238586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04800" y="3886200"/>
            <a:ext cx="5813220" cy="2514600"/>
          </a:xfrm>
          <a:prstGeom prst="rect">
            <a:avLst/>
          </a:prstGeom>
          <a:noFill/>
          <a:ln w="9525">
            <a:noFill/>
            <a:miter lim="800000"/>
            <a:headEnd/>
            <a:tailEnd/>
          </a:ln>
          <a:effectLst/>
        </p:spPr>
      </p:pic>
      <p:sp>
        <p:nvSpPr>
          <p:cNvPr id="6" name="Rectangle 5"/>
          <p:cNvSpPr/>
          <p:nvPr/>
        </p:nvSpPr>
        <p:spPr>
          <a:xfrm>
            <a:off x="4267200" y="3657600"/>
            <a:ext cx="1265090" cy="369332"/>
          </a:xfrm>
          <a:prstGeom prst="rect">
            <a:avLst/>
          </a:prstGeom>
        </p:spPr>
        <p:txBody>
          <a:bodyPr wrap="none">
            <a:spAutoFit/>
          </a:bodyPr>
          <a:lstStyle/>
          <a:p>
            <a:r>
              <a:rPr lang="en-US" b="1" dirty="0" smtClean="0"/>
              <a:t>pure AGN</a:t>
            </a:r>
            <a:endParaRPr lang="en-US" dirty="0"/>
          </a:p>
        </p:txBody>
      </p:sp>
      <p:sp>
        <p:nvSpPr>
          <p:cNvPr id="11" name="Rectangle 10"/>
          <p:cNvSpPr/>
          <p:nvPr/>
        </p:nvSpPr>
        <p:spPr>
          <a:xfrm>
            <a:off x="4114800" y="1066800"/>
            <a:ext cx="1265090" cy="369332"/>
          </a:xfrm>
          <a:prstGeom prst="rect">
            <a:avLst/>
          </a:prstGeom>
        </p:spPr>
        <p:txBody>
          <a:bodyPr wrap="none">
            <a:spAutoFit/>
          </a:bodyPr>
          <a:lstStyle/>
          <a:p>
            <a:r>
              <a:rPr lang="en-US" b="1" dirty="0" smtClean="0"/>
              <a:t>pure AGN</a:t>
            </a:r>
            <a:endParaRPr lang="en-US" dirty="0"/>
          </a:p>
        </p:txBody>
      </p:sp>
      <p:sp>
        <p:nvSpPr>
          <p:cNvPr id="10" name="Rectangle 9"/>
          <p:cNvSpPr/>
          <p:nvPr/>
        </p:nvSpPr>
        <p:spPr>
          <a:xfrm>
            <a:off x="762000" y="1066800"/>
            <a:ext cx="1951175" cy="369332"/>
          </a:xfrm>
          <a:prstGeom prst="rect">
            <a:avLst/>
          </a:prstGeom>
        </p:spPr>
        <p:txBody>
          <a:bodyPr wrap="none">
            <a:spAutoFit/>
          </a:bodyPr>
          <a:lstStyle/>
          <a:p>
            <a:r>
              <a:rPr lang="sr-Latn-CS" b="1" dirty="0" smtClean="0"/>
              <a:t>AGN+ starburst</a:t>
            </a:r>
            <a:endParaRPr lang="en-US" dirty="0"/>
          </a:p>
        </p:txBody>
      </p:sp>
      <p:sp>
        <p:nvSpPr>
          <p:cNvPr id="12" name="TextBox 11"/>
          <p:cNvSpPr txBox="1"/>
          <p:nvPr/>
        </p:nvSpPr>
        <p:spPr>
          <a:xfrm>
            <a:off x="7086600" y="3429000"/>
            <a:ext cx="1869423" cy="523220"/>
          </a:xfrm>
          <a:prstGeom prst="rect">
            <a:avLst/>
          </a:prstGeom>
          <a:noFill/>
        </p:spPr>
        <p:txBody>
          <a:bodyPr wrap="none" rtlCol="0">
            <a:spAutoFit/>
          </a:bodyPr>
          <a:lstStyle/>
          <a:p>
            <a:r>
              <a:rPr lang="en-US" sz="1400" dirty="0" smtClean="0"/>
              <a:t>●  AGN + starburst</a:t>
            </a:r>
          </a:p>
          <a:p>
            <a:r>
              <a:rPr lang="en-US" sz="1400" dirty="0" smtClean="0"/>
              <a:t>○  pure AGN</a:t>
            </a:r>
            <a:endParaRPr lang="en-US" sz="1400" dirty="0"/>
          </a:p>
        </p:txBody>
      </p:sp>
      <p:sp>
        <p:nvSpPr>
          <p:cNvPr id="13" name="TextBox 12"/>
          <p:cNvSpPr txBox="1"/>
          <p:nvPr/>
        </p:nvSpPr>
        <p:spPr>
          <a:xfrm>
            <a:off x="1295400" y="6248400"/>
            <a:ext cx="1183337" cy="276999"/>
          </a:xfrm>
          <a:prstGeom prst="rect">
            <a:avLst/>
          </a:prstGeom>
          <a:solidFill>
            <a:schemeClr val="bg1"/>
          </a:solidFill>
        </p:spPr>
        <p:txBody>
          <a:bodyPr wrap="none" rtlCol="0">
            <a:spAutoFit/>
          </a:bodyPr>
          <a:lstStyle/>
          <a:p>
            <a:r>
              <a:rPr lang="en-US" sz="1200" dirty="0" smtClean="0"/>
              <a:t>log FWHM H</a:t>
            </a:r>
            <a:r>
              <a:rPr lang="el-GR" sz="1200" dirty="0" smtClean="0"/>
              <a:t>β</a:t>
            </a:r>
            <a:endParaRPr lang="en-US" sz="1200" dirty="0"/>
          </a:p>
        </p:txBody>
      </p:sp>
      <p:sp>
        <p:nvSpPr>
          <p:cNvPr id="14" name="TextBox 13"/>
          <p:cNvSpPr txBox="1"/>
          <p:nvPr/>
        </p:nvSpPr>
        <p:spPr>
          <a:xfrm>
            <a:off x="4191000" y="6248400"/>
            <a:ext cx="1183337" cy="276999"/>
          </a:xfrm>
          <a:prstGeom prst="rect">
            <a:avLst/>
          </a:prstGeom>
          <a:solidFill>
            <a:schemeClr val="bg1"/>
          </a:solidFill>
        </p:spPr>
        <p:txBody>
          <a:bodyPr wrap="none" rtlCol="0">
            <a:spAutoFit/>
          </a:bodyPr>
          <a:lstStyle/>
          <a:p>
            <a:r>
              <a:rPr lang="en-US" sz="1200" dirty="0" smtClean="0"/>
              <a:t>log FWHM H</a:t>
            </a:r>
            <a:r>
              <a:rPr lang="el-GR" sz="1200" dirty="0" smtClean="0"/>
              <a:t>β</a:t>
            </a:r>
            <a:endParaRPr lang="en-US" sz="1200" dirty="0"/>
          </a:p>
        </p:txBody>
      </p:sp>
      <p:sp>
        <p:nvSpPr>
          <p:cNvPr id="15" name="TextBox 14"/>
          <p:cNvSpPr txBox="1"/>
          <p:nvPr/>
        </p:nvSpPr>
        <p:spPr>
          <a:xfrm rot="16200000">
            <a:off x="3011784" y="5056542"/>
            <a:ext cx="806631" cy="276999"/>
          </a:xfrm>
          <a:prstGeom prst="rect">
            <a:avLst/>
          </a:prstGeom>
          <a:solidFill>
            <a:schemeClr val="bg1"/>
          </a:solidFill>
        </p:spPr>
        <p:txBody>
          <a:bodyPr wrap="none" rtlCol="0">
            <a:spAutoFit/>
          </a:bodyPr>
          <a:lstStyle/>
          <a:p>
            <a:r>
              <a:rPr lang="en-US" sz="1200" dirty="0" smtClean="0"/>
              <a:t>log L</a:t>
            </a:r>
            <a:r>
              <a:rPr lang="en-US" sz="1200" baseline="-25000" dirty="0" smtClean="0"/>
              <a:t>5100</a:t>
            </a:r>
            <a:endParaRPr lang="en-US" sz="1200" baseline="-25000" dirty="0"/>
          </a:p>
        </p:txBody>
      </p:sp>
      <p:sp>
        <p:nvSpPr>
          <p:cNvPr id="16" name="TextBox 15"/>
          <p:cNvSpPr txBox="1"/>
          <p:nvPr/>
        </p:nvSpPr>
        <p:spPr>
          <a:xfrm rot="16200000">
            <a:off x="-36216" y="4989216"/>
            <a:ext cx="806631" cy="276999"/>
          </a:xfrm>
          <a:prstGeom prst="rect">
            <a:avLst/>
          </a:prstGeom>
          <a:solidFill>
            <a:schemeClr val="bg1"/>
          </a:solidFill>
        </p:spPr>
        <p:txBody>
          <a:bodyPr wrap="none" rtlCol="0">
            <a:spAutoFit/>
          </a:bodyPr>
          <a:lstStyle/>
          <a:p>
            <a:r>
              <a:rPr lang="en-US" sz="1200" dirty="0" smtClean="0"/>
              <a:t>log L</a:t>
            </a:r>
            <a:r>
              <a:rPr lang="en-US" sz="1200" baseline="-25000" dirty="0" smtClean="0"/>
              <a:t>5100</a:t>
            </a:r>
            <a:endParaRPr lang="en-US" sz="1200" baseline="-25000" dirty="0"/>
          </a:p>
        </p:txBody>
      </p:sp>
      <p:sp>
        <p:nvSpPr>
          <p:cNvPr id="7" name="Rectangle 6"/>
          <p:cNvSpPr/>
          <p:nvPr/>
        </p:nvSpPr>
        <p:spPr>
          <a:xfrm>
            <a:off x="762000" y="3657600"/>
            <a:ext cx="1951175" cy="369332"/>
          </a:xfrm>
          <a:prstGeom prst="rect">
            <a:avLst/>
          </a:prstGeom>
        </p:spPr>
        <p:txBody>
          <a:bodyPr wrap="none">
            <a:spAutoFit/>
          </a:bodyPr>
          <a:lstStyle/>
          <a:p>
            <a:r>
              <a:rPr lang="sr-Latn-CS" b="1" dirty="0" smtClean="0"/>
              <a:t>AGN+ starburst</a:t>
            </a:r>
            <a:endParaRPr lang="en-US" dirty="0"/>
          </a:p>
        </p:txBody>
      </p:sp>
      <p:sp>
        <p:nvSpPr>
          <p:cNvPr id="18" name="TextBox 17"/>
          <p:cNvSpPr txBox="1"/>
          <p:nvPr/>
        </p:nvSpPr>
        <p:spPr>
          <a:xfrm>
            <a:off x="6096000" y="4267200"/>
            <a:ext cx="3048000" cy="2031325"/>
          </a:xfrm>
          <a:prstGeom prst="rect">
            <a:avLst/>
          </a:prstGeom>
          <a:noFill/>
        </p:spPr>
        <p:txBody>
          <a:bodyPr wrap="square" rtlCol="0">
            <a:spAutoFit/>
          </a:bodyPr>
          <a:lstStyle/>
          <a:p>
            <a:pPr>
              <a:buFont typeface="Wingdings" pitchFamily="2" charset="2"/>
              <a:buChar char="§"/>
            </a:pPr>
            <a:r>
              <a:rPr lang="en-US" dirty="0" smtClean="0"/>
              <a:t>  Influence of the starburst radiation to the continuum luminosity and line widths</a:t>
            </a:r>
          </a:p>
          <a:p>
            <a:pPr>
              <a:buFont typeface="Wingdings" pitchFamily="2" charset="2"/>
              <a:buChar char="§"/>
            </a:pPr>
            <a:endParaRPr lang="en-US" dirty="0" smtClean="0"/>
          </a:p>
          <a:p>
            <a:pPr>
              <a:buFont typeface="Wingdings" pitchFamily="2" charset="2"/>
              <a:buChar char="§"/>
            </a:pPr>
            <a:r>
              <a:rPr lang="en-US" dirty="0" smtClean="0"/>
              <a:t>  </a:t>
            </a:r>
            <a:r>
              <a:rPr lang="en-US" b="1" dirty="0" smtClean="0"/>
              <a:t>Problem with the M</a:t>
            </a:r>
            <a:r>
              <a:rPr lang="en-US" b="1" baseline="-25000" dirty="0" smtClean="0"/>
              <a:t>BH</a:t>
            </a:r>
            <a:r>
              <a:rPr lang="en-US" b="1" dirty="0" smtClean="0"/>
              <a:t> estimation!</a:t>
            </a:r>
            <a:endParaRPr lang="en-US" b="1" dirty="0"/>
          </a:p>
        </p:txBody>
      </p:sp>
      <p:sp>
        <p:nvSpPr>
          <p:cNvPr id="19" name="Rectangle 18"/>
          <p:cNvSpPr/>
          <p:nvPr/>
        </p:nvSpPr>
        <p:spPr>
          <a:xfrm>
            <a:off x="4724400" y="6581001"/>
            <a:ext cx="4114800" cy="276999"/>
          </a:xfrm>
          <a:prstGeom prst="rect">
            <a:avLst/>
          </a:prstGeom>
          <a:solidFill>
            <a:schemeClr val="bg1"/>
          </a:solidFill>
        </p:spPr>
        <p:txBody>
          <a:bodyPr wrap="square">
            <a:spAutoFit/>
          </a:bodyPr>
          <a:lstStyle/>
          <a:p>
            <a:r>
              <a:rPr lang="sr-Latn-CS" sz="1200" dirty="0" smtClean="0"/>
              <a:t>Popović, L. Č., Kovačević, J.</a:t>
            </a:r>
            <a:r>
              <a:rPr lang="en-US" sz="1200" dirty="0" smtClean="0"/>
              <a:t> </a:t>
            </a:r>
            <a:r>
              <a:rPr lang="sr-Latn-CS" sz="1200" dirty="0" smtClean="0"/>
              <a:t>2011</a:t>
            </a:r>
            <a:r>
              <a:rPr lang="en-US" sz="1200" dirty="0" smtClean="0"/>
              <a:t>,</a:t>
            </a:r>
            <a:r>
              <a:rPr lang="sr-Latn-CS" sz="1200" dirty="0" smtClean="0"/>
              <a:t> </a:t>
            </a:r>
            <a:r>
              <a:rPr lang="en-US" sz="1200" b="1" i="1" dirty="0" err="1" smtClean="0"/>
              <a:t>ApJ</a:t>
            </a:r>
            <a:r>
              <a:rPr lang="en-US" sz="1200" dirty="0" smtClean="0"/>
              <a:t>,</a:t>
            </a:r>
            <a:r>
              <a:rPr lang="sr-Latn-CS" sz="1200" dirty="0" smtClean="0"/>
              <a:t> </a:t>
            </a:r>
            <a:r>
              <a:rPr lang="sr-Latn-CS" sz="1200" b="1" dirty="0" smtClean="0"/>
              <a:t>738</a:t>
            </a:r>
            <a:r>
              <a:rPr lang="sr-Latn-CS" sz="1200" dirty="0" smtClean="0"/>
              <a:t>, 68</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a:bodyPr>
          <a:lstStyle/>
          <a:p>
            <a:pPr marL="566928" indent="-457200">
              <a:buNone/>
            </a:pPr>
            <a:r>
              <a:rPr lang="x-none" sz="2400" dirty="0" smtClean="0"/>
              <a:t>1. Introduction</a:t>
            </a:r>
          </a:p>
          <a:p>
            <a:pPr>
              <a:buNone/>
            </a:pPr>
            <a:r>
              <a:rPr lang="x-none" sz="2400" dirty="0" smtClean="0"/>
              <a:t>2. Modelling the UV/optical spectra</a:t>
            </a:r>
          </a:p>
          <a:p>
            <a:pPr>
              <a:buNone/>
            </a:pPr>
            <a:r>
              <a:rPr lang="x-none" sz="1800" dirty="0" smtClean="0"/>
              <a:t>    2.1 Multigaussian model</a:t>
            </a:r>
          </a:p>
          <a:p>
            <a:pPr>
              <a:buNone/>
            </a:pPr>
            <a:r>
              <a:rPr lang="x-none" sz="1800" dirty="0" smtClean="0"/>
              <a:t>    2.2 UV/optical Fe II templates</a:t>
            </a:r>
          </a:p>
          <a:p>
            <a:pPr>
              <a:buNone/>
            </a:pPr>
            <a:r>
              <a:rPr lang="x-none" sz="1800" dirty="0" smtClean="0"/>
              <a:t>    2.3 Balmer continuum model</a:t>
            </a:r>
          </a:p>
          <a:p>
            <a:pPr>
              <a:buNone/>
            </a:pPr>
            <a:r>
              <a:rPr lang="x-none" sz="2400" dirty="0" smtClean="0"/>
              <a:t>3. Kinematics of the emission regions in AGNs</a:t>
            </a:r>
          </a:p>
          <a:p>
            <a:pPr>
              <a:buNone/>
            </a:pPr>
            <a:r>
              <a:rPr lang="x-none" sz="1800" dirty="0" smtClean="0"/>
              <a:t>    3.1 Where the optical/UV Fe II lines arise?</a:t>
            </a:r>
          </a:p>
          <a:p>
            <a:pPr>
              <a:buNone/>
            </a:pPr>
            <a:r>
              <a:rPr lang="x-none" sz="1800" dirty="0" smtClean="0"/>
              <a:t>    3.2 Virilization of the Broad Line Region</a:t>
            </a:r>
          </a:p>
          <a:p>
            <a:pPr>
              <a:buNone/>
            </a:pPr>
            <a:r>
              <a:rPr lang="x-none" sz="2400" dirty="0" smtClean="0"/>
              <a:t>4. Contribution of the starbursts to AGN spectra</a:t>
            </a:r>
          </a:p>
          <a:p>
            <a:pPr>
              <a:buNone/>
            </a:pPr>
            <a:r>
              <a:rPr lang="x-none" sz="2400" dirty="0" smtClean="0"/>
              <a:t>5. Summary  </a:t>
            </a:r>
          </a:p>
        </p:txBody>
      </p:sp>
      <p:sp>
        <p:nvSpPr>
          <p:cNvPr id="2" name="Title 1"/>
          <p:cNvSpPr>
            <a:spLocks noGrp="1"/>
          </p:cNvSpPr>
          <p:nvPr>
            <p:ph type="title"/>
          </p:nvPr>
        </p:nvSpPr>
        <p:spPr/>
        <p:txBody>
          <a:bodyPr/>
          <a:lstStyle/>
          <a:p>
            <a:r>
              <a:rPr lang="x-none"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62001"/>
            <a:ext cx="2743200" cy="2448306"/>
          </a:xfrm>
          <a:prstGeom prst="rect">
            <a:avLst/>
          </a:prstGeom>
          <a:noFill/>
          <a:ln w="9525">
            <a:noFill/>
            <a:miter lim="800000"/>
            <a:headEnd/>
            <a:tailEnd/>
          </a:ln>
          <a:effectLst/>
        </p:spPr>
      </p:pic>
      <p:sp>
        <p:nvSpPr>
          <p:cNvPr id="5" name="Title 2"/>
          <p:cNvSpPr txBox="1">
            <a:spLocks noGrp="1"/>
          </p:cNvSpPr>
          <p:nvPr>
            <p:ph type="title"/>
          </p:nvPr>
        </p:nvSpPr>
        <p:spPr>
          <a:xfrm>
            <a:off x="381000" y="0"/>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x-none"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4. Contribution of the starbursts to AGN spectra </a:t>
            </a:r>
            <a:br>
              <a:rPr kumimoji="0" lang="x-none" sz="20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2051" name="Picture 3"/>
          <p:cNvPicPr>
            <a:picLocks noChangeAspect="1" noChangeArrowheads="1"/>
          </p:cNvPicPr>
          <p:nvPr/>
        </p:nvPicPr>
        <p:blipFill>
          <a:blip r:embed="rId3" cstate="print"/>
          <a:srcRect/>
          <a:stretch>
            <a:fillRect/>
          </a:stretch>
        </p:blipFill>
        <p:spPr bwMode="auto">
          <a:xfrm>
            <a:off x="3124200" y="765134"/>
            <a:ext cx="2590800" cy="248425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28600" y="3505200"/>
            <a:ext cx="2514600" cy="2368129"/>
          </a:xfrm>
          <a:prstGeom prst="rect">
            <a:avLst/>
          </a:prstGeom>
          <a:noFill/>
          <a:ln w="9525">
            <a:noFill/>
            <a:miter lim="800000"/>
            <a:headEnd/>
            <a:tailEnd/>
          </a:ln>
          <a:effectLst/>
        </p:spPr>
      </p:pic>
      <p:pic>
        <p:nvPicPr>
          <p:cNvPr id="2053" name="Picture 5" descr="C:\Documents and Settings\Administrator\Desktop\jpg.jpg"/>
          <p:cNvPicPr>
            <a:picLocks noChangeAspect="1" noChangeArrowheads="1"/>
          </p:cNvPicPr>
          <p:nvPr/>
        </p:nvPicPr>
        <p:blipFill>
          <a:blip r:embed="rId5" cstate="print"/>
          <a:srcRect/>
          <a:stretch>
            <a:fillRect/>
          </a:stretch>
        </p:blipFill>
        <p:spPr bwMode="auto">
          <a:xfrm>
            <a:off x="2895600" y="3276600"/>
            <a:ext cx="3157566" cy="2819400"/>
          </a:xfrm>
          <a:prstGeom prst="rect">
            <a:avLst/>
          </a:prstGeom>
          <a:noFill/>
        </p:spPr>
      </p:pic>
      <p:sp>
        <p:nvSpPr>
          <p:cNvPr id="9" name="TextBox 8"/>
          <p:cNvSpPr txBox="1"/>
          <p:nvPr/>
        </p:nvSpPr>
        <p:spPr>
          <a:xfrm flipH="1">
            <a:off x="1066800" y="3505200"/>
            <a:ext cx="3840483" cy="276999"/>
          </a:xfrm>
          <a:prstGeom prst="rect">
            <a:avLst/>
          </a:prstGeom>
          <a:solidFill>
            <a:schemeClr val="bg1"/>
          </a:solidFill>
          <a:ln>
            <a:solidFill>
              <a:srgbClr val="002060"/>
            </a:solidFill>
          </a:ln>
        </p:spPr>
        <p:txBody>
          <a:bodyPr wrap="square" rtlCol="0">
            <a:spAutoFit/>
          </a:bodyPr>
          <a:lstStyle/>
          <a:p>
            <a:r>
              <a:rPr lang="en-US" sz="1200" dirty="0" smtClean="0"/>
              <a:t>EV 1 correlations, </a:t>
            </a:r>
            <a:r>
              <a:rPr lang="en-US" sz="1200" dirty="0" err="1" smtClean="0"/>
              <a:t>Boroson</a:t>
            </a:r>
            <a:r>
              <a:rPr lang="en-US" sz="1200" dirty="0" smtClean="0"/>
              <a:t> and Green 1992</a:t>
            </a:r>
            <a:endParaRPr lang="en-US" sz="1200" dirty="0"/>
          </a:p>
        </p:txBody>
      </p:sp>
      <p:sp>
        <p:nvSpPr>
          <p:cNvPr id="10" name="TextBox 9"/>
          <p:cNvSpPr txBox="1"/>
          <p:nvPr/>
        </p:nvSpPr>
        <p:spPr>
          <a:xfrm>
            <a:off x="5867400" y="914400"/>
            <a:ext cx="1869423" cy="553998"/>
          </a:xfrm>
          <a:prstGeom prst="rect">
            <a:avLst/>
          </a:prstGeom>
          <a:noFill/>
        </p:spPr>
        <p:txBody>
          <a:bodyPr wrap="none" rtlCol="0">
            <a:spAutoFit/>
          </a:bodyPr>
          <a:lstStyle/>
          <a:p>
            <a:r>
              <a:rPr lang="en-US" sz="1400" dirty="0" smtClean="0"/>
              <a:t>●  AGN + starburst</a:t>
            </a:r>
          </a:p>
          <a:p>
            <a:r>
              <a:rPr lang="en-US" sz="1600" dirty="0" smtClean="0"/>
              <a:t>×</a:t>
            </a:r>
            <a:r>
              <a:rPr lang="en-US" sz="1400" dirty="0" smtClean="0"/>
              <a:t>  pure AGN</a:t>
            </a:r>
            <a:endParaRPr lang="en-US" sz="1400" dirty="0"/>
          </a:p>
        </p:txBody>
      </p:sp>
      <p:sp>
        <p:nvSpPr>
          <p:cNvPr id="11" name="Rectangle 10"/>
          <p:cNvSpPr/>
          <p:nvPr/>
        </p:nvSpPr>
        <p:spPr>
          <a:xfrm>
            <a:off x="4572000" y="6400800"/>
            <a:ext cx="4572000" cy="276999"/>
          </a:xfrm>
          <a:prstGeom prst="rect">
            <a:avLst/>
          </a:prstGeom>
        </p:spPr>
        <p:txBody>
          <a:bodyPr>
            <a:spAutoFit/>
          </a:bodyPr>
          <a:lstStyle/>
          <a:p>
            <a:r>
              <a:rPr lang="x-none" sz="1200" smtClean="0"/>
              <a:t>Kovačević-Dojčinović &amp; Popović, 2015, </a:t>
            </a:r>
            <a:r>
              <a:rPr lang="x-none" sz="1200" b="1" i="1" smtClean="0"/>
              <a:t>ApJS</a:t>
            </a:r>
            <a:r>
              <a:rPr lang="x-none" sz="1200" smtClean="0"/>
              <a:t>, 221, 35</a:t>
            </a:r>
            <a:endParaRPr lang="en-US" sz="1200" dirty="0"/>
          </a:p>
        </p:txBody>
      </p:sp>
      <p:sp>
        <p:nvSpPr>
          <p:cNvPr id="12" name="TextBox 11"/>
          <p:cNvSpPr txBox="1"/>
          <p:nvPr/>
        </p:nvSpPr>
        <p:spPr>
          <a:xfrm flipH="1">
            <a:off x="5715000" y="2819400"/>
            <a:ext cx="3200400" cy="1200329"/>
          </a:xfrm>
          <a:prstGeom prst="rect">
            <a:avLst/>
          </a:prstGeom>
          <a:noFill/>
          <a:ln>
            <a:solidFill>
              <a:srgbClr val="002060"/>
            </a:solidFill>
          </a:ln>
        </p:spPr>
        <p:txBody>
          <a:bodyPr wrap="square" rtlCol="0">
            <a:spAutoFit/>
          </a:bodyPr>
          <a:lstStyle/>
          <a:p>
            <a:r>
              <a:rPr lang="en-US" dirty="0" smtClean="0"/>
              <a:t>Influence of the starbursts:</a:t>
            </a:r>
          </a:p>
          <a:p>
            <a:endParaRPr lang="en-US" dirty="0" smtClean="0"/>
          </a:p>
          <a:p>
            <a:r>
              <a:rPr lang="en-US" dirty="0" smtClean="0"/>
              <a:t>solution for unexplained correlations?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4525963"/>
          </a:xfrm>
        </p:spPr>
        <p:txBody>
          <a:bodyPr>
            <a:normAutofit/>
          </a:bodyPr>
          <a:lstStyle/>
          <a:p>
            <a:pPr>
              <a:buFont typeface="Wingdings" pitchFamily="2" charset="2"/>
              <a:buChar char="q"/>
            </a:pPr>
            <a:r>
              <a:rPr lang="en-US" sz="1800" dirty="0" smtClean="0"/>
              <a:t>The spectra of AGNs are very complex. Continuum emission and emission lines can be decomposed into parts which are coming from different regions in AGN. Contribution of host galaxy and starbursts must be taken into account.</a:t>
            </a:r>
          </a:p>
          <a:p>
            <a:pPr>
              <a:buFont typeface="Wingdings" pitchFamily="2" charset="2"/>
              <a:buChar char="q"/>
            </a:pPr>
            <a:r>
              <a:rPr lang="en-US" sz="1800" dirty="0" smtClean="0"/>
              <a:t>Widths and shifts of the emission lines tell as about geometry and kinematics of the emission regions in AGN structure.  Correlations between</a:t>
            </a:r>
          </a:p>
          <a:p>
            <a:pPr>
              <a:buNone/>
            </a:pPr>
            <a:r>
              <a:rPr lang="en-US" sz="1800" dirty="0" smtClean="0"/>
              <a:t>   shifts, or between widths of emission lines imply kinematical connection of their emission regions.</a:t>
            </a:r>
          </a:p>
          <a:p>
            <a:pPr>
              <a:buFont typeface="Wingdings" pitchFamily="2" charset="2"/>
              <a:buChar char="q"/>
            </a:pPr>
            <a:r>
              <a:rPr lang="en-US" sz="1800" dirty="0" smtClean="0"/>
              <a:t>The </a:t>
            </a:r>
            <a:r>
              <a:rPr lang="en-US" sz="1800" dirty="0" err="1" smtClean="0"/>
              <a:t>virial</a:t>
            </a:r>
            <a:r>
              <a:rPr lang="en-US" sz="1800" dirty="0" smtClean="0"/>
              <a:t> assumption is valid for H</a:t>
            </a:r>
            <a:r>
              <a:rPr lang="el-GR" sz="1800" dirty="0" smtClean="0"/>
              <a:t>β</a:t>
            </a:r>
            <a:r>
              <a:rPr lang="en-US" sz="1800" dirty="0" smtClean="0"/>
              <a:t> and Mg II lines with no blue asymmetry, so they can be used for the black hole mass estimation. H</a:t>
            </a:r>
            <a:r>
              <a:rPr lang="el-GR" sz="1800" dirty="0" smtClean="0"/>
              <a:t>β</a:t>
            </a:r>
            <a:r>
              <a:rPr lang="en-US" sz="1800" dirty="0" smtClean="0"/>
              <a:t> is more confident for that purpose, since in wings of Mg II </a:t>
            </a:r>
            <a:r>
              <a:rPr lang="en-US" sz="1800" dirty="0" err="1" smtClean="0"/>
              <a:t>virial</a:t>
            </a:r>
            <a:r>
              <a:rPr lang="en-US" sz="1800" dirty="0" smtClean="0"/>
              <a:t> assumption failed.</a:t>
            </a:r>
          </a:p>
          <a:p>
            <a:pPr>
              <a:buFont typeface="Wingdings" pitchFamily="2" charset="2"/>
              <a:buChar char="q"/>
            </a:pPr>
            <a:r>
              <a:rPr lang="en-US" sz="1800" dirty="0" smtClean="0"/>
              <a:t>The starburst nearby AGNs contribute in emission lines and continuum in AGN spectra and change the spectral properties. It must be taken into account when using AGN spectra for black hole mass estimation. Possible connection of the starbursts with unexplained correlations in AGN </a:t>
            </a:r>
            <a:r>
              <a:rPr lang="en-US" sz="1800" dirty="0" err="1" smtClean="0"/>
              <a:t>sectra</a:t>
            </a:r>
            <a:r>
              <a:rPr lang="en-US" sz="1800" dirty="0" smtClean="0"/>
              <a:t>.</a:t>
            </a:r>
          </a:p>
          <a:p>
            <a:pPr>
              <a:buFont typeface="Wingdings" pitchFamily="2" charset="2"/>
              <a:buChar char="q"/>
            </a:pPr>
            <a:endParaRPr lang="en-US" sz="1800" dirty="0" smtClean="0"/>
          </a:p>
          <a:p>
            <a:pPr>
              <a:buNone/>
            </a:pPr>
            <a:endParaRPr lang="en-US" sz="1800" dirty="0" smtClean="0"/>
          </a:p>
          <a:p>
            <a:pPr>
              <a:buNone/>
            </a:pPr>
            <a:endParaRPr lang="en-US" sz="1800" dirty="0" smtClean="0"/>
          </a:p>
          <a:p>
            <a:pPr>
              <a:buNone/>
            </a:pPr>
            <a:endParaRPr lang="en-US" sz="1800" dirty="0"/>
          </a:p>
        </p:txBody>
      </p:sp>
      <p:sp>
        <p:nvSpPr>
          <p:cNvPr id="3" name="Title 2"/>
          <p:cNvSpPr>
            <a:spLocks noGrp="1"/>
          </p:cNvSpPr>
          <p:nvPr>
            <p:ph type="title"/>
          </p:nvPr>
        </p:nvSpPr>
        <p:spPr/>
        <p:txBody>
          <a:bodyPr/>
          <a:lstStyle/>
          <a:p>
            <a:r>
              <a:rPr lang="en-US" dirty="0" smtClean="0"/>
              <a:t>Summary</a:t>
            </a:r>
            <a:endParaRPr lang="en-US" dirty="0"/>
          </a:p>
        </p:txBody>
      </p:sp>
      <p:sp>
        <p:nvSpPr>
          <p:cNvPr id="4" name="Rectangle 3"/>
          <p:cNvSpPr/>
          <p:nvPr/>
        </p:nvSpPr>
        <p:spPr>
          <a:xfrm>
            <a:off x="2971800" y="5791200"/>
            <a:ext cx="5373586" cy="523220"/>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attention </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esktop\agn"/>
          <p:cNvPicPr>
            <a:picLocks noChangeAspect="1" noChangeArrowheads="1"/>
          </p:cNvPicPr>
          <p:nvPr/>
        </p:nvPicPr>
        <p:blipFill>
          <a:blip r:embed="rId2" cstate="print"/>
          <a:srcRect/>
          <a:stretch>
            <a:fillRect/>
          </a:stretch>
        </p:blipFill>
        <p:spPr bwMode="auto">
          <a:xfrm>
            <a:off x="3962400" y="2610184"/>
            <a:ext cx="5181600" cy="4247816"/>
          </a:xfrm>
          <a:prstGeom prst="rect">
            <a:avLst/>
          </a:prstGeom>
          <a:noFill/>
          <a:ln w="6350">
            <a:noFill/>
          </a:ln>
        </p:spPr>
      </p:pic>
      <p:sp>
        <p:nvSpPr>
          <p:cNvPr id="5" name="Title 2"/>
          <p:cNvSpPr>
            <a:spLocks noGrp="1"/>
          </p:cNvSpPr>
          <p:nvPr>
            <p:ph type="title"/>
          </p:nvPr>
        </p:nvSpPr>
        <p:spPr>
          <a:xfrm>
            <a:off x="152400" y="533400"/>
            <a:ext cx="8153400" cy="563562"/>
          </a:xfrm>
        </p:spPr>
        <p:txBody>
          <a:bodyPr>
            <a:normAutofit fontScale="90000"/>
          </a:bodyPr>
          <a:lstStyle/>
          <a:p>
            <a:r>
              <a:rPr lang="x-none" sz="3200" smtClean="0"/>
              <a:t>Introduction</a:t>
            </a:r>
            <a:r>
              <a:rPr lang="sr-Latn-CS" sz="3200" dirty="0" smtClean="0"/>
              <a:t>: AGNs type 1</a:t>
            </a:r>
            <a:br>
              <a:rPr lang="sr-Latn-CS" sz="3200" dirty="0" smtClean="0"/>
            </a:br>
            <a:r>
              <a:rPr lang="x-none" sz="3200" smtClean="0"/>
              <a:t/>
            </a:r>
            <a:br>
              <a:rPr lang="x-none" sz="3200" smtClean="0"/>
            </a:br>
            <a:endParaRPr lang="en-US" sz="3200" dirty="0"/>
          </a:p>
        </p:txBody>
      </p:sp>
      <p:sp>
        <p:nvSpPr>
          <p:cNvPr id="6" name="Oval 5"/>
          <p:cNvSpPr/>
          <p:nvPr/>
        </p:nvSpPr>
        <p:spPr>
          <a:xfrm>
            <a:off x="6553200" y="6039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53200" y="6343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61153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64963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599" y="64963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199" y="6343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5200" y="61915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39000" y="6572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6191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096000" y="64963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543800" y="64201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3200" y="3676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81799" y="3753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6600" y="36769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53200" y="4134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91400" y="4134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34200" y="39817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67600" y="3676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6600" y="38293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72200" y="36769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24600" y="3905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67600" y="3905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848600" y="3753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590800" y="6248400"/>
            <a:ext cx="1891865" cy="261610"/>
          </a:xfrm>
          <a:prstGeom prst="rect">
            <a:avLst/>
          </a:prstGeom>
        </p:spPr>
        <p:txBody>
          <a:bodyPr wrap="none">
            <a:spAutoFit/>
          </a:bodyPr>
          <a:lstStyle/>
          <a:p>
            <a:r>
              <a:rPr lang="en-US" sz="1100" dirty="0" err="1" smtClean="0"/>
              <a:t>Jovanovi</a:t>
            </a:r>
            <a:r>
              <a:rPr lang="sr-Latn-CS" sz="1100" dirty="0" smtClean="0">
                <a:latin typeface="Arial Unicode MS" pitchFamily="34" charset="-128"/>
                <a:ea typeface="Arial Unicode MS" pitchFamily="34" charset="-128"/>
                <a:cs typeface="Arial Unicode MS" pitchFamily="34" charset="-128"/>
              </a:rPr>
              <a:t>ć</a:t>
            </a:r>
            <a:r>
              <a:rPr lang="en-US" sz="1100" dirty="0" smtClean="0">
                <a:latin typeface="Arial Unicode MS" pitchFamily="34" charset="-128"/>
                <a:ea typeface="Arial Unicode MS" pitchFamily="34" charset="-128"/>
                <a:cs typeface="Arial Unicode MS" pitchFamily="34" charset="-128"/>
              </a:rPr>
              <a:t> &amp; </a:t>
            </a:r>
            <a:r>
              <a:rPr lang="en-US" sz="1100" dirty="0" err="1" smtClean="0">
                <a:latin typeface="Arial Unicode MS" pitchFamily="34" charset="-128"/>
                <a:ea typeface="Arial Unicode MS" pitchFamily="34" charset="-128"/>
                <a:cs typeface="Arial Unicode MS" pitchFamily="34" charset="-128"/>
              </a:rPr>
              <a:t>Popovi</a:t>
            </a:r>
            <a:r>
              <a:rPr lang="sr-Latn-CS" sz="1100" dirty="0" smtClean="0">
                <a:latin typeface="Arial Unicode MS" pitchFamily="34" charset="-128"/>
                <a:ea typeface="Arial Unicode MS" pitchFamily="34" charset="-128"/>
                <a:cs typeface="Arial Unicode MS" pitchFamily="34" charset="-128"/>
              </a:rPr>
              <a:t>ć</a:t>
            </a:r>
            <a:r>
              <a:rPr lang="en-US" sz="1100" dirty="0" smtClean="0">
                <a:latin typeface="Arial Unicode MS" pitchFamily="34" charset="-128"/>
                <a:ea typeface="Arial Unicode MS" pitchFamily="34" charset="-128"/>
                <a:cs typeface="Arial Unicode MS" pitchFamily="34" charset="-128"/>
              </a:rPr>
              <a:t>, 2009</a:t>
            </a:r>
          </a:p>
        </p:txBody>
      </p:sp>
      <p:sp>
        <p:nvSpPr>
          <p:cNvPr id="37" name="Rectangle 36"/>
          <p:cNvSpPr/>
          <p:nvPr/>
        </p:nvSpPr>
        <p:spPr>
          <a:xfrm>
            <a:off x="609600" y="2819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 y="4572000"/>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400800" y="2819400"/>
            <a:ext cx="184731" cy="369332"/>
          </a:xfrm>
          <a:prstGeom prst="rect">
            <a:avLst/>
          </a:prstGeom>
          <a:solidFill>
            <a:schemeClr val="bg1"/>
          </a:solidFill>
        </p:spPr>
        <p:txBody>
          <a:bodyPr wrap="none" rtlCol="0">
            <a:spAutoFit/>
          </a:bodyPr>
          <a:lstStyle/>
          <a:p>
            <a:endParaRPr lang="en-US" b="1" dirty="0"/>
          </a:p>
        </p:txBody>
      </p:sp>
      <p:sp>
        <p:nvSpPr>
          <p:cNvPr id="45" name="TextBox 44"/>
          <p:cNvSpPr txBox="1"/>
          <p:nvPr/>
        </p:nvSpPr>
        <p:spPr>
          <a:xfrm>
            <a:off x="3581400" y="4648200"/>
            <a:ext cx="184731" cy="369332"/>
          </a:xfrm>
          <a:prstGeom prst="rect">
            <a:avLst/>
          </a:prstGeom>
          <a:solidFill>
            <a:schemeClr val="bg1"/>
          </a:solidFill>
        </p:spPr>
        <p:txBody>
          <a:bodyPr wrap="none" rtlCol="0">
            <a:spAutoFit/>
          </a:bodyPr>
          <a:lstStyle/>
          <a:p>
            <a:endParaRPr lang="en-US" b="1" dirty="0"/>
          </a:p>
        </p:txBody>
      </p:sp>
      <p:sp>
        <p:nvSpPr>
          <p:cNvPr id="47" name="Rectangle 46"/>
          <p:cNvSpPr/>
          <p:nvPr/>
        </p:nvSpPr>
        <p:spPr>
          <a:xfrm>
            <a:off x="4267200" y="2971800"/>
            <a:ext cx="1371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24600" y="2667000"/>
            <a:ext cx="1371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962400" y="4572000"/>
            <a:ext cx="838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ngc-5548-242x190.jpg"/>
          <p:cNvPicPr>
            <a:picLocks noChangeAspect="1"/>
          </p:cNvPicPr>
          <p:nvPr/>
        </p:nvPicPr>
        <p:blipFill>
          <a:blip r:embed="rId3" cstate="print"/>
          <a:stretch>
            <a:fillRect/>
          </a:stretch>
        </p:blipFill>
        <p:spPr>
          <a:xfrm>
            <a:off x="1066800" y="914400"/>
            <a:ext cx="4045017" cy="3175840"/>
          </a:xfrm>
          <a:prstGeom prst="rect">
            <a:avLst/>
          </a:prstGeom>
        </p:spPr>
      </p:pic>
      <p:sp>
        <p:nvSpPr>
          <p:cNvPr id="55" name="Rectangle 54"/>
          <p:cNvSpPr/>
          <p:nvPr/>
        </p:nvSpPr>
        <p:spPr>
          <a:xfrm>
            <a:off x="1143000" y="3657600"/>
            <a:ext cx="1335622" cy="400110"/>
          </a:xfrm>
          <a:prstGeom prst="rect">
            <a:avLst/>
          </a:prstGeom>
        </p:spPr>
        <p:txBody>
          <a:bodyPr wrap="none">
            <a:spAutoFit/>
          </a:bodyPr>
          <a:lstStyle/>
          <a:p>
            <a:r>
              <a:rPr lang="en-US" sz="1000" dirty="0" smtClean="0">
                <a:solidFill>
                  <a:schemeClr val="bg1"/>
                </a:solidFill>
              </a:rPr>
              <a:t>NGC 5548 </a:t>
            </a:r>
          </a:p>
          <a:p>
            <a:r>
              <a:rPr lang="en-US" sz="800" dirty="0" smtClean="0">
                <a:solidFill>
                  <a:schemeClr val="bg1"/>
                </a:solidFill>
              </a:rPr>
              <a:t>ESA/Hubble and NASA</a:t>
            </a:r>
            <a:r>
              <a:rPr lang="en-US" sz="1000" dirty="0" smtClean="0">
                <a:solidFill>
                  <a:schemeClr val="bg1"/>
                </a:solidFill>
              </a:rPr>
              <a:t>.</a:t>
            </a:r>
            <a:endParaRPr lang="en-US" sz="1000" dirty="0">
              <a:solidFill>
                <a:schemeClr val="bg1"/>
              </a:solidFill>
            </a:endParaRPr>
          </a:p>
        </p:txBody>
      </p:sp>
      <p:cxnSp>
        <p:nvCxnSpPr>
          <p:cNvPr id="57" name="Straight Connector 56"/>
          <p:cNvCxnSpPr/>
          <p:nvPr/>
        </p:nvCxnSpPr>
        <p:spPr>
          <a:xfrm rot="16200000" flipH="1">
            <a:off x="1828800" y="3733800"/>
            <a:ext cx="41148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0400" y="2362200"/>
            <a:ext cx="57150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048000" y="2362200"/>
            <a:ext cx="152400" cy="152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724400" y="3276600"/>
            <a:ext cx="4191000" cy="33528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esktop\agn"/>
          <p:cNvPicPr>
            <a:picLocks noChangeAspect="1" noChangeArrowheads="1"/>
          </p:cNvPicPr>
          <p:nvPr/>
        </p:nvPicPr>
        <p:blipFill>
          <a:blip r:embed="rId2" cstate="print"/>
          <a:srcRect/>
          <a:stretch>
            <a:fillRect/>
          </a:stretch>
        </p:blipFill>
        <p:spPr bwMode="auto">
          <a:xfrm>
            <a:off x="3962400" y="2610184"/>
            <a:ext cx="5181600" cy="4247816"/>
          </a:xfrm>
          <a:prstGeom prst="rect">
            <a:avLst/>
          </a:prstGeom>
          <a:noFill/>
          <a:ln w="6350">
            <a:solidFill>
              <a:schemeClr val="tx1"/>
            </a:solidFill>
          </a:ln>
        </p:spPr>
      </p:pic>
      <p:sp>
        <p:nvSpPr>
          <p:cNvPr id="5" name="Title 2"/>
          <p:cNvSpPr>
            <a:spLocks noGrp="1"/>
          </p:cNvSpPr>
          <p:nvPr>
            <p:ph type="title"/>
          </p:nvPr>
        </p:nvSpPr>
        <p:spPr>
          <a:xfrm>
            <a:off x="304800" y="838200"/>
            <a:ext cx="8153400" cy="563562"/>
          </a:xfrm>
        </p:spPr>
        <p:txBody>
          <a:bodyPr>
            <a:normAutofit fontScale="90000"/>
          </a:bodyPr>
          <a:lstStyle/>
          <a:p>
            <a:r>
              <a:rPr lang="x-none" sz="3200" smtClean="0"/>
              <a:t>Introduction</a:t>
            </a:r>
            <a:r>
              <a:rPr lang="sr-Latn-CS" sz="3200" dirty="0" smtClean="0"/>
              <a:t>: AGNs type 1</a:t>
            </a:r>
            <a:br>
              <a:rPr lang="sr-Latn-CS" sz="3200" dirty="0" smtClean="0"/>
            </a:br>
            <a:r>
              <a:rPr lang="x-none" sz="3200" smtClean="0"/>
              <a:t/>
            </a:r>
            <a:br>
              <a:rPr lang="x-none" sz="3200" smtClean="0"/>
            </a:br>
            <a:endParaRPr lang="en-US" sz="3200" dirty="0"/>
          </a:p>
        </p:txBody>
      </p:sp>
      <p:sp>
        <p:nvSpPr>
          <p:cNvPr id="6" name="Oval 5"/>
          <p:cNvSpPr/>
          <p:nvPr/>
        </p:nvSpPr>
        <p:spPr>
          <a:xfrm>
            <a:off x="6553200" y="6039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53200" y="6343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61153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64963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599" y="64963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199" y="6343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5200" y="61915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239000" y="6572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6191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096000" y="64963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543800" y="64201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3200" y="3676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81799" y="3753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6600" y="36769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53200" y="4134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91400" y="4134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34200" y="39817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67600" y="36769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6600" y="38293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172200" y="36769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24600" y="3905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67600" y="3905584"/>
            <a:ext cx="296994"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848600" y="3753184"/>
            <a:ext cx="197996" cy="107462"/>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038600" y="6400800"/>
            <a:ext cx="1891865" cy="261610"/>
          </a:xfrm>
          <a:prstGeom prst="rect">
            <a:avLst/>
          </a:prstGeom>
        </p:spPr>
        <p:txBody>
          <a:bodyPr wrap="none">
            <a:spAutoFit/>
          </a:bodyPr>
          <a:lstStyle/>
          <a:p>
            <a:r>
              <a:rPr lang="en-US" sz="1100" dirty="0" err="1" smtClean="0"/>
              <a:t>Jovanovi</a:t>
            </a:r>
            <a:r>
              <a:rPr lang="sr-Latn-CS" sz="1100" dirty="0" smtClean="0">
                <a:latin typeface="Arial Unicode MS" pitchFamily="34" charset="-128"/>
                <a:ea typeface="Arial Unicode MS" pitchFamily="34" charset="-128"/>
                <a:cs typeface="Arial Unicode MS" pitchFamily="34" charset="-128"/>
              </a:rPr>
              <a:t>ć</a:t>
            </a:r>
            <a:r>
              <a:rPr lang="en-US" sz="1100" dirty="0" smtClean="0">
                <a:latin typeface="Arial Unicode MS" pitchFamily="34" charset="-128"/>
                <a:ea typeface="Arial Unicode MS" pitchFamily="34" charset="-128"/>
                <a:cs typeface="Arial Unicode MS" pitchFamily="34" charset="-128"/>
              </a:rPr>
              <a:t> &amp; </a:t>
            </a:r>
            <a:r>
              <a:rPr lang="en-US" sz="1100" dirty="0" err="1" smtClean="0">
                <a:latin typeface="Arial Unicode MS" pitchFamily="34" charset="-128"/>
                <a:ea typeface="Arial Unicode MS" pitchFamily="34" charset="-128"/>
                <a:cs typeface="Arial Unicode MS" pitchFamily="34" charset="-128"/>
              </a:rPr>
              <a:t>Popovi</a:t>
            </a:r>
            <a:r>
              <a:rPr lang="sr-Latn-CS" sz="1100" dirty="0" smtClean="0">
                <a:latin typeface="Arial Unicode MS" pitchFamily="34" charset="-128"/>
                <a:ea typeface="Arial Unicode MS" pitchFamily="34" charset="-128"/>
                <a:cs typeface="Arial Unicode MS" pitchFamily="34" charset="-128"/>
              </a:rPr>
              <a:t>ć</a:t>
            </a:r>
            <a:r>
              <a:rPr lang="en-US" sz="1100" dirty="0" smtClean="0">
                <a:latin typeface="Arial Unicode MS" pitchFamily="34" charset="-128"/>
                <a:ea typeface="Arial Unicode MS" pitchFamily="34" charset="-128"/>
                <a:cs typeface="Arial Unicode MS" pitchFamily="34" charset="-128"/>
              </a:rPr>
              <a:t>, 2009</a:t>
            </a:r>
          </a:p>
        </p:txBody>
      </p:sp>
      <p:pic>
        <p:nvPicPr>
          <p:cNvPr id="39" name="Picture 7"/>
          <p:cNvPicPr>
            <a:picLocks noChangeAspect="1" noChangeArrowheads="1"/>
          </p:cNvPicPr>
          <p:nvPr/>
        </p:nvPicPr>
        <p:blipFill>
          <a:blip r:embed="rId3" cstate="print"/>
          <a:srcRect/>
          <a:stretch>
            <a:fillRect/>
          </a:stretch>
        </p:blipFill>
        <p:spPr bwMode="auto">
          <a:xfrm>
            <a:off x="4888540" y="1447800"/>
            <a:ext cx="3759679" cy="1321070"/>
          </a:xfrm>
          <a:prstGeom prst="rect">
            <a:avLst/>
          </a:prstGeom>
          <a:noFill/>
          <a:ln w="9525">
            <a:noFill/>
            <a:miter lim="800000"/>
            <a:headEnd/>
            <a:tailEnd/>
          </a:ln>
          <a:effectLst/>
        </p:spPr>
      </p:pic>
      <p:pic>
        <p:nvPicPr>
          <p:cNvPr id="40" name="Picture 8"/>
          <p:cNvPicPr>
            <a:picLocks noChangeAspect="1" noChangeArrowheads="1"/>
          </p:cNvPicPr>
          <p:nvPr/>
        </p:nvPicPr>
        <p:blipFill>
          <a:blip r:embed="rId4" cstate="print"/>
          <a:srcRect/>
          <a:stretch>
            <a:fillRect/>
          </a:stretch>
        </p:blipFill>
        <p:spPr bwMode="auto">
          <a:xfrm>
            <a:off x="85815" y="1676400"/>
            <a:ext cx="4221083" cy="1913072"/>
          </a:xfrm>
          <a:prstGeom prst="rect">
            <a:avLst/>
          </a:prstGeom>
          <a:noFill/>
          <a:ln w="9525">
            <a:noFill/>
            <a:miter lim="800000"/>
            <a:headEnd/>
            <a:tailEnd/>
          </a:ln>
          <a:effectLst/>
        </p:spPr>
      </p:pic>
      <p:pic>
        <p:nvPicPr>
          <p:cNvPr id="41" name="Picture 4"/>
          <p:cNvPicPr>
            <a:picLocks noChangeAspect="1" noChangeArrowheads="1"/>
          </p:cNvPicPr>
          <p:nvPr/>
        </p:nvPicPr>
        <p:blipFill>
          <a:blip r:embed="rId5" cstate="print"/>
          <a:srcRect/>
          <a:stretch>
            <a:fillRect/>
          </a:stretch>
        </p:blipFill>
        <p:spPr bwMode="auto">
          <a:xfrm>
            <a:off x="0" y="4495800"/>
            <a:ext cx="3628062" cy="1482869"/>
          </a:xfrm>
          <a:prstGeom prst="rect">
            <a:avLst/>
          </a:prstGeom>
          <a:noFill/>
          <a:ln w="9525">
            <a:noFill/>
            <a:miter lim="800000"/>
            <a:headEnd/>
            <a:tailEnd/>
          </a:ln>
          <a:effectLst/>
        </p:spPr>
      </p:pic>
      <p:sp>
        <p:nvSpPr>
          <p:cNvPr id="36" name="Rectangle 35"/>
          <p:cNvSpPr/>
          <p:nvPr/>
        </p:nvSpPr>
        <p:spPr>
          <a:xfrm>
            <a:off x="5410200" y="1905000"/>
            <a:ext cx="1752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9600" y="2819400"/>
            <a:ext cx="1447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81000" y="4648200"/>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400800" y="2819400"/>
            <a:ext cx="853119" cy="369332"/>
          </a:xfrm>
          <a:prstGeom prst="rect">
            <a:avLst/>
          </a:prstGeom>
          <a:solidFill>
            <a:schemeClr val="bg1"/>
          </a:solidFill>
        </p:spPr>
        <p:txBody>
          <a:bodyPr wrap="none" rtlCol="0">
            <a:spAutoFit/>
          </a:bodyPr>
          <a:lstStyle/>
          <a:p>
            <a:r>
              <a:rPr lang="en-US" b="1" dirty="0" err="1" smtClean="0"/>
              <a:t>Blasar</a:t>
            </a:r>
            <a:endParaRPr lang="en-US" b="1" dirty="0"/>
          </a:p>
        </p:txBody>
      </p:sp>
      <p:sp>
        <p:nvSpPr>
          <p:cNvPr id="44" name="TextBox 43"/>
          <p:cNvSpPr txBox="1"/>
          <p:nvPr/>
        </p:nvSpPr>
        <p:spPr>
          <a:xfrm>
            <a:off x="4343400" y="3048000"/>
            <a:ext cx="1454244" cy="369332"/>
          </a:xfrm>
          <a:prstGeom prst="rect">
            <a:avLst/>
          </a:prstGeom>
          <a:solidFill>
            <a:schemeClr val="bg1"/>
          </a:solidFill>
        </p:spPr>
        <p:txBody>
          <a:bodyPr wrap="none" rtlCol="0">
            <a:spAutoFit/>
          </a:bodyPr>
          <a:lstStyle/>
          <a:p>
            <a:r>
              <a:rPr lang="en-US" b="1" dirty="0" smtClean="0"/>
              <a:t>AGN type 1</a:t>
            </a:r>
            <a:endParaRPr lang="en-US" b="1" dirty="0"/>
          </a:p>
        </p:txBody>
      </p:sp>
      <p:sp>
        <p:nvSpPr>
          <p:cNvPr id="45" name="TextBox 44"/>
          <p:cNvSpPr txBox="1"/>
          <p:nvPr/>
        </p:nvSpPr>
        <p:spPr>
          <a:xfrm>
            <a:off x="3581400" y="4648200"/>
            <a:ext cx="1454244" cy="369332"/>
          </a:xfrm>
          <a:prstGeom prst="rect">
            <a:avLst/>
          </a:prstGeom>
          <a:solidFill>
            <a:schemeClr val="bg1"/>
          </a:solidFill>
        </p:spPr>
        <p:txBody>
          <a:bodyPr wrap="none" rtlCol="0">
            <a:spAutoFit/>
          </a:bodyPr>
          <a:lstStyle/>
          <a:p>
            <a:r>
              <a:rPr lang="en-US" b="1" dirty="0" smtClean="0"/>
              <a:t>AGN type 2</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esktop\agn"/>
          <p:cNvPicPr>
            <a:picLocks noChangeAspect="1" noChangeArrowheads="1"/>
          </p:cNvPicPr>
          <p:nvPr/>
        </p:nvPicPr>
        <p:blipFill>
          <a:blip r:embed="rId2" cstate="print"/>
          <a:srcRect/>
          <a:stretch>
            <a:fillRect/>
          </a:stretch>
        </p:blipFill>
        <p:spPr bwMode="auto">
          <a:xfrm>
            <a:off x="304800" y="914400"/>
            <a:ext cx="3625082" cy="2971800"/>
          </a:xfrm>
          <a:prstGeom prst="rect">
            <a:avLst/>
          </a:prstGeom>
          <a:noFill/>
          <a:ln w="6350">
            <a:solidFill>
              <a:schemeClr val="tx1"/>
            </a:solidFill>
          </a:ln>
        </p:spPr>
      </p:pic>
      <p:sp>
        <p:nvSpPr>
          <p:cNvPr id="5" name="Title 2"/>
          <p:cNvSpPr>
            <a:spLocks noGrp="1"/>
          </p:cNvSpPr>
          <p:nvPr>
            <p:ph type="title"/>
          </p:nvPr>
        </p:nvSpPr>
        <p:spPr>
          <a:xfrm>
            <a:off x="457200" y="381000"/>
            <a:ext cx="8153400" cy="563562"/>
          </a:xfrm>
        </p:spPr>
        <p:txBody>
          <a:bodyPr>
            <a:normAutofit fontScale="90000"/>
          </a:bodyPr>
          <a:lstStyle/>
          <a:p>
            <a:r>
              <a:rPr lang="x-none" sz="3200" smtClean="0"/>
              <a:t>Introduction</a:t>
            </a:r>
            <a:r>
              <a:rPr lang="sr-Latn-CS" sz="3200" dirty="0" smtClean="0"/>
              <a:t>:</a:t>
            </a:r>
            <a:br>
              <a:rPr lang="sr-Latn-CS" sz="3200" dirty="0" smtClean="0"/>
            </a:br>
            <a:r>
              <a:rPr lang="en-US" sz="2200" dirty="0" smtClean="0"/>
              <a:t>AGN type 1: UV and optical</a:t>
            </a:r>
            <a:r>
              <a:rPr lang="x-none" sz="2200" smtClean="0"/>
              <a:t> spectr</a:t>
            </a:r>
            <a:r>
              <a:rPr lang="en-US" sz="2200" dirty="0" smtClean="0"/>
              <a:t>um</a:t>
            </a:r>
            <a:r>
              <a:rPr lang="x-none" sz="3200" smtClean="0"/>
              <a:t/>
            </a:r>
            <a:br>
              <a:rPr lang="x-none" sz="3200" smtClean="0"/>
            </a:br>
            <a:endParaRPr lang="en-US" sz="3200" dirty="0"/>
          </a:p>
        </p:txBody>
      </p:sp>
      <p:sp>
        <p:nvSpPr>
          <p:cNvPr id="6" name="Oval 5"/>
          <p:cNvSpPr/>
          <p:nvPr/>
        </p:nvSpPr>
        <p:spPr>
          <a:xfrm>
            <a:off x="2133600" y="31242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32766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0" y="32004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34290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8400" y="35052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86000" y="33528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90800" y="32004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38400" y="33528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05000" y="32004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3528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667000" y="34290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09800" y="15240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09800" y="16764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362200" y="16002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209800" y="18288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14600" y="19050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362200" y="17526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67000" y="16002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14600" y="17526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981200" y="16002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905000" y="17526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18288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52800" y="16764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514600" y="2133600"/>
            <a:ext cx="457200" cy="276999"/>
          </a:xfrm>
          <a:prstGeom prst="rect">
            <a:avLst/>
          </a:prstGeom>
          <a:solidFill>
            <a:schemeClr val="bg1"/>
          </a:solidFill>
        </p:spPr>
        <p:txBody>
          <a:bodyPr wrap="square" rtlCol="0">
            <a:spAutoFit/>
          </a:bodyPr>
          <a:lstStyle/>
          <a:p>
            <a:r>
              <a:rPr lang="x-none" sz="1200" b="1" dirty="0" smtClean="0">
                <a:solidFill>
                  <a:srgbClr val="C00000"/>
                </a:solidFill>
              </a:rPr>
              <a:t>BLR</a:t>
            </a:r>
            <a:endParaRPr lang="en-US" sz="1200" b="1" dirty="0">
              <a:solidFill>
                <a:srgbClr val="C00000"/>
              </a:solidFill>
            </a:endParaRPr>
          </a:p>
        </p:txBody>
      </p:sp>
      <p:pic>
        <p:nvPicPr>
          <p:cNvPr id="45" name="Content Placeholder 3" descr="composite-QSO-sp.jpg"/>
          <p:cNvPicPr>
            <a:picLocks noGrp="1" noChangeAspect="1"/>
          </p:cNvPicPr>
          <p:nvPr>
            <p:ph idx="1"/>
          </p:nvPr>
        </p:nvPicPr>
        <p:blipFill>
          <a:blip r:embed="rId3" cstate="print"/>
          <a:stretch>
            <a:fillRect/>
          </a:stretch>
        </p:blipFill>
        <p:spPr>
          <a:xfrm>
            <a:off x="3429000" y="2895600"/>
            <a:ext cx="5715000" cy="3917653"/>
          </a:xfrm>
        </p:spPr>
      </p:pic>
      <p:cxnSp>
        <p:nvCxnSpPr>
          <p:cNvPr id="50" name="Straight Connector 49"/>
          <p:cNvCxnSpPr>
            <a:endCxn id="48" idx="2"/>
          </p:cNvCxnSpPr>
          <p:nvPr/>
        </p:nvCxnSpPr>
        <p:spPr>
          <a:xfrm rot="16200000" flipH="1">
            <a:off x="1866900" y="3009900"/>
            <a:ext cx="2819400" cy="1981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14600" y="2667000"/>
            <a:ext cx="6248400" cy="3276600"/>
          </a:xfrm>
          <a:prstGeom prst="line">
            <a:avLst/>
          </a:prstGeom>
          <a:ln w="19050" cmpd="sng"/>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438400" y="2743200"/>
            <a:ext cx="2590800" cy="2286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438400" y="2667000"/>
            <a:ext cx="3429000" cy="2590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514600" y="2590800"/>
            <a:ext cx="5257800" cy="3124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590800" y="3352800"/>
            <a:ext cx="5334000" cy="1752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rot="5400000">
            <a:off x="5867400" y="3810000"/>
            <a:ext cx="1066800" cy="4267200"/>
          </a:xfrm>
          <a:prstGeom prst="triangle">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5400000">
            <a:off x="6477000" y="4038600"/>
            <a:ext cx="609600" cy="4267200"/>
          </a:xfrm>
          <a:prstGeom prst="triangle">
            <a:avLst>
              <a:gd name="adj" fmla="val 4483"/>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44" idx="2"/>
          </p:cNvCxnSpPr>
          <p:nvPr/>
        </p:nvCxnSpPr>
        <p:spPr>
          <a:xfrm rot="5400000">
            <a:off x="2615000" y="2386399"/>
            <a:ext cx="104001" cy="152400"/>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590800" y="3505200"/>
            <a:ext cx="478016" cy="276999"/>
          </a:xfrm>
          <a:prstGeom prst="rect">
            <a:avLst/>
          </a:prstGeom>
          <a:noFill/>
        </p:spPr>
        <p:txBody>
          <a:bodyPr wrap="none" rtlCol="0">
            <a:spAutoFit/>
          </a:bodyPr>
          <a:lstStyle/>
          <a:p>
            <a:r>
              <a:rPr lang="x-none" sz="1200" b="1" dirty="0" smtClean="0">
                <a:solidFill>
                  <a:srgbClr val="00B050"/>
                </a:solidFill>
              </a:rPr>
              <a:t>NLR</a:t>
            </a:r>
            <a:endParaRPr lang="en-US" sz="1200" b="1" dirty="0">
              <a:solidFill>
                <a:srgbClr val="00B050"/>
              </a:solidFill>
            </a:endParaRPr>
          </a:p>
        </p:txBody>
      </p:sp>
      <p:sp>
        <p:nvSpPr>
          <p:cNvPr id="40" name="Rectangle 39"/>
          <p:cNvSpPr/>
          <p:nvPr/>
        </p:nvSpPr>
        <p:spPr>
          <a:xfrm>
            <a:off x="228600" y="3886200"/>
            <a:ext cx="1891865" cy="261610"/>
          </a:xfrm>
          <a:prstGeom prst="rect">
            <a:avLst/>
          </a:prstGeom>
        </p:spPr>
        <p:txBody>
          <a:bodyPr wrap="none">
            <a:spAutoFit/>
          </a:bodyPr>
          <a:lstStyle/>
          <a:p>
            <a:r>
              <a:rPr lang="en-US" sz="1100" dirty="0" err="1" smtClean="0"/>
              <a:t>Jovanovi</a:t>
            </a:r>
            <a:r>
              <a:rPr lang="sr-Latn-CS" sz="1100" dirty="0" smtClean="0">
                <a:latin typeface="Arial Unicode MS" pitchFamily="34" charset="-128"/>
                <a:ea typeface="Arial Unicode MS" pitchFamily="34" charset="-128"/>
                <a:cs typeface="Arial Unicode MS" pitchFamily="34" charset="-128"/>
              </a:rPr>
              <a:t>ć</a:t>
            </a:r>
            <a:r>
              <a:rPr lang="en-US" sz="1100" dirty="0" smtClean="0">
                <a:latin typeface="Arial Unicode MS" pitchFamily="34" charset="-128"/>
                <a:ea typeface="Arial Unicode MS" pitchFamily="34" charset="-128"/>
                <a:cs typeface="Arial Unicode MS" pitchFamily="34" charset="-128"/>
              </a:rPr>
              <a:t> &amp; </a:t>
            </a:r>
            <a:r>
              <a:rPr lang="en-US" sz="1100" dirty="0" err="1" smtClean="0">
                <a:latin typeface="Arial Unicode MS" pitchFamily="34" charset="-128"/>
                <a:ea typeface="Arial Unicode MS" pitchFamily="34" charset="-128"/>
                <a:cs typeface="Arial Unicode MS" pitchFamily="34" charset="-128"/>
              </a:rPr>
              <a:t>Popovi</a:t>
            </a:r>
            <a:r>
              <a:rPr lang="sr-Latn-CS" sz="1100" dirty="0" smtClean="0">
                <a:latin typeface="Arial Unicode MS" pitchFamily="34" charset="-128"/>
                <a:ea typeface="Arial Unicode MS" pitchFamily="34" charset="-128"/>
                <a:cs typeface="Arial Unicode MS" pitchFamily="34" charset="-128"/>
              </a:rPr>
              <a:t>ć</a:t>
            </a:r>
            <a:r>
              <a:rPr lang="en-US" sz="1100" dirty="0" smtClean="0">
                <a:latin typeface="Arial Unicode MS" pitchFamily="34" charset="-128"/>
                <a:ea typeface="Arial Unicode MS" pitchFamily="34" charset="-128"/>
                <a:cs typeface="Arial Unicode MS" pitchFamily="34" charset="-128"/>
              </a:rPr>
              <a:t>, 2009</a:t>
            </a:r>
          </a:p>
        </p:txBody>
      </p:sp>
      <p:sp>
        <p:nvSpPr>
          <p:cNvPr id="41" name="Rectangle 40"/>
          <p:cNvSpPr/>
          <p:nvPr/>
        </p:nvSpPr>
        <p:spPr>
          <a:xfrm>
            <a:off x="7467600" y="6596390"/>
            <a:ext cx="1457450" cy="261610"/>
          </a:xfrm>
          <a:prstGeom prst="rect">
            <a:avLst/>
          </a:prstGeom>
        </p:spPr>
        <p:txBody>
          <a:bodyPr wrap="none">
            <a:spAutoFit/>
          </a:bodyPr>
          <a:lstStyle/>
          <a:p>
            <a:r>
              <a:rPr lang="en-US" sz="1100" dirty="0" smtClean="0"/>
              <a:t>Francis et al. 1991</a:t>
            </a:r>
            <a:endParaRPr lang="en-US" sz="1100" dirty="0"/>
          </a:p>
        </p:txBody>
      </p:sp>
      <p:sp>
        <p:nvSpPr>
          <p:cNvPr id="43" name="TextBox 42"/>
          <p:cNvSpPr txBox="1"/>
          <p:nvPr/>
        </p:nvSpPr>
        <p:spPr>
          <a:xfrm>
            <a:off x="4572000" y="1219200"/>
            <a:ext cx="2906565" cy="1200329"/>
          </a:xfrm>
          <a:prstGeom prst="rect">
            <a:avLst/>
          </a:prstGeom>
          <a:noFill/>
          <a:ln>
            <a:solidFill>
              <a:srgbClr val="C00000"/>
            </a:solidFill>
          </a:ln>
        </p:spPr>
        <p:txBody>
          <a:bodyPr wrap="none" rtlCol="0">
            <a:spAutoFit/>
          </a:bodyPr>
          <a:lstStyle/>
          <a:p>
            <a:r>
              <a:rPr lang="en-US" b="1" dirty="0" smtClean="0">
                <a:solidFill>
                  <a:srgbClr val="C00000"/>
                </a:solidFill>
              </a:rPr>
              <a:t>Broad Line Region (BLR) </a:t>
            </a:r>
          </a:p>
          <a:p>
            <a:r>
              <a:rPr lang="en-US" dirty="0" smtClean="0">
                <a:solidFill>
                  <a:srgbClr val="C00000"/>
                </a:solidFill>
              </a:rPr>
              <a:t>density: 10</a:t>
            </a:r>
            <a:r>
              <a:rPr lang="en-US" baseline="30000" dirty="0" smtClean="0">
                <a:solidFill>
                  <a:srgbClr val="C00000"/>
                </a:solidFill>
              </a:rPr>
              <a:t>10 </a:t>
            </a:r>
            <a:r>
              <a:rPr lang="en-US" dirty="0" smtClean="0">
                <a:solidFill>
                  <a:srgbClr val="C00000"/>
                </a:solidFill>
              </a:rPr>
              <a:t>cm</a:t>
            </a:r>
            <a:r>
              <a:rPr lang="sr-Latn-CS" baseline="30000" dirty="0" smtClean="0">
                <a:solidFill>
                  <a:srgbClr val="C00000"/>
                </a:solidFill>
              </a:rPr>
              <a:t>-3</a:t>
            </a:r>
          </a:p>
          <a:p>
            <a:r>
              <a:rPr lang="sr-Latn-CS" dirty="0" smtClean="0">
                <a:solidFill>
                  <a:srgbClr val="C00000"/>
                </a:solidFill>
              </a:rPr>
              <a:t>distance: ~pc</a:t>
            </a:r>
          </a:p>
          <a:p>
            <a:r>
              <a:rPr lang="sr-Latn-CS" dirty="0" smtClean="0">
                <a:solidFill>
                  <a:srgbClr val="C00000"/>
                </a:solidFill>
              </a:rPr>
              <a:t>Velocities: ~ 1000 km/s</a:t>
            </a:r>
            <a:endParaRPr lang="en-US" dirty="0">
              <a:solidFill>
                <a:srgbClr val="C00000"/>
              </a:solidFill>
            </a:endParaRPr>
          </a:p>
        </p:txBody>
      </p:sp>
      <p:sp>
        <p:nvSpPr>
          <p:cNvPr id="46" name="TextBox 45"/>
          <p:cNvSpPr txBox="1"/>
          <p:nvPr/>
        </p:nvSpPr>
        <p:spPr>
          <a:xfrm>
            <a:off x="228600" y="4419600"/>
            <a:ext cx="3110147" cy="1200329"/>
          </a:xfrm>
          <a:prstGeom prst="rect">
            <a:avLst/>
          </a:prstGeom>
          <a:noFill/>
          <a:ln>
            <a:solidFill>
              <a:srgbClr val="00B050"/>
            </a:solidFill>
          </a:ln>
        </p:spPr>
        <p:txBody>
          <a:bodyPr wrap="none" rtlCol="0">
            <a:spAutoFit/>
          </a:bodyPr>
          <a:lstStyle/>
          <a:p>
            <a:r>
              <a:rPr lang="sr-Latn-CS" b="1" dirty="0" smtClean="0">
                <a:solidFill>
                  <a:srgbClr val="00B050"/>
                </a:solidFill>
              </a:rPr>
              <a:t>Narrow</a:t>
            </a:r>
            <a:r>
              <a:rPr lang="en-US" b="1" dirty="0" smtClean="0">
                <a:solidFill>
                  <a:srgbClr val="00B050"/>
                </a:solidFill>
              </a:rPr>
              <a:t> Line Region (</a:t>
            </a:r>
            <a:r>
              <a:rPr lang="sr-Latn-CS" b="1" dirty="0" smtClean="0">
                <a:solidFill>
                  <a:srgbClr val="00B050"/>
                </a:solidFill>
              </a:rPr>
              <a:t>N</a:t>
            </a:r>
            <a:r>
              <a:rPr lang="en-US" b="1" dirty="0" smtClean="0">
                <a:solidFill>
                  <a:srgbClr val="00B050"/>
                </a:solidFill>
              </a:rPr>
              <a:t>LR) </a:t>
            </a:r>
          </a:p>
          <a:p>
            <a:r>
              <a:rPr lang="en-US" dirty="0" smtClean="0">
                <a:solidFill>
                  <a:srgbClr val="00B050"/>
                </a:solidFill>
              </a:rPr>
              <a:t>density: 10</a:t>
            </a:r>
            <a:r>
              <a:rPr lang="sr-Latn-CS" baseline="30000" dirty="0" smtClean="0">
                <a:solidFill>
                  <a:srgbClr val="00B050"/>
                </a:solidFill>
              </a:rPr>
              <a:t>3</a:t>
            </a:r>
            <a:r>
              <a:rPr lang="en-US" baseline="30000" dirty="0" smtClean="0">
                <a:solidFill>
                  <a:srgbClr val="00B050"/>
                </a:solidFill>
              </a:rPr>
              <a:t> </a:t>
            </a:r>
            <a:r>
              <a:rPr lang="en-US" dirty="0" smtClean="0">
                <a:solidFill>
                  <a:srgbClr val="00B050"/>
                </a:solidFill>
              </a:rPr>
              <a:t>cm</a:t>
            </a:r>
            <a:r>
              <a:rPr lang="sr-Latn-CS" baseline="30000" dirty="0" smtClean="0">
                <a:solidFill>
                  <a:srgbClr val="00B050"/>
                </a:solidFill>
              </a:rPr>
              <a:t>-3</a:t>
            </a:r>
          </a:p>
          <a:p>
            <a:r>
              <a:rPr lang="sr-Latn-CS" dirty="0" smtClean="0">
                <a:solidFill>
                  <a:srgbClr val="00B050"/>
                </a:solidFill>
              </a:rPr>
              <a:t>distance: ~kpc</a:t>
            </a:r>
          </a:p>
          <a:p>
            <a:r>
              <a:rPr lang="sr-Latn-CS" dirty="0" smtClean="0">
                <a:solidFill>
                  <a:srgbClr val="00B050"/>
                </a:solidFill>
              </a:rPr>
              <a:t>Velocities: ~ 100 km/s</a:t>
            </a:r>
            <a:endParaRPr lang="en-US" dirty="0">
              <a:solidFill>
                <a:srgbClr val="00B050"/>
              </a:solidFill>
            </a:endParaRPr>
          </a:p>
        </p:txBody>
      </p:sp>
      <p:sp>
        <p:nvSpPr>
          <p:cNvPr id="47" name="TextBox 46"/>
          <p:cNvSpPr txBox="1"/>
          <p:nvPr/>
        </p:nvSpPr>
        <p:spPr>
          <a:xfrm>
            <a:off x="7086600" y="3124200"/>
            <a:ext cx="1454244" cy="369332"/>
          </a:xfrm>
          <a:prstGeom prst="rect">
            <a:avLst/>
          </a:prstGeom>
          <a:noFill/>
        </p:spPr>
        <p:txBody>
          <a:bodyPr wrap="none" rtlCol="0">
            <a:spAutoFit/>
          </a:bodyPr>
          <a:lstStyle/>
          <a:p>
            <a:r>
              <a:rPr lang="en-US" dirty="0" smtClean="0"/>
              <a:t>AGN type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ssolve">
                                      <p:cBhvr>
                                        <p:cTn id="13" dur="500"/>
                                        <p:tgtEl>
                                          <p:spTgt spid="4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dissolv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50"/>
                                        </p:tgtEl>
                                      </p:cBhvr>
                                    </p:animEffect>
                                    <p:set>
                                      <p:cBhvr>
                                        <p:cTn id="21" dur="1" fill="hold">
                                          <p:stCondLst>
                                            <p:cond delay="499"/>
                                          </p:stCondLst>
                                        </p:cTn>
                                        <p:tgtEl>
                                          <p:spTgt spid="5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2"/>
                                        </p:tgtEl>
                                      </p:cBhvr>
                                    </p:animEffect>
                                    <p:set>
                                      <p:cBhvr>
                                        <p:cTn id="24" dur="1" fill="hold">
                                          <p:stCondLst>
                                            <p:cond delay="499"/>
                                          </p:stCondLst>
                                        </p:cTn>
                                        <p:tgtEl>
                                          <p:spTgt spid="52"/>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dissolve">
                                      <p:cBhvr>
                                        <p:cTn id="33" dur="500"/>
                                        <p:tgtEl>
                                          <p:spTgt spid="59"/>
                                        </p:tgtEl>
                                      </p:cBhvr>
                                    </p:animEffect>
                                  </p:childTnLst>
                                </p:cTn>
                              </p:par>
                              <p:par>
                                <p:cTn id="34" presetID="9"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500"/>
                                        <p:tgtEl>
                                          <p:spTgt spid="61"/>
                                        </p:tgtEl>
                                      </p:cBhvr>
                                    </p:animEffect>
                                  </p:childTnLst>
                                </p:cTn>
                              </p:par>
                              <p:par>
                                <p:cTn id="37" presetID="9"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dissolve">
                                      <p:cBhvr>
                                        <p:cTn id="39" dur="500"/>
                                        <p:tgtEl>
                                          <p:spTgt spid="6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61"/>
                                        </p:tgtEl>
                                      </p:cBhvr>
                                    </p:animEffect>
                                    <p:set>
                                      <p:cBhvr>
                                        <p:cTn id="50" dur="1" fill="hold">
                                          <p:stCondLst>
                                            <p:cond delay="499"/>
                                          </p:stCondLst>
                                        </p:cTn>
                                        <p:tgtEl>
                                          <p:spTgt spid="61"/>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63"/>
                                        </p:tgtEl>
                                      </p:cBhvr>
                                    </p:animEffect>
                                    <p:set>
                                      <p:cBhvr>
                                        <p:cTn id="53" dur="1" fill="hold">
                                          <p:stCondLst>
                                            <p:cond delay="499"/>
                                          </p:stCondLst>
                                        </p:cTn>
                                        <p:tgtEl>
                                          <p:spTgt spid="63"/>
                                        </p:tgtEl>
                                        <p:attrNameLst>
                                          <p:attrName>style.visibility</p:attrName>
                                        </p:attrNameLst>
                                      </p:cBhvr>
                                      <p:to>
                                        <p:strVal val="hidden"/>
                                      </p:to>
                                    </p:set>
                                  </p:childTnLst>
                                </p:cTn>
                              </p:par>
                              <p:par>
                                <p:cTn id="54" presetID="9" presetClass="entr" presetSubtype="0"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dissolve">
                                      <p:cBhvr>
                                        <p:cTn id="56" dur="500"/>
                                        <p:tgtEl>
                                          <p:spTgt spid="6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dissolv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49" grpId="1" animBg="1"/>
      <p:bldP spid="43"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0"/>
            <a:ext cx="8229600" cy="792162"/>
          </a:xfrm>
        </p:spPr>
        <p:txBody>
          <a:bodyPr>
            <a:normAutofit/>
          </a:bodyPr>
          <a:lstStyle/>
          <a:p>
            <a:r>
              <a:rPr lang="x-none" sz="3200" smtClean="0"/>
              <a:t>Introduction</a:t>
            </a:r>
            <a:r>
              <a:rPr lang="sr-Latn-CS" sz="3200" dirty="0" smtClean="0"/>
              <a:t>:</a:t>
            </a:r>
            <a:endParaRPr lang="en-US" sz="2000" dirty="0"/>
          </a:p>
        </p:txBody>
      </p:sp>
      <p:pic>
        <p:nvPicPr>
          <p:cNvPr id="45" name="Content Placeholder 3" descr="composite-QSO-sp.jpg"/>
          <p:cNvPicPr>
            <a:picLocks noGrp="1" noChangeAspect="1"/>
          </p:cNvPicPr>
          <p:nvPr>
            <p:ph idx="1"/>
          </p:nvPr>
        </p:nvPicPr>
        <p:blipFill>
          <a:blip r:embed="rId3" cstate="print"/>
          <a:stretch>
            <a:fillRect/>
          </a:stretch>
        </p:blipFill>
        <p:spPr>
          <a:xfrm>
            <a:off x="0" y="2182653"/>
            <a:ext cx="6820310" cy="4675347"/>
          </a:xfrm>
        </p:spPr>
      </p:pic>
      <p:sp>
        <p:nvSpPr>
          <p:cNvPr id="46" name="TextBox 45"/>
          <p:cNvSpPr txBox="1"/>
          <p:nvPr/>
        </p:nvSpPr>
        <p:spPr>
          <a:xfrm>
            <a:off x="381000" y="838200"/>
            <a:ext cx="3352800" cy="1138773"/>
          </a:xfrm>
          <a:prstGeom prst="rect">
            <a:avLst/>
          </a:prstGeom>
          <a:noFill/>
        </p:spPr>
        <p:txBody>
          <a:bodyPr wrap="square" rtlCol="0">
            <a:spAutoFit/>
          </a:bodyPr>
          <a:lstStyle/>
          <a:p>
            <a:endParaRPr lang="x-none" sz="1400" dirty="0" smtClean="0"/>
          </a:p>
          <a:p>
            <a:pPr>
              <a:buFont typeface="Wingdings" pitchFamily="2" charset="2"/>
              <a:buChar char="§"/>
            </a:pPr>
            <a:r>
              <a:rPr lang="x-none" dirty="0" smtClean="0"/>
              <a:t>  power </a:t>
            </a:r>
            <a:r>
              <a:rPr lang="x-none" smtClean="0"/>
              <a:t>low continuum</a:t>
            </a:r>
            <a:endParaRPr lang="sr-Latn-CS" dirty="0" smtClean="0"/>
          </a:p>
          <a:p>
            <a:pPr>
              <a:buFont typeface="Wingdings" pitchFamily="2" charset="2"/>
              <a:buChar char="§"/>
            </a:pPr>
            <a:r>
              <a:rPr lang="sr-Latn-CS" dirty="0" smtClean="0"/>
              <a:t> </a:t>
            </a:r>
            <a:r>
              <a:rPr lang="x-none" smtClean="0"/>
              <a:t> Balmer continuum</a:t>
            </a:r>
            <a:endParaRPr lang="sr-Latn-CS" dirty="0" smtClean="0"/>
          </a:p>
          <a:p>
            <a:pPr>
              <a:buFont typeface="Wingdings" pitchFamily="2" charset="2"/>
              <a:buChar char="§"/>
            </a:pPr>
            <a:r>
              <a:rPr lang="sr-Latn-CS" dirty="0" smtClean="0"/>
              <a:t>  UV and optical iron lines</a:t>
            </a:r>
            <a:endParaRPr lang="en-US" dirty="0"/>
          </a:p>
        </p:txBody>
      </p:sp>
      <p:sp>
        <p:nvSpPr>
          <p:cNvPr id="71" name="Rectangle 70"/>
          <p:cNvSpPr/>
          <p:nvPr/>
        </p:nvSpPr>
        <p:spPr>
          <a:xfrm>
            <a:off x="457200" y="685800"/>
            <a:ext cx="2678938" cy="646331"/>
          </a:xfrm>
          <a:prstGeom prst="rect">
            <a:avLst/>
          </a:prstGeom>
        </p:spPr>
        <p:txBody>
          <a:bodyPr wrap="none">
            <a:spAutoFit/>
          </a:bodyPr>
          <a:lstStyle/>
          <a:p>
            <a:r>
              <a:rPr lang="sr-Latn-CS" b="1" dirty="0" smtClean="0"/>
              <a:t>Very complex spectra!</a:t>
            </a:r>
            <a:endParaRPr lang="en-US" b="1" dirty="0" smtClean="0"/>
          </a:p>
          <a:p>
            <a:endParaRPr lang="en-US" b="1" dirty="0"/>
          </a:p>
        </p:txBody>
      </p:sp>
      <p:sp>
        <p:nvSpPr>
          <p:cNvPr id="43" name="TextBox 42"/>
          <p:cNvSpPr txBox="1"/>
          <p:nvPr/>
        </p:nvSpPr>
        <p:spPr>
          <a:xfrm>
            <a:off x="3886200" y="762000"/>
            <a:ext cx="4724400" cy="369332"/>
          </a:xfrm>
          <a:prstGeom prst="rect">
            <a:avLst/>
          </a:prstGeom>
          <a:noFill/>
        </p:spPr>
        <p:txBody>
          <a:bodyPr wrap="square" rtlCol="0">
            <a:spAutoFit/>
          </a:bodyPr>
          <a:lstStyle/>
          <a:p>
            <a:pPr>
              <a:buFont typeface="Wingdings" pitchFamily="2" charset="2"/>
              <a:buChar char="§"/>
            </a:pPr>
            <a:r>
              <a:rPr lang="en-US" dirty="0" smtClean="0"/>
              <a:t>   </a:t>
            </a:r>
            <a:r>
              <a:rPr lang="sr-Latn-CS" dirty="0" smtClean="0"/>
              <a:t>Host galaxy contribution</a:t>
            </a:r>
            <a:r>
              <a:rPr lang="en-US" dirty="0" smtClean="0"/>
              <a:t> (1 % - 10 %)</a:t>
            </a:r>
            <a:endParaRPr lang="sr-Latn-CS" dirty="0" smtClean="0"/>
          </a:p>
        </p:txBody>
      </p:sp>
      <p:sp>
        <p:nvSpPr>
          <p:cNvPr id="47" name="Isosceles Triangle 46"/>
          <p:cNvSpPr/>
          <p:nvPr/>
        </p:nvSpPr>
        <p:spPr>
          <a:xfrm rot="5550348">
            <a:off x="2618699" y="3248715"/>
            <a:ext cx="1456409" cy="5085946"/>
          </a:xfrm>
          <a:prstGeom prst="triangle">
            <a:avLst>
              <a:gd name="adj" fmla="val 46166"/>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6200000">
            <a:off x="3201373" y="3047027"/>
            <a:ext cx="685853" cy="6021797"/>
          </a:xfrm>
          <a:prstGeom prst="triangle">
            <a:avLst>
              <a:gd name="adj" fmla="val 4483"/>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81800" y="5943600"/>
            <a:ext cx="2362200" cy="461665"/>
          </a:xfrm>
          <a:prstGeom prst="rect">
            <a:avLst/>
          </a:prstGeom>
          <a:noFill/>
        </p:spPr>
        <p:txBody>
          <a:bodyPr wrap="square" rtlCol="0">
            <a:spAutoFit/>
          </a:bodyPr>
          <a:lstStyle/>
          <a:p>
            <a:r>
              <a:rPr lang="sr-Latn-CS" sz="2400" b="1" dirty="0" smtClean="0">
                <a:solidFill>
                  <a:schemeClr val="bg1">
                    <a:lumMod val="65000"/>
                  </a:schemeClr>
                </a:solidFill>
              </a:rPr>
              <a:t>Power low</a:t>
            </a:r>
            <a:endParaRPr lang="en-US" sz="2400" b="1" dirty="0">
              <a:solidFill>
                <a:schemeClr val="bg1">
                  <a:lumMod val="65000"/>
                </a:schemeClr>
              </a:solidFill>
            </a:endParaRPr>
          </a:p>
        </p:txBody>
      </p:sp>
      <p:sp>
        <p:nvSpPr>
          <p:cNvPr id="51" name="Isosceles Triangle 50"/>
          <p:cNvSpPr/>
          <p:nvPr/>
        </p:nvSpPr>
        <p:spPr>
          <a:xfrm rot="5808886">
            <a:off x="2939890" y="4275762"/>
            <a:ext cx="415224" cy="216586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81800" y="4953000"/>
            <a:ext cx="2895600" cy="830997"/>
          </a:xfrm>
          <a:prstGeom prst="rect">
            <a:avLst/>
          </a:prstGeom>
          <a:noFill/>
        </p:spPr>
        <p:txBody>
          <a:bodyPr wrap="square" rtlCol="0">
            <a:spAutoFit/>
          </a:bodyPr>
          <a:lstStyle/>
          <a:p>
            <a:r>
              <a:rPr lang="sr-Latn-CS" sz="2400" b="1" dirty="0" smtClean="0">
                <a:solidFill>
                  <a:schemeClr val="accent5"/>
                </a:solidFill>
              </a:rPr>
              <a:t>Balmer </a:t>
            </a:r>
          </a:p>
          <a:p>
            <a:r>
              <a:rPr lang="sr-Latn-CS" sz="2400" b="1" dirty="0" smtClean="0">
                <a:solidFill>
                  <a:schemeClr val="accent5"/>
                </a:solidFill>
              </a:rPr>
              <a:t>continuum</a:t>
            </a:r>
            <a:endParaRPr lang="en-US" sz="2400" b="1" dirty="0">
              <a:solidFill>
                <a:schemeClr val="accent5"/>
              </a:solidFill>
            </a:endParaRPr>
          </a:p>
        </p:txBody>
      </p:sp>
      <p:sp>
        <p:nvSpPr>
          <p:cNvPr id="55" name="Oval 54"/>
          <p:cNvSpPr/>
          <p:nvPr/>
        </p:nvSpPr>
        <p:spPr>
          <a:xfrm>
            <a:off x="2286000" y="4953000"/>
            <a:ext cx="381000" cy="2286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71800" y="5105400"/>
            <a:ext cx="2286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590800" y="5029200"/>
            <a:ext cx="2286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724400" y="5486400"/>
            <a:ext cx="3810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10200" y="5638800"/>
            <a:ext cx="4572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0" y="5638800"/>
            <a:ext cx="1524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419600" y="5562600"/>
            <a:ext cx="152400"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705600" y="4038600"/>
            <a:ext cx="1962397" cy="830997"/>
          </a:xfrm>
          <a:prstGeom prst="rect">
            <a:avLst/>
          </a:prstGeom>
          <a:noFill/>
        </p:spPr>
        <p:txBody>
          <a:bodyPr wrap="none" rtlCol="0">
            <a:spAutoFit/>
          </a:bodyPr>
          <a:lstStyle/>
          <a:p>
            <a:r>
              <a:rPr lang="sr-Latn-CS" sz="2400" b="1" dirty="0" smtClean="0">
                <a:solidFill>
                  <a:srgbClr val="C00000"/>
                </a:solidFill>
              </a:rPr>
              <a:t>UV/optical  </a:t>
            </a:r>
          </a:p>
          <a:p>
            <a:r>
              <a:rPr lang="sr-Latn-CS" sz="2400" b="1" dirty="0" smtClean="0">
                <a:solidFill>
                  <a:srgbClr val="C00000"/>
                </a:solidFill>
              </a:rPr>
              <a:t>Fe II lines</a:t>
            </a:r>
            <a:endParaRPr lang="en-US" sz="2400" b="1" dirty="0">
              <a:solidFill>
                <a:srgbClr val="C00000"/>
              </a:solidFill>
            </a:endParaRPr>
          </a:p>
        </p:txBody>
      </p:sp>
      <p:sp>
        <p:nvSpPr>
          <p:cNvPr id="20" name="Rectangle 19"/>
          <p:cNvSpPr/>
          <p:nvPr/>
        </p:nvSpPr>
        <p:spPr>
          <a:xfrm>
            <a:off x="4800600" y="6400800"/>
            <a:ext cx="1457450" cy="261610"/>
          </a:xfrm>
          <a:prstGeom prst="rect">
            <a:avLst/>
          </a:prstGeom>
        </p:spPr>
        <p:txBody>
          <a:bodyPr wrap="none">
            <a:spAutoFit/>
          </a:bodyPr>
          <a:lstStyle/>
          <a:p>
            <a:r>
              <a:rPr lang="en-US" sz="1100" dirty="0" smtClean="0"/>
              <a:t>Francis et al. 1991</a:t>
            </a:r>
            <a:endParaRPr lang="en-US" sz="1100" dirty="0"/>
          </a:p>
        </p:txBody>
      </p:sp>
      <p:sp>
        <p:nvSpPr>
          <p:cNvPr id="21" name="Down Arrow 20"/>
          <p:cNvSpPr/>
          <p:nvPr/>
        </p:nvSpPr>
        <p:spPr>
          <a:xfrm>
            <a:off x="5791200" y="1143000"/>
            <a:ext cx="304800" cy="20574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57800" y="2667000"/>
            <a:ext cx="47641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7030A0"/>
                </a:solidFill>
                <a:effectLst>
                  <a:reflection blurRad="12700" stA="50000" endPos="50000" dist="5000" dir="5400000" sy="-100000" rotWithShape="0"/>
                </a:effectLst>
              </a:rPr>
              <a:t>?</a:t>
            </a:r>
            <a:endParaRPr lang="en-US" sz="5400" b="1" cap="all" spc="0" dirty="0">
              <a:ln w="0"/>
              <a:solidFill>
                <a:srgbClr val="7030A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dissolv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dissolve">
                                      <p:cBhvr>
                                        <p:cTn id="18" dur="500"/>
                                        <p:tgtEl>
                                          <p:spTgt spid="5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dissolve">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dissolve">
                                      <p:cBhvr>
                                        <p:cTn id="29" dur="500"/>
                                        <p:tgtEl>
                                          <p:spTgt spid="5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dissolve">
                                      <p:cBhvr>
                                        <p:cTn id="32" dur="500"/>
                                        <p:tgtEl>
                                          <p:spTgt spid="5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dissolve">
                                      <p:cBhvr>
                                        <p:cTn id="38" dur="500"/>
                                        <p:tgtEl>
                                          <p:spTgt spid="5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dissolve">
                                      <p:cBhvr>
                                        <p:cTn id="41" dur="500"/>
                                        <p:tgtEl>
                                          <p:spTgt spid="6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dissolve">
                                      <p:cBhvr>
                                        <p:cTn id="44" dur="500"/>
                                        <p:tgtEl>
                                          <p:spTgt spid="6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dissolve">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1" grpId="0" animBg="1"/>
      <p:bldP spid="53" grpId="0"/>
      <p:bldP spid="55" grpId="0" animBg="1"/>
      <p:bldP spid="56" grpId="0" animBg="1"/>
      <p:bldP spid="57" grpId="0" animBg="1"/>
      <p:bldP spid="58" grpId="0" animBg="1"/>
      <p:bldP spid="60" grpId="0" animBg="1"/>
      <p:bldP spid="62" grpId="0" animBg="1"/>
      <p:bldP spid="64" grpId="0" animBg="1"/>
      <p:bldP spid="65" grpId="0"/>
      <p:bldP spid="21"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0"/>
            <a:ext cx="8686800" cy="838200"/>
          </a:xfrm>
        </p:spPr>
        <p:txBody>
          <a:bodyPr>
            <a:normAutofit/>
          </a:bodyPr>
          <a:lstStyle/>
          <a:p>
            <a:r>
              <a:rPr lang="x-none" sz="3200" smtClean="0"/>
              <a:t>Introduction</a:t>
            </a:r>
            <a:r>
              <a:rPr lang="sr-Latn-CS" sz="3200" dirty="0" smtClean="0"/>
              <a:t>:</a:t>
            </a:r>
            <a:r>
              <a:rPr lang="en-US" sz="3200" dirty="0" smtClean="0"/>
              <a:t> </a:t>
            </a:r>
            <a:endParaRPr lang="en-US" sz="2700" dirty="0"/>
          </a:p>
        </p:txBody>
      </p:sp>
      <p:pic>
        <p:nvPicPr>
          <p:cNvPr id="1026" name="Picture 2"/>
          <p:cNvPicPr>
            <a:picLocks noChangeAspect="1" noChangeArrowheads="1"/>
          </p:cNvPicPr>
          <p:nvPr/>
        </p:nvPicPr>
        <p:blipFill>
          <a:blip r:embed="rId2" cstate="print"/>
          <a:srcRect/>
          <a:stretch>
            <a:fillRect/>
          </a:stretch>
        </p:blipFill>
        <p:spPr bwMode="auto">
          <a:xfrm>
            <a:off x="4953000" y="1752600"/>
            <a:ext cx="4191000" cy="5105400"/>
          </a:xfrm>
          <a:prstGeom prst="rect">
            <a:avLst/>
          </a:prstGeom>
          <a:noFill/>
          <a:ln w="9525">
            <a:noFill/>
            <a:miter lim="800000"/>
            <a:headEnd/>
            <a:tailEnd/>
          </a:ln>
          <a:effectLst/>
        </p:spPr>
      </p:pic>
      <p:sp>
        <p:nvSpPr>
          <p:cNvPr id="22" name="Rectangle 21"/>
          <p:cNvSpPr/>
          <p:nvPr/>
        </p:nvSpPr>
        <p:spPr>
          <a:xfrm>
            <a:off x="7696200" y="1524000"/>
            <a:ext cx="1181734" cy="261610"/>
          </a:xfrm>
          <a:prstGeom prst="rect">
            <a:avLst/>
          </a:prstGeom>
        </p:spPr>
        <p:txBody>
          <a:bodyPr wrap="none">
            <a:spAutoFit/>
          </a:bodyPr>
          <a:lstStyle/>
          <a:p>
            <a:r>
              <a:rPr lang="en-US" sz="1100" dirty="0" smtClean="0"/>
              <a:t>Peterson 1997</a:t>
            </a:r>
            <a:endParaRPr lang="en-US" sz="1100" dirty="0"/>
          </a:p>
        </p:txBody>
      </p:sp>
      <p:pic>
        <p:nvPicPr>
          <p:cNvPr id="23" name="Picture 2" descr="C:\Documents and Settings\Administrator\Desktop\232fig copy.jpg"/>
          <p:cNvPicPr>
            <a:picLocks noChangeAspect="1" noChangeArrowheads="1"/>
          </p:cNvPicPr>
          <p:nvPr/>
        </p:nvPicPr>
        <p:blipFill>
          <a:blip r:embed="rId3" cstate="print"/>
          <a:srcRect/>
          <a:stretch>
            <a:fillRect/>
          </a:stretch>
        </p:blipFill>
        <p:spPr bwMode="auto">
          <a:xfrm rot="5400000">
            <a:off x="1113951" y="2950473"/>
            <a:ext cx="3022176" cy="4792878"/>
          </a:xfrm>
          <a:prstGeom prst="rect">
            <a:avLst/>
          </a:prstGeom>
          <a:noFill/>
        </p:spPr>
      </p:pic>
      <p:sp>
        <p:nvSpPr>
          <p:cNvPr id="24" name="TextBox 23"/>
          <p:cNvSpPr txBox="1"/>
          <p:nvPr/>
        </p:nvSpPr>
        <p:spPr>
          <a:xfrm>
            <a:off x="3124200" y="5029200"/>
            <a:ext cx="649537" cy="307777"/>
          </a:xfrm>
          <a:prstGeom prst="rect">
            <a:avLst/>
          </a:prstGeom>
          <a:noFill/>
        </p:spPr>
        <p:txBody>
          <a:bodyPr wrap="none" rtlCol="0">
            <a:spAutoFit/>
          </a:bodyPr>
          <a:lstStyle/>
          <a:p>
            <a:r>
              <a:rPr lang="en-US" sz="1400" b="1" dirty="0" smtClean="0"/>
              <a:t>[O III]</a:t>
            </a:r>
            <a:endParaRPr lang="en-US" sz="1400" b="1" dirty="0"/>
          </a:p>
        </p:txBody>
      </p:sp>
      <p:sp>
        <p:nvSpPr>
          <p:cNvPr id="25" name="TextBox 24"/>
          <p:cNvSpPr txBox="1"/>
          <p:nvPr/>
        </p:nvSpPr>
        <p:spPr>
          <a:xfrm>
            <a:off x="1828800" y="5334000"/>
            <a:ext cx="494046" cy="369332"/>
          </a:xfrm>
          <a:prstGeom prst="rect">
            <a:avLst/>
          </a:prstGeom>
          <a:noFill/>
        </p:spPr>
        <p:txBody>
          <a:bodyPr wrap="square" rtlCol="0">
            <a:spAutoFit/>
          </a:bodyPr>
          <a:lstStyle/>
          <a:p>
            <a:r>
              <a:rPr lang="en-US" b="1" dirty="0" smtClean="0"/>
              <a:t>H</a:t>
            </a:r>
            <a:r>
              <a:rPr lang="el-GR" b="1" dirty="0" smtClean="0"/>
              <a:t>β</a:t>
            </a:r>
            <a:endParaRPr lang="en-US" b="1" dirty="0"/>
          </a:p>
        </p:txBody>
      </p:sp>
      <p:pic>
        <p:nvPicPr>
          <p:cNvPr id="67" name="Picture 66" descr="E:\Desktop\agn"/>
          <p:cNvPicPr>
            <a:picLocks noChangeAspect="1" noChangeArrowheads="1"/>
          </p:cNvPicPr>
          <p:nvPr/>
        </p:nvPicPr>
        <p:blipFill>
          <a:blip r:embed="rId4" cstate="print"/>
          <a:srcRect/>
          <a:stretch>
            <a:fillRect/>
          </a:stretch>
        </p:blipFill>
        <p:spPr bwMode="auto">
          <a:xfrm>
            <a:off x="457200" y="685800"/>
            <a:ext cx="3625082" cy="2971800"/>
          </a:xfrm>
          <a:prstGeom prst="rect">
            <a:avLst/>
          </a:prstGeom>
          <a:noFill/>
          <a:ln w="6350">
            <a:solidFill>
              <a:schemeClr val="tx1"/>
            </a:solidFill>
          </a:ln>
        </p:spPr>
      </p:pic>
      <p:sp>
        <p:nvSpPr>
          <p:cNvPr id="68" name="Oval 67"/>
          <p:cNvSpPr/>
          <p:nvPr/>
        </p:nvSpPr>
        <p:spPr>
          <a:xfrm>
            <a:off x="2286000" y="28956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86000" y="30480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438400" y="29718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86000" y="32004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90800" y="32766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438400" y="31242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3200" y="29718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590800" y="31242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057400" y="29718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981200" y="31242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819400" y="32004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362200" y="12954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362200" y="14478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514600" y="13716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362200" y="16002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667000" y="16764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514600" y="15240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819400" y="1371600"/>
            <a:ext cx="1524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667000" y="15240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133600" y="13716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057400" y="15240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95600" y="1600200"/>
            <a:ext cx="228600" cy="76200"/>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505200" y="14478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667000" y="1905000"/>
            <a:ext cx="457200" cy="276999"/>
          </a:xfrm>
          <a:prstGeom prst="rect">
            <a:avLst/>
          </a:prstGeom>
          <a:solidFill>
            <a:schemeClr val="bg1"/>
          </a:solidFill>
        </p:spPr>
        <p:txBody>
          <a:bodyPr wrap="square" rtlCol="0">
            <a:spAutoFit/>
          </a:bodyPr>
          <a:lstStyle/>
          <a:p>
            <a:r>
              <a:rPr lang="x-none" sz="1200" b="1" dirty="0" smtClean="0">
                <a:solidFill>
                  <a:srgbClr val="C00000"/>
                </a:solidFill>
              </a:rPr>
              <a:t>BLR</a:t>
            </a:r>
            <a:endParaRPr lang="en-US" sz="1200" b="1" dirty="0">
              <a:solidFill>
                <a:srgbClr val="C00000"/>
              </a:solidFill>
            </a:endParaRPr>
          </a:p>
        </p:txBody>
      </p:sp>
      <p:cxnSp>
        <p:nvCxnSpPr>
          <p:cNvPr id="93" name="Straight Arrow Connector 92"/>
          <p:cNvCxnSpPr>
            <a:stCxn id="92" idx="2"/>
          </p:cNvCxnSpPr>
          <p:nvPr/>
        </p:nvCxnSpPr>
        <p:spPr>
          <a:xfrm rot="5400000">
            <a:off x="2767400" y="2157799"/>
            <a:ext cx="104001" cy="152400"/>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743200" y="3276600"/>
            <a:ext cx="609600" cy="276999"/>
          </a:xfrm>
          <a:prstGeom prst="rect">
            <a:avLst/>
          </a:prstGeom>
          <a:noFill/>
        </p:spPr>
        <p:txBody>
          <a:bodyPr wrap="square" rtlCol="0">
            <a:spAutoFit/>
          </a:bodyPr>
          <a:lstStyle/>
          <a:p>
            <a:r>
              <a:rPr lang="x-none" sz="1200" b="1" dirty="0" smtClean="0">
                <a:solidFill>
                  <a:srgbClr val="00B050"/>
                </a:solidFill>
              </a:rPr>
              <a:t>NLR</a:t>
            </a:r>
            <a:endParaRPr lang="en-US" sz="1200" b="1" dirty="0">
              <a:solidFill>
                <a:srgbClr val="00B050"/>
              </a:solidFill>
            </a:endParaRPr>
          </a:p>
        </p:txBody>
      </p:sp>
      <p:sp>
        <p:nvSpPr>
          <p:cNvPr id="95" name="Down Arrow 94"/>
          <p:cNvSpPr/>
          <p:nvPr/>
        </p:nvSpPr>
        <p:spPr>
          <a:xfrm>
            <a:off x="2362200" y="2514600"/>
            <a:ext cx="304800" cy="2667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a:off x="2240280" y="5943600"/>
            <a:ext cx="457200" cy="38404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wn Arrow 97"/>
          <p:cNvSpPr/>
          <p:nvPr/>
        </p:nvSpPr>
        <p:spPr>
          <a:xfrm>
            <a:off x="2362200" y="3124200"/>
            <a:ext cx="304800" cy="20574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rot="5400000">
            <a:off x="2247900" y="5760720"/>
            <a:ext cx="38100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2552700" y="5905500"/>
            <a:ext cx="53340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1943100" y="5219700"/>
            <a:ext cx="205740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343400" y="609600"/>
            <a:ext cx="3676006" cy="923330"/>
          </a:xfrm>
          <a:prstGeom prst="rect">
            <a:avLst/>
          </a:prstGeom>
          <a:noFill/>
        </p:spPr>
        <p:txBody>
          <a:bodyPr wrap="none" rtlCol="0">
            <a:spAutoFit/>
          </a:bodyPr>
          <a:lstStyle/>
          <a:p>
            <a:pPr>
              <a:buFont typeface="Wingdings" pitchFamily="2" charset="2"/>
              <a:buChar char="§"/>
            </a:pPr>
            <a:r>
              <a:rPr lang="sr-Latn-CS" dirty="0" smtClean="0"/>
              <a:t> complex shapes of the broad</a:t>
            </a:r>
          </a:p>
          <a:p>
            <a:r>
              <a:rPr lang="sr-Latn-CS" dirty="0" smtClean="0"/>
              <a:t> emission lines</a:t>
            </a:r>
          </a:p>
          <a:p>
            <a:pPr>
              <a:buFont typeface="Wingdings" pitchFamily="2" charset="2"/>
              <a:buChar char="§"/>
            </a:pPr>
            <a:r>
              <a:rPr lang="sr-Latn-CS" dirty="0" smtClean="0"/>
              <a:t> contribution of the starbursts</a:t>
            </a:r>
            <a:endParaRPr lang="en-US" dirty="0"/>
          </a:p>
        </p:txBody>
      </p:sp>
      <p:sp>
        <p:nvSpPr>
          <p:cNvPr id="42" name="5-Point Star 41"/>
          <p:cNvSpPr/>
          <p:nvPr/>
        </p:nvSpPr>
        <p:spPr>
          <a:xfrm>
            <a:off x="2667000" y="3124200"/>
            <a:ext cx="152400" cy="152400"/>
          </a:xfrm>
          <a:prstGeom prst="star5">
            <a:avLst/>
          </a:prstGeom>
          <a:solidFill>
            <a:srgbClr val="1E22B2"/>
          </a:solidFill>
          <a:ln>
            <a:solidFill>
              <a:srgbClr val="1E2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1905000" y="2895600"/>
            <a:ext cx="152400" cy="152400"/>
          </a:xfrm>
          <a:prstGeom prst="star5">
            <a:avLst/>
          </a:prstGeom>
          <a:solidFill>
            <a:srgbClr val="1E22B2"/>
          </a:solidFill>
          <a:ln>
            <a:solidFill>
              <a:srgbClr val="1E2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p:nvSpPr>
        <p:spPr>
          <a:xfrm>
            <a:off x="2209800" y="3352800"/>
            <a:ext cx="152400" cy="152400"/>
          </a:xfrm>
          <a:prstGeom prst="star5">
            <a:avLst/>
          </a:prstGeom>
          <a:solidFill>
            <a:srgbClr val="1E22B2"/>
          </a:solidFill>
          <a:ln>
            <a:solidFill>
              <a:srgbClr val="1E2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p:nvSpPr>
        <p:spPr>
          <a:xfrm>
            <a:off x="3048000" y="3048000"/>
            <a:ext cx="152400" cy="152400"/>
          </a:xfrm>
          <a:prstGeom prst="star5">
            <a:avLst/>
          </a:prstGeom>
          <a:solidFill>
            <a:srgbClr val="1E22B2"/>
          </a:solidFill>
          <a:ln>
            <a:solidFill>
              <a:srgbClr val="1E2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ssolve">
                                      <p:cBhvr>
                                        <p:cTn id="7" dur="500"/>
                                        <p:tgtEl>
                                          <p:spTgt spid="9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dissolve">
                                      <p:cBhvr>
                                        <p:cTn id="10" dur="5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dissolve">
                                      <p:cBhvr>
                                        <p:cTn id="15" dur="500"/>
                                        <p:tgtEl>
                                          <p:spTgt spid="98"/>
                                        </p:tgtEl>
                                      </p:cBhvr>
                                    </p:animEffect>
                                  </p:childTnLst>
                                </p:cTn>
                              </p:par>
                              <p:par>
                                <p:cTn id="16" presetID="9" presetClass="entr" presetSubtype="0" fill="hold"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dissolve">
                                      <p:cBhvr>
                                        <p:cTn id="18" dur="500"/>
                                        <p:tgtEl>
                                          <p:spTgt spid="100"/>
                                        </p:tgtEl>
                                      </p:cBhvr>
                                    </p:animEffect>
                                  </p:childTnLst>
                                </p:cTn>
                              </p:par>
                              <p:par>
                                <p:cTn id="19" presetID="9"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dissolve">
                                      <p:cBhvr>
                                        <p:cTn id="21" dur="500"/>
                                        <p:tgtEl>
                                          <p:spTgt spid="108"/>
                                        </p:tgtEl>
                                      </p:cBhvr>
                                    </p:animEffect>
                                  </p:childTnLst>
                                </p:cTn>
                              </p:par>
                              <p:par>
                                <p:cTn id="22" presetID="9" presetClass="entr" presetSubtype="0" fill="hold" nodeType="with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dissolve">
                                      <p:cBhvr>
                                        <p:cTn id="24" dur="500"/>
                                        <p:tgtEl>
                                          <p:spTgt spid="1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dissolve">
                                      <p:cBhvr>
                                        <p:cTn id="29" dur="500"/>
                                        <p:tgtEl>
                                          <p:spTgt spid="4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dissolve">
                                      <p:cBhvr>
                                        <p:cTn id="32" dur="500"/>
                                        <p:tgtEl>
                                          <p:spTgt spid="4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dissolve">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7" grpId="0" animBg="1"/>
      <p:bldP spid="98" grpId="0" animBg="1"/>
      <p:bldP spid="42"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772400" cy="762000"/>
          </a:xfrm>
        </p:spPr>
        <p:txBody>
          <a:bodyPr>
            <a:normAutofit fontScale="90000"/>
          </a:bodyPr>
          <a:lstStyle/>
          <a:p>
            <a:r>
              <a:rPr lang="x-none" sz="3400" dirty="0" smtClean="0"/>
              <a:t>2. </a:t>
            </a:r>
            <a:r>
              <a:rPr lang="en-US" sz="3400" dirty="0" smtClean="0"/>
              <a:t>Modeling the optical spectra</a:t>
            </a:r>
            <a:r>
              <a:rPr lang="x-none" sz="3400" dirty="0" smtClean="0"/>
              <a:t>: </a:t>
            </a:r>
            <a:r>
              <a:rPr lang="x-none" sz="2800" dirty="0" smtClean="0"/>
              <a:t/>
            </a:r>
            <a:br>
              <a:rPr lang="x-none" sz="2800" dirty="0" smtClean="0"/>
            </a:br>
            <a:r>
              <a:rPr lang="x-none" sz="2200" dirty="0" smtClean="0"/>
              <a:t>2.1 Multigaussian model</a:t>
            </a:r>
            <a:endParaRPr lang="en-US" sz="2200" dirty="0"/>
          </a:p>
        </p:txBody>
      </p:sp>
      <p:sp>
        <p:nvSpPr>
          <p:cNvPr id="6" name="TextBox 5"/>
          <p:cNvSpPr txBox="1"/>
          <p:nvPr/>
        </p:nvSpPr>
        <p:spPr>
          <a:xfrm>
            <a:off x="2209800" y="5410200"/>
            <a:ext cx="1782860" cy="369332"/>
          </a:xfrm>
          <a:prstGeom prst="rect">
            <a:avLst/>
          </a:prstGeom>
          <a:solidFill>
            <a:schemeClr val="bg1"/>
          </a:solidFill>
        </p:spPr>
        <p:txBody>
          <a:bodyPr wrap="square" rtlCol="0">
            <a:spAutoFit/>
          </a:bodyPr>
          <a:lstStyle/>
          <a:p>
            <a:r>
              <a:rPr lang="sr-Latn-CS" dirty="0" smtClean="0"/>
              <a:t>  </a:t>
            </a:r>
            <a:r>
              <a:rPr lang="sr-Latn-CS" sz="1200" dirty="0" smtClean="0"/>
              <a:t>    </a:t>
            </a:r>
            <a:endParaRPr lang="en-US" sz="1200" dirty="0"/>
          </a:p>
        </p:txBody>
      </p:sp>
      <p:sp>
        <p:nvSpPr>
          <p:cNvPr id="7" name="TextBox 6"/>
          <p:cNvSpPr txBox="1"/>
          <p:nvPr/>
        </p:nvSpPr>
        <p:spPr>
          <a:xfrm>
            <a:off x="6858000" y="5410200"/>
            <a:ext cx="258404" cy="369332"/>
          </a:xfrm>
          <a:prstGeom prst="rect">
            <a:avLst/>
          </a:prstGeom>
          <a:solidFill>
            <a:schemeClr val="bg1"/>
          </a:solidFill>
        </p:spPr>
        <p:txBody>
          <a:bodyPr wrap="none" rtlCol="0">
            <a:spAutoFit/>
          </a:bodyPr>
          <a:lstStyle/>
          <a:p>
            <a:r>
              <a:rPr lang="sr-Latn-CS" dirty="0" smtClean="0"/>
              <a:t> </a:t>
            </a:r>
            <a:endParaRPr lang="en-US" dirty="0"/>
          </a:p>
        </p:txBody>
      </p:sp>
      <p:sp>
        <p:nvSpPr>
          <p:cNvPr id="11" name="Rectangle 10"/>
          <p:cNvSpPr/>
          <p:nvPr/>
        </p:nvSpPr>
        <p:spPr>
          <a:xfrm rot="16200000">
            <a:off x="6120201" y="1804601"/>
            <a:ext cx="2209800" cy="276999"/>
          </a:xfrm>
          <a:prstGeom prst="rect">
            <a:avLst/>
          </a:prstGeom>
          <a:solidFill>
            <a:schemeClr val="bg1"/>
          </a:solidFill>
        </p:spPr>
        <p:txBody>
          <a:bodyPr wrap="square">
            <a:spAutoFit/>
          </a:bodyPr>
          <a:lstStyle/>
          <a:p>
            <a:endParaRPr lang="en-US" sz="1200" dirty="0"/>
          </a:p>
        </p:txBody>
      </p:sp>
      <p:sp>
        <p:nvSpPr>
          <p:cNvPr id="13" name="TextBox 12"/>
          <p:cNvSpPr txBox="1"/>
          <p:nvPr/>
        </p:nvSpPr>
        <p:spPr>
          <a:xfrm>
            <a:off x="609600" y="1219200"/>
            <a:ext cx="184731" cy="369332"/>
          </a:xfrm>
          <a:prstGeom prst="rect">
            <a:avLst/>
          </a:prstGeom>
          <a:noFill/>
        </p:spPr>
        <p:txBody>
          <a:bodyPr wrap="none" rtlCol="0">
            <a:spAutoFit/>
          </a:bodyPr>
          <a:lstStyle/>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28600" y="3733800"/>
            <a:ext cx="3177297" cy="2799976"/>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3505200" y="3222834"/>
            <a:ext cx="5638800" cy="3635166"/>
          </a:xfrm>
          <a:prstGeom prst="rect">
            <a:avLst/>
          </a:prstGeom>
          <a:noFill/>
          <a:ln w="9525">
            <a:noFill/>
            <a:miter lim="800000"/>
            <a:headEnd/>
            <a:tailEnd/>
          </a:ln>
          <a:effectLst/>
        </p:spPr>
      </p:pic>
      <p:sp>
        <p:nvSpPr>
          <p:cNvPr id="21" name="Rectangle 20"/>
          <p:cNvSpPr/>
          <p:nvPr/>
        </p:nvSpPr>
        <p:spPr>
          <a:xfrm>
            <a:off x="228600" y="1143000"/>
            <a:ext cx="4343400" cy="2523768"/>
          </a:xfrm>
          <a:prstGeom prst="rect">
            <a:avLst/>
          </a:prstGeom>
          <a:noFill/>
        </p:spPr>
        <p:txBody>
          <a:bodyPr wrap="square">
            <a:spAutoFit/>
          </a:bodyPr>
          <a:lstStyle/>
          <a:p>
            <a:endParaRPr lang="en-US" sz="1200" dirty="0" smtClean="0"/>
          </a:p>
          <a:p>
            <a:pPr>
              <a:buFont typeface="Wingdings" pitchFamily="2" charset="2"/>
              <a:buChar char="q"/>
            </a:pPr>
            <a:r>
              <a:rPr lang="en-US" sz="1200" dirty="0" smtClean="0"/>
              <a:t>  Different components of emission lines are coming from different layers of emission regions.</a:t>
            </a:r>
            <a:endParaRPr lang="en-US" sz="1200" dirty="0" smtClean="0">
              <a:solidFill>
                <a:schemeClr val="tx1">
                  <a:lumMod val="95000"/>
                  <a:lumOff val="5000"/>
                </a:schemeClr>
              </a:solidFill>
            </a:endParaRPr>
          </a:p>
          <a:p>
            <a:endParaRPr lang="en-US" sz="1200" dirty="0" smtClean="0"/>
          </a:p>
          <a:p>
            <a:pPr>
              <a:buFont typeface="Wingdings" pitchFamily="2" charset="2"/>
              <a:buChar char="q"/>
            </a:pPr>
            <a:r>
              <a:rPr lang="en-US" sz="1200" dirty="0" smtClean="0"/>
              <a:t>  Each component (represented as Gaussian) reflects the </a:t>
            </a:r>
            <a:r>
              <a:rPr lang="sr-Latn-CS" sz="1200" b="1" dirty="0" smtClean="0"/>
              <a:t>physical and kinematical properties of emission region</a:t>
            </a:r>
            <a:r>
              <a:rPr lang="en-US" sz="1200" b="1" dirty="0" smtClean="0"/>
              <a:t> where it arises</a:t>
            </a:r>
            <a:r>
              <a:rPr lang="sr-Latn-CS" sz="1200" b="1" dirty="0" smtClean="0"/>
              <a:t>.</a:t>
            </a:r>
          </a:p>
          <a:p>
            <a:pPr>
              <a:buFont typeface="Wingdings" pitchFamily="2" charset="2"/>
              <a:buChar char="q"/>
            </a:pPr>
            <a:endParaRPr lang="sr-Latn-CS" sz="1200" b="1" dirty="0" smtClean="0"/>
          </a:p>
          <a:p>
            <a:pPr>
              <a:buFont typeface="Wingdings" pitchFamily="2" charset="2"/>
              <a:buChar char="q"/>
            </a:pPr>
            <a:r>
              <a:rPr lang="en-US" sz="1200" dirty="0" smtClean="0"/>
              <a:t> Correlations between properties of different lines lead to better insight in the AGN structure, and kinematical and physical properties of gas in AGNs.</a:t>
            </a:r>
            <a:endParaRPr lang="sr-Latn-CS" sz="1200" b="1" dirty="0" smtClean="0"/>
          </a:p>
          <a:p>
            <a:pPr>
              <a:buFont typeface="Wingdings" pitchFamily="2" charset="2"/>
              <a:buChar char="q"/>
            </a:pPr>
            <a:endParaRPr lang="en-US" sz="1200" b="1" dirty="0" smtClean="0"/>
          </a:p>
          <a:p>
            <a:endParaRPr lang="en-US" sz="1400" dirty="0" smtClean="0"/>
          </a:p>
        </p:txBody>
      </p:sp>
      <p:pic>
        <p:nvPicPr>
          <p:cNvPr id="22" name="Content Placeholder 3" descr="composite-QSO-sp.jpg"/>
          <p:cNvPicPr>
            <a:picLocks noGrp="1" noChangeAspect="1"/>
          </p:cNvPicPr>
          <p:nvPr>
            <p:ph idx="1"/>
          </p:nvPr>
        </p:nvPicPr>
        <p:blipFill>
          <a:blip r:embed="rId4" cstate="print"/>
          <a:stretch>
            <a:fillRect/>
          </a:stretch>
        </p:blipFill>
        <p:spPr>
          <a:xfrm>
            <a:off x="5603021" y="685800"/>
            <a:ext cx="3540979" cy="2427354"/>
          </a:xfrm>
        </p:spPr>
      </p:pic>
      <p:sp>
        <p:nvSpPr>
          <p:cNvPr id="23" name="Rectangle 22"/>
          <p:cNvSpPr/>
          <p:nvPr/>
        </p:nvSpPr>
        <p:spPr>
          <a:xfrm>
            <a:off x="6858000" y="1600200"/>
            <a:ext cx="18288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x-none" sz="2500" dirty="0" smtClean="0"/>
              <a:t>2. </a:t>
            </a:r>
            <a:r>
              <a:rPr lang="en-US" sz="2500" dirty="0" smtClean="0"/>
              <a:t>Modeling the optical spectra</a:t>
            </a:r>
            <a:r>
              <a:rPr lang="x-none" sz="2500" dirty="0" smtClean="0"/>
              <a:t>: </a:t>
            </a:r>
            <a:r>
              <a:rPr lang="x-none" sz="4400" dirty="0" smtClean="0"/>
              <a:t/>
            </a:r>
            <a:br>
              <a:rPr lang="x-none" sz="4400" dirty="0" smtClean="0"/>
            </a:br>
            <a:r>
              <a:rPr lang="x-none" sz="2000" dirty="0" smtClean="0"/>
              <a:t>2.2 UV/optical Fe II template</a:t>
            </a:r>
            <a:endParaRPr lang="en-US" sz="2000" dirty="0"/>
          </a:p>
        </p:txBody>
      </p:sp>
      <p:pic>
        <p:nvPicPr>
          <p:cNvPr id="4" name="Picture 4" descr="f01"/>
          <p:cNvPicPr>
            <a:picLocks noChangeAspect="1" noChangeArrowheads="1"/>
          </p:cNvPicPr>
          <p:nvPr/>
        </p:nvPicPr>
        <p:blipFill>
          <a:blip r:embed="rId3" cstate="print"/>
          <a:srcRect/>
          <a:stretch>
            <a:fillRect/>
          </a:stretch>
        </p:blipFill>
        <p:spPr bwMode="auto">
          <a:xfrm>
            <a:off x="304800" y="1295400"/>
            <a:ext cx="3200400" cy="4323495"/>
          </a:xfrm>
          <a:prstGeom prst="rect">
            <a:avLst/>
          </a:prstGeom>
          <a:solidFill>
            <a:schemeClr val="bg1"/>
          </a:solidFill>
          <a:ln w="9525">
            <a:noFill/>
            <a:miter lim="800000"/>
            <a:headEnd/>
            <a:tailEnd/>
          </a:ln>
        </p:spPr>
      </p:pic>
      <p:sp>
        <p:nvSpPr>
          <p:cNvPr id="5" name="TextBox 4"/>
          <p:cNvSpPr txBox="1"/>
          <p:nvPr/>
        </p:nvSpPr>
        <p:spPr>
          <a:xfrm>
            <a:off x="609600" y="990600"/>
            <a:ext cx="2372765" cy="338554"/>
          </a:xfrm>
          <a:prstGeom prst="rect">
            <a:avLst/>
          </a:prstGeom>
          <a:noFill/>
        </p:spPr>
        <p:txBody>
          <a:bodyPr wrap="none" rtlCol="0">
            <a:spAutoFit/>
          </a:bodyPr>
          <a:lstStyle/>
          <a:p>
            <a:r>
              <a:rPr lang="en-US" sz="1600" dirty="0" smtClean="0"/>
              <a:t>O</a:t>
            </a:r>
            <a:r>
              <a:rPr lang="x-none" sz="1600" dirty="0" smtClean="0"/>
              <a:t>ptical Fe II template:</a:t>
            </a:r>
            <a:endParaRPr lang="en-US" sz="1600" dirty="0"/>
          </a:p>
        </p:txBody>
      </p:sp>
      <p:pic>
        <p:nvPicPr>
          <p:cNvPr id="3074" name="Picture 2"/>
          <p:cNvPicPr>
            <a:picLocks noChangeAspect="1" noChangeArrowheads="1"/>
          </p:cNvPicPr>
          <p:nvPr/>
        </p:nvPicPr>
        <p:blipFill>
          <a:blip r:embed="rId4" cstate="print"/>
          <a:srcRect/>
          <a:stretch>
            <a:fillRect/>
          </a:stretch>
        </p:blipFill>
        <p:spPr bwMode="auto">
          <a:xfrm>
            <a:off x="5410201" y="1295400"/>
            <a:ext cx="3276600" cy="4292599"/>
          </a:xfrm>
          <a:prstGeom prst="rect">
            <a:avLst/>
          </a:prstGeom>
          <a:noFill/>
          <a:ln w="9525">
            <a:noFill/>
            <a:miter lim="800000"/>
            <a:headEnd/>
            <a:tailEnd/>
          </a:ln>
          <a:effectLst/>
        </p:spPr>
      </p:pic>
      <p:sp>
        <p:nvSpPr>
          <p:cNvPr id="7" name="TextBox 6"/>
          <p:cNvSpPr txBox="1"/>
          <p:nvPr/>
        </p:nvSpPr>
        <p:spPr>
          <a:xfrm>
            <a:off x="5638800" y="1066800"/>
            <a:ext cx="1944763" cy="338554"/>
          </a:xfrm>
          <a:prstGeom prst="rect">
            <a:avLst/>
          </a:prstGeom>
          <a:noFill/>
        </p:spPr>
        <p:txBody>
          <a:bodyPr wrap="none" rtlCol="0">
            <a:spAutoFit/>
          </a:bodyPr>
          <a:lstStyle/>
          <a:p>
            <a:r>
              <a:rPr lang="x-none" sz="1600" dirty="0" smtClean="0"/>
              <a:t>UV Fe II template:</a:t>
            </a:r>
            <a:endParaRPr lang="en-US" sz="1600" dirty="0"/>
          </a:p>
        </p:txBody>
      </p:sp>
      <p:sp>
        <p:nvSpPr>
          <p:cNvPr id="8" name="TextBox 7"/>
          <p:cNvSpPr txBox="1"/>
          <p:nvPr/>
        </p:nvSpPr>
        <p:spPr>
          <a:xfrm>
            <a:off x="228600" y="5791200"/>
            <a:ext cx="3243196" cy="646331"/>
          </a:xfrm>
          <a:prstGeom prst="rect">
            <a:avLst/>
          </a:prstGeom>
          <a:solidFill>
            <a:schemeClr val="bg1"/>
          </a:solidFill>
          <a:ln>
            <a:solidFill>
              <a:schemeClr val="accent1">
                <a:shade val="50000"/>
              </a:schemeClr>
            </a:solidFill>
          </a:ln>
          <a:effectLst>
            <a:outerShdw blurRad="50800" dist="50800" dir="5400000" algn="ctr" rotWithShape="0">
              <a:srgbClr val="000000">
                <a:alpha val="71000"/>
              </a:srgbClr>
            </a:outerShdw>
          </a:effectLst>
        </p:spPr>
        <p:txBody>
          <a:bodyPr wrap="none" rtlCol="0">
            <a:spAutoFit/>
          </a:bodyPr>
          <a:lstStyle/>
          <a:p>
            <a:pPr>
              <a:buFont typeface="Wingdings" pitchFamily="2" charset="2"/>
              <a:buChar char="§"/>
            </a:pPr>
            <a:r>
              <a:rPr lang="x-none" sz="1200" dirty="0" smtClean="0"/>
              <a:t> Kovačević et al. 2010, </a:t>
            </a:r>
            <a:r>
              <a:rPr lang="x-none" sz="1200" b="1" i="1" dirty="0" smtClean="0"/>
              <a:t>ApJS</a:t>
            </a:r>
            <a:r>
              <a:rPr lang="x-none" sz="1200" dirty="0" smtClean="0"/>
              <a:t>, 189, 15.</a:t>
            </a:r>
          </a:p>
          <a:p>
            <a:pPr>
              <a:buFont typeface="Wingdings" pitchFamily="2" charset="2"/>
              <a:buChar char="§"/>
            </a:pPr>
            <a:r>
              <a:rPr lang="x-none" sz="1200" dirty="0" smtClean="0"/>
              <a:t> Shapovalova et al. 2012</a:t>
            </a:r>
            <a:r>
              <a:rPr lang="x-none" sz="1200" b="1" i="1" dirty="0" smtClean="0"/>
              <a:t>, ApJS</a:t>
            </a:r>
            <a:r>
              <a:rPr lang="x-none" sz="1200" dirty="0" smtClean="0"/>
              <a:t>, 202, 10.</a:t>
            </a:r>
          </a:p>
          <a:p>
            <a:pPr>
              <a:buFont typeface="Wingdings" pitchFamily="2" charset="2"/>
              <a:buChar char="§"/>
            </a:pPr>
            <a:r>
              <a:rPr lang="x-none" sz="1200" dirty="0" smtClean="0">
                <a:solidFill>
                  <a:srgbClr val="0070C0"/>
                </a:solidFill>
              </a:rPr>
              <a:t> see </a:t>
            </a:r>
            <a:r>
              <a:rPr lang="en-US" sz="1200" dirty="0" smtClean="0">
                <a:solidFill>
                  <a:srgbClr val="0070C0"/>
                </a:solidFill>
              </a:rPr>
              <a:t>http://servo.aob.rs/FeII AGN/ </a:t>
            </a:r>
            <a:endParaRPr lang="en-US" sz="1200" dirty="0">
              <a:solidFill>
                <a:srgbClr val="0070C0"/>
              </a:solidFill>
            </a:endParaRPr>
          </a:p>
        </p:txBody>
      </p:sp>
      <p:sp>
        <p:nvSpPr>
          <p:cNvPr id="9" name="TextBox 8"/>
          <p:cNvSpPr txBox="1"/>
          <p:nvPr/>
        </p:nvSpPr>
        <p:spPr>
          <a:xfrm>
            <a:off x="4648200" y="5638800"/>
            <a:ext cx="4343400" cy="677108"/>
          </a:xfrm>
          <a:prstGeom prst="rect">
            <a:avLst/>
          </a:prstGeom>
          <a:solidFill>
            <a:schemeClr val="bg1"/>
          </a:solidFill>
          <a:ln>
            <a:solidFill>
              <a:schemeClr val="accent1">
                <a:shade val="50000"/>
              </a:schemeClr>
            </a:solidFill>
          </a:ln>
          <a:effectLst>
            <a:outerShdw blurRad="50800" dist="50800" dir="5400000" algn="ctr" rotWithShape="0">
              <a:srgbClr val="000000">
                <a:alpha val="71000"/>
              </a:srgbClr>
            </a:outerShdw>
          </a:effectLst>
        </p:spPr>
        <p:txBody>
          <a:bodyPr wrap="square" rtlCol="0">
            <a:spAutoFit/>
          </a:bodyPr>
          <a:lstStyle/>
          <a:p>
            <a:pPr>
              <a:buFont typeface="Wingdings" pitchFamily="2" charset="2"/>
              <a:buChar char="§"/>
            </a:pPr>
            <a:r>
              <a:rPr lang="x-none" sz="1200" dirty="0" smtClean="0"/>
              <a:t>  </a:t>
            </a:r>
            <a:r>
              <a:rPr lang="sr-Latn-CS" sz="1200" dirty="0" smtClean="0"/>
              <a:t>Popović et al. 2003, </a:t>
            </a:r>
            <a:r>
              <a:rPr lang="sr-Latn-CS" sz="1200" b="1" i="1" dirty="0" smtClean="0"/>
              <a:t>ApJ</a:t>
            </a:r>
            <a:r>
              <a:rPr lang="sr-Latn-CS" sz="1200" dirty="0" smtClean="0"/>
              <a:t>, 599, 185</a:t>
            </a:r>
          </a:p>
          <a:p>
            <a:pPr>
              <a:buFont typeface="Wingdings" pitchFamily="2" charset="2"/>
              <a:buChar char="§"/>
            </a:pPr>
            <a:r>
              <a:rPr lang="x-none" sz="1200" dirty="0" smtClean="0"/>
              <a:t>  Kovačević-Dojčinović &amp; Popović, 2015, </a:t>
            </a:r>
            <a:r>
              <a:rPr lang="x-none" sz="1200" b="1" i="1" dirty="0" smtClean="0"/>
              <a:t>ApJS</a:t>
            </a:r>
            <a:r>
              <a:rPr lang="x-none" sz="1200" dirty="0" smtClean="0"/>
              <a:t>, 221, 35.</a:t>
            </a:r>
          </a:p>
          <a:p>
            <a:pPr>
              <a:buFont typeface="Wingdings" pitchFamily="2" charset="2"/>
              <a:buChar char="§"/>
            </a:pPr>
            <a:endParaRPr lang="x-none" sz="1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1533</TotalTime>
  <Words>1309</Words>
  <Application>Microsoft Office PowerPoint</Application>
  <PresentationFormat>On-screen Show (4:3)</PresentationFormat>
  <Paragraphs>225</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Spectral characteristics of the AGNs type 1 in the optical/UV spectral band</vt:lpstr>
      <vt:lpstr>Outline</vt:lpstr>
      <vt:lpstr>Introduction: AGNs type 1  </vt:lpstr>
      <vt:lpstr>Introduction: AGNs type 1  </vt:lpstr>
      <vt:lpstr>Introduction: AGN type 1: UV and optical spectrum </vt:lpstr>
      <vt:lpstr>Introduction:</vt:lpstr>
      <vt:lpstr>Introduction: </vt:lpstr>
      <vt:lpstr>2. Modeling the optical spectra:  2.1 Multigaussian model</vt:lpstr>
      <vt:lpstr>2. Modeling the optical spectra:  2.2 UV/optical Fe II template</vt:lpstr>
      <vt:lpstr>2. Modeling the optical spectra:  2.3 Balmer continuum model</vt:lpstr>
      <vt:lpstr>3. Kinematics of the emission regions in AGNs     3.1 Where the optical/UV Fe II lines arise? </vt:lpstr>
      <vt:lpstr>3. Kinematics of the emission regions in AGNs     3.1 Where the optical/UV Fe II lines arise? </vt:lpstr>
      <vt:lpstr>3. Kinematics of the emission regions in AGNs     3.1 Virilization of the Broad Line Region </vt:lpstr>
      <vt:lpstr>3. Kinematics of the emission regions in AGNs     3.1 Virilization of the Broad Line Region: Hβ, Mg II 2800 Å </vt:lpstr>
      <vt:lpstr>3. Kinematics of the emission regions in AGNs     3.1 Virilization of the Broad Line Region: Hβ, Mg II 2800 Å </vt:lpstr>
      <vt:lpstr>3. Kinematics of the emission regions in AGNs     3.1 Virilization of the Broad Line Region: Hβ, Mg II 2800 Å </vt:lpstr>
      <vt:lpstr>4. Contribution of the starbursts to AGN spectra  </vt:lpstr>
      <vt:lpstr>Slide 18</vt:lpstr>
      <vt:lpstr>4. Contribution of the starbursts to AGN spectra  </vt:lpstr>
      <vt:lpstr>4. Contribution of the starbursts to AGN spectra  </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Spectral characteristics of the AGNs type 1 in the optical/UV spectral band</dc:title>
  <dc:creator>jelena</dc:creator>
  <cp:lastModifiedBy>jelena</cp:lastModifiedBy>
  <cp:revision>72</cp:revision>
  <dcterms:created xsi:type="dcterms:W3CDTF">2016-05-27T08:59:31Z</dcterms:created>
  <dcterms:modified xsi:type="dcterms:W3CDTF">2016-05-30T22:10:35Z</dcterms:modified>
</cp:coreProperties>
</file>