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98" r:id="rId4"/>
    <p:sldId id="280" r:id="rId5"/>
    <p:sldId id="257" r:id="rId6"/>
    <p:sldId id="258" r:id="rId7"/>
    <p:sldId id="259" r:id="rId8"/>
    <p:sldId id="266" r:id="rId9"/>
    <p:sldId id="260" r:id="rId10"/>
    <p:sldId id="262" r:id="rId11"/>
    <p:sldId id="261" r:id="rId12"/>
    <p:sldId id="263" r:id="rId13"/>
    <p:sldId id="264" r:id="rId14"/>
    <p:sldId id="265" r:id="rId15"/>
    <p:sldId id="285" r:id="rId16"/>
    <p:sldId id="286" r:id="rId17"/>
    <p:sldId id="287" r:id="rId18"/>
    <p:sldId id="288" r:id="rId19"/>
    <p:sldId id="289" r:id="rId20"/>
    <p:sldId id="290" r:id="rId21"/>
    <p:sldId id="284" r:id="rId22"/>
    <p:sldId id="267" r:id="rId23"/>
    <p:sldId id="268" r:id="rId24"/>
    <p:sldId id="269" r:id="rId25"/>
    <p:sldId id="270" r:id="rId26"/>
    <p:sldId id="279" r:id="rId27"/>
    <p:sldId id="278" r:id="rId28"/>
    <p:sldId id="271" r:id="rId29"/>
    <p:sldId id="291" r:id="rId30"/>
    <p:sldId id="272" r:id="rId31"/>
    <p:sldId id="292" r:id="rId32"/>
    <p:sldId id="293" r:id="rId33"/>
    <p:sldId id="273" r:id="rId34"/>
    <p:sldId id="274" r:id="rId35"/>
    <p:sldId id="294" r:id="rId36"/>
    <p:sldId id="296" r:id="rId37"/>
    <p:sldId id="297" r:id="rId38"/>
    <p:sldId id="295" r:id="rId39"/>
    <p:sldId id="276"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5.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rvo.aob.rs/mold" TargetMode="External"/><Relationship Id="rId2" Type="http://schemas.openxmlformats.org/officeDocument/2006/relationships/hyperlink" Target="http://servo.aob.r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837" y="533400"/>
            <a:ext cx="7627024" cy="120032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US" sz="2400" dirty="0">
                <a:latin typeface="Times New Roman" pitchFamily="18" charset="0"/>
                <a:cs typeface="Times New Roman" pitchFamily="18" charset="0"/>
              </a:rPr>
              <a:t>ATOM-RYDBERG ATOM PROCESSES IN </a:t>
            </a:r>
          </a:p>
          <a:p>
            <a:pPr algn="ctr"/>
            <a:r>
              <a:rPr lang="en-US" sz="2400" dirty="0">
                <a:latin typeface="Times New Roman" pitchFamily="18" charset="0"/>
                <a:cs typeface="Times New Roman" pitchFamily="18" charset="0"/>
              </a:rPr>
              <a:t>THE STELLAR ATMOSPHERES: </a:t>
            </a:r>
          </a:p>
          <a:p>
            <a:pPr algn="ctr"/>
            <a:r>
              <a:rPr lang="en-US" sz="2400" dirty="0">
                <a:latin typeface="Times New Roman" pitchFamily="18" charset="0"/>
                <a:cs typeface="Times New Roman" pitchFamily="18" charset="0"/>
              </a:rPr>
              <a:t>DWARF ATMOSPHERES, QUIET SUN AND SUNSPOTS</a:t>
            </a:r>
          </a:p>
        </p:txBody>
      </p:sp>
      <p:sp>
        <p:nvSpPr>
          <p:cNvPr id="5" name="TextBox 4"/>
          <p:cNvSpPr txBox="1"/>
          <p:nvPr/>
        </p:nvSpPr>
        <p:spPr>
          <a:xfrm>
            <a:off x="652101" y="2209800"/>
            <a:ext cx="7994496" cy="2714589"/>
          </a:xfrm>
          <a:prstGeom prst="rect">
            <a:avLst/>
          </a:prstGeom>
          <a:noFill/>
        </p:spPr>
        <p:txBody>
          <a:bodyPr wrap="none" rtlCol="0">
            <a:spAutoFit/>
          </a:bodyPr>
          <a:lstStyle/>
          <a:p>
            <a:pPr lvl="0" algn="ctr" fontAlgn="base">
              <a:spcBef>
                <a:spcPct val="20000"/>
              </a:spcBef>
              <a:spcAft>
                <a:spcPct val="0"/>
              </a:spcAft>
            </a:pPr>
            <a:r>
              <a:rPr lang="en-GB" sz="2000" b="1" u="sng" kern="0" dirty="0">
                <a:solidFill>
                  <a:srgbClr val="002060"/>
                </a:solidFill>
                <a:latin typeface="Times New Roman" pitchFamily="18" charset="0"/>
              </a:rPr>
              <a:t>V. A. SREĆKOVIĆ</a:t>
            </a:r>
            <a:r>
              <a:rPr lang="en-GB" sz="2000" b="1" kern="0" baseline="30000" dirty="0">
                <a:solidFill>
                  <a:srgbClr val="002060"/>
                </a:solidFill>
                <a:latin typeface="Times New Roman" pitchFamily="18" charset="0"/>
              </a:rPr>
              <a:t>1</a:t>
            </a:r>
            <a:r>
              <a:rPr lang="en-GB" sz="2000" b="1" kern="0" dirty="0">
                <a:solidFill>
                  <a:srgbClr val="002060"/>
                </a:solidFill>
                <a:latin typeface="Times New Roman" pitchFamily="18" charset="0"/>
              </a:rPr>
              <a:t>, A. A. MIHAJLOV</a:t>
            </a:r>
            <a:r>
              <a:rPr lang="en-GB" sz="2000" b="1" kern="0" baseline="30000" dirty="0">
                <a:solidFill>
                  <a:srgbClr val="002060"/>
                </a:solidFill>
                <a:latin typeface="Times New Roman" pitchFamily="18" charset="0"/>
              </a:rPr>
              <a:t>1</a:t>
            </a:r>
            <a:r>
              <a:rPr lang="en-GB" sz="2000" b="1" kern="0" dirty="0">
                <a:solidFill>
                  <a:srgbClr val="002060"/>
                </a:solidFill>
                <a:latin typeface="Times New Roman" pitchFamily="18" charset="0"/>
              </a:rPr>
              <a:t>, LJ. M. IGNJATOVIĆ</a:t>
            </a:r>
            <a:r>
              <a:rPr lang="en-GB" sz="2000" b="1" kern="0" baseline="30000" dirty="0">
                <a:solidFill>
                  <a:srgbClr val="002060"/>
                </a:solidFill>
                <a:latin typeface="Times New Roman" pitchFamily="18" charset="0"/>
              </a:rPr>
              <a:t>1</a:t>
            </a:r>
            <a:r>
              <a:rPr lang="en-GB" sz="2000" b="1" kern="0" dirty="0">
                <a:solidFill>
                  <a:srgbClr val="002060"/>
                </a:solidFill>
                <a:latin typeface="Times New Roman" pitchFamily="18" charset="0"/>
              </a:rPr>
              <a:t>,</a:t>
            </a:r>
          </a:p>
          <a:p>
            <a:pPr lvl="0" algn="ctr" fontAlgn="base">
              <a:spcBef>
                <a:spcPct val="20000"/>
              </a:spcBef>
              <a:spcAft>
                <a:spcPct val="0"/>
              </a:spcAft>
            </a:pPr>
            <a:r>
              <a:rPr lang="en-GB" sz="2000" b="1" kern="0" dirty="0">
                <a:solidFill>
                  <a:srgbClr val="002060"/>
                </a:solidFill>
                <a:latin typeface="Times New Roman" pitchFamily="18" charset="0"/>
              </a:rPr>
              <a:t>and M. S. DIMITRIJEVIĆ</a:t>
            </a:r>
            <a:r>
              <a:rPr lang="en-GB" sz="2000" b="1" kern="0" baseline="30000" dirty="0">
                <a:solidFill>
                  <a:srgbClr val="002060"/>
                </a:solidFill>
                <a:latin typeface="Times New Roman" pitchFamily="18" charset="0"/>
              </a:rPr>
              <a:t>2,3</a:t>
            </a:r>
          </a:p>
          <a:p>
            <a:pPr lvl="0" algn="ctr" fontAlgn="base">
              <a:spcBef>
                <a:spcPct val="20000"/>
              </a:spcBef>
              <a:spcAft>
                <a:spcPct val="0"/>
              </a:spcAft>
            </a:pPr>
            <a:endParaRPr lang="en-GB" sz="2000" b="1" kern="0" baseline="30000" dirty="0">
              <a:solidFill>
                <a:srgbClr val="002060"/>
              </a:solidFill>
              <a:latin typeface="Times New Roman" pitchFamily="18" charset="0"/>
            </a:endParaRPr>
          </a:p>
          <a:p>
            <a:pPr lvl="0" algn="ctr" fontAlgn="base">
              <a:spcBef>
                <a:spcPct val="20000"/>
              </a:spcBef>
              <a:spcAft>
                <a:spcPct val="0"/>
              </a:spcAft>
            </a:pPr>
            <a:r>
              <a:rPr lang="en-US" b="1" i="1" kern="0" baseline="30000" dirty="0">
                <a:solidFill>
                  <a:srgbClr val="002060"/>
                </a:solidFill>
                <a:latin typeface="Times New Roman" pitchFamily="18" charset="0"/>
              </a:rPr>
              <a:t>1</a:t>
            </a:r>
            <a:r>
              <a:rPr lang="en-US" b="1" i="1" kern="0" dirty="0">
                <a:solidFill>
                  <a:srgbClr val="002060"/>
                </a:solidFill>
                <a:latin typeface="Times New Roman" pitchFamily="18" charset="0"/>
              </a:rPr>
              <a:t>Institute of Physics, </a:t>
            </a:r>
            <a:r>
              <a:rPr lang="en-US" b="1" i="1" kern="0" dirty="0" err="1">
                <a:solidFill>
                  <a:srgbClr val="002060"/>
                </a:solidFill>
                <a:latin typeface="Times New Roman" pitchFamily="18" charset="0"/>
              </a:rPr>
              <a:t>P.O.Box</a:t>
            </a:r>
            <a:r>
              <a:rPr lang="en-US" b="1" i="1" kern="0" dirty="0">
                <a:solidFill>
                  <a:srgbClr val="002060"/>
                </a:solidFill>
                <a:latin typeface="Times New Roman" pitchFamily="18" charset="0"/>
              </a:rPr>
              <a:t> 57, </a:t>
            </a:r>
            <a:r>
              <a:rPr lang="en-US" b="1" i="1" kern="0" dirty="0" err="1">
                <a:solidFill>
                  <a:srgbClr val="002060"/>
                </a:solidFill>
                <a:latin typeface="Times New Roman" pitchFamily="18" charset="0"/>
              </a:rPr>
              <a:t>Pregrevica</a:t>
            </a:r>
            <a:r>
              <a:rPr lang="en-US" b="1" i="1" kern="0" dirty="0">
                <a:solidFill>
                  <a:srgbClr val="002060"/>
                </a:solidFill>
                <a:latin typeface="Times New Roman" pitchFamily="18" charset="0"/>
              </a:rPr>
              <a:t> 118, Belgrade, Serbia</a:t>
            </a:r>
          </a:p>
          <a:p>
            <a:pPr lvl="0" algn="ctr" fontAlgn="base">
              <a:spcBef>
                <a:spcPct val="20000"/>
              </a:spcBef>
              <a:spcAft>
                <a:spcPct val="0"/>
              </a:spcAft>
            </a:pPr>
            <a:r>
              <a:rPr lang="en-US" b="1" i="1" kern="0" baseline="30000" dirty="0">
                <a:solidFill>
                  <a:srgbClr val="002060"/>
                </a:solidFill>
                <a:latin typeface="Times New Roman" pitchFamily="18" charset="0"/>
              </a:rPr>
              <a:t>2</a:t>
            </a:r>
            <a:r>
              <a:rPr lang="fr-FR" b="1" i="1" kern="0" dirty="0">
                <a:solidFill>
                  <a:srgbClr val="002060"/>
                </a:solidFill>
                <a:latin typeface="Times New Roman" pitchFamily="18" charset="0"/>
              </a:rPr>
              <a:t>Observatoire de Paris, UMR CNRS 8112, UPMC,92195 Meudon Cedex, France; </a:t>
            </a:r>
          </a:p>
          <a:p>
            <a:pPr lvl="0" algn="ctr" fontAlgn="base">
              <a:spcBef>
                <a:spcPct val="20000"/>
              </a:spcBef>
              <a:spcAft>
                <a:spcPct val="0"/>
              </a:spcAft>
            </a:pPr>
            <a:r>
              <a:rPr lang="en-US" b="1" i="1" kern="0" baseline="30000" dirty="0">
                <a:solidFill>
                  <a:srgbClr val="002060"/>
                </a:solidFill>
                <a:latin typeface="Times New Roman" pitchFamily="18" charset="0"/>
              </a:rPr>
              <a:t>3</a:t>
            </a:r>
            <a:r>
              <a:rPr lang="en-US" b="1" i="1" kern="0" dirty="0">
                <a:solidFill>
                  <a:srgbClr val="002060"/>
                </a:solidFill>
                <a:latin typeface="Times New Roman" pitchFamily="18" charset="0"/>
              </a:rPr>
              <a:t>Astronomical Observatory, </a:t>
            </a:r>
            <a:r>
              <a:rPr lang="en-US" b="1" i="1" kern="0" dirty="0" err="1">
                <a:solidFill>
                  <a:srgbClr val="002060"/>
                </a:solidFill>
                <a:latin typeface="Times New Roman" pitchFamily="18" charset="0"/>
              </a:rPr>
              <a:t>Volgina</a:t>
            </a:r>
            <a:r>
              <a:rPr lang="en-US" b="1" i="1" kern="0" dirty="0">
                <a:solidFill>
                  <a:srgbClr val="002060"/>
                </a:solidFill>
                <a:latin typeface="Times New Roman" pitchFamily="18" charset="0"/>
              </a:rPr>
              <a:t> 7, 11060 Belgrade, Serbia</a:t>
            </a:r>
          </a:p>
          <a:p>
            <a:pPr lvl="0" algn="ctr" fontAlgn="base">
              <a:spcBef>
                <a:spcPct val="20000"/>
              </a:spcBef>
              <a:spcAft>
                <a:spcPct val="0"/>
              </a:spcAft>
            </a:pPr>
            <a:r>
              <a:rPr lang="en-US" b="1" i="1" kern="0" dirty="0">
                <a:solidFill>
                  <a:srgbClr val="002060"/>
                </a:solidFill>
                <a:latin typeface="Times New Roman" pitchFamily="18" charset="0"/>
              </a:rPr>
              <a:t>vlada@ipb.ac.rs</a:t>
            </a:r>
          </a:p>
          <a:p>
            <a:pPr lvl="0" algn="ctr" fontAlgn="base">
              <a:spcBef>
                <a:spcPct val="20000"/>
              </a:spcBef>
              <a:spcAft>
                <a:spcPct val="0"/>
              </a:spcAft>
            </a:pPr>
            <a:endParaRPr lang="en-GB" sz="2000" b="1" kern="0" dirty="0">
              <a:solidFill>
                <a:srgbClr val="002060"/>
              </a:solidFill>
              <a:latin typeface="Times New Roman" pitchFamily="18" charset="0"/>
            </a:endParaRPr>
          </a:p>
        </p:txBody>
      </p:sp>
      <p:sp>
        <p:nvSpPr>
          <p:cNvPr id="2" name="TextBox 1"/>
          <p:cNvSpPr txBox="1"/>
          <p:nvPr/>
        </p:nvSpPr>
        <p:spPr>
          <a:xfrm flipH="1">
            <a:off x="2667000" y="5715000"/>
            <a:ext cx="36576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a:t>X SBAC, Belgrade 2016.</a:t>
            </a:r>
          </a:p>
        </p:txBody>
      </p:sp>
    </p:spTree>
    <p:extLst>
      <p:ext uri="{BB962C8B-B14F-4D97-AF65-F5344CB8AC3E}">
        <p14:creationId xmlns:p14="http://schemas.microsoft.com/office/powerpoint/2010/main" val="320333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179426"/>
            <a:ext cx="4937441" cy="4529138"/>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8623" y="1813546"/>
            <a:ext cx="4210050" cy="23671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022424"/>
            <a:ext cx="2548213" cy="73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8914" y="381000"/>
            <a:ext cx="6643886" cy="523220"/>
          </a:xfrm>
          <a:prstGeom prst="rect">
            <a:avLst/>
          </a:prstGeom>
          <a:noFill/>
        </p:spPr>
        <p:txBody>
          <a:bodyPr wrap="square" rtlCol="0">
            <a:spAutoFit/>
          </a:bodyPr>
          <a:lstStyle/>
          <a:p>
            <a:r>
              <a:rPr lang="en-US" sz="1400" u="sng" dirty="0">
                <a:latin typeface="Times New Roman" pitchFamily="18" charset="0"/>
                <a:cs typeface="Times New Roman" pitchFamily="18" charset="0"/>
              </a:rPr>
              <a:t>Relative contribution </a:t>
            </a:r>
            <a:r>
              <a:rPr lang="en-US" sz="1400" dirty="0">
                <a:latin typeface="Times New Roman" pitchFamily="18" charset="0"/>
                <a:cs typeface="Times New Roman" pitchFamily="18" charset="0"/>
              </a:rPr>
              <a:t>of partial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for given </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and </a:t>
            </a:r>
            <a:r>
              <a:rPr lang="en-US" sz="1400" i="1" dirty="0">
                <a:latin typeface="Times New Roman" pitchFamily="18" charset="0"/>
                <a:cs typeface="Times New Roman" pitchFamily="18" charset="0"/>
              </a:rPr>
              <a:t>T </a:t>
            </a:r>
            <a:r>
              <a:rPr lang="en-US" sz="1400" dirty="0">
                <a:latin typeface="Times New Roman" pitchFamily="18" charset="0"/>
                <a:cs typeface="Times New Roman" pitchFamily="18" charset="0"/>
              </a:rPr>
              <a:t>with respect to the </a:t>
            </a:r>
            <a:r>
              <a:rPr lang="en-US" sz="1400" dirty="0" err="1">
                <a:latin typeface="Times New Roman" pitchFamily="18" charset="0"/>
                <a:cs typeface="Times New Roman" pitchFamily="18" charset="0"/>
              </a:rPr>
              <a:t>ch.</a:t>
            </a:r>
            <a:r>
              <a:rPr lang="en-US" sz="1400" dirty="0">
                <a:latin typeface="Times New Roman" pitchFamily="18" charset="0"/>
                <a:cs typeface="Times New Roman" pitchFamily="18" charset="0"/>
              </a:rPr>
              <a:t>-ion. total one</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are</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characterized by the corresponding </a:t>
            </a:r>
            <a:r>
              <a:rPr lang="en-US" sz="1400" u="sng" dirty="0">
                <a:latin typeface="Times New Roman" pitchFamily="18" charset="0"/>
                <a:cs typeface="Times New Roman" pitchFamily="18" charset="0"/>
              </a:rPr>
              <a:t>branch coefficients</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813546"/>
            <a:ext cx="3019425" cy="35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2514600"/>
            <a:ext cx="2281238" cy="45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3067184"/>
            <a:ext cx="2867025" cy="41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4648200"/>
            <a:ext cx="3201896" cy="1077218"/>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when </a:t>
            </a:r>
            <a:r>
              <a:rPr lang="en-US" sz="1600" i="1" dirty="0">
                <a:latin typeface="Times New Roman" pitchFamily="18" charset="0"/>
                <a:cs typeface="Times New Roman" pitchFamily="18" charset="0"/>
              </a:rPr>
              <a:t>T</a:t>
            </a:r>
            <a:r>
              <a:rPr lang="en-US" sz="1600" dirty="0">
                <a:latin typeface="Times New Roman" pitchFamily="18" charset="0"/>
                <a:cs typeface="Times New Roman" pitchFamily="18" charset="0"/>
              </a:rPr>
              <a:t> increases </a:t>
            </a:r>
            <a:r>
              <a:rPr lang="en-US" sz="1600" i="1" dirty="0">
                <a:latin typeface="Times New Roman" pitchFamily="18" charset="0"/>
                <a:cs typeface="Times New Roman" pitchFamily="18" charset="0"/>
              </a:rPr>
              <a:t>X</a:t>
            </a:r>
            <a:r>
              <a:rPr lang="en-US" sz="1600" dirty="0">
                <a:latin typeface="Times New Roman" pitchFamily="18" charset="0"/>
                <a:cs typeface="Times New Roman" pitchFamily="18" charset="0"/>
              </a:rPr>
              <a:t> decreases i.e. </a:t>
            </a:r>
          </a:p>
          <a:p>
            <a:pPr algn="just"/>
            <a:r>
              <a:rPr lang="en-US" sz="1600" dirty="0">
                <a:latin typeface="Times New Roman" pitchFamily="18" charset="0"/>
                <a:cs typeface="Times New Roman" pitchFamily="18" charset="0"/>
              </a:rPr>
              <a:t>rate coefficient for </a:t>
            </a:r>
            <a:r>
              <a:rPr lang="en-US" sz="1600" dirty="0" err="1">
                <a:latin typeface="Times New Roman" pitchFamily="18" charset="0"/>
                <a:cs typeface="Times New Roman" pitchFamily="18" charset="0"/>
              </a:rPr>
              <a:t>asoc</a:t>
            </a:r>
            <a:r>
              <a:rPr lang="en-US" sz="1600" dirty="0">
                <a:latin typeface="Times New Roman" pitchFamily="18" charset="0"/>
                <a:cs typeface="Times New Roman" pitchFamily="18" charset="0"/>
              </a:rPr>
              <a:t>. ion. (1) is </a:t>
            </a:r>
          </a:p>
          <a:p>
            <a:pPr algn="just"/>
            <a:r>
              <a:rPr lang="en-US" sz="1600" dirty="0">
                <a:latin typeface="Times New Roman" pitchFamily="18" charset="0"/>
                <a:cs typeface="Times New Roman" pitchFamily="18" charset="0"/>
              </a:rPr>
              <a:t>smaller comparing to process (2) as is expected.</a:t>
            </a:r>
          </a:p>
        </p:txBody>
      </p:sp>
      <p:cxnSp>
        <p:nvCxnSpPr>
          <p:cNvPr id="5" name="Straight Arrow Connector 4"/>
          <p:cNvCxnSpPr/>
          <p:nvPr/>
        </p:nvCxnSpPr>
        <p:spPr>
          <a:xfrm>
            <a:off x="3581400" y="4443995"/>
            <a:ext cx="0" cy="14234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235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1824376"/>
            <a:ext cx="2739028" cy="38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75" y="2546088"/>
            <a:ext cx="3638550" cy="53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68" y="3763176"/>
            <a:ext cx="2587100" cy="38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1050" y="247990"/>
            <a:ext cx="632737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latin typeface="Times New Roman" pitchFamily="18" charset="0"/>
                <a:cs typeface="Times New Roman" pitchFamily="18" charset="0"/>
              </a:rPr>
              <a:t>Comparison of Fluxes of the Considered Processes and concurrent</a:t>
            </a:r>
          </a:p>
        </p:txBody>
      </p:sp>
      <p:sp>
        <p:nvSpPr>
          <p:cNvPr id="3" name="TextBox 2"/>
          <p:cNvSpPr txBox="1"/>
          <p:nvPr/>
        </p:nvSpPr>
        <p:spPr>
          <a:xfrm>
            <a:off x="672575" y="1295400"/>
            <a:ext cx="7099825" cy="307777"/>
          </a:xfrm>
          <a:prstGeom prst="rect">
            <a:avLst/>
          </a:prstGeom>
          <a:noFill/>
        </p:spPr>
        <p:txBody>
          <a:bodyPr wrap="square" rtlCol="0">
            <a:spAutoFit/>
          </a:bodyPr>
          <a:lstStyle/>
          <a:p>
            <a:r>
              <a:rPr lang="en-US" sz="1400" i="1" dirty="0" err="1">
                <a:latin typeface="Times New Roman" pitchFamily="18" charset="0"/>
                <a:cs typeface="Times New Roman" pitchFamily="18" charset="0"/>
              </a:rPr>
              <a:t>I</a:t>
            </a:r>
            <a:r>
              <a:rPr lang="en-US" sz="1400" baseline="-25000" dirty="0" err="1">
                <a:latin typeface="Times New Roman" pitchFamily="18" charset="0"/>
                <a:cs typeface="Times New Roman" pitchFamily="18" charset="0"/>
              </a:rPr>
              <a:t>ci</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 T </a:t>
            </a:r>
            <a:r>
              <a:rPr lang="en-US" sz="1400" dirty="0">
                <a:latin typeface="Times New Roman" pitchFamily="18" charset="0"/>
                <a:cs typeface="Times New Roman" pitchFamily="18" charset="0"/>
              </a:rPr>
              <a:t>) is the </a:t>
            </a:r>
            <a:r>
              <a:rPr lang="en-US" sz="1400" dirty="0">
                <a:solidFill>
                  <a:srgbClr val="FF0000"/>
                </a:solidFill>
                <a:latin typeface="Times New Roman" pitchFamily="18" charset="0"/>
                <a:cs typeface="Times New Roman" pitchFamily="18" charset="0"/>
              </a:rPr>
              <a:t>total  flux </a:t>
            </a:r>
            <a:r>
              <a:rPr lang="en-US" sz="1400" u="sng" dirty="0">
                <a:solidFill>
                  <a:srgbClr val="FF0000"/>
                </a:solidFill>
                <a:latin typeface="Times New Roman" pitchFamily="18" charset="0"/>
                <a:cs typeface="Times New Roman" pitchFamily="18" charset="0"/>
              </a:rPr>
              <a:t>caused by the </a:t>
            </a:r>
            <a:r>
              <a:rPr lang="en-US" sz="1400" dirty="0" err="1">
                <a:solidFill>
                  <a:srgbClr val="FF0000"/>
                </a:solidFill>
                <a:latin typeface="Times New Roman" pitchFamily="18" charset="0"/>
                <a:cs typeface="Times New Roman" pitchFamily="18" charset="0"/>
              </a:rPr>
              <a:t>chem</a:t>
            </a:r>
            <a:r>
              <a:rPr lang="en-US" sz="1400" u="sng" dirty="0" err="1">
                <a:solidFill>
                  <a:srgbClr val="FF0000"/>
                </a:solidFill>
                <a:latin typeface="Times New Roman" pitchFamily="18" charset="0"/>
                <a:cs typeface="Times New Roman" pitchFamily="18" charset="0"/>
              </a:rPr>
              <a:t>i</a:t>
            </a:r>
            <a:r>
              <a:rPr lang="en-US" sz="1400" u="sng" dirty="0">
                <a:solidFill>
                  <a:srgbClr val="FF0000"/>
                </a:solidFill>
                <a:latin typeface="Times New Roman" pitchFamily="18" charset="0"/>
                <a:cs typeface="Times New Roman" pitchFamily="18" charset="0"/>
              </a:rPr>
              <a:t>-ionization processes </a:t>
            </a:r>
            <a:r>
              <a:rPr lang="en-US" sz="1400" dirty="0">
                <a:solidFill>
                  <a:srgbClr val="FF0000"/>
                </a:solidFill>
                <a:latin typeface="Times New Roman" pitchFamily="18" charset="0"/>
                <a:cs typeface="Times New Roman" pitchFamily="18" charset="0"/>
              </a:rPr>
              <a:t>(1, 2)</a:t>
            </a: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2641" y="3752220"/>
            <a:ext cx="2211354" cy="38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2597" y="1710391"/>
            <a:ext cx="2852738" cy="34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2597" y="2126735"/>
            <a:ext cx="2295525" cy="38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0588" y="3352800"/>
            <a:ext cx="6261625" cy="307777"/>
          </a:xfrm>
          <a:prstGeom prst="rect">
            <a:avLst/>
          </a:prstGeom>
          <a:noFill/>
        </p:spPr>
        <p:txBody>
          <a:bodyPr wrap="square" rtlCol="0">
            <a:spAutoFit/>
          </a:bodyPr>
          <a:lstStyle/>
          <a:p>
            <a:r>
              <a:rPr lang="en-US" sz="1400" dirty="0">
                <a:latin typeface="Times New Roman" pitchFamily="18" charset="0"/>
                <a:cs typeface="Times New Roman" pitchFamily="18" charset="0"/>
              </a:rPr>
              <a:t>and </a:t>
            </a:r>
            <a:r>
              <a:rPr lang="en-US" sz="1400" i="1" dirty="0" err="1">
                <a:latin typeface="Times New Roman" pitchFamily="18" charset="0"/>
                <a:cs typeface="Times New Roman" pitchFamily="18" charset="0"/>
              </a:rPr>
              <a:t>I</a:t>
            </a:r>
            <a:r>
              <a:rPr lang="en-US" sz="1400" baseline="-25000" dirty="0" err="1">
                <a:latin typeface="Times New Roman" pitchFamily="18" charset="0"/>
                <a:cs typeface="Times New Roman" pitchFamily="18" charset="0"/>
              </a:rPr>
              <a:t>i;ea</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 T </a:t>
            </a:r>
            <a:r>
              <a:rPr lang="en-US" sz="1400" dirty="0">
                <a:latin typeface="Times New Roman" pitchFamily="18" charset="0"/>
                <a:cs typeface="Times New Roman" pitchFamily="18" charset="0"/>
              </a:rPr>
              <a:t>), be the </a:t>
            </a:r>
            <a:r>
              <a:rPr lang="en-US" sz="1400" dirty="0">
                <a:solidFill>
                  <a:srgbClr val="FF0000"/>
                </a:solidFill>
                <a:latin typeface="Times New Roman" pitchFamily="18" charset="0"/>
                <a:cs typeface="Times New Roman" pitchFamily="18" charset="0"/>
              </a:rPr>
              <a:t>fluxes caused by the concurrent  ionization  processes</a:t>
            </a:r>
          </a:p>
        </p:txBody>
      </p:sp>
      <p:sp>
        <p:nvSpPr>
          <p:cNvPr id="5" name="TextBox 4"/>
          <p:cNvSpPr txBox="1"/>
          <p:nvPr/>
        </p:nvSpPr>
        <p:spPr>
          <a:xfrm>
            <a:off x="841613" y="4402203"/>
            <a:ext cx="6781800" cy="738664"/>
          </a:xfrm>
          <a:prstGeom prst="rect">
            <a:avLst/>
          </a:prstGeom>
          <a:noFill/>
        </p:spPr>
        <p:txBody>
          <a:bodyPr wrap="square" rtlCol="0">
            <a:spAutoFit/>
          </a:bodyPr>
          <a:lstStyle/>
          <a:p>
            <a:r>
              <a:rPr lang="en-US" sz="1400" dirty="0">
                <a:latin typeface="Times New Roman" pitchFamily="18" charset="0"/>
                <a:cs typeface="Times New Roman" pitchFamily="18" charset="0"/>
              </a:rPr>
              <a:t>Using these expressions, we first calculate </a:t>
            </a:r>
            <a:r>
              <a:rPr lang="en-US" sz="1400" dirty="0">
                <a:solidFill>
                  <a:srgbClr val="FF0000"/>
                </a:solidFill>
                <a:latin typeface="Times New Roman" pitchFamily="18" charset="0"/>
                <a:cs typeface="Times New Roman" pitchFamily="18" charset="0"/>
              </a:rPr>
              <a:t>quantities </a:t>
            </a:r>
            <a:r>
              <a:rPr lang="en-US" sz="1400" i="1" dirty="0">
                <a:solidFill>
                  <a:srgbClr val="FF0000"/>
                </a:solidFill>
                <a:latin typeface="Times New Roman" pitchFamily="18" charset="0"/>
                <a:cs typeface="Times New Roman" pitchFamily="18" charset="0"/>
              </a:rPr>
              <a:t>Fi (n, T )</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which characterize the relative efficiency of </a:t>
            </a:r>
            <a:r>
              <a:rPr lang="en-US" sz="1400" b="1" dirty="0">
                <a:solidFill>
                  <a:srgbClr val="FF0000"/>
                </a:solidFill>
                <a:latin typeface="Times New Roman" pitchFamily="18" charset="0"/>
                <a:cs typeface="Times New Roman" pitchFamily="18" charset="0"/>
              </a:rPr>
              <a:t>partial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(1, 2) together and the impact</a:t>
            </a:r>
          </a:p>
          <a:p>
            <a:r>
              <a:rPr lang="en-US" sz="1400" dirty="0">
                <a:latin typeface="Times New Roman" pitchFamily="18" charset="0"/>
                <a:cs typeface="Times New Roman" pitchFamily="18" charset="0"/>
              </a:rPr>
              <a:t>electron–atom ionization (3) in the considered plasma.</a:t>
            </a:r>
          </a:p>
        </p:txBody>
      </p:sp>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003" y="5424405"/>
            <a:ext cx="3195638" cy="63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28698" y="6228770"/>
            <a:ext cx="4641998" cy="461665"/>
          </a:xfrm>
          <a:prstGeom prst="rect">
            <a:avLst/>
          </a:prstGeom>
          <a:noFill/>
        </p:spPr>
        <p:txBody>
          <a:bodyPr wrap="square" rtlCol="0">
            <a:spAutoFit/>
          </a:bodyPr>
          <a:lstStyle/>
          <a:p>
            <a:r>
              <a:rPr lang="en-US" sz="1200" dirty="0">
                <a:latin typeface="Times New Roman" pitchFamily="18" charset="0"/>
                <a:cs typeface="Times New Roman" pitchFamily="18" charset="0"/>
              </a:rPr>
              <a:t>impact ionization rate coefficients </a:t>
            </a:r>
            <a:r>
              <a:rPr lang="en-US" sz="1200" i="1" dirty="0">
                <a:latin typeface="Times New Roman" pitchFamily="18" charset="0"/>
                <a:cs typeface="Times New Roman" pitchFamily="18" charset="0"/>
              </a:rPr>
              <a:t>K</a:t>
            </a:r>
            <a:r>
              <a:rPr lang="en-US" sz="1200" baseline="-25000" dirty="0">
                <a:latin typeface="Times New Roman" pitchFamily="18" charset="0"/>
                <a:cs typeface="Times New Roman" pitchFamily="18" charset="0"/>
              </a:rPr>
              <a:t>ea</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n, T </a:t>
            </a:r>
            <a:r>
              <a:rPr lang="en-US" sz="1200" dirty="0">
                <a:latin typeface="Times New Roman" pitchFamily="18" charset="0"/>
                <a:cs typeface="Times New Roman" pitchFamily="18" charset="0"/>
              </a:rPr>
              <a:t>) are taken from </a:t>
            </a:r>
          </a:p>
          <a:p>
            <a:r>
              <a:rPr lang="en-US" sz="1200" dirty="0" err="1">
                <a:latin typeface="Times New Roman" pitchFamily="18" charset="0"/>
                <a:cs typeface="Times New Roman" pitchFamily="18" charset="0"/>
              </a:rPr>
              <a:t>Vriens</a:t>
            </a:r>
            <a:r>
              <a:rPr lang="en-US" sz="1200" dirty="0">
                <a:latin typeface="Times New Roman" pitchFamily="18" charset="0"/>
                <a:cs typeface="Times New Roman" pitchFamily="18" charset="0"/>
              </a:rPr>
              <a:t> &amp; </a:t>
            </a:r>
            <a:r>
              <a:rPr lang="en-US" sz="1200" dirty="0" err="1">
                <a:latin typeface="Times New Roman" pitchFamily="18" charset="0"/>
                <a:cs typeface="Times New Roman" pitchFamily="18" charset="0"/>
              </a:rPr>
              <a:t>Smeets</a:t>
            </a:r>
            <a:r>
              <a:rPr lang="en-US" sz="1200" dirty="0">
                <a:latin typeface="Times New Roman" pitchFamily="18" charset="0"/>
                <a:cs typeface="Times New Roman" pitchFamily="18" charset="0"/>
              </a:rPr>
              <a:t> (1980).</a:t>
            </a:r>
          </a:p>
        </p:txBody>
      </p:sp>
      <p:sp>
        <p:nvSpPr>
          <p:cNvPr id="14" name="TextBox 13"/>
          <p:cNvSpPr txBox="1"/>
          <p:nvPr/>
        </p:nvSpPr>
        <p:spPr>
          <a:xfrm>
            <a:off x="4343400" y="5562600"/>
            <a:ext cx="746936" cy="369332"/>
          </a:xfrm>
          <a:prstGeom prst="rect">
            <a:avLst/>
          </a:prstGeom>
          <a:noFill/>
        </p:spPr>
        <p:txBody>
          <a:bodyPr wrap="none" rtlCol="0">
            <a:spAutoFit/>
          </a:bodyPr>
          <a:lstStyle/>
          <a:p>
            <a:r>
              <a:rPr lang="en-US" dirty="0"/>
              <a:t>RATIO</a:t>
            </a:r>
          </a:p>
        </p:txBody>
      </p:sp>
      <p:cxnSp>
        <p:nvCxnSpPr>
          <p:cNvPr id="9" name="Straight Connector 8"/>
          <p:cNvCxnSpPr/>
          <p:nvPr/>
        </p:nvCxnSpPr>
        <p:spPr>
          <a:xfrm flipH="1">
            <a:off x="3733800" y="5562600"/>
            <a:ext cx="76200" cy="3048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59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22591"/>
            <a:ext cx="4495800" cy="340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685800"/>
            <a:ext cx="2814638" cy="5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181600"/>
            <a:ext cx="6705600" cy="1569660"/>
          </a:xfrm>
          <a:prstGeom prst="rect">
            <a:avLst/>
          </a:prstGeom>
          <a:noFill/>
        </p:spPr>
        <p:txBody>
          <a:bodyPr wrap="square" rtlCol="0">
            <a:spAutoFit/>
          </a:bodyPr>
          <a:lstStyle/>
          <a:p>
            <a:r>
              <a:rPr lang="en-US" sz="1600" dirty="0">
                <a:latin typeface="Times New Roman" pitchFamily="18" charset="0"/>
                <a:cs typeface="Times New Roman" pitchFamily="18" charset="0"/>
              </a:rPr>
              <a:t>In Figure 3, the behavior of the quantities </a:t>
            </a:r>
            <a:r>
              <a:rPr lang="en-US" sz="1600" i="1" dirty="0" err="1">
                <a:latin typeface="Times New Roman" pitchFamily="18" charset="0"/>
                <a:cs typeface="Times New Roman" pitchFamily="18" charset="0"/>
              </a:rPr>
              <a:t>F</a:t>
            </a:r>
            <a:r>
              <a:rPr lang="en-US" sz="1600" i="1" baseline="-25000" dirty="0" err="1">
                <a:latin typeface="Times New Roman" pitchFamily="18" charset="0"/>
                <a:cs typeface="Times New Roman" pitchFamily="18" charset="0"/>
              </a:rPr>
              <a:t>i,</a:t>
            </a:r>
            <a:r>
              <a:rPr lang="en-US" sz="1600" baseline="-25000" dirty="0" err="1">
                <a:latin typeface="Times New Roman" pitchFamily="18" charset="0"/>
                <a:cs typeface="Times New Roman" pitchFamily="18" charset="0"/>
              </a:rPr>
              <a:t>ea</a:t>
            </a:r>
            <a:r>
              <a:rPr lang="en-US" sz="1600" dirty="0">
                <a:latin typeface="Times New Roman" pitchFamily="18" charset="0"/>
                <a:cs typeface="Times New Roman" pitchFamily="18" charset="0"/>
              </a:rPr>
              <a:t>(</a:t>
            </a:r>
            <a:r>
              <a:rPr lang="en-US" sz="1600" i="1" dirty="0">
                <a:latin typeface="Times New Roman" pitchFamily="18" charset="0"/>
                <a:cs typeface="Times New Roman" pitchFamily="18" charset="0"/>
              </a:rPr>
              <a:t>n, T </a:t>
            </a:r>
            <a:r>
              <a:rPr lang="en-US" sz="1600" dirty="0">
                <a:latin typeface="Times New Roman" pitchFamily="18" charset="0"/>
                <a:cs typeface="Times New Roman" pitchFamily="18" charset="0"/>
              </a:rPr>
              <a:t>) for 2 ≤ </a:t>
            </a:r>
            <a:r>
              <a:rPr lang="en-US" sz="1600" i="1" dirty="0">
                <a:latin typeface="Times New Roman" pitchFamily="18" charset="0"/>
                <a:cs typeface="Times New Roman" pitchFamily="18" charset="0"/>
              </a:rPr>
              <a:t>n</a:t>
            </a:r>
            <a:r>
              <a:rPr lang="en-US" sz="1600" dirty="0">
                <a:latin typeface="Times New Roman" pitchFamily="18" charset="0"/>
                <a:cs typeface="Times New Roman" pitchFamily="18" charset="0"/>
              </a:rPr>
              <a:t> ≤ 8 as functions of height </a:t>
            </a:r>
            <a:r>
              <a:rPr lang="en-US" sz="1600" i="1" dirty="0">
                <a:latin typeface="Times New Roman" pitchFamily="18" charset="0"/>
                <a:cs typeface="Times New Roman" pitchFamily="18" charset="0"/>
              </a:rPr>
              <a:t>h </a:t>
            </a:r>
            <a:r>
              <a:rPr lang="en-US" sz="1600" dirty="0">
                <a:latin typeface="Times New Roman" pitchFamily="18" charset="0"/>
                <a:cs typeface="Times New Roman" pitchFamily="18" charset="0"/>
              </a:rPr>
              <a:t>is shown, according to the data (</a:t>
            </a:r>
            <a:r>
              <a:rPr lang="en-US" sz="1600" i="1" dirty="0">
                <a:latin typeface="Times New Roman" pitchFamily="18" charset="0"/>
                <a:cs typeface="Times New Roman" pitchFamily="18" charset="0"/>
              </a:rPr>
              <a:t>N</a:t>
            </a:r>
            <a:r>
              <a:rPr lang="en-US" sz="1600" baseline="-25000" dirty="0">
                <a:latin typeface="Times New Roman" pitchFamily="18" charset="0"/>
                <a:cs typeface="Times New Roman" pitchFamily="18" charset="0"/>
              </a:rPr>
              <a:t>1</a:t>
            </a:r>
            <a:r>
              <a:rPr lang="en-US" sz="1600" dirty="0">
                <a:latin typeface="Times New Roman" pitchFamily="18" charset="0"/>
                <a:cs typeface="Times New Roman" pitchFamily="18" charset="0"/>
              </a:rPr>
              <a:t> ground state </a:t>
            </a:r>
            <a:r>
              <a:rPr lang="en-US" sz="1600" dirty="0" err="1">
                <a:latin typeface="Times New Roman" pitchFamily="18" charset="0"/>
                <a:cs typeface="Times New Roman" pitchFamily="18" charset="0"/>
              </a:rPr>
              <a:t>dencity</a:t>
            </a:r>
            <a:r>
              <a:rPr lang="en-US" sz="1600" dirty="0">
                <a:latin typeface="Times New Roman" pitchFamily="18" charset="0"/>
                <a:cs typeface="Times New Roman" pitchFamily="18" charset="0"/>
              </a:rPr>
              <a:t>, </a:t>
            </a:r>
            <a:r>
              <a:rPr lang="en-US" sz="1600" i="1" dirty="0">
                <a:latin typeface="Times New Roman" pitchFamily="18" charset="0"/>
                <a:cs typeface="Times New Roman" pitchFamily="18" charset="0"/>
              </a:rPr>
              <a:t>Ne</a:t>
            </a:r>
            <a:r>
              <a:rPr lang="en-US" sz="1600" dirty="0">
                <a:latin typeface="Times New Roman" pitchFamily="18" charset="0"/>
                <a:cs typeface="Times New Roman" pitchFamily="18" charset="0"/>
              </a:rPr>
              <a:t>, and </a:t>
            </a:r>
            <a:r>
              <a:rPr lang="en-US" sz="1600" i="1" dirty="0">
                <a:latin typeface="Times New Roman" pitchFamily="18" charset="0"/>
                <a:cs typeface="Times New Roman" pitchFamily="18" charset="0"/>
              </a:rPr>
              <a:t>T</a:t>
            </a:r>
            <a:r>
              <a:rPr lang="en-US" sz="1600" dirty="0">
                <a:latin typeface="Times New Roman" pitchFamily="18" charset="0"/>
                <a:cs typeface="Times New Roman" pitchFamily="18" charset="0"/>
              </a:rPr>
              <a:t>) from </a:t>
            </a:r>
            <a:r>
              <a:rPr lang="en-US" sz="1600" dirty="0" err="1">
                <a:latin typeface="Times New Roman" pitchFamily="18" charset="0"/>
                <a:cs typeface="Times New Roman" pitchFamily="18" charset="0"/>
              </a:rPr>
              <a:t>Vernazza</a:t>
            </a:r>
            <a:r>
              <a:rPr lang="en-US" sz="1600" dirty="0">
                <a:latin typeface="Times New Roman" pitchFamily="18" charset="0"/>
                <a:cs typeface="Times New Roman" pitchFamily="18" charset="0"/>
              </a:rPr>
              <a:t> et al. (1981) for solar photosphere. One can see that the </a:t>
            </a:r>
            <a:r>
              <a:rPr lang="en-US" sz="1600" dirty="0">
                <a:solidFill>
                  <a:srgbClr val="FF0000"/>
                </a:solidFill>
                <a:latin typeface="Times New Roman" pitchFamily="18" charset="0"/>
                <a:cs typeface="Times New Roman" pitchFamily="18" charset="0"/>
              </a:rPr>
              <a:t>efficiency of the considered </a:t>
            </a:r>
            <a:r>
              <a:rPr lang="en-US" sz="1600" dirty="0" err="1">
                <a:solidFill>
                  <a:srgbClr val="FF0000"/>
                </a:solidFill>
                <a:latin typeface="Times New Roman" pitchFamily="18" charset="0"/>
                <a:cs typeface="Times New Roman" pitchFamily="18" charset="0"/>
              </a:rPr>
              <a:t>chemi</a:t>
            </a:r>
            <a:r>
              <a:rPr lang="en-US" sz="1600" dirty="0">
                <a:solidFill>
                  <a:srgbClr val="FF0000"/>
                </a:solidFill>
                <a:latin typeface="Times New Roman" pitchFamily="18" charset="0"/>
                <a:cs typeface="Times New Roman" pitchFamily="18" charset="0"/>
              </a:rPr>
              <a:t>-ionization processes in comparison with the electron–atom impact ionization is dominant for 2 ≤ </a:t>
            </a:r>
            <a:r>
              <a:rPr lang="en-US" sz="1600" i="1" dirty="0">
                <a:solidFill>
                  <a:srgbClr val="FF0000"/>
                </a:solidFill>
                <a:latin typeface="Times New Roman" pitchFamily="18" charset="0"/>
                <a:cs typeface="Times New Roman" pitchFamily="18" charset="0"/>
              </a:rPr>
              <a:t>n </a:t>
            </a:r>
            <a:r>
              <a:rPr lang="en-US" sz="1600" dirty="0">
                <a:solidFill>
                  <a:srgbClr val="FF0000"/>
                </a:solidFill>
                <a:latin typeface="Times New Roman" pitchFamily="18" charset="0"/>
                <a:cs typeface="Times New Roman" pitchFamily="18" charset="0"/>
              </a:rPr>
              <a:t>≤ 6 and becomes comparable for </a:t>
            </a:r>
            <a:r>
              <a:rPr lang="en-US" sz="1600" i="1" dirty="0">
                <a:solidFill>
                  <a:srgbClr val="FF0000"/>
                </a:solidFill>
                <a:latin typeface="Times New Roman" pitchFamily="18" charset="0"/>
                <a:cs typeface="Times New Roman" pitchFamily="18" charset="0"/>
              </a:rPr>
              <a:t>n </a:t>
            </a:r>
            <a:r>
              <a:rPr lang="en-US" sz="1600" dirty="0">
                <a:solidFill>
                  <a:srgbClr val="FF0000"/>
                </a:solidFill>
                <a:latin typeface="Times New Roman" pitchFamily="18" charset="0"/>
                <a:cs typeface="Times New Roman" pitchFamily="18" charset="0"/>
              </a:rPr>
              <a:t>= 7 and 8.</a:t>
            </a:r>
          </a:p>
        </p:txBody>
      </p:sp>
      <p:cxnSp>
        <p:nvCxnSpPr>
          <p:cNvPr id="4" name="Straight Arrow Connector 3"/>
          <p:cNvCxnSpPr/>
          <p:nvPr/>
        </p:nvCxnSpPr>
        <p:spPr>
          <a:xfrm flipH="1" flipV="1">
            <a:off x="3429000" y="2819400"/>
            <a:ext cx="3276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981200" y="3200400"/>
            <a:ext cx="327660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4343400" y="778679"/>
            <a:ext cx="225574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Partial i.e. for every </a:t>
            </a:r>
            <a:r>
              <a:rPr lang="en-US" i="1" dirty="0">
                <a:latin typeface="Times New Roman" panose="02020603050405020304" pitchFamily="18" charset="0"/>
                <a:cs typeface="Times New Roman" panose="02020603050405020304" pitchFamily="18" charset="0"/>
              </a:rPr>
              <a:t>n</a:t>
            </a:r>
          </a:p>
        </p:txBody>
      </p:sp>
      <p:cxnSp>
        <p:nvCxnSpPr>
          <p:cNvPr id="8" name="Straight Connector 7"/>
          <p:cNvCxnSpPr/>
          <p:nvPr/>
        </p:nvCxnSpPr>
        <p:spPr>
          <a:xfrm flipH="1">
            <a:off x="3352800" y="838200"/>
            <a:ext cx="76200" cy="228600"/>
          </a:xfrm>
          <a:prstGeom prst="line">
            <a:avLst/>
          </a:prstGeom>
        </p:spPr>
        <p:style>
          <a:lnRef idx="1">
            <a:schemeClr val="dk1"/>
          </a:lnRef>
          <a:fillRef idx="0">
            <a:schemeClr val="dk1"/>
          </a:fillRef>
          <a:effectRef idx="0">
            <a:schemeClr val="dk1"/>
          </a:effectRef>
          <a:fontRef idx="minor">
            <a:schemeClr val="tx1"/>
          </a:fontRef>
        </p:style>
      </p:cxnSp>
      <p:sp>
        <p:nvSpPr>
          <p:cNvPr id="6" name="Oval 5"/>
          <p:cNvSpPr/>
          <p:nvPr/>
        </p:nvSpPr>
        <p:spPr>
          <a:xfrm>
            <a:off x="1524000" y="1752600"/>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111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072634"/>
            <a:ext cx="4589318" cy="36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239067"/>
            <a:ext cx="8058616" cy="738664"/>
          </a:xfrm>
          <a:prstGeom prst="rect">
            <a:avLst/>
          </a:prstGeom>
          <a:noFill/>
        </p:spPr>
        <p:txBody>
          <a:bodyPr wrap="none" rtlCol="0">
            <a:spAutoFit/>
          </a:bodyPr>
          <a:lstStyle/>
          <a:p>
            <a:r>
              <a:rPr lang="en-US" sz="1400" dirty="0">
                <a:latin typeface="Times New Roman" pitchFamily="18" charset="0"/>
                <a:cs typeface="Times New Roman" pitchFamily="18" charset="0"/>
              </a:rPr>
              <a:t>in order to compare the relative influence of the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(1) and (2)  </a:t>
            </a:r>
            <a:r>
              <a:rPr lang="en-US" sz="1400" dirty="0">
                <a:solidFill>
                  <a:schemeClr val="accent2"/>
                </a:solidFill>
                <a:latin typeface="Times New Roman" pitchFamily="18" charset="0"/>
                <a:cs typeface="Times New Roman" pitchFamily="18" charset="0"/>
              </a:rPr>
              <a:t>together</a:t>
            </a:r>
            <a:r>
              <a:rPr lang="en-US" sz="1400" dirty="0">
                <a:latin typeface="Times New Roman" pitchFamily="18" charset="0"/>
                <a:cs typeface="Times New Roman" pitchFamily="18" charset="0"/>
              </a:rPr>
              <a:t> to that of the </a:t>
            </a:r>
          </a:p>
          <a:p>
            <a:r>
              <a:rPr lang="en-US" sz="1400" dirty="0">
                <a:latin typeface="Times New Roman" pitchFamily="18" charset="0"/>
                <a:cs typeface="Times New Roman" pitchFamily="18" charset="0"/>
              </a:rPr>
              <a:t>impact electron–atom  ionization process (5) on the </a:t>
            </a:r>
            <a:r>
              <a:rPr lang="en-US" sz="1400" u="sng" dirty="0">
                <a:latin typeface="Times New Roman" pitchFamily="18" charset="0"/>
                <a:cs typeface="Times New Roman" pitchFamily="18" charset="0"/>
              </a:rPr>
              <a:t>whole block of  the excited hydrogen atom states </a:t>
            </a:r>
            <a:r>
              <a:rPr lang="en-US" sz="1400" dirty="0">
                <a:latin typeface="Times New Roman" pitchFamily="18" charset="0"/>
                <a:cs typeface="Times New Roman" pitchFamily="18" charset="0"/>
              </a:rPr>
              <a:t>with </a:t>
            </a:r>
          </a:p>
          <a:p>
            <a:r>
              <a:rPr lang="en-US" sz="1400" dirty="0">
                <a:latin typeface="Times New Roman" pitchFamily="18" charset="0"/>
                <a:cs typeface="Times New Roman" pitchFamily="18" charset="0"/>
              </a:rPr>
              <a:t>2 ≤ </a:t>
            </a:r>
            <a:r>
              <a:rPr lang="en-US" sz="1400" i="1" dirty="0">
                <a:latin typeface="Times New Roman" pitchFamily="18" charset="0"/>
                <a:cs typeface="Times New Roman" pitchFamily="18" charset="0"/>
              </a:rPr>
              <a:t>n </a:t>
            </a:r>
            <a:r>
              <a:rPr lang="en-US" sz="1400" dirty="0">
                <a:solidFill>
                  <a:prstClr val="black"/>
                </a:solidFill>
                <a:latin typeface="Times New Roman" pitchFamily="18" charset="0"/>
                <a:cs typeface="Times New Roman" pitchFamily="18" charset="0"/>
              </a:rPr>
              <a:t>≤ </a:t>
            </a:r>
            <a:r>
              <a:rPr lang="en-US" sz="1400" dirty="0">
                <a:latin typeface="Times New Roman" pitchFamily="18" charset="0"/>
                <a:cs typeface="Times New Roman" pitchFamily="18" charset="0"/>
              </a:rPr>
              <a:t>8, we will calculate quantity </a:t>
            </a:r>
            <a:r>
              <a:rPr lang="en-US" sz="1400" i="1" dirty="0">
                <a:latin typeface="Times New Roman" pitchFamily="18" charset="0"/>
                <a:cs typeface="Times New Roman" pitchFamily="18" charset="0"/>
              </a:rPr>
              <a:t>F</a:t>
            </a:r>
            <a:r>
              <a:rPr lang="en-US" sz="1400" i="1" baseline="-25000" dirty="0">
                <a:latin typeface="Times New Roman" pitchFamily="18" charset="0"/>
                <a:cs typeface="Times New Roman" pitchFamily="18" charset="0"/>
              </a:rPr>
              <a:t>i,</a:t>
            </a:r>
            <a:r>
              <a:rPr lang="en-US" sz="1400" baseline="-25000" dirty="0">
                <a:latin typeface="Times New Roman" pitchFamily="18" charset="0"/>
                <a:cs typeface="Times New Roman" pitchFamily="18" charset="0"/>
              </a:rPr>
              <a:t>ea;2−8</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T </a:t>
            </a:r>
            <a:r>
              <a:rPr lang="en-US" sz="1400" dirty="0">
                <a:latin typeface="Times New Roman" pitchFamily="18" charset="0"/>
                <a:cs typeface="Times New Roman" pitchFamily="18" charset="0"/>
              </a:rPr>
              <a:t>), given by</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08308"/>
            <a:ext cx="3267075" cy="12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3360" y="4773430"/>
            <a:ext cx="7866256" cy="1384995"/>
          </a:xfrm>
          <a:prstGeom prst="rect">
            <a:avLst/>
          </a:prstGeom>
          <a:noFill/>
        </p:spPr>
        <p:txBody>
          <a:bodyPr wrap="none" rtlCol="0">
            <a:spAutoFit/>
          </a:bodyPr>
          <a:lstStyle/>
          <a:p>
            <a:pPr algn="just"/>
            <a:r>
              <a:rPr lang="en-US" sz="1400" dirty="0">
                <a:latin typeface="Times New Roman" pitchFamily="18" charset="0"/>
                <a:cs typeface="Times New Roman" pitchFamily="18" charset="0"/>
              </a:rPr>
              <a:t>In Figure 4, the behavior of the quantity </a:t>
            </a:r>
            <a:r>
              <a:rPr lang="en-US" sz="1400" i="1" dirty="0">
                <a:latin typeface="Times New Roman" pitchFamily="18" charset="0"/>
                <a:cs typeface="Times New Roman" pitchFamily="18" charset="0"/>
              </a:rPr>
              <a:t>F</a:t>
            </a:r>
            <a:r>
              <a:rPr lang="en-US" sz="1400" i="1" baseline="-25000" dirty="0">
                <a:latin typeface="Times New Roman" pitchFamily="18" charset="0"/>
                <a:cs typeface="Times New Roman" pitchFamily="18" charset="0"/>
              </a:rPr>
              <a:t>i,</a:t>
            </a:r>
            <a:r>
              <a:rPr lang="en-US" sz="1400" baseline="-25000" dirty="0">
                <a:latin typeface="Times New Roman" pitchFamily="18" charset="0"/>
                <a:cs typeface="Times New Roman" pitchFamily="18" charset="0"/>
              </a:rPr>
              <a:t>ea;2−8</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T </a:t>
            </a:r>
            <a:r>
              <a:rPr lang="en-US" sz="1400" dirty="0">
                <a:latin typeface="Times New Roman" pitchFamily="18" charset="0"/>
                <a:cs typeface="Times New Roman" pitchFamily="18" charset="0"/>
              </a:rPr>
              <a:t>) as functions of  height </a:t>
            </a:r>
            <a:r>
              <a:rPr lang="en-US" sz="1400" i="1" dirty="0">
                <a:latin typeface="Times New Roman" pitchFamily="18" charset="0"/>
                <a:cs typeface="Times New Roman" pitchFamily="18" charset="0"/>
              </a:rPr>
              <a:t>h </a:t>
            </a:r>
            <a:r>
              <a:rPr lang="en-US" sz="1400" dirty="0">
                <a:latin typeface="Times New Roman" pitchFamily="18" charset="0"/>
                <a:cs typeface="Times New Roman" pitchFamily="18" charset="0"/>
              </a:rPr>
              <a:t>is shown according to</a:t>
            </a:r>
          </a:p>
          <a:p>
            <a:pPr algn="just"/>
            <a:r>
              <a:rPr lang="en-US" sz="1400" dirty="0">
                <a:latin typeface="Times New Roman" pitchFamily="18" charset="0"/>
                <a:cs typeface="Times New Roman" pitchFamily="18" charset="0"/>
              </a:rPr>
              <a:t>the same data from </a:t>
            </a:r>
            <a:r>
              <a:rPr lang="en-US" sz="1400" dirty="0" err="1">
                <a:latin typeface="Times New Roman" pitchFamily="18" charset="0"/>
                <a:cs typeface="Times New Roman" pitchFamily="18" charset="0"/>
              </a:rPr>
              <a:t>Vernazza</a:t>
            </a:r>
            <a:r>
              <a:rPr lang="en-US" sz="1400" dirty="0">
                <a:latin typeface="Times New Roman" pitchFamily="18" charset="0"/>
                <a:cs typeface="Times New Roman" pitchFamily="18" charset="0"/>
              </a:rPr>
              <a:t> et al. (1981). As one can see, </a:t>
            </a:r>
            <a:r>
              <a:rPr lang="en-US" sz="1400" dirty="0">
                <a:solidFill>
                  <a:srgbClr val="FF0000"/>
                </a:solidFill>
                <a:latin typeface="Times New Roman" pitchFamily="18" charset="0"/>
                <a:cs typeface="Times New Roman" pitchFamily="18" charset="0"/>
              </a:rPr>
              <a:t>the </a:t>
            </a:r>
            <a:r>
              <a:rPr lang="en-US" sz="1400" u="sng" dirty="0">
                <a:solidFill>
                  <a:srgbClr val="FF0000"/>
                </a:solidFill>
                <a:latin typeface="Times New Roman" pitchFamily="18" charset="0"/>
                <a:cs typeface="Times New Roman" pitchFamily="18" charset="0"/>
              </a:rPr>
              <a:t>real influence of the </a:t>
            </a:r>
            <a:r>
              <a:rPr lang="en-US" sz="1400" u="sng" dirty="0" err="1">
                <a:solidFill>
                  <a:srgbClr val="FF0000"/>
                </a:solidFill>
                <a:latin typeface="Times New Roman" pitchFamily="18" charset="0"/>
                <a:cs typeface="Times New Roman" pitchFamily="18" charset="0"/>
              </a:rPr>
              <a:t>chemi</a:t>
            </a:r>
            <a:r>
              <a:rPr lang="en-US" sz="1400" u="sng" dirty="0">
                <a:solidFill>
                  <a:srgbClr val="FF0000"/>
                </a:solidFill>
                <a:latin typeface="Times New Roman" pitchFamily="18" charset="0"/>
                <a:cs typeface="Times New Roman" pitchFamily="18" charset="0"/>
              </a:rPr>
              <a:t>-ionization </a:t>
            </a:r>
          </a:p>
          <a:p>
            <a:pPr algn="just"/>
            <a:r>
              <a:rPr lang="en-US" sz="1400" dirty="0">
                <a:solidFill>
                  <a:srgbClr val="FF0000"/>
                </a:solidFill>
                <a:latin typeface="Times New Roman" pitchFamily="18" charset="0"/>
                <a:cs typeface="Times New Roman" pitchFamily="18" charset="0"/>
              </a:rPr>
              <a:t>processes on the total populations of states with 2 ≤ </a:t>
            </a:r>
            <a:r>
              <a:rPr lang="en-US" sz="1400" i="1" dirty="0">
                <a:solidFill>
                  <a:srgbClr val="FF0000"/>
                </a:solidFill>
                <a:latin typeface="Times New Roman" pitchFamily="18" charset="0"/>
                <a:cs typeface="Times New Roman" pitchFamily="18" charset="0"/>
              </a:rPr>
              <a:t>n ≤ </a:t>
            </a:r>
            <a:r>
              <a:rPr lang="en-US" sz="1400" dirty="0">
                <a:solidFill>
                  <a:srgbClr val="FF0000"/>
                </a:solidFill>
                <a:latin typeface="Times New Roman" pitchFamily="18" charset="0"/>
                <a:cs typeface="Times New Roman" pitchFamily="18" charset="0"/>
              </a:rPr>
              <a:t>8 remains dominant with respect to the concurrent </a:t>
            </a:r>
          </a:p>
          <a:p>
            <a:pPr algn="just"/>
            <a:r>
              <a:rPr lang="en-US" sz="1400" dirty="0">
                <a:solidFill>
                  <a:srgbClr val="FF0000"/>
                </a:solidFill>
                <a:latin typeface="Times New Roman" pitchFamily="18" charset="0"/>
                <a:cs typeface="Times New Roman" pitchFamily="18" charset="0"/>
              </a:rPr>
              <a:t>electron–atom  impact  ionization  processes almost in the whole photosphere (50 km ≤ </a:t>
            </a:r>
            <a:r>
              <a:rPr lang="en-US" sz="1400" i="1" dirty="0">
                <a:solidFill>
                  <a:srgbClr val="FF0000"/>
                </a:solidFill>
                <a:latin typeface="Times New Roman" pitchFamily="18" charset="0"/>
                <a:cs typeface="Times New Roman" pitchFamily="18" charset="0"/>
              </a:rPr>
              <a:t>h </a:t>
            </a:r>
            <a:r>
              <a:rPr lang="en-US" sz="1400" dirty="0">
                <a:solidFill>
                  <a:srgbClr val="FF0000"/>
                </a:solidFill>
                <a:latin typeface="Times New Roman" pitchFamily="18" charset="0"/>
                <a:cs typeface="Times New Roman" pitchFamily="18" charset="0"/>
              </a:rPr>
              <a:t>≤ 750 km). </a:t>
            </a:r>
          </a:p>
          <a:p>
            <a:pPr algn="just"/>
            <a:r>
              <a:rPr lang="en-US" sz="1400" dirty="0">
                <a:latin typeface="Times New Roman" pitchFamily="18" charset="0"/>
                <a:cs typeface="Times New Roman" pitchFamily="18" charset="0"/>
              </a:rPr>
              <a:t>This means that the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influence the </a:t>
            </a:r>
            <a:r>
              <a:rPr lang="en-US" sz="1400" dirty="0" err="1">
                <a:latin typeface="Times New Roman" pitchFamily="18" charset="0"/>
                <a:cs typeface="Times New Roman" pitchFamily="18" charset="0"/>
              </a:rPr>
              <a:t>radiative</a:t>
            </a:r>
            <a:r>
              <a:rPr lang="en-US" sz="1400" dirty="0">
                <a:latin typeface="Times New Roman" pitchFamily="18" charset="0"/>
                <a:cs typeface="Times New Roman" pitchFamily="18" charset="0"/>
              </a:rPr>
              <a:t> properties of the whole solar </a:t>
            </a:r>
          </a:p>
          <a:p>
            <a:pPr algn="just"/>
            <a:r>
              <a:rPr lang="en-US" sz="1400" dirty="0">
                <a:latin typeface="Times New Roman" pitchFamily="18" charset="0"/>
                <a:cs typeface="Times New Roman" pitchFamily="18" charset="0"/>
              </a:rPr>
              <a:t>atmosphere in the optical region.</a:t>
            </a:r>
          </a:p>
        </p:txBody>
      </p:sp>
      <p:cxnSp>
        <p:nvCxnSpPr>
          <p:cNvPr id="5" name="Straight Connector 4"/>
          <p:cNvCxnSpPr/>
          <p:nvPr/>
        </p:nvCxnSpPr>
        <p:spPr>
          <a:xfrm>
            <a:off x="4495800" y="3200400"/>
            <a:ext cx="41148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p:nvPr/>
        </p:nvCxnSpPr>
        <p:spPr>
          <a:xfrm flipV="1">
            <a:off x="4953000" y="2667000"/>
            <a:ext cx="0" cy="381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V="1">
            <a:off x="8001000" y="2667000"/>
            <a:ext cx="0" cy="381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1012094" y="1170204"/>
            <a:ext cx="1048685" cy="369332"/>
          </a:xfrm>
          <a:prstGeom prst="rect">
            <a:avLst/>
          </a:prstGeom>
          <a:noFill/>
        </p:spPr>
        <p:txBody>
          <a:bodyPr wrap="none" rtlCol="0">
            <a:spAutoFit/>
          </a:bodyPr>
          <a:lstStyle/>
          <a:p>
            <a:r>
              <a:rPr lang="en-US" dirty="0"/>
              <a:t>summing</a:t>
            </a:r>
          </a:p>
        </p:txBody>
      </p:sp>
      <p:cxnSp>
        <p:nvCxnSpPr>
          <p:cNvPr id="9" name="Straight Connector 8"/>
          <p:cNvCxnSpPr/>
          <p:nvPr/>
        </p:nvCxnSpPr>
        <p:spPr>
          <a:xfrm flipH="1">
            <a:off x="3352800" y="2438400"/>
            <a:ext cx="76200" cy="228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9566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391400" cy="1384995"/>
          </a:xfrm>
          <a:prstGeom prst="rect">
            <a:avLst/>
          </a:prstGeom>
          <a:noFill/>
        </p:spPr>
        <p:txBody>
          <a:bodyPr wrap="square" rtlCol="0">
            <a:spAutoFit/>
          </a:bodyPr>
          <a:lstStyle/>
          <a:p>
            <a:r>
              <a:rPr lang="en-US" sz="1400" dirty="0">
                <a:latin typeface="Times New Roman" pitchFamily="18" charset="0"/>
                <a:cs typeface="Times New Roman" pitchFamily="18" charset="0"/>
              </a:rPr>
              <a:t>The obtained results demonstrate the fact that the considered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have a very significant influence on the optical properties of the solar photosphere in comparison with the concurrent electron–atom impact ionization processes.</a:t>
            </a:r>
          </a:p>
          <a:p>
            <a:endParaRPr lang="en-US" sz="1400" dirty="0">
              <a:latin typeface="Times New Roman" pitchFamily="18" charset="0"/>
              <a:cs typeface="Times New Roman" pitchFamily="18" charset="0"/>
            </a:endParaRPr>
          </a:p>
          <a:p>
            <a:r>
              <a:rPr lang="en-US" sz="1400" dirty="0">
                <a:solidFill>
                  <a:srgbClr val="FF0000"/>
                </a:solidFill>
                <a:latin typeface="Times New Roman" pitchFamily="18" charset="0"/>
                <a:cs typeface="Times New Roman" pitchFamily="18" charset="0"/>
              </a:rPr>
              <a:t>Thus, it is shown that the importance of these processes for non-LTE modeling of solar </a:t>
            </a:r>
            <a:r>
              <a:rPr lang="en-US" sz="1400" dirty="0">
                <a:latin typeface="Times New Roman" pitchFamily="18" charset="0"/>
                <a:cs typeface="Times New Roman" pitchFamily="18" charset="0"/>
              </a:rPr>
              <a:t>atmosphere should be necessarily investigated.</a:t>
            </a:r>
          </a:p>
        </p:txBody>
      </p:sp>
      <p:sp>
        <p:nvSpPr>
          <p:cNvPr id="3" name="TextBox 2"/>
          <p:cNvSpPr txBox="1"/>
          <p:nvPr/>
        </p:nvSpPr>
        <p:spPr>
          <a:xfrm>
            <a:off x="1600200" y="3962400"/>
            <a:ext cx="422211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End of the first part  for solar atmospheres </a:t>
            </a:r>
          </a:p>
        </p:txBody>
      </p:sp>
      <p:sp>
        <p:nvSpPr>
          <p:cNvPr id="4" name="TextBox 3"/>
          <p:cNvSpPr txBox="1"/>
          <p:nvPr/>
        </p:nvSpPr>
        <p:spPr>
          <a:xfrm>
            <a:off x="1371600" y="685800"/>
            <a:ext cx="4178388" cy="369332"/>
          </a:xfrm>
          <a:prstGeom prst="rect">
            <a:avLst/>
          </a:prstGeom>
          <a:noFill/>
        </p:spPr>
        <p:txBody>
          <a:bodyPr wrap="none" rtlCol="0">
            <a:spAutoFit/>
          </a:bodyPr>
          <a:lstStyle/>
          <a:p>
            <a:r>
              <a:rPr lang="en-US" dirty="0"/>
              <a:t>Main result. From </a:t>
            </a:r>
            <a:r>
              <a:rPr lang="en-US" dirty="0" err="1"/>
              <a:t>ApJS</a:t>
            </a:r>
            <a:r>
              <a:rPr lang="en-US" dirty="0"/>
              <a:t> few years ago 2011</a:t>
            </a:r>
          </a:p>
        </p:txBody>
      </p:sp>
    </p:spTree>
    <p:extLst>
      <p:ext uri="{BB962C8B-B14F-4D97-AF65-F5344CB8AC3E}">
        <p14:creationId xmlns:p14="http://schemas.microsoft.com/office/powerpoint/2010/main" val="272005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38200"/>
            <a:ext cx="7543800"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Present the investigation of symmetrical </a:t>
            </a:r>
            <a:r>
              <a:rPr lang="en-US" sz="1400" dirty="0" err="1">
                <a:solidFill>
                  <a:srgbClr val="FF0000"/>
                </a:solidFill>
                <a:latin typeface="Times New Roman" panose="02020603050405020304" pitchFamily="18" charset="0"/>
                <a:cs typeface="Times New Roman" panose="02020603050405020304" pitchFamily="18" charset="0"/>
              </a:rPr>
              <a:t>chemi</a:t>
            </a:r>
            <a:r>
              <a:rPr lang="en-US" sz="1400" dirty="0">
                <a:solidFill>
                  <a:srgbClr val="FF0000"/>
                </a:solidFill>
                <a:latin typeface="Times New Roman" panose="02020603050405020304" pitchFamily="18" charset="0"/>
                <a:cs typeface="Times New Roman" panose="02020603050405020304" pitchFamily="18" charset="0"/>
              </a:rPr>
              <a:t>-ionization processes </a:t>
            </a:r>
            <a:r>
              <a:rPr lang="en-US" sz="1400" dirty="0">
                <a:latin typeface="Times New Roman" panose="02020603050405020304" pitchFamily="18" charset="0"/>
                <a:cs typeface="Times New Roman" panose="02020603050405020304" pitchFamily="18" charset="0"/>
              </a:rPr>
              <a:t>of the helium atom in </a:t>
            </a:r>
            <a:r>
              <a:rPr lang="en-US" sz="1400" dirty="0">
                <a:solidFill>
                  <a:srgbClr val="FF0000"/>
                </a:solidFill>
                <a:latin typeface="Times New Roman" panose="02020603050405020304" pitchFamily="18" charset="0"/>
                <a:cs typeface="Times New Roman" panose="02020603050405020304" pitchFamily="18" charset="0"/>
              </a:rPr>
              <a:t>weakly ionized layers</a:t>
            </a:r>
            <a:r>
              <a:rPr lang="en-US" sz="1400" dirty="0">
                <a:latin typeface="Times New Roman" panose="02020603050405020304" pitchFamily="18" charset="0"/>
                <a:cs typeface="Times New Roman" panose="02020603050405020304" pitchFamily="18" charset="0"/>
              </a:rPr>
              <a:t> of helium-rich DB white dwarfs.</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2362200"/>
            <a:ext cx="8217314" cy="800219"/>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symmetrical </a:t>
            </a:r>
            <a:r>
              <a:rPr lang="en-US" sz="1400" dirty="0" err="1">
                <a:latin typeface="Times New Roman" panose="02020603050405020304" pitchFamily="18" charset="0"/>
                <a:cs typeface="Times New Roman" panose="02020603050405020304" pitchFamily="18" charset="0"/>
              </a:rPr>
              <a:t>chemi</a:t>
            </a:r>
            <a:r>
              <a:rPr lang="en-US" sz="1400" dirty="0">
                <a:latin typeface="Times New Roman" panose="02020603050405020304" pitchFamily="18" charset="0"/>
                <a:cs typeface="Times New Roman" panose="02020603050405020304" pitchFamily="18" charset="0"/>
              </a:rPr>
              <a:t>-ionization processes  have been considered in domains of principal quantum numbers </a:t>
            </a:r>
            <a:r>
              <a:rPr lang="en-US" sz="1400" i="1" dirty="0">
                <a:solidFill>
                  <a:srgbClr val="FF0000"/>
                </a:solidFill>
                <a:latin typeface="Times New Roman" panose="02020603050405020304" pitchFamily="18" charset="0"/>
                <a:cs typeface="Times New Roman" panose="02020603050405020304" pitchFamily="18" charset="0"/>
              </a:rPr>
              <a:t>n</a:t>
            </a:r>
            <a:r>
              <a:rPr lang="en-US" sz="1400" dirty="0">
                <a:solidFill>
                  <a:srgbClr val="FF0000"/>
                </a:solidFill>
                <a:latin typeface="Times New Roman" panose="02020603050405020304" pitchFamily="18" charset="0"/>
                <a:cs typeface="Times New Roman" panose="02020603050405020304" pitchFamily="18" charset="0"/>
              </a:rPr>
              <a:t> ≥ 3 </a:t>
            </a:r>
          </a:p>
          <a:p>
            <a:r>
              <a:rPr lang="en-US" sz="1400" dirty="0">
                <a:solidFill>
                  <a:srgbClr val="FF0000"/>
                </a:solidFill>
                <a:latin typeface="Times New Roman" panose="02020603050405020304" pitchFamily="18" charset="0"/>
                <a:cs typeface="Times New Roman" panose="02020603050405020304" pitchFamily="18" charset="0"/>
              </a:rPr>
              <a:t>and temperatures 12 000 K ≤ </a:t>
            </a:r>
            <a:r>
              <a:rPr lang="en-US" sz="1400" i="1" dirty="0" err="1">
                <a:solidFill>
                  <a:srgbClr val="FF0000"/>
                </a:solidFill>
                <a:latin typeface="Times New Roman" panose="02020603050405020304" pitchFamily="18" charset="0"/>
                <a:cs typeface="Times New Roman" panose="02020603050405020304" pitchFamily="18" charset="0"/>
              </a:rPr>
              <a:t>T</a:t>
            </a:r>
            <a:r>
              <a:rPr lang="en-US" sz="1400" i="1" baseline="-25000" dirty="0" err="1">
                <a:solidFill>
                  <a:srgbClr val="FF0000"/>
                </a:solidFill>
                <a:latin typeface="Times New Roman" panose="02020603050405020304" pitchFamily="18" charset="0"/>
                <a:cs typeface="Times New Roman" panose="02020603050405020304" pitchFamily="18" charset="0"/>
              </a:rPr>
              <a:t>eff</a:t>
            </a:r>
            <a:r>
              <a:rPr lang="en-US" sz="1400" dirty="0">
                <a:solidFill>
                  <a:srgbClr val="FF0000"/>
                </a:solidFill>
                <a:latin typeface="Times New Roman" panose="02020603050405020304" pitchFamily="18" charset="0"/>
                <a:cs typeface="Times New Roman" panose="02020603050405020304" pitchFamily="18" charset="0"/>
              </a:rPr>
              <a:t> ≤ 30 000 K</a:t>
            </a:r>
            <a:br>
              <a:rPr lang="en-US" dirty="0"/>
            </a:br>
            <a:endParaRPr lang="en-US" dirty="0"/>
          </a:p>
        </p:txBody>
      </p:sp>
      <p:sp>
        <p:nvSpPr>
          <p:cNvPr id="6" name="TextBox 5"/>
          <p:cNvSpPr txBox="1"/>
          <p:nvPr/>
        </p:nvSpPr>
        <p:spPr>
          <a:xfrm>
            <a:off x="505891" y="3435578"/>
            <a:ext cx="8051369" cy="677108"/>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Results showed that these processes can be dominant ionization mechanisms in helium-rich DB white dwarf atmosphere layers for log g = 7 and 8 and </a:t>
            </a:r>
            <a:r>
              <a:rPr lang="en-US" sz="1000" i="1" dirty="0" err="1">
                <a:latin typeface="Times New Roman" panose="02020603050405020304" pitchFamily="18" charset="0"/>
                <a:cs typeface="Times New Roman" panose="02020603050405020304" pitchFamily="18" charset="0"/>
              </a:rPr>
              <a:t>T</a:t>
            </a:r>
            <a:r>
              <a:rPr lang="en-US" sz="1000" i="1" baseline="-25000" dirty="0" err="1">
                <a:latin typeface="Times New Roman" panose="02020603050405020304" pitchFamily="18" charset="0"/>
                <a:cs typeface="Times New Roman" panose="02020603050405020304" pitchFamily="18" charset="0"/>
              </a:rPr>
              <a:t>eff</a:t>
            </a:r>
            <a:r>
              <a:rPr lang="en-US" sz="1000" dirty="0">
                <a:latin typeface="Times New Roman" panose="02020603050405020304" pitchFamily="18" charset="0"/>
                <a:cs typeface="Times New Roman" panose="02020603050405020304" pitchFamily="18" charset="0"/>
              </a:rPr>
              <a:t> ≤ 20000 K and have to be implemented in relevant models of weakly ionized helium plasmas</a:t>
            </a:r>
            <a:br>
              <a:rPr lang="en-US" dirty="0"/>
            </a:br>
            <a:endParaRPr lang="en-US" dirty="0"/>
          </a:p>
        </p:txBody>
      </p:sp>
      <p:pic>
        <p:nvPicPr>
          <p:cNvPr id="7" name="Picture 6"/>
          <p:cNvPicPr>
            <a:picLocks noChangeAspect="1"/>
          </p:cNvPicPr>
          <p:nvPr/>
        </p:nvPicPr>
        <p:blipFill>
          <a:blip r:embed="rId2"/>
          <a:stretch>
            <a:fillRect/>
          </a:stretch>
        </p:blipFill>
        <p:spPr>
          <a:xfrm>
            <a:off x="1219200" y="1536546"/>
            <a:ext cx="3043238" cy="676275"/>
          </a:xfrm>
          <a:prstGeom prst="rect">
            <a:avLst/>
          </a:prstGeom>
        </p:spPr>
      </p:pic>
      <p:sp>
        <p:nvSpPr>
          <p:cNvPr id="8" name="TextBox 7"/>
          <p:cNvSpPr txBox="1"/>
          <p:nvPr/>
        </p:nvSpPr>
        <p:spPr>
          <a:xfrm>
            <a:off x="533400" y="260866"/>
            <a:ext cx="186108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WD atmospheres </a:t>
            </a:r>
          </a:p>
        </p:txBody>
      </p:sp>
      <p:sp>
        <p:nvSpPr>
          <p:cNvPr id="9" name="TextBox 8"/>
          <p:cNvSpPr txBox="1"/>
          <p:nvPr/>
        </p:nvSpPr>
        <p:spPr>
          <a:xfrm>
            <a:off x="571196" y="4636396"/>
            <a:ext cx="7920758" cy="738664"/>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The influence of examined processes is determined by comparison with other relevant ionization processes,</a:t>
            </a:r>
          </a:p>
          <a:p>
            <a:r>
              <a:rPr lang="en-US" sz="1400" dirty="0">
                <a:latin typeface="Times New Roman" panose="02020603050405020304" pitchFamily="18" charset="0"/>
                <a:cs typeface="Times New Roman" panose="02020603050405020304" pitchFamily="18" charset="0"/>
              </a:rPr>
              <a:t>electron-Rydberg atom impact ionization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919302" y="5593509"/>
            <a:ext cx="2950369" cy="374367"/>
          </a:xfrm>
          <a:prstGeom prst="rect">
            <a:avLst/>
          </a:prstGeom>
        </p:spPr>
      </p:pic>
      <p:sp>
        <p:nvSpPr>
          <p:cNvPr id="2" name="TextBox 1"/>
          <p:cNvSpPr txBox="1"/>
          <p:nvPr/>
        </p:nvSpPr>
        <p:spPr>
          <a:xfrm>
            <a:off x="3486349" y="5626803"/>
            <a:ext cx="397529" cy="307777"/>
          </a:xfrm>
          <a:prstGeom prst="rect">
            <a:avLst/>
          </a:prstGeom>
          <a:solidFill>
            <a:schemeClr val="bg1"/>
          </a:solidFill>
        </p:spPr>
        <p:txBody>
          <a:bodyPr wrap="square" rtlCol="0">
            <a:spAutoFit/>
          </a:bodyPr>
          <a:lstStyle/>
          <a:p>
            <a:r>
              <a:rPr lang="en-US" sz="1400" dirty="0"/>
              <a:t>(2)</a:t>
            </a:r>
          </a:p>
        </p:txBody>
      </p:sp>
      <p:pic>
        <p:nvPicPr>
          <p:cNvPr id="3" name="Picture 2"/>
          <p:cNvPicPr>
            <a:picLocks noChangeAspect="1"/>
          </p:cNvPicPr>
          <p:nvPr/>
        </p:nvPicPr>
        <p:blipFill>
          <a:blip r:embed="rId4"/>
          <a:stretch>
            <a:fillRect/>
          </a:stretch>
        </p:blipFill>
        <p:spPr>
          <a:xfrm>
            <a:off x="2740819" y="1956254"/>
            <a:ext cx="269025" cy="220791"/>
          </a:xfrm>
          <a:prstGeom prst="rect">
            <a:avLst/>
          </a:prstGeom>
        </p:spPr>
      </p:pic>
    </p:spTree>
    <p:extLst>
      <p:ext uri="{BB962C8B-B14F-4D97-AF65-F5344CB8AC3E}">
        <p14:creationId xmlns:p14="http://schemas.microsoft.com/office/powerpoint/2010/main" val="85183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84144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Theory</a:t>
            </a:r>
          </a:p>
        </p:txBody>
      </p:sp>
      <p:sp>
        <p:nvSpPr>
          <p:cNvPr id="5" name="TextBox 4"/>
          <p:cNvSpPr txBox="1"/>
          <p:nvPr/>
        </p:nvSpPr>
        <p:spPr>
          <a:xfrm>
            <a:off x="609600" y="1219200"/>
            <a:ext cx="6705600"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total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chemi</a:t>
            </a:r>
            <a:r>
              <a:rPr lang="en-US" dirty="0">
                <a:latin typeface="Times New Roman" panose="02020603050405020304" pitchFamily="18" charset="0"/>
                <a:cs typeface="Times New Roman" panose="02020603050405020304" pitchFamily="18" charset="0"/>
              </a:rPr>
              <a:t>-ionization rate coefficients as sum of partial (1a) and (1b).</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62000" y="1865531"/>
            <a:ext cx="2981325" cy="438150"/>
          </a:xfrm>
          <a:prstGeom prst="rect">
            <a:avLst/>
          </a:prstGeom>
        </p:spPr>
      </p:pic>
      <p:pic>
        <p:nvPicPr>
          <p:cNvPr id="7" name="Picture 6"/>
          <p:cNvPicPr>
            <a:picLocks noChangeAspect="1"/>
          </p:cNvPicPr>
          <p:nvPr/>
        </p:nvPicPr>
        <p:blipFill>
          <a:blip r:embed="rId3"/>
          <a:stretch>
            <a:fillRect/>
          </a:stretch>
        </p:blipFill>
        <p:spPr>
          <a:xfrm>
            <a:off x="541390" y="3036272"/>
            <a:ext cx="3314700" cy="714375"/>
          </a:xfrm>
          <a:prstGeom prst="rect">
            <a:avLst/>
          </a:prstGeom>
        </p:spPr>
      </p:pic>
      <p:sp>
        <p:nvSpPr>
          <p:cNvPr id="8" name="TextBox 7"/>
          <p:cNvSpPr txBox="1"/>
          <p:nvPr/>
        </p:nvSpPr>
        <p:spPr>
          <a:xfrm>
            <a:off x="304800" y="2451497"/>
            <a:ext cx="4800600" cy="584775"/>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I</a:t>
            </a:r>
            <a:r>
              <a:rPr lang="en-US" sz="1400" i="1" baseline="-25000" dirty="0">
                <a:latin typeface="Times New Roman" panose="02020603050405020304" pitchFamily="18" charset="0"/>
                <a:cs typeface="Times New Roman" panose="02020603050405020304" pitchFamily="18" charset="0"/>
              </a:rPr>
              <a:t>i</a:t>
            </a:r>
            <a:r>
              <a:rPr lang="en-US" sz="1400" i="1" baseline="30000" dirty="0">
                <a:latin typeface="Times New Roman" panose="02020603050405020304" pitchFamily="18" charset="0"/>
                <a:cs typeface="Times New Roman" panose="02020603050405020304" pitchFamily="18" charset="0"/>
              </a:rPr>
              <a:t>(</a:t>
            </a:r>
            <a:r>
              <a:rPr lang="en-US" sz="1400" i="1" baseline="30000" dirty="0" err="1">
                <a:latin typeface="Times New Roman" panose="02020603050405020304" pitchFamily="18" charset="0"/>
                <a:cs typeface="Times New Roman" panose="02020603050405020304" pitchFamily="18" charset="0"/>
              </a:rPr>
              <a:t>a;b</a:t>
            </a:r>
            <a:r>
              <a:rPr lang="en-US" sz="1400" i="1" baseline="300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denote </a:t>
            </a:r>
            <a:r>
              <a:rPr lang="en-US" sz="1400" dirty="0">
                <a:solidFill>
                  <a:srgbClr val="FF0000"/>
                </a:solidFill>
                <a:latin typeface="Times New Roman" panose="02020603050405020304" pitchFamily="18" charset="0"/>
                <a:cs typeface="Times New Roman" panose="02020603050405020304" pitchFamily="18" charset="0"/>
              </a:rPr>
              <a:t>part. fluxes</a:t>
            </a:r>
            <a:r>
              <a:rPr lang="en-US" sz="1400" dirty="0">
                <a:latin typeface="Times New Roman" panose="02020603050405020304" pitchFamily="18" charset="0"/>
                <a:cs typeface="Times New Roman" panose="02020603050405020304" pitchFamily="18" charset="0"/>
              </a:rPr>
              <a:t> due to processes (1a)–(2b), respectively.</a:t>
            </a:r>
            <a:br>
              <a:rPr lang="en-US" dirty="0"/>
            </a:br>
            <a:endParaRPr lang="en-US" dirty="0"/>
          </a:p>
        </p:txBody>
      </p:sp>
      <p:sp>
        <p:nvSpPr>
          <p:cNvPr id="10" name="TextBox 9"/>
          <p:cNvSpPr txBox="1"/>
          <p:nvPr/>
        </p:nvSpPr>
        <p:spPr>
          <a:xfrm>
            <a:off x="428625" y="5280422"/>
            <a:ext cx="452476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We have the </a:t>
            </a:r>
            <a:r>
              <a:rPr lang="en-US" dirty="0">
                <a:solidFill>
                  <a:srgbClr val="FF0000"/>
                </a:solidFill>
                <a:latin typeface="Times New Roman" panose="02020603050405020304" pitchFamily="18" charset="0"/>
                <a:cs typeface="Times New Roman" panose="02020603050405020304" pitchFamily="18" charset="0"/>
              </a:rPr>
              <a:t>total </a:t>
            </a:r>
            <a:r>
              <a:rPr lang="en-US" dirty="0" err="1">
                <a:solidFill>
                  <a:srgbClr val="FF0000"/>
                </a:solidFill>
                <a:latin typeface="Times New Roman" panose="02020603050405020304" pitchFamily="18" charset="0"/>
                <a:cs typeface="Times New Roman" panose="02020603050405020304" pitchFamily="18" charset="0"/>
              </a:rPr>
              <a:t>chemi</a:t>
            </a:r>
            <a:r>
              <a:rPr lang="en-US" dirty="0">
                <a:solidFill>
                  <a:srgbClr val="FF0000"/>
                </a:solidFill>
                <a:latin typeface="Times New Roman" panose="02020603050405020304" pitchFamily="18" charset="0"/>
                <a:cs typeface="Times New Roman" panose="02020603050405020304" pitchFamily="18" charset="0"/>
              </a:rPr>
              <a:t>-ionization fluxes </a:t>
            </a:r>
            <a:r>
              <a:rPr lang="en-US" i="1" dirty="0">
                <a:latin typeface="Times New Roman" panose="02020603050405020304" pitchFamily="18" charset="0"/>
                <a:cs typeface="Times New Roman" panose="02020603050405020304" pitchFamily="18" charset="0"/>
              </a:rPr>
              <a:t>I</a:t>
            </a:r>
            <a:r>
              <a:rPr lang="en-US" i="1" baseline="-25000" dirty="0">
                <a:latin typeface="Times New Roman" panose="02020603050405020304" pitchFamily="18" charset="0"/>
                <a:cs typeface="Times New Roman" panose="02020603050405020304" pitchFamily="18" charset="0"/>
              </a:rPr>
              <a:t>i</a:t>
            </a:r>
            <a:r>
              <a:rPr lang="en-US" i="1" baseline="30000" dirty="0">
                <a:latin typeface="Times New Roman" panose="02020603050405020304" pitchFamily="18" charset="0"/>
                <a:cs typeface="Times New Roman" panose="02020603050405020304" pitchFamily="18" charset="0"/>
              </a:rPr>
              <a:t>(ab)</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579120" y="5926753"/>
            <a:ext cx="2800350" cy="266700"/>
          </a:xfrm>
          <a:prstGeom prst="rect">
            <a:avLst/>
          </a:prstGeom>
        </p:spPr>
      </p:pic>
      <p:sp>
        <p:nvSpPr>
          <p:cNvPr id="2" name="TextBox 1"/>
          <p:cNvSpPr txBox="1"/>
          <p:nvPr/>
        </p:nvSpPr>
        <p:spPr>
          <a:xfrm>
            <a:off x="428625" y="4108787"/>
            <a:ext cx="5791200" cy="738664"/>
          </a:xfrm>
          <a:prstGeom prst="rect">
            <a:avLst/>
          </a:prstGeom>
          <a:noFill/>
        </p:spPr>
        <p:txBody>
          <a:bodyPr wrap="square" rtlCol="0">
            <a:spAutoFit/>
          </a:bodyPr>
          <a:lstStyle/>
          <a:p>
            <a:r>
              <a:rPr lang="en-US" sz="1400" dirty="0"/>
              <a:t>where </a:t>
            </a:r>
            <a:r>
              <a:rPr lang="en-US" sz="1400" i="1" dirty="0"/>
              <a:t>N</a:t>
            </a:r>
            <a:r>
              <a:rPr lang="en-US" sz="1400" dirty="0"/>
              <a:t>(He) and </a:t>
            </a:r>
            <a:r>
              <a:rPr lang="en-US" sz="1400" i="1" dirty="0"/>
              <a:t>N</a:t>
            </a:r>
            <a:r>
              <a:rPr lang="en-US" sz="1400" dirty="0"/>
              <a:t>(He*(</a:t>
            </a:r>
            <a:r>
              <a:rPr lang="en-US" sz="1400" i="1" dirty="0"/>
              <a:t>n</a:t>
            </a:r>
            <a:r>
              <a:rPr lang="en-US" sz="1400" dirty="0"/>
              <a:t>)) denote He(1s</a:t>
            </a:r>
            <a:r>
              <a:rPr lang="en-US" sz="1400" baseline="30000" dirty="0"/>
              <a:t>2</a:t>
            </a:r>
            <a:r>
              <a:rPr lang="en-US" sz="1400" dirty="0"/>
              <a:t>) atom and He*(</a:t>
            </a:r>
            <a:r>
              <a:rPr lang="en-US" sz="1400" i="1" dirty="0"/>
              <a:t>n</a:t>
            </a:r>
            <a:r>
              <a:rPr lang="en-US" sz="1400" dirty="0"/>
              <a:t>) Rydberg atom (</a:t>
            </a:r>
            <a:r>
              <a:rPr lang="en-US" sz="1400" i="1" dirty="0"/>
              <a:t>n</a:t>
            </a:r>
            <a:r>
              <a:rPr lang="en-US" sz="1400" dirty="0"/>
              <a:t>≥3) densities, and </a:t>
            </a:r>
            <a:r>
              <a:rPr lang="en-US" sz="1400" i="1" dirty="0"/>
              <a:t>K</a:t>
            </a:r>
            <a:r>
              <a:rPr lang="en-US" sz="1400" i="1" baseline="-25000" dirty="0"/>
              <a:t>i</a:t>
            </a:r>
            <a:r>
              <a:rPr lang="en-US" sz="1400" i="1" baseline="30000" dirty="0"/>
              <a:t>a</a:t>
            </a:r>
            <a:r>
              <a:rPr lang="en-US" sz="1400" i="1" dirty="0"/>
              <a:t>(n; T) </a:t>
            </a:r>
            <a:r>
              <a:rPr lang="en-US" sz="1400" dirty="0"/>
              <a:t>and </a:t>
            </a:r>
            <a:r>
              <a:rPr lang="en-US" sz="1400" i="1" dirty="0" err="1"/>
              <a:t>K</a:t>
            </a:r>
            <a:r>
              <a:rPr lang="en-US" sz="1400" i="1" baseline="-25000" dirty="0" err="1"/>
              <a:t>i</a:t>
            </a:r>
            <a:r>
              <a:rPr lang="en-US" sz="1400" i="1" baseline="30000" dirty="0" err="1"/>
              <a:t>b</a:t>
            </a:r>
            <a:r>
              <a:rPr lang="en-US" sz="1400" i="1" dirty="0"/>
              <a:t>(n; T) </a:t>
            </a:r>
            <a:r>
              <a:rPr lang="en-US" sz="1400" dirty="0"/>
              <a:t>denote rate coefficients of processes (1a) and (1b).</a:t>
            </a:r>
          </a:p>
        </p:txBody>
      </p:sp>
    </p:spTree>
    <p:extLst>
      <p:ext uri="{BB962C8B-B14F-4D97-AF65-F5344CB8AC3E}">
        <p14:creationId xmlns:p14="http://schemas.microsoft.com/office/powerpoint/2010/main" val="36817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990600"/>
            <a:ext cx="8115300" cy="5000625"/>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3657600" y="1600200"/>
            <a:ext cx="538930" cy="369332"/>
          </a:xfrm>
          <a:prstGeom prst="rect">
            <a:avLst/>
          </a:prstGeom>
          <a:noFill/>
        </p:spPr>
        <p:txBody>
          <a:bodyPr wrap="none" rtlCol="0">
            <a:spAutoFit/>
          </a:bodyPr>
          <a:lstStyle/>
          <a:p>
            <a:r>
              <a:rPr lang="en-US" i="1" dirty="0"/>
              <a:t>n</a:t>
            </a:r>
            <a:r>
              <a:rPr lang="en-US" dirty="0"/>
              <a:t>=3</a:t>
            </a:r>
          </a:p>
        </p:txBody>
      </p:sp>
      <p:sp>
        <p:nvSpPr>
          <p:cNvPr id="5" name="TextBox 4"/>
          <p:cNvSpPr txBox="1"/>
          <p:nvPr/>
        </p:nvSpPr>
        <p:spPr>
          <a:xfrm>
            <a:off x="4005688" y="4495800"/>
            <a:ext cx="652743" cy="369332"/>
          </a:xfrm>
          <a:prstGeom prst="rect">
            <a:avLst/>
          </a:prstGeom>
          <a:noFill/>
        </p:spPr>
        <p:txBody>
          <a:bodyPr wrap="none" rtlCol="0">
            <a:spAutoFit/>
          </a:bodyPr>
          <a:lstStyle/>
          <a:p>
            <a:r>
              <a:rPr lang="en-US" i="1" dirty="0"/>
              <a:t>n</a:t>
            </a:r>
            <a:r>
              <a:rPr lang="en-US" dirty="0"/>
              <a:t>=10</a:t>
            </a:r>
          </a:p>
        </p:txBody>
      </p:sp>
      <p:sp>
        <p:nvSpPr>
          <p:cNvPr id="3" name="TextBox 2"/>
          <p:cNvSpPr txBox="1"/>
          <p:nvPr/>
        </p:nvSpPr>
        <p:spPr>
          <a:xfrm>
            <a:off x="1600200" y="6231493"/>
            <a:ext cx="3806427" cy="369332"/>
          </a:xfrm>
          <a:prstGeom prst="rect">
            <a:avLst/>
          </a:prstGeom>
          <a:noFill/>
        </p:spPr>
        <p:txBody>
          <a:bodyPr wrap="none" rtlCol="0">
            <a:spAutoFit/>
          </a:bodyPr>
          <a:lstStyle/>
          <a:p>
            <a:r>
              <a:rPr lang="en-US" dirty="0"/>
              <a:t>Rate coefficient as a function of temp. </a:t>
            </a:r>
          </a:p>
        </p:txBody>
      </p:sp>
    </p:spTree>
    <p:extLst>
      <p:ext uri="{BB962C8B-B14F-4D97-AF65-F5344CB8AC3E}">
        <p14:creationId xmlns:p14="http://schemas.microsoft.com/office/powerpoint/2010/main" val="416476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1520" y="533400"/>
            <a:ext cx="13452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Parameter </a:t>
            </a:r>
            <a:r>
              <a:rPr lang="en-US" i="1" dirty="0">
                <a:latin typeface="Times New Roman" panose="02020603050405020304" pitchFamily="18" charset="0"/>
                <a:cs typeface="Times New Roman" panose="02020603050405020304" pitchFamily="18" charset="0"/>
              </a:rPr>
              <a:t>X</a:t>
            </a:r>
          </a:p>
        </p:txBody>
      </p:sp>
      <p:pic>
        <p:nvPicPr>
          <p:cNvPr id="7" name="Picture 6"/>
          <p:cNvPicPr>
            <a:picLocks noChangeAspect="1"/>
          </p:cNvPicPr>
          <p:nvPr/>
        </p:nvPicPr>
        <p:blipFill>
          <a:blip r:embed="rId2"/>
          <a:stretch>
            <a:fillRect/>
          </a:stretch>
        </p:blipFill>
        <p:spPr>
          <a:xfrm>
            <a:off x="925593" y="2548667"/>
            <a:ext cx="7130890" cy="4193748"/>
          </a:xfrm>
          <a:prstGeom prst="rect">
            <a:avLst/>
          </a:prstGeom>
        </p:spPr>
      </p:pic>
      <p:sp>
        <p:nvSpPr>
          <p:cNvPr id="2" name="Oval 1"/>
          <p:cNvSpPr/>
          <p:nvPr/>
        </p:nvSpPr>
        <p:spPr>
          <a:xfrm>
            <a:off x="1905000" y="2935843"/>
            <a:ext cx="1600200"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72410" y="3152423"/>
            <a:ext cx="131318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i="1" dirty="0"/>
              <a:t>T</a:t>
            </a:r>
            <a:r>
              <a:rPr lang="en-US" dirty="0"/>
              <a:t> ↓ </a:t>
            </a:r>
            <a:r>
              <a:rPr lang="en-US" dirty="0" err="1"/>
              <a:t>X</a:t>
            </a:r>
            <a:r>
              <a:rPr lang="en-US" baseline="-25000" dirty="0" err="1"/>
              <a:t>asoc</a:t>
            </a:r>
            <a:r>
              <a:rPr lang="en-US" baseline="-25000" dirty="0"/>
              <a:t>.</a:t>
            </a:r>
            <a:r>
              <a:rPr lang="en-US" dirty="0"/>
              <a:t> ↑</a:t>
            </a:r>
          </a:p>
        </p:txBody>
      </p:sp>
      <p:sp>
        <p:nvSpPr>
          <p:cNvPr id="8" name="TextBox 7"/>
          <p:cNvSpPr txBox="1"/>
          <p:nvPr/>
        </p:nvSpPr>
        <p:spPr>
          <a:xfrm>
            <a:off x="2705100" y="533400"/>
            <a:ext cx="507619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which describe the relative importance of the particular channel (“a” and “b”) of the  considered processes.</a:t>
            </a:r>
          </a:p>
        </p:txBody>
      </p:sp>
      <p:pic>
        <p:nvPicPr>
          <p:cNvPr id="10" name="Picture 9"/>
          <p:cNvPicPr>
            <a:picLocks noChangeAspect="1"/>
          </p:cNvPicPr>
          <p:nvPr/>
        </p:nvPicPr>
        <p:blipFill>
          <a:blip r:embed="rId3"/>
          <a:stretch>
            <a:fillRect/>
          </a:stretch>
        </p:blipFill>
        <p:spPr>
          <a:xfrm>
            <a:off x="1337474" y="1478718"/>
            <a:ext cx="1951425" cy="687700"/>
          </a:xfrm>
          <a:prstGeom prst="rect">
            <a:avLst/>
          </a:prstGeom>
        </p:spPr>
      </p:pic>
    </p:spTree>
    <p:extLst>
      <p:ext uri="{BB962C8B-B14F-4D97-AF65-F5344CB8AC3E}">
        <p14:creationId xmlns:p14="http://schemas.microsoft.com/office/powerpoint/2010/main" val="283435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5325" y="1826854"/>
            <a:ext cx="3371850" cy="352425"/>
          </a:xfrm>
          <a:prstGeom prst="rect">
            <a:avLst/>
          </a:prstGeom>
        </p:spPr>
      </p:pic>
      <p:sp>
        <p:nvSpPr>
          <p:cNvPr id="7" name="TextBox 6"/>
          <p:cNvSpPr txBox="1"/>
          <p:nvPr/>
        </p:nvSpPr>
        <p:spPr>
          <a:xfrm>
            <a:off x="558763" y="1060960"/>
            <a:ext cx="4713598" cy="646331"/>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electron-excited </a:t>
            </a:r>
            <a:r>
              <a:rPr lang="en-US" dirty="0">
                <a:latin typeface="Times New Roman" panose="02020603050405020304" pitchFamily="18" charset="0"/>
                <a:cs typeface="Times New Roman" panose="02020603050405020304" pitchFamily="18" charset="0"/>
              </a:rPr>
              <a:t>atom impact ionization (eq. [2])</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272361" y="1121371"/>
            <a:ext cx="2950369" cy="374367"/>
          </a:xfrm>
          <a:prstGeom prst="rect">
            <a:avLst/>
          </a:prstGeom>
        </p:spPr>
      </p:pic>
      <p:pic>
        <p:nvPicPr>
          <p:cNvPr id="9" name="Picture 8"/>
          <p:cNvPicPr>
            <a:picLocks noChangeAspect="1"/>
          </p:cNvPicPr>
          <p:nvPr/>
        </p:nvPicPr>
        <p:blipFill>
          <a:blip r:embed="rId4"/>
          <a:stretch>
            <a:fillRect/>
          </a:stretch>
        </p:blipFill>
        <p:spPr>
          <a:xfrm>
            <a:off x="790575" y="2999006"/>
            <a:ext cx="800100" cy="228600"/>
          </a:xfrm>
          <a:prstGeom prst="rect">
            <a:avLst/>
          </a:prstGeom>
        </p:spPr>
      </p:pic>
      <p:sp>
        <p:nvSpPr>
          <p:cNvPr id="10" name="TextBox 9"/>
          <p:cNvSpPr txBox="1"/>
          <p:nvPr/>
        </p:nvSpPr>
        <p:spPr>
          <a:xfrm>
            <a:off x="1590675" y="2904440"/>
            <a:ext cx="6227987"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ionization and rate coefficients determined by </a:t>
            </a:r>
            <a:r>
              <a:rPr lang="en-US" dirty="0" err="1">
                <a:latin typeface="Times New Roman" panose="02020603050405020304" pitchFamily="18" charset="0"/>
                <a:cs typeface="Times New Roman" panose="02020603050405020304" pitchFamily="18" charset="0"/>
              </a:rPr>
              <a:t>semiempirical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expressions from </a:t>
            </a:r>
            <a:r>
              <a:rPr lang="en-US" dirty="0" err="1">
                <a:latin typeface="Times New Roman" panose="02020603050405020304" pitchFamily="18" charset="0"/>
                <a:cs typeface="Times New Roman" panose="02020603050405020304" pitchFamily="18" charset="0"/>
              </a:rPr>
              <a:t>Vriens</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Smeets</a:t>
            </a:r>
            <a:r>
              <a:rPr lang="en-US" dirty="0">
                <a:latin typeface="Times New Roman" panose="02020603050405020304" pitchFamily="18" charset="0"/>
                <a:cs typeface="Times New Roman" panose="02020603050405020304" pitchFamily="18" charset="0"/>
              </a:rPr>
              <a:t> (1980).</a:t>
            </a:r>
            <a:br>
              <a:rPr lang="en-US" dirty="0"/>
            </a:br>
            <a:br>
              <a:rPr lang="en-US" dirty="0"/>
            </a:br>
            <a:endParaRPr lang="en-US" dirty="0"/>
          </a:p>
        </p:txBody>
      </p:sp>
      <p:sp>
        <p:nvSpPr>
          <p:cNvPr id="11" name="TextBox 10"/>
          <p:cNvSpPr txBox="1"/>
          <p:nvPr/>
        </p:nvSpPr>
        <p:spPr>
          <a:xfrm>
            <a:off x="228600" y="3933913"/>
            <a:ext cx="8235588"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en-US" dirty="0">
                <a:solidFill>
                  <a:srgbClr val="FF0000"/>
                </a:solidFill>
                <a:latin typeface="Times New Roman" panose="02020603050405020304" pitchFamily="18" charset="0"/>
                <a:cs typeface="Times New Roman" panose="02020603050405020304" pitchFamily="18" charset="0"/>
              </a:rPr>
              <a:t>relative importance </a:t>
            </a:r>
            <a:r>
              <a:rPr lang="en-US" dirty="0">
                <a:latin typeface="Times New Roman" panose="02020603050405020304" pitchFamily="18" charset="0"/>
                <a:cs typeface="Times New Roman" panose="02020603050405020304" pitchFamily="18" charset="0"/>
              </a:rPr>
              <a:t>of </a:t>
            </a:r>
            <a:r>
              <a:rPr lang="en-US" dirty="0" err="1">
                <a:solidFill>
                  <a:srgbClr val="FF0000"/>
                </a:solidFill>
                <a:latin typeface="Times New Roman" panose="02020603050405020304" pitchFamily="18" charset="0"/>
                <a:cs typeface="Times New Roman" panose="02020603050405020304" pitchFamily="18" charset="0"/>
              </a:rPr>
              <a:t>chemi</a:t>
            </a:r>
            <a:r>
              <a:rPr lang="en-US" dirty="0">
                <a:solidFill>
                  <a:srgbClr val="FF0000"/>
                </a:solidFill>
                <a:latin typeface="Times New Roman" panose="02020603050405020304" pitchFamily="18" charset="0"/>
                <a:cs typeface="Times New Roman" panose="02020603050405020304" pitchFamily="18" charset="0"/>
              </a:rPr>
              <a:t>-ionization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eqs</a:t>
            </a:r>
            <a:r>
              <a:rPr lang="en-US" dirty="0">
                <a:latin typeface="Times New Roman" panose="02020603050405020304" pitchFamily="18" charset="0"/>
                <a:cs typeface="Times New Roman" panose="02020603050405020304" pitchFamily="18" charset="0"/>
              </a:rPr>
              <a:t>. [1a]– [1b]) processes </a:t>
            </a:r>
            <a:r>
              <a:rPr lang="en-US" dirty="0">
                <a:solidFill>
                  <a:srgbClr val="FF0000"/>
                </a:solidFill>
                <a:latin typeface="Times New Roman" panose="02020603050405020304" pitchFamily="18" charset="0"/>
                <a:cs typeface="Times New Roman" panose="02020603050405020304" pitchFamily="18" charset="0"/>
              </a:rPr>
              <a:t>in comparison </a:t>
            </a:r>
          </a:p>
          <a:p>
            <a:r>
              <a:rPr lang="en-US" dirty="0">
                <a:latin typeface="Times New Roman" panose="02020603050405020304" pitchFamily="18" charset="0"/>
                <a:cs typeface="Times New Roman" panose="02020603050405020304" pitchFamily="18" charset="0"/>
              </a:rPr>
              <a:t>with </a:t>
            </a:r>
            <a:r>
              <a:rPr lang="en-US" dirty="0">
                <a:solidFill>
                  <a:srgbClr val="FF0000"/>
                </a:solidFill>
                <a:latin typeface="Times New Roman" panose="02020603050405020304" pitchFamily="18" charset="0"/>
                <a:cs typeface="Times New Roman" panose="02020603050405020304" pitchFamily="18" charset="0"/>
              </a:rPr>
              <a:t>electron-excited atom impact ionization </a:t>
            </a:r>
            <a:r>
              <a:rPr lang="en-US" dirty="0">
                <a:latin typeface="Times New Roman" panose="02020603050405020304" pitchFamily="18" charset="0"/>
                <a:cs typeface="Times New Roman" panose="02020603050405020304" pitchFamily="18" charset="0"/>
              </a:rPr>
              <a:t>(eq. [3]), processes is characterized by </a:t>
            </a:r>
          </a:p>
          <a:p>
            <a:r>
              <a:rPr lang="en-US" dirty="0">
                <a:solidFill>
                  <a:srgbClr val="FF0000"/>
                </a:solidFill>
                <a:latin typeface="Times New Roman" panose="02020603050405020304" pitchFamily="18" charset="0"/>
                <a:cs typeface="Times New Roman" panose="02020603050405020304" pitchFamily="18" charset="0"/>
              </a:rPr>
              <a:t>parameters </a:t>
            </a:r>
            <a:r>
              <a:rPr lang="en-US" i="1" dirty="0">
                <a:solidFill>
                  <a:srgbClr val="FF0000"/>
                </a:solidFill>
                <a:latin typeface="Times New Roman" panose="02020603050405020304" pitchFamily="18" charset="0"/>
                <a:cs typeface="Times New Roman" panose="02020603050405020304" pitchFamily="18" charset="0"/>
              </a:rPr>
              <a:t>F</a:t>
            </a:r>
            <a:r>
              <a:rPr lang="en-US" i="1" baseline="-25000" dirty="0">
                <a:solidFill>
                  <a:srgbClr val="FF0000"/>
                </a:solidFill>
                <a:latin typeface="Times New Roman" panose="02020603050405020304" pitchFamily="18" charset="0"/>
                <a:cs typeface="Times New Roman" panose="02020603050405020304" pitchFamily="18" charset="0"/>
              </a:rPr>
              <a:t>ir</a:t>
            </a:r>
            <a:r>
              <a:rPr lang="en-US" i="1" baseline="30000" dirty="0">
                <a:solidFill>
                  <a:srgbClr val="FF0000"/>
                </a:solidFill>
                <a:latin typeface="Times New Roman" panose="02020603050405020304" pitchFamily="18" charset="0"/>
                <a:cs typeface="Times New Roman" panose="02020603050405020304" pitchFamily="18" charset="0"/>
              </a:rPr>
              <a:t>(ab)</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defined as ratios of the corresponding fluxes:</a:t>
            </a:r>
            <a:br>
              <a:rPr lang="en-US" dirty="0"/>
            </a:br>
            <a:endParaRPr lang="en-US" dirty="0"/>
          </a:p>
        </p:txBody>
      </p:sp>
      <p:pic>
        <p:nvPicPr>
          <p:cNvPr id="12" name="Picture 11"/>
          <p:cNvPicPr>
            <a:picLocks noChangeAspect="1"/>
          </p:cNvPicPr>
          <p:nvPr/>
        </p:nvPicPr>
        <p:blipFill>
          <a:blip r:embed="rId5"/>
          <a:stretch>
            <a:fillRect/>
          </a:stretch>
        </p:blipFill>
        <p:spPr>
          <a:xfrm>
            <a:off x="533400" y="5332719"/>
            <a:ext cx="1847850" cy="638175"/>
          </a:xfrm>
          <a:prstGeom prst="rect">
            <a:avLst/>
          </a:prstGeom>
        </p:spPr>
      </p:pic>
      <p:pic>
        <p:nvPicPr>
          <p:cNvPr id="13" name="Picture 12"/>
          <p:cNvPicPr>
            <a:picLocks noChangeAspect="1"/>
          </p:cNvPicPr>
          <p:nvPr/>
        </p:nvPicPr>
        <p:blipFill>
          <a:blip r:embed="rId6"/>
          <a:stretch>
            <a:fillRect/>
          </a:stretch>
        </p:blipFill>
        <p:spPr>
          <a:xfrm>
            <a:off x="2895600" y="5380343"/>
            <a:ext cx="1962150" cy="542925"/>
          </a:xfrm>
          <a:prstGeom prst="rect">
            <a:avLst/>
          </a:prstGeom>
        </p:spPr>
      </p:pic>
      <p:pic>
        <p:nvPicPr>
          <p:cNvPr id="14" name="Picture 13"/>
          <p:cNvPicPr>
            <a:picLocks noChangeAspect="1"/>
          </p:cNvPicPr>
          <p:nvPr/>
        </p:nvPicPr>
        <p:blipFill>
          <a:blip r:embed="rId7"/>
          <a:stretch>
            <a:fillRect/>
          </a:stretch>
        </p:blipFill>
        <p:spPr>
          <a:xfrm>
            <a:off x="4572000" y="4946455"/>
            <a:ext cx="4048125" cy="314325"/>
          </a:xfrm>
          <a:prstGeom prst="rect">
            <a:avLst/>
          </a:prstGeom>
        </p:spPr>
      </p:pic>
      <p:pic>
        <p:nvPicPr>
          <p:cNvPr id="15" name="Picture 14"/>
          <p:cNvPicPr>
            <a:picLocks noChangeAspect="1"/>
          </p:cNvPicPr>
          <p:nvPr/>
        </p:nvPicPr>
        <p:blipFill>
          <a:blip r:embed="rId8"/>
          <a:stretch>
            <a:fillRect/>
          </a:stretch>
        </p:blipFill>
        <p:spPr>
          <a:xfrm>
            <a:off x="5029200" y="5332719"/>
            <a:ext cx="1123950" cy="419100"/>
          </a:xfrm>
          <a:prstGeom prst="rect">
            <a:avLst/>
          </a:prstGeom>
        </p:spPr>
      </p:pic>
      <p:sp>
        <p:nvSpPr>
          <p:cNvPr id="2" name="TextBox 1"/>
          <p:cNvSpPr txBox="1"/>
          <p:nvPr/>
        </p:nvSpPr>
        <p:spPr>
          <a:xfrm>
            <a:off x="7765530" y="1140931"/>
            <a:ext cx="457200" cy="307777"/>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(2)</a:t>
            </a:r>
            <a:endParaRPr lang="en-US" sz="1400" dirty="0"/>
          </a:p>
        </p:txBody>
      </p:sp>
      <p:sp>
        <p:nvSpPr>
          <p:cNvPr id="3" name="TextBox 2"/>
          <p:cNvSpPr txBox="1"/>
          <p:nvPr/>
        </p:nvSpPr>
        <p:spPr>
          <a:xfrm>
            <a:off x="553048" y="372810"/>
            <a:ext cx="379334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Other, concurrent ionization processes</a:t>
            </a:r>
          </a:p>
        </p:txBody>
      </p:sp>
      <p:sp>
        <p:nvSpPr>
          <p:cNvPr id="16" name="TextBox 15"/>
          <p:cNvSpPr txBox="1"/>
          <p:nvPr/>
        </p:nvSpPr>
        <p:spPr>
          <a:xfrm>
            <a:off x="560668" y="1506446"/>
            <a:ext cx="55656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flux</a:t>
            </a:r>
          </a:p>
        </p:txBody>
      </p:sp>
    </p:spTree>
    <p:extLst>
      <p:ext uri="{BB962C8B-B14F-4D97-AF65-F5344CB8AC3E}">
        <p14:creationId xmlns:p14="http://schemas.microsoft.com/office/powerpoint/2010/main" val="87805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a:latin typeface="Times New Roman" pitchFamily="18" charset="0"/>
                <a:cs typeface="Times New Roman" pitchFamily="18" charset="0"/>
              </a:rPr>
              <a:t>The Team</a:t>
            </a:r>
          </a:p>
        </p:txBody>
      </p:sp>
      <p:sp>
        <p:nvSpPr>
          <p:cNvPr id="5" name="Content Placeholder 2"/>
          <p:cNvSpPr>
            <a:spLocks noGrp="1"/>
          </p:cNvSpPr>
          <p:nvPr>
            <p:ph idx="1"/>
          </p:nvPr>
        </p:nvSpPr>
        <p:spPr>
          <a:xfrm>
            <a:off x="457200" y="1295400"/>
            <a:ext cx="8229600" cy="4525963"/>
          </a:xfrm>
        </p:spPr>
        <p:txBody>
          <a:bodyPr>
            <a:normAutofit/>
          </a:bodyPr>
          <a:lstStyle/>
          <a:p>
            <a:pPr>
              <a:buNone/>
            </a:pPr>
            <a:r>
              <a:rPr lang="en-US" u="sng" dirty="0">
                <a:latin typeface="Times New Roman" pitchFamily="18" charset="0"/>
                <a:cs typeface="Times New Roman" pitchFamily="18" charset="0"/>
              </a:rPr>
              <a:t>Institute of Physics, Belgrade</a:t>
            </a:r>
          </a:p>
          <a:p>
            <a:r>
              <a:rPr lang="en-US" dirty="0">
                <a:latin typeface="Times New Roman" pitchFamily="18" charset="0"/>
                <a:cs typeface="Times New Roman" pitchFamily="18" charset="0"/>
              </a:rPr>
              <a:t>Prof  Dr. A. A. </a:t>
            </a:r>
            <a:r>
              <a:rPr lang="en-US" dirty="0" err="1">
                <a:latin typeface="Times New Roman" pitchFamily="18" charset="0"/>
                <a:cs typeface="Times New Roman" pitchFamily="18" charset="0"/>
              </a:rPr>
              <a:t>Mihajlov</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Dr. V.A. </a:t>
            </a:r>
            <a:r>
              <a:rPr lang="en-US" dirty="0" err="1">
                <a:latin typeface="Times New Roman" pitchFamily="18" charset="0"/>
                <a:cs typeface="Times New Roman" pitchFamily="18" charset="0"/>
              </a:rPr>
              <a:t>Sre</a:t>
            </a:r>
            <a:r>
              <a:rPr lang="sr-Latn-RS" dirty="0">
                <a:latin typeface="Times New Roman" pitchFamily="18" charset="0"/>
                <a:cs typeface="Times New Roman" pitchFamily="18" charset="0"/>
              </a:rPr>
              <a:t>ć</a:t>
            </a:r>
            <a:r>
              <a:rPr lang="en-US" dirty="0" err="1">
                <a:latin typeface="Times New Roman" pitchFamily="18" charset="0"/>
                <a:cs typeface="Times New Roman" pitchFamily="18" charset="0"/>
              </a:rPr>
              <a:t>kovi</a:t>
            </a:r>
            <a:r>
              <a:rPr lang="sr-Latn-RS" dirty="0">
                <a:latin typeface="Times New Roman" pitchFamily="18" charset="0"/>
                <a:cs typeface="Times New Roman" pitchFamily="18" charset="0"/>
              </a:rPr>
              <a:t>ć</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Dr. </a:t>
            </a:r>
            <a:r>
              <a:rPr lang="en-US" dirty="0" err="1">
                <a:latin typeface="Times New Roman" pitchFamily="18" charset="0"/>
                <a:cs typeface="Times New Roman" pitchFamily="18" charset="0"/>
              </a:rPr>
              <a:t>Lj.M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Ignjatovi</a:t>
            </a:r>
            <a:r>
              <a:rPr lang="sr-Latn-RS" dirty="0">
                <a:latin typeface="Times New Roman" pitchFamily="18" charset="0"/>
                <a:cs typeface="Times New Roman" pitchFamily="18" charset="0"/>
              </a:rPr>
              <a:t>ć</a:t>
            </a:r>
            <a:endParaRPr lang="en-US" dirty="0">
              <a:latin typeface="Times New Roman" pitchFamily="18" charset="0"/>
              <a:cs typeface="Times New Roman" pitchFamily="18" charset="0"/>
            </a:endParaRPr>
          </a:p>
          <a:p>
            <a:pPr>
              <a:buNone/>
            </a:pPr>
            <a:endParaRPr lang="en-US" dirty="0"/>
          </a:p>
          <a:p>
            <a:pPr>
              <a:buNone/>
            </a:pPr>
            <a:r>
              <a:rPr lang="en-US" u="sng" dirty="0">
                <a:latin typeface="Times New Roman" pitchFamily="18" charset="0"/>
                <a:cs typeface="Times New Roman" pitchFamily="18" charset="0"/>
              </a:rPr>
              <a:t>AOB</a:t>
            </a:r>
            <a:r>
              <a:rPr lang="en-US" dirty="0">
                <a:latin typeface="Times New Roman" pitchFamily="18" charset="0"/>
                <a:cs typeface="Times New Roman" pitchFamily="18" charset="0"/>
              </a:rPr>
              <a:t> (Astronomical Observatory Belgrade)</a:t>
            </a:r>
            <a:endParaRPr lang="en-US" u="sng" dirty="0">
              <a:latin typeface="Times New Roman" pitchFamily="18" charset="0"/>
              <a:cs typeface="Times New Roman" pitchFamily="18" charset="0"/>
            </a:endParaRPr>
          </a:p>
          <a:p>
            <a:r>
              <a:rPr lang="en-US" dirty="0">
                <a:latin typeface="Times New Roman" pitchFamily="18" charset="0"/>
                <a:cs typeface="Times New Roman" pitchFamily="18" charset="0"/>
              </a:rPr>
              <a:t>Prof  Dr. M.S. </a:t>
            </a:r>
            <a:r>
              <a:rPr lang="en-US" dirty="0" err="1">
                <a:latin typeface="Times New Roman" pitchFamily="18" charset="0"/>
                <a:cs typeface="Times New Roman" pitchFamily="18" charset="0"/>
              </a:rPr>
              <a:t>Dimitrijevi</a:t>
            </a:r>
            <a:r>
              <a:rPr lang="sr-Latn-RS" dirty="0">
                <a:latin typeface="Times New Roman" pitchFamily="18" charset="0"/>
                <a:cs typeface="Times New Roman" pitchFamily="18" charset="0"/>
              </a:rPr>
              <a:t>ć</a:t>
            </a:r>
            <a:endParaRPr lang="en-US" dirty="0">
              <a:latin typeface="Times New Roman" pitchFamily="18" charset="0"/>
              <a:cs typeface="Times New Roman" pitchFamily="18" charset="0"/>
            </a:endParaRPr>
          </a:p>
          <a:p>
            <a:pPr marL="0" indent="0">
              <a:buNone/>
            </a:pPr>
            <a:endParaRPr lang="en-US" u="sng" dirty="0">
              <a:latin typeface="Times New Roman" pitchFamily="18" charset="0"/>
              <a:cs typeface="Times New Roman" pitchFamily="18" charset="0"/>
            </a:endParaRPr>
          </a:p>
        </p:txBody>
      </p:sp>
      <p:pic>
        <p:nvPicPr>
          <p:cNvPr id="6" name="Picture 6"/>
          <p:cNvPicPr>
            <a:picLocks noChangeAspect="1" noChangeArrowheads="1"/>
          </p:cNvPicPr>
          <p:nvPr/>
        </p:nvPicPr>
        <p:blipFill>
          <a:blip r:embed="rId2" cstate="print"/>
          <a:srcRect/>
          <a:stretch>
            <a:fillRect/>
          </a:stretch>
        </p:blipFill>
        <p:spPr bwMode="auto">
          <a:xfrm>
            <a:off x="6781800" y="0"/>
            <a:ext cx="2362200" cy="1165225"/>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bwMode="auto">
          <a:xfrm>
            <a:off x="0" y="0"/>
            <a:ext cx="2209800" cy="1071563"/>
          </a:xfrm>
          <a:prstGeom prst="rect">
            <a:avLst/>
          </a:prstGeom>
          <a:noFill/>
          <a:ln w="9525">
            <a:noFill/>
            <a:miter lim="800000"/>
            <a:headEnd/>
            <a:tailEnd/>
          </a:ln>
        </p:spPr>
      </p:pic>
      <p:sp>
        <p:nvSpPr>
          <p:cNvPr id="8" name="TextBox 7"/>
          <p:cNvSpPr txBox="1"/>
          <p:nvPr/>
        </p:nvSpPr>
        <p:spPr>
          <a:xfrm>
            <a:off x="304800" y="5791200"/>
            <a:ext cx="861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Collaborators:  all over the world. Russia, </a:t>
            </a:r>
            <a:r>
              <a:rPr lang="en-US" u="sng" dirty="0">
                <a:latin typeface="Times New Roman" pitchFamily="18" charset="0"/>
                <a:cs typeface="Times New Roman" pitchFamily="18" charset="0"/>
              </a:rPr>
              <a:t>Dept. of Physics, St-Petersburg </a:t>
            </a:r>
            <a:r>
              <a:rPr lang="en-US" u="sng" dirty="0" err="1">
                <a:latin typeface="Times New Roman" pitchFamily="18" charset="0"/>
                <a:cs typeface="Times New Roman" pitchFamily="18" charset="0"/>
              </a:rPr>
              <a:t>University,Russia</a:t>
            </a:r>
            <a:endParaRPr lang="en-US" u="sng" dirty="0">
              <a:latin typeface="Times New Roman" pitchFamily="18" charset="0"/>
              <a:cs typeface="Times New Roman" pitchFamily="18" charset="0"/>
            </a:endParaRPr>
          </a:p>
          <a:p>
            <a:r>
              <a:rPr lang="en-US" dirty="0">
                <a:latin typeface="Times New Roman" panose="02020603050405020304" pitchFamily="18" charset="0"/>
                <a:cs typeface="Times New Roman" panose="02020603050405020304" pitchFamily="18" charset="0"/>
              </a:rPr>
              <a:t>A.N. </a:t>
            </a:r>
            <a:r>
              <a:rPr lang="en-US" dirty="0" err="1">
                <a:latin typeface="Times New Roman" panose="02020603050405020304" pitchFamily="18" charset="0"/>
                <a:cs typeface="Times New Roman" panose="02020603050405020304" pitchFamily="18" charset="0"/>
              </a:rPr>
              <a:t>Klyucharev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Bezuglov</a:t>
            </a:r>
            <a:r>
              <a:rPr lang="en-US" dirty="0">
                <a:latin typeface="Times New Roman" panose="02020603050405020304" pitchFamily="18" charset="0"/>
                <a:cs typeface="Times New Roman" panose="02020603050405020304" pitchFamily="18" charset="0"/>
              </a:rPr>
              <a:t> …, others from AOB…, Italy, Croatia… Now I present: </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19272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1" y="152400"/>
            <a:ext cx="4493431" cy="28956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218269" y="3153066"/>
            <a:ext cx="4201332" cy="352134"/>
          </a:xfrm>
          <a:prstGeom prst="rect">
            <a:avLst/>
          </a:prstGeom>
        </p:spPr>
      </p:pic>
      <p:pic>
        <p:nvPicPr>
          <p:cNvPr id="6" name="Picture 5"/>
          <p:cNvPicPr>
            <a:picLocks noChangeAspect="1"/>
          </p:cNvPicPr>
          <p:nvPr/>
        </p:nvPicPr>
        <p:blipFill>
          <a:blip r:embed="rId4"/>
          <a:stretch>
            <a:fillRect/>
          </a:stretch>
        </p:blipFill>
        <p:spPr>
          <a:xfrm>
            <a:off x="4947658" y="152401"/>
            <a:ext cx="4120141" cy="28956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228600" y="3719242"/>
            <a:ext cx="4114800" cy="306255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4724400" y="3719242"/>
            <a:ext cx="4238625" cy="3045225"/>
          </a:xfrm>
          <a:prstGeom prst="rect">
            <a:avLst/>
          </a:prstGeom>
          <a:effectLst>
            <a:outerShdw blurRad="50800" dist="38100" dir="2700000" algn="tl" rotWithShape="0">
              <a:prstClr val="black">
                <a:alpha val="40000"/>
              </a:prstClr>
            </a:outerShdw>
          </a:effectLst>
        </p:spPr>
      </p:pic>
      <p:cxnSp>
        <p:nvCxnSpPr>
          <p:cNvPr id="3" name="Straight Connector 2"/>
          <p:cNvCxnSpPr/>
          <p:nvPr/>
        </p:nvCxnSpPr>
        <p:spPr>
          <a:xfrm>
            <a:off x="914400" y="2209800"/>
            <a:ext cx="35814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p:cNvCxnSpPr/>
          <p:nvPr/>
        </p:nvCxnSpPr>
        <p:spPr>
          <a:xfrm>
            <a:off x="5562600" y="1676400"/>
            <a:ext cx="32766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a:xfrm>
            <a:off x="838201" y="4800600"/>
            <a:ext cx="335279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a:off x="5410200" y="4419600"/>
            <a:ext cx="3352800" cy="0"/>
          </a:xfrm>
          <a:prstGeom prst="line">
            <a:avLst/>
          </a:prstGeom>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5257800" y="3198955"/>
            <a:ext cx="107183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i="1" dirty="0" err="1"/>
              <a:t>T</a:t>
            </a:r>
            <a:r>
              <a:rPr lang="en-US" i="1" baseline="-25000" dirty="0" err="1"/>
              <a:t>eff</a:t>
            </a:r>
            <a:r>
              <a:rPr lang="en-US" dirty="0"/>
              <a:t>↑ </a:t>
            </a:r>
            <a:r>
              <a:rPr lang="en-US" i="1" dirty="0"/>
              <a:t>F</a:t>
            </a:r>
            <a:r>
              <a:rPr lang="en-US" dirty="0"/>
              <a:t> ↓</a:t>
            </a:r>
          </a:p>
        </p:txBody>
      </p:sp>
      <p:cxnSp>
        <p:nvCxnSpPr>
          <p:cNvPr id="10" name="Straight Arrow Connector 9"/>
          <p:cNvCxnSpPr/>
          <p:nvPr/>
        </p:nvCxnSpPr>
        <p:spPr>
          <a:xfrm flipV="1">
            <a:off x="1981200" y="1524000"/>
            <a:ext cx="0" cy="5334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p:nvPr/>
        </p:nvCxnSpPr>
        <p:spPr>
          <a:xfrm flipV="1">
            <a:off x="7010400" y="990600"/>
            <a:ext cx="0" cy="5334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V="1">
            <a:off x="2286000" y="4114800"/>
            <a:ext cx="0" cy="6096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V="1">
            <a:off x="7772400" y="4038600"/>
            <a:ext cx="0" cy="3048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0" name="Oval 19"/>
          <p:cNvSpPr/>
          <p:nvPr/>
        </p:nvSpPr>
        <p:spPr>
          <a:xfrm>
            <a:off x="609600" y="228600"/>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257800" y="381000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746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0"/>
            <a:ext cx="411471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End of the first part  for WD atmospheres </a:t>
            </a:r>
          </a:p>
        </p:txBody>
      </p:sp>
      <p:sp>
        <p:nvSpPr>
          <p:cNvPr id="6" name="TextBox 5"/>
          <p:cNvSpPr txBox="1"/>
          <p:nvPr/>
        </p:nvSpPr>
        <p:spPr>
          <a:xfrm>
            <a:off x="457200" y="1752600"/>
            <a:ext cx="8077200" cy="1754326"/>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influence of the </a:t>
            </a:r>
            <a:r>
              <a:rPr lang="en-US" dirty="0" err="1">
                <a:latin typeface="Times New Roman" panose="02020603050405020304" pitchFamily="18" charset="0"/>
                <a:cs typeface="Times New Roman" panose="02020603050405020304" pitchFamily="18" charset="0"/>
              </a:rPr>
              <a:t>chemi</a:t>
            </a:r>
            <a:r>
              <a:rPr lang="en-US" dirty="0">
                <a:latin typeface="Times New Roman" panose="02020603050405020304" pitchFamily="18" charset="0"/>
                <a:cs typeface="Times New Roman" panose="02020603050405020304" pitchFamily="18" charset="0"/>
              </a:rPr>
              <a:t>-ionization (</a:t>
            </a:r>
            <a:r>
              <a:rPr lang="en-US" dirty="0" err="1">
                <a:latin typeface="Times New Roman" panose="02020603050405020304" pitchFamily="18" charset="0"/>
                <a:cs typeface="Times New Roman" panose="02020603050405020304" pitchFamily="18" charset="0"/>
              </a:rPr>
              <a:t>eqs</a:t>
            </a:r>
            <a:r>
              <a:rPr lang="en-US" dirty="0">
                <a:latin typeface="Times New Roman" panose="02020603050405020304" pitchFamily="18" charset="0"/>
                <a:cs typeface="Times New Roman" panose="02020603050405020304" pitchFamily="18" charset="0"/>
              </a:rPr>
              <a:t>. [1a]–[1b]) </a:t>
            </a:r>
            <a:r>
              <a:rPr lang="en-US" dirty="0">
                <a:solidFill>
                  <a:srgbClr val="FF0000"/>
                </a:solidFill>
                <a:latin typeface="Times New Roman" panose="02020603050405020304" pitchFamily="18" charset="0"/>
                <a:cs typeface="Times New Roman" panose="02020603050405020304" pitchFamily="18" charset="0"/>
              </a:rPr>
              <a:t>processes must be taken into account for the  </a:t>
            </a:r>
            <a:r>
              <a:rPr lang="en-US" i="1" dirty="0">
                <a:solidFill>
                  <a:srgbClr val="FF0000"/>
                </a:solidFill>
                <a:latin typeface="Times New Roman" panose="02020603050405020304" pitchFamily="18" charset="0"/>
                <a:cs typeface="Times New Roman" panose="02020603050405020304" pitchFamily="18" charset="0"/>
              </a:rPr>
              <a:t>ab initio </a:t>
            </a:r>
            <a:r>
              <a:rPr lang="en-US" dirty="0">
                <a:solidFill>
                  <a:srgbClr val="FF0000"/>
                </a:solidFill>
                <a:latin typeface="Times New Roman" panose="02020603050405020304" pitchFamily="18" charset="0"/>
                <a:cs typeface="Times New Roman" panose="02020603050405020304" pitchFamily="18" charset="0"/>
              </a:rPr>
              <a:t>modeling of helium-rich DB white dwarf atmospheres, for log g = 7 and 8 and </a:t>
            </a:r>
            <a:r>
              <a:rPr lang="en-US" i="1" dirty="0" err="1">
                <a:solidFill>
                  <a:srgbClr val="FF0000"/>
                </a:solidFill>
                <a:latin typeface="Times New Roman" panose="02020603050405020304" pitchFamily="18" charset="0"/>
                <a:cs typeface="Times New Roman" panose="02020603050405020304" pitchFamily="18" charset="0"/>
              </a:rPr>
              <a:t>T</a:t>
            </a:r>
            <a:r>
              <a:rPr lang="en-US" i="1" baseline="-25000" dirty="0" err="1">
                <a:solidFill>
                  <a:srgbClr val="FF0000"/>
                </a:solidFill>
                <a:latin typeface="Times New Roman" panose="02020603050405020304" pitchFamily="18" charset="0"/>
                <a:cs typeface="Times New Roman" panose="02020603050405020304" pitchFamily="18" charset="0"/>
              </a:rPr>
              <a:t>eff</a:t>
            </a:r>
            <a:r>
              <a:rPr lang="en-US" i="1" baseline="-25000"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 20 000 K,</a:t>
            </a:r>
            <a:r>
              <a:rPr lang="en-US" dirty="0">
                <a:latin typeface="Times New Roman" panose="02020603050405020304" pitchFamily="18" charset="0"/>
                <a:cs typeface="Times New Roman" panose="02020603050405020304" pitchFamily="18" charset="0"/>
              </a:rPr>
              <a:t> since they would  influence the basic structure of the atmosphere model. These results and similar ones for hydrogen solar plasma clearly proved the importance of the symmetrical </a:t>
            </a:r>
            <a:r>
              <a:rPr lang="en-US" dirty="0" err="1">
                <a:latin typeface="Times New Roman" panose="02020603050405020304" pitchFamily="18" charset="0"/>
                <a:cs typeface="Times New Roman" panose="02020603050405020304" pitchFamily="18" charset="0"/>
              </a:rPr>
              <a:t>chemi</a:t>
            </a:r>
            <a:r>
              <a:rPr lang="en-US" dirty="0">
                <a:latin typeface="Times New Roman" panose="02020603050405020304" pitchFamily="18" charset="0"/>
                <a:cs typeface="Times New Roman" panose="02020603050405020304" pitchFamily="18" charset="0"/>
              </a:rPr>
              <a:t>-ionization processes in weakly ionized layers of stellar atmospheres.</a:t>
            </a:r>
            <a:endParaRPr lang="en-US" dirty="0"/>
          </a:p>
        </p:txBody>
      </p:sp>
      <p:sp>
        <p:nvSpPr>
          <p:cNvPr id="2" name="TextBox 1"/>
          <p:cNvSpPr txBox="1"/>
          <p:nvPr/>
        </p:nvSpPr>
        <p:spPr>
          <a:xfrm>
            <a:off x="662553" y="699194"/>
            <a:ext cx="169964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Conclusion</a:t>
            </a:r>
          </a:p>
        </p:txBody>
      </p:sp>
      <p:sp>
        <p:nvSpPr>
          <p:cNvPr id="3" name="TextBox 2"/>
          <p:cNvSpPr txBox="1"/>
          <p:nvPr/>
        </p:nvSpPr>
        <p:spPr>
          <a:xfrm>
            <a:off x="2743200" y="649069"/>
            <a:ext cx="4351448"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from the papers we published few years ago </a:t>
            </a:r>
          </a:p>
          <a:p>
            <a:r>
              <a:rPr lang="en-US" dirty="0">
                <a:latin typeface="Times New Roman" panose="02020603050405020304" pitchFamily="18" charset="0"/>
                <a:cs typeface="Times New Roman" panose="02020603050405020304" pitchFamily="18" charset="0"/>
              </a:rPr>
              <a:t>in </a:t>
            </a:r>
            <a:r>
              <a:rPr lang="en-US" dirty="0" err="1">
                <a:latin typeface="Times New Roman" panose="02020603050405020304" pitchFamily="18" charset="0"/>
                <a:cs typeface="Times New Roman" panose="02020603050405020304" pitchFamily="18" charset="0"/>
              </a:rPr>
              <a:t>ApJS</a:t>
            </a:r>
            <a:r>
              <a:rPr lang="en-US" dirty="0">
                <a:latin typeface="Times New Roman" panose="02020603050405020304" pitchFamily="18" charset="0"/>
                <a:cs typeface="Times New Roman" panose="02020603050405020304" pitchFamily="18" charset="0"/>
              </a:rPr>
              <a:t> and Baltic </a:t>
            </a:r>
            <a:r>
              <a:rPr lang="en-US" dirty="0" err="1">
                <a:latin typeface="Times New Roman" panose="02020603050405020304" pitchFamily="18" charset="0"/>
                <a:cs typeface="Times New Roman" panose="02020603050405020304" pitchFamily="18" charset="0"/>
              </a:rPr>
              <a:t>Astr</a:t>
            </a:r>
            <a:r>
              <a:rPr lang="en-US" dirty="0">
                <a:latin typeface="Times New Roman" panose="02020603050405020304" pitchFamily="18" charset="0"/>
                <a:cs typeface="Times New Roman" panose="02020603050405020304" pitchFamily="18" charset="0"/>
              </a:rPr>
              <a:t>. 2011 is</a:t>
            </a:r>
          </a:p>
        </p:txBody>
      </p:sp>
    </p:spTree>
    <p:extLst>
      <p:ext uri="{BB962C8B-B14F-4D97-AF65-F5344CB8AC3E}">
        <p14:creationId xmlns:p14="http://schemas.microsoft.com/office/powerpoint/2010/main" val="422734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833" y="302012"/>
            <a:ext cx="523361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Next: further investigation with mixing </a:t>
            </a:r>
            <a:r>
              <a:rPr lang="en-US" sz="1200" dirty="0"/>
              <a:t>(excitation processes )</a:t>
            </a:r>
          </a:p>
        </p:txBody>
      </p:sp>
      <p:sp>
        <p:nvSpPr>
          <p:cNvPr id="2" name="TextBox 1"/>
          <p:cNvSpPr txBox="1"/>
          <p:nvPr/>
        </p:nvSpPr>
        <p:spPr>
          <a:xfrm>
            <a:off x="304800" y="838394"/>
            <a:ext cx="8686800" cy="1384995"/>
          </a:xfrm>
          <a:prstGeom prst="rect">
            <a:avLst/>
          </a:prstGeom>
          <a:noFill/>
        </p:spPr>
        <p:txBody>
          <a:bodyPr wrap="square" rtlCol="0">
            <a:spAutoFit/>
          </a:bodyPr>
          <a:lstStyle/>
          <a:p>
            <a:pPr algn="just"/>
            <a:r>
              <a:rPr lang="en-US" sz="1400" dirty="0">
                <a:latin typeface="Times New Roman" pitchFamily="18" charset="0"/>
                <a:cs typeface="Times New Roman" pitchFamily="18" charset="0"/>
              </a:rPr>
              <a:t>In our previous research has been </a:t>
            </a:r>
            <a:r>
              <a:rPr lang="en-US" sz="1400" dirty="0">
                <a:solidFill>
                  <a:srgbClr val="FF0000"/>
                </a:solidFill>
                <a:latin typeface="Times New Roman" pitchFamily="18" charset="0"/>
                <a:cs typeface="Times New Roman" pitchFamily="18" charset="0"/>
              </a:rPr>
              <a:t>notice</a:t>
            </a:r>
            <a:r>
              <a:rPr lang="en-US" sz="1400" dirty="0">
                <a:latin typeface="Times New Roman" pitchFamily="18" charset="0"/>
                <a:cs typeface="Times New Roman" pitchFamily="18" charset="0"/>
              </a:rPr>
              <a:t> that such inelastic processes in atom Rydberg-atom collisions, as </a:t>
            </a:r>
            <a:r>
              <a:rPr lang="en-US" sz="1400" u="sng" dirty="0" err="1">
                <a:latin typeface="Times New Roman" pitchFamily="18" charset="0"/>
                <a:cs typeface="Times New Roman" pitchFamily="18" charset="0"/>
              </a:rPr>
              <a:t>chemi</a:t>
            </a:r>
            <a:r>
              <a:rPr lang="en-US" sz="1400" u="sng" dirty="0">
                <a:latin typeface="Times New Roman" pitchFamily="18" charset="0"/>
                <a:cs typeface="Times New Roman" pitchFamily="18" charset="0"/>
              </a:rPr>
              <a:t>-ionization and (n-n') mixing, should be </a:t>
            </a:r>
            <a:r>
              <a:rPr lang="en-US" sz="1400" u="sng" dirty="0">
                <a:solidFill>
                  <a:srgbClr val="FF0000"/>
                </a:solidFill>
                <a:latin typeface="Times New Roman" pitchFamily="18" charset="0"/>
                <a:cs typeface="Times New Roman" pitchFamily="18" charset="0"/>
              </a:rPr>
              <a:t>considered together</a:t>
            </a:r>
            <a:r>
              <a:rPr lang="en-US" sz="1400" dirty="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 </a:t>
            </a:r>
          </a:p>
          <a:p>
            <a:pPr algn="just"/>
            <a:r>
              <a:rPr lang="en-US" sz="1400" dirty="0">
                <a:latin typeface="Times New Roman" pitchFamily="18" charset="0"/>
                <a:cs typeface="Times New Roman" pitchFamily="18" charset="0"/>
              </a:rPr>
              <a:t>In this context will be considered the </a:t>
            </a:r>
            <a:r>
              <a:rPr lang="en-US" sz="1400" b="1" u="sng" dirty="0">
                <a:solidFill>
                  <a:srgbClr val="FF0000"/>
                </a:solidFill>
                <a:latin typeface="Times New Roman" pitchFamily="18" charset="0"/>
                <a:cs typeface="Times New Roman" pitchFamily="18" charset="0"/>
              </a:rPr>
              <a:t>influence</a:t>
            </a:r>
            <a:r>
              <a:rPr lang="en-US" sz="1400" u="sng" dirty="0">
                <a:solidFill>
                  <a:srgbClr val="FF0000"/>
                </a:solidFill>
                <a:latin typeface="Times New Roman" pitchFamily="18" charset="0"/>
                <a:cs typeface="Times New Roman" pitchFamily="18" charset="0"/>
              </a:rPr>
              <a:t> of the (n-n')-mixing during a symmetric atom Rydberg-atom collision </a:t>
            </a:r>
          </a:p>
          <a:p>
            <a:pPr algn="just"/>
            <a:r>
              <a:rPr lang="en-US" sz="1400" dirty="0">
                <a:solidFill>
                  <a:srgbClr val="FF0000"/>
                </a:solidFill>
                <a:latin typeface="Times New Roman" pitchFamily="18" charset="0"/>
                <a:cs typeface="Times New Roman" pitchFamily="18" charset="0"/>
              </a:rPr>
              <a:t>processes </a:t>
            </a:r>
            <a:r>
              <a:rPr lang="en-US" sz="1400" b="1" dirty="0">
                <a:solidFill>
                  <a:srgbClr val="FF0000"/>
                </a:solidFill>
                <a:latin typeface="Times New Roman" pitchFamily="18" charset="0"/>
                <a:cs typeface="Times New Roman" pitchFamily="18" charset="0"/>
              </a:rPr>
              <a:t>on the intensity </a:t>
            </a:r>
            <a:r>
              <a:rPr lang="en-US" sz="1400" dirty="0">
                <a:solidFill>
                  <a:srgbClr val="FF0000"/>
                </a:solidFill>
                <a:latin typeface="Times New Roman" pitchFamily="18" charset="0"/>
                <a:cs typeface="Times New Roman" pitchFamily="18" charset="0"/>
              </a:rPr>
              <a:t>of </a:t>
            </a:r>
            <a:r>
              <a:rPr lang="en-US" sz="1400" dirty="0" err="1">
                <a:solidFill>
                  <a:srgbClr val="FF0000"/>
                </a:solidFill>
                <a:latin typeface="Times New Roman" pitchFamily="18" charset="0"/>
                <a:cs typeface="Times New Roman" pitchFamily="18" charset="0"/>
              </a:rPr>
              <a:t>chemi</a:t>
            </a:r>
            <a:r>
              <a:rPr lang="en-US" sz="1400" dirty="0">
                <a:solidFill>
                  <a:srgbClr val="FF0000"/>
                </a:solidFill>
                <a:latin typeface="Times New Roman" pitchFamily="18" charset="0"/>
                <a:cs typeface="Times New Roman" pitchFamily="18" charset="0"/>
              </a:rPr>
              <a:t>-ionization process.</a:t>
            </a:r>
            <a:r>
              <a:rPr lang="en-US" sz="1400" dirty="0">
                <a:latin typeface="Times New Roman" pitchFamily="18" charset="0"/>
                <a:cs typeface="Times New Roman" pitchFamily="18" charset="0"/>
              </a:rPr>
              <a:t> It will be taken into account </a:t>
            </a:r>
            <a:r>
              <a:rPr lang="en-US" sz="1400" i="1" dirty="0">
                <a:latin typeface="Times New Roman" pitchFamily="18" charset="0"/>
                <a:cs typeface="Times New Roman" pitchFamily="18" charset="0"/>
              </a:rPr>
              <a:t>A + A*(</a:t>
            </a:r>
            <a:r>
              <a:rPr lang="en-US" sz="1400" i="1" dirty="0" err="1">
                <a:latin typeface="Times New Roman" pitchFamily="18" charset="0"/>
                <a:cs typeface="Times New Roman" pitchFamily="18" charset="0"/>
              </a:rPr>
              <a:t>n,l</a:t>
            </a:r>
            <a:r>
              <a:rPr lang="en-US" sz="1400" i="1" dirty="0">
                <a:latin typeface="Times New Roman" pitchFamily="18" charset="0"/>
                <a:cs typeface="Times New Roman" pitchFamily="18" charset="0"/>
              </a:rPr>
              <a:t>) </a:t>
            </a:r>
            <a:r>
              <a:rPr lang="en-US" sz="1400" dirty="0">
                <a:latin typeface="Times New Roman" pitchFamily="18" charset="0"/>
                <a:cs typeface="Times New Roman" pitchFamily="18" charset="0"/>
              </a:rPr>
              <a:t>collisional systems,</a:t>
            </a:r>
          </a:p>
          <a:p>
            <a:pPr algn="just"/>
            <a:r>
              <a:rPr lang="en-US" sz="1400" dirty="0">
                <a:latin typeface="Times New Roman" pitchFamily="18" charset="0"/>
                <a:cs typeface="Times New Roman" pitchFamily="18" charset="0"/>
              </a:rPr>
              <a:t>where the principal quantum  number n </a:t>
            </a:r>
            <a:r>
              <a:rPr lang="en-US" sz="1400" i="1" dirty="0">
                <a:latin typeface="Times New Roman" pitchFamily="18" charset="0"/>
                <a:cs typeface="Times New Roman" pitchFamily="18" charset="0"/>
              </a:rPr>
              <a:t>&gt;&gt; </a:t>
            </a:r>
            <a:r>
              <a:rPr lang="en-US" sz="1400" dirty="0">
                <a:latin typeface="Times New Roman" pitchFamily="18" charset="0"/>
                <a:cs typeface="Times New Roman" pitchFamily="18" charset="0"/>
              </a:rPr>
              <a:t>1, where </a:t>
            </a:r>
            <a:r>
              <a:rPr lang="en-US" sz="1400" i="1" dirty="0">
                <a:latin typeface="Times New Roman" pitchFamily="18" charset="0"/>
                <a:cs typeface="Times New Roman" pitchFamily="18" charset="0"/>
              </a:rPr>
              <a:t>A</a:t>
            </a:r>
            <a:r>
              <a:rPr lang="en-US" sz="1400" dirty="0">
                <a:latin typeface="Times New Roman" pitchFamily="18" charset="0"/>
                <a:cs typeface="Times New Roman" pitchFamily="18" charset="0"/>
              </a:rPr>
              <a:t>=H or He</a:t>
            </a:r>
          </a:p>
        </p:txBody>
      </p:sp>
      <p:sp>
        <p:nvSpPr>
          <p:cNvPr id="3" name="TextBox 2"/>
          <p:cNvSpPr txBox="1"/>
          <p:nvPr/>
        </p:nvSpPr>
        <p:spPr>
          <a:xfrm>
            <a:off x="304800" y="2982473"/>
            <a:ext cx="8447069" cy="738664"/>
          </a:xfrm>
          <a:prstGeom prst="rect">
            <a:avLst/>
          </a:prstGeom>
          <a:noFill/>
        </p:spPr>
        <p:txBody>
          <a:bodyPr wrap="square" rtlCol="0">
            <a:spAutoFit/>
          </a:bodyPr>
          <a:lstStyle/>
          <a:p>
            <a:r>
              <a:rPr lang="en-US" sz="1400" dirty="0">
                <a:solidFill>
                  <a:srgbClr val="FF0000"/>
                </a:solidFill>
                <a:latin typeface="Times New Roman" pitchFamily="18" charset="0"/>
                <a:cs typeface="Times New Roman" pitchFamily="18" charset="0"/>
              </a:rPr>
              <a:t>It will be demonstrated  that the inclusion of (n-n') mixing in the calculation, influences significantly on the </a:t>
            </a:r>
          </a:p>
          <a:p>
            <a:r>
              <a:rPr lang="en-US" sz="1400" dirty="0">
                <a:solidFill>
                  <a:srgbClr val="FF0000"/>
                </a:solidFill>
                <a:latin typeface="Times New Roman" pitchFamily="18" charset="0"/>
                <a:cs typeface="Times New Roman" pitchFamily="18" charset="0"/>
              </a:rPr>
              <a:t>values of </a:t>
            </a:r>
            <a:r>
              <a:rPr lang="en-US" sz="1400" dirty="0" err="1">
                <a:solidFill>
                  <a:srgbClr val="FF0000"/>
                </a:solidFill>
                <a:latin typeface="Times New Roman" pitchFamily="18" charset="0"/>
                <a:cs typeface="Times New Roman" pitchFamily="18" charset="0"/>
              </a:rPr>
              <a:t>chemi</a:t>
            </a:r>
            <a:r>
              <a:rPr lang="en-US" sz="1400" dirty="0">
                <a:solidFill>
                  <a:srgbClr val="FF0000"/>
                </a:solidFill>
                <a:latin typeface="Times New Roman" pitchFamily="18" charset="0"/>
                <a:cs typeface="Times New Roman" pitchFamily="18" charset="0"/>
              </a:rPr>
              <a:t>-ionization  rate coefficients (</a:t>
            </a:r>
            <a:r>
              <a:rPr lang="en-US" sz="1400" dirty="0">
                <a:solidFill>
                  <a:srgbClr val="92D050"/>
                </a:solidFill>
              </a:rPr>
              <a:t>reducing it</a:t>
            </a:r>
            <a:r>
              <a:rPr lang="en-US" sz="1400" dirty="0">
                <a:solidFill>
                  <a:srgbClr val="FF0000"/>
                </a:solidFill>
                <a:latin typeface="Times New Roman" pitchFamily="18" charset="0"/>
                <a:cs typeface="Times New Roman" pitchFamily="18" charset="0"/>
              </a:rPr>
              <a:t>), particularly in the lower part of the block of the Rydberg states.</a:t>
            </a:r>
          </a:p>
        </p:txBody>
      </p:sp>
      <p:sp>
        <p:nvSpPr>
          <p:cNvPr id="5" name="TextBox 4"/>
          <p:cNvSpPr txBox="1"/>
          <p:nvPr/>
        </p:nvSpPr>
        <p:spPr>
          <a:xfrm>
            <a:off x="337334" y="4027213"/>
            <a:ext cx="8382000" cy="707886"/>
          </a:xfrm>
          <a:prstGeom prst="rect">
            <a:avLst/>
          </a:prstGeom>
          <a:noFill/>
        </p:spPr>
        <p:txBody>
          <a:bodyPr wrap="square" rtlCol="0">
            <a:spAutoFit/>
          </a:bodyPr>
          <a:lstStyle/>
          <a:p>
            <a:r>
              <a:rPr lang="en-US" sz="1000" dirty="0">
                <a:latin typeface="Times New Roman" pitchFamily="18" charset="0"/>
                <a:cs typeface="Times New Roman" pitchFamily="18" charset="0"/>
              </a:rPr>
              <a:t>Two groups of inelastic processes in slow atom- Rydberg atom collisions, namely: </a:t>
            </a:r>
            <a:r>
              <a:rPr lang="en-US" sz="1000" dirty="0" err="1">
                <a:latin typeface="Times New Roman" pitchFamily="18" charset="0"/>
                <a:cs typeface="Times New Roman" pitchFamily="18" charset="0"/>
              </a:rPr>
              <a:t>chemi</a:t>
            </a:r>
            <a:r>
              <a:rPr lang="en-US" sz="1000" dirty="0">
                <a:latin typeface="Times New Roman" pitchFamily="18" charset="0"/>
                <a:cs typeface="Times New Roman" pitchFamily="18" charset="0"/>
              </a:rPr>
              <a:t>-ionization processes, including the processes of associative ionization and the processes of so called (n-n')-mixing, were for a longer time examined and discussed in literature. Let us note that </a:t>
            </a:r>
            <a:r>
              <a:rPr lang="en-US" sz="1000" dirty="0">
                <a:solidFill>
                  <a:srgbClr val="FF0000"/>
                </a:solidFill>
                <a:latin typeface="Times New Roman" pitchFamily="18" charset="0"/>
                <a:cs typeface="Times New Roman" pitchFamily="18" charset="0"/>
              </a:rPr>
              <a:t>concerning the processes of </a:t>
            </a:r>
            <a:r>
              <a:rPr lang="en-US" sz="1000" dirty="0" err="1">
                <a:solidFill>
                  <a:srgbClr val="FF0000"/>
                </a:solidFill>
                <a:latin typeface="Times New Roman" pitchFamily="18" charset="0"/>
                <a:cs typeface="Times New Roman" pitchFamily="18" charset="0"/>
              </a:rPr>
              <a:t>chemi</a:t>
            </a:r>
            <a:r>
              <a:rPr lang="en-US" sz="1000" dirty="0">
                <a:solidFill>
                  <a:srgbClr val="FF0000"/>
                </a:solidFill>
                <a:latin typeface="Times New Roman" pitchFamily="18" charset="0"/>
                <a:cs typeface="Times New Roman" pitchFamily="18" charset="0"/>
              </a:rPr>
              <a:t>-ionization, </a:t>
            </a:r>
            <a:r>
              <a:rPr lang="en-US" sz="1000" u="sng" dirty="0">
                <a:solidFill>
                  <a:srgbClr val="FF0000"/>
                </a:solidFill>
                <a:latin typeface="Times New Roman" pitchFamily="18" charset="0"/>
                <a:cs typeface="Times New Roman" pitchFamily="18" charset="0"/>
              </a:rPr>
              <a:t>symmetrical as well as non-symmetrical </a:t>
            </a:r>
            <a:r>
              <a:rPr lang="en-US" sz="1000" dirty="0">
                <a:solidFill>
                  <a:srgbClr val="FF0000"/>
                </a:solidFill>
                <a:latin typeface="Times New Roman" pitchFamily="18" charset="0"/>
                <a:cs typeface="Times New Roman" pitchFamily="18" charset="0"/>
              </a:rPr>
              <a:t>atom-Rydberg atom collisions have been considered, while the (n-n')- mixing processes have been considered only in the case of </a:t>
            </a:r>
            <a:r>
              <a:rPr lang="en-US" sz="1000" u="sng" dirty="0">
                <a:solidFill>
                  <a:srgbClr val="FF0000"/>
                </a:solidFill>
                <a:latin typeface="Times New Roman" pitchFamily="18" charset="0"/>
                <a:cs typeface="Times New Roman" pitchFamily="18" charset="0"/>
              </a:rPr>
              <a:t>symmetrical</a:t>
            </a:r>
            <a:r>
              <a:rPr lang="en-US" sz="1000" dirty="0">
                <a:solidFill>
                  <a:srgbClr val="FF0000"/>
                </a:solidFill>
                <a:latin typeface="Times New Roman" pitchFamily="18" charset="0"/>
                <a:cs typeface="Times New Roman" pitchFamily="18" charset="0"/>
              </a:rPr>
              <a:t> collisions.</a:t>
            </a:r>
          </a:p>
        </p:txBody>
      </p:sp>
      <p:sp>
        <p:nvSpPr>
          <p:cNvPr id="6" name="TextBox 5"/>
          <p:cNvSpPr txBox="1"/>
          <p:nvPr/>
        </p:nvSpPr>
        <p:spPr>
          <a:xfrm>
            <a:off x="304800" y="5181600"/>
            <a:ext cx="8247818" cy="861774"/>
          </a:xfrm>
          <a:prstGeom prst="rect">
            <a:avLst/>
          </a:prstGeom>
          <a:noFill/>
        </p:spPr>
        <p:txBody>
          <a:bodyPr wrap="square" rtlCol="0">
            <a:spAutoFit/>
          </a:bodyPr>
          <a:lstStyle/>
          <a:p>
            <a:r>
              <a:rPr lang="en-US" sz="1000" dirty="0">
                <a:latin typeface="Times New Roman" pitchFamily="18" charset="0"/>
                <a:cs typeface="Times New Roman" pitchFamily="18" charset="0"/>
              </a:rPr>
              <a:t>We note that </a:t>
            </a:r>
            <a:r>
              <a:rPr lang="en-US" sz="1000" u="sng" dirty="0">
                <a:solidFill>
                  <a:srgbClr val="FF0000"/>
                </a:solidFill>
                <a:latin typeface="Times New Roman" pitchFamily="18" charset="0"/>
                <a:cs typeface="Times New Roman" pitchFamily="18" charset="0"/>
              </a:rPr>
              <a:t>several unsolved problems</a:t>
            </a:r>
            <a:r>
              <a:rPr lang="en-US" sz="1000" u="sng" dirty="0">
                <a:latin typeface="Times New Roman" pitchFamily="18" charset="0"/>
                <a:cs typeface="Times New Roman" pitchFamily="18" charset="0"/>
              </a:rPr>
              <a:t> </a:t>
            </a:r>
            <a:r>
              <a:rPr lang="en-US" sz="1000" dirty="0">
                <a:latin typeface="Times New Roman" pitchFamily="18" charset="0"/>
                <a:cs typeface="Times New Roman" pitchFamily="18" charset="0"/>
              </a:rPr>
              <a:t>remained concerning the mentioned processes, connected with the fact that theoretical investigations and  </a:t>
            </a:r>
            <a:r>
              <a:rPr lang="en-US" sz="1000" u="sng" dirty="0">
                <a:solidFill>
                  <a:srgbClr val="FF0000"/>
                </a:solidFill>
                <a:latin typeface="Times New Roman" pitchFamily="18" charset="0"/>
                <a:cs typeface="Times New Roman" pitchFamily="18" charset="0"/>
              </a:rPr>
              <a:t>interpretation of existing experimental results have been based on the semi-classical approximation.</a:t>
            </a:r>
            <a:r>
              <a:rPr lang="en-US" sz="1000" dirty="0">
                <a:solidFill>
                  <a:srgbClr val="FF0000"/>
                </a:solidFill>
                <a:latin typeface="Times New Roman" pitchFamily="18" charset="0"/>
                <a:cs typeface="Times New Roman" pitchFamily="18" charset="0"/>
              </a:rPr>
              <a:t> </a:t>
            </a:r>
            <a:r>
              <a:rPr lang="en-US" sz="1000" dirty="0">
                <a:latin typeface="Times New Roman" pitchFamily="18" charset="0"/>
                <a:cs typeface="Times New Roman" pitchFamily="18" charset="0"/>
              </a:rPr>
              <a:t>However, as the principal problem we see the fact that the processes of </a:t>
            </a:r>
            <a:r>
              <a:rPr lang="en-US" sz="1000" dirty="0" err="1">
                <a:latin typeface="Times New Roman" pitchFamily="18" charset="0"/>
                <a:cs typeface="Times New Roman" pitchFamily="18" charset="0"/>
              </a:rPr>
              <a:t>chemi</a:t>
            </a:r>
            <a:r>
              <a:rPr lang="en-US" sz="1000" dirty="0">
                <a:latin typeface="Times New Roman" pitchFamily="18" charset="0"/>
                <a:cs typeface="Times New Roman" pitchFamily="18" charset="0"/>
              </a:rPr>
              <a:t>-ionization and  (n-n')-mixing in symmetrical atom-Rydberg atom collisions have been  </a:t>
            </a:r>
            <a:r>
              <a:rPr lang="en-US" sz="1000" dirty="0">
                <a:solidFill>
                  <a:srgbClr val="FF0000"/>
                </a:solidFill>
                <a:latin typeface="Times New Roman" pitchFamily="18" charset="0"/>
                <a:cs typeface="Times New Roman" pitchFamily="18" charset="0"/>
              </a:rPr>
              <a:t>up to now </a:t>
            </a:r>
            <a:r>
              <a:rPr lang="en-US" sz="1000" u="sng" dirty="0">
                <a:solidFill>
                  <a:srgbClr val="FF0000"/>
                </a:solidFill>
                <a:latin typeface="Times New Roman" pitchFamily="18" charset="0"/>
                <a:cs typeface="Times New Roman" pitchFamily="18" charset="0"/>
              </a:rPr>
              <a:t>considered  independently</a:t>
            </a:r>
            <a:r>
              <a:rPr lang="en-US" sz="1000" dirty="0">
                <a:latin typeface="Times New Roman" pitchFamily="18" charset="0"/>
                <a:cs typeface="Times New Roman" pitchFamily="18" charset="0"/>
              </a:rPr>
              <a:t>, </a:t>
            </a:r>
            <a:r>
              <a:rPr lang="en-US" sz="1000" dirty="0">
                <a:solidFill>
                  <a:srgbClr val="FF0000"/>
                </a:solidFill>
                <a:latin typeface="Times New Roman" pitchFamily="18" charset="0"/>
                <a:cs typeface="Times New Roman" pitchFamily="18" charset="0"/>
              </a:rPr>
              <a:t>in spite that </a:t>
            </a:r>
            <a:r>
              <a:rPr lang="en-US" sz="1000" dirty="0">
                <a:latin typeface="Times New Roman" pitchFamily="18" charset="0"/>
                <a:cs typeface="Times New Roman" pitchFamily="18" charset="0"/>
              </a:rPr>
              <a:t>one considers that as the ones as well the others are conditioned </a:t>
            </a:r>
            <a:r>
              <a:rPr lang="en-US" sz="1000" u="sng" dirty="0">
                <a:solidFill>
                  <a:srgbClr val="FF0000"/>
                </a:solidFill>
                <a:latin typeface="Times New Roman" pitchFamily="18" charset="0"/>
                <a:cs typeface="Times New Roman" pitchFamily="18" charset="0"/>
              </a:rPr>
              <a:t>by the same mechanism</a:t>
            </a:r>
            <a:r>
              <a:rPr lang="en-US" sz="1000" b="1" u="sng" baseline="30000" dirty="0">
                <a:solidFill>
                  <a:srgbClr val="FF0000"/>
                </a:solidFill>
                <a:latin typeface="Times New Roman" pitchFamily="18" charset="0"/>
                <a:cs typeface="Times New Roman" pitchFamily="18" charset="0"/>
              </a:rPr>
              <a:t>2</a:t>
            </a:r>
            <a:r>
              <a:rPr lang="en-US" sz="1000" dirty="0">
                <a:solidFill>
                  <a:srgbClr val="FF0000"/>
                </a:solidFill>
                <a:latin typeface="Times New Roman" pitchFamily="18" charset="0"/>
                <a:cs typeface="Times New Roman" pitchFamily="18" charset="0"/>
              </a:rPr>
              <a:t>.</a:t>
            </a:r>
            <a:r>
              <a:rPr lang="en-US" sz="1000" dirty="0">
                <a:latin typeface="Times New Roman" pitchFamily="18" charset="0"/>
                <a:cs typeface="Times New Roman" pitchFamily="18" charset="0"/>
              </a:rPr>
              <a:t> We have in view here the so called dipole resonant mechanism, described several times in literature and discussed in details in </a:t>
            </a:r>
            <a:r>
              <a:rPr lang="en-US" sz="1000" dirty="0" err="1">
                <a:latin typeface="Times New Roman" pitchFamily="18" charset="0"/>
                <a:cs typeface="Times New Roman" pitchFamily="18" charset="0"/>
              </a:rPr>
              <a:t>Mihajlov</a:t>
            </a:r>
            <a:r>
              <a:rPr lang="en-US" sz="1000" dirty="0">
                <a:latin typeface="Times New Roman" pitchFamily="18" charset="0"/>
                <a:cs typeface="Times New Roman" pitchFamily="18" charset="0"/>
              </a:rPr>
              <a:t> et al. (2012).</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979781"/>
            <a:ext cx="2557164" cy="304424"/>
          </a:xfrm>
          <a:prstGeom prst="rect">
            <a:avLst/>
          </a:prstGeom>
          <a:ln/>
          <a:extLst/>
        </p:spPr>
        <p:style>
          <a:lnRef idx="2">
            <a:schemeClr val="accent1"/>
          </a:lnRef>
          <a:fillRef idx="1">
            <a:schemeClr val="lt1"/>
          </a:fillRef>
          <a:effectRef idx="0">
            <a:schemeClr val="accent1"/>
          </a:effectRef>
          <a:fontRef idx="minor">
            <a:schemeClr val="dk1"/>
          </a:fontRef>
        </p:style>
      </p:pic>
      <p:sp>
        <p:nvSpPr>
          <p:cNvPr id="8" name="TextBox 7"/>
          <p:cNvSpPr txBox="1"/>
          <p:nvPr/>
        </p:nvSpPr>
        <p:spPr>
          <a:xfrm>
            <a:off x="6612582" y="238675"/>
            <a:ext cx="20185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a:t>MNRAS paper 2016</a:t>
            </a:r>
          </a:p>
        </p:txBody>
      </p:sp>
      <p:sp>
        <p:nvSpPr>
          <p:cNvPr id="9" name="TextBox 8"/>
          <p:cNvSpPr txBox="1"/>
          <p:nvPr/>
        </p:nvSpPr>
        <p:spPr>
          <a:xfrm>
            <a:off x="483833" y="2337622"/>
            <a:ext cx="5446106" cy="523220"/>
          </a:xfrm>
          <a:prstGeom prst="rect">
            <a:avLst/>
          </a:prstGeom>
          <a:noFill/>
        </p:spPr>
        <p:txBody>
          <a:bodyPr wrap="none" rtlCol="0">
            <a:spAutoFit/>
          </a:bodyPr>
          <a:lstStyle/>
          <a:p>
            <a:r>
              <a:rPr lang="en-US" sz="1400" dirty="0">
                <a:solidFill>
                  <a:srgbClr val="00B050"/>
                </a:solidFill>
              </a:rPr>
              <a:t>For the first time theoretically to describe together with 1 rate </a:t>
            </a:r>
            <a:r>
              <a:rPr lang="en-US" sz="1400" dirty="0" err="1">
                <a:solidFill>
                  <a:srgbClr val="00B050"/>
                </a:solidFill>
              </a:rPr>
              <a:t>coeff</a:t>
            </a:r>
            <a:r>
              <a:rPr lang="en-US" sz="1400" dirty="0">
                <a:solidFill>
                  <a:srgbClr val="00B050"/>
                </a:solidFill>
              </a:rPr>
              <a:t>.   </a:t>
            </a:r>
          </a:p>
          <a:p>
            <a:r>
              <a:rPr lang="en-US" sz="1400" dirty="0">
                <a:solidFill>
                  <a:srgbClr val="00B050"/>
                </a:solidFill>
              </a:rPr>
              <a:t>Real influence of atom-Rydberg atom processes (</a:t>
            </a:r>
            <a:r>
              <a:rPr lang="en-US" sz="1400" dirty="0" err="1">
                <a:solidFill>
                  <a:srgbClr val="00B050"/>
                </a:solidFill>
              </a:rPr>
              <a:t>chi+mix</a:t>
            </a:r>
            <a:r>
              <a:rPr lang="en-US" sz="1400" dirty="0">
                <a:solidFill>
                  <a:srgbClr val="00B050"/>
                </a:solidFill>
              </a:rPr>
              <a:t>) in stellar atm. </a:t>
            </a:r>
          </a:p>
        </p:txBody>
      </p:sp>
    </p:spTree>
    <p:extLst>
      <p:ext uri="{BB962C8B-B14F-4D97-AF65-F5344CB8AC3E}">
        <p14:creationId xmlns:p14="http://schemas.microsoft.com/office/powerpoint/2010/main" val="413187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40902"/>
            <a:ext cx="2137124" cy="307777"/>
          </a:xfrm>
          <a:prstGeom prst="rect">
            <a:avLst/>
          </a:prstGeom>
          <a:noFill/>
        </p:spPr>
        <p:txBody>
          <a:bodyPr wrap="none" rtlCol="0">
            <a:spAutoFit/>
          </a:bodyPr>
          <a:lstStyle/>
          <a:p>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48670"/>
            <a:ext cx="2812831"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446" y="1834075"/>
            <a:ext cx="4182555" cy="523220"/>
          </a:xfrm>
          <a:prstGeom prst="rect">
            <a:avLst/>
          </a:prstGeom>
          <a:noFill/>
        </p:spPr>
        <p:txBody>
          <a:bodyPr wrap="none" rtlCol="0">
            <a:spAutoFit/>
          </a:bodyPr>
          <a:lstStyle/>
          <a:p>
            <a:r>
              <a:rPr lang="en-US" sz="1400" dirty="0">
                <a:latin typeface="Times New Roman" pitchFamily="18" charset="0"/>
                <a:cs typeface="Times New Roman" pitchFamily="18" charset="0"/>
              </a:rPr>
              <a:t>and (n-n')-mixing processes, i.e. excitation-</a:t>
            </a:r>
            <a:r>
              <a:rPr lang="en-US" sz="1400" dirty="0" err="1">
                <a:latin typeface="Times New Roman" pitchFamily="18" charset="0"/>
                <a:cs typeface="Times New Roman" pitchFamily="18" charset="0"/>
              </a:rPr>
              <a:t>deexcitation</a:t>
            </a:r>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processes</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902" y="2502456"/>
            <a:ext cx="3317062" cy="39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06" y="2971800"/>
            <a:ext cx="3312858" cy="83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3886200"/>
            <a:ext cx="7543800" cy="523220"/>
          </a:xfrm>
          <a:prstGeom prst="rect">
            <a:avLst/>
          </a:prstGeom>
          <a:noFill/>
        </p:spPr>
        <p:txBody>
          <a:bodyPr wrap="square" rtlCol="0">
            <a:spAutoFit/>
          </a:bodyPr>
          <a:lstStyle/>
          <a:p>
            <a:r>
              <a:rPr lang="en-US" sz="1400" dirty="0">
                <a:latin typeface="Times New Roman" pitchFamily="18" charset="0"/>
                <a:cs typeface="Times New Roman" pitchFamily="18" charset="0"/>
              </a:rPr>
              <a:t>In this work we will investigate the influence of  processes (2) on the processes of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(1a) and (1b).</a:t>
            </a:r>
          </a:p>
        </p:txBody>
      </p:sp>
      <p:sp>
        <p:nvSpPr>
          <p:cNvPr id="5" name="TextBox 4"/>
          <p:cNvSpPr txBox="1"/>
          <p:nvPr/>
        </p:nvSpPr>
        <p:spPr>
          <a:xfrm>
            <a:off x="609600" y="4419600"/>
            <a:ext cx="7315200" cy="2246769"/>
          </a:xfrm>
          <a:prstGeom prst="rect">
            <a:avLst/>
          </a:prstGeom>
          <a:noFill/>
        </p:spPr>
        <p:txBody>
          <a:bodyPr wrap="square" rtlCol="0">
            <a:spAutoFit/>
          </a:bodyPr>
          <a:lstStyle/>
          <a:p>
            <a:pPr algn="just"/>
            <a:r>
              <a:rPr lang="en-US" sz="1400" dirty="0">
                <a:latin typeface="Times New Roman" pitchFamily="18" charset="0"/>
                <a:cs typeface="Times New Roman" pitchFamily="18" charset="0"/>
              </a:rPr>
              <a:t>Here, </a:t>
            </a:r>
            <a:r>
              <a:rPr lang="en-US" sz="1400" b="1" dirty="0">
                <a:solidFill>
                  <a:srgbClr val="FF0000"/>
                </a:solidFill>
                <a:latin typeface="Times New Roman" pitchFamily="18" charset="0"/>
                <a:cs typeface="Times New Roman" pitchFamily="18" charset="0"/>
              </a:rPr>
              <a:t>as first </a:t>
            </a:r>
            <a:r>
              <a:rPr lang="en-US" sz="1400" dirty="0">
                <a:latin typeface="Times New Roman" pitchFamily="18" charset="0"/>
                <a:cs typeface="Times New Roman" pitchFamily="18" charset="0"/>
              </a:rPr>
              <a:t>is described for this purpose, the </a:t>
            </a:r>
            <a:r>
              <a:rPr lang="en-US" sz="1400" u="sng" dirty="0">
                <a:solidFill>
                  <a:srgbClr val="FF0000"/>
                </a:solidFill>
                <a:latin typeface="Times New Roman" pitchFamily="18" charset="0"/>
                <a:cs typeface="Times New Roman" pitchFamily="18" charset="0"/>
              </a:rPr>
              <a:t>way of  inclusion of process (2) in the procedure of calculation of rate coefficients of the </a:t>
            </a:r>
            <a:r>
              <a:rPr lang="en-US" sz="1400" u="sng" dirty="0" err="1">
                <a:solidFill>
                  <a:srgbClr val="FF0000"/>
                </a:solidFill>
                <a:latin typeface="Times New Roman" pitchFamily="18" charset="0"/>
                <a:cs typeface="Times New Roman" pitchFamily="18" charset="0"/>
              </a:rPr>
              <a:t>chemi</a:t>
            </a:r>
            <a:r>
              <a:rPr lang="en-US" sz="1400" u="sng" dirty="0">
                <a:solidFill>
                  <a:srgbClr val="FF0000"/>
                </a:solidFill>
                <a:latin typeface="Times New Roman" pitchFamily="18" charset="0"/>
                <a:cs typeface="Times New Roman" pitchFamily="18" charset="0"/>
              </a:rPr>
              <a:t>-ionization processes (1a,b)</a:t>
            </a:r>
            <a:r>
              <a:rPr lang="en-US" sz="1400" u="sng" dirty="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Their values are </a:t>
            </a:r>
            <a:r>
              <a:rPr lang="en-US" sz="1400" u="sng" dirty="0">
                <a:solidFill>
                  <a:srgbClr val="FF0000"/>
                </a:solidFill>
                <a:latin typeface="Times New Roman" pitchFamily="18" charset="0"/>
                <a:cs typeface="Times New Roman" pitchFamily="18" charset="0"/>
              </a:rPr>
              <a:t>determined</a:t>
            </a:r>
            <a:r>
              <a:rPr lang="en-US" sz="1400" dirty="0">
                <a:solidFill>
                  <a:srgbClr val="FF0000"/>
                </a:solidFill>
                <a:latin typeface="Times New Roman" pitchFamily="18" charset="0"/>
                <a:cs typeface="Times New Roman" pitchFamily="18" charset="0"/>
              </a:rPr>
              <a:t> </a:t>
            </a:r>
            <a:r>
              <a:rPr lang="en-US" sz="1400" u="sng" dirty="0">
                <a:latin typeface="Times New Roman" pitchFamily="18" charset="0"/>
                <a:cs typeface="Times New Roman" pitchFamily="18" charset="0"/>
              </a:rPr>
              <a:t> </a:t>
            </a:r>
            <a:r>
              <a:rPr lang="en-US" sz="1400" u="sng" dirty="0">
                <a:solidFill>
                  <a:schemeClr val="accent3"/>
                </a:solidFill>
                <a:latin typeface="Times New Roman" pitchFamily="18" charset="0"/>
                <a:cs typeface="Times New Roman" pitchFamily="18" charset="0"/>
              </a:rPr>
              <a:t>under the conditions </a:t>
            </a:r>
            <a:r>
              <a:rPr lang="en-US" sz="1400" u="sng" dirty="0">
                <a:latin typeface="Times New Roman" pitchFamily="18" charset="0"/>
                <a:cs typeface="Times New Roman" pitchFamily="18" charset="0"/>
              </a:rPr>
              <a:t>characteristic for the </a:t>
            </a:r>
            <a:r>
              <a:rPr lang="en-US" sz="1400" u="sng" dirty="0">
                <a:solidFill>
                  <a:schemeClr val="accent3"/>
                </a:solidFill>
                <a:latin typeface="Times New Roman" pitchFamily="18" charset="0"/>
                <a:cs typeface="Times New Roman" pitchFamily="18" charset="0"/>
              </a:rPr>
              <a:t>Solar photosphere </a:t>
            </a:r>
            <a:r>
              <a:rPr lang="en-US" sz="1400" dirty="0">
                <a:latin typeface="Times New Roman" pitchFamily="18" charset="0"/>
                <a:cs typeface="Times New Roman" pitchFamily="18" charset="0"/>
              </a:rPr>
              <a:t>in the case </a:t>
            </a:r>
            <a:r>
              <a:rPr lang="en-US" sz="1400" i="1" dirty="0">
                <a:latin typeface="Times New Roman" pitchFamily="18" charset="0"/>
                <a:cs typeface="Times New Roman" pitchFamily="18" charset="0"/>
              </a:rPr>
              <a:t>A </a:t>
            </a:r>
            <a:r>
              <a:rPr lang="en-US" sz="1400" dirty="0">
                <a:latin typeface="Times New Roman" pitchFamily="18" charset="0"/>
                <a:cs typeface="Times New Roman" pitchFamily="18" charset="0"/>
              </a:rPr>
              <a:t>= H(1</a:t>
            </a:r>
            <a:r>
              <a:rPr lang="en-US" sz="1400" i="1" dirty="0">
                <a:latin typeface="Times New Roman" pitchFamily="18" charset="0"/>
                <a:cs typeface="Times New Roman" pitchFamily="18" charset="0"/>
              </a:rPr>
              <a:t>s</a:t>
            </a:r>
            <a:r>
              <a:rPr lang="en-US" sz="1400" dirty="0">
                <a:latin typeface="Times New Roman" pitchFamily="18" charset="0"/>
                <a:cs typeface="Times New Roman" pitchFamily="18" charset="0"/>
              </a:rPr>
              <a:t>) and </a:t>
            </a:r>
            <a:r>
              <a:rPr lang="en-US" sz="1400" i="1" dirty="0">
                <a:latin typeface="Times New Roman" pitchFamily="18" charset="0"/>
                <a:cs typeface="Times New Roman" pitchFamily="18" charset="0"/>
              </a:rPr>
              <a:t>A=</a:t>
            </a:r>
            <a:r>
              <a:rPr lang="en-US" sz="1400" dirty="0">
                <a:latin typeface="Times New Roman" pitchFamily="18" charset="0"/>
                <a:cs typeface="Times New Roman" pitchFamily="18" charset="0"/>
              </a:rPr>
              <a:t> He(1s</a:t>
            </a:r>
            <a:r>
              <a:rPr lang="en-US" sz="1400" baseline="30000" dirty="0">
                <a:latin typeface="Times New Roman" pitchFamily="18" charset="0"/>
                <a:cs typeface="Times New Roman" pitchFamily="18" charset="0"/>
              </a:rPr>
              <a:t>2</a:t>
            </a:r>
            <a:r>
              <a:rPr lang="en-US" sz="1400" dirty="0">
                <a:latin typeface="Times New Roman" pitchFamily="18" charset="0"/>
                <a:cs typeface="Times New Roman" pitchFamily="18" charset="0"/>
              </a:rPr>
              <a:t>) in the case of atmosphere of </a:t>
            </a:r>
            <a:r>
              <a:rPr lang="en-US" sz="1400" dirty="0">
                <a:solidFill>
                  <a:schemeClr val="accent3"/>
                </a:solidFill>
                <a:latin typeface="Times New Roman" pitchFamily="18" charset="0"/>
                <a:cs typeface="Times New Roman" pitchFamily="18" charset="0"/>
              </a:rPr>
              <a:t>DB white dwarfs</a:t>
            </a:r>
            <a:r>
              <a:rPr lang="en-US" sz="1400" dirty="0">
                <a:latin typeface="Times New Roman" pitchFamily="18" charset="0"/>
                <a:cs typeface="Times New Roman" pitchFamily="18" charset="0"/>
              </a:rPr>
              <a:t>. </a:t>
            </a:r>
          </a:p>
          <a:p>
            <a:pPr algn="just"/>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Than, the determined here values of these rate coefficients, are </a:t>
            </a:r>
            <a:r>
              <a:rPr lang="en-US" sz="1400" u="sng" dirty="0">
                <a:solidFill>
                  <a:srgbClr val="FF0000"/>
                </a:solidFill>
                <a:latin typeface="Times New Roman" pitchFamily="18" charset="0"/>
                <a:cs typeface="Times New Roman" pitchFamily="18" charset="0"/>
              </a:rPr>
              <a:t>compared</a:t>
            </a:r>
            <a:r>
              <a:rPr lang="en-US" sz="1400" dirty="0">
                <a:solidFill>
                  <a:srgbClr val="FF0000"/>
                </a:solidFill>
                <a:latin typeface="Times New Roman" pitchFamily="18" charset="0"/>
                <a:cs typeface="Times New Roman" pitchFamily="18" charset="0"/>
              </a:rPr>
              <a:t> </a:t>
            </a:r>
            <a:r>
              <a:rPr lang="en-US" sz="1400" dirty="0">
                <a:latin typeface="Times New Roman" pitchFamily="18" charset="0"/>
                <a:cs typeface="Times New Roman" pitchFamily="18" charset="0"/>
              </a:rPr>
              <a:t>with the rate coefficients of the same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determined also for the Solar photosphere and DB WD atm. in the previous articles </a:t>
            </a:r>
            <a:r>
              <a:rPr lang="en-US" sz="1400" u="sng" dirty="0" err="1">
                <a:latin typeface="Times New Roman" pitchFamily="18" charset="0"/>
                <a:cs typeface="Times New Roman" pitchFamily="18" charset="0"/>
              </a:rPr>
              <a:t>Mihajlov</a:t>
            </a:r>
            <a:r>
              <a:rPr lang="en-US" sz="1400" u="sng" dirty="0">
                <a:latin typeface="Times New Roman" pitchFamily="18" charset="0"/>
                <a:cs typeface="Times New Roman" pitchFamily="18" charset="0"/>
              </a:rPr>
              <a:t> et al. (2003, 2011a, 2011b), but </a:t>
            </a:r>
            <a:r>
              <a:rPr lang="en-US" sz="1400" u="sng" dirty="0">
                <a:solidFill>
                  <a:srgbClr val="FF0000"/>
                </a:solidFill>
                <a:latin typeface="Times New Roman" pitchFamily="18" charset="0"/>
                <a:cs typeface="Times New Roman" pitchFamily="18" charset="0"/>
              </a:rPr>
              <a:t>without inclusion of (n-n')-mixing </a:t>
            </a:r>
            <a:r>
              <a:rPr lang="en-US" sz="1400" dirty="0">
                <a:solidFill>
                  <a:srgbClr val="FF0000"/>
                </a:solidFill>
                <a:latin typeface="Times New Roman" pitchFamily="18" charset="0"/>
                <a:cs typeface="Times New Roman" pitchFamily="18" charset="0"/>
              </a:rPr>
              <a:t>processes</a:t>
            </a:r>
            <a:r>
              <a:rPr lang="en-US" sz="1400" dirty="0">
                <a:latin typeface="Times New Roman" pitchFamily="18" charset="0"/>
                <a:cs typeface="Times New Roman" pitchFamily="18" charset="0"/>
              </a:rPr>
              <a:t>. We draw attention that, as a difference from  this previous article,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 ionization rate coefficients are here </a:t>
            </a:r>
            <a:r>
              <a:rPr lang="en-US" sz="1400" u="sng" dirty="0">
                <a:solidFill>
                  <a:srgbClr val="FF0000"/>
                </a:solidFill>
                <a:latin typeface="Times New Roman" pitchFamily="18" charset="0"/>
                <a:cs typeface="Times New Roman" pitchFamily="18" charset="0"/>
              </a:rPr>
              <a:t>without the simplification</a:t>
            </a:r>
            <a:r>
              <a:rPr lang="en-US" sz="1400" u="sng" dirty="0">
                <a:latin typeface="Times New Roman" pitchFamily="18" charset="0"/>
                <a:cs typeface="Times New Roman" pitchFamily="18" charset="0"/>
              </a:rPr>
              <a:t> </a:t>
            </a:r>
            <a:r>
              <a:rPr lang="en-US" sz="1400" dirty="0">
                <a:latin typeface="Times New Roman" pitchFamily="18" charset="0"/>
                <a:cs typeface="Times New Roman" pitchFamily="18" charset="0"/>
              </a:rPr>
              <a:t>of  the expression for Gaunt factor,</a:t>
            </a:r>
          </a:p>
        </p:txBody>
      </p:sp>
      <p:sp>
        <p:nvSpPr>
          <p:cNvPr id="9" name="TextBox 8"/>
          <p:cNvSpPr txBox="1"/>
          <p:nvPr/>
        </p:nvSpPr>
        <p:spPr>
          <a:xfrm>
            <a:off x="4572000" y="2515234"/>
            <a:ext cx="442750" cy="369332"/>
          </a:xfrm>
          <a:prstGeom prst="rect">
            <a:avLst/>
          </a:prstGeom>
          <a:noFill/>
        </p:spPr>
        <p:txBody>
          <a:bodyPr wrap="none" rtlCol="0">
            <a:spAutoFit/>
          </a:bodyPr>
          <a:lstStyle/>
          <a:p>
            <a:r>
              <a:rPr lang="en-US" dirty="0"/>
              <a:t>(2)</a:t>
            </a:r>
          </a:p>
        </p:txBody>
      </p:sp>
      <p:sp>
        <p:nvSpPr>
          <p:cNvPr id="10" name="TextBox 9"/>
          <p:cNvSpPr txBox="1"/>
          <p:nvPr/>
        </p:nvSpPr>
        <p:spPr>
          <a:xfrm>
            <a:off x="3810000" y="762000"/>
            <a:ext cx="553357" cy="369332"/>
          </a:xfrm>
          <a:prstGeom prst="rect">
            <a:avLst/>
          </a:prstGeom>
          <a:noFill/>
        </p:spPr>
        <p:txBody>
          <a:bodyPr wrap="none" rtlCol="0">
            <a:spAutoFit/>
          </a:bodyPr>
          <a:lstStyle/>
          <a:p>
            <a:r>
              <a:rPr lang="en-US" dirty="0"/>
              <a:t>(1a)</a:t>
            </a:r>
          </a:p>
        </p:txBody>
      </p:sp>
      <p:sp>
        <p:nvSpPr>
          <p:cNvPr id="11" name="Rectangle 10"/>
          <p:cNvSpPr/>
          <p:nvPr/>
        </p:nvSpPr>
        <p:spPr>
          <a:xfrm>
            <a:off x="3810000" y="1152062"/>
            <a:ext cx="564578" cy="369332"/>
          </a:xfrm>
          <a:prstGeom prst="rect">
            <a:avLst/>
          </a:prstGeom>
        </p:spPr>
        <p:txBody>
          <a:bodyPr wrap="none">
            <a:spAutoFit/>
          </a:bodyPr>
          <a:lstStyle/>
          <a:p>
            <a:r>
              <a:rPr lang="en-US" dirty="0"/>
              <a:t>(1b)</a:t>
            </a:r>
          </a:p>
        </p:txBody>
      </p:sp>
    </p:spTree>
    <p:extLst>
      <p:ext uri="{BB962C8B-B14F-4D97-AF65-F5344CB8AC3E}">
        <p14:creationId xmlns:p14="http://schemas.microsoft.com/office/powerpoint/2010/main" val="260992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7772400" cy="738664"/>
          </a:xfrm>
          <a:prstGeom prst="rect">
            <a:avLst/>
          </a:prstGeom>
          <a:noFill/>
        </p:spPr>
        <p:txBody>
          <a:bodyPr wrap="square" rtlCol="0">
            <a:spAutoFit/>
          </a:bodyPr>
          <a:lstStyle/>
          <a:p>
            <a:r>
              <a:rPr lang="en-US" sz="1400" dirty="0">
                <a:latin typeface="Times New Roman" pitchFamily="18" charset="0"/>
                <a:cs typeface="Times New Roman" pitchFamily="18" charset="0"/>
              </a:rPr>
              <a:t>Besides, here, as a difference from </a:t>
            </a:r>
            <a:r>
              <a:rPr lang="en-US" sz="1400" dirty="0" err="1">
                <a:latin typeface="Times New Roman" pitchFamily="18" charset="0"/>
                <a:cs typeface="Times New Roman" pitchFamily="18" charset="0"/>
              </a:rPr>
              <a:t>Mihajlov</a:t>
            </a:r>
            <a:r>
              <a:rPr lang="en-US" sz="1400" dirty="0">
                <a:latin typeface="Times New Roman" pitchFamily="18" charset="0"/>
                <a:cs typeface="Times New Roman" pitchFamily="18" charset="0"/>
              </a:rPr>
              <a:t> et al. (2003; 2011a; 2011b), the </a:t>
            </a:r>
            <a:r>
              <a:rPr lang="en-US" sz="1400" u="sng" dirty="0">
                <a:solidFill>
                  <a:srgbClr val="FF0000"/>
                </a:solidFill>
                <a:latin typeface="Times New Roman" pitchFamily="18" charset="0"/>
                <a:cs typeface="Times New Roman" pitchFamily="18" charset="0"/>
              </a:rPr>
              <a:t>average </a:t>
            </a:r>
            <a:r>
              <a:rPr lang="en-US" sz="1400" u="sng" dirty="0" err="1">
                <a:solidFill>
                  <a:srgbClr val="FF0000"/>
                </a:solidFill>
                <a:latin typeface="Times New Roman" pitchFamily="18" charset="0"/>
                <a:cs typeface="Times New Roman" pitchFamily="18" charset="0"/>
              </a:rPr>
              <a:t>chemi</a:t>
            </a:r>
            <a:r>
              <a:rPr lang="en-US" sz="1400" u="sng" dirty="0">
                <a:solidFill>
                  <a:srgbClr val="FF0000"/>
                </a:solidFill>
                <a:latin typeface="Times New Roman" pitchFamily="18" charset="0"/>
                <a:cs typeface="Times New Roman" pitchFamily="18" charset="0"/>
              </a:rPr>
              <a:t>-ionization  rate coefficient</a:t>
            </a:r>
            <a:r>
              <a:rPr lang="en-US" sz="1400" dirty="0">
                <a:solidFill>
                  <a:srgbClr val="FF0000"/>
                </a:solidFill>
                <a:latin typeface="Times New Roman" pitchFamily="18" charset="0"/>
                <a:cs typeface="Times New Roman" pitchFamily="18" charset="0"/>
              </a:rPr>
              <a:t> for a given </a:t>
            </a:r>
            <a:r>
              <a:rPr lang="en-US" sz="1400" i="1" dirty="0">
                <a:solidFill>
                  <a:srgbClr val="FF0000"/>
                </a:solidFill>
                <a:latin typeface="Times New Roman" pitchFamily="18" charset="0"/>
                <a:cs typeface="Times New Roman" pitchFamily="18" charset="0"/>
              </a:rPr>
              <a:t>n </a:t>
            </a:r>
            <a:r>
              <a:rPr lang="en-US" sz="1400" dirty="0">
                <a:solidFill>
                  <a:srgbClr val="FF0000"/>
                </a:solidFill>
                <a:latin typeface="Times New Roman" pitchFamily="18" charset="0"/>
                <a:cs typeface="Times New Roman" pitchFamily="18" charset="0"/>
              </a:rPr>
              <a:t>is obtained as a result of the corresponding </a:t>
            </a:r>
            <a:r>
              <a:rPr lang="en-US" sz="1400" u="sng" dirty="0">
                <a:solidFill>
                  <a:srgbClr val="FF0000"/>
                </a:solidFill>
                <a:latin typeface="Times New Roman" pitchFamily="18" charset="0"/>
                <a:cs typeface="Times New Roman" pitchFamily="18" charset="0"/>
              </a:rPr>
              <a:t>averaging of partial </a:t>
            </a:r>
            <a:r>
              <a:rPr lang="en-US" sz="1400" u="sng" dirty="0" err="1">
                <a:solidFill>
                  <a:srgbClr val="FF0000"/>
                </a:solidFill>
                <a:latin typeface="Times New Roman" pitchFamily="18" charset="0"/>
                <a:cs typeface="Times New Roman" pitchFamily="18" charset="0"/>
              </a:rPr>
              <a:t>chemi</a:t>
            </a:r>
            <a:r>
              <a:rPr lang="en-US" sz="1400" u="sng" dirty="0">
                <a:solidFill>
                  <a:srgbClr val="FF0000"/>
                </a:solidFill>
                <a:latin typeface="Times New Roman" pitchFamily="18" charset="0"/>
                <a:cs typeface="Times New Roman" pitchFamily="18" charset="0"/>
              </a:rPr>
              <a:t>-ionization rate coefficients for every </a:t>
            </a:r>
            <a:r>
              <a:rPr lang="en-US" sz="1400" i="1" u="sng" dirty="0">
                <a:solidFill>
                  <a:srgbClr val="FF0000"/>
                </a:solidFill>
                <a:latin typeface="Times New Roman" pitchFamily="18" charset="0"/>
                <a:cs typeface="Times New Roman" pitchFamily="18" charset="0"/>
              </a:rPr>
              <a:t>l </a:t>
            </a:r>
            <a:r>
              <a:rPr lang="en-US" sz="1400" u="sng" dirty="0">
                <a:solidFill>
                  <a:srgbClr val="FF0000"/>
                </a:solidFill>
                <a:latin typeface="Times New Roman" pitchFamily="18" charset="0"/>
                <a:cs typeface="Times New Roman" pitchFamily="18" charset="0"/>
              </a:rPr>
              <a:t>where 0 </a:t>
            </a:r>
            <a:r>
              <a:rPr lang="en-US" sz="1400" i="1" u="sng" dirty="0">
                <a:solidFill>
                  <a:srgbClr val="FF0000"/>
                </a:solidFill>
                <a:latin typeface="Times New Roman" pitchFamily="18" charset="0"/>
                <a:cs typeface="Times New Roman" pitchFamily="18" charset="0"/>
              </a:rPr>
              <a:t>≤  l ≤  n-</a:t>
            </a:r>
            <a:r>
              <a:rPr lang="en-US" sz="1400" u="sng" dirty="0">
                <a:solidFill>
                  <a:srgbClr val="FF0000"/>
                </a:solidFill>
                <a:latin typeface="Times New Roman" pitchFamily="18" charset="0"/>
                <a:cs typeface="Times New Roman" pitchFamily="18" charset="0"/>
              </a:rPr>
              <a:t>1</a:t>
            </a:r>
            <a:r>
              <a:rPr lang="en-US" sz="1400" dirty="0">
                <a:solidFill>
                  <a:srgbClr val="FF0000"/>
                </a:solidFill>
                <a:latin typeface="Times New Roman" pitchFamily="18" charset="0"/>
                <a:cs typeface="Times New Roman" pitchFamily="18" charset="0"/>
              </a:rPr>
              <a:t>.</a:t>
            </a:r>
            <a:r>
              <a:rPr lang="en-US" sz="1400" dirty="0">
                <a:latin typeface="Times New Roman" pitchFamily="18" charset="0"/>
                <a:cs typeface="Times New Roman" pitchFamily="18" charset="0"/>
              </a:rPr>
              <a:t>   </a:t>
            </a:r>
            <a:r>
              <a:rPr lang="en-US" sz="1400" i="1" dirty="0">
                <a:latin typeface="Times New Roman" pitchFamily="18" charset="0"/>
                <a:cs typeface="Times New Roman" pitchFamily="18" charset="0"/>
              </a:rPr>
              <a:t>l</a:t>
            </a:r>
            <a:r>
              <a:rPr lang="en-US" sz="1400" dirty="0">
                <a:latin typeface="Times New Roman" pitchFamily="18" charset="0"/>
                <a:cs typeface="Times New Roman" pitchFamily="18" charset="0"/>
              </a:rPr>
              <a:t> orbital quantum number and </a:t>
            </a:r>
            <a:r>
              <a:rPr lang="en-US" sz="1400" i="1" dirty="0">
                <a:latin typeface="Times New Roman" pitchFamily="18" charset="0"/>
                <a:cs typeface="Times New Roman" pitchFamily="18" charset="0"/>
              </a:rPr>
              <a:t>n</a:t>
            </a:r>
            <a:r>
              <a:rPr lang="en-US" sz="1400" dirty="0">
                <a:latin typeface="Times New Roman" pitchFamily="18" charset="0"/>
                <a:cs typeface="Times New Roman" pitchFamily="18" charset="0"/>
              </a:rPr>
              <a:t> principal </a:t>
            </a:r>
            <a:r>
              <a:rPr lang="en-US" sz="1400" dirty="0" err="1">
                <a:latin typeface="Times New Roman" panose="02020603050405020304" pitchFamily="18" charset="0"/>
                <a:cs typeface="Times New Roman" panose="02020603050405020304" pitchFamily="18" charset="0"/>
              </a:rPr>
              <a:t>q.n</a:t>
            </a:r>
            <a:endParaRPr lang="en-US" sz="1400" dirty="0">
              <a:latin typeface="Times New Roman" pitchFamily="18" charset="0"/>
              <a:cs typeface="Times New Roman" pitchFamily="18" charset="0"/>
            </a:endParaRPr>
          </a:p>
        </p:txBody>
      </p:sp>
      <p:sp>
        <p:nvSpPr>
          <p:cNvPr id="3" name="TextBox 2"/>
          <p:cNvSpPr txBox="1"/>
          <p:nvPr/>
        </p:nvSpPr>
        <p:spPr>
          <a:xfrm>
            <a:off x="609600" y="1066800"/>
            <a:ext cx="7619137" cy="307777"/>
          </a:xfrm>
          <a:prstGeom prst="rect">
            <a:avLst/>
          </a:prstGeom>
          <a:noFill/>
        </p:spPr>
        <p:txBody>
          <a:bodyPr wrap="none" rtlCol="0">
            <a:spAutoFit/>
          </a:bodyPr>
          <a:lstStyle/>
          <a:p>
            <a:r>
              <a:rPr lang="en-US" sz="1400" dirty="0">
                <a:latin typeface="Times New Roman" pitchFamily="18" charset="0"/>
                <a:cs typeface="Times New Roman" pitchFamily="18" charset="0"/>
              </a:rPr>
              <a:t>Expressions now </a:t>
            </a:r>
            <a:r>
              <a:rPr lang="en-US" sz="1400" dirty="0">
                <a:solidFill>
                  <a:srgbClr val="92D050"/>
                </a:solidFill>
                <a:latin typeface="Times New Roman" pitchFamily="18" charset="0"/>
                <a:cs typeface="Times New Roman" pitchFamily="18" charset="0"/>
              </a:rPr>
              <a:t>without simplification </a:t>
            </a:r>
            <a:r>
              <a:rPr lang="en-US" sz="1400" dirty="0">
                <a:latin typeface="Times New Roman" pitchFamily="18" charset="0"/>
                <a:cs typeface="Times New Roman" pitchFamily="18" charset="0"/>
              </a:rPr>
              <a:t>comparing to </a:t>
            </a:r>
            <a:r>
              <a:rPr lang="en-US" sz="1400" dirty="0" err="1">
                <a:latin typeface="Times New Roman" pitchFamily="18" charset="0"/>
                <a:cs typeface="Times New Roman" pitchFamily="18" charset="0"/>
              </a:rPr>
              <a:t>Mihajlov</a:t>
            </a:r>
            <a:r>
              <a:rPr lang="en-US" sz="1400" dirty="0">
                <a:latin typeface="Times New Roman" pitchFamily="18" charset="0"/>
                <a:cs typeface="Times New Roman" pitchFamily="18" charset="0"/>
              </a:rPr>
              <a:t> et al. (2003;2011) and </a:t>
            </a:r>
            <a:r>
              <a:rPr lang="en-US" sz="1400" dirty="0">
                <a:solidFill>
                  <a:srgbClr val="92D050"/>
                </a:solidFill>
                <a:latin typeface="Times New Roman" pitchFamily="18" charset="0"/>
                <a:cs typeface="Times New Roman" pitchFamily="18" charset="0"/>
              </a:rPr>
              <a:t>with averaging    </a:t>
            </a:r>
          </a:p>
        </p:txBody>
      </p:sp>
    </p:spTree>
    <p:extLst>
      <p:ext uri="{BB962C8B-B14F-4D97-AF65-F5344CB8AC3E}">
        <p14:creationId xmlns:p14="http://schemas.microsoft.com/office/powerpoint/2010/main" val="118322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18859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srcRect/>
          <a:stretch>
            <a:fillRect/>
          </a:stretch>
        </p:blipFill>
        <p:spPr bwMode="auto">
          <a:xfrm>
            <a:off x="609600" y="1126156"/>
            <a:ext cx="1738313" cy="451351"/>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81000" y="1905000"/>
            <a:ext cx="2266950" cy="316139"/>
          </a:xfrm>
          <a:prstGeom prst="rect">
            <a:avLst/>
          </a:prstGeom>
          <a:noFill/>
          <a:ln w="9525">
            <a:noFill/>
            <a:miter lim="800000"/>
            <a:headEnd/>
            <a:tailEnd/>
          </a:ln>
        </p:spPr>
      </p:pic>
      <p:sp>
        <p:nvSpPr>
          <p:cNvPr id="14" name="TextBox 13"/>
          <p:cNvSpPr txBox="1"/>
          <p:nvPr/>
        </p:nvSpPr>
        <p:spPr>
          <a:xfrm>
            <a:off x="609600" y="1600200"/>
            <a:ext cx="1656864" cy="369332"/>
          </a:xfrm>
          <a:prstGeom prst="rect">
            <a:avLst/>
          </a:prstGeom>
          <a:noFill/>
        </p:spPr>
        <p:txBody>
          <a:bodyPr wrap="none" rtlCol="0">
            <a:spAutoFit/>
          </a:bodyPr>
          <a:lstStyle/>
          <a:p>
            <a:r>
              <a:rPr lang="en-US" dirty="0"/>
              <a:t>+ pre-ionization</a:t>
            </a:r>
          </a:p>
        </p:txBody>
      </p:sp>
      <p:sp>
        <p:nvSpPr>
          <p:cNvPr id="15" name="TextBox 14"/>
          <p:cNvSpPr txBox="1"/>
          <p:nvPr/>
        </p:nvSpPr>
        <p:spPr>
          <a:xfrm>
            <a:off x="533400" y="3124200"/>
            <a:ext cx="1656864" cy="369332"/>
          </a:xfrm>
          <a:prstGeom prst="rect">
            <a:avLst/>
          </a:prstGeom>
          <a:noFill/>
        </p:spPr>
        <p:txBody>
          <a:bodyPr wrap="none" rtlCol="0">
            <a:spAutoFit/>
          </a:bodyPr>
          <a:lstStyle/>
          <a:p>
            <a:r>
              <a:rPr lang="en-US" dirty="0"/>
              <a:t>+ pre-ionization</a:t>
            </a:r>
          </a:p>
        </p:txBody>
      </p:sp>
      <p:pic>
        <p:nvPicPr>
          <p:cNvPr id="16" name="Picture 5"/>
          <p:cNvPicPr>
            <a:picLocks noChangeAspect="1" noChangeArrowheads="1"/>
          </p:cNvPicPr>
          <p:nvPr/>
        </p:nvPicPr>
        <p:blipFill>
          <a:blip r:embed="rId4" cstate="print"/>
          <a:srcRect/>
          <a:stretch>
            <a:fillRect/>
          </a:stretch>
        </p:blipFill>
        <p:spPr bwMode="auto">
          <a:xfrm>
            <a:off x="304800" y="3429000"/>
            <a:ext cx="2419350" cy="3810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156485" y="2709096"/>
            <a:ext cx="2438400" cy="361950"/>
          </a:xfrm>
          <a:prstGeom prst="rect">
            <a:avLst/>
          </a:prstGeom>
          <a:noFill/>
          <a:ln w="9525">
            <a:noFill/>
            <a:miter lim="800000"/>
            <a:headEnd/>
            <a:tailEnd/>
          </a:ln>
        </p:spPr>
      </p:pic>
      <p:sp>
        <p:nvSpPr>
          <p:cNvPr id="18" name="TextBox 17"/>
          <p:cNvSpPr txBox="1"/>
          <p:nvPr/>
        </p:nvSpPr>
        <p:spPr>
          <a:xfrm>
            <a:off x="0" y="1447800"/>
            <a:ext cx="388248" cy="369332"/>
          </a:xfrm>
          <a:prstGeom prst="rect">
            <a:avLst/>
          </a:prstGeom>
          <a:noFill/>
        </p:spPr>
        <p:txBody>
          <a:bodyPr wrap="none" rtlCol="0">
            <a:spAutoFit/>
          </a:bodyPr>
          <a:lstStyle/>
          <a:p>
            <a:r>
              <a:rPr lang="en-US" dirty="0"/>
              <a:t>A)</a:t>
            </a:r>
          </a:p>
        </p:txBody>
      </p:sp>
      <p:sp>
        <p:nvSpPr>
          <p:cNvPr id="19" name="TextBox 18"/>
          <p:cNvSpPr txBox="1"/>
          <p:nvPr/>
        </p:nvSpPr>
        <p:spPr>
          <a:xfrm>
            <a:off x="0" y="3048000"/>
            <a:ext cx="388248" cy="369332"/>
          </a:xfrm>
          <a:prstGeom prst="rect">
            <a:avLst/>
          </a:prstGeom>
          <a:noFill/>
        </p:spPr>
        <p:txBody>
          <a:bodyPr wrap="none" rtlCol="0">
            <a:spAutoFit/>
          </a:bodyPr>
          <a:lstStyle/>
          <a:p>
            <a:r>
              <a:rPr lang="en-US" dirty="0"/>
              <a:t>B)</a:t>
            </a:r>
          </a:p>
        </p:txBody>
      </p:sp>
      <p:sp>
        <p:nvSpPr>
          <p:cNvPr id="2" name="TextBox 1"/>
          <p:cNvSpPr txBox="1"/>
          <p:nvPr/>
        </p:nvSpPr>
        <p:spPr>
          <a:xfrm>
            <a:off x="3581400" y="304800"/>
            <a:ext cx="5029200" cy="738664"/>
          </a:xfrm>
          <a:prstGeom prst="rect">
            <a:avLst/>
          </a:prstGeom>
          <a:noFill/>
        </p:spPr>
        <p:txBody>
          <a:bodyPr wrap="square" rtlCol="0">
            <a:spAutoFit/>
          </a:bodyPr>
          <a:lstStyle/>
          <a:p>
            <a:r>
              <a:rPr lang="en-US" sz="1400" i="1" dirty="0">
                <a:latin typeface="Times New Roman" pitchFamily="18" charset="0"/>
                <a:cs typeface="Times New Roman" pitchFamily="18" charset="0"/>
              </a:rPr>
              <a:t>K</a:t>
            </a:r>
            <a:r>
              <a:rPr lang="en-US" sz="1400" i="1" baseline="-25000" dirty="0">
                <a:latin typeface="Times New Roman" pitchFamily="18" charset="0"/>
                <a:cs typeface="Times New Roman" pitchFamily="18" charset="0"/>
              </a:rPr>
              <a:t>1a</a:t>
            </a:r>
            <a:r>
              <a:rPr lang="en-US" sz="1400" i="1" dirty="0">
                <a:latin typeface="Times New Roman" pitchFamily="18" charset="0"/>
                <a:cs typeface="Times New Roman" pitchFamily="18" charset="0"/>
              </a:rPr>
              <a:t>(n; l; T) </a:t>
            </a:r>
            <a:r>
              <a:rPr lang="en-US" sz="1400" dirty="0">
                <a:latin typeface="Times New Roman" pitchFamily="18" charset="0"/>
                <a:cs typeface="Times New Roman" pitchFamily="18" charset="0"/>
              </a:rPr>
              <a:t>and </a:t>
            </a:r>
            <a:r>
              <a:rPr lang="en-US" sz="1400" i="1" dirty="0">
                <a:latin typeface="Times New Roman" pitchFamily="18" charset="0"/>
                <a:cs typeface="Times New Roman" pitchFamily="18" charset="0"/>
              </a:rPr>
              <a:t>K</a:t>
            </a:r>
            <a:r>
              <a:rPr lang="en-US" sz="1400" i="1" baseline="-25000" dirty="0">
                <a:latin typeface="Times New Roman" pitchFamily="18" charset="0"/>
                <a:cs typeface="Times New Roman" pitchFamily="18" charset="0"/>
              </a:rPr>
              <a:t>1b</a:t>
            </a:r>
            <a:r>
              <a:rPr lang="en-US" sz="1400" i="1" dirty="0">
                <a:latin typeface="Times New Roman" pitchFamily="18" charset="0"/>
                <a:cs typeface="Times New Roman" pitchFamily="18" charset="0"/>
              </a:rPr>
              <a:t>(n; l; T) </a:t>
            </a:r>
            <a:r>
              <a:rPr lang="en-US" sz="1400" dirty="0">
                <a:latin typeface="Times New Roman" pitchFamily="18" charset="0"/>
                <a:cs typeface="Times New Roman" pitchFamily="18" charset="0"/>
              </a:rPr>
              <a:t>are </a:t>
            </a:r>
            <a:r>
              <a:rPr lang="en-US" sz="1400" u="sng" dirty="0">
                <a:solidFill>
                  <a:srgbClr val="FF0000"/>
                </a:solidFill>
                <a:latin typeface="Times New Roman" pitchFamily="18" charset="0"/>
                <a:cs typeface="Times New Roman" pitchFamily="18" charset="0"/>
              </a:rPr>
              <a:t>partial rate coefficients </a:t>
            </a:r>
            <a:r>
              <a:rPr lang="en-US" sz="1400" dirty="0">
                <a:latin typeface="Times New Roman" pitchFamily="18" charset="0"/>
                <a:cs typeface="Times New Roman" pitchFamily="18" charset="0"/>
              </a:rPr>
              <a:t>of processes </a:t>
            </a:r>
            <a:r>
              <a:rPr lang="en-US" sz="1400" dirty="0">
                <a:solidFill>
                  <a:srgbClr val="FF0000"/>
                </a:solidFill>
                <a:latin typeface="Times New Roman" pitchFamily="18" charset="0"/>
                <a:cs typeface="Times New Roman" pitchFamily="18" charset="0"/>
              </a:rPr>
              <a:t>(1a) and (1b) (+pre-ionization</a:t>
            </a:r>
            <a:r>
              <a:rPr lang="en-US" sz="1400" dirty="0">
                <a:latin typeface="Times New Roman" pitchFamily="18" charset="0"/>
                <a:cs typeface="Times New Roman" pitchFamily="18" charset="0"/>
              </a:rPr>
              <a:t>), separately determined for given </a:t>
            </a:r>
            <a:r>
              <a:rPr lang="en-US" sz="1400" i="1" dirty="0">
                <a:latin typeface="Times New Roman" pitchFamily="18" charset="0"/>
                <a:cs typeface="Times New Roman" pitchFamily="18" charset="0"/>
              </a:rPr>
              <a:t>n, l </a:t>
            </a:r>
            <a:r>
              <a:rPr lang="en-US" sz="1400" dirty="0">
                <a:latin typeface="Times New Roman" pitchFamily="18" charset="0"/>
                <a:cs typeface="Times New Roman" pitchFamily="18" charset="0"/>
              </a:rPr>
              <a:t>and </a:t>
            </a:r>
            <a:r>
              <a:rPr lang="en-US" sz="1400" i="1" dirty="0">
                <a:latin typeface="Times New Roman" pitchFamily="18" charset="0"/>
                <a:cs typeface="Times New Roman" pitchFamily="18" charset="0"/>
              </a:rPr>
              <a:t>T,</a:t>
            </a:r>
            <a:r>
              <a:rPr lang="en-US" sz="1400" dirty="0">
                <a:latin typeface="Times New Roman" pitchFamily="18" charset="0"/>
                <a:cs typeface="Times New Roman" pitchFamily="18" charset="0"/>
              </a:rPr>
              <a:t> where </a:t>
            </a:r>
            <a:r>
              <a:rPr lang="en-US" sz="1400" i="1" dirty="0">
                <a:latin typeface="Times New Roman" pitchFamily="18" charset="0"/>
                <a:cs typeface="Times New Roman" pitchFamily="18" charset="0"/>
              </a:rPr>
              <a:t>T</a:t>
            </a:r>
            <a:r>
              <a:rPr lang="en-US" sz="1400" dirty="0">
                <a:latin typeface="Times New Roman" pitchFamily="18" charset="0"/>
                <a:cs typeface="Times New Roman" pitchFamily="18" charset="0"/>
              </a:rPr>
              <a:t> is temperature of the considered plasma,</a:t>
            </a:r>
          </a:p>
        </p:txBody>
      </p:sp>
      <p:sp>
        <p:nvSpPr>
          <p:cNvPr id="7" name="TextBox 6"/>
          <p:cNvSpPr txBox="1"/>
          <p:nvPr/>
        </p:nvSpPr>
        <p:spPr>
          <a:xfrm>
            <a:off x="3581400" y="1143000"/>
            <a:ext cx="4800600" cy="738664"/>
          </a:xfrm>
          <a:prstGeom prst="rect">
            <a:avLst/>
          </a:prstGeom>
          <a:noFill/>
        </p:spPr>
        <p:txBody>
          <a:bodyPr wrap="square" rtlCol="0">
            <a:spAutoFit/>
          </a:bodyPr>
          <a:lstStyle/>
          <a:p>
            <a:r>
              <a:rPr lang="en-US" sz="1400" i="1" dirty="0">
                <a:latin typeface="Times New Roman" pitchFamily="18" charset="0"/>
                <a:cs typeface="Times New Roman" pitchFamily="18" charset="0"/>
              </a:rPr>
              <a:t>K</a:t>
            </a:r>
            <a:r>
              <a:rPr lang="en-US" sz="1400" i="1" baseline="-25000" dirty="0">
                <a:latin typeface="Times New Roman" pitchFamily="18" charset="0"/>
                <a:cs typeface="Times New Roman" pitchFamily="18" charset="0"/>
              </a:rPr>
              <a:t>1</a:t>
            </a:r>
            <a:r>
              <a:rPr lang="en-US" sz="1400" i="1" dirty="0">
                <a:latin typeface="Times New Roman" pitchFamily="18" charset="0"/>
                <a:cs typeface="Times New Roman" pitchFamily="18" charset="0"/>
              </a:rPr>
              <a:t>(n; l; T)</a:t>
            </a:r>
            <a:r>
              <a:rPr lang="en-US" sz="1400" dirty="0">
                <a:latin typeface="Times New Roman" pitchFamily="18" charset="0"/>
                <a:cs typeface="Times New Roman" pitchFamily="18" charset="0"/>
              </a:rPr>
              <a:t> is the </a:t>
            </a:r>
            <a:r>
              <a:rPr lang="en-US" sz="1400" u="sng" dirty="0">
                <a:solidFill>
                  <a:srgbClr val="FF0000"/>
                </a:solidFill>
                <a:latin typeface="Times New Roman" pitchFamily="18" charset="0"/>
                <a:cs typeface="Times New Roman" pitchFamily="18" charset="0"/>
              </a:rPr>
              <a:t>partial rate</a:t>
            </a:r>
            <a:r>
              <a:rPr lang="en-US" sz="1400" dirty="0">
                <a:solidFill>
                  <a:srgbClr val="FF0000"/>
                </a:solidFill>
                <a:latin typeface="Times New Roman" pitchFamily="18" charset="0"/>
                <a:cs typeface="Times New Roman" pitchFamily="18" charset="0"/>
              </a:rPr>
              <a:t> </a:t>
            </a:r>
            <a:r>
              <a:rPr lang="en-US" sz="1400" dirty="0">
                <a:latin typeface="Times New Roman" pitchFamily="18" charset="0"/>
                <a:cs typeface="Times New Roman" pitchFamily="18" charset="0"/>
              </a:rPr>
              <a:t>coefficient of processes (1a) and (1b)(+ pre-ionization) </a:t>
            </a:r>
            <a:r>
              <a:rPr lang="en-US" sz="1400" dirty="0">
                <a:solidFill>
                  <a:srgbClr val="FF0000"/>
                </a:solidFill>
                <a:latin typeface="Times New Roman" pitchFamily="18" charset="0"/>
                <a:cs typeface="Times New Roman" pitchFamily="18" charset="0"/>
              </a:rPr>
              <a:t>together</a:t>
            </a:r>
            <a:r>
              <a:rPr lang="en-US" sz="1400" dirty="0">
                <a:latin typeface="Times New Roman" pitchFamily="18" charset="0"/>
                <a:cs typeface="Times New Roman" pitchFamily="18" charset="0"/>
              </a:rPr>
              <a:t>, namely </a:t>
            </a:r>
            <a:r>
              <a:rPr lang="en-US" sz="1400" i="1" dirty="0">
                <a:latin typeface="Times New Roman" pitchFamily="18" charset="0"/>
                <a:cs typeface="Times New Roman" pitchFamily="18" charset="0"/>
              </a:rPr>
              <a:t>K</a:t>
            </a:r>
            <a:r>
              <a:rPr lang="en-US" sz="1400" i="1" baseline="-25000" dirty="0">
                <a:latin typeface="Times New Roman" pitchFamily="18" charset="0"/>
                <a:cs typeface="Times New Roman" pitchFamily="18" charset="0"/>
              </a:rPr>
              <a:t>1</a:t>
            </a:r>
            <a:r>
              <a:rPr lang="en-US" sz="1400" i="1" dirty="0">
                <a:latin typeface="Times New Roman" pitchFamily="18" charset="0"/>
                <a:cs typeface="Times New Roman" pitchFamily="18" charset="0"/>
              </a:rPr>
              <a:t>(n; l; T) = K</a:t>
            </a:r>
            <a:r>
              <a:rPr lang="en-US" sz="1400" i="1" baseline="-25000" dirty="0">
                <a:latin typeface="Times New Roman" pitchFamily="18" charset="0"/>
                <a:cs typeface="Times New Roman" pitchFamily="18" charset="0"/>
              </a:rPr>
              <a:t>1a</a:t>
            </a:r>
            <a:r>
              <a:rPr lang="en-US" sz="1400" i="1" dirty="0">
                <a:latin typeface="Times New Roman" pitchFamily="18" charset="0"/>
                <a:cs typeface="Times New Roman" pitchFamily="18" charset="0"/>
              </a:rPr>
              <a:t>(n; l; T) + K</a:t>
            </a:r>
            <a:r>
              <a:rPr lang="en-US" sz="1400" i="1" baseline="-25000" dirty="0">
                <a:latin typeface="Times New Roman" pitchFamily="18" charset="0"/>
                <a:cs typeface="Times New Roman" pitchFamily="18" charset="0"/>
              </a:rPr>
              <a:t>1b</a:t>
            </a:r>
            <a:r>
              <a:rPr lang="en-US" sz="1400" i="1" dirty="0">
                <a:latin typeface="Times New Roman" pitchFamily="18" charset="0"/>
                <a:cs typeface="Times New Roman" pitchFamily="18" charset="0"/>
              </a:rPr>
              <a:t>(n; l; T)</a:t>
            </a:r>
            <a:r>
              <a:rPr lang="en-US" sz="1400" dirty="0">
                <a:latin typeface="Times New Roman" pitchFamily="18" charset="0"/>
                <a:cs typeface="Times New Roman" pitchFamily="18" charset="0"/>
              </a:rPr>
              <a:t> for given </a:t>
            </a:r>
            <a:r>
              <a:rPr lang="en-US" sz="1400" i="1" dirty="0">
                <a:latin typeface="Times New Roman" pitchFamily="18" charset="0"/>
                <a:cs typeface="Times New Roman" pitchFamily="18" charset="0"/>
              </a:rPr>
              <a:t>n, l </a:t>
            </a:r>
            <a:r>
              <a:rPr lang="en-US" sz="1400" dirty="0">
                <a:latin typeface="Times New Roman" pitchFamily="18" charset="0"/>
                <a:cs typeface="Times New Roman" pitchFamily="18" charset="0"/>
              </a:rPr>
              <a:t>and </a:t>
            </a:r>
            <a:r>
              <a:rPr lang="en-US" sz="1400" i="1" dirty="0">
                <a:latin typeface="Times New Roman" pitchFamily="18" charset="0"/>
                <a:cs typeface="Times New Roman" pitchFamily="18" charset="0"/>
              </a:rPr>
              <a:t>T.</a:t>
            </a:r>
            <a:r>
              <a:rPr lang="en-US" sz="1400" dirty="0">
                <a:latin typeface="Times New Roman" pitchFamily="18" charset="0"/>
                <a:cs typeface="Times New Roman" pitchFamily="18" charset="0"/>
              </a:rPr>
              <a:t> </a:t>
            </a:r>
          </a:p>
        </p:txBody>
      </p:sp>
      <p:sp>
        <p:nvSpPr>
          <p:cNvPr id="8" name="TextBox 7"/>
          <p:cNvSpPr txBox="1"/>
          <p:nvPr/>
        </p:nvSpPr>
        <p:spPr>
          <a:xfrm>
            <a:off x="2971800" y="1971401"/>
            <a:ext cx="2444836" cy="523220"/>
          </a:xfrm>
          <a:prstGeom prst="rect">
            <a:avLst/>
          </a:prstGeom>
          <a:noFill/>
        </p:spPr>
        <p:txBody>
          <a:bodyPr wrap="none" rtlCol="0">
            <a:spAutoFit/>
          </a:bodyPr>
          <a:lstStyle/>
          <a:p>
            <a:r>
              <a:rPr lang="en-US" sz="1400" u="sng" dirty="0">
                <a:solidFill>
                  <a:srgbClr val="FF0000"/>
                </a:solidFill>
                <a:latin typeface="Times New Roman" pitchFamily="18" charset="0"/>
                <a:cs typeface="Times New Roman" pitchFamily="18" charset="0"/>
              </a:rPr>
              <a:t>average tot. </a:t>
            </a:r>
            <a:r>
              <a:rPr lang="en-US" sz="1400" dirty="0">
                <a:latin typeface="Times New Roman" pitchFamily="18" charset="0"/>
                <a:cs typeface="Times New Roman" pitchFamily="18" charset="0"/>
              </a:rPr>
              <a:t>rate coefficient for </a:t>
            </a:r>
          </a:p>
          <a:p>
            <a:r>
              <a:rPr lang="en-US" sz="1400" dirty="0">
                <a:latin typeface="Times New Roman" pitchFamily="18" charset="0"/>
                <a:cs typeface="Times New Roman" pitchFamily="18" charset="0"/>
              </a:rPr>
              <a:t>1a and 1b</a:t>
            </a:r>
          </a:p>
        </p:txBody>
      </p:sp>
      <p:sp>
        <p:nvSpPr>
          <p:cNvPr id="10" name="TextBox 9"/>
          <p:cNvSpPr txBox="1"/>
          <p:nvPr/>
        </p:nvSpPr>
        <p:spPr>
          <a:xfrm>
            <a:off x="2971800" y="2709096"/>
            <a:ext cx="3719223" cy="307777"/>
          </a:xfrm>
          <a:prstGeom prst="rect">
            <a:avLst/>
          </a:prstGeom>
          <a:noFill/>
        </p:spPr>
        <p:txBody>
          <a:bodyPr wrap="none" rtlCol="0">
            <a:spAutoFit/>
          </a:bodyPr>
          <a:lstStyle/>
          <a:p>
            <a:r>
              <a:rPr lang="en-US" sz="1400" u="sng" dirty="0">
                <a:solidFill>
                  <a:srgbClr val="FF0000"/>
                </a:solidFill>
                <a:latin typeface="Times New Roman" pitchFamily="18" charset="0"/>
                <a:cs typeface="Times New Roman" pitchFamily="18" charset="0"/>
              </a:rPr>
              <a:t>average rate coefficient </a:t>
            </a:r>
            <a:r>
              <a:rPr lang="en-US" sz="1400" dirty="0">
                <a:solidFill>
                  <a:srgbClr val="FF0000"/>
                </a:solidFill>
                <a:latin typeface="Times New Roman" pitchFamily="18" charset="0"/>
                <a:cs typeface="Times New Roman" pitchFamily="18" charset="0"/>
              </a:rPr>
              <a:t>for </a:t>
            </a:r>
            <a:r>
              <a:rPr lang="en-US" sz="1400" u="sng" dirty="0">
                <a:solidFill>
                  <a:srgbClr val="FF0000"/>
                </a:solidFill>
                <a:latin typeface="Times New Roman" pitchFamily="18" charset="0"/>
                <a:cs typeface="Times New Roman" pitchFamily="18" charset="0"/>
              </a:rPr>
              <a:t>associative</a:t>
            </a:r>
            <a:r>
              <a:rPr lang="en-US" sz="1400" dirty="0">
                <a:solidFill>
                  <a:srgbClr val="FF0000"/>
                </a:solidFill>
                <a:latin typeface="Times New Roman" pitchFamily="18" charset="0"/>
                <a:cs typeface="Times New Roman" pitchFamily="18" charset="0"/>
              </a:rPr>
              <a:t> ionization</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8216" y="1969532"/>
            <a:ext cx="2466974" cy="45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2563" y="2673090"/>
            <a:ext cx="2228752" cy="45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25959" y="3778179"/>
            <a:ext cx="2951594" cy="92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124200" y="3231922"/>
            <a:ext cx="5008995" cy="523220"/>
          </a:xfrm>
          <a:prstGeom prst="rect">
            <a:avLst/>
          </a:prstGeom>
          <a:noFill/>
        </p:spPr>
        <p:txBody>
          <a:bodyPr wrap="square" rtlCol="0">
            <a:spAutoFit/>
          </a:bodyPr>
          <a:lstStyle/>
          <a:p>
            <a:r>
              <a:rPr lang="en-US" sz="1400" u="sng" dirty="0">
                <a:solidFill>
                  <a:srgbClr val="FF0000"/>
                </a:solidFill>
                <a:latin typeface="Times New Roman" pitchFamily="18" charset="0"/>
                <a:cs typeface="Times New Roman" pitchFamily="18" charset="0"/>
              </a:rPr>
              <a:t>Partial rate coefficients </a:t>
            </a:r>
            <a:r>
              <a:rPr lang="en-US" sz="1400" i="1" dirty="0">
                <a:latin typeface="Times New Roman" pitchFamily="18" charset="0"/>
                <a:cs typeface="Times New Roman" pitchFamily="18" charset="0"/>
              </a:rPr>
              <a:t>K</a:t>
            </a:r>
            <a:r>
              <a:rPr lang="en-US" sz="1400" i="1" baseline="-25000" dirty="0">
                <a:latin typeface="Times New Roman" pitchFamily="18" charset="0"/>
                <a:cs typeface="Times New Roman" pitchFamily="18" charset="0"/>
              </a:rPr>
              <a:t>1</a:t>
            </a:r>
            <a:r>
              <a:rPr lang="en-US" sz="1400" i="1" dirty="0">
                <a:latin typeface="Times New Roman" pitchFamily="18" charset="0"/>
                <a:cs typeface="Times New Roman" pitchFamily="18" charset="0"/>
              </a:rPr>
              <a:t>(n; l; T) </a:t>
            </a:r>
            <a:r>
              <a:rPr lang="en-US" sz="1400" dirty="0">
                <a:latin typeface="Times New Roman" pitchFamily="18" charset="0"/>
                <a:cs typeface="Times New Roman" pitchFamily="18" charset="0"/>
              </a:rPr>
              <a:t>and </a:t>
            </a:r>
            <a:r>
              <a:rPr lang="en-US" sz="1400" i="1" dirty="0">
                <a:latin typeface="Times New Roman" pitchFamily="18" charset="0"/>
                <a:cs typeface="Times New Roman" pitchFamily="18" charset="0"/>
              </a:rPr>
              <a:t>K</a:t>
            </a:r>
            <a:r>
              <a:rPr lang="en-US" sz="1400" i="1" baseline="-25000" dirty="0">
                <a:latin typeface="Times New Roman" pitchFamily="18" charset="0"/>
                <a:cs typeface="Times New Roman" pitchFamily="18" charset="0"/>
              </a:rPr>
              <a:t>1b</a:t>
            </a:r>
            <a:r>
              <a:rPr lang="en-US" sz="1400" i="1" dirty="0">
                <a:latin typeface="Times New Roman" pitchFamily="18" charset="0"/>
                <a:cs typeface="Times New Roman" pitchFamily="18" charset="0"/>
              </a:rPr>
              <a:t>(n; l; T) </a:t>
            </a:r>
            <a:r>
              <a:rPr lang="en-US" sz="1400" dirty="0">
                <a:latin typeface="Times New Roman" pitchFamily="18" charset="0"/>
                <a:cs typeface="Times New Roman" pitchFamily="18" charset="0"/>
              </a:rPr>
              <a:t>are determined on the basis of standard expressions</a:t>
            </a:r>
          </a:p>
        </p:txBody>
      </p:sp>
      <p:cxnSp>
        <p:nvCxnSpPr>
          <p:cNvPr id="23" name="Straight Arrow Connector 22"/>
          <p:cNvCxnSpPr/>
          <p:nvPr/>
        </p:nvCxnSpPr>
        <p:spPr>
          <a:xfrm flipV="1">
            <a:off x="3810000" y="2279178"/>
            <a:ext cx="4114800" cy="1683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10000" y="2924175"/>
            <a:ext cx="4724400" cy="1495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08631" y="5121349"/>
            <a:ext cx="2846164" cy="307777"/>
          </a:xfrm>
          <a:prstGeom prst="rect">
            <a:avLst/>
          </a:prstGeom>
          <a:noFill/>
        </p:spPr>
        <p:txBody>
          <a:bodyPr wrap="none" rtlCol="0">
            <a:spAutoFit/>
          </a:bodyPr>
          <a:lstStyle/>
          <a:p>
            <a:r>
              <a:rPr lang="en-US" sz="1400" dirty="0">
                <a:latin typeface="Times New Roman" pitchFamily="18" charset="0"/>
                <a:cs typeface="Times New Roman" pitchFamily="18" charset="0"/>
              </a:rPr>
              <a:t>are the corresponding </a:t>
            </a:r>
            <a:r>
              <a:rPr lang="en-US" sz="1400" dirty="0">
                <a:solidFill>
                  <a:srgbClr val="FF0000"/>
                </a:solidFill>
                <a:latin typeface="Times New Roman" pitchFamily="18" charset="0"/>
                <a:cs typeface="Times New Roman" pitchFamily="18" charset="0"/>
              </a:rPr>
              <a:t>cross sections</a:t>
            </a:r>
          </a:p>
        </p:txBody>
      </p:sp>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87423" y="5215214"/>
            <a:ext cx="1738313" cy="19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7262" y="5715000"/>
            <a:ext cx="2809875" cy="79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845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32685"/>
            <a:ext cx="4724400" cy="110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362200"/>
            <a:ext cx="3667125" cy="428625"/>
          </a:xfrm>
          <a:prstGeom prst="rect">
            <a:avLst/>
          </a:prstGeom>
          <a:ln/>
        </p:spPr>
        <p:style>
          <a:lnRef idx="2">
            <a:schemeClr val="accent2"/>
          </a:lnRef>
          <a:fillRef idx="1">
            <a:schemeClr val="lt1"/>
          </a:fillRef>
          <a:effectRef idx="0">
            <a:schemeClr val="accent2"/>
          </a:effectRef>
          <a:fontRef idx="minor">
            <a:schemeClr val="dk1"/>
          </a:fontRef>
        </p:style>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200400"/>
            <a:ext cx="5229225" cy="293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62244"/>
            <a:ext cx="1333500" cy="485775"/>
          </a:xfrm>
          <a:prstGeom prst="rect">
            <a:avLst/>
          </a:prstGeom>
          <a:ln/>
        </p:spPr>
        <p:style>
          <a:lnRef idx="2">
            <a:schemeClr val="accent2"/>
          </a:lnRef>
          <a:fillRef idx="1">
            <a:schemeClr val="lt1"/>
          </a:fillRef>
          <a:effectRef idx="0">
            <a:schemeClr val="accent2"/>
          </a:effectRef>
          <a:fontRef idx="minor">
            <a:schemeClr val="dk1"/>
          </a:fontRef>
        </p:style>
      </p:pic>
      <p:sp>
        <p:nvSpPr>
          <p:cNvPr id="6" name="TextBox 5"/>
          <p:cNvSpPr txBox="1"/>
          <p:nvPr/>
        </p:nvSpPr>
        <p:spPr>
          <a:xfrm>
            <a:off x="5562600" y="935665"/>
            <a:ext cx="3664721" cy="369332"/>
          </a:xfrm>
          <a:prstGeom prst="rect">
            <a:avLst/>
          </a:prstGeom>
          <a:noFill/>
        </p:spPr>
        <p:txBody>
          <a:bodyPr wrap="none" rtlCol="0">
            <a:spAutoFit/>
          </a:bodyPr>
          <a:lstStyle/>
          <a:p>
            <a:r>
              <a:rPr lang="en-US" dirty="0"/>
              <a:t>for A) </a:t>
            </a:r>
            <a:r>
              <a:rPr lang="en-US" sz="1400" dirty="0" err="1">
                <a:latin typeface="Times New Roman" pitchFamily="18" charset="0"/>
                <a:cs typeface="Times New Roman" pitchFamily="18" charset="0"/>
              </a:rPr>
              <a:t>probabil</a:t>
            </a:r>
            <a:r>
              <a:rPr lang="en-US" sz="1400" dirty="0">
                <a:latin typeface="Times New Roman" pitchFamily="18" charset="0"/>
                <a:cs typeface="Times New Roman" pitchFamily="18" charset="0"/>
              </a:rPr>
              <a:t>. for process. (1a+1b)+pre-</a:t>
            </a:r>
            <a:r>
              <a:rPr lang="en-US" sz="1400" dirty="0" err="1">
                <a:latin typeface="Times New Roman" pitchFamily="18" charset="0"/>
                <a:cs typeface="Times New Roman" pitchFamily="18" charset="0"/>
              </a:rPr>
              <a:t>ioniz</a:t>
            </a:r>
            <a:r>
              <a:rPr lang="en-US" sz="1400" dirty="0">
                <a:latin typeface="Times New Roman" pitchFamily="18" charset="0"/>
                <a:cs typeface="Times New Roman" pitchFamily="18" charset="0"/>
              </a:rPr>
              <a:t>.</a:t>
            </a:r>
          </a:p>
        </p:txBody>
      </p:sp>
      <p:sp>
        <p:nvSpPr>
          <p:cNvPr id="7" name="TextBox 6"/>
          <p:cNvSpPr txBox="1"/>
          <p:nvPr/>
        </p:nvSpPr>
        <p:spPr>
          <a:xfrm>
            <a:off x="5671581" y="1398896"/>
            <a:ext cx="3385799" cy="646331"/>
          </a:xfrm>
          <a:prstGeom prst="rect">
            <a:avLst/>
          </a:prstGeom>
          <a:noFill/>
        </p:spPr>
        <p:txBody>
          <a:bodyPr wrap="none" rtlCol="0">
            <a:spAutoFit/>
          </a:bodyPr>
          <a:lstStyle/>
          <a:p>
            <a:r>
              <a:rPr lang="en-US" dirty="0"/>
              <a:t>for B) </a:t>
            </a:r>
            <a:r>
              <a:rPr lang="en-US" sz="1400" dirty="0" err="1">
                <a:latin typeface="Times New Roman" pitchFamily="18" charset="0"/>
                <a:cs typeface="Times New Roman" pitchFamily="18" charset="0"/>
              </a:rPr>
              <a:t>probabil</a:t>
            </a:r>
            <a:r>
              <a:rPr lang="en-US" sz="1400" dirty="0">
                <a:latin typeface="Times New Roman" pitchFamily="18" charset="0"/>
                <a:cs typeface="Times New Roman" pitchFamily="18" charset="0"/>
              </a:rPr>
              <a:t>. for process. (1b)+pre-</a:t>
            </a:r>
            <a:r>
              <a:rPr lang="en-US" sz="1400" dirty="0" err="1">
                <a:latin typeface="Times New Roman" pitchFamily="18" charset="0"/>
                <a:cs typeface="Times New Roman" pitchFamily="18" charset="0"/>
              </a:rPr>
              <a:t>ioniz</a:t>
            </a:r>
            <a:r>
              <a:rPr lang="en-US" sz="1400" dirty="0">
                <a:latin typeface="Times New Roman" pitchFamily="18" charset="0"/>
                <a:cs typeface="Times New Roman" pitchFamily="18" charset="0"/>
              </a:rPr>
              <a:t>.</a:t>
            </a:r>
          </a:p>
          <a:p>
            <a:endParaRPr lang="en-US" dirty="0"/>
          </a:p>
        </p:txBody>
      </p:sp>
      <p:sp>
        <p:nvSpPr>
          <p:cNvPr id="8" name="TextBox 7"/>
          <p:cNvSpPr txBox="1"/>
          <p:nvPr/>
        </p:nvSpPr>
        <p:spPr>
          <a:xfrm>
            <a:off x="4495800" y="2819400"/>
            <a:ext cx="2795765" cy="369332"/>
          </a:xfrm>
          <a:prstGeom prst="rect">
            <a:avLst/>
          </a:prstGeom>
          <a:noFill/>
        </p:spPr>
        <p:txBody>
          <a:bodyPr wrap="none" rtlCol="0">
            <a:spAutoFit/>
          </a:bodyPr>
          <a:lstStyle/>
          <a:p>
            <a:r>
              <a:rPr lang="en-US" dirty="0"/>
              <a:t>Due to the </a:t>
            </a:r>
            <a:r>
              <a:rPr lang="en-US" dirty="0" err="1"/>
              <a:t>chemi</a:t>
            </a:r>
            <a:r>
              <a:rPr lang="en-US" dirty="0"/>
              <a:t>-ionization</a:t>
            </a:r>
          </a:p>
        </p:txBody>
      </p:sp>
      <p:cxnSp>
        <p:nvCxnSpPr>
          <p:cNvPr id="3" name="Straight Arrow Connector 2"/>
          <p:cNvCxnSpPr/>
          <p:nvPr/>
        </p:nvCxnSpPr>
        <p:spPr>
          <a:xfrm flipH="1">
            <a:off x="3124200" y="685800"/>
            <a:ext cx="152400" cy="434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24200" y="386391"/>
            <a:ext cx="579005" cy="369332"/>
          </a:xfrm>
          <a:prstGeom prst="rect">
            <a:avLst/>
          </a:prstGeom>
          <a:noFill/>
        </p:spPr>
        <p:txBody>
          <a:bodyPr wrap="none" rtlCol="0">
            <a:spAutoFit/>
          </a:bodyPr>
          <a:lstStyle/>
          <a:p>
            <a:r>
              <a:rPr lang="en-US" dirty="0"/>
              <a:t>mix.</a:t>
            </a:r>
          </a:p>
        </p:txBody>
      </p:sp>
      <p:sp>
        <p:nvSpPr>
          <p:cNvPr id="5" name="TextBox 4"/>
          <p:cNvSpPr txBox="1"/>
          <p:nvPr/>
        </p:nvSpPr>
        <p:spPr>
          <a:xfrm>
            <a:off x="4311488" y="398796"/>
            <a:ext cx="1816523" cy="369332"/>
          </a:xfrm>
          <a:prstGeom prst="rect">
            <a:avLst/>
          </a:prstGeom>
          <a:noFill/>
        </p:spPr>
        <p:txBody>
          <a:bodyPr wrap="none" rtlCol="0">
            <a:spAutoFit/>
          </a:bodyPr>
          <a:lstStyle/>
          <a:p>
            <a:r>
              <a:rPr lang="en-US" dirty="0" err="1"/>
              <a:t>chemi</a:t>
            </a:r>
            <a:r>
              <a:rPr lang="en-US" dirty="0"/>
              <a:t>-ion. 1a+1b</a:t>
            </a:r>
          </a:p>
        </p:txBody>
      </p:sp>
      <p:cxnSp>
        <p:nvCxnSpPr>
          <p:cNvPr id="10" name="Straight Arrow Connector 9"/>
          <p:cNvCxnSpPr/>
          <p:nvPr/>
        </p:nvCxnSpPr>
        <p:spPr>
          <a:xfrm flipH="1">
            <a:off x="4495800" y="685800"/>
            <a:ext cx="228600" cy="434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63288" y="1938074"/>
            <a:ext cx="1473480" cy="369332"/>
          </a:xfrm>
          <a:prstGeom prst="rect">
            <a:avLst/>
          </a:prstGeom>
          <a:noFill/>
        </p:spPr>
        <p:txBody>
          <a:bodyPr wrap="none" rtlCol="0">
            <a:spAutoFit/>
          </a:bodyPr>
          <a:lstStyle/>
          <a:p>
            <a:r>
              <a:rPr lang="en-US" dirty="0" err="1"/>
              <a:t>chemi</a:t>
            </a:r>
            <a:r>
              <a:rPr lang="en-US" dirty="0"/>
              <a:t>-ion. 1b</a:t>
            </a:r>
          </a:p>
        </p:txBody>
      </p:sp>
      <p:cxnSp>
        <p:nvCxnSpPr>
          <p:cNvPr id="12" name="Straight Arrow Connector 11"/>
          <p:cNvCxnSpPr>
            <a:stCxn id="15" idx="1"/>
          </p:cNvCxnSpPr>
          <p:nvPr/>
        </p:nvCxnSpPr>
        <p:spPr>
          <a:xfrm flipH="1" flipV="1">
            <a:off x="4610100" y="1828800"/>
            <a:ext cx="253188" cy="293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01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505" y="533400"/>
            <a:ext cx="4343400" cy="447675"/>
          </a:xfrm>
          <a:prstGeom prst="rect">
            <a:avLst/>
          </a:prstGeom>
          <a:ln/>
        </p:spPr>
        <p:style>
          <a:lnRef idx="2">
            <a:schemeClr val="accent2"/>
          </a:lnRef>
          <a:fillRef idx="1">
            <a:schemeClr val="lt1"/>
          </a:fillRef>
          <a:effectRef idx="0">
            <a:schemeClr val="accent2"/>
          </a:effectRef>
          <a:fontRef idx="minor">
            <a:schemeClr val="dk1"/>
          </a:fontRef>
        </p:style>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352800"/>
            <a:ext cx="4463092" cy="8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799" y="4548159"/>
            <a:ext cx="3258049" cy="92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76800" y="1219200"/>
            <a:ext cx="2677784" cy="369332"/>
          </a:xfrm>
          <a:prstGeom prst="rect">
            <a:avLst/>
          </a:prstGeom>
          <a:noFill/>
        </p:spPr>
        <p:txBody>
          <a:bodyPr wrap="none" rtlCol="0">
            <a:spAutoFit/>
          </a:bodyPr>
          <a:lstStyle/>
          <a:p>
            <a:r>
              <a:rPr lang="en-US" dirty="0"/>
              <a:t>Due to the mixing process.</a:t>
            </a:r>
          </a:p>
        </p:txBody>
      </p:sp>
      <p:sp>
        <p:nvSpPr>
          <p:cNvPr id="2" name="TextBox 1"/>
          <p:cNvSpPr txBox="1"/>
          <p:nvPr/>
        </p:nvSpPr>
        <p:spPr>
          <a:xfrm>
            <a:off x="547120" y="2133600"/>
            <a:ext cx="7776424" cy="738664"/>
          </a:xfrm>
          <a:prstGeom prst="rect">
            <a:avLst/>
          </a:prstGeom>
          <a:noFill/>
        </p:spPr>
        <p:txBody>
          <a:bodyPr wrap="none" rtlCol="0">
            <a:spAutoFit/>
          </a:bodyPr>
          <a:lstStyle/>
          <a:p>
            <a:r>
              <a:rPr lang="en-US" sz="1400" dirty="0">
                <a:latin typeface="Times New Roman" pitchFamily="18" charset="0"/>
                <a:cs typeface="Times New Roman" pitchFamily="18" charset="0"/>
              </a:rPr>
              <a:t>one can notice that the basic difference, in comparison with previous papers, represents direct taking into </a:t>
            </a:r>
          </a:p>
          <a:p>
            <a:r>
              <a:rPr lang="en-US" sz="1400" dirty="0">
                <a:latin typeface="Times New Roman" pitchFamily="18" charset="0"/>
                <a:cs typeface="Times New Roman" pitchFamily="18" charset="0"/>
              </a:rPr>
              <a:t>account of the effect of decay of the initial electronic state of the considered atom-Rydberg atom system, </a:t>
            </a:r>
          </a:p>
          <a:p>
            <a:r>
              <a:rPr lang="en-US" sz="1400" dirty="0">
                <a:latin typeface="Times New Roman" pitchFamily="18" charset="0"/>
                <a:cs typeface="Times New Roman" pitchFamily="18" charset="0"/>
              </a:rPr>
              <a:t>due to the possibility of execution of excitation processes (2) with </a:t>
            </a:r>
            <a:r>
              <a:rPr lang="en-US" sz="1400" i="1" dirty="0">
                <a:latin typeface="Times New Roman" pitchFamily="18" charset="0"/>
                <a:cs typeface="Times New Roman" pitchFamily="18" charset="0"/>
              </a:rPr>
              <a:t>n′ &gt; n</a:t>
            </a:r>
            <a:r>
              <a:rPr lang="en-US" sz="1400" dirty="0">
                <a:latin typeface="Times New Roman" pitchFamily="18" charset="0"/>
                <a:cs typeface="Times New Roman" pitchFamily="18" charset="0"/>
              </a:rPr>
              <a:t>.</a:t>
            </a:r>
          </a:p>
        </p:txBody>
      </p:sp>
      <p:sp>
        <p:nvSpPr>
          <p:cNvPr id="3" name="TextBox 2"/>
          <p:cNvSpPr txBox="1"/>
          <p:nvPr/>
        </p:nvSpPr>
        <p:spPr>
          <a:xfrm>
            <a:off x="5981172" y="3030279"/>
            <a:ext cx="3206327" cy="369332"/>
          </a:xfrm>
          <a:prstGeom prst="rect">
            <a:avLst/>
          </a:prstGeom>
          <a:noFill/>
        </p:spPr>
        <p:txBody>
          <a:bodyPr wrap="none" rtlCol="0">
            <a:spAutoFit/>
          </a:bodyPr>
          <a:lstStyle/>
          <a:p>
            <a:r>
              <a:rPr lang="en-US" dirty="0"/>
              <a:t>Partial pre-ionization probability</a:t>
            </a:r>
          </a:p>
        </p:txBody>
      </p:sp>
      <p:cxnSp>
        <p:nvCxnSpPr>
          <p:cNvPr id="8" name="Straight Arrow Connector 7"/>
          <p:cNvCxnSpPr>
            <a:stCxn id="3" idx="1"/>
          </p:cNvCxnSpPr>
          <p:nvPr/>
        </p:nvCxnSpPr>
        <p:spPr>
          <a:xfrm flipH="1">
            <a:off x="4435332" y="3214945"/>
            <a:ext cx="1545840" cy="442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716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68507"/>
            <a:ext cx="6143998" cy="231350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648200"/>
            <a:ext cx="3962400" cy="21185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762000"/>
            <a:ext cx="7924800" cy="954107"/>
          </a:xfrm>
          <a:prstGeom prst="rect">
            <a:avLst/>
          </a:prstGeom>
          <a:noFill/>
        </p:spPr>
        <p:txBody>
          <a:bodyPr wrap="square" rtlCol="0">
            <a:spAutoFit/>
          </a:bodyPr>
          <a:lstStyle/>
          <a:p>
            <a:r>
              <a:rPr lang="en-US" sz="1400" u="sng" dirty="0">
                <a:latin typeface="Times New Roman" pitchFamily="18" charset="0"/>
                <a:cs typeface="Times New Roman" pitchFamily="18" charset="0"/>
              </a:rPr>
              <a:t>Total values of the </a:t>
            </a:r>
            <a:r>
              <a:rPr lang="en-US" sz="1400" u="sng" dirty="0">
                <a:solidFill>
                  <a:srgbClr val="FF0000"/>
                </a:solidFill>
                <a:latin typeface="Times New Roman" pitchFamily="18" charset="0"/>
                <a:cs typeface="Times New Roman" pitchFamily="18" charset="0"/>
              </a:rPr>
              <a:t>rate coefficients </a:t>
            </a:r>
            <a:r>
              <a:rPr lang="en-US" sz="1400" u="sng" dirty="0">
                <a:latin typeface="Times New Roman" pitchFamily="18" charset="0"/>
                <a:cs typeface="Times New Roman" pitchFamily="18" charset="0"/>
              </a:rPr>
              <a:t>of </a:t>
            </a:r>
            <a:r>
              <a:rPr lang="en-US" sz="1400" u="sng" dirty="0" err="1">
                <a:latin typeface="Times New Roman" pitchFamily="18" charset="0"/>
                <a:cs typeface="Times New Roman" pitchFamily="18" charset="0"/>
              </a:rPr>
              <a:t>chemi</a:t>
            </a:r>
            <a:r>
              <a:rPr lang="en-US" sz="1400" u="sng" dirty="0">
                <a:latin typeface="Times New Roman" pitchFamily="18" charset="0"/>
                <a:cs typeface="Times New Roman" pitchFamily="18" charset="0"/>
              </a:rPr>
              <a:t>-ionization processes (+pre-</a:t>
            </a:r>
            <a:r>
              <a:rPr lang="en-US" sz="1400" u="sng" dirty="0" err="1">
                <a:latin typeface="Times New Roman" pitchFamily="18" charset="0"/>
                <a:cs typeface="Times New Roman" pitchFamily="18" charset="0"/>
              </a:rPr>
              <a:t>ionozation</a:t>
            </a:r>
            <a:r>
              <a:rPr lang="en-US" sz="1400" u="sng" dirty="0">
                <a:latin typeface="Times New Roman" pitchFamily="18" charset="0"/>
                <a:cs typeface="Times New Roman" pitchFamily="18" charset="0"/>
              </a:rPr>
              <a:t>) </a:t>
            </a:r>
            <a:r>
              <a:rPr lang="en-US" sz="1400" i="1" u="sng" dirty="0">
                <a:latin typeface="Times New Roman" pitchFamily="18" charset="0"/>
                <a:cs typeface="Times New Roman" pitchFamily="18" charset="0"/>
              </a:rPr>
              <a:t>K</a:t>
            </a:r>
            <a:r>
              <a:rPr lang="en-US" sz="1400" u="sng" baseline="-25000" dirty="0">
                <a:latin typeface="Times New Roman" pitchFamily="18" charset="0"/>
                <a:cs typeface="Times New Roman" pitchFamily="18" charset="0"/>
              </a:rPr>
              <a:t>1</a:t>
            </a:r>
            <a:r>
              <a:rPr lang="en-US" sz="1400" u="sng" dirty="0">
                <a:latin typeface="Times New Roman" pitchFamily="18" charset="0"/>
                <a:cs typeface="Times New Roman" pitchFamily="18" charset="0"/>
              </a:rPr>
              <a:t>(</a:t>
            </a:r>
            <a:r>
              <a:rPr lang="en-US" sz="1400" i="1" u="sng" dirty="0" err="1">
                <a:latin typeface="Times New Roman" pitchFamily="18" charset="0"/>
                <a:cs typeface="Times New Roman" pitchFamily="18" charset="0"/>
              </a:rPr>
              <a:t>n</a:t>
            </a:r>
            <a:r>
              <a:rPr lang="en-US" sz="1400" u="sng" dirty="0" err="1">
                <a:latin typeface="Times New Roman" pitchFamily="18" charset="0"/>
                <a:cs typeface="Times New Roman" pitchFamily="18" charset="0"/>
              </a:rPr>
              <a:t>;</a:t>
            </a:r>
            <a:r>
              <a:rPr lang="en-US" sz="1400" i="1" u="sng" dirty="0" err="1">
                <a:latin typeface="Times New Roman" pitchFamily="18" charset="0"/>
                <a:cs typeface="Times New Roman" pitchFamily="18" charset="0"/>
              </a:rPr>
              <a:t>T</a:t>
            </a:r>
            <a:r>
              <a:rPr lang="en-US" sz="1400" u="sng" dirty="0">
                <a:latin typeface="Times New Roman" pitchFamily="18" charset="0"/>
                <a:cs typeface="Times New Roman" pitchFamily="18" charset="0"/>
              </a:rPr>
              <a:t>) within the range 3 ≤ </a:t>
            </a:r>
            <a:r>
              <a:rPr lang="en-US" sz="1400" i="1" u="sng" dirty="0">
                <a:latin typeface="Times New Roman" pitchFamily="18" charset="0"/>
                <a:cs typeface="Times New Roman" pitchFamily="18" charset="0"/>
              </a:rPr>
              <a:t>n ≤ </a:t>
            </a:r>
            <a:r>
              <a:rPr lang="en-US" sz="1400" u="sng" dirty="0">
                <a:latin typeface="Times New Roman" pitchFamily="18" charset="0"/>
                <a:cs typeface="Times New Roman" pitchFamily="18" charset="0"/>
              </a:rPr>
              <a:t>14 </a:t>
            </a:r>
            <a:r>
              <a:rPr lang="en-US" sz="1400" dirty="0">
                <a:latin typeface="Times New Roman" pitchFamily="18" charset="0"/>
                <a:cs typeface="Times New Roman" pitchFamily="18" charset="0"/>
              </a:rPr>
              <a:t>are presented in Tab. 1. Bearing in mind the main application, of here obtained results, on the photosphere and lower chromosphere of the Sun, calculations of these rate coefficients were performed here for temperatures 4000 K ≤ </a:t>
            </a:r>
            <a:r>
              <a:rPr lang="en-US" sz="1400" i="1" dirty="0">
                <a:latin typeface="Times New Roman" pitchFamily="18" charset="0"/>
                <a:cs typeface="Times New Roman" pitchFamily="18" charset="0"/>
              </a:rPr>
              <a:t>T ≤ </a:t>
            </a:r>
            <a:r>
              <a:rPr lang="en-US" sz="1400" dirty="0">
                <a:latin typeface="Times New Roman" pitchFamily="18" charset="0"/>
                <a:cs typeface="Times New Roman" pitchFamily="18" charset="0"/>
              </a:rPr>
              <a:t>10000 K.</a:t>
            </a:r>
          </a:p>
        </p:txBody>
      </p:sp>
      <p:sp>
        <p:nvSpPr>
          <p:cNvPr id="3" name="TextBox 2"/>
          <p:cNvSpPr txBox="1"/>
          <p:nvPr/>
        </p:nvSpPr>
        <p:spPr>
          <a:xfrm>
            <a:off x="533400" y="4267200"/>
            <a:ext cx="6743706" cy="523220"/>
          </a:xfrm>
          <a:prstGeom prst="rect">
            <a:avLst/>
          </a:prstGeom>
          <a:noFill/>
        </p:spPr>
        <p:txBody>
          <a:bodyPr wrap="none" rtlCol="0">
            <a:spAutoFit/>
          </a:bodyPr>
          <a:lstStyle/>
          <a:p>
            <a:r>
              <a:rPr lang="en-US" sz="1400" dirty="0">
                <a:latin typeface="Times New Roman" pitchFamily="18" charset="0"/>
                <a:cs typeface="Times New Roman" pitchFamily="18" charset="0"/>
              </a:rPr>
              <a:t>The processes (1b) are characterized in this paper via the corresponding </a:t>
            </a:r>
            <a:r>
              <a:rPr lang="en-US" sz="1400" u="sng" dirty="0">
                <a:latin typeface="Times New Roman" pitchFamily="18" charset="0"/>
                <a:cs typeface="Times New Roman" pitchFamily="18" charset="0"/>
              </a:rPr>
              <a:t>branch coefficient</a:t>
            </a:r>
          </a:p>
          <a:p>
            <a:r>
              <a:rPr lang="en-US" sz="1400" i="1" dirty="0">
                <a:latin typeface="Times New Roman" pitchFamily="18" charset="0"/>
                <a:cs typeface="Times New Roman" pitchFamily="18" charset="0"/>
              </a:rPr>
              <a:t>X</a:t>
            </a:r>
            <a:r>
              <a:rPr lang="en-US" sz="1400" i="1" baseline="-25000" dirty="0">
                <a:latin typeface="Times New Roman" pitchFamily="18" charset="0"/>
                <a:cs typeface="Times New Roman" pitchFamily="18" charset="0"/>
              </a:rPr>
              <a:t>1b;n</a:t>
            </a:r>
            <a:r>
              <a:rPr lang="en-US" sz="1400" i="1" dirty="0">
                <a:latin typeface="Times New Roman" pitchFamily="18" charset="0"/>
                <a:cs typeface="Times New Roman" pitchFamily="18" charset="0"/>
              </a:rPr>
              <a:t>(T)</a:t>
            </a:r>
            <a:r>
              <a:rPr lang="en-US" sz="1400" dirty="0">
                <a:latin typeface="Times New Roman" pitchFamily="18" charset="0"/>
                <a:cs typeface="Times New Roman" pitchFamily="18" charset="0"/>
              </a:rPr>
              <a:t> given as</a:t>
            </a:r>
          </a:p>
        </p:txBody>
      </p:sp>
      <p:sp>
        <p:nvSpPr>
          <p:cNvPr id="4" name="TextBox 3"/>
          <p:cNvSpPr txBox="1"/>
          <p:nvPr/>
        </p:nvSpPr>
        <p:spPr>
          <a:xfrm>
            <a:off x="6400800" y="4790420"/>
            <a:ext cx="2430474" cy="707886"/>
          </a:xfrm>
          <a:prstGeom prst="rect">
            <a:avLst/>
          </a:prstGeom>
          <a:noFill/>
        </p:spPr>
        <p:txBody>
          <a:bodyPr wrap="none" rtlCol="0">
            <a:spAutoFit/>
          </a:bodyPr>
          <a:lstStyle/>
          <a:p>
            <a:r>
              <a:rPr lang="en-US" sz="800" dirty="0">
                <a:latin typeface="Times New Roman" pitchFamily="18" charset="0"/>
                <a:cs typeface="Times New Roman" pitchFamily="18" charset="0"/>
              </a:rPr>
              <a:t>In accordance with the above said rate coefficients are </a:t>
            </a:r>
          </a:p>
          <a:p>
            <a:r>
              <a:rPr lang="en-US" sz="800" dirty="0">
                <a:latin typeface="Times New Roman" pitchFamily="18" charset="0"/>
                <a:cs typeface="Times New Roman" pitchFamily="18" charset="0"/>
              </a:rPr>
              <a:t>determined here by adding on of the probability of the </a:t>
            </a:r>
          </a:p>
          <a:p>
            <a:r>
              <a:rPr lang="en-US" sz="800" dirty="0">
                <a:latin typeface="Times New Roman" pitchFamily="18" charset="0"/>
                <a:cs typeface="Times New Roman" pitchFamily="18" charset="0"/>
              </a:rPr>
              <a:t>decay of the initial state of the collisional system in </a:t>
            </a:r>
          </a:p>
          <a:p>
            <a:r>
              <a:rPr lang="en-US" sz="800" dirty="0">
                <a:latin typeface="Times New Roman" pitchFamily="18" charset="0"/>
                <a:cs typeface="Times New Roman" pitchFamily="18" charset="0"/>
              </a:rPr>
              <a:t>pre-ionization zone with Rydberg electron transitions </a:t>
            </a:r>
          </a:p>
          <a:p>
            <a:r>
              <a:rPr lang="en-US" sz="800" dirty="0">
                <a:latin typeface="Times New Roman" pitchFamily="18" charset="0"/>
                <a:cs typeface="Times New Roman" pitchFamily="18" charset="0"/>
              </a:rPr>
              <a:t>from state </a:t>
            </a:r>
            <a:r>
              <a:rPr lang="en-US" sz="800" i="1" dirty="0">
                <a:latin typeface="Times New Roman" pitchFamily="18" charset="0"/>
                <a:cs typeface="Times New Roman" pitchFamily="18" charset="0"/>
              </a:rPr>
              <a:t>|n &gt; </a:t>
            </a:r>
            <a:r>
              <a:rPr lang="en-US" sz="800" dirty="0">
                <a:latin typeface="Times New Roman" pitchFamily="18" charset="0"/>
                <a:cs typeface="Times New Roman" pitchFamily="18" charset="0"/>
              </a:rPr>
              <a:t>to state </a:t>
            </a:r>
            <a:r>
              <a:rPr lang="en-US" sz="800" i="1" dirty="0">
                <a:latin typeface="Times New Roman" pitchFamily="18" charset="0"/>
                <a:cs typeface="Times New Roman" pitchFamily="18" charset="0"/>
              </a:rPr>
              <a:t>|</a:t>
            </a:r>
            <a:r>
              <a:rPr lang="en-US" sz="800" i="1" dirty="0" err="1">
                <a:latin typeface="Times New Roman" pitchFamily="18" charset="0"/>
                <a:cs typeface="Times New Roman" pitchFamily="18" charset="0"/>
              </a:rPr>
              <a:t>n</a:t>
            </a:r>
            <a:r>
              <a:rPr lang="en-US" sz="800" dirty="0" err="1">
                <a:latin typeface="Times New Roman" pitchFamily="18" charset="0"/>
                <a:cs typeface="Times New Roman" pitchFamily="18" charset="0"/>
              </a:rPr>
              <a:t>+</a:t>
            </a:r>
            <a:r>
              <a:rPr lang="en-US" sz="800" i="1" dirty="0" err="1">
                <a:latin typeface="Times New Roman" pitchFamily="18" charset="0"/>
                <a:cs typeface="Times New Roman" pitchFamily="18" charset="0"/>
              </a:rPr>
              <a:t>p</a:t>
            </a:r>
            <a:r>
              <a:rPr lang="en-US" sz="800" i="1" dirty="0">
                <a:latin typeface="Times New Roman" pitchFamily="18" charset="0"/>
                <a:cs typeface="Times New Roman" pitchFamily="18" charset="0"/>
              </a:rPr>
              <a:t> &gt;</a:t>
            </a:r>
            <a:r>
              <a:rPr lang="en-US" sz="800" dirty="0">
                <a:latin typeface="Times New Roman" pitchFamily="18" charset="0"/>
                <a:cs typeface="Times New Roman" pitchFamily="18" charset="0"/>
              </a:rPr>
              <a:t>, where 1≤</a:t>
            </a:r>
            <a:r>
              <a:rPr lang="en-US" sz="800" i="1" dirty="0">
                <a:latin typeface="Times New Roman" pitchFamily="18" charset="0"/>
                <a:cs typeface="Times New Roman" pitchFamily="18" charset="0"/>
              </a:rPr>
              <a:t>p</a:t>
            </a:r>
            <a:r>
              <a:rPr lang="en-US" sz="800" dirty="0">
                <a:latin typeface="Times New Roman" pitchFamily="18" charset="0"/>
                <a:cs typeface="Times New Roman" pitchFamily="18" charset="0"/>
              </a:rPr>
              <a:t> ≤ 5 .</a:t>
            </a:r>
          </a:p>
        </p:txBody>
      </p:sp>
      <p:cxnSp>
        <p:nvCxnSpPr>
          <p:cNvPr id="6" name="Straight Arrow Connector 5"/>
          <p:cNvCxnSpPr/>
          <p:nvPr/>
        </p:nvCxnSpPr>
        <p:spPr>
          <a:xfrm>
            <a:off x="2356884" y="5063564"/>
            <a:ext cx="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8086" y="5233934"/>
            <a:ext cx="2286000" cy="830997"/>
          </a:xfrm>
          <a:prstGeom prst="rect">
            <a:avLst/>
          </a:prstGeom>
          <a:noFill/>
        </p:spPr>
        <p:txBody>
          <a:bodyPr wrap="square" rtlCol="0">
            <a:spAutoFit/>
          </a:bodyPr>
          <a:lstStyle/>
          <a:p>
            <a:pPr algn="just"/>
            <a:r>
              <a:rPr lang="en-US" sz="1200" dirty="0">
                <a:latin typeface="Times New Roman" pitchFamily="18" charset="0"/>
                <a:cs typeface="Times New Roman" pitchFamily="18" charset="0"/>
              </a:rPr>
              <a:t>when </a:t>
            </a:r>
            <a:r>
              <a:rPr lang="en-US" sz="1200" i="1" dirty="0">
                <a:latin typeface="Times New Roman" pitchFamily="18" charset="0"/>
                <a:cs typeface="Times New Roman" pitchFamily="18" charset="0"/>
              </a:rPr>
              <a:t>T </a:t>
            </a:r>
            <a:r>
              <a:rPr lang="en-US" sz="1200" dirty="0">
                <a:latin typeface="Times New Roman" pitchFamily="18" charset="0"/>
                <a:cs typeface="Times New Roman" pitchFamily="18" charset="0"/>
              </a:rPr>
              <a:t>increases </a:t>
            </a:r>
            <a:r>
              <a:rPr lang="en-US" sz="1200" i="1" dirty="0">
                <a:latin typeface="Times New Roman" pitchFamily="18" charset="0"/>
                <a:cs typeface="Times New Roman" pitchFamily="18" charset="0"/>
              </a:rPr>
              <a:t>X</a:t>
            </a:r>
            <a:r>
              <a:rPr lang="en-US" sz="1200" dirty="0">
                <a:latin typeface="Times New Roman" pitchFamily="18" charset="0"/>
                <a:cs typeface="Times New Roman" pitchFamily="18" charset="0"/>
              </a:rPr>
              <a:t> decreases i.e. </a:t>
            </a:r>
          </a:p>
          <a:p>
            <a:pPr algn="just"/>
            <a:r>
              <a:rPr lang="en-US" sz="1200" dirty="0">
                <a:latin typeface="Times New Roman" pitchFamily="18" charset="0"/>
                <a:cs typeface="Times New Roman" pitchFamily="18" charset="0"/>
              </a:rPr>
              <a:t>rate coefficient for </a:t>
            </a:r>
            <a:r>
              <a:rPr lang="en-US" sz="1200" dirty="0" err="1">
                <a:latin typeface="Times New Roman" pitchFamily="18" charset="0"/>
                <a:cs typeface="Times New Roman" pitchFamily="18" charset="0"/>
              </a:rPr>
              <a:t>asoc</a:t>
            </a:r>
            <a:r>
              <a:rPr lang="en-US" sz="1200" dirty="0">
                <a:latin typeface="Times New Roman" pitchFamily="18" charset="0"/>
                <a:cs typeface="Times New Roman" pitchFamily="18" charset="0"/>
              </a:rPr>
              <a:t>. ion. (1) is  smaller comparing to process (2)  as is expected.</a:t>
            </a:r>
          </a:p>
        </p:txBody>
      </p:sp>
      <p:sp>
        <p:nvSpPr>
          <p:cNvPr id="5" name="TextBox 4"/>
          <p:cNvSpPr txBox="1"/>
          <p:nvPr/>
        </p:nvSpPr>
        <p:spPr>
          <a:xfrm>
            <a:off x="152400" y="1756789"/>
            <a:ext cx="10948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Hydrogen</a:t>
            </a:r>
          </a:p>
        </p:txBody>
      </p:sp>
      <p:sp>
        <p:nvSpPr>
          <p:cNvPr id="7" name="TextBox 6"/>
          <p:cNvSpPr txBox="1"/>
          <p:nvPr/>
        </p:nvSpPr>
        <p:spPr>
          <a:xfrm>
            <a:off x="228600" y="211569"/>
            <a:ext cx="1338828"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a:latin typeface="Times New Roman" panose="02020603050405020304" pitchFamily="18" charset="0"/>
                <a:cs typeface="Times New Roman" panose="02020603050405020304" pitchFamily="18" charset="0"/>
              </a:rPr>
              <a:t>Results:</a:t>
            </a:r>
          </a:p>
        </p:txBody>
      </p:sp>
      <p:cxnSp>
        <p:nvCxnSpPr>
          <p:cNvPr id="9" name="Straight Arrow Connector 8"/>
          <p:cNvCxnSpPr/>
          <p:nvPr/>
        </p:nvCxnSpPr>
        <p:spPr>
          <a:xfrm>
            <a:off x="5257800" y="1756789"/>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00" y="2514600"/>
            <a:ext cx="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4553" y="1472643"/>
            <a:ext cx="306494" cy="369332"/>
          </a:xfrm>
          <a:prstGeom prst="rect">
            <a:avLst/>
          </a:prstGeom>
          <a:noFill/>
        </p:spPr>
        <p:txBody>
          <a:bodyPr wrap="none" rtlCol="0">
            <a:spAutoFit/>
          </a:bodyPr>
          <a:lstStyle/>
          <a:p>
            <a:r>
              <a:rPr lang="en-US" i="1" dirty="0"/>
              <a:t>n</a:t>
            </a:r>
          </a:p>
        </p:txBody>
      </p:sp>
      <p:sp>
        <p:nvSpPr>
          <p:cNvPr id="14" name="TextBox 13"/>
          <p:cNvSpPr txBox="1"/>
          <p:nvPr/>
        </p:nvSpPr>
        <p:spPr>
          <a:xfrm>
            <a:off x="84124" y="2659256"/>
            <a:ext cx="296876" cy="369332"/>
          </a:xfrm>
          <a:prstGeom prst="rect">
            <a:avLst/>
          </a:prstGeom>
          <a:noFill/>
        </p:spPr>
        <p:txBody>
          <a:bodyPr wrap="none" rtlCol="0">
            <a:spAutoFit/>
          </a:bodyPr>
          <a:lstStyle/>
          <a:p>
            <a:r>
              <a:rPr lang="en-US" i="1" dirty="0"/>
              <a:t>T</a:t>
            </a:r>
          </a:p>
        </p:txBody>
      </p:sp>
    </p:spTree>
    <p:extLst>
      <p:ext uri="{BB962C8B-B14F-4D97-AF65-F5344CB8AC3E}">
        <p14:creationId xmlns:p14="http://schemas.microsoft.com/office/powerpoint/2010/main" val="760746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33400"/>
            <a:ext cx="85632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Helium</a:t>
            </a:r>
          </a:p>
        </p:txBody>
      </p:sp>
      <p:pic>
        <p:nvPicPr>
          <p:cNvPr id="5" name="Picture 4"/>
          <p:cNvPicPr>
            <a:picLocks noChangeAspect="1"/>
          </p:cNvPicPr>
          <p:nvPr/>
        </p:nvPicPr>
        <p:blipFill>
          <a:blip r:embed="rId2"/>
          <a:stretch>
            <a:fillRect/>
          </a:stretch>
        </p:blipFill>
        <p:spPr>
          <a:xfrm>
            <a:off x="818827" y="1066800"/>
            <a:ext cx="6519862" cy="2542103"/>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818827" y="3886200"/>
            <a:ext cx="6519862" cy="2633661"/>
          </a:xfrm>
          <a:prstGeom prst="rect">
            <a:avLst/>
          </a:prstGeom>
          <a:effectLst>
            <a:outerShdw blurRad="50800" dist="38100" dir="2700000" algn="tl" rotWithShape="0">
              <a:prstClr val="black">
                <a:alpha val="40000"/>
              </a:prstClr>
            </a:outerShdw>
          </a:effectLst>
        </p:spPr>
      </p:pic>
      <p:cxnSp>
        <p:nvCxnSpPr>
          <p:cNvPr id="3" name="Straight Arrow Connector 2"/>
          <p:cNvCxnSpPr/>
          <p:nvPr/>
        </p:nvCxnSpPr>
        <p:spPr>
          <a:xfrm>
            <a:off x="4267200" y="902732"/>
            <a:ext cx="190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1000" y="175260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558820"/>
            <a:ext cx="306494" cy="369332"/>
          </a:xfrm>
          <a:prstGeom prst="rect">
            <a:avLst/>
          </a:prstGeom>
          <a:noFill/>
        </p:spPr>
        <p:txBody>
          <a:bodyPr wrap="none" rtlCol="0">
            <a:spAutoFit/>
          </a:bodyPr>
          <a:lstStyle/>
          <a:p>
            <a:r>
              <a:rPr lang="en-US" i="1" dirty="0"/>
              <a:t>n</a:t>
            </a:r>
          </a:p>
        </p:txBody>
      </p:sp>
      <p:sp>
        <p:nvSpPr>
          <p:cNvPr id="10" name="TextBox 9"/>
          <p:cNvSpPr txBox="1"/>
          <p:nvPr/>
        </p:nvSpPr>
        <p:spPr>
          <a:xfrm>
            <a:off x="76200" y="2286000"/>
            <a:ext cx="296876" cy="369332"/>
          </a:xfrm>
          <a:prstGeom prst="rect">
            <a:avLst/>
          </a:prstGeom>
          <a:noFill/>
        </p:spPr>
        <p:txBody>
          <a:bodyPr wrap="none" rtlCol="0">
            <a:spAutoFit/>
          </a:bodyPr>
          <a:lstStyle/>
          <a:p>
            <a:r>
              <a:rPr lang="en-US" i="1" dirty="0"/>
              <a:t>T</a:t>
            </a:r>
          </a:p>
        </p:txBody>
      </p:sp>
      <p:sp>
        <p:nvSpPr>
          <p:cNvPr id="11" name="TextBox 10"/>
          <p:cNvSpPr txBox="1"/>
          <p:nvPr/>
        </p:nvSpPr>
        <p:spPr>
          <a:xfrm>
            <a:off x="-34771" y="5064530"/>
            <a:ext cx="942117" cy="276999"/>
          </a:xfrm>
          <a:prstGeom prst="rect">
            <a:avLst/>
          </a:prstGeom>
          <a:noFill/>
        </p:spPr>
        <p:txBody>
          <a:bodyPr wrap="none" rtlCol="0">
            <a:spAutoFit/>
          </a:bodyPr>
          <a:lstStyle/>
          <a:p>
            <a:r>
              <a:rPr lang="en-US" sz="1200" dirty="0"/>
              <a:t>As expected</a:t>
            </a:r>
          </a:p>
        </p:txBody>
      </p:sp>
    </p:spTree>
    <p:extLst>
      <p:ext uri="{BB962C8B-B14F-4D97-AF65-F5344CB8AC3E}">
        <p14:creationId xmlns:p14="http://schemas.microsoft.com/office/powerpoint/2010/main" val="80547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1" y="76200"/>
            <a:ext cx="5334000" cy="2816198"/>
          </a:xfrm>
          <a:prstGeom prst="rect">
            <a:avLst/>
          </a:prstGeom>
        </p:spPr>
      </p:pic>
      <p:pic>
        <p:nvPicPr>
          <p:cNvPr id="7" name="Picture 6"/>
          <p:cNvPicPr>
            <a:picLocks noChangeAspect="1"/>
          </p:cNvPicPr>
          <p:nvPr/>
        </p:nvPicPr>
        <p:blipFill>
          <a:blip r:embed="rId3"/>
          <a:stretch>
            <a:fillRect/>
          </a:stretch>
        </p:blipFill>
        <p:spPr>
          <a:xfrm>
            <a:off x="76201" y="5105400"/>
            <a:ext cx="4141800" cy="1574733"/>
          </a:xfrm>
          <a:prstGeom prst="rect">
            <a:avLst/>
          </a:prstGeom>
        </p:spPr>
      </p:pic>
      <p:pic>
        <p:nvPicPr>
          <p:cNvPr id="4" name="Picture 3"/>
          <p:cNvPicPr>
            <a:picLocks noChangeAspect="1"/>
          </p:cNvPicPr>
          <p:nvPr/>
        </p:nvPicPr>
        <p:blipFill>
          <a:blip r:embed="rId4"/>
          <a:stretch>
            <a:fillRect/>
          </a:stretch>
        </p:blipFill>
        <p:spPr>
          <a:xfrm>
            <a:off x="3429000" y="2514600"/>
            <a:ext cx="5187809" cy="2507464"/>
          </a:xfrm>
          <a:prstGeom prst="rect">
            <a:avLst/>
          </a:prstGeom>
        </p:spPr>
      </p:pic>
      <p:sp>
        <p:nvSpPr>
          <p:cNvPr id="8" name="TextBox 7"/>
          <p:cNvSpPr txBox="1"/>
          <p:nvPr/>
        </p:nvSpPr>
        <p:spPr>
          <a:xfrm>
            <a:off x="5987393" y="748800"/>
            <a:ext cx="2990883" cy="646331"/>
          </a:xfrm>
          <a:prstGeom prst="rect">
            <a:avLst/>
          </a:prstGeom>
          <a:noFill/>
        </p:spPr>
        <p:txBody>
          <a:bodyPr wrap="none" rtlCol="0">
            <a:spAutoFit/>
          </a:bodyPr>
          <a:lstStyle/>
          <a:p>
            <a:r>
              <a:rPr lang="en-US" dirty="0"/>
              <a:t>I will present the results from </a:t>
            </a:r>
          </a:p>
          <a:p>
            <a:r>
              <a:rPr lang="en-US" dirty="0"/>
              <a:t>our recent papers:</a:t>
            </a:r>
          </a:p>
        </p:txBody>
      </p:sp>
      <p:sp>
        <p:nvSpPr>
          <p:cNvPr id="9" name="Rectangle 8"/>
          <p:cNvSpPr/>
          <p:nvPr/>
        </p:nvSpPr>
        <p:spPr>
          <a:xfrm>
            <a:off x="31072" y="2863546"/>
            <a:ext cx="2835675" cy="246221"/>
          </a:xfrm>
          <a:prstGeom prst="rect">
            <a:avLst/>
          </a:prstGeom>
        </p:spPr>
        <p:txBody>
          <a:bodyPr wrap="square">
            <a:spAutoFit/>
          </a:bodyPr>
          <a:lstStyle/>
          <a:p>
            <a:r>
              <a:rPr lang="en-US" sz="1000" dirty="0"/>
              <a:t>Monthly Notices of the Royal Astronomical Society</a:t>
            </a:r>
          </a:p>
        </p:txBody>
      </p:sp>
      <p:sp>
        <p:nvSpPr>
          <p:cNvPr id="2" name="TextBox 1"/>
          <p:cNvSpPr txBox="1"/>
          <p:nvPr/>
        </p:nvSpPr>
        <p:spPr>
          <a:xfrm>
            <a:off x="5486400" y="6096000"/>
            <a:ext cx="2788649" cy="369332"/>
          </a:xfrm>
          <a:prstGeom prst="rect">
            <a:avLst/>
          </a:prstGeom>
          <a:noFill/>
        </p:spPr>
        <p:txBody>
          <a:bodyPr wrap="none" rtlCol="0">
            <a:spAutoFit/>
          </a:bodyPr>
          <a:lstStyle/>
          <a:p>
            <a:r>
              <a:rPr lang="en-US" dirty="0"/>
              <a:t>and few more rec. papers …</a:t>
            </a:r>
          </a:p>
        </p:txBody>
      </p:sp>
    </p:spTree>
    <p:extLst>
      <p:ext uri="{BB962C8B-B14F-4D97-AF65-F5344CB8AC3E}">
        <p14:creationId xmlns:p14="http://schemas.microsoft.com/office/powerpoint/2010/main" val="132795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614" y="533400"/>
            <a:ext cx="2903986" cy="277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762000"/>
            <a:ext cx="458568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14" y="4006069"/>
            <a:ext cx="2298126" cy="21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4648200" y="2895600"/>
            <a:ext cx="8382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562600" y="3048000"/>
            <a:ext cx="7620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562600" y="3505200"/>
            <a:ext cx="1524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16790" y="5271700"/>
            <a:ext cx="1456874" cy="276999"/>
          </a:xfrm>
          <a:prstGeom prst="rect">
            <a:avLst/>
          </a:prstGeom>
          <a:noFill/>
        </p:spPr>
        <p:txBody>
          <a:bodyPr wrap="none" rtlCol="0">
            <a:spAutoFit/>
          </a:bodyPr>
          <a:lstStyle/>
          <a:p>
            <a:r>
              <a:rPr lang="en-US" sz="1200" dirty="0"/>
              <a:t>With </a:t>
            </a:r>
            <a:r>
              <a:rPr lang="en-US" sz="1200" dirty="0" err="1"/>
              <a:t>simplif</a:t>
            </a:r>
            <a:r>
              <a:rPr lang="en-US" sz="1200" dirty="0"/>
              <a:t>.(mih11)</a:t>
            </a:r>
          </a:p>
        </p:txBody>
      </p:sp>
      <p:sp>
        <p:nvSpPr>
          <p:cNvPr id="13" name="TextBox 12"/>
          <p:cNvSpPr txBox="1"/>
          <p:nvPr/>
        </p:nvSpPr>
        <p:spPr>
          <a:xfrm>
            <a:off x="5943600" y="5334000"/>
            <a:ext cx="1670073" cy="276999"/>
          </a:xfrm>
          <a:prstGeom prst="rect">
            <a:avLst/>
          </a:prstGeom>
          <a:noFill/>
        </p:spPr>
        <p:txBody>
          <a:bodyPr wrap="none" rtlCol="0">
            <a:spAutoFit/>
          </a:bodyPr>
          <a:lstStyle/>
          <a:p>
            <a:r>
              <a:rPr lang="en-US" sz="1200" dirty="0"/>
              <a:t>Without </a:t>
            </a:r>
            <a:r>
              <a:rPr lang="en-US" sz="1200" dirty="0" err="1"/>
              <a:t>simplif</a:t>
            </a:r>
            <a:r>
              <a:rPr lang="en-US" sz="1200" dirty="0"/>
              <a:t>.(mih11)</a:t>
            </a:r>
          </a:p>
        </p:txBody>
      </p:sp>
      <p:sp>
        <p:nvSpPr>
          <p:cNvPr id="14" name="TextBox 13"/>
          <p:cNvSpPr txBox="1"/>
          <p:nvPr/>
        </p:nvSpPr>
        <p:spPr>
          <a:xfrm>
            <a:off x="5181600" y="6324600"/>
            <a:ext cx="1330236" cy="307777"/>
          </a:xfrm>
          <a:prstGeom prst="rect">
            <a:avLst/>
          </a:prstGeom>
          <a:noFill/>
        </p:spPr>
        <p:txBody>
          <a:bodyPr wrap="none" rtlCol="0">
            <a:spAutoFit/>
          </a:bodyPr>
          <a:lstStyle/>
          <a:p>
            <a:r>
              <a:rPr lang="en-US" sz="1400" dirty="0"/>
              <a:t>+ pre-ionization</a:t>
            </a:r>
          </a:p>
        </p:txBody>
      </p:sp>
      <p:pic>
        <p:nvPicPr>
          <p:cNvPr id="2" name="Picture 1"/>
          <p:cNvPicPr>
            <a:picLocks noChangeAspect="1"/>
          </p:cNvPicPr>
          <p:nvPr/>
        </p:nvPicPr>
        <p:blipFill>
          <a:blip r:embed="rId5"/>
          <a:stretch>
            <a:fillRect/>
          </a:stretch>
        </p:blipFill>
        <p:spPr>
          <a:xfrm>
            <a:off x="308482" y="4268217"/>
            <a:ext cx="3208308" cy="2533164"/>
          </a:xfrm>
          <a:prstGeom prst="rect">
            <a:avLst/>
          </a:prstGeom>
        </p:spPr>
      </p:pic>
    </p:spTree>
    <p:extLst>
      <p:ext uri="{BB962C8B-B14F-4D97-AF65-F5344CB8AC3E}">
        <p14:creationId xmlns:p14="http://schemas.microsoft.com/office/powerpoint/2010/main" val="376733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381000"/>
            <a:ext cx="4572000" cy="3924300"/>
          </a:xfrm>
          <a:prstGeom prst="rect">
            <a:avLst/>
          </a:prstGeom>
        </p:spPr>
      </p:pic>
      <p:sp>
        <p:nvSpPr>
          <p:cNvPr id="3" name="TextBox 2"/>
          <p:cNvSpPr txBox="1"/>
          <p:nvPr/>
        </p:nvSpPr>
        <p:spPr>
          <a:xfrm>
            <a:off x="838200" y="4572000"/>
            <a:ext cx="1695721" cy="276999"/>
          </a:xfrm>
          <a:prstGeom prst="rect">
            <a:avLst/>
          </a:prstGeom>
          <a:noFill/>
        </p:spPr>
        <p:txBody>
          <a:bodyPr wrap="none" rtlCol="0">
            <a:spAutoFit/>
          </a:bodyPr>
          <a:lstStyle/>
          <a:p>
            <a:r>
              <a:rPr lang="en-US" sz="1200" dirty="0"/>
              <a:t>With </a:t>
            </a:r>
            <a:r>
              <a:rPr lang="en-US" sz="1200" dirty="0" err="1"/>
              <a:t>simplif</a:t>
            </a:r>
            <a:r>
              <a:rPr lang="en-US" sz="1200" dirty="0"/>
              <a:t>.(</a:t>
            </a:r>
            <a:r>
              <a:rPr lang="en-US" sz="1200" dirty="0" err="1"/>
              <a:t>Mih</a:t>
            </a:r>
            <a:r>
              <a:rPr lang="en-US" sz="1200" dirty="0"/>
              <a:t>. 2003)</a:t>
            </a:r>
          </a:p>
        </p:txBody>
      </p:sp>
      <p:sp>
        <p:nvSpPr>
          <p:cNvPr id="5" name="TextBox 4"/>
          <p:cNvSpPr txBox="1"/>
          <p:nvPr/>
        </p:nvSpPr>
        <p:spPr>
          <a:xfrm>
            <a:off x="3352800" y="4590081"/>
            <a:ext cx="1908921" cy="276999"/>
          </a:xfrm>
          <a:prstGeom prst="rect">
            <a:avLst/>
          </a:prstGeom>
          <a:noFill/>
        </p:spPr>
        <p:txBody>
          <a:bodyPr wrap="none" rtlCol="0">
            <a:spAutoFit/>
          </a:bodyPr>
          <a:lstStyle/>
          <a:p>
            <a:r>
              <a:rPr lang="en-US" sz="1200" dirty="0"/>
              <a:t>Without </a:t>
            </a:r>
            <a:r>
              <a:rPr lang="en-US" sz="1200" dirty="0" err="1"/>
              <a:t>simplif</a:t>
            </a:r>
            <a:r>
              <a:rPr lang="en-US" sz="1200" dirty="0"/>
              <a:t>.(</a:t>
            </a:r>
            <a:r>
              <a:rPr lang="en-US" sz="1200" dirty="0" err="1"/>
              <a:t>Mih</a:t>
            </a:r>
            <a:r>
              <a:rPr lang="en-US" sz="1200" dirty="0"/>
              <a:t>. 2003)</a:t>
            </a:r>
          </a:p>
        </p:txBody>
      </p:sp>
      <p:sp>
        <p:nvSpPr>
          <p:cNvPr id="6" name="TextBox 5"/>
          <p:cNvSpPr txBox="1"/>
          <p:nvPr/>
        </p:nvSpPr>
        <p:spPr>
          <a:xfrm>
            <a:off x="2154282" y="5446811"/>
            <a:ext cx="1330236" cy="307777"/>
          </a:xfrm>
          <a:prstGeom prst="rect">
            <a:avLst/>
          </a:prstGeom>
          <a:noFill/>
        </p:spPr>
        <p:txBody>
          <a:bodyPr wrap="none" rtlCol="0">
            <a:spAutoFit/>
          </a:bodyPr>
          <a:lstStyle/>
          <a:p>
            <a:r>
              <a:rPr lang="en-US" sz="1400" dirty="0"/>
              <a:t>+ pre-ionization</a:t>
            </a:r>
          </a:p>
        </p:txBody>
      </p:sp>
      <p:cxnSp>
        <p:nvCxnSpPr>
          <p:cNvPr id="7" name="Straight Arrow Connector 6"/>
          <p:cNvCxnSpPr/>
          <p:nvPr/>
        </p:nvCxnSpPr>
        <p:spPr>
          <a:xfrm flipV="1">
            <a:off x="2819400" y="2819400"/>
            <a:ext cx="15240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124200" y="2590800"/>
            <a:ext cx="1371600" cy="198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0"/>
          </p:cNvCxnSpPr>
          <p:nvPr/>
        </p:nvCxnSpPr>
        <p:spPr>
          <a:xfrm flipV="1">
            <a:off x="1686061" y="2343150"/>
            <a:ext cx="1285739" cy="222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22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1" y="76201"/>
            <a:ext cx="4419599" cy="3030872"/>
          </a:xfrm>
          <a:prstGeom prst="rect">
            <a:avLst/>
          </a:prstGeom>
        </p:spPr>
      </p:pic>
      <p:pic>
        <p:nvPicPr>
          <p:cNvPr id="5" name="Picture 4"/>
          <p:cNvPicPr>
            <a:picLocks noChangeAspect="1"/>
          </p:cNvPicPr>
          <p:nvPr/>
        </p:nvPicPr>
        <p:blipFill>
          <a:blip r:embed="rId3"/>
          <a:stretch>
            <a:fillRect/>
          </a:stretch>
        </p:blipFill>
        <p:spPr>
          <a:xfrm>
            <a:off x="304801" y="3176337"/>
            <a:ext cx="3962400" cy="810126"/>
          </a:xfrm>
          <a:prstGeom prst="rect">
            <a:avLst/>
          </a:prstGeom>
        </p:spPr>
      </p:pic>
      <p:pic>
        <p:nvPicPr>
          <p:cNvPr id="6" name="Picture 5"/>
          <p:cNvPicPr>
            <a:picLocks noChangeAspect="1"/>
          </p:cNvPicPr>
          <p:nvPr/>
        </p:nvPicPr>
        <p:blipFill>
          <a:blip r:embed="rId4"/>
          <a:stretch>
            <a:fillRect/>
          </a:stretch>
        </p:blipFill>
        <p:spPr>
          <a:xfrm>
            <a:off x="4953000" y="152400"/>
            <a:ext cx="2676525" cy="1114425"/>
          </a:xfrm>
          <a:prstGeom prst="rect">
            <a:avLst/>
          </a:prstGeom>
        </p:spPr>
      </p:pic>
      <p:pic>
        <p:nvPicPr>
          <p:cNvPr id="8" name="Picture 7"/>
          <p:cNvPicPr>
            <a:picLocks noChangeAspect="1"/>
          </p:cNvPicPr>
          <p:nvPr/>
        </p:nvPicPr>
        <p:blipFill>
          <a:blip r:embed="rId5"/>
          <a:stretch>
            <a:fillRect/>
          </a:stretch>
        </p:blipFill>
        <p:spPr>
          <a:xfrm>
            <a:off x="4953000" y="1436853"/>
            <a:ext cx="3315848" cy="2726073"/>
          </a:xfrm>
          <a:prstGeom prst="rect">
            <a:avLst/>
          </a:prstGeom>
        </p:spPr>
      </p:pic>
      <p:pic>
        <p:nvPicPr>
          <p:cNvPr id="9" name="Picture 8"/>
          <p:cNvPicPr>
            <a:picLocks noChangeAspect="1"/>
          </p:cNvPicPr>
          <p:nvPr/>
        </p:nvPicPr>
        <p:blipFill>
          <a:blip r:embed="rId6"/>
          <a:stretch>
            <a:fillRect/>
          </a:stretch>
        </p:blipFill>
        <p:spPr>
          <a:xfrm>
            <a:off x="858726" y="4114800"/>
            <a:ext cx="3941874" cy="2695074"/>
          </a:xfrm>
          <a:prstGeom prst="rect">
            <a:avLst/>
          </a:prstGeom>
        </p:spPr>
      </p:pic>
      <p:pic>
        <p:nvPicPr>
          <p:cNvPr id="10" name="Picture 9"/>
          <p:cNvPicPr>
            <a:picLocks noChangeAspect="1"/>
          </p:cNvPicPr>
          <p:nvPr/>
        </p:nvPicPr>
        <p:blipFill>
          <a:blip r:embed="rId7"/>
          <a:stretch>
            <a:fillRect/>
          </a:stretch>
        </p:blipFill>
        <p:spPr>
          <a:xfrm>
            <a:off x="5153025" y="5715000"/>
            <a:ext cx="3533775" cy="736772"/>
          </a:xfrm>
          <a:prstGeom prst="rect">
            <a:avLst/>
          </a:prstGeom>
        </p:spPr>
      </p:pic>
      <p:sp>
        <p:nvSpPr>
          <p:cNvPr id="2" name="TextBox 1"/>
          <p:cNvSpPr txBox="1"/>
          <p:nvPr/>
        </p:nvSpPr>
        <p:spPr>
          <a:xfrm>
            <a:off x="363426" y="135142"/>
            <a:ext cx="9906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Solar atm.</a:t>
            </a:r>
          </a:p>
        </p:txBody>
      </p:sp>
      <p:sp>
        <p:nvSpPr>
          <p:cNvPr id="11" name="TextBox 10"/>
          <p:cNvSpPr txBox="1"/>
          <p:nvPr/>
        </p:nvSpPr>
        <p:spPr>
          <a:xfrm>
            <a:off x="20527" y="4144844"/>
            <a:ext cx="99060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WD atm.</a:t>
            </a:r>
          </a:p>
        </p:txBody>
      </p:sp>
      <p:sp>
        <p:nvSpPr>
          <p:cNvPr id="3" name="Oval 2"/>
          <p:cNvSpPr/>
          <p:nvPr/>
        </p:nvSpPr>
        <p:spPr>
          <a:xfrm>
            <a:off x="1011127" y="5715000"/>
            <a:ext cx="436673"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 y="1436853"/>
            <a:ext cx="249126" cy="163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021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057400"/>
            <a:ext cx="8229600" cy="270843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From the presented material, it is shown that the processes of (n −n’)-mixing (2) have considerable influence on the rates of </a:t>
            </a:r>
            <a:r>
              <a:rPr lang="en-US" sz="1200" dirty="0" err="1">
                <a:latin typeface="Times New Roman" panose="02020603050405020304" pitchFamily="18" charset="0"/>
                <a:cs typeface="Times New Roman" panose="02020603050405020304" pitchFamily="18" charset="0"/>
              </a:rPr>
              <a:t>chemi</a:t>
            </a:r>
            <a:r>
              <a:rPr lang="en-US" sz="1200" dirty="0">
                <a:latin typeface="Times New Roman" panose="02020603050405020304" pitchFamily="18" charset="0"/>
                <a:cs typeface="Times New Roman" panose="02020603050405020304" pitchFamily="18" charset="0"/>
              </a:rPr>
              <a:t>-ionization processes (1).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Direct calculations have been performed, which show this influence on the quantitative level. The results obtained here are presented in tabular form, where the values of total constants for rates of the processes (1), and also just the rates for the process of associative ionization (1b) for the hydrogen and helium cases are presented. </a:t>
            </a:r>
            <a:r>
              <a:rPr lang="en-US" sz="1200" dirty="0">
                <a:solidFill>
                  <a:srgbClr val="FF0000"/>
                </a:solidFill>
                <a:latin typeface="Times New Roman" panose="02020603050405020304" pitchFamily="18" charset="0"/>
                <a:cs typeface="Times New Roman" panose="02020603050405020304" pitchFamily="18" charset="0"/>
              </a:rPr>
              <a:t>Tables cover the range of values of principal quantum numbers of the Rydberg states of hydrogen and helium atoms from n = 3 to n = 15 and the temperature range from </a:t>
            </a:r>
            <a:r>
              <a:rPr lang="en-US" sz="1200" i="1" dirty="0">
                <a:solidFill>
                  <a:srgbClr val="FF0000"/>
                </a:solidFill>
                <a:latin typeface="Times New Roman" panose="02020603050405020304" pitchFamily="18" charset="0"/>
                <a:cs typeface="Times New Roman" panose="02020603050405020304" pitchFamily="18" charset="0"/>
              </a:rPr>
              <a:t>T</a:t>
            </a:r>
            <a:r>
              <a:rPr lang="en-US" sz="1200" dirty="0">
                <a:solidFill>
                  <a:srgbClr val="FF0000"/>
                </a:solidFill>
                <a:latin typeface="Times New Roman" panose="02020603050405020304" pitchFamily="18" charset="0"/>
                <a:cs typeface="Times New Roman" panose="02020603050405020304" pitchFamily="18" charset="0"/>
              </a:rPr>
              <a:t> = 4000 K to </a:t>
            </a:r>
            <a:r>
              <a:rPr lang="en-US" sz="1200" i="1" dirty="0">
                <a:solidFill>
                  <a:srgbClr val="FF0000"/>
                </a:solidFill>
                <a:latin typeface="Times New Roman" panose="02020603050405020304" pitchFamily="18" charset="0"/>
                <a:cs typeface="Times New Roman" panose="02020603050405020304" pitchFamily="18" charset="0"/>
              </a:rPr>
              <a:t>T </a:t>
            </a:r>
            <a:r>
              <a:rPr lang="en-US" sz="1200" dirty="0">
                <a:solidFill>
                  <a:srgbClr val="FF0000"/>
                </a:solidFill>
                <a:latin typeface="Times New Roman" panose="02020603050405020304" pitchFamily="18" charset="0"/>
                <a:cs typeface="Times New Roman" panose="02020603050405020304" pitchFamily="18" charset="0"/>
              </a:rPr>
              <a:t>= 10 000 K and </a:t>
            </a:r>
            <a:r>
              <a:rPr lang="en-US" sz="1200" i="1" dirty="0">
                <a:solidFill>
                  <a:srgbClr val="FF0000"/>
                </a:solidFill>
                <a:latin typeface="Times New Roman" panose="02020603050405020304" pitchFamily="18" charset="0"/>
                <a:cs typeface="Times New Roman" panose="02020603050405020304" pitchFamily="18" charset="0"/>
              </a:rPr>
              <a:t>T</a:t>
            </a:r>
            <a:r>
              <a:rPr lang="en-US" sz="1200" dirty="0">
                <a:solidFill>
                  <a:srgbClr val="FF0000"/>
                </a:solidFill>
                <a:latin typeface="Times New Roman" panose="02020603050405020304" pitchFamily="18" charset="0"/>
                <a:cs typeface="Times New Roman" panose="02020603050405020304" pitchFamily="18" charset="0"/>
              </a:rPr>
              <a:t> = 7000 K to </a:t>
            </a:r>
            <a:r>
              <a:rPr lang="en-US" sz="1200" i="1" dirty="0">
                <a:solidFill>
                  <a:srgbClr val="FF0000"/>
                </a:solidFill>
                <a:latin typeface="Times New Roman" panose="02020603050405020304" pitchFamily="18" charset="0"/>
                <a:cs typeface="Times New Roman" panose="02020603050405020304" pitchFamily="18" charset="0"/>
              </a:rPr>
              <a:t>T</a:t>
            </a:r>
            <a:r>
              <a:rPr lang="en-US" sz="1200" dirty="0">
                <a:solidFill>
                  <a:srgbClr val="FF0000"/>
                </a:solidFill>
                <a:latin typeface="Times New Roman" panose="02020603050405020304" pitchFamily="18" charset="0"/>
                <a:cs typeface="Times New Roman" panose="02020603050405020304" pitchFamily="18" charset="0"/>
              </a:rPr>
              <a:t> = 24 000 K respectively</a:t>
            </a:r>
            <a:r>
              <a:rPr lang="en-US" sz="1200" dirty="0">
                <a:latin typeface="Times New Roman" panose="02020603050405020304" pitchFamily="18" charset="0"/>
                <a:cs typeface="Times New Roman" panose="02020603050405020304" pitchFamily="18" charset="0"/>
              </a:rPr>
              <a:t>, so that they can be directly applied in connection with </a:t>
            </a:r>
            <a:r>
              <a:rPr lang="en-US" sz="1200" dirty="0">
                <a:solidFill>
                  <a:srgbClr val="FF0000"/>
                </a:solidFill>
                <a:latin typeface="Times New Roman" panose="02020603050405020304" pitchFamily="18" charset="0"/>
                <a:cs typeface="Times New Roman" panose="02020603050405020304" pitchFamily="18" charset="0"/>
              </a:rPr>
              <a:t>the modelling of the photosphere and the lower chromosphere of the Sun and the atmosphere of DB white dwarfs</a:t>
            </a:r>
            <a:r>
              <a:rPr lang="en-US" sz="12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sz="1200" dirty="0">
                <a:latin typeface="Times New Roman" panose="02020603050405020304" pitchFamily="18" charset="0"/>
                <a:cs typeface="Times New Roman" panose="02020603050405020304" pitchFamily="18" charset="0"/>
              </a:rPr>
              <a:t>The obtained results (Figs. with </a:t>
            </a:r>
            <a:r>
              <a:rPr lang="en-US" sz="1200" i="1" dirty="0">
                <a:latin typeface="Times New Roman" panose="02020603050405020304" pitchFamily="18" charset="0"/>
                <a:cs typeface="Times New Roman" panose="02020603050405020304" pitchFamily="18" charset="0"/>
              </a:rPr>
              <a:t>F</a:t>
            </a:r>
            <a:r>
              <a:rPr lang="en-US" sz="1200" dirty="0">
                <a:latin typeface="Times New Roman" panose="02020603050405020304" pitchFamily="18" charset="0"/>
                <a:cs typeface="Times New Roman" panose="02020603050405020304" pitchFamily="18" charset="0"/>
              </a:rPr>
              <a:t>) show that the efficiency of the </a:t>
            </a:r>
            <a:r>
              <a:rPr lang="en-US" sz="1200" dirty="0" err="1">
                <a:latin typeface="Times New Roman" panose="02020603050405020304" pitchFamily="18" charset="0"/>
                <a:cs typeface="Times New Roman" panose="02020603050405020304" pitchFamily="18" charset="0"/>
              </a:rPr>
              <a:t>chemi</a:t>
            </a:r>
            <a:r>
              <a:rPr lang="en-US" sz="1200" dirty="0">
                <a:latin typeface="Times New Roman" panose="02020603050405020304" pitchFamily="18" charset="0"/>
                <a:cs typeface="Times New Roman" panose="02020603050405020304" pitchFamily="18" charset="0"/>
              </a:rPr>
              <a:t>-ionization processes, </a:t>
            </a:r>
            <a:r>
              <a:rPr lang="en-US" sz="1200" dirty="0">
                <a:solidFill>
                  <a:schemeClr val="accent3">
                    <a:lumMod val="75000"/>
                  </a:schemeClr>
                </a:solidFill>
                <a:latin typeface="Times New Roman" panose="02020603050405020304" pitchFamily="18" charset="0"/>
                <a:cs typeface="Times New Roman" panose="02020603050405020304" pitchFamily="18" charset="0"/>
              </a:rPr>
              <a:t>in spite of the influence of (n − n’)-mixing processes (2)</a:t>
            </a:r>
            <a:r>
              <a:rPr lang="en-US" sz="1200" dirty="0">
                <a:latin typeface="Times New Roman" panose="02020603050405020304" pitchFamily="18" charset="0"/>
                <a:cs typeface="Times New Roman" panose="02020603050405020304" pitchFamily="18" charset="0"/>
              </a:rPr>
              <a:t> with n’&gt;n in most parts of the photosphere of the Sun and most parts of white-dwarf atmospheres, remains dominant or at least comparable to the efficiency of the concurrent processes.</a:t>
            </a:r>
            <a:br>
              <a:rPr lang="en-US" dirty="0">
                <a:latin typeface="Times New Roman" panose="02020603050405020304" pitchFamily="18" charset="0"/>
                <a:cs typeface="Times New Roman" panose="02020603050405020304" pitchFamily="18" charset="0"/>
              </a:rPr>
            </a:br>
            <a:endParaRPr lang="en-US" sz="1400" dirty="0">
              <a:latin typeface="Times New Roman" pitchFamily="18" charset="0"/>
              <a:cs typeface="Times New Roman" pitchFamily="18" charset="0"/>
            </a:endParaRPr>
          </a:p>
        </p:txBody>
      </p:sp>
      <p:sp>
        <p:nvSpPr>
          <p:cNvPr id="3" name="TextBox 2"/>
          <p:cNvSpPr txBox="1"/>
          <p:nvPr/>
        </p:nvSpPr>
        <p:spPr>
          <a:xfrm>
            <a:off x="533400" y="990600"/>
            <a:ext cx="154183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CONCLUSIONS</a:t>
            </a:r>
          </a:p>
        </p:txBody>
      </p:sp>
      <p:sp>
        <p:nvSpPr>
          <p:cNvPr id="4" name="TextBox 3"/>
          <p:cNvSpPr txBox="1"/>
          <p:nvPr/>
        </p:nvSpPr>
        <p:spPr>
          <a:xfrm>
            <a:off x="2590800" y="984682"/>
            <a:ext cx="201850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a:t>MNRAS paper 2016</a:t>
            </a:r>
          </a:p>
        </p:txBody>
      </p:sp>
    </p:spTree>
    <p:extLst>
      <p:ext uri="{BB962C8B-B14F-4D97-AF65-F5344CB8AC3E}">
        <p14:creationId xmlns:p14="http://schemas.microsoft.com/office/powerpoint/2010/main" val="4054067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81000"/>
            <a:ext cx="308289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For the future, or next steps </a:t>
            </a:r>
            <a:endParaRPr lang="en-US" dirty="0">
              <a:solidFill>
                <a:srgbClr val="000000"/>
              </a:solidFill>
            </a:endParaRPr>
          </a:p>
        </p:txBody>
      </p:sp>
      <p:sp>
        <p:nvSpPr>
          <p:cNvPr id="5" name="TextBox 4"/>
          <p:cNvSpPr txBox="1"/>
          <p:nvPr/>
        </p:nvSpPr>
        <p:spPr>
          <a:xfrm>
            <a:off x="1188972" y="1981200"/>
            <a:ext cx="6980372"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 calculate efficiency of </a:t>
            </a:r>
            <a:r>
              <a:rPr lang="en-US" dirty="0" err="1">
                <a:latin typeface="Times New Roman" panose="02020603050405020304" pitchFamily="18" charset="0"/>
                <a:cs typeface="Times New Roman" panose="02020603050405020304" pitchFamily="18" charset="0"/>
              </a:rPr>
              <a:t>chemi</a:t>
            </a:r>
            <a:r>
              <a:rPr lang="en-US" dirty="0">
                <a:latin typeface="Times New Roman" panose="02020603050405020304" pitchFamily="18" charset="0"/>
                <a:cs typeface="Times New Roman" panose="02020603050405020304" pitchFamily="18" charset="0"/>
              </a:rPr>
              <a:t>-ionization with pre-ionization in respect </a:t>
            </a:r>
          </a:p>
          <a:p>
            <a:r>
              <a:rPr lang="en-US" dirty="0">
                <a:latin typeface="Times New Roman" panose="02020603050405020304" pitchFamily="18" charset="0"/>
                <a:cs typeface="Times New Roman" panose="02020603050405020304" pitchFamily="18" charset="0"/>
              </a:rPr>
              <a:t>to concurrent process for the sunspot atmosphere model.</a:t>
            </a:r>
          </a:p>
        </p:txBody>
      </p:sp>
      <p:sp>
        <p:nvSpPr>
          <p:cNvPr id="6" name="TextBox 5"/>
          <p:cNvSpPr txBox="1"/>
          <p:nvPr/>
        </p:nvSpPr>
        <p:spPr>
          <a:xfrm>
            <a:off x="1188972" y="3453199"/>
            <a:ext cx="654358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 calculate for M red dwarfs atmosphere model with pre-ionization</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419600"/>
            <a:ext cx="237560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419600"/>
            <a:ext cx="237560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80735" y="6399937"/>
            <a:ext cx="25600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 get something like this</a:t>
            </a:r>
          </a:p>
        </p:txBody>
      </p:sp>
      <p:cxnSp>
        <p:nvCxnSpPr>
          <p:cNvPr id="7" name="Straight Arrow Connector 6"/>
          <p:cNvCxnSpPr/>
          <p:nvPr/>
        </p:nvCxnSpPr>
        <p:spPr>
          <a:xfrm flipH="1">
            <a:off x="6781800" y="47244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40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MOL-D</a:t>
            </a:r>
          </a:p>
        </p:txBody>
      </p:sp>
      <p:sp>
        <p:nvSpPr>
          <p:cNvPr id="3" name="Content Placeholder 2"/>
          <p:cNvSpPr>
            <a:spLocks noGrp="1"/>
          </p:cNvSpPr>
          <p:nvPr>
            <p:ph idx="1"/>
          </p:nvPr>
        </p:nvSpPr>
        <p:spPr/>
        <p:txBody>
          <a:bodyPr>
            <a:normAutofit fontScale="92500" lnSpcReduction="10000"/>
          </a:bodyPr>
          <a:lstStyle/>
          <a:p>
            <a:r>
              <a:rPr lang="en-US" sz="3000" dirty="0"/>
              <a:t>The data presented here, soon can bee also access through </a:t>
            </a:r>
            <a:r>
              <a:rPr lang="en-US" sz="3000" dirty="0">
                <a:hlinkClick r:id="rId2"/>
              </a:rPr>
              <a:t>http://servo.aob.rs</a:t>
            </a:r>
            <a:r>
              <a:rPr lang="en-US" sz="3000" dirty="0"/>
              <a:t>  as web service and database </a:t>
            </a:r>
            <a:r>
              <a:rPr lang="en-US" sz="3000" dirty="0">
                <a:hlinkClick r:id="rId3"/>
              </a:rPr>
              <a:t>http://servo.aob.rs/mold</a:t>
            </a:r>
            <a:r>
              <a:rPr lang="en-US" sz="3000" dirty="0"/>
              <a:t>. </a:t>
            </a:r>
          </a:p>
          <a:p>
            <a:pPr marL="0" indent="0">
              <a:buNone/>
            </a:pPr>
            <a:endParaRPr lang="en-US" sz="3000" dirty="0"/>
          </a:p>
          <a:p>
            <a:r>
              <a:rPr lang="en-US" sz="3000" dirty="0"/>
              <a:t>MOL-D database is a collection of cross-sections and rate coefficients for specific collisional processes and a web service within the Serbian Virtual Observatory (</a:t>
            </a:r>
            <a:r>
              <a:rPr lang="en-US" sz="3000" dirty="0" err="1"/>
              <a:t>SerVO</a:t>
            </a:r>
            <a:r>
              <a:rPr lang="en-US" sz="3000" dirty="0"/>
              <a:t>) and the Virtual Atomic and Molecular Data Center (VAMDC)</a:t>
            </a:r>
          </a:p>
          <a:p>
            <a:r>
              <a:rPr lang="en-US" sz="3000" dirty="0" err="1"/>
              <a:t>Jevremovic</a:t>
            </a:r>
            <a:r>
              <a:rPr lang="en-US" sz="3000" dirty="0"/>
              <a:t>, </a:t>
            </a:r>
            <a:r>
              <a:rPr lang="en-US" sz="3000" dirty="0" err="1"/>
              <a:t>Vujcic</a:t>
            </a:r>
            <a:r>
              <a:rPr lang="en-US" sz="3000" dirty="0"/>
              <a:t>, Sreckovic, </a:t>
            </a:r>
            <a:r>
              <a:rPr lang="en-US" sz="3000" dirty="0" err="1"/>
              <a:t>Mihajlov</a:t>
            </a:r>
            <a:r>
              <a:rPr lang="en-US" sz="3000" dirty="0"/>
              <a:t>, </a:t>
            </a:r>
            <a:r>
              <a:rPr lang="en-US" sz="3000" dirty="0" err="1"/>
              <a:t>Dimitrijevic</a:t>
            </a:r>
            <a:r>
              <a:rPr lang="en-US" sz="3000" dirty="0"/>
              <a:t>…</a:t>
            </a:r>
          </a:p>
        </p:txBody>
      </p:sp>
    </p:spTree>
    <p:extLst>
      <p:ext uri="{BB962C8B-B14F-4D97-AF65-F5344CB8AC3E}">
        <p14:creationId xmlns:p14="http://schemas.microsoft.com/office/powerpoint/2010/main" val="1462983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Data needed for modeling stellar atmospheres, Early universe chemistry …</a:t>
            </a:r>
          </a:p>
        </p:txBody>
      </p:sp>
    </p:spTree>
    <p:extLst>
      <p:ext uri="{BB962C8B-B14F-4D97-AF65-F5344CB8AC3E}">
        <p14:creationId xmlns:p14="http://schemas.microsoft.com/office/powerpoint/2010/main" val="3785036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28600"/>
            <a:ext cx="5158623" cy="2895600"/>
          </a:xfrm>
          <a:prstGeom prst="rect">
            <a:avLst/>
          </a:prstGeom>
        </p:spPr>
      </p:pic>
      <p:sp>
        <p:nvSpPr>
          <p:cNvPr id="8" name="TextBox 7"/>
          <p:cNvSpPr txBox="1"/>
          <p:nvPr/>
        </p:nvSpPr>
        <p:spPr>
          <a:xfrm>
            <a:off x="7010400" y="838200"/>
            <a:ext cx="1212383" cy="369332"/>
          </a:xfrm>
          <a:prstGeom prst="rect">
            <a:avLst/>
          </a:prstGeom>
          <a:noFill/>
        </p:spPr>
        <p:txBody>
          <a:bodyPr wrap="none" rtlCol="0">
            <a:spAutoFit/>
          </a:bodyPr>
          <a:lstStyle/>
          <a:p>
            <a:r>
              <a:rPr lang="en-US" dirty="0"/>
              <a:t>screenshot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001" y="3352800"/>
            <a:ext cx="6300716" cy="3332747"/>
          </a:xfrm>
          <a:prstGeom prst="rect">
            <a:avLst/>
          </a:prstGeom>
        </p:spPr>
      </p:pic>
    </p:spTree>
    <p:extLst>
      <p:ext uri="{BB962C8B-B14F-4D97-AF65-F5344CB8AC3E}">
        <p14:creationId xmlns:p14="http://schemas.microsoft.com/office/powerpoint/2010/main" val="13218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4330"/>
            <a:ext cx="2439899" cy="369332"/>
          </a:xfrm>
          <a:prstGeom prst="rect">
            <a:avLst/>
          </a:prstGeom>
          <a:noFill/>
        </p:spPr>
        <p:txBody>
          <a:bodyPr wrap="none" rtlCol="0">
            <a:spAutoFit/>
          </a:bodyPr>
          <a:lstStyle/>
          <a:p>
            <a:r>
              <a:rPr lang="en-US" dirty="0"/>
              <a:t>Technical characteristics</a:t>
            </a:r>
          </a:p>
        </p:txBody>
      </p:sp>
      <p:sp>
        <p:nvSpPr>
          <p:cNvPr id="3" name="TextBox 2"/>
          <p:cNvSpPr txBox="1"/>
          <p:nvPr/>
        </p:nvSpPr>
        <p:spPr>
          <a:xfrm>
            <a:off x="3352800" y="381001"/>
            <a:ext cx="5562600" cy="1661993"/>
          </a:xfrm>
          <a:prstGeom prst="rect">
            <a:avLst/>
          </a:prstGeom>
          <a:noFill/>
        </p:spPr>
        <p:txBody>
          <a:bodyPr wrap="square" rtlCol="0">
            <a:spAutoFit/>
          </a:bodyPr>
          <a:lstStyle/>
          <a:p>
            <a:r>
              <a:rPr lang="en-US" sz="1200" dirty="0"/>
              <a:t>MOL-D is services </a:t>
            </a:r>
            <a:r>
              <a:rPr lang="en-US" sz="1200" dirty="0">
                <a:solidFill>
                  <a:srgbClr val="FF0000"/>
                </a:solidFill>
              </a:rPr>
              <a:t>compatible with VAMDC standards </a:t>
            </a:r>
            <a:r>
              <a:rPr lang="en-US" sz="1200" dirty="0"/>
              <a:t>and</a:t>
            </a:r>
          </a:p>
          <a:p>
            <a:r>
              <a:rPr lang="en-US" sz="1200" dirty="0"/>
              <a:t>act as a VAMDC "nodes . They can be accessed by tools,</a:t>
            </a:r>
          </a:p>
          <a:p>
            <a:r>
              <a:rPr lang="en-US" sz="1200" dirty="0"/>
              <a:t>applications or libraries which comply to VAMDC interoperability requirements,</a:t>
            </a:r>
          </a:p>
          <a:p>
            <a:r>
              <a:rPr lang="en-US" sz="1200" dirty="0"/>
              <a:t>such as VAMDC portal query, </a:t>
            </a:r>
            <a:r>
              <a:rPr lang="en-US" sz="1200" dirty="0" err="1"/>
              <a:t>Astrogrid</a:t>
            </a:r>
            <a:r>
              <a:rPr lang="en-US" sz="1200" dirty="0"/>
              <a:t> </a:t>
            </a:r>
            <a:r>
              <a:rPr lang="en-US" sz="1200" dirty="0" err="1"/>
              <a:t>VODesktop</a:t>
            </a:r>
            <a:r>
              <a:rPr lang="en-US" sz="1200" dirty="0"/>
              <a:t> etc. VAMDC - compliant</a:t>
            </a:r>
          </a:p>
          <a:p>
            <a:r>
              <a:rPr lang="en-US" sz="1200" dirty="0"/>
              <a:t>tools allow for distributed queries across multiple VAMDC nodes via SOAP protocol for </a:t>
            </a:r>
          </a:p>
          <a:p>
            <a:r>
              <a:rPr lang="en-US" sz="1200" dirty="0"/>
              <a:t>web services, along with standardized VAMDC-TAP data access protocol</a:t>
            </a:r>
          </a:p>
          <a:p>
            <a:r>
              <a:rPr lang="en-US" sz="1200" dirty="0"/>
              <a:t>and XSAMS XML schema for data serialization and representation.</a:t>
            </a:r>
          </a:p>
          <a:p>
            <a:endParaRPr lang="en-US" dirty="0"/>
          </a:p>
        </p:txBody>
      </p:sp>
      <p:sp>
        <p:nvSpPr>
          <p:cNvPr id="7" name="TextBox 6"/>
          <p:cNvSpPr txBox="1"/>
          <p:nvPr/>
        </p:nvSpPr>
        <p:spPr>
          <a:xfrm>
            <a:off x="762000" y="5105400"/>
            <a:ext cx="5927264" cy="1661993"/>
          </a:xfrm>
          <a:prstGeom prst="rect">
            <a:avLst/>
          </a:prstGeom>
          <a:noFill/>
        </p:spPr>
        <p:txBody>
          <a:bodyPr wrap="none" rtlCol="0">
            <a:spAutoFit/>
          </a:bodyPr>
          <a:lstStyle/>
          <a:p>
            <a:r>
              <a:rPr lang="en-US" sz="1200" u="sng" dirty="0">
                <a:solidFill>
                  <a:srgbClr val="FF0000"/>
                </a:solidFill>
              </a:rPr>
              <a:t>MOL-D are implemented on top of VAMDC </a:t>
            </a:r>
            <a:r>
              <a:rPr lang="en-US" sz="1200" u="sng" dirty="0" err="1">
                <a:solidFill>
                  <a:srgbClr val="FF0000"/>
                </a:solidFill>
              </a:rPr>
              <a:t>NodeSoftware</a:t>
            </a:r>
            <a:endParaRPr lang="en-US" sz="1200" u="sng" dirty="0">
              <a:solidFill>
                <a:srgbClr val="FF0000"/>
              </a:solidFill>
            </a:endParaRPr>
          </a:p>
          <a:p>
            <a:r>
              <a:rPr lang="en-US" sz="1200" u="sng" dirty="0">
                <a:solidFill>
                  <a:srgbClr val="FF0000"/>
                </a:solidFill>
              </a:rPr>
              <a:t>in Django, a Python framework for web application development. </a:t>
            </a:r>
            <a:r>
              <a:rPr lang="en-US" sz="1200" dirty="0"/>
              <a:t>They apply </a:t>
            </a:r>
          </a:p>
          <a:p>
            <a:r>
              <a:rPr lang="en-US" sz="1200" dirty="0"/>
              <a:t>custom-built data models which fit their </a:t>
            </a:r>
            <a:r>
              <a:rPr lang="en-US" sz="1200" dirty="0" err="1"/>
              <a:t>specfic</a:t>
            </a:r>
            <a:r>
              <a:rPr lang="en-US" sz="1200" dirty="0"/>
              <a:t> datasets. All-</a:t>
            </a:r>
            <a:r>
              <a:rPr lang="en-US" sz="1200" dirty="0" err="1"/>
              <a:t>encompasing</a:t>
            </a:r>
            <a:endParaRPr lang="en-US" sz="1200" dirty="0"/>
          </a:p>
          <a:p>
            <a:r>
              <a:rPr lang="en-US" sz="1200" dirty="0"/>
              <a:t>VAMDC model would not offer optimal performance and would be </a:t>
            </a:r>
          </a:p>
          <a:p>
            <a:r>
              <a:rPr lang="en-US" sz="1200" dirty="0"/>
              <a:t>more complicated to maintain. In the process of a node development, custom "dictionaries"</a:t>
            </a:r>
          </a:p>
          <a:p>
            <a:r>
              <a:rPr lang="en-US" sz="1200" dirty="0"/>
              <a:t>(which map VAMDC reserved keywords to local models' attributes) are defined as</a:t>
            </a:r>
          </a:p>
          <a:p>
            <a:r>
              <a:rPr lang="en-US" sz="1200" dirty="0"/>
              <a:t>well as query translator</a:t>
            </a:r>
          </a:p>
          <a:p>
            <a:endParaRPr lang="en-US" dirty="0"/>
          </a:p>
        </p:txBody>
      </p:sp>
      <p:pic>
        <p:nvPicPr>
          <p:cNvPr id="9" name="Picture 8"/>
          <p:cNvPicPr>
            <a:picLocks noChangeAspect="1"/>
          </p:cNvPicPr>
          <p:nvPr/>
        </p:nvPicPr>
        <p:blipFill>
          <a:blip r:embed="rId2"/>
          <a:stretch>
            <a:fillRect/>
          </a:stretch>
        </p:blipFill>
        <p:spPr>
          <a:xfrm>
            <a:off x="228600" y="1765016"/>
            <a:ext cx="4685850" cy="3340384"/>
          </a:xfrm>
          <a:prstGeom prst="rect">
            <a:avLst/>
          </a:prstGeom>
        </p:spPr>
      </p:pic>
    </p:spTree>
    <p:extLst>
      <p:ext uri="{BB962C8B-B14F-4D97-AF65-F5344CB8AC3E}">
        <p14:creationId xmlns:p14="http://schemas.microsoft.com/office/powerpoint/2010/main" val="739361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52400"/>
            <a:ext cx="8229600" cy="1143000"/>
          </a:xfrm>
        </p:spPr>
        <p:txBody>
          <a:bodyPr/>
          <a:lstStyle/>
          <a:p>
            <a:pPr eaLnBrk="1" hangingPunct="1">
              <a:defRPr/>
            </a:pPr>
            <a:r>
              <a:rPr lang="en-GB" b="1" i="1" dirty="0">
                <a:effectLst>
                  <a:outerShdw blurRad="38100" dist="38100" dir="2700000" algn="tl">
                    <a:srgbClr val="C0C0C0"/>
                  </a:outerShdw>
                </a:effectLst>
              </a:rPr>
              <a:t>References</a:t>
            </a:r>
            <a:endParaRPr lang="en-US" b="1" i="1" dirty="0">
              <a:effectLst>
                <a:outerShdw blurRad="38100" dist="38100" dir="2700000" algn="tl">
                  <a:srgbClr val="C0C0C0"/>
                </a:outerShdw>
              </a:effectLs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800600"/>
            <a:ext cx="2583677" cy="193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1143000"/>
            <a:ext cx="6019800" cy="3816429"/>
          </a:xfrm>
          <a:prstGeom prst="rect">
            <a:avLst/>
          </a:prstGeom>
          <a:noFill/>
        </p:spPr>
        <p:txBody>
          <a:bodyPr wrap="square" rtlCol="0">
            <a:spAutoFit/>
          </a:bodyPr>
          <a:lstStyle/>
          <a:p>
            <a:r>
              <a:rPr lang="en-US" sz="1200" dirty="0" err="1"/>
              <a:t>Mihajlov</a:t>
            </a:r>
            <a:r>
              <a:rPr lang="en-US" sz="1200" dirty="0"/>
              <a:t> </a:t>
            </a:r>
            <a:r>
              <a:rPr lang="en-US" sz="1200" dirty="0" err="1"/>
              <a:t>Anatolij</a:t>
            </a:r>
            <a:r>
              <a:rPr lang="en-US" sz="1200" dirty="0"/>
              <a:t> A, Sreckovic Vladimir </a:t>
            </a:r>
            <a:r>
              <a:rPr lang="en-US" sz="1200" dirty="0" err="1"/>
              <a:t>A,Dimitrijevic</a:t>
            </a:r>
            <a:r>
              <a:rPr lang="en-US" sz="1200" dirty="0"/>
              <a:t> </a:t>
            </a:r>
            <a:r>
              <a:rPr lang="en-US" sz="1200" dirty="0" err="1"/>
              <a:t>Ignjatovic</a:t>
            </a:r>
            <a:r>
              <a:rPr lang="en-US" sz="1200" dirty="0"/>
              <a:t> </a:t>
            </a:r>
            <a:r>
              <a:rPr lang="en-US" sz="1200" dirty="0" err="1"/>
              <a:t>Ljubinko</a:t>
            </a:r>
            <a:r>
              <a:rPr lang="en-US" sz="1200" dirty="0"/>
              <a:t> M, Milan S (2016) Atom–Rydberg-atom </a:t>
            </a:r>
            <a:r>
              <a:rPr lang="en-US" sz="1200" dirty="0" err="1"/>
              <a:t>chemi</a:t>
            </a:r>
            <a:r>
              <a:rPr lang="en-US" sz="1200" dirty="0"/>
              <a:t>-ionization processes in solar and DB white-dwarf atmospheres in the presence of (n–n′)-mixing channels</a:t>
            </a:r>
          </a:p>
          <a:p>
            <a:r>
              <a:rPr lang="en-US" sz="1200" dirty="0"/>
              <a:t>Monthly Notices of the Royal Astronomical Society 458 (2), 2215-2220</a:t>
            </a:r>
          </a:p>
          <a:p>
            <a:endParaRPr lang="en-US" sz="1200" dirty="0"/>
          </a:p>
          <a:p>
            <a:r>
              <a:rPr lang="en-US" sz="1200" dirty="0" err="1"/>
              <a:t>Mihajlov</a:t>
            </a:r>
            <a:r>
              <a:rPr lang="en-US" sz="1200" dirty="0"/>
              <a:t> </a:t>
            </a:r>
            <a:r>
              <a:rPr lang="en-US" sz="1200" dirty="0" err="1"/>
              <a:t>Anatolij</a:t>
            </a:r>
            <a:r>
              <a:rPr lang="en-US" sz="1200" dirty="0"/>
              <a:t> </a:t>
            </a:r>
            <a:r>
              <a:rPr lang="en-US" sz="1200" dirty="0" err="1"/>
              <a:t>A,Ignjatovic</a:t>
            </a:r>
            <a:r>
              <a:rPr lang="en-US" sz="1200" dirty="0"/>
              <a:t> </a:t>
            </a:r>
            <a:r>
              <a:rPr lang="en-US" sz="1200" dirty="0" err="1"/>
              <a:t>Ljubinko</a:t>
            </a:r>
            <a:r>
              <a:rPr lang="en-US" sz="1200" dirty="0"/>
              <a:t> </a:t>
            </a:r>
            <a:r>
              <a:rPr lang="en-US" sz="1200" dirty="0" err="1"/>
              <a:t>M,Sreckovic</a:t>
            </a:r>
            <a:r>
              <a:rPr lang="en-US" sz="1200" dirty="0"/>
              <a:t> Vladimir </a:t>
            </a:r>
            <a:r>
              <a:rPr lang="en-US" sz="1200" dirty="0" err="1"/>
              <a:t>A,Dimitrijevic</a:t>
            </a:r>
            <a:r>
              <a:rPr lang="en-US" sz="1200" dirty="0"/>
              <a:t> Milan S (2011) The Influence of </a:t>
            </a:r>
            <a:r>
              <a:rPr lang="en-US" sz="1200" dirty="0" err="1"/>
              <a:t>Chemi</a:t>
            </a:r>
            <a:r>
              <a:rPr lang="en-US" sz="1200" dirty="0"/>
              <a:t>-Ionization and Recombination Processes on Spectral Line Shapes in Stellar Atmospheres, </a:t>
            </a:r>
          </a:p>
          <a:p>
            <a:r>
              <a:rPr lang="en-US" sz="1200" dirty="0"/>
              <a:t>BALTIC ASTRONOMY, vol. 20, br. 4, str. 566-571 </a:t>
            </a:r>
          </a:p>
          <a:p>
            <a:endParaRPr lang="en-US" sz="1200" dirty="0"/>
          </a:p>
          <a:p>
            <a:r>
              <a:rPr lang="en-US" sz="1200" dirty="0" err="1"/>
              <a:t>Mihajlov</a:t>
            </a:r>
            <a:r>
              <a:rPr lang="en-US" sz="1200" dirty="0"/>
              <a:t> </a:t>
            </a:r>
            <a:r>
              <a:rPr lang="en-US" sz="1200" dirty="0" err="1"/>
              <a:t>Anatolij</a:t>
            </a:r>
            <a:r>
              <a:rPr lang="en-US" sz="1200" dirty="0"/>
              <a:t> </a:t>
            </a:r>
            <a:r>
              <a:rPr lang="en-US" sz="1200" dirty="0" err="1"/>
              <a:t>A,Ignjatovic</a:t>
            </a:r>
            <a:r>
              <a:rPr lang="en-US" sz="1200" dirty="0"/>
              <a:t> </a:t>
            </a:r>
            <a:r>
              <a:rPr lang="en-US" sz="1200" dirty="0" err="1"/>
              <a:t>Ljubinko</a:t>
            </a:r>
            <a:r>
              <a:rPr lang="en-US" sz="1200" dirty="0"/>
              <a:t> </a:t>
            </a:r>
            <a:r>
              <a:rPr lang="en-US" sz="1200" dirty="0" err="1"/>
              <a:t>M,Sreckovic</a:t>
            </a:r>
            <a:r>
              <a:rPr lang="en-US" sz="1200" dirty="0"/>
              <a:t> Vladimir </a:t>
            </a:r>
            <a:r>
              <a:rPr lang="en-US" sz="1200" dirty="0" err="1"/>
              <a:t>A,Dimitrijevic</a:t>
            </a:r>
            <a:r>
              <a:rPr lang="en-US" sz="1200" dirty="0"/>
              <a:t> Milan S (2011) </a:t>
            </a:r>
            <a:r>
              <a:rPr lang="en-US" sz="1200" dirty="0" err="1"/>
              <a:t>Chemi</a:t>
            </a:r>
            <a:r>
              <a:rPr lang="en-US" sz="1200" dirty="0"/>
              <a:t>-ionization in Solar Photosphere: Influence on the Hydrogen Atom Excited States Population, </a:t>
            </a:r>
          </a:p>
          <a:p>
            <a:r>
              <a:rPr lang="en-US" sz="1200" dirty="0"/>
              <a:t>ASTROPHYSICAL JOURNAL SUPPLEMENT SERIES, vol. 193, br. 1,</a:t>
            </a:r>
          </a:p>
          <a:p>
            <a:endParaRPr lang="en-US" sz="1200" dirty="0"/>
          </a:p>
          <a:p>
            <a:r>
              <a:rPr lang="en-US" sz="1200" dirty="0" err="1"/>
              <a:t>Mihajlov</a:t>
            </a:r>
            <a:r>
              <a:rPr lang="en-US" sz="1200" dirty="0"/>
              <a:t>, A. A.; </a:t>
            </a:r>
            <a:r>
              <a:rPr lang="en-US" sz="1200" dirty="0" err="1"/>
              <a:t>Ignjatović</a:t>
            </a:r>
            <a:r>
              <a:rPr lang="en-US" sz="1200" dirty="0"/>
              <a:t>, </a:t>
            </a:r>
            <a:r>
              <a:rPr lang="en-US" sz="1200" dirty="0" err="1"/>
              <a:t>Lj</a:t>
            </a:r>
            <a:r>
              <a:rPr lang="en-US" sz="1200" dirty="0"/>
              <a:t>. M.; </a:t>
            </a:r>
            <a:r>
              <a:rPr lang="en-US" sz="1200" dirty="0" err="1"/>
              <a:t>Dimitrijević</a:t>
            </a:r>
            <a:r>
              <a:rPr lang="en-US" sz="1200" dirty="0"/>
              <a:t>, M. S.; </a:t>
            </a:r>
            <a:r>
              <a:rPr lang="en-US" sz="1200" dirty="0" err="1"/>
              <a:t>Djurić</a:t>
            </a:r>
            <a:r>
              <a:rPr lang="en-US" sz="1200" dirty="0"/>
              <a:t>, Z. (2003)	</a:t>
            </a:r>
          </a:p>
          <a:p>
            <a:r>
              <a:rPr lang="en-US" sz="1200" dirty="0"/>
              <a:t>Symmetrical </a:t>
            </a:r>
            <a:r>
              <a:rPr lang="en-US" sz="1200" dirty="0" err="1"/>
              <a:t>Chemi</a:t>
            </a:r>
            <a:r>
              <a:rPr lang="en-US" sz="1200" dirty="0"/>
              <a:t>-Ionization and </a:t>
            </a:r>
            <a:r>
              <a:rPr lang="en-US" sz="1200" dirty="0" err="1"/>
              <a:t>Chemi</a:t>
            </a:r>
            <a:r>
              <a:rPr lang="en-US" sz="1200" dirty="0"/>
              <a:t>-Recombination Processes in Low-Temperature Layers of Helium-rich DB White Dwarf Atmospheres</a:t>
            </a:r>
          </a:p>
          <a:p>
            <a:r>
              <a:rPr lang="en-US" sz="1200" dirty="0"/>
              <a:t>The Astrophysical Journal Supplement Series, Volume 147, Issue 2, pp. 369-377</a:t>
            </a:r>
          </a:p>
          <a:p>
            <a:endParaRPr lang="en-US" sz="1400" dirty="0"/>
          </a:p>
        </p:txBody>
      </p:sp>
    </p:spTree>
    <p:extLst>
      <p:ext uri="{BB962C8B-B14F-4D97-AF65-F5344CB8AC3E}">
        <p14:creationId xmlns:p14="http://schemas.microsoft.com/office/powerpoint/2010/main" val="271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653935"/>
            <a:ext cx="5190845"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lgn="ct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Present our investigation: of </a:t>
            </a:r>
            <a:r>
              <a:rPr lang="en-US" sz="1600" dirty="0" err="1">
                <a:latin typeface="Times New Roman" panose="02020603050405020304" pitchFamily="18" charset="0"/>
                <a:cs typeface="Times New Roman" panose="02020603050405020304" pitchFamily="18" charset="0"/>
              </a:rPr>
              <a:t>chemi</a:t>
            </a:r>
            <a:r>
              <a:rPr lang="en-US" sz="1600" dirty="0">
                <a:latin typeface="Times New Roman" panose="02020603050405020304" pitchFamily="18" charset="0"/>
                <a:cs typeface="Times New Roman" panose="02020603050405020304" pitchFamily="18" charset="0"/>
              </a:rPr>
              <a:t>-ionization processes, </a:t>
            </a:r>
          </a:p>
          <a:p>
            <a:pPr algn="ctr"/>
            <a:r>
              <a:rPr lang="en-US" sz="1600" dirty="0">
                <a:latin typeface="Times New Roman" panose="02020603050405020304" pitchFamily="18" charset="0"/>
                <a:cs typeface="Times New Roman" panose="02020603050405020304" pitchFamily="18" charset="0"/>
              </a:rPr>
              <a:t>and influence on solar photosphere and WD atmospheres </a:t>
            </a:r>
          </a:p>
        </p:txBody>
      </p:sp>
      <p:sp>
        <p:nvSpPr>
          <p:cNvPr id="5" name="TextBox 4"/>
          <p:cNvSpPr txBox="1"/>
          <p:nvPr/>
        </p:nvSpPr>
        <p:spPr>
          <a:xfrm>
            <a:off x="1323995" y="2450890"/>
            <a:ext cx="6489277"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lgn="ct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our investigation : of </a:t>
            </a:r>
            <a:r>
              <a:rPr lang="en-US" dirty="0" err="1">
                <a:latin typeface="Times New Roman" panose="02020603050405020304" pitchFamily="18" charset="0"/>
                <a:cs typeface="Times New Roman" panose="02020603050405020304" pitchFamily="18" charset="0"/>
              </a:rPr>
              <a:t>chemi</a:t>
            </a:r>
            <a:r>
              <a:rPr lang="en-US" dirty="0">
                <a:latin typeface="Times New Roman" panose="02020603050405020304" pitchFamily="18" charset="0"/>
                <a:cs typeface="Times New Roman" panose="02020603050405020304" pitchFamily="18" charset="0"/>
              </a:rPr>
              <a:t>-ionization + pre-ionization(mixing), </a:t>
            </a:r>
          </a:p>
          <a:p>
            <a:pPr algn="ctr"/>
            <a:r>
              <a:rPr lang="en-US" dirty="0">
                <a:latin typeface="Times New Roman" panose="02020603050405020304" pitchFamily="18" charset="0"/>
                <a:cs typeface="Times New Roman" panose="02020603050405020304" pitchFamily="18" charset="0"/>
              </a:rPr>
              <a:t>and influence on solar photosphere</a:t>
            </a:r>
          </a:p>
        </p:txBody>
      </p:sp>
      <p:sp>
        <p:nvSpPr>
          <p:cNvPr id="7" name="TextBox 6"/>
          <p:cNvSpPr txBox="1"/>
          <p:nvPr/>
        </p:nvSpPr>
        <p:spPr>
          <a:xfrm>
            <a:off x="3048000" y="304800"/>
            <a:ext cx="167225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b="1" u="sng" dirty="0">
                <a:latin typeface="Times New Roman" panose="02020603050405020304" pitchFamily="18" charset="0"/>
                <a:cs typeface="Times New Roman" panose="02020603050405020304" pitchFamily="18" charset="0"/>
              </a:rPr>
              <a:t>Outline</a:t>
            </a:r>
          </a:p>
        </p:txBody>
      </p:sp>
      <p:sp>
        <p:nvSpPr>
          <p:cNvPr id="6" name="TextBox 5"/>
          <p:cNvSpPr txBox="1"/>
          <p:nvPr/>
        </p:nvSpPr>
        <p:spPr>
          <a:xfrm>
            <a:off x="1651009" y="3443095"/>
            <a:ext cx="587372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lgn="ct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investigation : </a:t>
            </a:r>
            <a:r>
              <a:rPr lang="en-US" dirty="0" err="1">
                <a:latin typeface="Times New Roman" panose="02020603050405020304" pitchFamily="18" charset="0"/>
                <a:cs typeface="Times New Roman" panose="02020603050405020304" pitchFamily="18" charset="0"/>
              </a:rPr>
              <a:t>chemi</a:t>
            </a:r>
            <a:r>
              <a:rPr lang="en-US" dirty="0">
                <a:latin typeface="Times New Roman" panose="02020603050405020304" pitchFamily="18" charset="0"/>
                <a:cs typeface="Times New Roman" panose="02020603050405020304" pitchFamily="18" charset="0"/>
              </a:rPr>
              <a:t>-ionization + pre-ionization(mixing), </a:t>
            </a:r>
          </a:p>
          <a:p>
            <a:pPr algn="ctr"/>
            <a:r>
              <a:rPr lang="en-US" dirty="0">
                <a:latin typeface="Times New Roman" panose="02020603050405020304" pitchFamily="18" charset="0"/>
                <a:cs typeface="Times New Roman" panose="02020603050405020304" pitchFamily="18" charset="0"/>
              </a:rPr>
              <a:t>and influence on DB WD atmospheres</a:t>
            </a:r>
          </a:p>
        </p:txBody>
      </p:sp>
      <p:sp>
        <p:nvSpPr>
          <p:cNvPr id="8" name="TextBox 7"/>
          <p:cNvSpPr txBox="1"/>
          <p:nvPr/>
        </p:nvSpPr>
        <p:spPr>
          <a:xfrm>
            <a:off x="1627249" y="4491755"/>
            <a:ext cx="5921243"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ctr">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Further invest. of </a:t>
            </a:r>
            <a:r>
              <a:rPr lang="en-US" sz="1700" dirty="0" err="1">
                <a:latin typeface="Times New Roman" panose="02020603050405020304" pitchFamily="18" charset="0"/>
                <a:cs typeface="Times New Roman" panose="02020603050405020304" pitchFamily="18" charset="0"/>
              </a:rPr>
              <a:t>chemi</a:t>
            </a:r>
            <a:r>
              <a:rPr lang="en-US" sz="1700" dirty="0">
                <a:latin typeface="Times New Roman" panose="02020603050405020304" pitchFamily="18" charset="0"/>
                <a:cs typeface="Times New Roman" panose="02020603050405020304" pitchFamily="18" charset="0"/>
              </a:rPr>
              <a:t>-ionization + pre-ionization(mixing), </a:t>
            </a:r>
          </a:p>
          <a:p>
            <a:pPr algn="ctr"/>
            <a:r>
              <a:rPr lang="en-US" sz="1700" dirty="0">
                <a:latin typeface="Times New Roman" panose="02020603050405020304" pitchFamily="18" charset="0"/>
                <a:cs typeface="Times New Roman" panose="02020603050405020304" pitchFamily="18" charset="0"/>
              </a:rPr>
              <a:t>influence on sunspot atmospheres…</a:t>
            </a:r>
          </a:p>
        </p:txBody>
      </p:sp>
      <p:sp>
        <p:nvSpPr>
          <p:cNvPr id="2" name="TextBox 1"/>
          <p:cNvSpPr txBox="1"/>
          <p:nvPr/>
        </p:nvSpPr>
        <p:spPr>
          <a:xfrm>
            <a:off x="3974852" y="5299294"/>
            <a:ext cx="51809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latin typeface="Times New Roman" panose="02020603050405020304" pitchFamily="18" charset="0"/>
                <a:cs typeface="Times New Roman" panose="02020603050405020304" pitchFamily="18" charset="0"/>
              </a:rPr>
              <a:t>and</a:t>
            </a:r>
          </a:p>
        </p:txBody>
      </p:sp>
      <p:sp>
        <p:nvSpPr>
          <p:cNvPr id="3" name="TextBox 2"/>
          <p:cNvSpPr txBox="1"/>
          <p:nvPr/>
        </p:nvSpPr>
        <p:spPr>
          <a:xfrm>
            <a:off x="2627689" y="5791737"/>
            <a:ext cx="373050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few words about MOL-D Database</a:t>
            </a:r>
          </a:p>
        </p:txBody>
      </p:sp>
    </p:spTree>
    <p:extLst>
      <p:ext uri="{BB962C8B-B14F-4D97-AF65-F5344CB8AC3E}">
        <p14:creationId xmlns:p14="http://schemas.microsoft.com/office/powerpoint/2010/main" val="663240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66800" y="2286000"/>
            <a:ext cx="6629400" cy="121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4000" i="1"/>
              <a:t>Thank you</a:t>
            </a:r>
            <a:r>
              <a:rPr lang="en-US"/>
              <a:t> </a:t>
            </a:r>
            <a:endParaRPr lang="en-US" dirty="0"/>
          </a:p>
        </p:txBody>
      </p:sp>
    </p:spTree>
    <p:extLst>
      <p:ext uri="{BB962C8B-B14F-4D97-AF65-F5344CB8AC3E}">
        <p14:creationId xmlns:p14="http://schemas.microsoft.com/office/powerpoint/2010/main" val="33586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15" y="3646311"/>
            <a:ext cx="2686051" cy="55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15" y="4354263"/>
            <a:ext cx="2686051" cy="42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6934" y="612030"/>
            <a:ext cx="8022528" cy="1077218"/>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In order to improve </a:t>
            </a:r>
            <a:r>
              <a:rPr lang="en-US" sz="1600" u="sng" dirty="0">
                <a:solidFill>
                  <a:srgbClr val="FF0000"/>
                </a:solidFill>
                <a:latin typeface="Times New Roman" pitchFamily="18" charset="0"/>
                <a:cs typeface="Times New Roman" pitchFamily="18" charset="0"/>
              </a:rPr>
              <a:t>the modeling</a:t>
            </a:r>
            <a:r>
              <a:rPr lang="en-US" sz="1600" dirty="0">
                <a:latin typeface="Times New Roman" pitchFamily="18" charset="0"/>
                <a:cs typeface="Times New Roman" pitchFamily="18" charset="0"/>
              </a:rPr>
              <a:t> of the solar photosphere, as well as to model atmospheres of other similar and cooler stars where the </a:t>
            </a:r>
            <a:r>
              <a:rPr lang="en-US" sz="1600" u="sng" dirty="0">
                <a:solidFill>
                  <a:srgbClr val="FF0000"/>
                </a:solidFill>
                <a:latin typeface="Times New Roman" pitchFamily="18" charset="0"/>
                <a:cs typeface="Times New Roman" pitchFamily="18" charset="0"/>
              </a:rPr>
              <a:t>main constituent is also hydrogen</a:t>
            </a:r>
            <a:r>
              <a:rPr lang="en-US" sz="1600" dirty="0">
                <a:latin typeface="Times New Roman" pitchFamily="18" charset="0"/>
                <a:cs typeface="Times New Roman" pitchFamily="18" charset="0"/>
              </a:rPr>
              <a:t>, it is necessary to take into account the </a:t>
            </a:r>
            <a:r>
              <a:rPr lang="en-US" sz="1600" dirty="0">
                <a:solidFill>
                  <a:srgbClr val="FF0000"/>
                </a:solidFill>
                <a:latin typeface="Times New Roman" pitchFamily="18" charset="0"/>
                <a:cs typeface="Times New Roman" pitchFamily="18" charset="0"/>
              </a:rPr>
              <a:t>influence</a:t>
            </a:r>
            <a:r>
              <a:rPr lang="en-US" sz="1600" dirty="0">
                <a:latin typeface="Times New Roman" pitchFamily="18" charset="0"/>
                <a:cs typeface="Times New Roman" pitchFamily="18" charset="0"/>
              </a:rPr>
              <a:t> of </a:t>
            </a:r>
            <a:r>
              <a:rPr lang="en-US" sz="1600" dirty="0">
                <a:solidFill>
                  <a:srgbClr val="FF0000"/>
                </a:solidFill>
                <a:latin typeface="Times New Roman" pitchFamily="18" charset="0"/>
                <a:cs typeface="Times New Roman" pitchFamily="18" charset="0"/>
              </a:rPr>
              <a:t>all</a:t>
            </a:r>
            <a:r>
              <a:rPr lang="en-US" sz="1600" dirty="0">
                <a:latin typeface="Times New Roman" pitchFamily="18" charset="0"/>
                <a:cs typeface="Times New Roman" pitchFamily="18" charset="0"/>
              </a:rPr>
              <a:t> the relevant </a:t>
            </a:r>
            <a:r>
              <a:rPr lang="en-US" sz="1600" u="sng" dirty="0">
                <a:solidFill>
                  <a:srgbClr val="FF0000"/>
                </a:solidFill>
                <a:latin typeface="Times New Roman" pitchFamily="18" charset="0"/>
                <a:cs typeface="Times New Roman" pitchFamily="18" charset="0"/>
              </a:rPr>
              <a:t>collisional processes</a:t>
            </a:r>
            <a:r>
              <a:rPr lang="en-US" sz="1600" dirty="0">
                <a:solidFill>
                  <a:srgbClr val="FF0000"/>
                </a:solidFill>
                <a:latin typeface="Times New Roman" pitchFamily="18" charset="0"/>
                <a:cs typeface="Times New Roman" pitchFamily="18" charset="0"/>
              </a:rPr>
              <a:t> </a:t>
            </a:r>
            <a:r>
              <a:rPr lang="en-US" sz="1600" dirty="0">
                <a:latin typeface="Times New Roman" pitchFamily="18" charset="0"/>
                <a:cs typeface="Times New Roman" pitchFamily="18" charset="0"/>
              </a:rPr>
              <a:t>on the </a:t>
            </a:r>
            <a:r>
              <a:rPr lang="en-US" sz="1600" dirty="0">
                <a:solidFill>
                  <a:srgbClr val="FF0000"/>
                </a:solidFill>
                <a:latin typeface="Times New Roman" pitchFamily="18" charset="0"/>
                <a:cs typeface="Times New Roman" pitchFamily="18" charset="0"/>
              </a:rPr>
              <a:t>excited-atom populations </a:t>
            </a:r>
            <a:r>
              <a:rPr lang="en-US" sz="1600" dirty="0">
                <a:latin typeface="Times New Roman" pitchFamily="18" charset="0"/>
                <a:cs typeface="Times New Roman" pitchFamily="18" charset="0"/>
              </a:rPr>
              <a:t>in weakly ionized hydrogen plasmas.</a:t>
            </a:r>
          </a:p>
        </p:txBody>
      </p:sp>
      <p:sp>
        <p:nvSpPr>
          <p:cNvPr id="3" name="TextBox 2"/>
          <p:cNvSpPr txBox="1"/>
          <p:nvPr/>
        </p:nvSpPr>
        <p:spPr>
          <a:xfrm>
            <a:off x="582599" y="1802376"/>
            <a:ext cx="8110537" cy="1323439"/>
          </a:xfrm>
          <a:prstGeom prst="rect">
            <a:avLst/>
          </a:prstGeom>
          <a:noFill/>
        </p:spPr>
        <p:txBody>
          <a:bodyPr wrap="square" rtlCol="0">
            <a:spAutoFit/>
          </a:bodyPr>
          <a:lstStyle/>
          <a:p>
            <a:pPr algn="just"/>
            <a:r>
              <a:rPr lang="en-US" sz="1600" dirty="0">
                <a:latin typeface="Times New Roman" pitchFamily="18" charset="0"/>
                <a:cs typeface="Times New Roman" pitchFamily="18" charset="0"/>
              </a:rPr>
              <a:t>Group of </a:t>
            </a:r>
            <a:r>
              <a:rPr lang="en-US" sz="1600" u="sng" dirty="0" err="1">
                <a:solidFill>
                  <a:srgbClr val="FF0000"/>
                </a:solidFill>
                <a:latin typeface="Times New Roman" pitchFamily="18" charset="0"/>
                <a:cs typeface="Times New Roman" pitchFamily="18" charset="0"/>
              </a:rPr>
              <a:t>chemi</a:t>
            </a:r>
            <a:r>
              <a:rPr lang="en-US" sz="1600" u="sng" dirty="0">
                <a:solidFill>
                  <a:srgbClr val="FF0000"/>
                </a:solidFill>
                <a:latin typeface="Times New Roman" pitchFamily="18" charset="0"/>
                <a:cs typeface="Times New Roman" pitchFamily="18" charset="0"/>
              </a:rPr>
              <a:t>-ionization</a:t>
            </a:r>
            <a:r>
              <a:rPr lang="en-US" sz="1600" dirty="0">
                <a:latin typeface="Times New Roman" pitchFamily="18" charset="0"/>
                <a:cs typeface="Times New Roman" pitchFamily="18" charset="0"/>
              </a:rPr>
              <a:t> atom collisional processes in weakly ionized layers of stellar atmospheres (ionization degree less than </a:t>
            </a:r>
            <a:r>
              <a:rPr lang="en-US" sz="1600" u="sng" dirty="0">
                <a:solidFill>
                  <a:srgbClr val="FF0000"/>
                </a:solidFill>
                <a:latin typeface="Times New Roman" pitchFamily="18" charset="0"/>
                <a:cs typeface="Times New Roman" pitchFamily="18" charset="0"/>
              </a:rPr>
              <a:t>10</a:t>
            </a:r>
            <a:r>
              <a:rPr lang="en-US" sz="1600" u="sng" baseline="30000" dirty="0">
                <a:solidFill>
                  <a:srgbClr val="FF0000"/>
                </a:solidFill>
                <a:latin typeface="Times New Roman" pitchFamily="18" charset="0"/>
                <a:cs typeface="Times New Roman" pitchFamily="18" charset="0"/>
              </a:rPr>
              <a:t>−3</a:t>
            </a:r>
            <a:r>
              <a:rPr lang="en-US" sz="1600" dirty="0">
                <a:latin typeface="Times New Roman" pitchFamily="18" charset="0"/>
                <a:cs typeface="Times New Roman" pitchFamily="18" charset="0"/>
              </a:rPr>
              <a:t>) </a:t>
            </a:r>
            <a:r>
              <a:rPr lang="en-US" sz="1600" dirty="0">
                <a:solidFill>
                  <a:srgbClr val="FF0000"/>
                </a:solidFill>
                <a:latin typeface="Times New Roman" pitchFamily="18" charset="0"/>
                <a:cs typeface="Times New Roman" pitchFamily="18" charset="0"/>
              </a:rPr>
              <a:t>was studied</a:t>
            </a:r>
            <a:r>
              <a:rPr lang="en-US" sz="1600" dirty="0">
                <a:latin typeface="Times New Roman" pitchFamily="18" charset="0"/>
                <a:cs typeface="Times New Roman" pitchFamily="18" charset="0"/>
              </a:rPr>
              <a:t>. In order to demonstrate the significance of these processes it was necessary </a:t>
            </a:r>
            <a:r>
              <a:rPr lang="en-US" sz="1600" u="sng" dirty="0">
                <a:solidFill>
                  <a:srgbClr val="FF0000"/>
                </a:solidFill>
                <a:latin typeface="Times New Roman" pitchFamily="18" charset="0"/>
                <a:cs typeface="Times New Roman" pitchFamily="18" charset="0"/>
              </a:rPr>
              <a:t>to compare their efficiency</a:t>
            </a:r>
            <a:r>
              <a:rPr lang="en-US" sz="1600" dirty="0">
                <a:latin typeface="Times New Roman" pitchFamily="18" charset="0"/>
                <a:cs typeface="Times New Roman" pitchFamily="18" charset="0"/>
              </a:rPr>
              <a:t>, </a:t>
            </a:r>
            <a:r>
              <a:rPr lang="en-US" sz="1600" dirty="0">
                <a:solidFill>
                  <a:schemeClr val="accent3">
                    <a:lumMod val="75000"/>
                  </a:schemeClr>
                </a:solidFill>
                <a:latin typeface="Times New Roman" pitchFamily="18" charset="0"/>
                <a:cs typeface="Times New Roman" pitchFamily="18" charset="0"/>
              </a:rPr>
              <a:t>from the aspect of their influence on the free electron and excited atom populations</a:t>
            </a:r>
            <a:r>
              <a:rPr lang="en-US" sz="1600" dirty="0">
                <a:latin typeface="Times New Roman" pitchFamily="18" charset="0"/>
                <a:cs typeface="Times New Roman" pitchFamily="18" charset="0"/>
              </a:rPr>
              <a:t>, with the efficiency of the </a:t>
            </a:r>
            <a:r>
              <a:rPr lang="en-US" sz="1600" u="sng" dirty="0">
                <a:solidFill>
                  <a:srgbClr val="FF0000"/>
                </a:solidFill>
                <a:latin typeface="Times New Roman" pitchFamily="18" charset="0"/>
                <a:cs typeface="Times New Roman" pitchFamily="18" charset="0"/>
              </a:rPr>
              <a:t>known concurrent processes of electron–atom impact ionization </a:t>
            </a:r>
            <a:r>
              <a:rPr lang="en-US" sz="1600" dirty="0">
                <a:solidFill>
                  <a:srgbClr val="FF0000"/>
                </a:solidFill>
                <a:latin typeface="Times New Roman" pitchFamily="18" charset="0"/>
                <a:cs typeface="Times New Roman" pitchFamily="18" charset="0"/>
              </a:rPr>
              <a:t>and etc</a:t>
            </a:r>
            <a:r>
              <a:rPr lang="en-US" sz="1600" dirty="0">
                <a:latin typeface="Times New Roman" pitchFamily="18" charset="0"/>
                <a:cs typeface="Times New Roman" pitchFamily="18" charset="0"/>
              </a:rPr>
              <a:t>.</a:t>
            </a:r>
          </a:p>
        </p:txBody>
      </p:sp>
      <p:sp>
        <p:nvSpPr>
          <p:cNvPr id="4" name="TextBox 3"/>
          <p:cNvSpPr txBox="1"/>
          <p:nvPr/>
        </p:nvSpPr>
        <p:spPr>
          <a:xfrm>
            <a:off x="608882" y="4949851"/>
            <a:ext cx="8078633" cy="584775"/>
          </a:xfrm>
          <a:prstGeom prst="rect">
            <a:avLst/>
          </a:prstGeom>
          <a:noFill/>
        </p:spPr>
        <p:txBody>
          <a:bodyPr wrap="square" rtlCol="0">
            <a:spAutoFit/>
          </a:bodyPr>
          <a:lstStyle/>
          <a:p>
            <a:r>
              <a:rPr lang="en-US" sz="1600" dirty="0">
                <a:latin typeface="Times New Roman" pitchFamily="18" charset="0"/>
                <a:cs typeface="Times New Roman" pitchFamily="18" charset="0"/>
              </a:rPr>
              <a:t>Consequently, in this case the efficiency of the </a:t>
            </a:r>
            <a:r>
              <a:rPr lang="en-US" sz="1600" dirty="0" err="1">
                <a:latin typeface="Times New Roman" pitchFamily="18" charset="0"/>
                <a:cs typeface="Times New Roman" pitchFamily="18" charset="0"/>
              </a:rPr>
              <a:t>chemi</a:t>
            </a:r>
            <a:r>
              <a:rPr lang="en-US" sz="1600" dirty="0">
                <a:latin typeface="Times New Roman" pitchFamily="18" charset="0"/>
                <a:cs typeface="Times New Roman" pitchFamily="18" charset="0"/>
              </a:rPr>
              <a:t>-ionization  processes has to be compared with the efficiency of the processes</a:t>
            </a:r>
          </a:p>
        </p:txBody>
      </p:sp>
      <p:sp>
        <p:nvSpPr>
          <p:cNvPr id="8" name="TextBox 7"/>
          <p:cNvSpPr txBox="1"/>
          <p:nvPr/>
        </p:nvSpPr>
        <p:spPr>
          <a:xfrm>
            <a:off x="4151203" y="3569474"/>
            <a:ext cx="2895600" cy="646331"/>
          </a:xfrm>
          <a:prstGeom prst="rect">
            <a:avLst/>
          </a:prstGeom>
          <a:noFill/>
        </p:spPr>
        <p:txBody>
          <a:bodyPr wrap="square" rtlCol="0">
            <a:spAutoFit/>
          </a:bodyPr>
          <a:lstStyle/>
          <a:p>
            <a:r>
              <a:rPr lang="en-US" sz="1200" dirty="0">
                <a:latin typeface="Times New Roman" pitchFamily="18" charset="0"/>
                <a:cs typeface="Times New Roman" pitchFamily="18" charset="0"/>
              </a:rPr>
              <a:t>hydrogen in excited Rydberg state </a:t>
            </a:r>
          </a:p>
          <a:p>
            <a:r>
              <a:rPr lang="en-US" sz="1200" dirty="0">
                <a:latin typeface="Times New Roman" pitchFamily="18" charset="0"/>
                <a:cs typeface="Times New Roman" pitchFamily="18" charset="0"/>
              </a:rPr>
              <a:t>in collision  with hydrogen in ground state we have </a:t>
            </a:r>
            <a:r>
              <a:rPr lang="en-US" sz="1200" dirty="0" err="1">
                <a:latin typeface="Times New Roman" pitchFamily="18" charset="0"/>
                <a:cs typeface="Times New Roman" pitchFamily="18" charset="0"/>
              </a:rPr>
              <a:t>asoc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ion.ization</a:t>
            </a:r>
            <a:r>
              <a:rPr lang="en-US" sz="1200" dirty="0">
                <a:latin typeface="Times New Roman" pitchFamily="18" charset="0"/>
                <a:cs typeface="Times New Roman" pitchFamily="18" charset="0"/>
              </a:rPr>
              <a:t> H</a:t>
            </a:r>
            <a:r>
              <a:rPr lang="en-US" sz="1200" baseline="-25000" dirty="0">
                <a:latin typeface="Times New Roman" pitchFamily="18" charset="0"/>
                <a:cs typeface="Times New Roman" pitchFamily="18" charset="0"/>
              </a:rPr>
              <a:t>2</a:t>
            </a:r>
            <a:r>
              <a:rPr lang="en-US" sz="1200" baseline="30000" dirty="0">
                <a:latin typeface="Times New Roman" pitchFamily="18" charset="0"/>
                <a:cs typeface="Times New Roman" pitchFamily="18" charset="0"/>
              </a:rPr>
              <a:t>+</a:t>
            </a:r>
            <a:r>
              <a:rPr lang="en-US" sz="1200" dirty="0">
                <a:latin typeface="Times New Roman" pitchFamily="18" charset="0"/>
                <a:cs typeface="Times New Roman" pitchFamily="18" charset="0"/>
              </a:rPr>
              <a:t> and  e</a:t>
            </a:r>
          </a:p>
        </p:txBody>
      </p:sp>
      <p:sp>
        <p:nvSpPr>
          <p:cNvPr id="9" name="TextBox 8"/>
          <p:cNvSpPr txBox="1"/>
          <p:nvPr/>
        </p:nvSpPr>
        <p:spPr>
          <a:xfrm>
            <a:off x="7095335" y="3687202"/>
            <a:ext cx="1608133" cy="276999"/>
          </a:xfrm>
          <a:prstGeom prst="rect">
            <a:avLst/>
          </a:prstGeom>
          <a:noFill/>
        </p:spPr>
        <p:txBody>
          <a:bodyPr wrap="none" rtlCol="0">
            <a:spAutoFit/>
          </a:bodyPr>
          <a:lstStyle/>
          <a:p>
            <a:r>
              <a:rPr lang="en-US" sz="1200" dirty="0">
                <a:latin typeface="Times New Roman" pitchFamily="18" charset="0"/>
                <a:cs typeface="Times New Roman" pitchFamily="18" charset="0"/>
              </a:rPr>
              <a:t>Associative </a:t>
            </a:r>
            <a:r>
              <a:rPr lang="en-US" sz="1200" dirty="0" err="1">
                <a:latin typeface="Times New Roman" pitchFamily="18" charset="0"/>
                <a:cs typeface="Times New Roman" pitchFamily="18" charset="0"/>
              </a:rPr>
              <a:t>chemi</a:t>
            </a:r>
            <a:r>
              <a:rPr lang="en-US" sz="1200" dirty="0">
                <a:latin typeface="Times New Roman" pitchFamily="18" charset="0"/>
                <a:cs typeface="Times New Roman" pitchFamily="18" charset="0"/>
              </a:rPr>
              <a:t>-ion.</a:t>
            </a:r>
          </a:p>
        </p:txBody>
      </p:sp>
      <p:pic>
        <p:nvPicPr>
          <p:cNvPr id="1026" name="Picture 2"/>
          <p:cNvPicPr>
            <a:picLocks noChangeAspect="1" noChangeArrowheads="1"/>
          </p:cNvPicPr>
          <p:nvPr/>
        </p:nvPicPr>
        <p:blipFill>
          <a:blip r:embed="rId4" cstate="print"/>
          <a:srcRect/>
          <a:stretch>
            <a:fillRect/>
          </a:stretch>
        </p:blipFill>
        <p:spPr bwMode="auto">
          <a:xfrm>
            <a:off x="1033462" y="5741886"/>
            <a:ext cx="1838325" cy="457200"/>
          </a:xfrm>
          <a:prstGeom prst="rect">
            <a:avLst/>
          </a:prstGeom>
          <a:noFill/>
          <a:ln w="9525">
            <a:noFill/>
            <a:miter lim="800000"/>
            <a:headEnd/>
            <a:tailEnd/>
          </a:ln>
        </p:spPr>
      </p:pic>
      <p:sp>
        <p:nvSpPr>
          <p:cNvPr id="11" name="TextBox 10"/>
          <p:cNvSpPr txBox="1"/>
          <p:nvPr/>
        </p:nvSpPr>
        <p:spPr>
          <a:xfrm>
            <a:off x="3505200" y="5748344"/>
            <a:ext cx="442750" cy="369332"/>
          </a:xfrm>
          <a:prstGeom prst="rect">
            <a:avLst/>
          </a:prstGeom>
          <a:noFill/>
        </p:spPr>
        <p:txBody>
          <a:bodyPr wrap="none" rtlCol="0">
            <a:spAutoFit/>
          </a:bodyPr>
          <a:lstStyle/>
          <a:p>
            <a:r>
              <a:rPr lang="en-US" dirty="0"/>
              <a:t>(3)</a:t>
            </a:r>
          </a:p>
        </p:txBody>
      </p:sp>
      <p:sp>
        <p:nvSpPr>
          <p:cNvPr id="12" name="TextBox 11"/>
          <p:cNvSpPr txBox="1"/>
          <p:nvPr/>
        </p:nvSpPr>
        <p:spPr>
          <a:xfrm>
            <a:off x="3505200" y="3707974"/>
            <a:ext cx="442750" cy="369332"/>
          </a:xfrm>
          <a:prstGeom prst="rect">
            <a:avLst/>
          </a:prstGeom>
          <a:noFill/>
        </p:spPr>
        <p:txBody>
          <a:bodyPr wrap="none" rtlCol="0">
            <a:spAutoFit/>
          </a:bodyPr>
          <a:lstStyle/>
          <a:p>
            <a:r>
              <a:rPr lang="en-US" dirty="0"/>
              <a:t>(1)</a:t>
            </a:r>
          </a:p>
        </p:txBody>
      </p:sp>
      <p:sp>
        <p:nvSpPr>
          <p:cNvPr id="13" name="TextBox 12"/>
          <p:cNvSpPr txBox="1"/>
          <p:nvPr/>
        </p:nvSpPr>
        <p:spPr>
          <a:xfrm>
            <a:off x="3505200" y="4354263"/>
            <a:ext cx="442750" cy="369332"/>
          </a:xfrm>
          <a:prstGeom prst="rect">
            <a:avLst/>
          </a:prstGeom>
          <a:noFill/>
        </p:spPr>
        <p:txBody>
          <a:bodyPr wrap="none" rtlCol="0">
            <a:spAutoFit/>
          </a:bodyPr>
          <a:lstStyle/>
          <a:p>
            <a:r>
              <a:rPr lang="en-US" dirty="0"/>
              <a:t>(2)</a:t>
            </a:r>
          </a:p>
        </p:txBody>
      </p:sp>
      <p:sp>
        <p:nvSpPr>
          <p:cNvPr id="5" name="TextBox 4"/>
          <p:cNvSpPr txBox="1"/>
          <p:nvPr/>
        </p:nvSpPr>
        <p:spPr>
          <a:xfrm>
            <a:off x="304800" y="3231660"/>
            <a:ext cx="106170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We study</a:t>
            </a:r>
          </a:p>
        </p:txBody>
      </p:sp>
      <p:sp>
        <p:nvSpPr>
          <p:cNvPr id="6" name="TextBox 5"/>
          <p:cNvSpPr txBox="1"/>
          <p:nvPr/>
        </p:nvSpPr>
        <p:spPr>
          <a:xfrm>
            <a:off x="383925" y="179366"/>
            <a:ext cx="649537"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t>Sun</a:t>
            </a:r>
          </a:p>
        </p:txBody>
      </p:sp>
      <p:sp>
        <p:nvSpPr>
          <p:cNvPr id="7" name="TextBox 6"/>
          <p:cNvSpPr txBox="1"/>
          <p:nvPr/>
        </p:nvSpPr>
        <p:spPr>
          <a:xfrm>
            <a:off x="2743200" y="4121533"/>
            <a:ext cx="1398140" cy="27699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200" dirty="0"/>
              <a:t>2 possible channels</a:t>
            </a:r>
          </a:p>
        </p:txBody>
      </p:sp>
      <p:cxnSp>
        <p:nvCxnSpPr>
          <p:cNvPr id="14" name="Straight Arrow Connector 13"/>
          <p:cNvCxnSpPr/>
          <p:nvPr/>
        </p:nvCxnSpPr>
        <p:spPr>
          <a:xfrm flipH="1" flipV="1">
            <a:off x="2542465" y="4008806"/>
            <a:ext cx="195258" cy="198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65944" y="4290951"/>
            <a:ext cx="167393" cy="15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92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848600" cy="584775"/>
          </a:xfrm>
          <a:prstGeom prst="rect">
            <a:avLst/>
          </a:prstGeom>
          <a:noFill/>
        </p:spPr>
        <p:txBody>
          <a:bodyPr wrap="square" rtlCol="0">
            <a:spAutoFit/>
          </a:bodyPr>
          <a:lstStyle/>
          <a:p>
            <a:pPr algn="just"/>
            <a:r>
              <a:rPr lang="en-US" sz="800" dirty="0">
                <a:latin typeface="Times New Roman" pitchFamily="18" charset="0"/>
                <a:cs typeface="Times New Roman" pitchFamily="18" charset="0"/>
              </a:rPr>
              <a:t>Let us emphasize the fact that here </a:t>
            </a:r>
            <a:r>
              <a:rPr lang="en-US" sz="800" dirty="0">
                <a:solidFill>
                  <a:schemeClr val="accent3">
                    <a:lumMod val="75000"/>
                  </a:schemeClr>
                </a:solidFill>
                <a:latin typeface="Times New Roman" pitchFamily="18" charset="0"/>
                <a:cs typeface="Times New Roman" pitchFamily="18" charset="0"/>
              </a:rPr>
              <a:t>as the starting point </a:t>
            </a:r>
            <a:r>
              <a:rPr lang="en-US" sz="800" dirty="0">
                <a:solidFill>
                  <a:srgbClr val="FF0000"/>
                </a:solidFill>
                <a:latin typeface="Times New Roman" pitchFamily="18" charset="0"/>
                <a:cs typeface="Times New Roman" pitchFamily="18" charset="0"/>
              </a:rPr>
              <a:t>we </a:t>
            </a:r>
            <a:r>
              <a:rPr lang="en-US" sz="800" u="sng" dirty="0">
                <a:solidFill>
                  <a:srgbClr val="FF0000"/>
                </a:solidFill>
                <a:latin typeface="Times New Roman" pitchFamily="18" charset="0"/>
                <a:cs typeface="Times New Roman" pitchFamily="18" charset="0"/>
              </a:rPr>
              <a:t>focus on the hydrogen case</a:t>
            </a:r>
            <a:r>
              <a:rPr lang="en-US" sz="800" dirty="0">
                <a:solidFill>
                  <a:srgbClr val="FF0000"/>
                </a:solidFill>
                <a:latin typeface="Times New Roman" pitchFamily="18" charset="0"/>
                <a:cs typeface="Times New Roman" pitchFamily="18" charset="0"/>
              </a:rPr>
              <a:t>,</a:t>
            </a:r>
            <a:r>
              <a:rPr lang="en-US" sz="800" dirty="0">
                <a:latin typeface="Times New Roman" pitchFamily="18" charset="0"/>
                <a:cs typeface="Times New Roman" pitchFamily="18" charset="0"/>
              </a:rPr>
              <a:t> since our main aim is to draw attention of astronomers to the processes (1)–(2), and to show that the </a:t>
            </a:r>
            <a:r>
              <a:rPr lang="en-US" sz="800" dirty="0">
                <a:solidFill>
                  <a:srgbClr val="FF0000"/>
                </a:solidFill>
                <a:latin typeface="Times New Roman" pitchFamily="18" charset="0"/>
                <a:cs typeface="Times New Roman" pitchFamily="18" charset="0"/>
              </a:rPr>
              <a:t>importance of these processes for </a:t>
            </a:r>
            <a:r>
              <a:rPr lang="en-US" sz="800" u="sng" dirty="0">
                <a:solidFill>
                  <a:srgbClr val="FF0000"/>
                </a:solidFill>
                <a:latin typeface="Times New Roman" pitchFamily="18" charset="0"/>
                <a:cs typeface="Times New Roman" pitchFamily="18" charset="0"/>
              </a:rPr>
              <a:t>non-local thermodynamic equilibrium (LTE) modeling of solar atmosphere</a:t>
            </a:r>
            <a:r>
              <a:rPr lang="en-US" sz="800" dirty="0">
                <a:latin typeface="Times New Roman" pitchFamily="18" charset="0"/>
                <a:cs typeface="Times New Roman" pitchFamily="18" charset="0"/>
              </a:rPr>
              <a:t> should be investigated. For this purpose, it should be demonstrated that in the </a:t>
            </a:r>
            <a:r>
              <a:rPr lang="en-US" sz="800" u="sng" dirty="0">
                <a:solidFill>
                  <a:srgbClr val="FF0000"/>
                </a:solidFill>
                <a:latin typeface="Times New Roman" pitchFamily="18" charset="0"/>
                <a:cs typeface="Times New Roman" pitchFamily="18" charset="0"/>
              </a:rPr>
              <a:t>solar photosphere</a:t>
            </a:r>
            <a:r>
              <a:rPr lang="en-US" sz="800" dirty="0">
                <a:solidFill>
                  <a:srgbClr val="FF0000"/>
                </a:solidFill>
                <a:latin typeface="Times New Roman" pitchFamily="18" charset="0"/>
                <a:cs typeface="Times New Roman" pitchFamily="18" charset="0"/>
              </a:rPr>
              <a:t> the efficiency of these processes is greater than, or at least comparable to, the efficiency of processes (3) within those ranges of values of </a:t>
            </a:r>
            <a:r>
              <a:rPr lang="en-US" sz="800" i="1" dirty="0">
                <a:solidFill>
                  <a:srgbClr val="FF0000"/>
                </a:solidFill>
                <a:latin typeface="Times New Roman" pitchFamily="18" charset="0"/>
                <a:cs typeface="Times New Roman" pitchFamily="18" charset="0"/>
              </a:rPr>
              <a:t>n ≥ </a:t>
            </a:r>
            <a:r>
              <a:rPr lang="en-US" sz="800" dirty="0">
                <a:solidFill>
                  <a:srgbClr val="FF0000"/>
                </a:solidFill>
                <a:latin typeface="Times New Roman" pitchFamily="18" charset="0"/>
                <a:cs typeface="Times New Roman" pitchFamily="18" charset="0"/>
              </a:rPr>
              <a:t>2 and temperature </a:t>
            </a:r>
            <a:r>
              <a:rPr lang="en-US" sz="800" i="1" dirty="0">
                <a:solidFill>
                  <a:srgbClr val="FF0000"/>
                </a:solidFill>
                <a:latin typeface="Times New Roman" pitchFamily="18" charset="0"/>
                <a:cs typeface="Times New Roman" pitchFamily="18" charset="0"/>
              </a:rPr>
              <a:t>T </a:t>
            </a:r>
            <a:r>
              <a:rPr lang="en-US" sz="800" dirty="0">
                <a:solidFill>
                  <a:srgbClr val="FF0000"/>
                </a:solidFill>
                <a:latin typeface="Times New Roman" pitchFamily="18" charset="0"/>
                <a:cs typeface="Times New Roman" pitchFamily="18" charset="0"/>
              </a:rPr>
              <a:t>which are relevant to the chosen solar atmosphere model.</a:t>
            </a:r>
          </a:p>
        </p:txBody>
      </p:sp>
      <p:sp>
        <p:nvSpPr>
          <p:cNvPr id="3" name="TextBox 2"/>
          <p:cNvSpPr txBox="1"/>
          <p:nvPr/>
        </p:nvSpPr>
        <p:spPr>
          <a:xfrm>
            <a:off x="685800" y="3886200"/>
            <a:ext cx="7848600" cy="2862322"/>
          </a:xfrm>
          <a:prstGeom prst="rect">
            <a:avLst/>
          </a:prstGeom>
          <a:noFill/>
        </p:spPr>
        <p:txBody>
          <a:bodyPr wrap="square" rtlCol="0">
            <a:spAutoFit/>
          </a:bodyPr>
          <a:lstStyle/>
          <a:p>
            <a:pPr algn="just"/>
            <a:r>
              <a:rPr lang="en-US" sz="1200" b="1" dirty="0">
                <a:solidFill>
                  <a:srgbClr val="FF0000"/>
                </a:solidFill>
                <a:latin typeface="Times New Roman" pitchFamily="18" charset="0"/>
                <a:cs typeface="Times New Roman" pitchFamily="18" charset="0"/>
              </a:rPr>
              <a:t>Important thing:</a:t>
            </a:r>
            <a:r>
              <a:rPr lang="en-US" sz="1200" dirty="0">
                <a:latin typeface="Times New Roman" pitchFamily="18" charset="0"/>
                <a:cs typeface="Times New Roman" pitchFamily="18" charset="0"/>
              </a:rPr>
              <a:t> Besides all that is mentioned above, the fact that the processes (1)–(2) </a:t>
            </a:r>
            <a:r>
              <a:rPr lang="en-US" sz="1200" dirty="0">
                <a:solidFill>
                  <a:srgbClr val="92D050"/>
                </a:solidFill>
                <a:latin typeface="Times New Roman" pitchFamily="18" charset="0"/>
                <a:cs typeface="Times New Roman" pitchFamily="18" charset="0"/>
              </a:rPr>
              <a:t>could be very important </a:t>
            </a:r>
            <a:r>
              <a:rPr lang="en-US" sz="1200" dirty="0">
                <a:latin typeface="Times New Roman" pitchFamily="18" charset="0"/>
                <a:cs typeface="Times New Roman" pitchFamily="18" charset="0"/>
              </a:rPr>
              <a:t>for the solar photosphere is supported by the results obtained in </a:t>
            </a:r>
            <a:r>
              <a:rPr lang="en-US" sz="1200" dirty="0" err="1">
                <a:latin typeface="Times New Roman" pitchFamily="18" charset="0"/>
                <a:cs typeface="Times New Roman" pitchFamily="18" charset="0"/>
              </a:rPr>
              <a:t>Mihajlov</a:t>
            </a:r>
            <a:r>
              <a:rPr lang="en-US" sz="1200" dirty="0">
                <a:latin typeface="Times New Roman" pitchFamily="18" charset="0"/>
                <a:cs typeface="Times New Roman" pitchFamily="18" charset="0"/>
              </a:rPr>
              <a:t> et al. (2003a, 2007b), where </a:t>
            </a:r>
            <a:r>
              <a:rPr lang="en-US" sz="1200" dirty="0">
                <a:solidFill>
                  <a:srgbClr val="FF0000"/>
                </a:solidFill>
                <a:latin typeface="Times New Roman" pitchFamily="18" charset="0"/>
                <a:cs typeface="Times New Roman" pitchFamily="18" charset="0"/>
              </a:rPr>
              <a:t>these processes were included </a:t>
            </a:r>
            <a:r>
              <a:rPr lang="en-US" sz="1200" i="1" dirty="0" err="1">
                <a:solidFill>
                  <a:srgbClr val="FF0000"/>
                </a:solidFill>
                <a:latin typeface="Times New Roman" pitchFamily="18" charset="0"/>
                <a:cs typeface="Times New Roman" pitchFamily="18" charset="0"/>
              </a:rPr>
              <a:t>ab</a:t>
            </a:r>
            <a:r>
              <a:rPr lang="en-US" sz="1200" i="1" dirty="0">
                <a:solidFill>
                  <a:srgbClr val="FF0000"/>
                </a:solidFill>
                <a:latin typeface="Times New Roman" pitchFamily="18" charset="0"/>
                <a:cs typeface="Times New Roman" pitchFamily="18" charset="0"/>
              </a:rPr>
              <a:t> initio </a:t>
            </a:r>
            <a:r>
              <a:rPr lang="en-US" sz="1200" dirty="0">
                <a:solidFill>
                  <a:srgbClr val="FF0000"/>
                </a:solidFill>
                <a:latin typeface="Times New Roman" pitchFamily="18" charset="0"/>
                <a:cs typeface="Times New Roman" pitchFamily="18" charset="0"/>
              </a:rPr>
              <a:t>in a non-LTE modeling of an </a:t>
            </a:r>
            <a:r>
              <a:rPr lang="en-US" sz="1200" u="sng" dirty="0">
                <a:solidFill>
                  <a:srgbClr val="FF0000"/>
                </a:solidFill>
                <a:latin typeface="Times New Roman" pitchFamily="18" charset="0"/>
                <a:cs typeface="Times New Roman" pitchFamily="18" charset="0"/>
              </a:rPr>
              <a:t>M red dwarf atmosphere</a:t>
            </a:r>
            <a:r>
              <a:rPr lang="en-US" sz="1200" dirty="0">
                <a:solidFill>
                  <a:srgbClr val="FF0000"/>
                </a:solidFill>
                <a:latin typeface="Times New Roman" pitchFamily="18" charset="0"/>
                <a:cs typeface="Times New Roman" pitchFamily="18" charset="0"/>
              </a:rPr>
              <a:t> with the effective temperature </a:t>
            </a:r>
            <a:r>
              <a:rPr lang="en-US" sz="1200" i="1" dirty="0" err="1">
                <a:solidFill>
                  <a:srgbClr val="FF0000"/>
                </a:solidFill>
                <a:latin typeface="Times New Roman" pitchFamily="18" charset="0"/>
                <a:cs typeface="Times New Roman" pitchFamily="18" charset="0"/>
              </a:rPr>
              <a:t>T</a:t>
            </a:r>
            <a:r>
              <a:rPr lang="en-US" sz="1200" baseline="-25000" dirty="0" err="1">
                <a:solidFill>
                  <a:srgbClr val="FF0000"/>
                </a:solidFill>
                <a:latin typeface="Times New Roman" pitchFamily="18" charset="0"/>
                <a:cs typeface="Times New Roman" pitchFamily="18" charset="0"/>
              </a:rPr>
              <a:t>eff</a:t>
            </a:r>
            <a:r>
              <a:rPr lang="en-US" sz="1200" baseline="-25000" dirty="0">
                <a:solidFill>
                  <a:srgbClr val="FF0000"/>
                </a:solidFill>
                <a:latin typeface="Times New Roman" pitchFamily="18" charset="0"/>
                <a:cs typeface="Times New Roman" pitchFamily="18" charset="0"/>
              </a:rPr>
              <a:t> </a:t>
            </a:r>
            <a:r>
              <a:rPr lang="en-US" sz="1200" dirty="0">
                <a:solidFill>
                  <a:srgbClr val="FF0000"/>
                </a:solidFill>
                <a:latin typeface="Times New Roman" pitchFamily="18" charset="0"/>
                <a:cs typeface="Times New Roman" pitchFamily="18" charset="0"/>
              </a:rPr>
              <a:t>= 3800 K, using PHOENIX </a:t>
            </a:r>
            <a:r>
              <a:rPr lang="en-US" sz="1200" dirty="0">
                <a:latin typeface="Times New Roman" pitchFamily="18" charset="0"/>
                <a:cs typeface="Times New Roman" pitchFamily="18" charset="0"/>
              </a:rPr>
              <a:t>code (see Baron &amp; </a:t>
            </a:r>
            <a:r>
              <a:rPr lang="en-US" sz="1200" dirty="0" err="1">
                <a:latin typeface="Times New Roman" pitchFamily="18" charset="0"/>
                <a:cs typeface="Times New Roman" pitchFamily="18" charset="0"/>
              </a:rPr>
              <a:t>Hauschildt</a:t>
            </a:r>
            <a:r>
              <a:rPr lang="en-US" sz="1200" dirty="0">
                <a:latin typeface="Times New Roman" pitchFamily="18" charset="0"/>
                <a:cs typeface="Times New Roman" pitchFamily="18" charset="0"/>
              </a:rPr>
              <a:t> 1998; </a:t>
            </a:r>
            <a:r>
              <a:rPr lang="en-US" sz="1200" dirty="0" err="1">
                <a:latin typeface="Times New Roman" pitchFamily="18" charset="0"/>
                <a:cs typeface="Times New Roman" pitchFamily="18" charset="0"/>
              </a:rPr>
              <a:t>Hauschildt</a:t>
            </a:r>
            <a:r>
              <a:rPr lang="en-US" sz="1200" dirty="0">
                <a:latin typeface="Times New Roman" pitchFamily="18" charset="0"/>
                <a:cs typeface="Times New Roman" pitchFamily="18" charset="0"/>
              </a:rPr>
              <a:t> et al. 1999; Short et al. 1999). A fact was established that </a:t>
            </a:r>
            <a:r>
              <a:rPr lang="en-US" sz="1200" dirty="0">
                <a:solidFill>
                  <a:srgbClr val="FF0000"/>
                </a:solidFill>
                <a:latin typeface="Times New Roman" pitchFamily="18" charset="0"/>
                <a:cs typeface="Times New Roman" pitchFamily="18" charset="0"/>
              </a:rPr>
              <a:t>including </a:t>
            </a:r>
            <a:r>
              <a:rPr lang="en-US" sz="1200" dirty="0">
                <a:latin typeface="Times New Roman" pitchFamily="18" charset="0"/>
                <a:cs typeface="Times New Roman" pitchFamily="18" charset="0"/>
              </a:rPr>
              <a:t>even the </a:t>
            </a:r>
            <a:r>
              <a:rPr lang="en-US" sz="1200" dirty="0" err="1">
                <a:solidFill>
                  <a:srgbClr val="FF0000"/>
                </a:solidFill>
                <a:latin typeface="Times New Roman" pitchFamily="18" charset="0"/>
                <a:cs typeface="Times New Roman" pitchFamily="18" charset="0"/>
              </a:rPr>
              <a:t>chemi</a:t>
            </a:r>
            <a:r>
              <a:rPr lang="en-US" sz="1200" dirty="0">
                <a:solidFill>
                  <a:srgbClr val="FF0000"/>
                </a:solidFill>
                <a:latin typeface="Times New Roman" pitchFamily="18" charset="0"/>
                <a:cs typeface="Times New Roman" pitchFamily="18" charset="0"/>
              </a:rPr>
              <a:t>-ionization</a:t>
            </a:r>
            <a:r>
              <a:rPr lang="en-US" sz="1200" i="1" dirty="0">
                <a:solidFill>
                  <a:srgbClr val="FF0000"/>
                </a:solidFill>
                <a:latin typeface="Times New Roman" pitchFamily="18" charset="0"/>
                <a:cs typeface="Times New Roman" pitchFamily="18" charset="0"/>
              </a:rPr>
              <a:t>/</a:t>
            </a:r>
            <a:r>
              <a:rPr lang="en-US" sz="1200" dirty="0">
                <a:solidFill>
                  <a:srgbClr val="FF0000"/>
                </a:solidFill>
                <a:latin typeface="Times New Roman" pitchFamily="18" charset="0"/>
                <a:cs typeface="Times New Roman" pitchFamily="18" charset="0"/>
              </a:rPr>
              <a:t>recombination</a:t>
            </a:r>
            <a:r>
              <a:rPr lang="en-US" sz="1200" dirty="0">
                <a:latin typeface="Times New Roman" pitchFamily="18" charset="0"/>
                <a:cs typeface="Times New Roman" pitchFamily="18" charset="0"/>
              </a:rPr>
              <a:t> only for 4 ≤ </a:t>
            </a:r>
            <a:r>
              <a:rPr lang="en-US" sz="1200" i="1" dirty="0">
                <a:latin typeface="Times New Roman" pitchFamily="18" charset="0"/>
                <a:cs typeface="Times New Roman" pitchFamily="18" charset="0"/>
              </a:rPr>
              <a:t>n </a:t>
            </a:r>
            <a:r>
              <a:rPr lang="en-US" sz="1200" dirty="0">
                <a:latin typeface="Times New Roman" pitchFamily="18" charset="0"/>
                <a:cs typeface="Times New Roman" pitchFamily="18" charset="0"/>
              </a:rPr>
              <a:t>≤ 8 </a:t>
            </a:r>
            <a:r>
              <a:rPr lang="en-US" sz="1200" dirty="0">
                <a:solidFill>
                  <a:srgbClr val="FF0000"/>
                </a:solidFill>
                <a:latin typeface="Times New Roman" pitchFamily="18" charset="0"/>
                <a:cs typeface="Times New Roman" pitchFamily="18" charset="0"/>
              </a:rPr>
              <a:t>generates significant changes (by up to 50%), at least in the </a:t>
            </a:r>
            <a:r>
              <a:rPr lang="en-US" sz="1200" u="sng" dirty="0">
                <a:solidFill>
                  <a:srgbClr val="FF0000"/>
                </a:solidFill>
                <a:latin typeface="Times New Roman" pitchFamily="18" charset="0"/>
                <a:cs typeface="Times New Roman" pitchFamily="18" charset="0"/>
              </a:rPr>
              <a:t>populations of hydrogen-atom excited states</a:t>
            </a:r>
            <a:r>
              <a:rPr lang="en-US" sz="1200" dirty="0">
                <a:latin typeface="Times New Roman" pitchFamily="18" charset="0"/>
                <a:cs typeface="Times New Roman" pitchFamily="18" charset="0"/>
              </a:rPr>
              <a:t> with 2 ≤ </a:t>
            </a:r>
            <a:r>
              <a:rPr lang="en-US" sz="1200" i="1" dirty="0">
                <a:latin typeface="Times New Roman" pitchFamily="18" charset="0"/>
                <a:cs typeface="Times New Roman" pitchFamily="18" charset="0"/>
              </a:rPr>
              <a:t>n </a:t>
            </a:r>
            <a:r>
              <a:rPr lang="en-US" sz="1200" dirty="0">
                <a:latin typeface="Times New Roman" pitchFamily="18" charset="0"/>
                <a:cs typeface="Times New Roman" pitchFamily="18" charset="0"/>
              </a:rPr>
              <a:t>≤ 20, and if all these processes (with </a:t>
            </a:r>
            <a:r>
              <a:rPr lang="en-US" sz="1200" i="1" dirty="0">
                <a:latin typeface="Times New Roman" pitchFamily="18" charset="0"/>
                <a:cs typeface="Times New Roman" pitchFamily="18" charset="0"/>
              </a:rPr>
              <a:t>n ≥ </a:t>
            </a:r>
            <a:r>
              <a:rPr lang="en-US" sz="1200" dirty="0">
                <a:latin typeface="Times New Roman" pitchFamily="18" charset="0"/>
                <a:cs typeface="Times New Roman" pitchFamily="18" charset="0"/>
              </a:rPr>
              <a:t>2) are included, a significant change (somewhere up to 2–3 times) is also generated on the </a:t>
            </a:r>
            <a:r>
              <a:rPr lang="en-US" sz="1200" u="sng" dirty="0">
                <a:solidFill>
                  <a:srgbClr val="FF0000"/>
                </a:solidFill>
                <a:latin typeface="Times New Roman" pitchFamily="18" charset="0"/>
                <a:cs typeface="Times New Roman" pitchFamily="18" charset="0"/>
              </a:rPr>
              <a:t>free electron density </a:t>
            </a:r>
            <a:r>
              <a:rPr lang="en-US" sz="1200" i="1" u="sng" dirty="0">
                <a:solidFill>
                  <a:srgbClr val="FF0000"/>
                </a:solidFill>
                <a:latin typeface="Times New Roman" pitchFamily="18" charset="0"/>
                <a:cs typeface="Times New Roman" pitchFamily="18" charset="0"/>
              </a:rPr>
              <a:t>Ne</a:t>
            </a:r>
            <a:r>
              <a:rPr lang="en-US" sz="1200" dirty="0">
                <a:latin typeface="Times New Roman" pitchFamily="18" charset="0"/>
                <a:cs typeface="Times New Roman" pitchFamily="18" charset="0"/>
              </a:rPr>
              <a:t>, and, as one of </a:t>
            </a:r>
            <a:r>
              <a:rPr lang="en-US" sz="1200" dirty="0">
                <a:solidFill>
                  <a:srgbClr val="FF0000"/>
                </a:solidFill>
                <a:latin typeface="Times New Roman" pitchFamily="18" charset="0"/>
                <a:cs typeface="Times New Roman" pitchFamily="18" charset="0"/>
              </a:rPr>
              <a:t>further consequences, significant </a:t>
            </a:r>
            <a:r>
              <a:rPr lang="en-US" sz="1200" u="sng" dirty="0">
                <a:solidFill>
                  <a:srgbClr val="FF0000"/>
                </a:solidFill>
                <a:latin typeface="Times New Roman" pitchFamily="18" charset="0"/>
                <a:cs typeface="Times New Roman" pitchFamily="18" charset="0"/>
              </a:rPr>
              <a:t>changes in hydrogen  line profiles</a:t>
            </a:r>
            <a:r>
              <a:rPr lang="en-US" sz="1200" u="sng" dirty="0">
                <a:latin typeface="Times New Roman" pitchFamily="18" charset="0"/>
                <a:cs typeface="Times New Roman" pitchFamily="18" charset="0"/>
              </a:rPr>
              <a:t>. </a:t>
            </a:r>
          </a:p>
          <a:p>
            <a:pPr algn="just"/>
            <a:r>
              <a:rPr lang="en-US" sz="1200" dirty="0">
                <a:latin typeface="Times New Roman" pitchFamily="18" charset="0"/>
                <a:cs typeface="Times New Roman" pitchFamily="18" charset="0"/>
              </a:rPr>
              <a:t>	</a:t>
            </a:r>
          </a:p>
          <a:p>
            <a:pPr algn="just"/>
            <a:r>
              <a:rPr lang="en-US" sz="1200" dirty="0">
                <a:latin typeface="Times New Roman" pitchFamily="18" charset="0"/>
                <a:cs typeface="Times New Roman" pitchFamily="18" charset="0"/>
              </a:rPr>
              <a:t>	</a:t>
            </a:r>
            <a:r>
              <a:rPr lang="en-US" sz="1200" b="1" dirty="0">
                <a:solidFill>
                  <a:srgbClr val="FF0000"/>
                </a:solidFill>
                <a:latin typeface="Times New Roman" pitchFamily="18" charset="0"/>
                <a:cs typeface="Times New Roman" pitchFamily="18" charset="0"/>
              </a:rPr>
              <a:t>Idea: </a:t>
            </a:r>
            <a:r>
              <a:rPr lang="en-US" sz="1200" dirty="0">
                <a:latin typeface="Times New Roman" pitchFamily="18" charset="0"/>
                <a:cs typeface="Times New Roman" pitchFamily="18" charset="0"/>
              </a:rPr>
              <a:t>Keeping in mind </a:t>
            </a:r>
            <a:r>
              <a:rPr lang="en-US" sz="1200" dirty="0">
                <a:solidFill>
                  <a:srgbClr val="FF0000"/>
                </a:solidFill>
                <a:latin typeface="Times New Roman" pitchFamily="18" charset="0"/>
                <a:cs typeface="Times New Roman" pitchFamily="18" charset="0"/>
              </a:rPr>
              <a:t>that the compositions of the solar and the considered M red dwarf’s photospheres are </a:t>
            </a:r>
            <a:r>
              <a:rPr lang="en-US" sz="1200" u="sng" dirty="0">
                <a:solidFill>
                  <a:srgbClr val="FF0000"/>
                </a:solidFill>
                <a:latin typeface="Times New Roman" pitchFamily="18" charset="0"/>
                <a:cs typeface="Times New Roman" pitchFamily="18" charset="0"/>
              </a:rPr>
              <a:t>practically the same and the</a:t>
            </a:r>
            <a:r>
              <a:rPr lang="en-US" sz="1200" dirty="0">
                <a:solidFill>
                  <a:srgbClr val="FF0000"/>
                </a:solidFill>
                <a:latin typeface="Times New Roman" pitchFamily="18" charset="0"/>
                <a:cs typeface="Times New Roman" pitchFamily="18" charset="0"/>
              </a:rPr>
              <a:t> values of hydrogen-atom density, </a:t>
            </a:r>
            <a:r>
              <a:rPr lang="en-US" sz="1200" i="1" dirty="0">
                <a:solidFill>
                  <a:srgbClr val="FF0000"/>
                </a:solidFill>
                <a:latin typeface="Times New Roman" pitchFamily="18" charset="0"/>
                <a:cs typeface="Times New Roman" pitchFamily="18" charset="0"/>
              </a:rPr>
              <a:t>Ne</a:t>
            </a:r>
            <a:r>
              <a:rPr lang="en-US" sz="1200" dirty="0">
                <a:solidFill>
                  <a:srgbClr val="FF0000"/>
                </a:solidFill>
                <a:latin typeface="Times New Roman" pitchFamily="18" charset="0"/>
                <a:cs typeface="Times New Roman" pitchFamily="18" charset="0"/>
              </a:rPr>
              <a:t>, and </a:t>
            </a:r>
            <a:r>
              <a:rPr lang="en-US" sz="1200" i="1" dirty="0">
                <a:solidFill>
                  <a:srgbClr val="FF0000"/>
                </a:solidFill>
                <a:latin typeface="Times New Roman" pitchFamily="18" charset="0"/>
                <a:cs typeface="Times New Roman" pitchFamily="18" charset="0"/>
              </a:rPr>
              <a:t>T </a:t>
            </a:r>
            <a:r>
              <a:rPr lang="en-US" sz="1200" dirty="0">
                <a:solidFill>
                  <a:srgbClr val="FF0000"/>
                </a:solidFill>
                <a:latin typeface="Times New Roman" pitchFamily="18" charset="0"/>
                <a:cs typeface="Times New Roman" pitchFamily="18" charset="0"/>
              </a:rPr>
              <a:t>in these photospheres change within similar regions</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Fontenla</a:t>
            </a:r>
            <a:r>
              <a:rPr lang="en-US" sz="1200" dirty="0">
                <a:latin typeface="Times New Roman" pitchFamily="18" charset="0"/>
                <a:cs typeface="Times New Roman" pitchFamily="18" charset="0"/>
              </a:rPr>
              <a:t> et al. 2007; </a:t>
            </a:r>
            <a:r>
              <a:rPr lang="en-US" sz="1200" dirty="0" err="1">
                <a:latin typeface="Times New Roman" pitchFamily="18" charset="0"/>
                <a:cs typeface="Times New Roman" pitchFamily="18" charset="0"/>
              </a:rPr>
              <a:t>Vernazza</a:t>
            </a:r>
            <a:r>
              <a:rPr lang="en-US" sz="1200" dirty="0">
                <a:latin typeface="Times New Roman" pitchFamily="18" charset="0"/>
                <a:cs typeface="Times New Roman" pitchFamily="18" charset="0"/>
              </a:rPr>
              <a:t> et al. 1981; </a:t>
            </a:r>
            <a:r>
              <a:rPr lang="en-US" sz="1200" dirty="0" err="1">
                <a:latin typeface="Times New Roman" pitchFamily="18" charset="0"/>
                <a:cs typeface="Times New Roman" pitchFamily="18" charset="0"/>
              </a:rPr>
              <a:t>Mihajlov</a:t>
            </a:r>
            <a:r>
              <a:rPr lang="en-US" sz="1200" dirty="0">
                <a:latin typeface="Times New Roman" pitchFamily="18" charset="0"/>
                <a:cs typeface="Times New Roman" pitchFamily="18" charset="0"/>
              </a:rPr>
              <a:t> et al. 2007b), </a:t>
            </a:r>
            <a:r>
              <a:rPr lang="en-US" sz="1200" dirty="0">
                <a:solidFill>
                  <a:srgbClr val="FF0000"/>
                </a:solidFill>
                <a:latin typeface="Times New Roman" pitchFamily="18" charset="0"/>
                <a:cs typeface="Times New Roman" pitchFamily="18" charset="0"/>
              </a:rPr>
              <a:t>one can expect that the influence of processes (1)–(2) on the hydrogen-atom excited states and free-electron populations in the solar atmosphere will be at least close to their influence in that of the M red dwarf</a:t>
            </a:r>
            <a:r>
              <a:rPr lang="en-US" sz="1200" dirty="0">
                <a:latin typeface="Times New Roman" pitchFamily="18" charset="0"/>
                <a:cs typeface="Times New Roman" pitchFamily="18" charset="0"/>
              </a:rPr>
              <a:t>, and that these processes will be very important for weakly ionized layers of the solar atmosphere.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30" y="1066800"/>
            <a:ext cx="351177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1066800"/>
            <a:ext cx="3511769"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1400" y="1447800"/>
            <a:ext cx="1505540" cy="36933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dirty="0">
                <a:solidFill>
                  <a:srgbClr val="FF0000"/>
                </a:solidFill>
                <a:latin typeface="Times New Roman" pitchFamily="18" charset="0"/>
                <a:cs typeface="Times New Roman" pitchFamily="18" charset="0"/>
              </a:rPr>
              <a:t>M red dwarf’s</a:t>
            </a:r>
            <a:endParaRPr lang="en-US" dirty="0"/>
          </a:p>
        </p:txBody>
      </p:sp>
    </p:spTree>
    <p:extLst>
      <p:ext uri="{BB962C8B-B14F-4D97-AF65-F5344CB8AC3E}">
        <p14:creationId xmlns:p14="http://schemas.microsoft.com/office/powerpoint/2010/main" val="258110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30" y="3048000"/>
            <a:ext cx="3881469" cy="300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379" y="3015734"/>
            <a:ext cx="3952021" cy="304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2057" y="257646"/>
            <a:ext cx="470006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itchFamily="18" charset="0"/>
                <a:cs typeface="Times New Roman" pitchFamily="18" charset="0"/>
              </a:rPr>
              <a:t>The Considered Model of the Solar Photosphere</a:t>
            </a:r>
          </a:p>
        </p:txBody>
      </p:sp>
      <p:sp>
        <p:nvSpPr>
          <p:cNvPr id="3" name="TextBox 2"/>
          <p:cNvSpPr txBox="1"/>
          <p:nvPr/>
        </p:nvSpPr>
        <p:spPr>
          <a:xfrm>
            <a:off x="412057" y="709595"/>
            <a:ext cx="8229600" cy="2246769"/>
          </a:xfrm>
          <a:prstGeom prst="rect">
            <a:avLst/>
          </a:prstGeom>
          <a:noFill/>
        </p:spPr>
        <p:txBody>
          <a:bodyPr wrap="square" rtlCol="0">
            <a:spAutoFit/>
          </a:bodyPr>
          <a:lstStyle/>
          <a:p>
            <a:pPr algn="just"/>
            <a:r>
              <a:rPr lang="en-US" sz="1400" dirty="0">
                <a:latin typeface="Times New Roman" pitchFamily="18" charset="0"/>
                <a:cs typeface="Times New Roman" pitchFamily="18" charset="0"/>
              </a:rPr>
              <a:t>In accordance with the aim of this work, we consider here model C of solar atmosphere from </a:t>
            </a:r>
            <a:r>
              <a:rPr lang="en-US" sz="1400" dirty="0" err="1">
                <a:latin typeface="Times New Roman" pitchFamily="18" charset="0"/>
                <a:cs typeface="Times New Roman" pitchFamily="18" charset="0"/>
              </a:rPr>
              <a:t>Vernazza</a:t>
            </a:r>
            <a:r>
              <a:rPr lang="en-US" sz="1400" dirty="0">
                <a:latin typeface="Times New Roman" pitchFamily="18" charset="0"/>
                <a:cs typeface="Times New Roman" pitchFamily="18" charset="0"/>
              </a:rPr>
              <a:t> et al. (1981) and </a:t>
            </a:r>
            <a:r>
              <a:rPr lang="en-US" sz="1400" dirty="0" err="1">
                <a:latin typeface="Times New Roman" pitchFamily="18" charset="0"/>
                <a:cs typeface="Times New Roman" pitchFamily="18" charset="0"/>
              </a:rPr>
              <a:t>Fontenla</a:t>
            </a:r>
            <a:r>
              <a:rPr lang="en-US" sz="1400" dirty="0">
                <a:latin typeface="Times New Roman" pitchFamily="18" charset="0"/>
                <a:cs typeface="Times New Roman" pitchFamily="18" charset="0"/>
              </a:rPr>
              <a:t> et al. (2007). Namely, this is a non-LTE model which is still actual (see </a:t>
            </a:r>
            <a:r>
              <a:rPr lang="en-US" sz="1400" dirty="0" err="1">
                <a:latin typeface="Times New Roman" pitchFamily="18" charset="0"/>
                <a:cs typeface="Times New Roman" pitchFamily="18" charset="0"/>
              </a:rPr>
              <a:t>Stix</a:t>
            </a:r>
            <a:r>
              <a:rPr lang="en-US" sz="1400" dirty="0">
                <a:latin typeface="Times New Roman" pitchFamily="18" charset="0"/>
                <a:cs typeface="Times New Roman" pitchFamily="18" charset="0"/>
              </a:rPr>
              <a:t> 2002), and it is only for this model that all the </a:t>
            </a:r>
            <a:r>
              <a:rPr lang="en-US" sz="1400" u="sng" dirty="0">
                <a:latin typeface="Times New Roman" pitchFamily="18" charset="0"/>
                <a:cs typeface="Times New Roman" pitchFamily="18" charset="0"/>
              </a:rPr>
              <a:t>quantities necessary for our calculations are available in tabular form as functions of height (</a:t>
            </a:r>
            <a:r>
              <a:rPr lang="en-US" sz="1400" i="1" u="sng" dirty="0">
                <a:latin typeface="Times New Roman" pitchFamily="18" charset="0"/>
                <a:cs typeface="Times New Roman" pitchFamily="18" charset="0"/>
              </a:rPr>
              <a:t>h</a:t>
            </a:r>
            <a:r>
              <a:rPr lang="en-US" sz="1400" u="sng" dirty="0">
                <a:latin typeface="Times New Roman" pitchFamily="18" charset="0"/>
                <a:cs typeface="Times New Roman" pitchFamily="18" charset="0"/>
              </a:rPr>
              <a:t>) in solar photosphere</a:t>
            </a:r>
            <a:r>
              <a:rPr lang="en-US" sz="1400" dirty="0">
                <a:latin typeface="Times New Roman" pitchFamily="18" charset="0"/>
                <a:cs typeface="Times New Roman" pitchFamily="18" charset="0"/>
              </a:rPr>
              <a:t>. </a:t>
            </a:r>
            <a:r>
              <a:rPr lang="en-US" sz="1400" dirty="0">
                <a:solidFill>
                  <a:srgbClr val="FF0000"/>
                </a:solidFill>
                <a:latin typeface="Times New Roman" pitchFamily="18" charset="0"/>
                <a:cs typeface="Times New Roman" pitchFamily="18" charset="0"/>
              </a:rPr>
              <a:t>In Figure 1, </a:t>
            </a:r>
            <a:r>
              <a:rPr lang="en-US" sz="1400" u="sng" dirty="0">
                <a:solidFill>
                  <a:srgbClr val="FF0000"/>
                </a:solidFill>
                <a:latin typeface="Times New Roman" pitchFamily="18" charset="0"/>
                <a:cs typeface="Times New Roman" pitchFamily="18" charset="0"/>
              </a:rPr>
              <a:t>plasma parameters</a:t>
            </a:r>
            <a:r>
              <a:rPr lang="en-US" sz="1400" dirty="0">
                <a:latin typeface="Times New Roman" pitchFamily="18" charset="0"/>
                <a:cs typeface="Times New Roman" pitchFamily="18" charset="0"/>
              </a:rPr>
              <a:t> for this model are shown. </a:t>
            </a:r>
            <a:r>
              <a:rPr lang="en-US" sz="1400" dirty="0">
                <a:solidFill>
                  <a:srgbClr val="92D050"/>
                </a:solidFill>
                <a:latin typeface="Times New Roman" panose="02020603050405020304" pitchFamily="18" charset="0"/>
                <a:cs typeface="Times New Roman" panose="02020603050405020304" pitchFamily="18" charset="0"/>
              </a:rPr>
              <a:t>More significant </a:t>
            </a:r>
            <a:r>
              <a:rPr lang="en-US" sz="1400" dirty="0">
                <a:latin typeface="Times New Roman" panose="02020603050405020304" pitchFamily="18" charset="0"/>
                <a:cs typeface="Times New Roman" panose="02020603050405020304" pitchFamily="18" charset="0"/>
              </a:rPr>
              <a:t>Fig 2</a:t>
            </a:r>
            <a:r>
              <a:rPr lang="en-US" sz="1400" dirty="0"/>
              <a:t>. </a:t>
            </a:r>
            <a:r>
              <a:rPr lang="en-US" sz="1400" dirty="0">
                <a:solidFill>
                  <a:srgbClr val="FF0000"/>
                </a:solidFill>
                <a:latin typeface="Times New Roman" pitchFamily="18" charset="0"/>
                <a:cs typeface="Times New Roman" pitchFamily="18" charset="0"/>
              </a:rPr>
              <a:t>In Figure 2 </a:t>
            </a:r>
            <a:r>
              <a:rPr lang="en-US" sz="1400" dirty="0">
                <a:latin typeface="Times New Roman" pitchFamily="18" charset="0"/>
                <a:cs typeface="Times New Roman" pitchFamily="18" charset="0"/>
              </a:rPr>
              <a:t>are illustrated</a:t>
            </a:r>
            <a:r>
              <a:rPr lang="en-US" sz="1400" dirty="0">
                <a:solidFill>
                  <a:srgbClr val="FF0000"/>
                </a:solidFill>
                <a:latin typeface="Times New Roman" pitchFamily="18" charset="0"/>
                <a:cs typeface="Times New Roman" pitchFamily="18" charset="0"/>
              </a:rPr>
              <a:t> </a:t>
            </a:r>
            <a:r>
              <a:rPr lang="en-US" sz="1400" u="sng" dirty="0">
                <a:solidFill>
                  <a:srgbClr val="FF0000"/>
                </a:solidFill>
                <a:latin typeface="Times New Roman" pitchFamily="18" charset="0"/>
                <a:cs typeface="Times New Roman" pitchFamily="18" charset="0"/>
              </a:rPr>
              <a:t>deviations of non-LTE populations of excited hydrogen atom states </a:t>
            </a:r>
            <a:r>
              <a:rPr lang="en-US" sz="1400" dirty="0">
                <a:solidFill>
                  <a:srgbClr val="FF0000"/>
                </a:solidFill>
                <a:latin typeface="Times New Roman" pitchFamily="18" charset="0"/>
                <a:cs typeface="Times New Roman" pitchFamily="18" charset="0"/>
              </a:rPr>
              <a:t>with 2 ≤ </a:t>
            </a:r>
            <a:r>
              <a:rPr lang="en-US" sz="1400" i="1" dirty="0">
                <a:solidFill>
                  <a:srgbClr val="FF0000"/>
                </a:solidFill>
                <a:latin typeface="Times New Roman" pitchFamily="18" charset="0"/>
                <a:cs typeface="Times New Roman" pitchFamily="18" charset="0"/>
              </a:rPr>
              <a:t>n </a:t>
            </a:r>
            <a:r>
              <a:rPr lang="en-US" sz="1400" dirty="0">
                <a:solidFill>
                  <a:srgbClr val="FF0000"/>
                </a:solidFill>
                <a:latin typeface="Times New Roman" pitchFamily="18" charset="0"/>
                <a:cs typeface="Times New Roman" pitchFamily="18" charset="0"/>
              </a:rPr>
              <a:t>≤ 8</a:t>
            </a:r>
            <a:r>
              <a:rPr lang="en-US" sz="1400" dirty="0">
                <a:latin typeface="Times New Roman" pitchFamily="18" charset="0"/>
                <a:cs typeface="Times New Roman" pitchFamily="18" charset="0"/>
              </a:rPr>
              <a:t> in solar photosphere within the C model of </a:t>
            </a:r>
            <a:r>
              <a:rPr lang="en-US" sz="1400" dirty="0" err="1">
                <a:latin typeface="Times New Roman" pitchFamily="18" charset="0"/>
                <a:cs typeface="Times New Roman" pitchFamily="18" charset="0"/>
              </a:rPr>
              <a:t>Vernazza</a:t>
            </a:r>
            <a:r>
              <a:rPr lang="en-US" sz="1400" dirty="0">
                <a:latin typeface="Times New Roman" pitchFamily="18" charset="0"/>
                <a:cs typeface="Times New Roman" pitchFamily="18" charset="0"/>
              </a:rPr>
              <a:t> et al. (1981). One can see that these deviations are particularly exist for </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 2. Around </a:t>
            </a:r>
            <a:r>
              <a:rPr lang="pt-BR" sz="1400" i="1" dirty="0">
                <a:latin typeface="Times New Roman" pitchFamily="18" charset="0"/>
                <a:cs typeface="Times New Roman" pitchFamily="18" charset="0"/>
              </a:rPr>
              <a:t>h </a:t>
            </a:r>
            <a:r>
              <a:rPr lang="pt-BR" sz="1400" dirty="0">
                <a:latin typeface="Times New Roman" pitchFamily="18" charset="0"/>
                <a:cs typeface="Times New Roman" pitchFamily="18" charset="0"/>
              </a:rPr>
              <a:t>= 500 km </a:t>
            </a:r>
            <a:r>
              <a:rPr lang="pt-BR" sz="1400" i="1" dirty="0">
                <a:latin typeface="Times New Roman" pitchFamily="18" charset="0"/>
                <a:cs typeface="Times New Roman" pitchFamily="18" charset="0"/>
              </a:rPr>
              <a:t>N </a:t>
            </a:r>
            <a:r>
              <a:rPr lang="pt-BR" sz="1400" dirty="0">
                <a:latin typeface="Times New Roman" pitchFamily="18" charset="0"/>
                <a:cs typeface="Times New Roman" pitchFamily="18" charset="0"/>
              </a:rPr>
              <a:t>(</a:t>
            </a:r>
            <a:r>
              <a:rPr lang="pt-BR" sz="1400" i="1" dirty="0">
                <a:latin typeface="Times New Roman" pitchFamily="18" charset="0"/>
                <a:cs typeface="Times New Roman" pitchFamily="18" charset="0"/>
              </a:rPr>
              <a:t>H</a:t>
            </a:r>
            <a:r>
              <a:rPr lang="en-US" sz="1400" baseline="30000" dirty="0">
                <a:latin typeface="Times New Roman" pitchFamily="18" charset="0"/>
                <a:cs typeface="Times New Roman" pitchFamily="18" charset="0"/>
              </a:rPr>
              <a:t>∗</a:t>
            </a:r>
            <a:r>
              <a:rPr lang="en-US" sz="1400" dirty="0">
                <a:latin typeface="Times New Roman" pitchFamily="18" charset="0"/>
                <a:cs typeface="Times New Roman" pitchFamily="18" charset="0"/>
              </a:rPr>
              <a:t>(</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 2)) is one-half of the </a:t>
            </a:r>
            <a:r>
              <a:rPr lang="en-US" sz="1400" u="sng" dirty="0">
                <a:solidFill>
                  <a:srgbClr val="FF0000"/>
                </a:solidFill>
                <a:latin typeface="Times New Roman" pitchFamily="18" charset="0"/>
                <a:cs typeface="Times New Roman" pitchFamily="18" charset="0"/>
              </a:rPr>
              <a:t>corresponding equilibrium density</a:t>
            </a:r>
            <a:r>
              <a:rPr lang="en-US" sz="1400" dirty="0">
                <a:latin typeface="Times New Roman" pitchFamily="18" charset="0"/>
                <a:cs typeface="Times New Roman" pitchFamily="18" charset="0"/>
              </a:rPr>
              <a:t>, and for </a:t>
            </a:r>
            <a:r>
              <a:rPr lang="en-US" sz="1400" i="1" dirty="0">
                <a:latin typeface="Times New Roman" pitchFamily="18" charset="0"/>
                <a:cs typeface="Times New Roman" pitchFamily="18" charset="0"/>
              </a:rPr>
              <a:t>h </a:t>
            </a:r>
            <a:r>
              <a:rPr lang="en-US" sz="1400" dirty="0">
                <a:latin typeface="Times New Roman" pitchFamily="18" charset="0"/>
                <a:cs typeface="Times New Roman" pitchFamily="18" charset="0"/>
              </a:rPr>
              <a:t>larger than 1000 km it is around 10 times greater. These deviations rapidly decrease with an increase of </a:t>
            </a:r>
            <a:r>
              <a:rPr lang="en-US" sz="1400" i="1" dirty="0">
                <a:latin typeface="Times New Roman" pitchFamily="18" charset="0"/>
                <a:cs typeface="Times New Roman" pitchFamily="18" charset="0"/>
              </a:rPr>
              <a:t>n</a:t>
            </a:r>
            <a:r>
              <a:rPr lang="en-US" sz="1400" dirty="0">
                <a:latin typeface="Times New Roman" pitchFamily="18" charset="0"/>
                <a:cs typeface="Times New Roman" pitchFamily="18" charset="0"/>
              </a:rPr>
              <a:t>. However, even for </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 8 this deviation is around 40% around </a:t>
            </a:r>
            <a:r>
              <a:rPr lang="en-US" sz="1400" i="1" dirty="0">
                <a:latin typeface="Times New Roman" pitchFamily="18" charset="0"/>
                <a:cs typeface="Times New Roman" pitchFamily="18" charset="0"/>
              </a:rPr>
              <a:t>h </a:t>
            </a:r>
            <a:r>
              <a:rPr lang="en-US" sz="1400" dirty="0">
                <a:latin typeface="Times New Roman" pitchFamily="18" charset="0"/>
                <a:cs typeface="Times New Roman" pitchFamily="18" charset="0"/>
              </a:rPr>
              <a:t>= 500 km, illustrating the </a:t>
            </a:r>
            <a:r>
              <a:rPr lang="en-US" sz="1400" dirty="0">
                <a:solidFill>
                  <a:srgbClr val="FF0000"/>
                </a:solidFill>
                <a:latin typeface="Times New Roman" pitchFamily="18" charset="0"/>
                <a:cs typeface="Times New Roman" pitchFamily="18" charset="0"/>
              </a:rPr>
              <a:t>importance of taking into account the considered processes </a:t>
            </a:r>
            <a:r>
              <a:rPr lang="en-US" sz="1400" i="1" dirty="0" err="1">
                <a:solidFill>
                  <a:srgbClr val="FF0000"/>
                </a:solidFill>
                <a:latin typeface="Times New Roman" pitchFamily="18" charset="0"/>
                <a:cs typeface="Times New Roman" pitchFamily="18" charset="0"/>
              </a:rPr>
              <a:t>ab</a:t>
            </a:r>
            <a:r>
              <a:rPr lang="en-US" sz="1400" i="1" dirty="0">
                <a:solidFill>
                  <a:srgbClr val="FF0000"/>
                </a:solidFill>
                <a:latin typeface="Times New Roman" pitchFamily="18" charset="0"/>
                <a:cs typeface="Times New Roman" pitchFamily="18" charset="0"/>
              </a:rPr>
              <a:t> initio </a:t>
            </a:r>
            <a:r>
              <a:rPr lang="en-US" sz="1400" dirty="0">
                <a:solidFill>
                  <a:srgbClr val="FF0000"/>
                </a:solidFill>
                <a:latin typeface="Times New Roman" pitchFamily="18" charset="0"/>
                <a:cs typeface="Times New Roman" pitchFamily="18" charset="0"/>
              </a:rPr>
              <a:t>in the modeling of solar atmosphere</a:t>
            </a:r>
          </a:p>
        </p:txBody>
      </p:sp>
    </p:spTree>
    <p:extLst>
      <p:ext uri="{BB962C8B-B14F-4D97-AF65-F5344CB8AC3E}">
        <p14:creationId xmlns:p14="http://schemas.microsoft.com/office/powerpoint/2010/main" val="345743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849" y="5769001"/>
            <a:ext cx="4040981" cy="72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7191" y="304800"/>
            <a:ext cx="5371983" cy="646331"/>
          </a:xfrm>
          <a:prstGeom prst="rect">
            <a:avLst/>
          </a:prstGeom>
          <a:noFill/>
        </p:spPr>
        <p:txBody>
          <a:bodyPr wrap="none" rtlCol="0">
            <a:spAutoFit/>
          </a:bodyPr>
          <a:lstStyle/>
          <a:p>
            <a:r>
              <a:rPr lang="en-US" dirty="0">
                <a:solidFill>
                  <a:srgbClr val="000000"/>
                </a:solidFill>
                <a:latin typeface="Times New Roman" pitchFamily="18" charset="0"/>
                <a:cs typeface="Times New Roman" pitchFamily="18" charset="0"/>
              </a:rPr>
              <a:t>All </a:t>
            </a:r>
            <a:r>
              <a:rPr lang="en-US" u="sng" dirty="0">
                <a:solidFill>
                  <a:srgbClr val="000000"/>
                </a:solidFill>
                <a:latin typeface="Times New Roman" pitchFamily="18" charset="0"/>
                <a:cs typeface="Times New Roman" pitchFamily="18" charset="0"/>
              </a:rPr>
              <a:t>theoretical data </a:t>
            </a:r>
            <a:r>
              <a:rPr lang="en-US" dirty="0">
                <a:solidFill>
                  <a:srgbClr val="000000"/>
                </a:solidFill>
                <a:latin typeface="Times New Roman" pitchFamily="18" charset="0"/>
                <a:cs typeface="Times New Roman" pitchFamily="18" charset="0"/>
              </a:rPr>
              <a:t>which are needed </a:t>
            </a:r>
            <a:r>
              <a:rPr lang="en-US" u="sng" dirty="0">
                <a:solidFill>
                  <a:srgbClr val="000000"/>
                </a:solidFill>
                <a:latin typeface="Times New Roman" pitchFamily="18" charset="0"/>
                <a:cs typeface="Times New Roman" pitchFamily="18" charset="0"/>
              </a:rPr>
              <a:t>given in next part:</a:t>
            </a:r>
          </a:p>
          <a:p>
            <a:endParaRPr lang="en-US" dirty="0"/>
          </a:p>
        </p:txBody>
      </p:sp>
      <p:sp>
        <p:nvSpPr>
          <p:cNvPr id="3" name="TextBox 2"/>
          <p:cNvSpPr txBox="1"/>
          <p:nvPr/>
        </p:nvSpPr>
        <p:spPr>
          <a:xfrm>
            <a:off x="609600" y="928400"/>
            <a:ext cx="7552067" cy="307777"/>
          </a:xfrm>
          <a:prstGeom prst="rect">
            <a:avLst/>
          </a:prstGeom>
          <a:noFill/>
        </p:spPr>
        <p:txBody>
          <a:bodyPr wrap="none" rtlCol="0">
            <a:spAutoFit/>
          </a:bodyPr>
          <a:lstStyle/>
          <a:p>
            <a:r>
              <a:rPr lang="en-US" sz="1400" dirty="0">
                <a:latin typeface="Times New Roman" pitchFamily="18" charset="0"/>
                <a:cs typeface="Times New Roman" pitchFamily="18" charset="0"/>
              </a:rPr>
              <a:t>when one of the processes </a:t>
            </a:r>
            <a:r>
              <a:rPr lang="en-US" sz="1400" u="sng" dirty="0">
                <a:latin typeface="Times New Roman" pitchFamily="18" charset="0"/>
                <a:cs typeface="Times New Roman" pitchFamily="18" charset="0"/>
              </a:rPr>
              <a:t>(1) and (2)</a:t>
            </a:r>
            <a:r>
              <a:rPr lang="en-US" sz="1400" dirty="0">
                <a:latin typeface="Times New Roman" pitchFamily="18" charset="0"/>
                <a:cs typeface="Times New Roman" pitchFamily="18" charset="0"/>
              </a:rPr>
              <a:t> is occurred, </a:t>
            </a:r>
            <a:r>
              <a:rPr lang="en-US" sz="1400" u="sng" dirty="0">
                <a:latin typeface="Times New Roman" pitchFamily="18" charset="0"/>
                <a:cs typeface="Times New Roman" pitchFamily="18" charset="0"/>
              </a:rPr>
              <a:t>the ionization  probabilities</a:t>
            </a:r>
            <a:r>
              <a:rPr lang="en-US" sz="1400" dirty="0">
                <a:latin typeface="Times New Roman" pitchFamily="18" charset="0"/>
                <a:cs typeface="Times New Roman" pitchFamily="18" charset="0"/>
              </a:rPr>
              <a:t> are obtained in the form</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29" y="3120492"/>
            <a:ext cx="3138488" cy="57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7191" y="2646233"/>
            <a:ext cx="1683474" cy="307777"/>
          </a:xfrm>
          <a:prstGeom prst="rect">
            <a:avLst/>
          </a:prstGeom>
          <a:noFill/>
        </p:spPr>
        <p:txBody>
          <a:bodyPr wrap="none" rtlCol="0">
            <a:spAutoFit/>
          </a:bodyPr>
          <a:lstStyle/>
          <a:p>
            <a:r>
              <a:rPr lang="en-US" sz="1400" dirty="0">
                <a:latin typeface="Times New Roman" pitchFamily="18" charset="0"/>
                <a:cs typeface="Times New Roman" pitchFamily="18" charset="0"/>
              </a:rPr>
              <a:t>partial cross sections</a:t>
            </a:r>
          </a:p>
        </p:txBody>
      </p:sp>
      <p:sp>
        <p:nvSpPr>
          <p:cNvPr id="5" name="TextBox 4"/>
          <p:cNvSpPr txBox="1"/>
          <p:nvPr/>
        </p:nvSpPr>
        <p:spPr>
          <a:xfrm>
            <a:off x="755272" y="3974264"/>
            <a:ext cx="5118645" cy="307777"/>
          </a:xfrm>
          <a:prstGeom prst="rect">
            <a:avLst/>
          </a:prstGeom>
          <a:noFill/>
        </p:spPr>
        <p:txBody>
          <a:bodyPr wrap="none" rtlCol="0">
            <a:spAutoFit/>
          </a:bodyPr>
          <a:lstStyle/>
          <a:p>
            <a:r>
              <a:rPr lang="en-US" sz="1400" dirty="0">
                <a:latin typeface="Times New Roman" pitchFamily="18" charset="0"/>
                <a:cs typeface="Times New Roman" pitchFamily="18" charset="0"/>
              </a:rPr>
              <a:t>partial rate coefficients for the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processes (1) and (2)</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849" y="4408604"/>
            <a:ext cx="3427141" cy="50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5272" y="5245781"/>
            <a:ext cx="4654928" cy="523220"/>
          </a:xfrm>
          <a:prstGeom prst="rect">
            <a:avLst/>
          </a:prstGeom>
          <a:noFill/>
        </p:spPr>
        <p:txBody>
          <a:bodyPr wrap="square" rtlCol="0">
            <a:spAutoFit/>
          </a:bodyPr>
          <a:lstStyle/>
          <a:p>
            <a:r>
              <a:rPr lang="en-US" sz="1400" dirty="0">
                <a:latin typeface="Times New Roman" pitchFamily="18" charset="0"/>
                <a:cs typeface="Times New Roman" pitchFamily="18" charset="0"/>
              </a:rPr>
              <a:t>using partial rate coefficients for each channel we will determine the </a:t>
            </a:r>
            <a:r>
              <a:rPr lang="en-US" sz="1400" b="1" dirty="0">
                <a:solidFill>
                  <a:srgbClr val="FF0000"/>
                </a:solidFill>
                <a:latin typeface="Times New Roman" pitchFamily="18" charset="0"/>
                <a:cs typeface="Times New Roman" pitchFamily="18" charset="0"/>
              </a:rPr>
              <a:t>total</a:t>
            </a:r>
            <a:r>
              <a:rPr lang="en-US" sz="1400" dirty="0">
                <a:latin typeface="Times New Roman" pitchFamily="18" charset="0"/>
                <a:cs typeface="Times New Roman" pitchFamily="18" charset="0"/>
              </a:rPr>
              <a:t> one</a:t>
            </a:r>
          </a:p>
        </p:txBody>
      </p:sp>
      <p:pic>
        <p:nvPicPr>
          <p:cNvPr id="7" name="Picture 6"/>
          <p:cNvPicPr>
            <a:picLocks noChangeAspect="1"/>
          </p:cNvPicPr>
          <p:nvPr/>
        </p:nvPicPr>
        <p:blipFill>
          <a:blip r:embed="rId5"/>
          <a:stretch>
            <a:fillRect/>
          </a:stretch>
        </p:blipFill>
        <p:spPr>
          <a:xfrm>
            <a:off x="714721" y="1710102"/>
            <a:ext cx="3448050" cy="612670"/>
          </a:xfrm>
          <a:prstGeom prst="rect">
            <a:avLst/>
          </a:prstGeom>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9005" y="1755439"/>
            <a:ext cx="1309824" cy="26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993" y="2096570"/>
            <a:ext cx="1664180" cy="24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02173" y="3974264"/>
            <a:ext cx="1854675" cy="369332"/>
          </a:xfrm>
          <a:prstGeom prst="rect">
            <a:avLst/>
          </a:prstGeom>
          <a:noFill/>
        </p:spPr>
        <p:txBody>
          <a:bodyPr wrap="none" rtlCol="0">
            <a:spAutoFit/>
          </a:bodyPr>
          <a:lstStyle/>
          <a:p>
            <a:r>
              <a:rPr lang="en-US" dirty="0">
                <a:solidFill>
                  <a:srgbClr val="FF0000"/>
                </a:solidFill>
              </a:rPr>
              <a:t>Schematic, steps. </a:t>
            </a:r>
          </a:p>
        </p:txBody>
      </p:sp>
    </p:spTree>
    <p:extLst>
      <p:ext uri="{BB962C8B-B14F-4D97-AF65-F5344CB8AC3E}">
        <p14:creationId xmlns:p14="http://schemas.microsoft.com/office/powerpoint/2010/main" val="379346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00200"/>
            <a:ext cx="6824696" cy="366891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4076" y="404337"/>
            <a:ext cx="8001000" cy="738664"/>
          </a:xfrm>
          <a:prstGeom prst="rect">
            <a:avLst/>
          </a:prstGeom>
          <a:noFill/>
        </p:spPr>
        <p:txBody>
          <a:bodyPr wrap="square" rtlCol="0">
            <a:spAutoFit/>
          </a:bodyPr>
          <a:lstStyle/>
          <a:p>
            <a:r>
              <a:rPr lang="en-US" sz="1400" dirty="0">
                <a:latin typeface="Times New Roman" pitchFamily="18" charset="0"/>
                <a:cs typeface="Times New Roman" pitchFamily="18" charset="0"/>
              </a:rPr>
              <a:t>The values of the total </a:t>
            </a:r>
            <a:r>
              <a:rPr lang="en-US" sz="1400" dirty="0" err="1">
                <a:latin typeface="Times New Roman" pitchFamily="18" charset="0"/>
                <a:cs typeface="Times New Roman" pitchFamily="18" charset="0"/>
              </a:rPr>
              <a:t>chemi</a:t>
            </a:r>
            <a:r>
              <a:rPr lang="en-US" sz="1400" dirty="0">
                <a:latin typeface="Times New Roman" pitchFamily="18" charset="0"/>
                <a:cs typeface="Times New Roman" pitchFamily="18" charset="0"/>
              </a:rPr>
              <a:t>-ionization rate coefficients obtained in the described  way, are presented  in Table 1 . This table cover the regions 2 ≤ </a:t>
            </a:r>
            <a:r>
              <a:rPr lang="en-US" sz="1400" i="1" dirty="0">
                <a:latin typeface="Times New Roman" pitchFamily="18" charset="0"/>
                <a:cs typeface="Times New Roman" pitchFamily="18" charset="0"/>
              </a:rPr>
              <a:t>n </a:t>
            </a:r>
            <a:r>
              <a:rPr lang="en-US" sz="1400" dirty="0">
                <a:latin typeface="Times New Roman" pitchFamily="18" charset="0"/>
                <a:cs typeface="Times New Roman" pitchFamily="18" charset="0"/>
              </a:rPr>
              <a:t>≤ 8 and 4000 K ≤ </a:t>
            </a:r>
            <a:r>
              <a:rPr lang="en-US" sz="1400" i="1" dirty="0">
                <a:latin typeface="Times New Roman" pitchFamily="18" charset="0"/>
                <a:cs typeface="Times New Roman" pitchFamily="18" charset="0"/>
              </a:rPr>
              <a:t>T</a:t>
            </a:r>
            <a:r>
              <a:rPr lang="en-US" sz="1400" dirty="0">
                <a:latin typeface="Times New Roman" pitchFamily="18" charset="0"/>
                <a:cs typeface="Times New Roman" pitchFamily="18" charset="0"/>
              </a:rPr>
              <a:t> ≤ 10000 K. </a:t>
            </a:r>
            <a:r>
              <a:rPr lang="en-US" sz="1400" dirty="0">
                <a:solidFill>
                  <a:srgbClr val="FF0000"/>
                </a:solidFill>
                <a:latin typeface="Times New Roman" pitchFamily="18" charset="0"/>
                <a:cs typeface="Times New Roman" pitchFamily="18" charset="0"/>
              </a:rPr>
              <a:t>we can analyze importance of </a:t>
            </a:r>
            <a:r>
              <a:rPr lang="en-US" sz="1400" dirty="0" err="1">
                <a:solidFill>
                  <a:srgbClr val="FF0000"/>
                </a:solidFill>
                <a:latin typeface="Times New Roman" pitchFamily="18" charset="0"/>
                <a:cs typeface="Times New Roman" pitchFamily="18" charset="0"/>
              </a:rPr>
              <a:t>ch.ion</a:t>
            </a:r>
            <a:r>
              <a:rPr lang="en-US" sz="1400" dirty="0">
                <a:solidFill>
                  <a:srgbClr val="FF0000"/>
                </a:solidFill>
                <a:latin typeface="Times New Roman" pitchFamily="18" charset="0"/>
                <a:cs typeface="Times New Roman" pitchFamily="18" charset="0"/>
              </a:rPr>
              <a:t>. for solar photosphere (see Fig. </a:t>
            </a:r>
            <a:r>
              <a:rPr lang="en-US" sz="1400" dirty="0" err="1">
                <a:solidFill>
                  <a:srgbClr val="FF0000"/>
                </a:solidFill>
                <a:latin typeface="Times New Roman" pitchFamily="18" charset="0"/>
                <a:cs typeface="Times New Roman" pitchFamily="18" charset="0"/>
              </a:rPr>
              <a:t>Vernazza</a:t>
            </a:r>
            <a:r>
              <a:rPr lang="en-US" sz="1400" dirty="0">
                <a:solidFill>
                  <a:srgbClr val="FF0000"/>
                </a:solidFill>
                <a:latin typeface="Times New Roman" pitchFamily="18" charset="0"/>
                <a:cs typeface="Times New Roman" pitchFamily="18" charset="0"/>
              </a:rPr>
              <a:t>)</a:t>
            </a:r>
          </a:p>
        </p:txBody>
      </p:sp>
      <p:cxnSp>
        <p:nvCxnSpPr>
          <p:cNvPr id="4" name="Straight Arrow Connector 3"/>
          <p:cNvCxnSpPr/>
          <p:nvPr/>
        </p:nvCxnSpPr>
        <p:spPr>
          <a:xfrm>
            <a:off x="1295400" y="137160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62000" y="1600200"/>
            <a:ext cx="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075682"/>
            <a:ext cx="299096" cy="369332"/>
          </a:xfrm>
          <a:prstGeom prst="rect">
            <a:avLst/>
          </a:prstGeom>
          <a:noFill/>
        </p:spPr>
        <p:txBody>
          <a:bodyPr wrap="square" rtlCol="0">
            <a:spAutoFit/>
          </a:bodyPr>
          <a:lstStyle/>
          <a:p>
            <a:r>
              <a:rPr lang="en-US" i="1" dirty="0"/>
              <a:t>n</a:t>
            </a:r>
          </a:p>
        </p:txBody>
      </p:sp>
      <p:sp>
        <p:nvSpPr>
          <p:cNvPr id="8" name="TextBox 7"/>
          <p:cNvSpPr txBox="1"/>
          <p:nvPr/>
        </p:nvSpPr>
        <p:spPr>
          <a:xfrm>
            <a:off x="457200" y="2133600"/>
            <a:ext cx="296876" cy="369332"/>
          </a:xfrm>
          <a:prstGeom prst="rect">
            <a:avLst/>
          </a:prstGeom>
          <a:noFill/>
        </p:spPr>
        <p:txBody>
          <a:bodyPr wrap="none" rtlCol="0">
            <a:spAutoFit/>
          </a:bodyPr>
          <a:lstStyle/>
          <a:p>
            <a:r>
              <a:rPr lang="en-US" i="1" dirty="0"/>
              <a:t>T</a:t>
            </a:r>
          </a:p>
        </p:txBody>
      </p:sp>
    </p:spTree>
    <p:extLst>
      <p:ext uri="{BB962C8B-B14F-4D97-AF65-F5344CB8AC3E}">
        <p14:creationId xmlns:p14="http://schemas.microsoft.com/office/powerpoint/2010/main" val="167805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3803</Words>
  <Application>Microsoft Office PowerPoint</Application>
  <PresentationFormat>On-screen Show (4:3)</PresentationFormat>
  <Paragraphs>248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PowerPoint Presentation</vt:lpstr>
      <vt:lpstr>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MOL-D</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Vladimir Sreckovic</cp:lastModifiedBy>
  <cp:revision>684</cp:revision>
  <dcterms:created xsi:type="dcterms:W3CDTF">2006-08-16T00:00:00Z</dcterms:created>
  <dcterms:modified xsi:type="dcterms:W3CDTF">2016-06-02T08:50:13Z</dcterms:modified>
</cp:coreProperties>
</file>