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58" r:id="rId7"/>
    <p:sldId id="259" r:id="rId8"/>
    <p:sldId id="269" r:id="rId9"/>
    <p:sldId id="270" r:id="rId10"/>
    <p:sldId id="271" r:id="rId11"/>
    <p:sldId id="272" r:id="rId12"/>
    <p:sldId id="263" r:id="rId13"/>
    <p:sldId id="264"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D52"/>
    <a:srgbClr val="FF3399"/>
    <a:srgbClr val="B3FBBF"/>
    <a:srgbClr val="FF8B8B"/>
    <a:srgbClr val="0000FF"/>
    <a:srgbClr val="6600FF"/>
    <a:srgbClr val="377BCD"/>
    <a:srgbClr val="DDE3FF"/>
    <a:srgbClr val="E7ED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521" autoAdjust="0"/>
    <p:restoredTop sz="94660"/>
  </p:normalViewPr>
  <p:slideViewPr>
    <p:cSldViewPr>
      <p:cViewPr>
        <p:scale>
          <a:sx n="91" d="100"/>
          <a:sy n="91" d="100"/>
        </p:scale>
        <p:origin x="-78" y="14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DA89-5BB5-469B-9963-E020A6541035}" type="datetimeFigureOut">
              <a:rPr lang="bg-BG" smtClean="0"/>
              <a:pPr/>
              <a:t>28.5.2016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ED220EA-1FB0-4509-97B3-F323AEBA77F9}"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ADA89-5BB5-469B-9963-E020A6541035}" type="datetimeFigureOut">
              <a:rPr lang="bg-BG" smtClean="0"/>
              <a:pPr/>
              <a:t>28.5.2016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220EA-1FB0-4509-97B3-F323AEBA77F9}"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
        <p:nvSpPr>
          <p:cNvPr id="14" name="Rectangle 13"/>
          <p:cNvSpPr/>
          <p:nvPr/>
        </p:nvSpPr>
        <p:spPr>
          <a:xfrm>
            <a:off x="381000" y="4876800"/>
            <a:ext cx="8763000" cy="1400383"/>
          </a:xfrm>
          <a:prstGeom prst="rect">
            <a:avLst/>
          </a:prstGeom>
        </p:spPr>
        <p:txBody>
          <a:bodyPr wrap="square">
            <a:spAutoFit/>
          </a:bodyPr>
          <a:lstStyle/>
          <a:p>
            <a:pPr>
              <a:spcBef>
                <a:spcPts val="0"/>
              </a:spcBef>
              <a:spcAft>
                <a:spcPts val="600"/>
              </a:spcAft>
            </a:pPr>
            <a:r>
              <a:rPr lang="fr-FR" sz="3200" b="1" dirty="0" smtClean="0">
                <a:solidFill>
                  <a:schemeClr val="bg1"/>
                </a:solidFill>
              </a:rPr>
              <a:t>Chapanov Ya.</a:t>
            </a:r>
            <a:r>
              <a:rPr lang="fr-FR" sz="3200" b="1" baseline="30000" dirty="0" smtClean="0">
                <a:solidFill>
                  <a:schemeClr val="bg1"/>
                </a:solidFill>
              </a:rPr>
              <a:t>1</a:t>
            </a:r>
            <a:r>
              <a:rPr lang="fr-FR" sz="3200" b="1" dirty="0" smtClean="0">
                <a:solidFill>
                  <a:schemeClr val="bg1"/>
                </a:solidFill>
              </a:rPr>
              <a:t>, </a:t>
            </a:r>
            <a:r>
              <a:rPr lang="fr-FR" sz="3200" b="1" dirty="0" err="1" smtClean="0">
                <a:solidFill>
                  <a:schemeClr val="bg1"/>
                </a:solidFill>
              </a:rPr>
              <a:t>Georgiev</a:t>
            </a:r>
            <a:r>
              <a:rPr lang="fr-FR" sz="3200" b="1" dirty="0" smtClean="0">
                <a:solidFill>
                  <a:schemeClr val="bg1"/>
                </a:solidFill>
              </a:rPr>
              <a:t>  I.</a:t>
            </a:r>
            <a:r>
              <a:rPr lang="fr-FR" sz="3200" b="1" baseline="30000" dirty="0" smtClean="0">
                <a:solidFill>
                  <a:schemeClr val="bg1"/>
                </a:solidFill>
              </a:rPr>
              <a:t>1</a:t>
            </a:r>
            <a:r>
              <a:rPr lang="fr-FR" sz="3200" b="1" dirty="0" smtClean="0">
                <a:solidFill>
                  <a:schemeClr val="bg1"/>
                </a:solidFill>
              </a:rPr>
              <a:t> </a:t>
            </a:r>
            <a:endParaRPr lang="bg-BG" sz="3200" b="1" dirty="0" smtClean="0">
              <a:solidFill>
                <a:schemeClr val="bg1"/>
              </a:solidFill>
            </a:endParaRPr>
          </a:p>
          <a:p>
            <a:r>
              <a:rPr lang="en-US" sz="2400" i="1" baseline="30000" dirty="0" smtClean="0">
                <a:solidFill>
                  <a:schemeClr val="bg1"/>
                </a:solidFill>
              </a:rPr>
              <a:t>1</a:t>
            </a:r>
            <a:r>
              <a:rPr lang="en-US" sz="2400" i="1" dirty="0" smtClean="0">
                <a:solidFill>
                  <a:schemeClr val="bg1"/>
                </a:solidFill>
              </a:rPr>
              <a:t>National Institute of Geophysics, Geodesy and Geography, BAS,  Bulgaria </a:t>
            </a:r>
            <a:endParaRPr lang="bg-BG" sz="2400" dirty="0" smtClean="0">
              <a:solidFill>
                <a:schemeClr val="bg1"/>
              </a:solidFill>
            </a:endParaRPr>
          </a:p>
        </p:txBody>
      </p:sp>
      <p:sp>
        <p:nvSpPr>
          <p:cNvPr id="8" name="Title 7"/>
          <p:cNvSpPr>
            <a:spLocks noGrp="1"/>
          </p:cNvSpPr>
          <p:nvPr>
            <p:ph type="ctrTitle"/>
          </p:nvPr>
        </p:nvSpPr>
        <p:spPr>
          <a:xfrm>
            <a:off x="685800" y="762000"/>
            <a:ext cx="7772400" cy="2305050"/>
          </a:xfrm>
        </p:spPr>
        <p:txBody>
          <a:bodyPr>
            <a:normAutofit fontScale="90000"/>
          </a:bodyPr>
          <a:lstStyle/>
          <a:p>
            <a:r>
              <a:rPr lang="en-US" b="1" dirty="0" smtClean="0">
                <a:solidFill>
                  <a:schemeClr val="bg1"/>
                </a:solidFill>
              </a:rPr>
              <a:t>EARTH ORIENTATION PARAMETERS AND GRAVITY VARIATIONS DETERMINED FROM LAGEOS 1 AND LAGEOS 2 DATA FOR THE PERIOD 1984 –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17" name="TextBox 16"/>
          <p:cNvSpPr txBox="1"/>
          <p:nvPr/>
        </p:nvSpPr>
        <p:spPr>
          <a:xfrm>
            <a:off x="152400" y="1219200"/>
            <a:ext cx="8001000" cy="1477328"/>
          </a:xfrm>
          <a:prstGeom prst="rect">
            <a:avLst/>
          </a:prstGeom>
          <a:solidFill>
            <a:srgbClr val="B3FBB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rgbClr val="FF3399"/>
              </a:buClr>
            </a:pPr>
            <a:r>
              <a:rPr lang="en-AU" b="1" dirty="0" smtClean="0"/>
              <a:t>Coefficient J</a:t>
            </a:r>
            <a:r>
              <a:rPr lang="en-AU" b="1" baseline="-25000" dirty="0" smtClean="0"/>
              <a:t>3</a:t>
            </a:r>
            <a:endParaRPr lang="en-US" b="1" dirty="0" smtClean="0"/>
          </a:p>
          <a:p>
            <a:pPr>
              <a:buClr>
                <a:srgbClr val="FF3399"/>
              </a:buClr>
            </a:pPr>
            <a:endParaRPr lang="en-AU" dirty="0" smtClean="0"/>
          </a:p>
          <a:p>
            <a:pPr>
              <a:buClr>
                <a:srgbClr val="FF3399"/>
              </a:buClr>
            </a:pPr>
            <a:r>
              <a:rPr lang="en-US" dirty="0" smtClean="0"/>
              <a:t>The secular rate of J</a:t>
            </a:r>
            <a:r>
              <a:rPr lang="en-US" baseline="-25000" dirty="0" smtClean="0"/>
              <a:t>3</a:t>
            </a:r>
            <a:r>
              <a:rPr lang="en-US" dirty="0" smtClean="0"/>
              <a:t> coefficient is: </a:t>
            </a:r>
          </a:p>
          <a:p>
            <a:pPr>
              <a:buClr>
                <a:srgbClr val="FF3399"/>
              </a:buClr>
            </a:pPr>
            <a:r>
              <a:rPr lang="en-US" dirty="0" smtClean="0"/>
              <a:t>     +0.9</a:t>
            </a:r>
            <a:r>
              <a:rPr lang="en-AU" dirty="0" smtClean="0">
                <a:sym typeface="Symbol"/>
              </a:rPr>
              <a:t></a:t>
            </a:r>
            <a:r>
              <a:rPr lang="en-AU" dirty="0" smtClean="0"/>
              <a:t>10</a:t>
            </a:r>
            <a:r>
              <a:rPr lang="en-AU" baseline="30000" dirty="0" smtClean="0"/>
              <a:t>-12</a:t>
            </a:r>
            <a:r>
              <a:rPr lang="en-AU" dirty="0" smtClean="0"/>
              <a:t>a</a:t>
            </a:r>
            <a:r>
              <a:rPr lang="bg-BG" baseline="30000" dirty="0" smtClean="0">
                <a:sym typeface="Symbol"/>
              </a:rPr>
              <a:t></a:t>
            </a:r>
            <a:r>
              <a:rPr lang="bg-BG" baseline="30000" dirty="0" smtClean="0"/>
              <a:t>1</a:t>
            </a:r>
            <a:r>
              <a:rPr lang="en-AU" dirty="0" smtClean="0"/>
              <a:t> for the whole period and </a:t>
            </a:r>
          </a:p>
          <a:p>
            <a:pPr>
              <a:buClr>
                <a:srgbClr val="FF3399"/>
              </a:buClr>
            </a:pPr>
            <a:r>
              <a:rPr lang="en-US" dirty="0" smtClean="0"/>
              <a:t>     +0.8</a:t>
            </a:r>
            <a:r>
              <a:rPr lang="en-AU" dirty="0" smtClean="0">
                <a:sym typeface="Symbol"/>
              </a:rPr>
              <a:t></a:t>
            </a:r>
            <a:r>
              <a:rPr lang="en-AU" dirty="0" smtClean="0"/>
              <a:t>10</a:t>
            </a:r>
            <a:r>
              <a:rPr lang="en-AU" baseline="30000" dirty="0" smtClean="0"/>
              <a:t>-12</a:t>
            </a:r>
            <a:r>
              <a:rPr lang="en-AU" dirty="0" smtClean="0"/>
              <a:t>a</a:t>
            </a:r>
            <a:r>
              <a:rPr lang="bg-BG" baseline="30000" dirty="0" smtClean="0">
                <a:sym typeface="Symbol"/>
              </a:rPr>
              <a:t></a:t>
            </a:r>
            <a:r>
              <a:rPr lang="bg-BG" baseline="30000" dirty="0" smtClean="0"/>
              <a:t>1</a:t>
            </a:r>
            <a:r>
              <a:rPr lang="en-US" dirty="0" smtClean="0"/>
              <a:t> after 1993.</a:t>
            </a:r>
          </a:p>
        </p:txBody>
      </p:sp>
      <p:sp>
        <p:nvSpPr>
          <p:cNvPr id="14" name="Rectangle 13"/>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
        <p:nvSpPr>
          <p:cNvPr id="20" name="Rectangle 19"/>
          <p:cNvSpPr/>
          <p:nvPr/>
        </p:nvSpPr>
        <p:spPr>
          <a:xfrm>
            <a:off x="1752600" y="457200"/>
            <a:ext cx="5029200" cy="41549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100" b="1" dirty="0" smtClean="0">
                <a:latin typeface="Arial" pitchFamily="34" charset="0"/>
                <a:cs typeface="Arial" pitchFamily="34" charset="0"/>
              </a:rPr>
              <a:t>Time variations of gravity coefficients</a:t>
            </a:r>
            <a:endParaRPr lang="bg-BG" sz="2100" b="1" dirty="0"/>
          </a:p>
        </p:txBody>
      </p:sp>
      <p:pic>
        <p:nvPicPr>
          <p:cNvPr id="5122" name="Picture 2" descr="j3"/>
          <p:cNvPicPr>
            <a:picLocks noChangeAspect="1" noChangeArrowheads="1"/>
          </p:cNvPicPr>
          <p:nvPr/>
        </p:nvPicPr>
        <p:blipFill>
          <a:blip r:embed="rId3"/>
          <a:srcRect/>
          <a:stretch>
            <a:fillRect/>
          </a:stretch>
        </p:blipFill>
        <p:spPr bwMode="auto">
          <a:xfrm>
            <a:off x="228600" y="3810000"/>
            <a:ext cx="8810266"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17" name="TextBox 16"/>
          <p:cNvSpPr txBox="1"/>
          <p:nvPr/>
        </p:nvSpPr>
        <p:spPr>
          <a:xfrm>
            <a:off x="152400" y="1219200"/>
            <a:ext cx="8001000" cy="2031325"/>
          </a:xfrm>
          <a:prstGeom prst="rect">
            <a:avLst/>
          </a:prstGeom>
          <a:solidFill>
            <a:srgbClr val="B3FBB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rgbClr val="FF3399"/>
              </a:buClr>
            </a:pPr>
            <a:r>
              <a:rPr lang="en-AU" b="1" dirty="0" smtClean="0"/>
              <a:t>Coefficient GM (</a:t>
            </a:r>
            <a:r>
              <a:rPr lang="en-AU" b="1" dirty="0" err="1" smtClean="0"/>
              <a:t>Geogravity</a:t>
            </a:r>
            <a:r>
              <a:rPr lang="en-AU" b="1" dirty="0" smtClean="0"/>
              <a:t> “constant”)</a:t>
            </a:r>
            <a:endParaRPr lang="en-US" b="1" dirty="0" smtClean="0"/>
          </a:p>
          <a:p>
            <a:pPr>
              <a:buClr>
                <a:srgbClr val="FF3399"/>
              </a:buClr>
            </a:pPr>
            <a:r>
              <a:rPr lang="en-AU" dirty="0" smtClean="0"/>
              <a:t>The secular drift of the GM time series is presented by the linear trend of the data, whose inclination is equal to </a:t>
            </a:r>
            <a:r>
              <a:rPr lang="en-AU" dirty="0" smtClean="0">
                <a:sym typeface="Symbol"/>
              </a:rPr>
              <a:t></a:t>
            </a:r>
            <a:r>
              <a:rPr lang="en-AU" dirty="0" smtClean="0"/>
              <a:t>3.0 </a:t>
            </a:r>
            <a:r>
              <a:rPr lang="en-AU" dirty="0" smtClean="0">
                <a:sym typeface="Symbol"/>
              </a:rPr>
              <a:t></a:t>
            </a:r>
            <a:r>
              <a:rPr lang="en-AU" dirty="0" smtClean="0"/>
              <a:t>10</a:t>
            </a:r>
            <a:r>
              <a:rPr lang="en-AU" baseline="30000" dirty="0" smtClean="0">
                <a:sym typeface="Symbol"/>
              </a:rPr>
              <a:t></a:t>
            </a:r>
            <a:r>
              <a:rPr lang="en-AU" baseline="30000" dirty="0" smtClean="0"/>
              <a:t>6</a:t>
            </a:r>
            <a:r>
              <a:rPr lang="en-AU" dirty="0" smtClean="0"/>
              <a:t> (km</a:t>
            </a:r>
            <a:r>
              <a:rPr lang="en-AU" baseline="30000" dirty="0" smtClean="0"/>
              <a:t>3</a:t>
            </a:r>
            <a:r>
              <a:rPr lang="en-AU" dirty="0" smtClean="0"/>
              <a:t>s</a:t>
            </a:r>
            <a:r>
              <a:rPr lang="en-AU" baseline="30000" dirty="0" smtClean="0">
                <a:sym typeface="Symbol"/>
              </a:rPr>
              <a:t></a:t>
            </a:r>
            <a:r>
              <a:rPr lang="en-AU" baseline="30000" dirty="0" smtClean="0"/>
              <a:t>2</a:t>
            </a:r>
            <a:r>
              <a:rPr lang="en-AU" dirty="0" smtClean="0"/>
              <a:t>)a</a:t>
            </a:r>
            <a:r>
              <a:rPr lang="en-AU" baseline="30000" dirty="0" smtClean="0">
                <a:sym typeface="Symbol"/>
              </a:rPr>
              <a:t></a:t>
            </a:r>
            <a:r>
              <a:rPr lang="en-AU" baseline="30000" dirty="0" smtClean="0"/>
              <a:t>1</a:t>
            </a:r>
            <a:r>
              <a:rPr lang="en-AU" dirty="0" smtClean="0"/>
              <a:t>. According this trend, we may calculate the relative secular decrease of the gravity constant </a:t>
            </a:r>
          </a:p>
          <a:p>
            <a:pPr>
              <a:buClr>
                <a:srgbClr val="FF3399"/>
              </a:buClr>
            </a:pPr>
            <a:r>
              <a:rPr lang="en-AU" dirty="0" smtClean="0"/>
              <a:t>     (</a:t>
            </a:r>
            <a:r>
              <a:rPr lang="en-AU" dirty="0" err="1" smtClean="0"/>
              <a:t>dG</a:t>
            </a:r>
            <a:r>
              <a:rPr lang="en-AU" dirty="0" smtClean="0"/>
              <a:t>/</a:t>
            </a:r>
            <a:r>
              <a:rPr lang="en-AU" dirty="0" err="1" smtClean="0"/>
              <a:t>dt</a:t>
            </a:r>
            <a:r>
              <a:rPr lang="en-AU" dirty="0" smtClean="0"/>
              <a:t>)/G = – 7.6 </a:t>
            </a:r>
            <a:r>
              <a:rPr lang="en-AU" dirty="0" smtClean="0">
                <a:sym typeface="Symbol"/>
              </a:rPr>
              <a:t></a:t>
            </a:r>
            <a:r>
              <a:rPr lang="en-AU" dirty="0" smtClean="0"/>
              <a:t>10</a:t>
            </a:r>
            <a:r>
              <a:rPr lang="en-AU" baseline="30000" dirty="0" smtClean="0">
                <a:sym typeface="Symbol"/>
              </a:rPr>
              <a:t></a:t>
            </a:r>
            <a:r>
              <a:rPr lang="en-AU" baseline="30000" dirty="0" smtClean="0"/>
              <a:t>12</a:t>
            </a:r>
            <a:r>
              <a:rPr lang="en-AU" dirty="0" smtClean="0"/>
              <a:t> a</a:t>
            </a:r>
            <a:r>
              <a:rPr lang="en-AU" baseline="30000" dirty="0" smtClean="0">
                <a:sym typeface="Symbol"/>
              </a:rPr>
              <a:t></a:t>
            </a:r>
            <a:r>
              <a:rPr lang="en-AU" baseline="30000" dirty="0" smtClean="0"/>
              <a:t>1</a:t>
            </a:r>
            <a:r>
              <a:rPr lang="en-AU" dirty="0" smtClean="0"/>
              <a:t>, </a:t>
            </a:r>
          </a:p>
          <a:p>
            <a:pPr>
              <a:buClr>
                <a:srgbClr val="FF3399"/>
              </a:buClr>
            </a:pPr>
            <a:r>
              <a:rPr lang="en-AU" dirty="0" smtClean="0"/>
              <a:t>which agrees with some theoretically values within the interval </a:t>
            </a:r>
            <a:r>
              <a:rPr lang="bg-BG" dirty="0" smtClean="0"/>
              <a:t>4</a:t>
            </a:r>
            <a:r>
              <a:rPr lang="bg-BG" dirty="0" smtClean="0">
                <a:sym typeface="Symbol"/>
              </a:rPr>
              <a:t></a:t>
            </a:r>
            <a:r>
              <a:rPr lang="bg-BG" dirty="0" smtClean="0"/>
              <a:t>10</a:t>
            </a:r>
            <a:r>
              <a:rPr lang="bg-BG" baseline="30000" dirty="0" smtClean="0">
                <a:sym typeface="Symbol"/>
              </a:rPr>
              <a:t></a:t>
            </a:r>
            <a:r>
              <a:rPr lang="bg-BG" baseline="30000" dirty="0" smtClean="0"/>
              <a:t>13</a:t>
            </a:r>
            <a:r>
              <a:rPr lang="bg-BG" dirty="0" smtClean="0">
                <a:sym typeface="Symbol"/>
              </a:rPr>
              <a:t></a:t>
            </a:r>
            <a:r>
              <a:rPr lang="bg-BG" dirty="0" smtClean="0"/>
              <a:t>2</a:t>
            </a:r>
            <a:r>
              <a:rPr lang="bg-BG" dirty="0" smtClean="0">
                <a:sym typeface="Symbol"/>
              </a:rPr>
              <a:t></a:t>
            </a:r>
            <a:r>
              <a:rPr lang="bg-BG" dirty="0" smtClean="0"/>
              <a:t>10</a:t>
            </a:r>
            <a:r>
              <a:rPr lang="bg-BG" baseline="30000" dirty="0" smtClean="0">
                <a:sym typeface="Symbol"/>
              </a:rPr>
              <a:t></a:t>
            </a:r>
            <a:r>
              <a:rPr lang="bg-BG" baseline="30000" dirty="0" smtClean="0"/>
              <a:t>11</a:t>
            </a:r>
            <a:r>
              <a:rPr lang="en-AU" dirty="0" smtClean="0"/>
              <a:t>a</a:t>
            </a:r>
            <a:r>
              <a:rPr lang="bg-BG" baseline="30000" dirty="0" smtClean="0">
                <a:sym typeface="Symbol"/>
              </a:rPr>
              <a:t></a:t>
            </a:r>
            <a:r>
              <a:rPr lang="bg-BG" baseline="30000" dirty="0" smtClean="0"/>
              <a:t>1</a:t>
            </a:r>
            <a:r>
              <a:rPr lang="en-AU" dirty="0" smtClean="0"/>
              <a:t> (Weinberg, 1972).</a:t>
            </a:r>
            <a:endParaRPr lang="en-US" dirty="0" smtClean="0"/>
          </a:p>
        </p:txBody>
      </p:sp>
      <p:sp>
        <p:nvSpPr>
          <p:cNvPr id="14" name="Rectangle 13"/>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
        <p:nvSpPr>
          <p:cNvPr id="20" name="Rectangle 19"/>
          <p:cNvSpPr/>
          <p:nvPr/>
        </p:nvSpPr>
        <p:spPr>
          <a:xfrm>
            <a:off x="1752600" y="457200"/>
            <a:ext cx="5029200" cy="41549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100" b="1" dirty="0" smtClean="0">
                <a:latin typeface="Arial" pitchFamily="34" charset="0"/>
                <a:cs typeface="Arial" pitchFamily="34" charset="0"/>
              </a:rPr>
              <a:t>Time variations of gravity coefficients</a:t>
            </a:r>
            <a:endParaRPr lang="bg-BG" sz="2100" b="1" dirty="0"/>
          </a:p>
        </p:txBody>
      </p:sp>
      <p:pic>
        <p:nvPicPr>
          <p:cNvPr id="6146" name="Picture 2" descr="gm"/>
          <p:cNvPicPr>
            <a:picLocks noChangeAspect="1" noChangeArrowheads="1"/>
          </p:cNvPicPr>
          <p:nvPr/>
        </p:nvPicPr>
        <p:blipFill>
          <a:blip r:embed="rId3"/>
          <a:srcRect/>
          <a:stretch>
            <a:fillRect/>
          </a:stretch>
        </p:blipFill>
        <p:spPr bwMode="auto">
          <a:xfrm>
            <a:off x="228600" y="3657600"/>
            <a:ext cx="877594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5" name="Title 4"/>
          <p:cNvSpPr>
            <a:spLocks noGrp="1"/>
          </p:cNvSpPr>
          <p:nvPr>
            <p:ph type="ctrTitle"/>
          </p:nvPr>
        </p:nvSpPr>
        <p:spPr/>
        <p:txBody>
          <a:bodyPr/>
          <a:lstStyle/>
          <a:p>
            <a:endParaRPr lang="bg-BG"/>
          </a:p>
        </p:txBody>
      </p:sp>
      <p:sp>
        <p:nvSpPr>
          <p:cNvPr id="6" name="Subtitle 5"/>
          <p:cNvSpPr>
            <a:spLocks noGrp="1"/>
          </p:cNvSpPr>
          <p:nvPr>
            <p:ph type="subTitle" idx="1"/>
          </p:nvPr>
        </p:nvSpPr>
        <p:spPr/>
        <p:txBody>
          <a:bodyPr/>
          <a:lstStyle/>
          <a:p>
            <a:endParaRPr lang="bg-BG"/>
          </a:p>
        </p:txBody>
      </p:sp>
      <p:sp>
        <p:nvSpPr>
          <p:cNvPr id="7" name="Rectangle 2"/>
          <p:cNvSpPr txBox="1">
            <a:spLocks noChangeArrowheads="1"/>
          </p:cNvSpPr>
          <p:nvPr/>
        </p:nvSpPr>
        <p:spPr>
          <a:xfrm>
            <a:off x="2590800" y="381000"/>
            <a:ext cx="3810000" cy="838200"/>
          </a:xfrm>
          <a:prstGeom prst="rect">
            <a:avLst/>
          </a:prstGeom>
          <a:solidFill>
            <a:schemeClr val="bg1">
              <a:lumMod val="95000"/>
            </a:schemeClr>
          </a:soli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t>CONCLUSIONS</a:t>
            </a:r>
          </a:p>
        </p:txBody>
      </p:sp>
      <p:sp>
        <p:nvSpPr>
          <p:cNvPr id="8" name="Rectangle 3"/>
          <p:cNvSpPr txBox="1">
            <a:spLocks noChangeArrowheads="1"/>
          </p:cNvSpPr>
          <p:nvPr/>
        </p:nvSpPr>
        <p:spPr>
          <a:xfrm>
            <a:off x="152400" y="1371600"/>
            <a:ext cx="8915400" cy="5410200"/>
          </a:xfrm>
          <a:prstGeom prst="rect">
            <a:avLst/>
          </a:prstGeom>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62500" lnSpcReduction="20000"/>
          </a:bodyPr>
          <a:lstStyle/>
          <a:p>
            <a:pPr marL="0" marR="0" lvl="0" indent="0" algn="ctr" defTabSz="914400" rtl="0" eaLnBrk="1" fontAlgn="auto" latinLnBrk="0" hangingPunct="1">
              <a:lnSpc>
                <a:spcPct val="80000"/>
              </a:lnSpc>
              <a:spcBef>
                <a:spcPct val="20000"/>
              </a:spcBef>
              <a:spcAft>
                <a:spcPts val="0"/>
              </a:spcAft>
              <a:buClrTx/>
              <a:buSzTx/>
              <a:buFontTx/>
              <a:buBlip>
                <a:blip r:embed="rId3"/>
              </a:buBlip>
              <a:tabLst/>
              <a:defRPr/>
            </a:pPr>
            <a:endParaRPr kumimoji="0" lang="en-US" sz="800" b="1" i="0" u="none" strike="noStrike" kern="1200" cap="none" spc="0" normalizeH="0" baseline="0" noProof="0" dirty="0" smtClean="0">
              <a:ln>
                <a:noFill/>
              </a:ln>
              <a:solidFill>
                <a:schemeClr val="tx1"/>
              </a:solidFill>
              <a:effectLst/>
              <a:uLnTx/>
              <a:uFillTx/>
              <a:latin typeface="Arial" charset="0"/>
              <a:ea typeface="+mn-ea"/>
              <a:cs typeface="+mn-cs"/>
            </a:endParaRPr>
          </a:p>
          <a:p>
            <a:r>
              <a:rPr lang="en-US" sz="2600" dirty="0" smtClean="0">
                <a:latin typeface="Arial" pitchFamily="34" charset="0"/>
                <a:cs typeface="Arial" pitchFamily="34" charset="0"/>
              </a:rPr>
              <a:t>The Version 4.2 of SLRP program contains possibilities to investigate the dynamics of the Earth and its interaction with the atmosphere and oceans. The possibility for multiple satellite data analysis over 3 decades is of special importance for the result quality.</a:t>
            </a:r>
          </a:p>
          <a:p>
            <a:r>
              <a:rPr lang="en-US" sz="2600" dirty="0" smtClean="0">
                <a:latin typeface="Arial" pitchFamily="34" charset="0"/>
                <a:cs typeface="Arial" pitchFamily="34" charset="0"/>
              </a:rPr>
              <a:t>We can draw the following conclusions about the obtained results and their analysis: </a:t>
            </a:r>
          </a:p>
          <a:p>
            <a:r>
              <a:rPr lang="en-US" sz="2600" dirty="0" smtClean="0">
                <a:latin typeface="Arial" pitchFamily="34" charset="0"/>
                <a:cs typeface="Arial" pitchFamily="34" charset="0"/>
                <a:sym typeface="Symbol"/>
              </a:rPr>
              <a:t>    </a:t>
            </a:r>
            <a:r>
              <a:rPr lang="bg-BG" sz="2600" dirty="0" smtClean="0">
                <a:latin typeface="Arial" pitchFamily="34" charset="0"/>
                <a:cs typeface="Arial" pitchFamily="34" charset="0"/>
                <a:sym typeface="Symbol"/>
              </a:rPr>
              <a:t></a:t>
            </a:r>
            <a:r>
              <a:rPr lang="en-US" sz="2600" dirty="0" smtClean="0">
                <a:latin typeface="Arial" pitchFamily="34" charset="0"/>
                <a:cs typeface="Arial" pitchFamily="34" charset="0"/>
              </a:rPr>
              <a:t>The </a:t>
            </a:r>
            <a:r>
              <a:rPr lang="en-US" sz="2600" dirty="0" err="1" smtClean="0">
                <a:latin typeface="Arial" pitchFamily="34" charset="0"/>
                <a:cs typeface="Arial" pitchFamily="34" charset="0"/>
              </a:rPr>
              <a:t>rms</a:t>
            </a:r>
            <a:r>
              <a:rPr lang="en-US" sz="2600" dirty="0" smtClean="0">
                <a:latin typeface="Arial" pitchFamily="34" charset="0"/>
                <a:cs typeface="Arial" pitchFamily="34" charset="0"/>
              </a:rPr>
              <a:t> of the global solution (7.9cm) indicates the high quality of the obtained solution. The orbital fit is within 1 to 5 cm for a great part of the monthly solutions;</a:t>
            </a:r>
          </a:p>
          <a:p>
            <a:r>
              <a:rPr lang="en-US" sz="2600" dirty="0" smtClean="0">
                <a:latin typeface="Arial" pitchFamily="34" charset="0"/>
                <a:cs typeface="Arial" pitchFamily="34" charset="0"/>
                <a:sym typeface="Symbol"/>
              </a:rPr>
              <a:t>    </a:t>
            </a:r>
            <a:r>
              <a:rPr lang="bg-BG" sz="2600" dirty="0" smtClean="0">
                <a:latin typeface="Arial" pitchFamily="34" charset="0"/>
                <a:cs typeface="Arial" pitchFamily="34" charset="0"/>
                <a:sym typeface="Symbol"/>
              </a:rPr>
              <a:t></a:t>
            </a:r>
            <a:r>
              <a:rPr lang="en-US" sz="2600" dirty="0" smtClean="0">
                <a:latin typeface="Arial" pitchFamily="34" charset="0"/>
                <a:cs typeface="Arial" pitchFamily="34" charset="0"/>
              </a:rPr>
              <a:t>The use of satellites with different orbit inclinations stabilizes the solution and decreases the error influence on the estimates of a part of the unknowns. That is developed mainly in the estimation of the even zonal harmonics of the gravity potential. </a:t>
            </a:r>
          </a:p>
          <a:p>
            <a:r>
              <a:rPr lang="en-US" sz="2600" dirty="0" smtClean="0">
                <a:latin typeface="Arial" pitchFamily="34" charset="0"/>
                <a:cs typeface="Arial" pitchFamily="34" charset="0"/>
                <a:sym typeface="Symbol"/>
              </a:rPr>
              <a:t>    </a:t>
            </a:r>
            <a:r>
              <a:rPr lang="bg-BG" sz="2600" dirty="0" smtClean="0">
                <a:latin typeface="Arial" pitchFamily="34" charset="0"/>
                <a:cs typeface="Arial" pitchFamily="34" charset="0"/>
                <a:sym typeface="Symbol"/>
              </a:rPr>
              <a:t></a:t>
            </a:r>
            <a:r>
              <a:rPr lang="en-US" sz="2600" dirty="0" smtClean="0">
                <a:latin typeface="Arial" pitchFamily="34" charset="0"/>
                <a:cs typeface="Arial" pitchFamily="34" charset="0"/>
              </a:rPr>
              <a:t>The estimation of EOP for each day gives a possibility to investigate the short periodic variations in the pole motion and the Universal Time UT1.</a:t>
            </a:r>
          </a:p>
          <a:p>
            <a:r>
              <a:rPr lang="en-US" sz="2600" dirty="0" smtClean="0">
                <a:latin typeface="Arial" pitchFamily="34" charset="0"/>
                <a:cs typeface="Arial" pitchFamily="34" charset="0"/>
              </a:rPr>
              <a:t>The processing of </a:t>
            </a:r>
            <a:r>
              <a:rPr lang="en-US" sz="2600" dirty="0" err="1" smtClean="0">
                <a:latin typeface="Arial" pitchFamily="34" charset="0"/>
                <a:cs typeface="Arial" pitchFamily="34" charset="0"/>
              </a:rPr>
              <a:t>Lageos</a:t>
            </a:r>
            <a:r>
              <a:rPr lang="en-US" sz="2600" dirty="0" smtClean="0">
                <a:latin typeface="Arial" pitchFamily="34" charset="0"/>
                <a:cs typeface="Arial" pitchFamily="34" charset="0"/>
              </a:rPr>
              <a:t> 1 and </a:t>
            </a:r>
            <a:r>
              <a:rPr lang="en-US" sz="2600" dirty="0" err="1" smtClean="0">
                <a:latin typeface="Arial" pitchFamily="34" charset="0"/>
                <a:cs typeface="Arial" pitchFamily="34" charset="0"/>
              </a:rPr>
              <a:t>Lageos</a:t>
            </a:r>
            <a:r>
              <a:rPr lang="en-US" sz="2600" dirty="0" smtClean="0">
                <a:latin typeface="Arial" pitchFamily="34" charset="0"/>
                <a:cs typeface="Arial" pitchFamily="34" charset="0"/>
              </a:rPr>
              <a:t> 2 laser ranging data by the program SLRP version 4.2 yields 26-year time series of various global and local geodynamical parameters and improves the values of some important </a:t>
            </a:r>
            <a:r>
              <a:rPr lang="en-US" sz="2600" dirty="0" err="1" smtClean="0">
                <a:latin typeface="Arial" pitchFamily="34" charset="0"/>
                <a:cs typeface="Arial" pitchFamily="34" charset="0"/>
              </a:rPr>
              <a:t>geogravity</a:t>
            </a:r>
            <a:r>
              <a:rPr lang="en-US" sz="2600" dirty="0" smtClean="0">
                <a:latin typeface="Arial" pitchFamily="34" charset="0"/>
                <a:cs typeface="Arial" pitchFamily="34" charset="0"/>
              </a:rPr>
              <a:t> coefficients. The secular decrease of the coefficients J</a:t>
            </a:r>
            <a:r>
              <a:rPr lang="en-US" sz="2600" baseline="-25000" dirty="0" smtClean="0">
                <a:latin typeface="Arial" pitchFamily="34" charset="0"/>
                <a:cs typeface="Arial" pitchFamily="34" charset="0"/>
              </a:rPr>
              <a:t>2</a:t>
            </a:r>
            <a:r>
              <a:rPr lang="en-US" sz="2600" dirty="0" smtClean="0">
                <a:latin typeface="Arial" pitchFamily="34" charset="0"/>
                <a:cs typeface="Arial" pitchFamily="34" charset="0"/>
              </a:rPr>
              <a:t> and J</a:t>
            </a:r>
            <a:r>
              <a:rPr lang="en-US" sz="2600" baseline="-25000" dirty="0" smtClean="0">
                <a:latin typeface="Arial" pitchFamily="34" charset="0"/>
                <a:cs typeface="Arial" pitchFamily="34" charset="0"/>
              </a:rPr>
              <a:t>4</a:t>
            </a:r>
            <a:r>
              <a:rPr lang="en-US" sz="2600" dirty="0" smtClean="0">
                <a:latin typeface="Arial" pitchFamily="34" charset="0"/>
                <a:cs typeface="Arial" pitchFamily="34" charset="0"/>
              </a:rPr>
              <a:t> of the even zonal harmonics of the Earth gravitational potential is confirmed. The secular changes of the earth gravity potential coefficients are obtained by the estimation of the linear drift of the change of the combination composed by the even coefficients J</a:t>
            </a:r>
            <a:r>
              <a:rPr lang="en-US" sz="2600" baseline="-25000" dirty="0" smtClean="0">
                <a:latin typeface="Arial" pitchFamily="34" charset="0"/>
                <a:cs typeface="Arial" pitchFamily="34" charset="0"/>
              </a:rPr>
              <a:t>2</a:t>
            </a:r>
            <a:r>
              <a:rPr lang="en-US" sz="2600" dirty="0" smtClean="0">
                <a:latin typeface="Arial" pitchFamily="34" charset="0"/>
                <a:cs typeface="Arial" pitchFamily="34" charset="0"/>
              </a:rPr>
              <a:t> + </a:t>
            </a:r>
            <a:r>
              <a:rPr lang="bg-BG" sz="2600" dirty="0" smtClean="0">
                <a:latin typeface="Arial" pitchFamily="34" charset="0"/>
                <a:cs typeface="Arial" pitchFamily="34" charset="0"/>
              </a:rPr>
              <a:t>0</a:t>
            </a:r>
            <a:r>
              <a:rPr lang="en-US" sz="2600" dirty="0" smtClean="0">
                <a:latin typeface="Arial" pitchFamily="34" charset="0"/>
                <a:cs typeface="Arial" pitchFamily="34" charset="0"/>
              </a:rPr>
              <a:t>.</a:t>
            </a:r>
            <a:r>
              <a:rPr lang="bg-BG" sz="2600" dirty="0" smtClean="0">
                <a:latin typeface="Arial" pitchFamily="34" charset="0"/>
                <a:cs typeface="Arial" pitchFamily="34" charset="0"/>
              </a:rPr>
              <a:t>037</a:t>
            </a:r>
            <a:r>
              <a:rPr lang="en-US" sz="2600" dirty="0" smtClean="0">
                <a:latin typeface="Arial" pitchFamily="34" charset="0"/>
                <a:cs typeface="Arial" pitchFamily="34" charset="0"/>
              </a:rPr>
              <a:t>J</a:t>
            </a:r>
            <a:r>
              <a:rPr lang="en-US" sz="2600" baseline="-25000" dirty="0" smtClean="0">
                <a:latin typeface="Arial" pitchFamily="34" charset="0"/>
                <a:cs typeface="Arial" pitchFamily="34" charset="0"/>
              </a:rPr>
              <a:t>4</a:t>
            </a:r>
            <a:r>
              <a:rPr lang="en-US" sz="2600" dirty="0" smtClean="0">
                <a:latin typeface="Arial" pitchFamily="34" charset="0"/>
                <a:cs typeface="Arial" pitchFamily="34" charset="0"/>
              </a:rPr>
              <a:t>, and of the change of the coefficient J</a:t>
            </a:r>
            <a:r>
              <a:rPr lang="en-US" sz="2600" baseline="-25000" dirty="0" smtClean="0">
                <a:latin typeface="Arial" pitchFamily="34" charset="0"/>
                <a:cs typeface="Arial" pitchFamily="34" charset="0"/>
              </a:rPr>
              <a:t>3</a:t>
            </a:r>
            <a:r>
              <a:rPr lang="en-US" sz="2600" dirty="0" smtClean="0">
                <a:latin typeface="Arial" pitchFamily="34" charset="0"/>
                <a:cs typeface="Arial" pitchFamily="34" charset="0"/>
              </a:rPr>
              <a:t>. The rate of the obtained drifts of the combination J</a:t>
            </a:r>
            <a:r>
              <a:rPr lang="en-US" sz="2600" baseline="-25000" dirty="0" smtClean="0">
                <a:latin typeface="Arial" pitchFamily="34" charset="0"/>
                <a:cs typeface="Arial" pitchFamily="34" charset="0"/>
              </a:rPr>
              <a:t>2</a:t>
            </a:r>
            <a:r>
              <a:rPr lang="en-US" sz="2600" dirty="0" smtClean="0">
                <a:latin typeface="Arial" pitchFamily="34" charset="0"/>
                <a:cs typeface="Arial" pitchFamily="34" charset="0"/>
              </a:rPr>
              <a:t> + 0.037 J</a:t>
            </a:r>
            <a:r>
              <a:rPr lang="en-US" sz="2600" baseline="-25000" dirty="0" smtClean="0">
                <a:latin typeface="Arial" pitchFamily="34" charset="0"/>
                <a:cs typeface="Arial" pitchFamily="34" charset="0"/>
              </a:rPr>
              <a:t>4</a:t>
            </a:r>
            <a:r>
              <a:rPr lang="en-US" sz="2600" dirty="0" smtClean="0">
                <a:latin typeface="Arial" pitchFamily="34" charset="0"/>
                <a:cs typeface="Arial" pitchFamily="34" charset="0"/>
              </a:rPr>
              <a:t> are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1.2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rPr>
              <a:t>-12</a:t>
            </a:r>
            <a:r>
              <a:rPr lang="en-US" sz="2600" dirty="0" smtClean="0">
                <a:latin typeface="Arial" pitchFamily="34" charset="0"/>
                <a:cs typeface="Arial" pitchFamily="34" charset="0"/>
              </a:rPr>
              <a:t>a</a:t>
            </a:r>
            <a:r>
              <a:rPr lang="bg-BG" sz="2600" baseline="30000" dirty="0" smtClean="0">
                <a:latin typeface="Arial" pitchFamily="34" charset="0"/>
                <a:cs typeface="Arial" pitchFamily="34" charset="0"/>
                <a:sym typeface="Symbol"/>
              </a:rPr>
              <a:t></a:t>
            </a:r>
            <a:r>
              <a:rPr lang="bg-BG" sz="2600" baseline="30000" dirty="0" smtClean="0">
                <a:latin typeface="Arial" pitchFamily="34" charset="0"/>
                <a:cs typeface="Arial" pitchFamily="34" charset="0"/>
              </a:rPr>
              <a:t>1</a:t>
            </a:r>
            <a:r>
              <a:rPr lang="en-US" sz="2600" dirty="0" smtClean="0">
                <a:latin typeface="Arial" pitchFamily="34" charset="0"/>
                <a:cs typeface="Arial" pitchFamily="34" charset="0"/>
              </a:rPr>
              <a:t> for the period 1984-1999; +0.7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rPr>
              <a:t>-11</a:t>
            </a:r>
            <a:r>
              <a:rPr lang="en-US" sz="2600" dirty="0" smtClean="0">
                <a:latin typeface="Arial" pitchFamily="34" charset="0"/>
                <a:cs typeface="Arial" pitchFamily="34" charset="0"/>
              </a:rPr>
              <a:t>a</a:t>
            </a:r>
            <a:r>
              <a:rPr lang="bg-BG" sz="2600" baseline="30000" dirty="0" smtClean="0">
                <a:latin typeface="Arial" pitchFamily="34" charset="0"/>
                <a:cs typeface="Arial" pitchFamily="34" charset="0"/>
                <a:sym typeface="Symbol"/>
              </a:rPr>
              <a:t></a:t>
            </a:r>
            <a:r>
              <a:rPr lang="bg-BG" sz="2600" baseline="30000" dirty="0" smtClean="0">
                <a:latin typeface="Arial" pitchFamily="34" charset="0"/>
                <a:cs typeface="Arial" pitchFamily="34" charset="0"/>
              </a:rPr>
              <a:t>1</a:t>
            </a:r>
            <a:r>
              <a:rPr lang="en-US" sz="2600" dirty="0" smtClean="0">
                <a:latin typeface="Arial" pitchFamily="34" charset="0"/>
                <a:cs typeface="Arial" pitchFamily="34" charset="0"/>
              </a:rPr>
              <a:t> for the period 1999-2006; and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0.5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rPr>
              <a:t>-11</a:t>
            </a:r>
            <a:r>
              <a:rPr lang="en-US" sz="2600" dirty="0" smtClean="0">
                <a:latin typeface="Arial" pitchFamily="34" charset="0"/>
                <a:cs typeface="Arial" pitchFamily="34" charset="0"/>
              </a:rPr>
              <a:t>a</a:t>
            </a:r>
            <a:r>
              <a:rPr lang="bg-BG" sz="2600" baseline="30000" dirty="0" smtClean="0">
                <a:latin typeface="Arial" pitchFamily="34" charset="0"/>
                <a:cs typeface="Arial" pitchFamily="34" charset="0"/>
                <a:sym typeface="Symbol"/>
              </a:rPr>
              <a:t></a:t>
            </a:r>
            <a:r>
              <a:rPr lang="bg-BG" sz="2600" baseline="30000" dirty="0" smtClean="0">
                <a:latin typeface="Arial" pitchFamily="34" charset="0"/>
                <a:cs typeface="Arial" pitchFamily="34" charset="0"/>
              </a:rPr>
              <a:t>1</a:t>
            </a:r>
            <a:r>
              <a:rPr lang="en-US" sz="2600" dirty="0" smtClean="0">
                <a:latin typeface="Arial" pitchFamily="34" charset="0"/>
                <a:cs typeface="Arial" pitchFamily="34" charset="0"/>
              </a:rPr>
              <a:t> for the period 2006-2012.</a:t>
            </a:r>
          </a:p>
          <a:p>
            <a:r>
              <a:rPr lang="en-US" sz="2600" dirty="0" smtClean="0">
                <a:latin typeface="Arial" pitchFamily="34" charset="0"/>
                <a:cs typeface="Arial" pitchFamily="34" charset="0"/>
              </a:rPr>
              <a:t>The secular drift of the coefficient J</a:t>
            </a:r>
            <a:r>
              <a:rPr lang="en-US" sz="2600" baseline="-25000" dirty="0" smtClean="0">
                <a:latin typeface="Arial" pitchFamily="34" charset="0"/>
                <a:cs typeface="Arial" pitchFamily="34" charset="0"/>
              </a:rPr>
              <a:t>3</a:t>
            </a:r>
            <a:r>
              <a:rPr lang="en-US" sz="2600" dirty="0" smtClean="0">
                <a:latin typeface="Arial" pitchFamily="34" charset="0"/>
                <a:cs typeface="Arial" pitchFamily="34" charset="0"/>
              </a:rPr>
              <a:t> determined by the observations of </a:t>
            </a:r>
            <a:r>
              <a:rPr lang="en-US" sz="2600" dirty="0" err="1" smtClean="0">
                <a:latin typeface="Arial" pitchFamily="34" charset="0"/>
                <a:cs typeface="Arial" pitchFamily="34" charset="0"/>
              </a:rPr>
              <a:t>Lageos</a:t>
            </a:r>
            <a:r>
              <a:rPr lang="en-US" sz="2600" dirty="0" smtClean="0">
                <a:latin typeface="Arial" pitchFamily="34" charset="0"/>
                <a:cs typeface="Arial" pitchFamily="34" charset="0"/>
              </a:rPr>
              <a:t> 1 and </a:t>
            </a:r>
            <a:r>
              <a:rPr lang="en-US" sz="2600" dirty="0" err="1" smtClean="0">
                <a:latin typeface="Arial" pitchFamily="34" charset="0"/>
                <a:cs typeface="Arial" pitchFamily="34" charset="0"/>
              </a:rPr>
              <a:t>Lageos</a:t>
            </a:r>
            <a:r>
              <a:rPr lang="en-US" sz="2600" dirty="0" smtClean="0">
                <a:latin typeface="Arial" pitchFamily="34" charset="0"/>
                <a:cs typeface="Arial" pitchFamily="34" charset="0"/>
              </a:rPr>
              <a:t> 2 satellites is +0.9</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rPr>
              <a:t>-12</a:t>
            </a:r>
            <a:r>
              <a:rPr lang="en-US" sz="2600" dirty="0" smtClean="0">
                <a:latin typeface="Arial" pitchFamily="34" charset="0"/>
                <a:cs typeface="Arial" pitchFamily="34" charset="0"/>
              </a:rPr>
              <a:t>a</a:t>
            </a:r>
            <a:r>
              <a:rPr lang="bg-BG" sz="2600" baseline="30000" dirty="0" smtClean="0">
                <a:latin typeface="Arial" pitchFamily="34" charset="0"/>
                <a:cs typeface="Arial" pitchFamily="34" charset="0"/>
                <a:sym typeface="Symbol"/>
              </a:rPr>
              <a:t></a:t>
            </a:r>
            <a:r>
              <a:rPr lang="bg-BG" sz="2600" baseline="30000" dirty="0" smtClean="0">
                <a:latin typeface="Arial" pitchFamily="34" charset="0"/>
                <a:cs typeface="Arial" pitchFamily="34" charset="0"/>
              </a:rPr>
              <a:t>1</a:t>
            </a:r>
            <a:r>
              <a:rPr lang="en-US" sz="2600" dirty="0" smtClean="0">
                <a:latin typeface="Arial" pitchFamily="34" charset="0"/>
                <a:cs typeface="Arial" pitchFamily="34" charset="0"/>
              </a:rPr>
              <a:t> for the whole period and +0.8</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rPr>
              <a:t>-12</a:t>
            </a:r>
            <a:r>
              <a:rPr lang="en-US" sz="2600" dirty="0" smtClean="0">
                <a:latin typeface="Arial" pitchFamily="34" charset="0"/>
                <a:cs typeface="Arial" pitchFamily="34" charset="0"/>
              </a:rPr>
              <a:t>a</a:t>
            </a:r>
            <a:r>
              <a:rPr lang="bg-BG" sz="2600" baseline="30000" dirty="0" smtClean="0">
                <a:latin typeface="Arial" pitchFamily="34" charset="0"/>
                <a:cs typeface="Arial" pitchFamily="34" charset="0"/>
                <a:sym typeface="Symbol"/>
              </a:rPr>
              <a:t></a:t>
            </a:r>
            <a:r>
              <a:rPr lang="bg-BG" sz="2600" baseline="30000" dirty="0" smtClean="0">
                <a:latin typeface="Arial" pitchFamily="34" charset="0"/>
                <a:cs typeface="Arial" pitchFamily="34" charset="0"/>
              </a:rPr>
              <a:t>1</a:t>
            </a:r>
            <a:r>
              <a:rPr lang="en-US" sz="2600" dirty="0" smtClean="0">
                <a:latin typeface="Arial" pitchFamily="34" charset="0"/>
                <a:cs typeface="Arial" pitchFamily="34" charset="0"/>
              </a:rPr>
              <a:t> after 1993. </a:t>
            </a:r>
          </a:p>
          <a:p>
            <a:r>
              <a:rPr lang="en-US" sz="2600" dirty="0" smtClean="0">
                <a:latin typeface="Arial" pitchFamily="34" charset="0"/>
                <a:cs typeface="Arial" pitchFamily="34" charset="0"/>
              </a:rPr>
              <a:t>The rate of the secular change of the product GM between the gravity constant G and the Earth’s mass M is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3.0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sym typeface="Symbol"/>
              </a:rPr>
              <a:t></a:t>
            </a:r>
            <a:r>
              <a:rPr lang="en-US" sz="2600" baseline="30000" dirty="0" smtClean="0">
                <a:latin typeface="Arial" pitchFamily="34" charset="0"/>
                <a:cs typeface="Arial" pitchFamily="34" charset="0"/>
              </a:rPr>
              <a:t>6</a:t>
            </a:r>
            <a:r>
              <a:rPr lang="en-US" sz="2600" dirty="0" smtClean="0">
                <a:latin typeface="Arial" pitchFamily="34" charset="0"/>
                <a:cs typeface="Arial" pitchFamily="34" charset="0"/>
              </a:rPr>
              <a:t> (km</a:t>
            </a:r>
            <a:r>
              <a:rPr lang="en-US" sz="2600" baseline="30000" dirty="0" smtClean="0">
                <a:latin typeface="Arial" pitchFamily="34" charset="0"/>
                <a:cs typeface="Arial" pitchFamily="34" charset="0"/>
              </a:rPr>
              <a:t>3</a:t>
            </a:r>
            <a:r>
              <a:rPr lang="en-US" sz="2600" dirty="0" smtClean="0">
                <a:latin typeface="Arial" pitchFamily="34" charset="0"/>
                <a:cs typeface="Arial" pitchFamily="34" charset="0"/>
              </a:rPr>
              <a:t>s</a:t>
            </a:r>
            <a:r>
              <a:rPr lang="en-US" sz="2600" baseline="30000" dirty="0" smtClean="0">
                <a:latin typeface="Arial" pitchFamily="34" charset="0"/>
                <a:cs typeface="Arial" pitchFamily="34" charset="0"/>
                <a:sym typeface="Symbol"/>
              </a:rPr>
              <a:t></a:t>
            </a:r>
            <a:r>
              <a:rPr lang="en-US" sz="2600" baseline="30000" dirty="0" smtClean="0">
                <a:latin typeface="Arial" pitchFamily="34" charset="0"/>
                <a:cs typeface="Arial" pitchFamily="34" charset="0"/>
              </a:rPr>
              <a:t>2</a:t>
            </a:r>
            <a:r>
              <a:rPr lang="en-US" sz="2600" dirty="0" smtClean="0">
                <a:latin typeface="Arial" pitchFamily="34" charset="0"/>
                <a:cs typeface="Arial" pitchFamily="34" charset="0"/>
              </a:rPr>
              <a:t>)a</a:t>
            </a:r>
            <a:r>
              <a:rPr lang="en-US" sz="2600" baseline="30000" dirty="0" smtClean="0">
                <a:latin typeface="Arial" pitchFamily="34" charset="0"/>
                <a:cs typeface="Arial" pitchFamily="34" charset="0"/>
                <a:sym typeface="Symbol"/>
              </a:rPr>
              <a:t></a:t>
            </a:r>
            <a:r>
              <a:rPr lang="en-US" sz="2600" baseline="30000" dirty="0" smtClean="0">
                <a:latin typeface="Arial" pitchFamily="34" charset="0"/>
                <a:cs typeface="Arial" pitchFamily="34" charset="0"/>
              </a:rPr>
              <a:t>1</a:t>
            </a:r>
            <a:r>
              <a:rPr lang="en-US" sz="2600" dirty="0" smtClean="0">
                <a:latin typeface="Arial" pitchFamily="34" charset="0"/>
                <a:cs typeface="Arial" pitchFamily="34" charset="0"/>
              </a:rPr>
              <a:t>. According this trend, the relative secular decrease of the gravity constant (</a:t>
            </a:r>
            <a:r>
              <a:rPr lang="en-US" sz="2600" dirty="0" err="1" smtClean="0">
                <a:latin typeface="Arial" pitchFamily="34" charset="0"/>
                <a:cs typeface="Arial" pitchFamily="34" charset="0"/>
              </a:rPr>
              <a:t>dG</a:t>
            </a:r>
            <a:r>
              <a:rPr lang="en-US" sz="2600" dirty="0" smtClean="0">
                <a:latin typeface="Arial" pitchFamily="34" charset="0"/>
                <a:cs typeface="Arial" pitchFamily="34" charset="0"/>
              </a:rPr>
              <a:t>/</a:t>
            </a:r>
            <a:r>
              <a:rPr lang="en-US" sz="2600" dirty="0" err="1" smtClean="0">
                <a:latin typeface="Arial" pitchFamily="34" charset="0"/>
                <a:cs typeface="Arial" pitchFamily="34" charset="0"/>
              </a:rPr>
              <a:t>dt</a:t>
            </a:r>
            <a:r>
              <a:rPr lang="en-US" sz="2600" dirty="0" smtClean="0">
                <a:latin typeface="Arial" pitchFamily="34" charset="0"/>
                <a:cs typeface="Arial" pitchFamily="34" charset="0"/>
              </a:rPr>
              <a:t>)/G is  – 7.6 </a:t>
            </a:r>
            <a:r>
              <a:rPr lang="en-US" sz="2600" dirty="0" smtClean="0">
                <a:latin typeface="Arial" pitchFamily="34" charset="0"/>
                <a:cs typeface="Arial" pitchFamily="34" charset="0"/>
                <a:sym typeface="Symbol"/>
              </a:rPr>
              <a:t></a:t>
            </a:r>
            <a:r>
              <a:rPr lang="en-US" sz="2600" dirty="0" smtClean="0">
                <a:latin typeface="Arial" pitchFamily="34" charset="0"/>
                <a:cs typeface="Arial" pitchFamily="34" charset="0"/>
              </a:rPr>
              <a:t>10</a:t>
            </a:r>
            <a:r>
              <a:rPr lang="en-US" sz="2600" baseline="30000" dirty="0" smtClean="0">
                <a:latin typeface="Arial" pitchFamily="34" charset="0"/>
                <a:cs typeface="Arial" pitchFamily="34" charset="0"/>
                <a:sym typeface="Symbol"/>
              </a:rPr>
              <a:t></a:t>
            </a:r>
            <a:r>
              <a:rPr lang="en-US" sz="2600" baseline="30000" dirty="0" smtClean="0">
                <a:latin typeface="Arial" pitchFamily="34" charset="0"/>
                <a:cs typeface="Arial" pitchFamily="34" charset="0"/>
              </a:rPr>
              <a:t>12</a:t>
            </a:r>
            <a:r>
              <a:rPr lang="en-US" sz="2600" dirty="0" smtClean="0">
                <a:latin typeface="Arial" pitchFamily="34" charset="0"/>
                <a:cs typeface="Arial" pitchFamily="34" charset="0"/>
              </a:rPr>
              <a:t> a</a:t>
            </a:r>
            <a:r>
              <a:rPr lang="en-US" sz="2600" baseline="30000" dirty="0" smtClean="0">
                <a:latin typeface="Arial" pitchFamily="34" charset="0"/>
                <a:cs typeface="Arial" pitchFamily="34" charset="0"/>
                <a:sym typeface="Symbol"/>
              </a:rPr>
              <a:t></a:t>
            </a:r>
            <a:r>
              <a:rPr lang="en-US" sz="2600" baseline="30000" dirty="0" smtClean="0">
                <a:latin typeface="Arial" pitchFamily="34" charset="0"/>
                <a:cs typeface="Arial" pitchFamily="34" charset="0"/>
              </a:rPr>
              <a:t>1</a:t>
            </a:r>
            <a:r>
              <a:rPr lang="en-US" sz="2600" dirty="0" smtClean="0">
                <a:latin typeface="Arial" pitchFamily="34" charset="0"/>
                <a:cs typeface="Arial" pitchFamily="34" charset="0"/>
              </a:rPr>
              <a:t>, which is below the upper theoretical boundary of the secular drift of the gravity constant G. </a:t>
            </a:r>
          </a:p>
        </p:txBody>
      </p:sp>
      <p:sp>
        <p:nvSpPr>
          <p:cNvPr id="9" name="Rectangle 8"/>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23" name="WordArt 4"/>
          <p:cNvSpPr>
            <a:spLocks noChangeArrowheads="1" noChangeShapeType="1" noTextEdit="1"/>
          </p:cNvSpPr>
          <p:nvPr/>
        </p:nvSpPr>
        <p:spPr bwMode="auto">
          <a:xfrm>
            <a:off x="1905000" y="3048000"/>
            <a:ext cx="5715000" cy="1143000"/>
          </a:xfrm>
          <a:prstGeom prst="rect">
            <a:avLst/>
          </a:prstGeom>
          <a:ln>
            <a:noFill/>
          </a:ln>
          <a:effectLst>
            <a:glow rad="228600">
              <a:schemeClr val="accent5">
                <a:satMod val="175000"/>
                <a:alpha val="40000"/>
              </a:schemeClr>
            </a:glow>
            <a:outerShdw blurRad="152400" dist="317500" dir="5400000" sx="90000" sy="-19000" rotWithShape="0">
              <a:prstClr val="black">
                <a:alpha val="15000"/>
              </a:prstClr>
            </a:outerShdw>
            <a:reflection blurRad="6350" stA="50000" endA="300" endPos="90000" dist="50800" dir="5400000" sy="-100000" algn="bl" rotWithShape="0"/>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lt1"/>
          </a:fillRef>
          <a:effectRef idx="0">
            <a:scrgbClr r="0" g="0" b="0"/>
          </a:effectRef>
          <a:fontRef idx="major"/>
        </p:style>
        <p:txBody>
          <a:bodyPr wrap="none" fromWordArt="1">
            <a:prstTxWarp prst="textPlain">
              <a:avLst>
                <a:gd name="adj" fmla="val 50350"/>
              </a:avLst>
            </a:prstTxWarp>
          </a:bodyPr>
          <a:lstStyle/>
          <a:p>
            <a:pPr algn="ctr"/>
            <a:r>
              <a:rPr lang="en-US" sz="3600" kern="10" dirty="0">
                <a:ln w="1905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a:t>
            </a:r>
            <a:endParaRPr lang="en-US" sz="3600" kern="10" dirty="0" smtClean="0">
              <a:ln w="1905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a:p>
            <a:pPr algn="ctr"/>
            <a:r>
              <a:rPr lang="en-US" sz="3600" kern="10" dirty="0" smtClean="0">
                <a:ln w="1905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your </a:t>
            </a:r>
            <a:r>
              <a:rPr lang="en-US" sz="3600" kern="10" dirty="0" err="1" smtClean="0">
                <a:ln w="1905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atention</a:t>
            </a:r>
            <a:r>
              <a:rPr lang="en-US" sz="3600" kern="10" dirty="0">
                <a:ln w="1905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
            </a:r>
            <a:endParaRPr lang="bg-BG" sz="3600" kern="10" dirty="0">
              <a:ln w="1905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
        <p:nvSpPr>
          <p:cNvPr id="4" name="Rectangle 3"/>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5" name="Title 4"/>
          <p:cNvSpPr>
            <a:spLocks noGrp="1"/>
          </p:cNvSpPr>
          <p:nvPr>
            <p:ph type="ctrTitle"/>
          </p:nvPr>
        </p:nvSpPr>
        <p:spPr/>
        <p:txBody>
          <a:bodyPr/>
          <a:lstStyle/>
          <a:p>
            <a:endParaRPr lang="bg-BG"/>
          </a:p>
        </p:txBody>
      </p:sp>
      <p:sp>
        <p:nvSpPr>
          <p:cNvPr id="6" name="Subtitle 5"/>
          <p:cNvSpPr>
            <a:spLocks noGrp="1"/>
          </p:cNvSpPr>
          <p:nvPr>
            <p:ph type="subTitle" idx="1"/>
          </p:nvPr>
        </p:nvSpPr>
        <p:spPr/>
        <p:txBody>
          <a:bodyPr/>
          <a:lstStyle/>
          <a:p>
            <a:endParaRPr lang="bg-BG" dirty="0"/>
          </a:p>
        </p:txBody>
      </p:sp>
      <p:sp>
        <p:nvSpPr>
          <p:cNvPr id="7" name="Text Box 5"/>
          <p:cNvSpPr txBox="1">
            <a:spLocks noChangeArrowheads="1"/>
          </p:cNvSpPr>
          <p:nvPr/>
        </p:nvSpPr>
        <p:spPr bwMode="auto">
          <a:xfrm>
            <a:off x="0" y="304800"/>
            <a:ext cx="2457724" cy="52322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eaLnBrk="0" hangingPunct="0"/>
            <a:r>
              <a:rPr lang="en-US" sz="2800" b="1" dirty="0">
                <a:latin typeface="Arial" pitchFamily="34" charset="0"/>
                <a:cs typeface="Arial" pitchFamily="34" charset="0"/>
              </a:rPr>
              <a:t>OBJECTIVES</a:t>
            </a:r>
          </a:p>
        </p:txBody>
      </p:sp>
      <p:sp>
        <p:nvSpPr>
          <p:cNvPr id="8" name="Text Box 6"/>
          <p:cNvSpPr txBox="1">
            <a:spLocks noChangeArrowheads="1"/>
          </p:cNvSpPr>
          <p:nvPr/>
        </p:nvSpPr>
        <p:spPr bwMode="auto">
          <a:xfrm>
            <a:off x="0" y="914400"/>
            <a:ext cx="9144000" cy="369332"/>
          </a:xfrm>
          <a:prstGeom prst="rect">
            <a:avLst/>
          </a:prstGeom>
          <a:solidFill>
            <a:srgbClr val="DDE3FF"/>
          </a:solidFill>
          <a:ln w="9525">
            <a:noFill/>
            <a:miter lim="800000"/>
            <a:headEnd/>
            <a:tailEnd/>
          </a:ln>
          <a:effectLst>
            <a:glow rad="101600">
              <a:schemeClr val="accent4">
                <a:satMod val="175000"/>
                <a:alpha val="40000"/>
              </a:schemeClr>
            </a:glow>
          </a:effectLst>
          <a:scene3d>
            <a:camera prst="orthographicFront"/>
            <a:lightRig rig="threePt" dir="t"/>
          </a:scene3d>
          <a:sp3d>
            <a:bevelT w="152400" h="50800" prst="softRound"/>
          </a:sp3d>
        </p:spPr>
        <p:txBody>
          <a:bodyPr>
            <a:spAutoFit/>
          </a:bodyPr>
          <a:lstStyle/>
          <a:p>
            <a:pPr eaLnBrk="0" hangingPunct="0">
              <a:buSzPct val="125000"/>
              <a:buFontTx/>
              <a:buBlip>
                <a:blip r:embed="rId3"/>
              </a:buBlip>
            </a:pPr>
            <a:r>
              <a:rPr lang="en-US" sz="1800" b="0" dirty="0"/>
              <a:t> </a:t>
            </a:r>
            <a:r>
              <a:rPr lang="en-US" sz="1800" dirty="0" smtClean="0">
                <a:latin typeface="Arial" pitchFamily="34" charset="0"/>
                <a:cs typeface="Arial" pitchFamily="34" charset="0"/>
              </a:rPr>
              <a:t>Processing of SLR data</a:t>
            </a:r>
            <a:endParaRPr lang="en-US" sz="1800" dirty="0">
              <a:latin typeface="Arial" pitchFamily="34" charset="0"/>
              <a:cs typeface="Arial" pitchFamily="34" charset="0"/>
            </a:endParaRPr>
          </a:p>
        </p:txBody>
      </p:sp>
      <p:sp>
        <p:nvSpPr>
          <p:cNvPr id="9" name="Text Box 7"/>
          <p:cNvSpPr txBox="1">
            <a:spLocks noChangeArrowheads="1"/>
          </p:cNvSpPr>
          <p:nvPr/>
        </p:nvSpPr>
        <p:spPr bwMode="auto">
          <a:xfrm>
            <a:off x="0" y="1371600"/>
            <a:ext cx="2438400" cy="523220"/>
          </a:xfrm>
          <a:prstGeom prst="rect">
            <a:avLst/>
          </a:prstGeom>
          <a:solidFill>
            <a:schemeClr val="bg2">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r>
              <a:rPr lang="en-US" sz="2800" b="1" dirty="0">
                <a:latin typeface="Arial" pitchFamily="34" charset="0"/>
                <a:cs typeface="Arial" pitchFamily="34" charset="0"/>
              </a:rPr>
              <a:t>USED DATA</a:t>
            </a:r>
          </a:p>
        </p:txBody>
      </p:sp>
      <p:sp>
        <p:nvSpPr>
          <p:cNvPr id="10" name="Text Box 8"/>
          <p:cNvSpPr txBox="1">
            <a:spLocks noChangeArrowheads="1"/>
          </p:cNvSpPr>
          <p:nvPr/>
        </p:nvSpPr>
        <p:spPr bwMode="auto">
          <a:xfrm>
            <a:off x="0" y="1981200"/>
            <a:ext cx="9144000" cy="923330"/>
          </a:xfrm>
          <a:prstGeom prst="rect">
            <a:avLst/>
          </a:prstGeom>
          <a:solidFill>
            <a:srgbClr val="DDE3FF"/>
          </a:solidFill>
          <a:ln w="9525">
            <a:noFill/>
            <a:miter lim="800000"/>
            <a:headEnd/>
            <a:tailEnd/>
          </a:ln>
          <a:effectLst>
            <a:glow rad="101600">
              <a:schemeClr val="accent4">
                <a:satMod val="175000"/>
                <a:alpha val="40000"/>
              </a:schemeClr>
            </a:glow>
            <a:outerShdw blurRad="57785" dist="33020" dir="3180000" algn="ctr">
              <a:srgbClr val="000000">
                <a:alpha val="30000"/>
              </a:srgbClr>
            </a:outerShdw>
          </a:effectLst>
          <a:scene3d>
            <a:camera prst="orthographicFront"/>
            <a:lightRig rig="threePt" dir="t"/>
          </a:scene3d>
          <a:sp3d>
            <a:bevelT w="152400" h="50800" prst="softRound"/>
          </a:sp3d>
        </p:spPr>
        <p:txBody>
          <a:bodyPr>
            <a:spAutoFit/>
          </a:bodyPr>
          <a:lstStyle/>
          <a:p>
            <a:pPr marL="457200" indent="-457200" eaLnBrk="0" hangingPunct="0">
              <a:buSzPct val="125000"/>
              <a:buFontTx/>
              <a:buBlip>
                <a:blip r:embed="rId3"/>
              </a:buBlip>
            </a:pPr>
            <a:r>
              <a:rPr lang="en-US" sz="1800" dirty="0" smtClean="0">
                <a:latin typeface="Arial" pitchFamily="34" charset="0"/>
                <a:cs typeface="Arial" pitchFamily="34" charset="0"/>
              </a:rPr>
              <a:t>Satellite </a:t>
            </a:r>
            <a:r>
              <a:rPr lang="en-AU" dirty="0" err="1" smtClean="0">
                <a:latin typeface="Arial" pitchFamily="34" charset="0"/>
                <a:cs typeface="Arial" pitchFamily="34" charset="0"/>
              </a:rPr>
              <a:t>Lageos</a:t>
            </a:r>
            <a:r>
              <a:rPr lang="en-AU" dirty="0" smtClean="0">
                <a:latin typeface="Arial" pitchFamily="34" charset="0"/>
                <a:cs typeface="Arial" pitchFamily="34" charset="0"/>
              </a:rPr>
              <a:t> 1 laser ranging:          April 1984 – December 2011;</a:t>
            </a:r>
            <a:endParaRPr lang="en-US" sz="1800" dirty="0" smtClean="0">
              <a:latin typeface="Arial" pitchFamily="34" charset="0"/>
              <a:cs typeface="Arial" pitchFamily="34" charset="0"/>
            </a:endParaRPr>
          </a:p>
          <a:p>
            <a:pPr marL="457200" indent="-457200" eaLnBrk="0" hangingPunct="0">
              <a:buSzPct val="125000"/>
              <a:buFontTx/>
              <a:buBlip>
                <a:blip r:embed="rId3"/>
              </a:buBlip>
            </a:pPr>
            <a:r>
              <a:rPr lang="en-US" dirty="0" smtClean="0">
                <a:latin typeface="Arial" pitchFamily="34" charset="0"/>
                <a:cs typeface="Arial" pitchFamily="34" charset="0"/>
              </a:rPr>
              <a:t>Satellite </a:t>
            </a:r>
            <a:r>
              <a:rPr lang="en-AU" dirty="0" err="1" smtClean="0">
                <a:latin typeface="Arial" pitchFamily="34" charset="0"/>
                <a:cs typeface="Arial" pitchFamily="34" charset="0"/>
              </a:rPr>
              <a:t>Lageos</a:t>
            </a:r>
            <a:r>
              <a:rPr lang="en-AU" dirty="0" smtClean="0">
                <a:latin typeface="Arial" pitchFamily="34" charset="0"/>
                <a:cs typeface="Arial" pitchFamily="34" charset="0"/>
              </a:rPr>
              <a:t> 2 laser ranging:    January 1993 – December 2011</a:t>
            </a:r>
            <a:endParaRPr lang="en-US" dirty="0" smtClean="0">
              <a:latin typeface="Arial" pitchFamily="34" charset="0"/>
              <a:cs typeface="Arial" pitchFamily="34" charset="0"/>
            </a:endParaRPr>
          </a:p>
          <a:p>
            <a:pPr marL="1371600" lvl="2" indent="-457200" eaLnBrk="0" hangingPunct="0">
              <a:buSzPct val="125000"/>
              <a:buFont typeface="Arial" pitchFamily="34" charset="0"/>
              <a:buChar char="•"/>
            </a:pPr>
            <a:r>
              <a:rPr lang="en-AU" dirty="0" smtClean="0">
                <a:latin typeface="Arial" pitchFamily="34" charset="0"/>
                <a:cs typeface="Arial" pitchFamily="34" charset="0"/>
              </a:rPr>
              <a:t>ITRF2000</a:t>
            </a:r>
            <a:r>
              <a:rPr lang="en-US" dirty="0" smtClean="0">
                <a:latin typeface="Arial" pitchFamily="34" charset="0"/>
                <a:cs typeface="Arial" pitchFamily="34" charset="0"/>
              </a:rPr>
              <a:t>; solution C04 of IERS</a:t>
            </a:r>
            <a:endParaRPr lang="en-US" dirty="0">
              <a:latin typeface="Arial" pitchFamily="34" charset="0"/>
              <a:cs typeface="Arial" pitchFamily="34" charset="0"/>
            </a:endParaRPr>
          </a:p>
        </p:txBody>
      </p:sp>
      <p:sp>
        <p:nvSpPr>
          <p:cNvPr id="11" name="Text Box 9"/>
          <p:cNvSpPr txBox="1">
            <a:spLocks noChangeArrowheads="1"/>
          </p:cNvSpPr>
          <p:nvPr/>
        </p:nvSpPr>
        <p:spPr bwMode="auto">
          <a:xfrm>
            <a:off x="0" y="3276600"/>
            <a:ext cx="2209800" cy="523220"/>
          </a:xfrm>
          <a:prstGeom prst="rect">
            <a:avLst/>
          </a:prstGeom>
          <a:solidFill>
            <a:schemeClr val="bg2">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r>
              <a:rPr lang="en-US" sz="2800" b="1" dirty="0" smtClean="0">
                <a:latin typeface="Arial" pitchFamily="34" charset="0"/>
                <a:cs typeface="Arial" pitchFamily="34" charset="0"/>
              </a:rPr>
              <a:t>METHODS</a:t>
            </a:r>
            <a:endParaRPr lang="en-US" sz="2800" b="1" dirty="0">
              <a:latin typeface="Arial" pitchFamily="34" charset="0"/>
              <a:cs typeface="Arial" pitchFamily="34" charset="0"/>
            </a:endParaRPr>
          </a:p>
        </p:txBody>
      </p:sp>
      <p:sp>
        <p:nvSpPr>
          <p:cNvPr id="12" name="Text Box 10"/>
          <p:cNvSpPr txBox="1">
            <a:spLocks noChangeArrowheads="1"/>
          </p:cNvSpPr>
          <p:nvPr/>
        </p:nvSpPr>
        <p:spPr bwMode="auto">
          <a:xfrm>
            <a:off x="0" y="3886200"/>
            <a:ext cx="9144000" cy="646331"/>
          </a:xfrm>
          <a:prstGeom prst="rect">
            <a:avLst/>
          </a:prstGeom>
          <a:solidFill>
            <a:srgbClr val="DDE3FF"/>
          </a:solidFill>
          <a:ln w="9525">
            <a:noFill/>
            <a:miter lim="800000"/>
            <a:headEnd/>
            <a:tailEnd/>
          </a:ln>
          <a:effectLst>
            <a:glow rad="101600">
              <a:schemeClr val="accent4">
                <a:satMod val="175000"/>
                <a:alpha val="40000"/>
              </a:schemeClr>
            </a:glow>
            <a:outerShdw blurRad="57785" dist="33020" dir="3180000" algn="ctr">
              <a:srgbClr val="000000">
                <a:alpha val="30000"/>
              </a:srgbClr>
            </a:outerShdw>
          </a:effectLst>
          <a:scene3d>
            <a:camera prst="orthographicFront"/>
            <a:lightRig rig="threePt" dir="t"/>
          </a:scene3d>
          <a:sp3d>
            <a:bevelT w="152400" h="50800" prst="softRound"/>
          </a:sp3d>
        </p:spPr>
        <p:txBody>
          <a:bodyPr>
            <a:spAutoFit/>
          </a:bodyPr>
          <a:lstStyle/>
          <a:p>
            <a:pPr eaLnBrk="0" hangingPunct="0">
              <a:buSzPct val="125000"/>
              <a:buFontTx/>
              <a:buBlip>
                <a:blip r:embed="rId3"/>
              </a:buBlip>
            </a:pPr>
            <a:r>
              <a:rPr lang="en-US" sz="1800" b="0" dirty="0"/>
              <a:t> </a:t>
            </a:r>
            <a:r>
              <a:rPr lang="en-US" sz="1800" b="0" dirty="0" smtClean="0">
                <a:latin typeface="Arial" pitchFamily="34" charset="0"/>
                <a:cs typeface="Arial" pitchFamily="34" charset="0"/>
              </a:rPr>
              <a:t>Program SLRP Version 4.2 (Satellite Laser Ranging Processing)</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p>
            <a:pPr eaLnBrk="0" hangingPunct="0">
              <a:buSzPct val="125000"/>
              <a:buFontTx/>
              <a:buBlip>
                <a:blip r:embed="rId3"/>
              </a:buBlip>
            </a:pPr>
            <a:r>
              <a:rPr lang="en-US" sz="1800" dirty="0">
                <a:latin typeface="Arial" pitchFamily="34" charset="0"/>
                <a:cs typeface="Arial" pitchFamily="34" charset="0"/>
              </a:rPr>
              <a:t> </a:t>
            </a:r>
            <a:r>
              <a:rPr lang="en-US" dirty="0" smtClean="0">
                <a:latin typeface="Arial" pitchFamily="34" charset="0"/>
                <a:cs typeface="Arial" pitchFamily="34" charset="0"/>
              </a:rPr>
              <a:t>Method of Least Squares</a:t>
            </a:r>
            <a:endParaRPr lang="en-US" sz="1800" dirty="0">
              <a:latin typeface="Arial" pitchFamily="34" charset="0"/>
              <a:cs typeface="Arial" pitchFamily="34" charset="0"/>
            </a:endParaRPr>
          </a:p>
        </p:txBody>
      </p:sp>
      <p:sp>
        <p:nvSpPr>
          <p:cNvPr id="13" name="Text Box 11"/>
          <p:cNvSpPr txBox="1">
            <a:spLocks noChangeArrowheads="1"/>
          </p:cNvSpPr>
          <p:nvPr/>
        </p:nvSpPr>
        <p:spPr bwMode="auto">
          <a:xfrm>
            <a:off x="0" y="4953000"/>
            <a:ext cx="1833131" cy="523220"/>
          </a:xfrm>
          <a:prstGeom prst="rect">
            <a:avLst/>
          </a:prstGeom>
          <a:solidFill>
            <a:srgbClr val="377BCD"/>
          </a:solid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pPr eaLnBrk="0" hangingPunct="0"/>
            <a:r>
              <a:rPr lang="en-US" sz="2800" b="1" dirty="0">
                <a:latin typeface="Arial" pitchFamily="34" charset="0"/>
                <a:cs typeface="Arial" pitchFamily="34" charset="0"/>
              </a:rPr>
              <a:t>RESULTS</a:t>
            </a:r>
          </a:p>
        </p:txBody>
      </p:sp>
      <p:sp>
        <p:nvSpPr>
          <p:cNvPr id="14" name="Text Box 12"/>
          <p:cNvSpPr txBox="1">
            <a:spLocks noChangeArrowheads="1"/>
          </p:cNvSpPr>
          <p:nvPr/>
        </p:nvSpPr>
        <p:spPr bwMode="auto">
          <a:xfrm>
            <a:off x="0" y="5562600"/>
            <a:ext cx="9144000" cy="646331"/>
          </a:xfrm>
          <a:prstGeom prst="rect">
            <a:avLst/>
          </a:prstGeom>
          <a:solidFill>
            <a:srgbClr val="DDE3FF"/>
          </a:solidFill>
          <a:ln w="9525">
            <a:noFill/>
            <a:miter lim="800000"/>
            <a:headEnd/>
            <a:tailEnd/>
          </a:ln>
          <a:effectLst>
            <a:glow rad="101600">
              <a:schemeClr val="accent4">
                <a:satMod val="175000"/>
                <a:alpha val="40000"/>
              </a:schemeClr>
            </a:glow>
            <a:outerShdw blurRad="57785" dist="33020" dir="3180000" algn="ctr">
              <a:srgbClr val="000000">
                <a:alpha val="30000"/>
              </a:srgbClr>
            </a:outerShdw>
          </a:effectLst>
          <a:scene3d>
            <a:camera prst="orthographicFront"/>
            <a:lightRig rig="threePt" dir="t"/>
          </a:scene3d>
          <a:sp3d>
            <a:bevelT w="152400" h="50800" prst="softRound"/>
          </a:sp3d>
        </p:spPr>
        <p:txBody>
          <a:bodyPr wrap="square">
            <a:spAutoFit/>
          </a:bodyPr>
          <a:lstStyle/>
          <a:p>
            <a:pPr eaLnBrk="0" hangingPunct="0">
              <a:buSzPct val="125000"/>
              <a:buFontTx/>
              <a:buBlip>
                <a:blip r:embed="rId3"/>
              </a:buBlip>
            </a:pPr>
            <a:r>
              <a:rPr lang="en-US" sz="1800" dirty="0" smtClean="0">
                <a:latin typeface="Arial" pitchFamily="34" charset="0"/>
                <a:cs typeface="Arial" pitchFamily="34" charset="0"/>
              </a:rPr>
              <a:t>   Estimates of 740 global parameters and</a:t>
            </a:r>
            <a:endParaRPr lang="en-US" sz="1800" dirty="0">
              <a:latin typeface="Arial" pitchFamily="34" charset="0"/>
              <a:cs typeface="Arial" pitchFamily="34" charset="0"/>
            </a:endParaRPr>
          </a:p>
          <a:p>
            <a:pPr eaLnBrk="0" hangingPunct="0">
              <a:buSzPct val="125000"/>
              <a:buFontTx/>
              <a:buBlip>
                <a:blip r:embed="rId3"/>
              </a:buBlip>
            </a:pPr>
            <a:r>
              <a:rPr lang="en-US" sz="1800" dirty="0">
                <a:latin typeface="Arial" pitchFamily="34" charset="0"/>
                <a:cs typeface="Arial" pitchFamily="34" charset="0"/>
              </a:rPr>
              <a:t>  </a:t>
            </a:r>
            <a:r>
              <a:rPr lang="en-US" sz="1800" dirty="0" smtClean="0">
                <a:latin typeface="Arial" pitchFamily="34" charset="0"/>
                <a:cs typeface="Arial" pitchFamily="34" charset="0"/>
              </a:rPr>
              <a:t> More than 45,000 arc parameters</a:t>
            </a:r>
          </a:p>
        </p:txBody>
      </p:sp>
      <p:sp>
        <p:nvSpPr>
          <p:cNvPr id="16" name="Rectangle 15"/>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7" name="Text Box 5"/>
          <p:cNvSpPr txBox="1">
            <a:spLocks noChangeArrowheads="1"/>
          </p:cNvSpPr>
          <p:nvPr/>
        </p:nvSpPr>
        <p:spPr bwMode="auto">
          <a:xfrm>
            <a:off x="3886200" y="838200"/>
            <a:ext cx="1422505" cy="52322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eaLnBrk="0" hangingPunct="0"/>
            <a:r>
              <a:rPr lang="en-AU" sz="2800" dirty="0" smtClean="0"/>
              <a:t>SLR data</a:t>
            </a:r>
            <a:endParaRPr lang="en-US" sz="2800" b="1" dirty="0">
              <a:latin typeface="Arial" pitchFamily="34" charset="0"/>
              <a:cs typeface="Arial" pitchFamily="34" charset="0"/>
            </a:endParaRPr>
          </a:p>
        </p:txBody>
      </p:sp>
      <p:sp>
        <p:nvSpPr>
          <p:cNvPr id="16" name="Rectangle 15"/>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pic>
        <p:nvPicPr>
          <p:cNvPr id="1026" name="Picture 2" descr="Figure1"/>
          <p:cNvPicPr>
            <a:picLocks noChangeAspect="1" noChangeArrowheads="1"/>
          </p:cNvPicPr>
          <p:nvPr/>
        </p:nvPicPr>
        <p:blipFill>
          <a:blip r:embed="rId3" cstate="print"/>
          <a:srcRect/>
          <a:stretch>
            <a:fillRect/>
          </a:stretch>
        </p:blipFill>
        <p:spPr bwMode="auto">
          <a:xfrm>
            <a:off x="0" y="1676400"/>
            <a:ext cx="9155836" cy="5181600"/>
          </a:xfrm>
          <a:prstGeom prst="rect">
            <a:avLst/>
          </a:prstGeom>
          <a:noFill/>
          <a:ln w="9525">
            <a:noFill/>
            <a:miter lim="800000"/>
            <a:headEnd/>
            <a:tailEnd/>
          </a:ln>
        </p:spPr>
      </p:pic>
      <p:sp>
        <p:nvSpPr>
          <p:cNvPr id="14" name="Text Box 12"/>
          <p:cNvSpPr txBox="1">
            <a:spLocks noChangeArrowheads="1"/>
          </p:cNvSpPr>
          <p:nvPr/>
        </p:nvSpPr>
        <p:spPr bwMode="auto">
          <a:xfrm>
            <a:off x="0" y="6488668"/>
            <a:ext cx="4191000" cy="369332"/>
          </a:xfrm>
          <a:prstGeom prst="rect">
            <a:avLst/>
          </a:prstGeom>
          <a:solidFill>
            <a:srgbClr val="DDE3FF"/>
          </a:solidFill>
          <a:ln w="9525">
            <a:noFill/>
            <a:miter lim="800000"/>
            <a:headEnd/>
            <a:tailEnd/>
          </a:ln>
          <a:effectLst>
            <a:glow rad="101600">
              <a:schemeClr val="accent4">
                <a:satMod val="175000"/>
                <a:alpha val="40000"/>
              </a:schemeClr>
            </a:glow>
            <a:outerShdw blurRad="57785" dist="33020" dir="3180000" algn="ctr">
              <a:srgbClr val="000000">
                <a:alpha val="30000"/>
              </a:srgbClr>
            </a:outerShdw>
          </a:effectLst>
          <a:scene3d>
            <a:camera prst="orthographicFront"/>
            <a:lightRig rig="threePt" dir="t"/>
          </a:scene3d>
          <a:sp3d>
            <a:bevelT w="152400" h="50800" prst="softRound"/>
          </a:sp3d>
        </p:spPr>
        <p:txBody>
          <a:bodyPr wrap="square">
            <a:spAutoFit/>
          </a:bodyPr>
          <a:lstStyle/>
          <a:p>
            <a:pPr eaLnBrk="0" hangingPunct="0">
              <a:buSzPct val="125000"/>
              <a:buFontTx/>
              <a:buBlip>
                <a:blip r:embed="rId4"/>
              </a:buBlip>
            </a:pPr>
            <a:r>
              <a:rPr lang="en-US" sz="1800" dirty="0" smtClean="0">
                <a:latin typeface="Arial" pitchFamily="34" charset="0"/>
                <a:cs typeface="Arial" pitchFamily="34" charset="0"/>
              </a:rPr>
              <a:t> </a:t>
            </a:r>
            <a:r>
              <a:rPr lang="en-US" dirty="0" smtClean="0"/>
              <a:t>Fig</a:t>
            </a:r>
            <a:r>
              <a:rPr lang="bg-BG" dirty="0" smtClean="0"/>
              <a:t>. </a:t>
            </a:r>
            <a:r>
              <a:rPr lang="en-US" dirty="0" smtClean="0"/>
              <a:t>1</a:t>
            </a:r>
            <a:r>
              <a:rPr lang="bg-BG" dirty="0" smtClean="0"/>
              <a:t>.  </a:t>
            </a:r>
            <a:r>
              <a:rPr lang="en-US" dirty="0" smtClean="0"/>
              <a:t>The set of SLR tracking stations</a:t>
            </a:r>
            <a:r>
              <a:rPr lang="bg-BG" dirty="0" smtClean="0"/>
              <a:t>.</a:t>
            </a:r>
            <a:endParaRPr lang="en-US" sz="1800" dirty="0">
              <a:latin typeface="Arial" pitchFamily="34" charset="0"/>
              <a:cs typeface="Arial" pitchFamily="34" charset="0"/>
            </a:endParaRPr>
          </a:p>
        </p:txBody>
      </p:sp>
      <p:sp>
        <p:nvSpPr>
          <p:cNvPr id="15" name="Rectangle 14"/>
          <p:cNvSpPr/>
          <p:nvPr/>
        </p:nvSpPr>
        <p:spPr>
          <a:xfrm>
            <a:off x="4419600" y="5334000"/>
            <a:ext cx="4495800"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LASER RANGING</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Lageos1 : April 1984 – December 2011</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Lageos2 : January 1993 - December 2011</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2,265,568 three minutes normal points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1"/>
            <a:ext cx="9161928" cy="6857999"/>
          </a:xfrm>
          <a:prstGeom prst="rect">
            <a:avLst/>
          </a:prstGeom>
          <a:noFill/>
          <a:ln w="9525">
            <a:noFill/>
            <a:miter lim="800000"/>
            <a:headEnd/>
            <a:tailEnd/>
          </a:ln>
          <a:effectLst/>
        </p:spPr>
      </p:pic>
      <p:sp>
        <p:nvSpPr>
          <p:cNvPr id="7" name="Text Box 5"/>
          <p:cNvSpPr txBox="1">
            <a:spLocks noChangeArrowheads="1"/>
          </p:cNvSpPr>
          <p:nvPr/>
        </p:nvSpPr>
        <p:spPr bwMode="auto">
          <a:xfrm>
            <a:off x="304800" y="2286000"/>
            <a:ext cx="2133600" cy="224676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eaLnBrk="0" hangingPunct="0"/>
            <a:r>
              <a:rPr lang="en-AU" sz="2800" b="1" dirty="0" smtClean="0">
                <a:solidFill>
                  <a:schemeClr val="bg1"/>
                </a:solidFill>
                <a:latin typeface="Arial" pitchFamily="34" charset="0"/>
                <a:cs typeface="Arial" pitchFamily="34" charset="0"/>
              </a:rPr>
              <a:t>Coordinate systems, constants and models </a:t>
            </a:r>
            <a:endParaRPr lang="en-US" sz="2800" b="1" dirty="0">
              <a:solidFill>
                <a:schemeClr val="bg1"/>
              </a:solidFill>
              <a:latin typeface="Arial" pitchFamily="34" charset="0"/>
              <a:cs typeface="Arial" pitchFamily="34" charset="0"/>
            </a:endParaRPr>
          </a:p>
        </p:txBody>
      </p:sp>
      <p:sp>
        <p:nvSpPr>
          <p:cNvPr id="16" name="Rectangle 15"/>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graphicFrame>
        <p:nvGraphicFramePr>
          <p:cNvPr id="8" name="Table 7"/>
          <p:cNvGraphicFramePr>
            <a:graphicFrameLocks noGrp="1"/>
          </p:cNvGraphicFramePr>
          <p:nvPr/>
        </p:nvGraphicFramePr>
        <p:xfrm>
          <a:off x="2819400" y="982230"/>
          <a:ext cx="6324600" cy="5875770"/>
        </p:xfrm>
        <a:graphic>
          <a:graphicData uri="http://schemas.openxmlformats.org/drawingml/2006/table">
            <a:tbl>
              <a:tblPr>
                <a:effectLst>
                  <a:outerShdw blurRad="50800" dist="50800" dir="5400000" algn="ctr" rotWithShape="0">
                    <a:schemeClr val="bg2"/>
                  </a:outerShdw>
                </a:effectLst>
                <a:tableStyleId>{7E9639D4-E3E2-4D34-9284-5A2195B3D0D7}</a:tableStyleId>
              </a:tblPr>
              <a:tblGrid>
                <a:gridCol w="3162300"/>
                <a:gridCol w="3162300"/>
              </a:tblGrid>
              <a:tr h="207239">
                <a:tc>
                  <a:txBody>
                    <a:bodyPr/>
                    <a:lstStyle/>
                    <a:p>
                      <a:pPr marL="17780">
                        <a:spcAft>
                          <a:spcPts val="0"/>
                        </a:spcAft>
                      </a:pPr>
                      <a:r>
                        <a:rPr lang="en-AU" sz="1400" b="1" dirty="0"/>
                        <a:t>Celestial reference frame:</a:t>
                      </a:r>
                      <a:endParaRPr lang="en-US" sz="1400" b="1" dirty="0">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endParaRPr lang="en-AU" sz="1400" b="1">
                        <a:latin typeface="Times New Roman"/>
                        <a:ea typeface="Times New Roman"/>
                        <a:cs typeface="Times New Roman"/>
                      </a:endParaRPr>
                    </a:p>
                  </a:txBody>
                  <a:tcPr marL="13170" marR="13170" marT="0" marB="0">
                    <a:solidFill>
                      <a:schemeClr val="bg1"/>
                    </a:solidFill>
                  </a:tcPr>
                </a:tc>
              </a:tr>
              <a:tr h="671060">
                <a:tc>
                  <a:txBody>
                    <a:bodyPr/>
                    <a:lstStyle/>
                    <a:p>
                      <a:pPr marL="17780">
                        <a:spcAft>
                          <a:spcPts val="0"/>
                        </a:spcAft>
                      </a:pPr>
                      <a:r>
                        <a:rPr lang="en-AU" sz="1400" b="1" dirty="0"/>
                        <a:t>Nature: 	</a:t>
                      </a:r>
                      <a:endParaRPr lang="en-US" sz="1400" b="1" dirty="0"/>
                    </a:p>
                    <a:p>
                      <a:pPr marL="17780">
                        <a:spcAft>
                          <a:spcPts val="0"/>
                        </a:spcAft>
                      </a:pPr>
                      <a:r>
                        <a:rPr lang="en-AU" sz="1400" b="1" dirty="0"/>
                        <a:t>Definition of the orientation: </a:t>
                      </a:r>
                      <a:endParaRPr lang="en-US" sz="1400" b="1" dirty="0">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dynamical - </a:t>
                      </a:r>
                      <a:r>
                        <a:rPr lang="en-AU" sz="1400" b="1" dirty="0" err="1"/>
                        <a:t>Lageos</a:t>
                      </a:r>
                      <a:r>
                        <a:rPr lang="en-AU" sz="1400" b="1" dirty="0"/>
                        <a:t> 1 and </a:t>
                      </a:r>
                      <a:r>
                        <a:rPr lang="en-AU" sz="1400" b="1" dirty="0" err="1"/>
                        <a:t>Lageos</a:t>
                      </a:r>
                      <a:r>
                        <a:rPr lang="en-AU" sz="1400" b="1" dirty="0"/>
                        <a:t> 2</a:t>
                      </a:r>
                      <a:endParaRPr lang="en-US" sz="1400" b="1" dirty="0"/>
                    </a:p>
                    <a:p>
                      <a:pPr marL="17780" marR="17780">
                        <a:spcAft>
                          <a:spcPts val="0"/>
                        </a:spcAft>
                      </a:pPr>
                      <a:r>
                        <a:rPr lang="en-AU" sz="1400" b="1" dirty="0"/>
                        <a:t>by fixing each month the last day UTC-UT1 </a:t>
                      </a:r>
                      <a:r>
                        <a:rPr lang="en-AU" sz="1400" b="1" dirty="0" smtClean="0"/>
                        <a:t>values </a:t>
                      </a:r>
                      <a:r>
                        <a:rPr lang="en-AU" sz="1400" b="1" dirty="0"/>
                        <a:t>at IERS Bulletin B.</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a:t>Terrestrial reference frame: </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SSC ITRF2000</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dirty="0"/>
                        <a:t>Velocity of light:</a:t>
                      </a:r>
                      <a:endParaRPr lang="en-US" sz="1400" b="1" dirty="0">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299 792 458 m/s</a:t>
                      </a:r>
                      <a:endParaRPr lang="en-US" sz="1400" b="1" dirty="0">
                        <a:latin typeface="Times New Roman"/>
                        <a:ea typeface="Times New Roman"/>
                        <a:cs typeface="Times New Roman"/>
                      </a:endParaRPr>
                    </a:p>
                  </a:txBody>
                  <a:tcPr marL="13170" marR="13170" marT="0" marB="0">
                    <a:solidFill>
                      <a:schemeClr val="bg1"/>
                    </a:solidFill>
                  </a:tcPr>
                </a:tc>
              </a:tr>
              <a:tr h="937510">
                <a:tc>
                  <a:txBody>
                    <a:bodyPr/>
                    <a:lstStyle/>
                    <a:p>
                      <a:pPr marL="17780">
                        <a:spcAft>
                          <a:spcPts val="0"/>
                        </a:spcAft>
                      </a:pPr>
                      <a:r>
                        <a:rPr lang="en-AU" sz="1400" b="1" dirty="0"/>
                        <a:t>GM</a:t>
                      </a:r>
                      <a:endParaRPr lang="en-US" sz="1400" b="1" dirty="0">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3.986004418 10</a:t>
                      </a:r>
                      <a:r>
                        <a:rPr lang="en-AU" sz="1400" b="1" baseline="30000" dirty="0"/>
                        <a:t>14 </a:t>
                      </a:r>
                      <a:r>
                        <a:rPr lang="en-AU" sz="1400" b="1" dirty="0"/>
                        <a:t>m</a:t>
                      </a:r>
                      <a:r>
                        <a:rPr lang="en-AU" sz="1400" b="1" baseline="30000" dirty="0"/>
                        <a:t>3</a:t>
                      </a:r>
                      <a:r>
                        <a:rPr lang="en-AU" sz="1400" b="1" dirty="0"/>
                        <a:t>/s</a:t>
                      </a:r>
                      <a:r>
                        <a:rPr lang="en-AU" sz="1400" b="1" baseline="30000" dirty="0"/>
                        <a:t>2 </a:t>
                      </a:r>
                      <a:r>
                        <a:rPr lang="bg-BG" sz="1400" b="1" dirty="0"/>
                        <a:t>in two bodies problem </a:t>
                      </a:r>
                      <a:r>
                        <a:rPr lang="en-AU" sz="1400" b="1" dirty="0"/>
                        <a:t>3.986004415 10</a:t>
                      </a:r>
                      <a:r>
                        <a:rPr lang="en-AU" sz="1400" b="1" baseline="30000" dirty="0"/>
                        <a:t>14 </a:t>
                      </a:r>
                      <a:r>
                        <a:rPr lang="en-AU" sz="1400" b="1" dirty="0"/>
                        <a:t>m</a:t>
                      </a:r>
                      <a:r>
                        <a:rPr lang="en-AU" sz="1400" b="1" baseline="30000" dirty="0"/>
                        <a:t>3</a:t>
                      </a:r>
                      <a:r>
                        <a:rPr lang="en-AU" sz="1400" b="1" dirty="0"/>
                        <a:t>/s</a:t>
                      </a:r>
                      <a:r>
                        <a:rPr lang="en-AU" sz="1400" b="1" baseline="30000" dirty="0"/>
                        <a:t>2</a:t>
                      </a:r>
                      <a:r>
                        <a:rPr lang="en-AU" sz="1400" b="1" dirty="0"/>
                        <a:t>, a=6 378 136.3 m, </a:t>
                      </a:r>
                      <a:r>
                        <a:rPr lang="bg-BG" sz="1400" b="1" dirty="0"/>
                        <a:t>as a scale parameter in the </a:t>
                      </a:r>
                      <a:r>
                        <a:rPr lang="en-AU" sz="1400" b="1" dirty="0"/>
                        <a:t>JGM3 </a:t>
                      </a:r>
                      <a:r>
                        <a:rPr lang="bg-BG" sz="1400" b="1" dirty="0"/>
                        <a:t>geopotential model</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a:t>Permanent tidal correction:</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applied</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a:t>Definition of origin:</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geocentric</a:t>
                      </a:r>
                      <a:endParaRPr lang="en-US" sz="1400" b="1" dirty="0">
                        <a:latin typeface="Times New Roman"/>
                        <a:ea typeface="Times New Roman"/>
                        <a:cs typeface="Times New Roman"/>
                      </a:endParaRPr>
                    </a:p>
                  </a:txBody>
                  <a:tcPr marL="13170" marR="13170" marT="0" marB="0">
                    <a:solidFill>
                      <a:schemeClr val="bg1"/>
                    </a:solidFill>
                  </a:tcPr>
                </a:tc>
              </a:tr>
              <a:tr h="1036195">
                <a:tc>
                  <a:txBody>
                    <a:bodyPr/>
                    <a:lstStyle/>
                    <a:p>
                      <a:pPr marL="17780">
                        <a:spcAft>
                          <a:spcPts val="0"/>
                        </a:spcAft>
                      </a:pPr>
                      <a:r>
                        <a:rPr lang="en-AU" sz="1400" b="1"/>
                        <a:t>Definition of orientation:</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Free network, restriction 1m of the latitude of Haleakala (7210) and longitude and latitude of Greenbelt (7105) and Matera (7939) at their ITRF2000 values</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a:t>Reference epoch:</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2000.0</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a:t>Tectonic plate model:</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ITRF2000 velocity field</a:t>
                      </a:r>
                      <a:endParaRPr lang="en-US" sz="1400" b="1" dirty="0">
                        <a:latin typeface="Times New Roman"/>
                        <a:ea typeface="Times New Roman"/>
                        <a:cs typeface="Times New Roman"/>
                      </a:endParaRPr>
                    </a:p>
                  </a:txBody>
                  <a:tcPr marL="13170" marR="13170" marT="0" marB="0">
                    <a:solidFill>
                      <a:schemeClr val="bg1"/>
                    </a:solidFill>
                  </a:tcPr>
                </a:tc>
              </a:tr>
              <a:tr h="621717">
                <a:tc>
                  <a:txBody>
                    <a:bodyPr/>
                    <a:lstStyle/>
                    <a:p>
                      <a:pPr marL="17780">
                        <a:spcAft>
                          <a:spcPts val="0"/>
                        </a:spcAft>
                      </a:pPr>
                      <a:r>
                        <a:rPr lang="en-AU" sz="1400" b="1"/>
                        <a:t>Constraint for time evolution:</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Free </a:t>
                      </a:r>
                      <a:r>
                        <a:rPr lang="en-US" sz="1400" b="1" dirty="0"/>
                        <a:t>network, restriction 1m/a of</a:t>
                      </a:r>
                      <a:r>
                        <a:rPr lang="en-AU" sz="1400" b="1" dirty="0"/>
                        <a:t> the ITRF2000 rates for Haleakala (7210) and Greenbelt (7105)</a:t>
                      </a:r>
                      <a:endParaRPr lang="en-US" sz="1400" b="1" dirty="0">
                        <a:latin typeface="Times New Roman"/>
                        <a:ea typeface="Times New Roman"/>
                        <a:cs typeface="Times New Roman"/>
                      </a:endParaRPr>
                    </a:p>
                  </a:txBody>
                  <a:tcPr marL="13170" marR="13170" marT="0" marB="0">
                    <a:solidFill>
                      <a:schemeClr val="bg1"/>
                    </a:solidFill>
                  </a:tcPr>
                </a:tc>
              </a:tr>
              <a:tr h="207239">
                <a:tc>
                  <a:txBody>
                    <a:bodyPr/>
                    <a:lstStyle/>
                    <a:p>
                      <a:pPr marL="17780">
                        <a:spcAft>
                          <a:spcPts val="0"/>
                        </a:spcAft>
                      </a:pPr>
                      <a:r>
                        <a:rPr lang="en-AU" sz="1400" b="1"/>
                        <a:t>Earth orientation:</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IERS-C04</a:t>
                      </a:r>
                      <a:endParaRPr lang="en-US" sz="1400" b="1" dirty="0">
                        <a:latin typeface="Times New Roman"/>
                        <a:ea typeface="Times New Roman"/>
                        <a:cs typeface="Times New Roman"/>
                      </a:endParaRPr>
                    </a:p>
                  </a:txBody>
                  <a:tcPr marL="13170" marR="13170" marT="0" marB="0">
                    <a:solidFill>
                      <a:schemeClr val="bg1"/>
                    </a:solidFill>
                  </a:tcPr>
                </a:tc>
              </a:tr>
              <a:tr h="414478">
                <a:tc>
                  <a:txBody>
                    <a:bodyPr/>
                    <a:lstStyle/>
                    <a:p>
                      <a:pPr marL="17780">
                        <a:spcAft>
                          <a:spcPts val="0"/>
                        </a:spcAft>
                      </a:pPr>
                      <a:r>
                        <a:rPr lang="en-AU" sz="1400" b="1"/>
                        <a:t>A priori precession-nutation model:</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IAU(2000) and </a:t>
                      </a:r>
                      <a:r>
                        <a:rPr lang="en-AU" sz="1400" b="1" dirty="0" err="1"/>
                        <a:t>dX</a:t>
                      </a:r>
                      <a:r>
                        <a:rPr lang="en-AU" sz="1400" b="1" dirty="0"/>
                        <a:t> and </a:t>
                      </a:r>
                      <a:r>
                        <a:rPr lang="en-AU" sz="1400" b="1" dirty="0" err="1"/>
                        <a:t>dY</a:t>
                      </a:r>
                      <a:r>
                        <a:rPr lang="en-AU" sz="1400" b="1" dirty="0"/>
                        <a:t> corrections from IERS C04</a:t>
                      </a:r>
                      <a:endParaRPr lang="en-US" sz="1400" b="1" dirty="0">
                        <a:latin typeface="Times New Roman"/>
                        <a:ea typeface="Times New Roman"/>
                        <a:cs typeface="Times New Roman"/>
                      </a:endParaRPr>
                    </a:p>
                  </a:txBody>
                  <a:tcPr marL="13170" marR="13170" marT="0" marB="0">
                    <a:solidFill>
                      <a:schemeClr val="bg1"/>
                    </a:solidFill>
                  </a:tcPr>
                </a:tc>
              </a:tr>
              <a:tr h="414478">
                <a:tc>
                  <a:txBody>
                    <a:bodyPr/>
                    <a:lstStyle/>
                    <a:p>
                      <a:pPr marL="17780">
                        <a:spcAft>
                          <a:spcPts val="0"/>
                        </a:spcAft>
                      </a:pPr>
                      <a:r>
                        <a:rPr lang="en-AU" sz="1400" b="1"/>
                        <a:t>Short period tidal variations in x, y, UT1:</a:t>
                      </a:r>
                      <a:endParaRPr lang="en-US" sz="1400" b="1">
                        <a:latin typeface="Times New Roman"/>
                        <a:ea typeface="Times New Roman"/>
                        <a:cs typeface="Times New Roman"/>
                      </a:endParaRPr>
                    </a:p>
                  </a:txBody>
                  <a:tcPr marL="13170" marR="13170" marT="0" marB="0">
                    <a:solidFill>
                      <a:schemeClr val="bg1"/>
                    </a:solidFill>
                  </a:tcPr>
                </a:tc>
                <a:tc>
                  <a:txBody>
                    <a:bodyPr/>
                    <a:lstStyle/>
                    <a:p>
                      <a:pPr marL="17780" marR="17780">
                        <a:spcAft>
                          <a:spcPts val="0"/>
                        </a:spcAft>
                      </a:pPr>
                      <a:r>
                        <a:rPr lang="en-AU" sz="1400" b="1" dirty="0"/>
                        <a:t>Daily and semi-daily tidal variations, Ray's model</a:t>
                      </a:r>
                      <a:endParaRPr lang="en-US" sz="1400" b="1" dirty="0">
                        <a:latin typeface="Times New Roman"/>
                        <a:ea typeface="Times New Roman"/>
                        <a:cs typeface="Times New Roman"/>
                      </a:endParaRPr>
                    </a:p>
                  </a:txBody>
                  <a:tcPr marL="13170" marR="13170" marT="0" marB="0">
                    <a:solidFill>
                      <a:schemeClr val="bg1"/>
                    </a:solidFill>
                  </a:tcPr>
                </a:tc>
              </a:tr>
            </a:tbl>
          </a:graphicData>
        </a:graphic>
      </p:graphicFrame>
      <p:sp>
        <p:nvSpPr>
          <p:cNvPr id="6" name="Text Box 5"/>
          <p:cNvSpPr txBox="1">
            <a:spLocks noChangeArrowheads="1"/>
          </p:cNvSpPr>
          <p:nvPr/>
        </p:nvSpPr>
        <p:spPr bwMode="auto">
          <a:xfrm>
            <a:off x="2667000" y="381000"/>
            <a:ext cx="3906519" cy="52322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eaLnBrk="0" hangingPunct="0"/>
            <a:r>
              <a:rPr lang="en-AU" sz="2800" dirty="0" smtClean="0"/>
              <a:t>Program SLRP Version 4.2</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1"/>
            <a:ext cx="9161928" cy="6857999"/>
          </a:xfrm>
          <a:prstGeom prst="rect">
            <a:avLst/>
          </a:prstGeom>
          <a:noFill/>
          <a:ln w="9525">
            <a:noFill/>
            <a:miter lim="800000"/>
            <a:headEnd/>
            <a:tailEnd/>
          </a:ln>
          <a:effectLst/>
        </p:spPr>
      </p:pic>
      <p:sp>
        <p:nvSpPr>
          <p:cNvPr id="16" name="Rectangle 15"/>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nvGraphicFramePr>
        <p:xfrm>
          <a:off x="3962400" y="990600"/>
          <a:ext cx="4989830" cy="2011680"/>
        </p:xfrm>
        <a:graphic>
          <a:graphicData uri="http://schemas.openxmlformats.org/drawingml/2006/table">
            <a:tbl>
              <a:tblPr>
                <a:effectLst>
                  <a:innerShdw blurRad="114300">
                    <a:prstClr val="black"/>
                  </a:innerShdw>
                </a:effectLst>
              </a:tblPr>
              <a:tblGrid>
                <a:gridCol w="1520049"/>
                <a:gridCol w="3469781"/>
              </a:tblGrid>
              <a:tr h="0">
                <a:tc>
                  <a:txBody>
                    <a:bodyPr/>
                    <a:lstStyle/>
                    <a:p>
                      <a:pPr>
                        <a:spcAft>
                          <a:spcPts val="0"/>
                        </a:spcAft>
                      </a:pPr>
                      <a:r>
                        <a:rPr lang="en-AU" sz="1200" dirty="0">
                          <a:latin typeface="Times New Roman"/>
                          <a:ea typeface="Times New Roman"/>
                          <a:cs typeface="Times New Roman"/>
                        </a:rPr>
                        <a:t>Dynamical frame:</a:t>
                      </a:r>
                      <a:endParaRPr lang="en-US" sz="1000" dirty="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AU" sz="1200" dirty="0">
                          <a:latin typeface="Times New Roman"/>
                          <a:ea typeface="Times New Roman"/>
                          <a:cs typeface="Times New Roman"/>
                        </a:rPr>
                        <a:t>orbital state vector every month; </a:t>
                      </a:r>
                      <a:endParaRPr lang="en-US" sz="1000" dirty="0">
                        <a:latin typeface="Times New Roman"/>
                        <a:ea typeface="Times New Roman"/>
                        <a:cs typeface="Times New Roman"/>
                      </a:endParaRPr>
                    </a:p>
                    <a:p>
                      <a:pPr>
                        <a:spcAft>
                          <a:spcPts val="0"/>
                        </a:spcAft>
                      </a:pPr>
                      <a:r>
                        <a:rPr lang="en-AU" sz="1200" dirty="0">
                          <a:latin typeface="Times New Roman"/>
                          <a:ea typeface="Times New Roman"/>
                          <a:cs typeface="Times New Roman"/>
                        </a:rPr>
                        <a:t>along track acceleration twice per arc;</a:t>
                      </a:r>
                      <a:endParaRPr lang="en-US" sz="1000" dirty="0">
                        <a:latin typeface="Times New Roman"/>
                        <a:ea typeface="Times New Roman"/>
                        <a:cs typeface="Times New Roman"/>
                      </a:endParaRPr>
                    </a:p>
                    <a:p>
                      <a:pPr>
                        <a:spcAft>
                          <a:spcPts val="0"/>
                        </a:spcAft>
                      </a:pPr>
                      <a:r>
                        <a:rPr lang="en-AU" sz="1200" dirty="0">
                          <a:latin typeface="Times New Roman"/>
                          <a:ea typeface="Times New Roman"/>
                          <a:cs typeface="Times New Roman"/>
                        </a:rPr>
                        <a:t>solar radiation pressure coefficient twice per arc;</a:t>
                      </a:r>
                      <a:endParaRPr lang="en-US" sz="1000" dirty="0">
                        <a:latin typeface="Times New Roman"/>
                        <a:ea typeface="Times New Roman"/>
                        <a:cs typeface="Times New Roman"/>
                      </a:endParaRPr>
                    </a:p>
                  </a:txBody>
                  <a:tcPr marL="17780" marR="177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spcAft>
                          <a:spcPts val="0"/>
                        </a:spcAft>
                      </a:pPr>
                      <a:r>
                        <a:rPr lang="en-AU" sz="1200">
                          <a:latin typeface="Times New Roman"/>
                          <a:ea typeface="Times New Roman"/>
                          <a:cs typeface="Times New Roman"/>
                        </a:rPr>
                        <a:t>Terrestrial frame:</a:t>
                      </a:r>
                      <a:endParaRPr lang="en-US" sz="10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CA" sz="1200">
                          <a:latin typeface="Times New Roman"/>
                          <a:ea typeface="Times New Roman"/>
                          <a:cs typeface="Times New Roman"/>
                        </a:rPr>
                        <a:t>X0, Y0, Z0, XDOT, YDOT, ZDOT;</a:t>
                      </a:r>
                      <a:endParaRPr lang="en-US" sz="1000">
                        <a:latin typeface="Times New Roman"/>
                        <a:ea typeface="Times New Roman"/>
                        <a:cs typeface="Times New Roman"/>
                      </a:endParaRPr>
                    </a:p>
                  </a:txBody>
                  <a:tcPr marL="17780" marR="177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spcAft>
                          <a:spcPts val="0"/>
                        </a:spcAft>
                      </a:pPr>
                      <a:r>
                        <a:rPr lang="en-AU" sz="1200">
                          <a:latin typeface="Times New Roman"/>
                          <a:ea typeface="Times New Roman"/>
                          <a:cs typeface="Times New Roman"/>
                        </a:rPr>
                        <a:t>Earth orientation:</a:t>
                      </a:r>
                      <a:endParaRPr lang="en-US" sz="10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AU" sz="1200">
                          <a:latin typeface="Times New Roman"/>
                          <a:ea typeface="Times New Roman"/>
                          <a:cs typeface="Times New Roman"/>
                        </a:rPr>
                        <a:t>x, y, UT1 every day;</a:t>
                      </a:r>
                      <a:endParaRPr lang="en-US" sz="1000">
                        <a:latin typeface="Times New Roman"/>
                        <a:ea typeface="Times New Roman"/>
                        <a:cs typeface="Times New Roman"/>
                      </a:endParaRPr>
                    </a:p>
                  </a:txBody>
                  <a:tcPr marL="17780" marR="177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spcAft>
                          <a:spcPts val="0"/>
                        </a:spcAft>
                      </a:pPr>
                      <a:r>
                        <a:rPr lang="en-AU" sz="1200" dirty="0">
                          <a:latin typeface="Times New Roman"/>
                          <a:ea typeface="Times New Roman"/>
                          <a:cs typeface="Times New Roman"/>
                        </a:rPr>
                        <a:t>Others:</a:t>
                      </a:r>
                      <a:endParaRPr lang="en-US" sz="1000" dirty="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AU" sz="1200" dirty="0" err="1">
                          <a:latin typeface="Times New Roman"/>
                          <a:ea typeface="Times New Roman"/>
                          <a:cs typeface="Times New Roman"/>
                        </a:rPr>
                        <a:t>geogravitational</a:t>
                      </a:r>
                      <a:r>
                        <a:rPr lang="en-AU" sz="1200" dirty="0">
                          <a:latin typeface="Times New Roman"/>
                          <a:ea typeface="Times New Roman"/>
                          <a:cs typeface="Times New Roman"/>
                        </a:rPr>
                        <a:t> parameter GM0; </a:t>
                      </a:r>
                      <a:endParaRPr lang="en-US" sz="1000" dirty="0">
                        <a:latin typeface="Times New Roman"/>
                        <a:ea typeface="Times New Roman"/>
                        <a:cs typeface="Times New Roman"/>
                      </a:endParaRPr>
                    </a:p>
                    <a:p>
                      <a:pPr>
                        <a:spcAft>
                          <a:spcPts val="0"/>
                        </a:spcAft>
                      </a:pPr>
                      <a:r>
                        <a:rPr lang="en-AU" sz="1200" dirty="0">
                          <a:latin typeface="Times New Roman"/>
                          <a:ea typeface="Times New Roman"/>
                          <a:cs typeface="Times New Roman"/>
                        </a:rPr>
                        <a:t>selected set of 10 </a:t>
                      </a:r>
                      <a:r>
                        <a:rPr lang="en-AU" sz="1200" dirty="0" err="1">
                          <a:latin typeface="Times New Roman"/>
                          <a:ea typeface="Times New Roman"/>
                          <a:cs typeface="Times New Roman"/>
                        </a:rPr>
                        <a:t>geopotential</a:t>
                      </a:r>
                      <a:r>
                        <a:rPr lang="en-AU" sz="1200" dirty="0">
                          <a:latin typeface="Times New Roman"/>
                          <a:ea typeface="Times New Roman"/>
                          <a:cs typeface="Times New Roman"/>
                        </a:rPr>
                        <a:t> harmonics, including C</a:t>
                      </a:r>
                      <a:r>
                        <a:rPr lang="en-AU" sz="1200" baseline="-25000" dirty="0">
                          <a:latin typeface="Times New Roman"/>
                          <a:ea typeface="Times New Roman"/>
                          <a:cs typeface="Times New Roman"/>
                        </a:rPr>
                        <a:t>20</a:t>
                      </a:r>
                      <a:r>
                        <a:rPr lang="en-AU" sz="1200" dirty="0">
                          <a:latin typeface="Times New Roman"/>
                          <a:ea typeface="Times New Roman"/>
                          <a:cs typeface="Times New Roman"/>
                        </a:rPr>
                        <a:t>;</a:t>
                      </a:r>
                      <a:endParaRPr lang="en-US" sz="1000" dirty="0">
                        <a:latin typeface="Times New Roman"/>
                        <a:ea typeface="Times New Roman"/>
                        <a:cs typeface="Times New Roman"/>
                      </a:endParaRPr>
                    </a:p>
                    <a:p>
                      <a:pPr>
                        <a:spcAft>
                          <a:spcPts val="0"/>
                        </a:spcAft>
                      </a:pPr>
                      <a:r>
                        <a:rPr lang="en-AU" sz="1200" dirty="0">
                          <a:latin typeface="Times New Roman"/>
                          <a:ea typeface="Times New Roman"/>
                          <a:cs typeface="Times New Roman"/>
                        </a:rPr>
                        <a:t>selected ocean loading parameters</a:t>
                      </a:r>
                      <a:r>
                        <a:rPr lang="en-US" sz="1200" dirty="0">
                          <a:latin typeface="Times New Roman"/>
                          <a:ea typeface="Times New Roman"/>
                          <a:cs typeface="Times New Roman"/>
                        </a:rPr>
                        <a:t>;</a:t>
                      </a:r>
                      <a:endParaRPr lang="en-US" sz="1000" dirty="0">
                        <a:latin typeface="Times New Roman"/>
                        <a:ea typeface="Times New Roman"/>
                        <a:cs typeface="Times New Roman"/>
                      </a:endParaRPr>
                    </a:p>
                    <a:p>
                      <a:pPr>
                        <a:spcAft>
                          <a:spcPts val="0"/>
                        </a:spcAft>
                      </a:pPr>
                      <a:r>
                        <a:rPr lang="en-US" sz="1200" dirty="0">
                          <a:latin typeface="Times New Roman"/>
                          <a:ea typeface="Times New Roman"/>
                          <a:cs typeface="Times New Roman"/>
                        </a:rPr>
                        <a:t>s</a:t>
                      </a:r>
                      <a:r>
                        <a:rPr lang="en-AU" sz="1200" dirty="0" err="1">
                          <a:latin typeface="Times New Roman"/>
                          <a:ea typeface="Times New Roman"/>
                          <a:cs typeface="Times New Roman"/>
                        </a:rPr>
                        <a:t>tation’s</a:t>
                      </a:r>
                      <a:r>
                        <a:rPr lang="en-AU" sz="1200" dirty="0">
                          <a:latin typeface="Times New Roman"/>
                          <a:ea typeface="Times New Roman"/>
                          <a:cs typeface="Times New Roman"/>
                        </a:rPr>
                        <a:t> range biases </a:t>
                      </a:r>
                      <a:r>
                        <a:rPr lang="en-US" sz="1200" dirty="0">
                          <a:latin typeface="Times New Roman"/>
                          <a:ea typeface="Times New Roman"/>
                          <a:cs typeface="Times New Roman"/>
                        </a:rPr>
                        <a:t>(</a:t>
                      </a:r>
                      <a:r>
                        <a:rPr lang="en-AU" sz="1200" dirty="0">
                          <a:latin typeface="Times New Roman"/>
                          <a:ea typeface="Times New Roman"/>
                          <a:cs typeface="Times New Roman"/>
                        </a:rPr>
                        <a:t>fixing 7939</a:t>
                      </a:r>
                      <a:r>
                        <a:rPr lang="en-US" sz="1200" dirty="0">
                          <a:latin typeface="Times New Roman"/>
                          <a:ea typeface="Times New Roman"/>
                          <a:cs typeface="Times New Roman"/>
                        </a:rPr>
                        <a:t>);</a:t>
                      </a:r>
                      <a:endParaRPr lang="en-US" sz="1000" dirty="0">
                        <a:latin typeface="Times New Roman"/>
                        <a:ea typeface="Times New Roman"/>
                        <a:cs typeface="Times New Roman"/>
                      </a:endParaRPr>
                    </a:p>
                    <a:p>
                      <a:pPr>
                        <a:spcAft>
                          <a:spcPts val="0"/>
                        </a:spcAft>
                      </a:pPr>
                      <a:r>
                        <a:rPr lang="en-AU" sz="1200" dirty="0">
                          <a:latin typeface="Times New Roman"/>
                          <a:ea typeface="Times New Roman"/>
                          <a:cs typeface="Times New Roman"/>
                        </a:rPr>
                        <a:t>station’s time biases </a:t>
                      </a:r>
                      <a:r>
                        <a:rPr lang="en-US" sz="1200" dirty="0">
                          <a:latin typeface="Times New Roman"/>
                          <a:ea typeface="Times New Roman"/>
                          <a:cs typeface="Times New Roman"/>
                        </a:rPr>
                        <a:t>(</a:t>
                      </a:r>
                      <a:r>
                        <a:rPr lang="en-AU" sz="1200" dirty="0">
                          <a:latin typeface="Times New Roman"/>
                          <a:ea typeface="Times New Roman"/>
                          <a:cs typeface="Times New Roman"/>
                        </a:rPr>
                        <a:t>fixing 7939</a:t>
                      </a:r>
                      <a:r>
                        <a:rPr lang="en-US" sz="1200" dirty="0">
                          <a:latin typeface="Times New Roman"/>
                          <a:ea typeface="Times New Roman"/>
                          <a:cs typeface="Times New Roman"/>
                        </a:rPr>
                        <a:t>)</a:t>
                      </a:r>
                      <a:r>
                        <a:rPr lang="en-AU" sz="1200" dirty="0">
                          <a:latin typeface="Times New Roman"/>
                          <a:ea typeface="Times New Roman"/>
                          <a:cs typeface="Times New Roman"/>
                        </a:rPr>
                        <a:t>.</a:t>
                      </a:r>
                      <a:endParaRPr lang="en-US" sz="1000" dirty="0">
                        <a:latin typeface="Times New Roman"/>
                        <a:ea typeface="Times New Roman"/>
                        <a:cs typeface="Times New Roman"/>
                      </a:endParaRPr>
                    </a:p>
                  </a:txBody>
                  <a:tcPr marL="17780" marR="177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24578" name="Picture 2" descr="fig1"/>
          <p:cNvPicPr>
            <a:picLocks noChangeAspect="1" noChangeArrowheads="1"/>
          </p:cNvPicPr>
          <p:nvPr/>
        </p:nvPicPr>
        <p:blipFill>
          <a:blip r:embed="rId3"/>
          <a:srcRect/>
          <a:stretch>
            <a:fillRect/>
          </a:stretch>
        </p:blipFill>
        <p:spPr bwMode="auto">
          <a:xfrm>
            <a:off x="1828800" y="3083590"/>
            <a:ext cx="7162800" cy="3774410"/>
          </a:xfrm>
          <a:prstGeom prst="rect">
            <a:avLst/>
          </a:prstGeom>
          <a:noFill/>
          <a:ln w="9525">
            <a:noFill/>
            <a:miter lim="800000"/>
            <a:headEnd/>
            <a:tailEnd/>
          </a:ln>
          <a:effectLst>
            <a:glow rad="228600">
              <a:schemeClr val="accent6">
                <a:satMod val="175000"/>
                <a:alpha val="40000"/>
              </a:schemeClr>
            </a:glow>
          </a:effectLst>
        </p:spPr>
      </p:pic>
      <p:sp>
        <p:nvSpPr>
          <p:cNvPr id="9" name="Rectangle 8"/>
          <p:cNvSpPr/>
          <p:nvPr/>
        </p:nvSpPr>
        <p:spPr>
          <a:xfrm>
            <a:off x="990600" y="990600"/>
            <a:ext cx="2834687"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AU" dirty="0" smtClean="0">
                <a:solidFill>
                  <a:schemeClr val="tx1"/>
                </a:solidFill>
              </a:rPr>
              <a:t>Estimated parameters</a:t>
            </a:r>
          </a:p>
          <a:p>
            <a:r>
              <a:rPr lang="en-US" dirty="0" smtClean="0">
                <a:solidFill>
                  <a:schemeClr val="tx1"/>
                </a:solidFill>
              </a:rPr>
              <a:t>Unknowns     -   46180</a:t>
            </a:r>
          </a:p>
          <a:p>
            <a:r>
              <a:rPr lang="en-US" dirty="0" smtClean="0">
                <a:solidFill>
                  <a:schemeClr val="tx1"/>
                </a:solidFill>
              </a:rPr>
              <a:t>Observations  -  2292315</a:t>
            </a:r>
          </a:p>
          <a:p>
            <a:r>
              <a:rPr lang="en-US" dirty="0" smtClean="0">
                <a:solidFill>
                  <a:schemeClr val="tx1"/>
                </a:solidFill>
              </a:rPr>
              <a:t>Bad observations  -  182110</a:t>
            </a:r>
          </a:p>
          <a:p>
            <a:r>
              <a:rPr lang="en-US" dirty="0" smtClean="0">
                <a:solidFill>
                  <a:schemeClr val="tx1"/>
                </a:solidFill>
              </a:rPr>
              <a:t>                   &lt;10%</a:t>
            </a:r>
            <a:endParaRPr lang="en-US" dirty="0">
              <a:solidFill>
                <a:schemeClr val="tx1"/>
              </a:solidFill>
            </a:endParaRPr>
          </a:p>
        </p:txBody>
      </p:sp>
      <p:sp>
        <p:nvSpPr>
          <p:cNvPr id="10" name="Rectangle 9"/>
          <p:cNvSpPr/>
          <p:nvPr/>
        </p:nvSpPr>
        <p:spPr>
          <a:xfrm>
            <a:off x="0" y="4724400"/>
            <a:ext cx="21336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dirty="0" smtClean="0">
                <a:solidFill>
                  <a:schemeClr val="tx1"/>
                </a:solidFill>
              </a:rPr>
              <a:t>Monthly number of </a:t>
            </a:r>
          </a:p>
          <a:p>
            <a:r>
              <a:rPr lang="en-US" b="1" dirty="0" smtClean="0">
                <a:solidFill>
                  <a:schemeClr val="tx1"/>
                </a:solidFill>
              </a:rPr>
              <a:t>observations (</a:t>
            </a:r>
            <a:r>
              <a:rPr lang="en-US" b="1" i="1" dirty="0" err="1" smtClean="0">
                <a:solidFill>
                  <a:schemeClr val="tx1"/>
                </a:solidFill>
              </a:rPr>
              <a:t>N</a:t>
            </a:r>
            <a:r>
              <a:rPr lang="en-US" b="1" i="1" baseline="-25000" dirty="0" err="1" smtClean="0">
                <a:solidFill>
                  <a:schemeClr val="tx1"/>
                </a:solidFill>
              </a:rPr>
              <a:t>obs</a:t>
            </a:r>
            <a:r>
              <a:rPr lang="en-US" b="1" dirty="0" smtClean="0">
                <a:solidFill>
                  <a:schemeClr val="tx1"/>
                </a:solidFill>
              </a:rPr>
              <a:t>) </a:t>
            </a:r>
          </a:p>
          <a:p>
            <a:r>
              <a:rPr lang="en-US" b="1" dirty="0" smtClean="0">
                <a:solidFill>
                  <a:schemeClr val="tx1"/>
                </a:solidFill>
              </a:rPr>
              <a:t>and orbital fit</a:t>
            </a:r>
            <a:endParaRPr lang="en-US" b="1" dirty="0">
              <a:solidFill>
                <a:schemeClr val="tx1"/>
              </a:solidFill>
            </a:endParaRPr>
          </a:p>
        </p:txBody>
      </p:sp>
      <p:sp>
        <p:nvSpPr>
          <p:cNvPr id="12" name="Text Box 5"/>
          <p:cNvSpPr txBox="1">
            <a:spLocks noChangeArrowheads="1"/>
          </p:cNvSpPr>
          <p:nvPr/>
        </p:nvSpPr>
        <p:spPr bwMode="auto">
          <a:xfrm>
            <a:off x="2667000" y="381000"/>
            <a:ext cx="3906519" cy="52322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eaLnBrk="0" hangingPunct="0"/>
            <a:r>
              <a:rPr lang="en-AU" sz="2800" dirty="0" smtClean="0"/>
              <a:t>Program SLRP Version 4.2</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7931" y="0"/>
            <a:ext cx="9179859" cy="6858000"/>
          </a:xfrm>
          <a:prstGeom prst="rect">
            <a:avLst/>
          </a:prstGeom>
          <a:noFill/>
          <a:ln w="9525">
            <a:noFill/>
            <a:miter lim="800000"/>
            <a:headEnd/>
            <a:tailEnd/>
          </a:ln>
          <a:effectLst/>
        </p:spPr>
      </p:pic>
      <p:sp>
        <p:nvSpPr>
          <p:cNvPr id="10" name="TextBox 9"/>
          <p:cNvSpPr txBox="1"/>
          <p:nvPr/>
        </p:nvSpPr>
        <p:spPr>
          <a:xfrm>
            <a:off x="1828800" y="1447800"/>
            <a:ext cx="184731" cy="369332"/>
          </a:xfrm>
          <a:prstGeom prst="rect">
            <a:avLst/>
          </a:prstGeom>
          <a:noFill/>
        </p:spPr>
        <p:txBody>
          <a:bodyPr wrap="none" rtlCol="0">
            <a:spAutoFit/>
          </a:bodyPr>
          <a:lstStyle/>
          <a:p>
            <a:endParaRPr lang="bg-BG" dirty="0"/>
          </a:p>
        </p:txBody>
      </p:sp>
      <p:sp>
        <p:nvSpPr>
          <p:cNvPr id="13" name="Rectangle 12"/>
          <p:cNvSpPr/>
          <p:nvPr/>
        </p:nvSpPr>
        <p:spPr>
          <a:xfrm>
            <a:off x="3124200" y="381000"/>
            <a:ext cx="2209800" cy="41549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100" b="1" dirty="0" smtClean="0">
                <a:latin typeface="Arial" pitchFamily="34" charset="0"/>
                <a:cs typeface="Arial" pitchFamily="34" charset="0"/>
              </a:rPr>
              <a:t>EOP estimation </a:t>
            </a:r>
            <a:endParaRPr lang="bg-BG" sz="2100" b="1" dirty="0"/>
          </a:p>
        </p:txBody>
      </p:sp>
      <p:sp>
        <p:nvSpPr>
          <p:cNvPr id="21" name="Rectangle 20"/>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pic>
        <p:nvPicPr>
          <p:cNvPr id="3" name="Picture 4" descr="C04"/>
          <p:cNvPicPr>
            <a:picLocks noChangeAspect="1" noChangeArrowheads="1"/>
          </p:cNvPicPr>
          <p:nvPr/>
        </p:nvPicPr>
        <p:blipFill>
          <a:blip r:embed="rId3"/>
          <a:srcRect/>
          <a:stretch>
            <a:fillRect/>
          </a:stretch>
        </p:blipFill>
        <p:spPr bwMode="auto">
          <a:xfrm>
            <a:off x="533400" y="914400"/>
            <a:ext cx="7848600" cy="5767098"/>
          </a:xfrm>
          <a:prstGeom prst="rect">
            <a:avLst/>
          </a:prstGeom>
          <a:noFill/>
          <a:ln w="9525">
            <a:noFill/>
            <a:miter lim="800000"/>
            <a:headEnd/>
            <a:tailEnd/>
          </a:ln>
        </p:spPr>
      </p:pic>
      <p:sp>
        <p:nvSpPr>
          <p:cNvPr id="23" name="TextBox 22"/>
          <p:cNvSpPr txBox="1"/>
          <p:nvPr/>
        </p:nvSpPr>
        <p:spPr>
          <a:xfrm>
            <a:off x="5867400" y="1447800"/>
            <a:ext cx="2057400" cy="369332"/>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29790D"/>
                </a:solidFill>
              </a:rPr>
              <a:t>EOP  - C04 of IERS</a:t>
            </a:r>
            <a:endParaRPr lang="bg-BG" b="1" dirty="0">
              <a:solidFill>
                <a:srgbClr val="29790D"/>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17" name="TextBox 16"/>
          <p:cNvSpPr txBox="1"/>
          <p:nvPr/>
        </p:nvSpPr>
        <p:spPr>
          <a:xfrm>
            <a:off x="152400" y="762000"/>
            <a:ext cx="7162800" cy="646331"/>
          </a:xfrm>
          <a:prstGeom prst="rect">
            <a:avLst/>
          </a:prstGeom>
          <a:solidFill>
            <a:srgbClr val="B3FBB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rgbClr val="FF3399"/>
              </a:buClr>
              <a:buFont typeface="Wingdings" pitchFamily="2" charset="2"/>
              <a:buChar char="v"/>
            </a:pPr>
            <a:r>
              <a:rPr lang="en-US" dirty="0" smtClean="0"/>
              <a:t> Corrections of  a priory values of Universal Time and pole coordinates</a:t>
            </a:r>
          </a:p>
          <a:p>
            <a:pPr>
              <a:buClr>
                <a:srgbClr val="FF3399"/>
              </a:buClr>
              <a:buFont typeface="Wingdings" pitchFamily="2" charset="2"/>
              <a:buChar char="v"/>
            </a:pPr>
            <a:r>
              <a:rPr lang="en-US" dirty="0" smtClean="0"/>
              <a:t>  Possible </a:t>
            </a:r>
            <a:r>
              <a:rPr lang="en-US" dirty="0" err="1" smtClean="0"/>
              <a:t>unmodeled</a:t>
            </a:r>
            <a:r>
              <a:rPr lang="en-US" dirty="0" smtClean="0"/>
              <a:t> seasonal signals  in UT1 series</a:t>
            </a:r>
          </a:p>
        </p:txBody>
      </p:sp>
      <p:sp>
        <p:nvSpPr>
          <p:cNvPr id="14" name="Rectangle 13"/>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
        <p:nvSpPr>
          <p:cNvPr id="20" name="Rectangle 19"/>
          <p:cNvSpPr/>
          <p:nvPr/>
        </p:nvSpPr>
        <p:spPr>
          <a:xfrm>
            <a:off x="3124200" y="304800"/>
            <a:ext cx="2209800" cy="41549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100" b="1" dirty="0" smtClean="0">
                <a:latin typeface="Arial" pitchFamily="34" charset="0"/>
                <a:cs typeface="Arial" pitchFamily="34" charset="0"/>
              </a:rPr>
              <a:t>EOP estimation </a:t>
            </a:r>
            <a:endParaRPr lang="bg-BG" sz="2100" b="1" dirty="0"/>
          </a:p>
        </p:txBody>
      </p:sp>
      <p:pic>
        <p:nvPicPr>
          <p:cNvPr id="2050" name="Picture 2" descr="dxyu"/>
          <p:cNvPicPr>
            <a:picLocks noChangeAspect="1" noChangeArrowheads="1"/>
          </p:cNvPicPr>
          <p:nvPr/>
        </p:nvPicPr>
        <p:blipFill>
          <a:blip r:embed="rId3"/>
          <a:srcRect/>
          <a:stretch>
            <a:fillRect/>
          </a:stretch>
        </p:blipFill>
        <p:spPr bwMode="auto">
          <a:xfrm>
            <a:off x="2209799" y="1752600"/>
            <a:ext cx="6754451"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17" name="TextBox 16"/>
          <p:cNvSpPr txBox="1"/>
          <p:nvPr/>
        </p:nvSpPr>
        <p:spPr>
          <a:xfrm>
            <a:off x="152400" y="914400"/>
            <a:ext cx="8001000" cy="369332"/>
          </a:xfrm>
          <a:prstGeom prst="rect">
            <a:avLst/>
          </a:prstGeom>
          <a:solidFill>
            <a:srgbClr val="B3FBB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rgbClr val="FF3399"/>
              </a:buClr>
            </a:pPr>
            <a:r>
              <a:rPr lang="en-US" dirty="0" smtClean="0"/>
              <a:t> Errors of Universal Time UT1 and pole coordinates </a:t>
            </a:r>
            <a:r>
              <a:rPr lang="en-US" i="1" dirty="0" err="1" smtClean="0"/>
              <a:t>X</a:t>
            </a:r>
            <a:r>
              <a:rPr lang="en-US" i="1" baseline="-25000" dirty="0" err="1" smtClean="0"/>
              <a:t>p</a:t>
            </a:r>
            <a:r>
              <a:rPr lang="en-US" dirty="0" smtClean="0"/>
              <a:t> and </a:t>
            </a:r>
            <a:r>
              <a:rPr lang="en-US" i="1" dirty="0" err="1" smtClean="0"/>
              <a:t>Y</a:t>
            </a:r>
            <a:r>
              <a:rPr lang="en-US" i="1" baseline="-25000" dirty="0" err="1" smtClean="0"/>
              <a:t>p</a:t>
            </a:r>
            <a:r>
              <a:rPr lang="en-US" dirty="0" smtClean="0"/>
              <a:t> from the SLRP solution</a:t>
            </a:r>
          </a:p>
        </p:txBody>
      </p:sp>
      <p:sp>
        <p:nvSpPr>
          <p:cNvPr id="14" name="Rectangle 13"/>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
        <p:nvSpPr>
          <p:cNvPr id="20" name="Rectangle 19"/>
          <p:cNvSpPr/>
          <p:nvPr/>
        </p:nvSpPr>
        <p:spPr>
          <a:xfrm>
            <a:off x="3124200" y="304800"/>
            <a:ext cx="2209800" cy="41549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100" b="1" dirty="0" smtClean="0">
                <a:latin typeface="Arial" pitchFamily="34" charset="0"/>
                <a:cs typeface="Arial" pitchFamily="34" charset="0"/>
              </a:rPr>
              <a:t>EOP estimation </a:t>
            </a:r>
            <a:endParaRPr lang="bg-BG" sz="2100" b="1" dirty="0"/>
          </a:p>
        </p:txBody>
      </p:sp>
      <p:pic>
        <p:nvPicPr>
          <p:cNvPr id="3074" name="Picture 2" descr="sxyu"/>
          <p:cNvPicPr>
            <a:picLocks noChangeAspect="1" noChangeArrowheads="1"/>
          </p:cNvPicPr>
          <p:nvPr/>
        </p:nvPicPr>
        <p:blipFill>
          <a:blip r:embed="rId3"/>
          <a:srcRect/>
          <a:stretch>
            <a:fillRect/>
          </a:stretch>
        </p:blipFill>
        <p:spPr bwMode="auto">
          <a:xfrm>
            <a:off x="1905000" y="1524000"/>
            <a:ext cx="6999838" cy="5123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srcRect/>
          <a:stretch>
            <a:fillRect/>
          </a:stretch>
        </p:blipFill>
        <p:spPr bwMode="auto">
          <a:xfrm>
            <a:off x="1" y="0"/>
            <a:ext cx="9161928" cy="6857999"/>
          </a:xfrm>
          <a:prstGeom prst="rect">
            <a:avLst/>
          </a:prstGeom>
          <a:noFill/>
          <a:ln w="9525">
            <a:noFill/>
            <a:miter lim="800000"/>
            <a:headEnd/>
            <a:tailEnd/>
          </a:ln>
          <a:effectLst/>
        </p:spPr>
      </p:pic>
      <p:sp>
        <p:nvSpPr>
          <p:cNvPr id="17" name="TextBox 16"/>
          <p:cNvSpPr txBox="1"/>
          <p:nvPr/>
        </p:nvSpPr>
        <p:spPr>
          <a:xfrm>
            <a:off x="152400" y="1219200"/>
            <a:ext cx="8001000" cy="1754326"/>
          </a:xfrm>
          <a:prstGeom prst="rect">
            <a:avLst/>
          </a:prstGeom>
          <a:solidFill>
            <a:srgbClr val="B3FBB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rgbClr val="FF3399"/>
              </a:buClr>
            </a:pPr>
            <a:r>
              <a:rPr lang="en-AU" b="1" dirty="0" smtClean="0"/>
              <a:t>The estimation of combination J</a:t>
            </a:r>
            <a:r>
              <a:rPr lang="en-AU" b="1" baseline="-25000" dirty="0" smtClean="0"/>
              <a:t>2</a:t>
            </a:r>
            <a:r>
              <a:rPr lang="en-AU" b="1" dirty="0" smtClean="0"/>
              <a:t> + 0.037 J</a:t>
            </a:r>
            <a:r>
              <a:rPr lang="en-AU" b="1" baseline="-25000" dirty="0" smtClean="0"/>
              <a:t>4</a:t>
            </a:r>
            <a:r>
              <a:rPr lang="en-US" b="1" dirty="0" smtClean="0"/>
              <a:t> stabilizes the common solution</a:t>
            </a:r>
          </a:p>
          <a:p>
            <a:pPr>
              <a:buClr>
                <a:srgbClr val="FF3399"/>
              </a:buClr>
            </a:pPr>
            <a:endParaRPr lang="en-AU" dirty="0" smtClean="0"/>
          </a:p>
          <a:p>
            <a:pPr>
              <a:buClr>
                <a:srgbClr val="FF3399"/>
              </a:buClr>
            </a:pPr>
            <a:r>
              <a:rPr lang="en-AU" dirty="0" smtClean="0"/>
              <a:t>The rate of the obtained drift of the combination J</a:t>
            </a:r>
            <a:r>
              <a:rPr lang="en-AU" baseline="-25000" dirty="0" smtClean="0"/>
              <a:t>2</a:t>
            </a:r>
            <a:r>
              <a:rPr lang="en-AU" dirty="0" smtClean="0"/>
              <a:t> + 0.037 J</a:t>
            </a:r>
            <a:r>
              <a:rPr lang="en-AU" baseline="-25000" dirty="0" smtClean="0"/>
              <a:t>4</a:t>
            </a:r>
            <a:r>
              <a:rPr lang="en-AU" dirty="0" smtClean="0"/>
              <a:t> is:</a:t>
            </a:r>
          </a:p>
          <a:p>
            <a:pPr>
              <a:buClr>
                <a:srgbClr val="FF3399"/>
              </a:buClr>
            </a:pPr>
            <a:r>
              <a:rPr lang="en-AU" dirty="0" smtClean="0"/>
              <a:t>      </a:t>
            </a:r>
            <a:r>
              <a:rPr lang="en-AU" dirty="0" smtClean="0">
                <a:sym typeface="Symbol"/>
              </a:rPr>
              <a:t></a:t>
            </a:r>
            <a:r>
              <a:rPr lang="en-AU" dirty="0" smtClean="0"/>
              <a:t>1.2 </a:t>
            </a:r>
            <a:r>
              <a:rPr lang="en-AU" dirty="0" smtClean="0">
                <a:sym typeface="Symbol"/>
              </a:rPr>
              <a:t></a:t>
            </a:r>
            <a:r>
              <a:rPr lang="en-AU" dirty="0" smtClean="0"/>
              <a:t>10</a:t>
            </a:r>
            <a:r>
              <a:rPr lang="en-AU" baseline="30000" dirty="0" smtClean="0"/>
              <a:t>-12</a:t>
            </a:r>
            <a:r>
              <a:rPr lang="en-AU" dirty="0" smtClean="0"/>
              <a:t>a</a:t>
            </a:r>
            <a:r>
              <a:rPr lang="bg-BG" baseline="30000" dirty="0" smtClean="0">
                <a:sym typeface="Symbol"/>
              </a:rPr>
              <a:t></a:t>
            </a:r>
            <a:r>
              <a:rPr lang="bg-BG" baseline="30000" dirty="0" smtClean="0"/>
              <a:t>1</a:t>
            </a:r>
            <a:r>
              <a:rPr lang="en-AU" dirty="0" smtClean="0"/>
              <a:t> for the period 1984-1999; </a:t>
            </a:r>
          </a:p>
          <a:p>
            <a:pPr>
              <a:buClr>
                <a:srgbClr val="FF3399"/>
              </a:buClr>
            </a:pPr>
            <a:r>
              <a:rPr lang="en-AU" dirty="0" smtClean="0"/>
              <a:t>      +0.7 </a:t>
            </a:r>
            <a:r>
              <a:rPr lang="en-AU" dirty="0" smtClean="0">
                <a:sym typeface="Symbol"/>
              </a:rPr>
              <a:t></a:t>
            </a:r>
            <a:r>
              <a:rPr lang="en-AU" dirty="0" smtClean="0"/>
              <a:t>10</a:t>
            </a:r>
            <a:r>
              <a:rPr lang="en-AU" baseline="30000" dirty="0" smtClean="0"/>
              <a:t>-11</a:t>
            </a:r>
            <a:r>
              <a:rPr lang="en-AU" dirty="0" smtClean="0"/>
              <a:t>a</a:t>
            </a:r>
            <a:r>
              <a:rPr lang="bg-BG" baseline="30000" dirty="0" smtClean="0">
                <a:sym typeface="Symbol"/>
              </a:rPr>
              <a:t></a:t>
            </a:r>
            <a:r>
              <a:rPr lang="bg-BG" baseline="30000" dirty="0" smtClean="0"/>
              <a:t>1</a:t>
            </a:r>
            <a:r>
              <a:rPr lang="en-AU" dirty="0" smtClean="0"/>
              <a:t> for the period 1999-2006; </a:t>
            </a:r>
          </a:p>
          <a:p>
            <a:pPr>
              <a:buClr>
                <a:srgbClr val="FF3399"/>
              </a:buClr>
            </a:pPr>
            <a:r>
              <a:rPr lang="en-AU" dirty="0" smtClean="0">
                <a:sym typeface="Symbol"/>
              </a:rPr>
              <a:t>      </a:t>
            </a:r>
            <a:r>
              <a:rPr lang="en-AU" dirty="0" smtClean="0"/>
              <a:t>0.5 </a:t>
            </a:r>
            <a:r>
              <a:rPr lang="en-AU" dirty="0" smtClean="0">
                <a:sym typeface="Symbol"/>
              </a:rPr>
              <a:t></a:t>
            </a:r>
            <a:r>
              <a:rPr lang="en-AU" dirty="0" smtClean="0"/>
              <a:t>10</a:t>
            </a:r>
            <a:r>
              <a:rPr lang="en-AU" baseline="30000" dirty="0" smtClean="0"/>
              <a:t>-11</a:t>
            </a:r>
            <a:r>
              <a:rPr lang="en-AU" dirty="0" smtClean="0"/>
              <a:t>a</a:t>
            </a:r>
            <a:r>
              <a:rPr lang="bg-BG" baseline="30000" dirty="0" smtClean="0">
                <a:sym typeface="Symbol"/>
              </a:rPr>
              <a:t></a:t>
            </a:r>
            <a:r>
              <a:rPr lang="bg-BG" baseline="30000" dirty="0" smtClean="0"/>
              <a:t>1</a:t>
            </a:r>
            <a:r>
              <a:rPr lang="en-AU" dirty="0" smtClean="0"/>
              <a:t> for the period 2006-2012. </a:t>
            </a:r>
            <a:endParaRPr lang="en-US" dirty="0" smtClean="0"/>
          </a:p>
        </p:txBody>
      </p:sp>
      <p:sp>
        <p:nvSpPr>
          <p:cNvPr id="14" name="Rectangle 13"/>
          <p:cNvSpPr/>
          <p:nvPr/>
        </p:nvSpPr>
        <p:spPr>
          <a:xfrm>
            <a:off x="0" y="0"/>
            <a:ext cx="9144000" cy="27699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sz="1200" b="1" dirty="0" smtClean="0">
                <a:solidFill>
                  <a:schemeClr val="tx1"/>
                </a:solidFill>
                <a:latin typeface="Arial" pitchFamily="34" charset="0"/>
                <a:cs typeface="Arial" pitchFamily="34" charset="0"/>
              </a:rPr>
              <a:t>X SERBIAN-BULGARIAN ASTRONOMICAL CONFERENCE 30 MAY - 3 JUNE, 2016, BELGRADE, SERBIA</a:t>
            </a:r>
            <a:endParaRPr lang="bg-BG" sz="1200" b="1" dirty="0">
              <a:solidFill>
                <a:schemeClr val="tx1"/>
              </a:solidFill>
              <a:latin typeface="Arial" pitchFamily="34" charset="0"/>
              <a:cs typeface="Arial" pitchFamily="34" charset="0"/>
            </a:endParaRPr>
          </a:p>
        </p:txBody>
      </p:sp>
      <p:sp>
        <p:nvSpPr>
          <p:cNvPr id="20" name="Rectangle 19"/>
          <p:cNvSpPr/>
          <p:nvPr/>
        </p:nvSpPr>
        <p:spPr>
          <a:xfrm>
            <a:off x="1752600" y="457200"/>
            <a:ext cx="5029200" cy="41549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100" b="1" dirty="0" smtClean="0">
                <a:latin typeface="Arial" pitchFamily="34" charset="0"/>
                <a:cs typeface="Arial" pitchFamily="34" charset="0"/>
              </a:rPr>
              <a:t>Time variations of gravity coefficients</a:t>
            </a:r>
            <a:endParaRPr lang="bg-BG" sz="2100" b="1" dirty="0"/>
          </a:p>
        </p:txBody>
      </p:sp>
      <p:pic>
        <p:nvPicPr>
          <p:cNvPr id="4098" name="Picture 2" descr="j2_j4"/>
          <p:cNvPicPr>
            <a:picLocks noChangeAspect="1" noChangeArrowheads="1"/>
          </p:cNvPicPr>
          <p:nvPr/>
        </p:nvPicPr>
        <p:blipFill>
          <a:blip r:embed="rId3"/>
          <a:srcRect/>
          <a:stretch>
            <a:fillRect/>
          </a:stretch>
        </p:blipFill>
        <p:spPr bwMode="auto">
          <a:xfrm>
            <a:off x="138023" y="3733800"/>
            <a:ext cx="9005977"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1351</Words>
  <Application>Microsoft Office PowerPoint</Application>
  <PresentationFormat>On-screen Show (4:3)</PresentationFormat>
  <Paragraphs>125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EARTH ORIENTATION PARAMETERS AND GRAVITY VARIATIONS DETERMINED FROM LAGEOS 1 AND LAGEOS 2 DATA FOR THE PERIOD 1984 – 2011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AND  SYSTEMATIC POLAR  MOTION  JUMPS</dc:title>
  <dc:creator> . </dc:creator>
  <cp:lastModifiedBy>Yavor Chapanov</cp:lastModifiedBy>
  <cp:revision>256</cp:revision>
  <dcterms:created xsi:type="dcterms:W3CDTF">2013-09-11T10:58:37Z</dcterms:created>
  <dcterms:modified xsi:type="dcterms:W3CDTF">2016-05-28T15:21:57Z</dcterms:modified>
</cp:coreProperties>
</file>