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0" y="-114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960" y="1769400"/>
            <a:ext cx="5495760" cy="43855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89960" y="1769400"/>
            <a:ext cx="5495760" cy="438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85920" y="7076160"/>
            <a:ext cx="3363120" cy="348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>
                <a:solidFill>
                  <a:srgbClr val="336699"/>
                </a:solidFill>
                <a:latin typeface="Times New Roman"/>
              </a:rPr>
              <a:t>sladjana.mandic@gmail.com</a:t>
            </a:r>
            <a:endParaRPr/>
          </a:p>
        </p:txBody>
      </p:sp>
      <p:pic>
        <p:nvPicPr>
          <p:cNvPr id="3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9108360" y="6615360"/>
            <a:ext cx="822960" cy="81396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7805520" y="6687000"/>
            <a:ext cx="1097280" cy="6490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1411560"/>
            <a:ext cx="9068760" cy="1262520"/>
          </a:xfrm>
          <a:prstGeom prst="rect">
            <a:avLst/>
          </a:prstGeom>
        </p:spPr>
        <p:txBody>
          <a:bodyPr lIns="344880" tIns="172440" rIns="344880" bIns="172440" anchor="ctr"/>
          <a:lstStyle/>
          <a:p>
            <a:pPr algn="ctr"/>
            <a:r>
              <a:rPr lang="en-US" sz="4800" b="1">
                <a:solidFill>
                  <a:srgbClr val="000000"/>
                </a:solidFill>
                <a:latin typeface="Arial"/>
                <a:ea typeface="Open Hei"/>
              </a:rPr>
              <a:t>Spectroscopic Investigation of Gravitationally Lensed Quasars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0" y="3497040"/>
            <a:ext cx="9068760" cy="1560240"/>
          </a:xfrm>
          <a:prstGeom prst="rect">
            <a:avLst/>
          </a:prstGeom>
        </p:spPr>
        <p:txBody>
          <a:bodyPr lIns="344880" tIns="172440" rIns="344880" bIns="172440"/>
          <a:lstStyle/>
          <a:p>
            <a:pPr algn="ctr"/>
            <a:r>
              <a:rPr lang="sr-Latn-CS" sz="2600">
                <a:latin typeface="Arial"/>
              </a:rPr>
              <a:t>S. Marčeta Mandić</a:t>
            </a:r>
            <a:r>
              <a:rPr lang="en-US" sz="2600" baseline="30000">
                <a:latin typeface="Arial"/>
              </a:rPr>
              <a:t>1</a:t>
            </a:r>
            <a:r>
              <a:rPr lang="sr-Latn-CS" sz="2600">
                <a:latin typeface="Arial"/>
              </a:rPr>
              <a:t>, E. Bon</a:t>
            </a:r>
            <a:r>
              <a:rPr lang="en-US" sz="2600" baseline="30000">
                <a:latin typeface="Arial"/>
              </a:rPr>
              <a:t>1</a:t>
            </a:r>
            <a:r>
              <a:rPr lang="en-US" sz="2600">
                <a:latin typeface="Arial"/>
              </a:rPr>
              <a:t>, P. Jovanovi</a:t>
            </a:r>
            <a:r>
              <a:rPr lang="sr-Latn-CS" sz="2600">
                <a:latin typeface="Arial"/>
              </a:rPr>
              <a:t>ć</a:t>
            </a:r>
            <a:r>
              <a:rPr lang="en-US" sz="2600" baseline="30000">
                <a:latin typeface="Arial"/>
              </a:rPr>
              <a:t>1</a:t>
            </a:r>
            <a:r>
              <a:rPr lang="sr-Latn-CS" sz="2600">
                <a:latin typeface="Arial"/>
              </a:rPr>
              <a:t> , A. Moiseev</a:t>
            </a:r>
            <a:r>
              <a:rPr lang="en-US" sz="2600" baseline="30000">
                <a:latin typeface="Arial"/>
              </a:rPr>
              <a:t>2</a:t>
            </a:r>
            <a:r>
              <a:rPr lang="sr-Latn-CS" sz="2600">
                <a:latin typeface="Arial"/>
              </a:rPr>
              <a:t>, A. A. Smirnova</a:t>
            </a:r>
            <a:r>
              <a:rPr lang="en-US" sz="2600" baseline="30000">
                <a:latin typeface="Arial"/>
              </a:rPr>
              <a:t>2</a:t>
            </a:r>
            <a:r>
              <a:rPr lang="sr-Latn-CS" sz="2600">
                <a:latin typeface="Arial"/>
              </a:rPr>
              <a:t>, L. Č. Popović</a:t>
            </a:r>
            <a:r>
              <a:rPr lang="en-US" sz="2600" baseline="30000">
                <a:latin typeface="Arial"/>
              </a:rPr>
              <a:t>1</a:t>
            </a:r>
            <a:endParaRPr/>
          </a:p>
        </p:txBody>
      </p:sp>
      <p:sp>
        <p:nvSpPr>
          <p:cNvPr id="41" name="CustomShape 3"/>
          <p:cNvSpPr/>
          <p:nvPr/>
        </p:nvSpPr>
        <p:spPr>
          <a:xfrm>
            <a:off x="1329120" y="4782600"/>
            <a:ext cx="8066160" cy="885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sz="1600" baseline="30000">
                <a:latin typeface="Arial"/>
              </a:rPr>
              <a:t>1</a:t>
            </a:r>
            <a:r>
              <a:rPr lang="en-US" sz="1600">
                <a:latin typeface="Arial"/>
              </a:rPr>
              <a:t> Astronomical Observatory, Belgrade, Serbia</a:t>
            </a:r>
            <a:endParaRPr/>
          </a:p>
          <a:p>
            <a:pPr algn="ctr"/>
            <a:r>
              <a:rPr lang="en-US" sz="1600" baseline="30000">
                <a:latin typeface="Arial"/>
              </a:rPr>
              <a:t>2 </a:t>
            </a:r>
            <a:r>
              <a:rPr lang="en-US" sz="1600">
                <a:latin typeface="Arial"/>
              </a:rPr>
              <a:t>Special Astrophysical Observatory of the Russian Academy of Science, Russia</a:t>
            </a:r>
            <a:endParaRPr/>
          </a:p>
          <a:p>
            <a:pPr algn="ctr"/>
            <a:endParaRPr/>
          </a:p>
        </p:txBody>
      </p:sp>
      <p:sp>
        <p:nvSpPr>
          <p:cNvPr id="42" name="CustomShape 4"/>
          <p:cNvSpPr/>
          <p:nvPr/>
        </p:nvSpPr>
        <p:spPr>
          <a:xfrm>
            <a:off x="2517840" y="5646600"/>
            <a:ext cx="5040720" cy="885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/>
            <a:r>
              <a:rPr lang="en-US" sz="2000">
                <a:solidFill>
                  <a:srgbClr val="336699"/>
                </a:solidFill>
                <a:latin typeface="Arial"/>
              </a:rPr>
              <a:t>X SBAC, Belgrade, 30 May – 3 June, 2016</a:t>
            </a:r>
            <a:endParaRPr/>
          </a:p>
        </p:txBody>
      </p:sp>
      <p:sp>
        <p:nvSpPr>
          <p:cNvPr id="43" name="CustomShape 5"/>
          <p:cNvSpPr/>
          <p:nvPr/>
        </p:nvSpPr>
        <p:spPr>
          <a:xfrm>
            <a:off x="7459200" y="6328800"/>
            <a:ext cx="2560320" cy="1097280"/>
          </a:xfrm>
          <a:prstGeom prst="roundRect">
            <a:avLst>
              <a:gd name="adj" fmla="val 3600"/>
            </a:avLst>
          </a:prstGeom>
          <a:solidFill>
            <a:srgbClr val="DDDDDD"/>
          </a:solidFill>
          <a:ln>
            <a:noFill/>
          </a:ln>
        </p:spPr>
      </p:sp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8501040" y="6005160"/>
            <a:ext cx="1463040" cy="1454040"/>
          </a:xfrm>
          <a:prstGeom prst="rect">
            <a:avLst/>
          </a:prstGeom>
          <a:ln>
            <a:noFill/>
          </a:ln>
        </p:spPr>
      </p:pic>
      <p:sp>
        <p:nvSpPr>
          <p:cNvPr id="45" name="CustomShape 6"/>
          <p:cNvSpPr/>
          <p:nvPr/>
        </p:nvSpPr>
        <p:spPr>
          <a:xfrm>
            <a:off x="187560" y="6329160"/>
            <a:ext cx="2560320" cy="1097280"/>
          </a:xfrm>
          <a:prstGeom prst="roundRect">
            <a:avLst>
              <a:gd name="adj" fmla="val 3600"/>
            </a:avLst>
          </a:prstGeom>
          <a:solidFill>
            <a:srgbClr val="DDDDDD"/>
          </a:solidFill>
          <a:ln>
            <a:noFill/>
          </a:ln>
        </p:spPr>
      </p:sp>
      <p:sp>
        <p:nvSpPr>
          <p:cNvPr id="46" name="TextShape 7"/>
          <p:cNvSpPr txBox="1"/>
          <p:nvPr/>
        </p:nvSpPr>
        <p:spPr>
          <a:xfrm>
            <a:off x="3493800" y="6126480"/>
            <a:ext cx="3088800" cy="348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solidFill>
                  <a:srgbClr val="336699"/>
                </a:solidFill>
                <a:latin typeface="Times New Roman"/>
              </a:rPr>
              <a:t>sladjana.mandic@gmail.com</a:t>
            </a:r>
            <a:endParaRPr/>
          </a:p>
        </p:txBody>
      </p:sp>
      <p:pic>
        <p:nvPicPr>
          <p:cNvPr id="47" name="Picture 46"/>
          <p:cNvPicPr/>
          <p:nvPr/>
        </p:nvPicPr>
        <p:blipFill>
          <a:blip r:embed="rId3"/>
          <a:stretch>
            <a:fillRect/>
          </a:stretch>
        </p:blipFill>
        <p:spPr>
          <a:xfrm>
            <a:off x="162720" y="6257160"/>
            <a:ext cx="1828800" cy="107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39640" y="1021320"/>
            <a:ext cx="906876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>
                <a:latin typeface="Arial"/>
              </a:rPr>
              <a:t>Motivation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390525" y="3206880"/>
            <a:ext cx="9296399" cy="348768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latin typeface="Arial"/>
              </a:rPr>
              <a:t>Gravitational lensing is deflection of light from background source by gravity of massive objects, and it causes: multiple or ring-like images, amplification, etc.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latin typeface="Arial"/>
              </a:rPr>
              <a:t>For our investigation we have used quasar SDSS J1004+4112 lensed by galaxy cluster (time delays between it's images were used for investigation of cluster structure)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i="1" u="sng" dirty="0">
                <a:latin typeface="Arial"/>
              </a:rPr>
              <a:t>Theory of GL</a:t>
            </a:r>
            <a:r>
              <a:rPr lang="en-US" sz="2000" dirty="0">
                <a:latin typeface="Arial"/>
              </a:rPr>
              <a:t>: redshifts of different images of the same source should be equal 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i="1" u="sng" dirty="0">
                <a:latin typeface="Arial"/>
              </a:rPr>
              <a:t>Observation:</a:t>
            </a:r>
            <a:r>
              <a:rPr lang="en-US" sz="2000" dirty="0">
                <a:latin typeface="Arial"/>
              </a:rPr>
              <a:t> some difference in redshifts of lensed images (</a:t>
            </a:r>
            <a:r>
              <a:rPr lang="en-US" sz="2000" dirty="0" err="1">
                <a:latin typeface="Arial"/>
              </a:rPr>
              <a:t>Δz</a:t>
            </a:r>
            <a:r>
              <a:rPr lang="en-US" sz="2000" dirty="0">
                <a:latin typeface="Arial"/>
              </a:rPr>
              <a:t>) were detected 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latin typeface="Arial"/>
              </a:rPr>
              <a:t>Is that the case here? Also, we wanted to investigate if there some correlation between time delays (τ) and redshift differences (</a:t>
            </a:r>
            <a:r>
              <a:rPr lang="en-US" sz="2000" dirty="0" err="1">
                <a:latin typeface="Arial"/>
              </a:rPr>
              <a:t>Δz</a:t>
            </a:r>
            <a:r>
              <a:rPr lang="en-US" sz="2000" dirty="0">
                <a:latin typeface="Arial"/>
              </a:rPr>
              <a:t>) </a:t>
            </a:r>
            <a:endParaRPr sz="1600" dirty="0"/>
          </a:p>
        </p:txBody>
      </p:sp>
      <p:pic>
        <p:nvPicPr>
          <p:cNvPr id="50" name="Picture 49"/>
          <p:cNvPicPr/>
          <p:nvPr/>
        </p:nvPicPr>
        <p:blipFill>
          <a:blip r:embed="rId2"/>
          <a:stretch>
            <a:fillRect/>
          </a:stretch>
        </p:blipFill>
        <p:spPr>
          <a:xfrm>
            <a:off x="6479280" y="82080"/>
            <a:ext cx="3520440" cy="274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>
                <a:latin typeface="Arial"/>
              </a:rPr>
              <a:t>Methods</a:t>
            </a:r>
            <a:endParaRPr/>
          </a:p>
        </p:txBody>
      </p:sp>
      <p:pic>
        <p:nvPicPr>
          <p:cNvPr id="52" name="Picture 51"/>
          <p:cNvPicPr/>
          <p:nvPr/>
        </p:nvPicPr>
        <p:blipFill>
          <a:blip r:embed="rId2"/>
          <a:stretch>
            <a:fillRect/>
          </a:stretch>
        </p:blipFill>
        <p:spPr>
          <a:xfrm>
            <a:off x="5754960" y="-20160"/>
            <a:ext cx="4297680" cy="5294160"/>
          </a:xfrm>
          <a:prstGeom prst="rect">
            <a:avLst/>
          </a:prstGeom>
          <a:ln>
            <a:noFill/>
          </a:ln>
        </p:spPr>
      </p:pic>
      <p:sp>
        <p:nvSpPr>
          <p:cNvPr id="53" name="TextShape 2"/>
          <p:cNvSpPr txBox="1"/>
          <p:nvPr/>
        </p:nvSpPr>
        <p:spPr>
          <a:xfrm>
            <a:off x="504000" y="1697400"/>
            <a:ext cx="4982400" cy="5301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00" dirty="0">
                <a:solidFill>
                  <a:srgbClr val="000000"/>
                </a:solidFill>
                <a:latin typeface="Liberation Sans;Arial"/>
                <a:ea typeface="Open Hei"/>
              </a:rPr>
              <a:t>We have analyzed spectra of 4 lensed images, and between each lensed images (AB, AC, </a:t>
            </a:r>
            <a:r>
              <a:rPr lang="en-US" sz="2400" dirty="0" err="1">
                <a:solidFill>
                  <a:srgbClr val="000000"/>
                </a:solidFill>
                <a:latin typeface="Liberation Sans;Arial"/>
                <a:ea typeface="Open Hei"/>
              </a:rPr>
              <a:t>etc</a:t>
            </a:r>
            <a:r>
              <a:rPr lang="en-US" sz="2400" dirty="0">
                <a:solidFill>
                  <a:srgbClr val="000000"/>
                </a:solidFill>
                <a:latin typeface="Liberation Sans;Arial"/>
                <a:ea typeface="Open Hei"/>
              </a:rPr>
              <a:t>) we determined</a:t>
            </a:r>
            <a:r>
              <a:rPr lang="en-US" sz="2400" dirty="0" smtClean="0">
                <a:solidFill>
                  <a:srgbClr val="000000"/>
                </a:solidFill>
                <a:latin typeface="Liberation Sans;Arial"/>
                <a:ea typeface="Open Hei"/>
              </a:rPr>
              <a:t>:</a:t>
            </a:r>
          </a:p>
          <a:p>
            <a:endParaRPr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iberation Sans;Arial"/>
                <a:ea typeface="Open Hei"/>
              </a:rPr>
              <a:t>Line shifts (</a:t>
            </a:r>
            <a:r>
              <a:rPr lang="en-US" sz="2400" dirty="0" err="1">
                <a:solidFill>
                  <a:srgbClr val="000000"/>
                </a:solidFill>
                <a:latin typeface="Liberation Sans;Arial"/>
                <a:ea typeface="Open Hei"/>
              </a:rPr>
              <a:t>Δ</a:t>
            </a:r>
            <a:r>
              <a:rPr lang="en-US" sz="2400" dirty="0" err="1">
                <a:solidFill>
                  <a:srgbClr val="000000"/>
                </a:solidFill>
                <a:latin typeface="Ubuntu"/>
                <a:ea typeface="Ubuntu"/>
              </a:rPr>
              <a:t>λ</a:t>
            </a:r>
            <a:r>
              <a:rPr lang="en-US" sz="2400" dirty="0">
                <a:solidFill>
                  <a:srgbClr val="000000"/>
                </a:solidFill>
                <a:latin typeface="Liberation Sans;Arial"/>
                <a:ea typeface="Open Hei"/>
              </a:rPr>
              <a:t>) using cross correlation for C III] and CIV lines</a:t>
            </a:r>
            <a:r>
              <a:rPr lang="en-US" sz="2400" dirty="0" smtClean="0">
                <a:solidFill>
                  <a:srgbClr val="000000"/>
                </a:solidFill>
                <a:latin typeface="Liberation Sans;Arial"/>
                <a:ea typeface="Open Hei"/>
              </a:rPr>
              <a:t>.</a:t>
            </a:r>
          </a:p>
          <a:p>
            <a:pPr>
              <a:buSzPct val="45000"/>
            </a:pPr>
            <a:r>
              <a:rPr lang="en-US" sz="2400" dirty="0" smtClean="0">
                <a:solidFill>
                  <a:srgbClr val="000000"/>
                </a:solidFill>
                <a:latin typeface="Liberation Sans;Arial"/>
                <a:ea typeface="Open Hei"/>
              </a:rPr>
              <a:t> </a:t>
            </a:r>
            <a:endParaRPr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iberation Sans;Arial"/>
                <a:ea typeface="Open Hei"/>
              </a:rPr>
              <a:t>Redshift differences (</a:t>
            </a:r>
            <a:r>
              <a:rPr lang="en-US" sz="2400" dirty="0" err="1">
                <a:solidFill>
                  <a:srgbClr val="000000"/>
                </a:solidFill>
                <a:latin typeface="Liberation Sans;Arial"/>
                <a:ea typeface="Open Hei"/>
              </a:rPr>
              <a:t>Δz</a:t>
            </a:r>
            <a:r>
              <a:rPr lang="en-US" sz="2400" dirty="0">
                <a:solidFill>
                  <a:srgbClr val="000000"/>
                </a:solidFill>
                <a:latin typeface="Liberation Sans;Arial"/>
                <a:ea typeface="Open Hei"/>
              </a:rPr>
              <a:t>) for each line, </a:t>
            </a:r>
            <a:r>
              <a:rPr lang="en-US" sz="2400" dirty="0" smtClean="0">
                <a:solidFill>
                  <a:srgbClr val="000000"/>
                </a:solidFill>
                <a:latin typeface="Liberation Sans;Arial"/>
                <a:ea typeface="Open Hei"/>
              </a:rPr>
              <a:t>and averages.</a:t>
            </a:r>
            <a:endParaRPr dirty="0"/>
          </a:p>
          <a:p>
            <a:endParaRPr dirty="0"/>
          </a:p>
          <a:p>
            <a:endParaRPr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iberation Sans;Arial"/>
                <a:ea typeface="Open Hei"/>
              </a:rPr>
              <a:t>Q: if the mean measured redshift difference significant</a:t>
            </a:r>
            <a:r>
              <a:rPr lang="en-US" sz="2400" dirty="0" smtClean="0">
                <a:solidFill>
                  <a:srgbClr val="000000"/>
                </a:solidFill>
                <a:latin typeface="Liberation Sans;Arial"/>
                <a:ea typeface="Open Hei"/>
              </a:rPr>
              <a:t>?</a:t>
            </a:r>
            <a:endParaRPr dirty="0"/>
          </a:p>
        </p:txBody>
      </p:sp>
      <p:pic>
        <p:nvPicPr>
          <p:cNvPr id="54" name="Picture 53"/>
          <p:cNvPicPr/>
          <p:nvPr/>
        </p:nvPicPr>
        <p:blipFill>
          <a:blip r:embed="rId3"/>
          <a:stretch>
            <a:fillRect/>
          </a:stretch>
        </p:blipFill>
        <p:spPr>
          <a:xfrm>
            <a:off x="6348240" y="5231520"/>
            <a:ext cx="3628800" cy="22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3640" y="517320"/>
            <a:ext cx="906876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>
                <a:latin typeface="Arial"/>
              </a:rPr>
              <a:t>Results &amp;
Conclusions</a:t>
            </a:r>
            <a:endParaRPr/>
          </a:p>
        </p:txBody>
      </p:sp>
      <p:graphicFrame>
        <p:nvGraphicFramePr>
          <p:cNvPr id="56" name="Object 2"/>
          <p:cNvGraphicFramePr/>
          <p:nvPr/>
        </p:nvGraphicFramePr>
        <p:xfrm>
          <a:off x="3713040" y="97920"/>
          <a:ext cx="6251040" cy="290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preadsheet" r:id="rId4" imgW="0" imgH="0" progId="">
                  <p:embed/>
                </p:oleObj>
              </mc:Choice>
              <mc:Fallback>
                <p:oleObj name="Spreadsheet" r:id="rId4" imgW="0" imgH="0" progId="">
                  <p:embed/>
                  <p:pic>
                    <p:nvPicPr>
                      <p:cNvPr id="57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3040" y="97920"/>
                        <a:ext cx="6251040" cy="29059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Shape 3"/>
          <p:cNvSpPr txBox="1"/>
          <p:nvPr/>
        </p:nvSpPr>
        <p:spPr>
          <a:xfrm>
            <a:off x="288000" y="3119040"/>
            <a:ext cx="9130320" cy="337320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Liberation Sans;Arial"/>
                <a:ea typeface="Open Hei"/>
              </a:rPr>
              <a:t>We found that </a:t>
            </a:r>
            <a:r>
              <a:rPr lang="en-US" sz="2000" dirty="0" err="1">
                <a:solidFill>
                  <a:srgbClr val="000000"/>
                </a:solidFill>
                <a:latin typeface="Liberation Sans;Arial"/>
                <a:ea typeface="Open Hei"/>
              </a:rPr>
              <a:t>Δz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Open Hei"/>
              </a:rPr>
              <a:t> between AD images is significant (order-of-magnitude over the error). 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The largest time delay (&gt;1250 days)  was measured b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Open Hei"/>
              </a:rPr>
              <a:t>etween AD pair of images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Ubuntu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Ubuntu"/>
              </a:rPr>
              <a:t>Fohlmeister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Ubuntu"/>
              </a:rPr>
              <a:t>, J. et al. 2007,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Ubuntu"/>
              </a:rPr>
              <a:t>ApJ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Ubuntu"/>
              </a:rPr>
              <a:t>, 662)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. 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This might indicate that there could be some connection of the </a:t>
            </a:r>
            <a:r>
              <a:rPr lang="en-US" sz="2000" dirty="0" err="1">
                <a:solidFill>
                  <a:srgbClr val="000000"/>
                </a:solidFill>
                <a:latin typeface="Liberation Sans;Arial"/>
                <a:ea typeface="Open Hei"/>
              </a:rPr>
              <a:t>Δz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Open He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</a:rPr>
              <a:t>τ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 between gravitationally lensed images. 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The difference in redshifts could be caused by several reasons from different mass distribution of lens to unknown structures behind the lens. 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Open Hei"/>
              </a:rPr>
              <a:t>Detailed investigation of these causes will be performed on SDSS J1004+4112; </a:t>
            </a:r>
            <a:endParaRPr sz="1600" dirty="0"/>
          </a:p>
          <a:p>
            <a:pPr marL="342900" indent="-342900">
              <a:buSzPct val="45000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Open Hei"/>
              </a:rPr>
              <a:t>Also we will apply similar investigation on the sample of the multiple-imaged gravitationally lensed systems.</a:t>
            </a:r>
            <a:r>
              <a:rPr lang="en-US" sz="2000" dirty="0">
                <a:solidFill>
                  <a:srgbClr val="000000"/>
                </a:solidFill>
                <a:latin typeface="Liberation Sans;Arial"/>
                <a:ea typeface="Ubuntu"/>
              </a:rPr>
              <a:t> </a:t>
            </a:r>
            <a:endParaRPr sz="1600" dirty="0"/>
          </a:p>
        </p:txBody>
      </p:sp>
      <p:sp>
        <p:nvSpPr>
          <p:cNvPr id="7" name="CustomShape 4"/>
          <p:cNvSpPr/>
          <p:nvPr/>
        </p:nvSpPr>
        <p:spPr>
          <a:xfrm>
            <a:off x="503640" y="6785610"/>
            <a:ext cx="7202085" cy="653415"/>
          </a:xfrm>
          <a:prstGeom prst="roundRect">
            <a:avLst>
              <a:gd name="adj" fmla="val 3600"/>
            </a:avLst>
          </a:prstGeom>
          <a:solidFill>
            <a:srgbClr val="DDDDDD"/>
          </a:solidFill>
          <a:ln>
            <a:noFill/>
          </a:ln>
        </p:spPr>
        <p:txBody>
          <a:bodyPr wrap="none" lIns="90000" tIns="45000" rIns="90000" bIns="45000" anchor="ctr"/>
          <a:lstStyle/>
          <a:p>
            <a:pPr algn="ctr"/>
            <a:r>
              <a:rPr lang="en-US" sz="4400" dirty="0">
                <a:solidFill>
                  <a:srgbClr val="336699"/>
                </a:solidFill>
                <a:latin typeface="Arial"/>
              </a:rPr>
              <a:t>Thank you for </a:t>
            </a:r>
            <a:r>
              <a:rPr lang="en-US" sz="4400" dirty="0" smtClean="0">
                <a:solidFill>
                  <a:srgbClr val="336699"/>
                </a:solidFill>
                <a:latin typeface="Arial"/>
              </a:rPr>
              <a:t>your </a:t>
            </a:r>
            <a:r>
              <a:rPr lang="en-US" sz="4400" dirty="0">
                <a:solidFill>
                  <a:srgbClr val="336699"/>
                </a:solidFill>
                <a:latin typeface="Arial"/>
              </a:rPr>
              <a:t>attention!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Spreadsheet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ALEKSANDAR UROŠEVIĆ</cp:lastModifiedBy>
  <cp:revision>1</cp:revision>
  <dcterms:modified xsi:type="dcterms:W3CDTF">2016-06-03T09:23:34Z</dcterms:modified>
</cp:coreProperties>
</file>