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5" r:id="rId3"/>
    <p:sldId id="286" r:id="rId4"/>
    <p:sldId id="287" r:id="rId5"/>
    <p:sldId id="288" r:id="rId6"/>
    <p:sldId id="289" r:id="rId7"/>
    <p:sldId id="290" r:id="rId8"/>
    <p:sldId id="298" r:id="rId9"/>
    <p:sldId id="291" r:id="rId10"/>
    <p:sldId id="293" r:id="rId11"/>
    <p:sldId id="294" r:id="rId12"/>
    <p:sldId id="295" r:id="rId13"/>
    <p:sldId id="296" r:id="rId14"/>
    <p:sldId id="283" r:id="rId15"/>
    <p:sldId id="284" r:id="rId16"/>
    <p:sldId id="292" r:id="rId17"/>
    <p:sldId id="280" r:id="rId18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988" autoAdjust="0"/>
    <p:restoredTop sz="84699" autoAdjust="0"/>
  </p:normalViewPr>
  <p:slideViewPr>
    <p:cSldViewPr>
      <p:cViewPr>
        <p:scale>
          <a:sx n="66" d="100"/>
          <a:sy n="66" d="100"/>
        </p:scale>
        <p:origin x="-42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18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F793B-D4DF-4CB3-97A2-38219DF65F4C}" type="datetimeFigureOut">
              <a:rPr lang="bg-BG" smtClean="0"/>
              <a:pPr/>
              <a:t>09.6.2010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FCF2D-B50D-48D3-A8F8-533803670FE9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CEA50-3236-40C9-9837-CF39D6E5CB47}" type="datetimeFigureOut">
              <a:rPr lang="bg-BG" smtClean="0"/>
              <a:pPr/>
              <a:t>09.6.2010 г.</a:t>
            </a:fld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714348"/>
            <a:ext cx="5486400" cy="7743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8CE93-A0A4-4118-97D4-9B19F0919257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1</a:t>
            </a:fld>
            <a:endParaRPr lang="bg-BG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10</a:t>
            </a:fld>
            <a:endParaRPr lang="bg-BG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11</a:t>
            </a:fld>
            <a:endParaRPr lang="bg-BG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12</a:t>
            </a:fld>
            <a:endParaRPr lang="bg-BG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13</a:t>
            </a:fld>
            <a:endParaRPr lang="bg-BG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14</a:t>
            </a:fld>
            <a:endParaRPr lang="bg-BG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15</a:t>
            </a:fld>
            <a:endParaRPr lang="bg-BG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16</a:t>
            </a:fld>
            <a:endParaRPr lang="bg-BG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17</a:t>
            </a:fld>
            <a:endParaRPr lang="bg-B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2</a:t>
            </a:fld>
            <a:endParaRPr lang="bg-B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3</a:t>
            </a:fld>
            <a:endParaRPr lang="bg-B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4</a:t>
            </a:fld>
            <a:endParaRPr lang="bg-B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5</a:t>
            </a:fld>
            <a:endParaRPr lang="bg-BG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6</a:t>
            </a:fld>
            <a:endParaRPr lang="bg-BG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7</a:t>
            </a:fld>
            <a:endParaRPr lang="bg-BG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8</a:t>
            </a:fld>
            <a:endParaRPr lang="bg-BG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8CE93-A0A4-4118-97D4-9B19F0919257}" type="slidenum">
              <a:rPr lang="bg-BG" smtClean="0"/>
              <a:pPr/>
              <a:t>9</a:t>
            </a:fld>
            <a:endParaRPr lang="bg-B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E4BEF56-1473-431A-9C38-6D245EEA179D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D2A4D65-92E3-4029-B539-E445A25E81F3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5EBEF4-9D0C-4999-A555-7854ABBD50FA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2A4D65-92E3-4029-B539-E445A25E81F3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6B9E33-D4FB-466C-9084-2C9C8AACE809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2A4D65-92E3-4029-B539-E445A25E81F3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2A4D65-92E3-4029-B539-E445A25E81F3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A0B7BA-AF36-4353-B60C-6400A2842829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2A4D65-92E3-4029-B539-E445A25E81F3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4BA5EE-168B-4A39-BC55-E94F6D6D8EC0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2A4D65-92E3-4029-B539-E445A25E81F3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1D0E45-3327-4B25-9A30-9F7FE1A2598E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2A4D65-92E3-4029-B539-E445A25E81F3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4810BB-51FB-4520-B8FE-5A0F87D1D396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2A4D65-92E3-4029-B539-E445A25E81F3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3C10E5-3438-4BCA-95A7-BCAE0170F6DE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2A4D65-92E3-4029-B539-E445A25E81F3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4681CFC-C74D-4BFB-8494-2B6D9B199013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2A4D65-92E3-4029-B539-E445A25E81F3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BA3E7ED-A4BB-4E8E-8D8C-9913EDC98E74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D2A4D65-92E3-4029-B539-E445A25E81F3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"/>
            <a:lum/>
          </a:blip>
          <a:srcRect/>
          <a:stretch>
            <a:fillRect l="5000" r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46BF7D8-8CA9-439A-A3BE-9CF3B3106B4F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D2A4D65-92E3-4029-B539-E445A25E81F3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9000"/>
            <a:lum/>
          </a:blip>
          <a:srcRect/>
          <a:stretch>
            <a:fillRect l="5000" r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642918"/>
            <a:ext cx="8358246" cy="2153626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bg-BG" sz="3600" dirty="0" smtClean="0">
                <a:solidFill>
                  <a:srgbClr val="07012D"/>
                </a:solidFill>
              </a:rPr>
              <a:t>Bayesian Probability theory in Astronomy: Looking for stellar activity cycles in photometric data-series.</a:t>
            </a:r>
            <a:endParaRPr lang="bg-BG" sz="3600" dirty="0">
              <a:solidFill>
                <a:srgbClr val="07012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14686"/>
            <a:ext cx="8929718" cy="1928826"/>
          </a:xfrm>
        </p:spPr>
        <p:txBody>
          <a:bodyPr>
            <a:normAutofit fontScale="25000" lnSpcReduction="20000"/>
          </a:bodyPr>
          <a:lstStyle/>
          <a:p>
            <a:pPr algn="ctr">
              <a:spcAft>
                <a:spcPts val="1200"/>
              </a:spcAft>
            </a:pPr>
            <a:r>
              <a:rPr lang="en-US" sz="9600" b="1" dirty="0" smtClean="0">
                <a:solidFill>
                  <a:schemeClr val="bg2">
                    <a:lumMod val="25000"/>
                  </a:schemeClr>
                </a:solidFill>
              </a:rPr>
              <a:t>Ana Borisova, Institute of Astronomy, BAS</a:t>
            </a:r>
          </a:p>
          <a:p>
            <a:pPr algn="ctr">
              <a:spcAft>
                <a:spcPts val="1200"/>
              </a:spcAft>
            </a:pPr>
            <a:r>
              <a:rPr lang="en-US" sz="9600" b="1" dirty="0" smtClean="0">
                <a:solidFill>
                  <a:schemeClr val="bg2">
                    <a:lumMod val="25000"/>
                  </a:schemeClr>
                </a:solidFill>
              </a:rPr>
              <a:t>Lasko Laskov, Institute of Mathematics and Informatics, BAS</a:t>
            </a:r>
          </a:p>
          <a:p>
            <a:pPr algn="ctr"/>
            <a:r>
              <a:rPr lang="en-US" sz="9600" b="1" dirty="0" smtClean="0">
                <a:solidFill>
                  <a:schemeClr val="bg2">
                    <a:lumMod val="25000"/>
                  </a:schemeClr>
                </a:solidFill>
              </a:rPr>
              <a:t>Valeri Hambryan, Astrophysical Institute and </a:t>
            </a:r>
          </a:p>
          <a:p>
            <a:pPr algn="ctr"/>
            <a:r>
              <a:rPr lang="en-US" sz="9600" b="1" dirty="0" smtClean="0">
                <a:solidFill>
                  <a:schemeClr val="bg2">
                    <a:lumMod val="25000"/>
                  </a:schemeClr>
                </a:solidFill>
              </a:rPr>
              <a:t>University Observatory, Friedrich Schiller University</a:t>
            </a:r>
            <a:r>
              <a:rPr lang="en-US" sz="9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9600" b="1" dirty="0" smtClean="0">
                <a:solidFill>
                  <a:schemeClr val="bg2">
                    <a:lumMod val="25000"/>
                  </a:schemeClr>
                </a:solidFill>
              </a:rPr>
              <a:t>of Jena</a:t>
            </a:r>
            <a:endParaRPr lang="bg-BG" sz="9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en-US" sz="3400" b="1" dirty="0" smtClean="0"/>
          </a:p>
          <a:p>
            <a:pPr algn="ctr"/>
            <a:r>
              <a:rPr lang="en-US" sz="3400" b="1" dirty="0" smtClean="0"/>
              <a:t> </a:t>
            </a:r>
            <a:endParaRPr lang="bg-BG" sz="3400" b="1" dirty="0" smtClean="0"/>
          </a:p>
          <a:p>
            <a:pPr algn="ctr"/>
            <a:endParaRPr lang="bg-BG" b="1" dirty="0" smtClean="0"/>
          </a:p>
          <a:p>
            <a:pPr algn="ctr"/>
            <a:endParaRPr lang="bg-BG" sz="3600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240"/>
            <a:ext cx="1920240" cy="365760"/>
          </a:xfrm>
        </p:spPr>
        <p:txBody>
          <a:bodyPr/>
          <a:lstStyle/>
          <a:p>
            <a:endParaRPr lang="bg-BG" sz="900" dirty="0" smtClean="0"/>
          </a:p>
          <a:p>
            <a:fld id="{D8314AD1-95DD-4C6D-9E34-3666B489EFE6}" type="datetime3">
              <a:rPr lang="en-US" sz="900" smtClean="0"/>
              <a:pPr/>
              <a:t>9 June 2010</a:t>
            </a:fld>
            <a:endParaRPr lang="bg-B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1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Hypothesises: constant, nonperiodic, periodic signal</a:t>
            </a:r>
          </a:p>
          <a:p>
            <a:r>
              <a:rPr lang="en-US" dirty="0" smtClean="0"/>
              <a:t>Time series: d</a:t>
            </a:r>
            <a:r>
              <a:rPr lang="en-US" baseline="-25000" dirty="0" smtClean="0"/>
              <a:t>i</a:t>
            </a:r>
            <a:r>
              <a:rPr lang="en-US" dirty="0" smtClean="0"/>
              <a:t>=d</a:t>
            </a:r>
            <a:r>
              <a:rPr lang="en-US" baseline="-25000" dirty="0" smtClean="0"/>
              <a:t>pi</a:t>
            </a:r>
            <a:r>
              <a:rPr lang="en-US" dirty="0" smtClean="0"/>
              <a:t> +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baseline="-25000" dirty="0" smtClean="0"/>
              <a:t>, </a:t>
            </a:r>
            <a:r>
              <a:rPr lang="en-US" dirty="0" smtClean="0"/>
              <a:t>(d</a:t>
            </a:r>
            <a:r>
              <a:rPr lang="en-US" baseline="-25000" dirty="0" smtClean="0"/>
              <a:t>i </a:t>
            </a:r>
            <a:r>
              <a:rPr lang="en-US" dirty="0" smtClean="0"/>
              <a:t>– d</a:t>
            </a:r>
            <a:r>
              <a:rPr lang="en-US" baseline="-25000" dirty="0" smtClean="0"/>
              <a:t>pi</a:t>
            </a:r>
            <a:r>
              <a:rPr lang="en-US" dirty="0" smtClean="0"/>
              <a:t>) – Gaussian distribution</a:t>
            </a:r>
            <a:endParaRPr lang="en-US" baseline="-25000" dirty="0" smtClean="0"/>
          </a:p>
          <a:p>
            <a:r>
              <a:rPr lang="en-US" dirty="0" smtClean="0"/>
              <a:t>Data model for the periodic signal – stepwise function, with parameters:</a:t>
            </a:r>
          </a:p>
          <a:p>
            <a:pPr lvl="1"/>
            <a:r>
              <a:rPr lang="en-US" dirty="0" smtClean="0"/>
              <a:t>P, or </a:t>
            </a:r>
            <a:r>
              <a:rPr lang="en-US" dirty="0" smtClean="0">
                <a:latin typeface="Symbol" pitchFamily="18" charset="2"/>
              </a:rPr>
              <a:t>w - </a:t>
            </a:r>
            <a:r>
              <a:rPr lang="en-US" dirty="0" smtClean="0"/>
              <a:t>period or angular frequency, (p</a:t>
            </a:r>
            <a:r>
              <a:rPr lang="en-US" baseline="-25000" dirty="0" smtClean="0"/>
              <a:t>lo</a:t>
            </a:r>
            <a:r>
              <a:rPr lang="en-US" dirty="0" smtClean="0"/>
              <a:t>, p</a:t>
            </a:r>
            <a:r>
              <a:rPr lang="en-US" baseline="-25000" dirty="0" smtClean="0"/>
              <a:t>hi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 – number of bins from 2 to 12</a:t>
            </a:r>
          </a:p>
          <a:p>
            <a:pPr lvl="1"/>
            <a:r>
              <a:rPr lang="en-US" dirty="0" smtClean="0"/>
              <a:t>r</a:t>
            </a:r>
            <a:r>
              <a:rPr lang="en-US" baseline="-25000" dirty="0" smtClean="0"/>
              <a:t>i</a:t>
            </a:r>
            <a:r>
              <a:rPr lang="en-US" dirty="0" smtClean="0"/>
              <a:t> – light curve value in </a:t>
            </a:r>
            <a:r>
              <a:rPr lang="en-US" dirty="0" err="1" smtClean="0"/>
              <a:t>i</a:t>
            </a:r>
            <a:r>
              <a:rPr lang="en-US" dirty="0" smtClean="0"/>
              <a:t> bin</a:t>
            </a:r>
          </a:p>
          <a:p>
            <a:pPr lvl="1"/>
            <a:r>
              <a:rPr lang="en-US" dirty="0" smtClean="0"/>
              <a:t>b – Noise scale parameter , (0.05, 1.95)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700" dirty="0" err="1" smtClean="0"/>
              <a:t>Jeffreys</a:t>
            </a:r>
            <a:r>
              <a:rPr lang="en-US" sz="2700" dirty="0" smtClean="0"/>
              <a:t> priors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bg-BG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10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Gregory-</a:t>
            </a:r>
            <a:r>
              <a:rPr lang="en-US" sz="3200" dirty="0" err="1" smtClean="0"/>
              <a:t>Loredo</a:t>
            </a:r>
            <a:r>
              <a:rPr lang="en-US" sz="3200" dirty="0" smtClean="0"/>
              <a:t> method, </a:t>
            </a:r>
            <a:br>
              <a:rPr lang="en-US" sz="3200" dirty="0" smtClean="0"/>
            </a:br>
            <a:r>
              <a:rPr lang="en-US" sz="3200" dirty="0" smtClean="0"/>
              <a:t>Gaussian noise case</a:t>
            </a:r>
            <a:endParaRPr lang="bg-BG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57364"/>
            <a:ext cx="3328982" cy="414992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sinusoidal light curve with random data points distribution</a:t>
            </a:r>
          </a:p>
          <a:p>
            <a:r>
              <a:rPr lang="en-US" dirty="0" err="1" smtClean="0"/>
              <a:t>Np</a:t>
            </a:r>
            <a:r>
              <a:rPr lang="en-US" dirty="0" smtClean="0"/>
              <a:t> – number of data point 20 – 70 in a 100 years time interval</a:t>
            </a:r>
          </a:p>
          <a:p>
            <a:r>
              <a:rPr lang="en-US" dirty="0" smtClean="0"/>
              <a:t>Tested periods – 2 to 12 years </a:t>
            </a:r>
          </a:p>
          <a:p>
            <a:r>
              <a:rPr lang="en-US" dirty="0" smtClean="0"/>
              <a:t>Magnitude amplitude 0.2 to 1.0 </a:t>
            </a:r>
            <a:r>
              <a:rPr lang="en-US" dirty="0" err="1" smtClean="0"/>
              <a:t>mag</a:t>
            </a:r>
            <a:endParaRPr lang="en-US" dirty="0" smtClean="0"/>
          </a:p>
          <a:p>
            <a:r>
              <a:rPr lang="en-US" dirty="0" err="1" smtClean="0"/>
              <a:t>bootstraping</a:t>
            </a:r>
            <a:endParaRPr lang="bg-B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11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Gregory-</a:t>
            </a:r>
            <a:r>
              <a:rPr lang="en-US" sz="3600" dirty="0" err="1" smtClean="0"/>
              <a:t>Loredo</a:t>
            </a:r>
            <a:r>
              <a:rPr lang="en-US" sz="3600" dirty="0" smtClean="0"/>
              <a:t> method,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2700" dirty="0" smtClean="0"/>
              <a:t>Gaussian noise case – simulated data series tests</a:t>
            </a:r>
            <a:endParaRPr lang="bg-BG" sz="2700" dirty="0"/>
          </a:p>
        </p:txBody>
      </p:sp>
      <p:pic>
        <p:nvPicPr>
          <p:cNvPr id="7" name="Picture 6" descr="1gaus_fit.tif"/>
          <p:cNvPicPr>
            <a:picLocks noChangeAspect="1"/>
          </p:cNvPicPr>
          <p:nvPr/>
        </p:nvPicPr>
        <p:blipFill>
          <a:blip r:embed="rId3">
            <a:lum bright="-46000" contrast="85000"/>
          </a:blip>
          <a:stretch>
            <a:fillRect/>
          </a:stretch>
        </p:blipFill>
        <p:spPr>
          <a:xfrm>
            <a:off x="3643272" y="1785926"/>
            <a:ext cx="5500728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1amprob_P2_er05_N70.tif"/>
          <p:cNvPicPr>
            <a:picLocks noGrp="1" noChangeAspect="1"/>
          </p:cNvPicPr>
          <p:nvPr>
            <p:ph idx="1"/>
          </p:nvPr>
        </p:nvPicPr>
        <p:blipFill>
          <a:blip r:embed="rId3">
            <a:lum bright="-60000" contrast="84000"/>
          </a:blip>
          <a:stretch>
            <a:fillRect/>
          </a:stretch>
        </p:blipFill>
        <p:spPr>
          <a:xfrm>
            <a:off x="0" y="2857496"/>
            <a:ext cx="4400581" cy="314327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12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Gregory-</a:t>
            </a:r>
            <a:r>
              <a:rPr lang="en-US" sz="3600" dirty="0" err="1" smtClean="0"/>
              <a:t>Loredo</a:t>
            </a:r>
            <a:r>
              <a:rPr lang="en-US" sz="3600" dirty="0" smtClean="0"/>
              <a:t> method, 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2700" dirty="0" smtClean="0"/>
              <a:t>Gaussian noise case – simulated data series tests</a:t>
            </a:r>
            <a:endParaRPr lang="bg-BG" sz="2700" dirty="0"/>
          </a:p>
        </p:txBody>
      </p:sp>
      <p:pic>
        <p:nvPicPr>
          <p:cNvPr id="10" name="Picture 9" descr="1gprp_P2_A1_er05_5.tif"/>
          <p:cNvPicPr>
            <a:picLocks noChangeAspect="1"/>
          </p:cNvPicPr>
          <p:nvPr/>
        </p:nvPicPr>
        <p:blipFill>
          <a:blip r:embed="rId4">
            <a:lum bright="-74000" contrast="88000"/>
          </a:blip>
          <a:stretch>
            <a:fillRect/>
          </a:stretch>
        </p:blipFill>
        <p:spPr>
          <a:xfrm>
            <a:off x="4343389" y="1714488"/>
            <a:ext cx="4800611" cy="3429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erp_P30_A0.6_er05_5.eps"/>
          <p:cNvPicPr>
            <a:picLocks noGrp="1" noChangeAspect="1"/>
          </p:cNvPicPr>
          <p:nvPr>
            <p:ph idx="1"/>
          </p:nvPr>
        </p:nvPicPr>
        <p:blipFill>
          <a:blip r:embed="rId3">
            <a:lum bright="-19000" contrast="43000"/>
          </a:blip>
          <a:stretch>
            <a:fillRect/>
          </a:stretch>
        </p:blipFill>
        <p:spPr>
          <a:xfrm>
            <a:off x="0" y="2714620"/>
            <a:ext cx="4768803" cy="340831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13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Gregory-</a:t>
            </a:r>
            <a:r>
              <a:rPr lang="en-US" sz="3200" dirty="0" err="1" smtClean="0"/>
              <a:t>Loredo</a:t>
            </a:r>
            <a:r>
              <a:rPr lang="en-US" sz="3200" dirty="0" smtClean="0"/>
              <a:t> method,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400" dirty="0" smtClean="0"/>
              <a:t>Gaussian noise case – simulated data series tests</a:t>
            </a:r>
            <a:endParaRPr lang="bg-BG" sz="2400" dirty="0"/>
          </a:p>
        </p:txBody>
      </p:sp>
      <p:pic>
        <p:nvPicPr>
          <p:cNvPr id="9" name="Picture 8" descr="2amprob_P30_er05_N70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127" y="1714488"/>
            <a:ext cx="4597874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fig2.ep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868" y="4572008"/>
            <a:ext cx="2674356" cy="1911389"/>
          </a:xfrm>
          <a:solidFill>
            <a:schemeClr val="bg1"/>
          </a:solidFill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CE5AD-5A30-4DF6-951E-956C24F145E3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Ana Borisova - IA, BAS</a:t>
            </a:r>
            <a:endParaRPr lang="bg-B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14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Gregory-</a:t>
            </a:r>
            <a:r>
              <a:rPr lang="en-US" sz="2800" dirty="0" err="1" smtClean="0"/>
              <a:t>Loredo</a:t>
            </a:r>
            <a:r>
              <a:rPr lang="en-US" sz="2800" dirty="0" smtClean="0"/>
              <a:t> method : the case of CF Oct </a:t>
            </a:r>
            <a:br>
              <a:rPr lang="en-US" sz="2800" dirty="0" smtClean="0"/>
            </a:br>
            <a:r>
              <a:rPr lang="en-US" sz="2800" dirty="0" smtClean="0"/>
              <a:t>rotational variability</a:t>
            </a:r>
            <a:endParaRPr lang="bg-BG" sz="2800" dirty="0"/>
          </a:p>
        </p:txBody>
      </p:sp>
      <p:pic>
        <p:nvPicPr>
          <p:cNvPr id="11" name="Picture 10" descr="fig7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74" y="4500570"/>
            <a:ext cx="2754545" cy="19687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TextBox 31"/>
          <p:cNvSpPr txBox="1"/>
          <p:nvPr/>
        </p:nvSpPr>
        <p:spPr>
          <a:xfrm>
            <a:off x="0" y="1857364"/>
            <a:ext cx="5214942" cy="28315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-----------------------------------------------------------------------</a:t>
            </a:r>
          </a:p>
          <a:p>
            <a:r>
              <a:rPr lang="en-US" sz="1600" dirty="0" smtClean="0"/>
              <a:t>Dataset 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max</a:t>
            </a:r>
            <a:r>
              <a:rPr lang="en-US" sz="1600" dirty="0" smtClean="0"/>
              <a:t>    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max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      </a:t>
            </a:r>
            <a:r>
              <a:rPr lang="en-US" sz="1600" dirty="0" err="1" smtClean="0"/>
              <a:t>Prob</a:t>
            </a:r>
            <a:r>
              <a:rPr lang="en-US" sz="1600" baseline="-25000" dirty="0" err="1" smtClean="0"/>
              <a:t>max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  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mean</a:t>
            </a:r>
            <a:r>
              <a:rPr lang="en-US" sz="1600" dirty="0" smtClean="0"/>
              <a:t>  </a:t>
            </a:r>
            <a:r>
              <a:rPr lang="en-US" sz="1600" dirty="0" err="1" smtClean="0"/>
              <a:t>cre</a:t>
            </a:r>
            <a:r>
              <a:rPr lang="en-US" sz="1600" dirty="0" smtClean="0"/>
              <a:t>. int.  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bret</a:t>
            </a:r>
            <a:endParaRPr lang="en-US" sz="1600" baseline="-25000" dirty="0" smtClean="0"/>
          </a:p>
          <a:p>
            <a:r>
              <a:rPr lang="en-US" sz="1600" dirty="0" smtClean="0"/>
              <a:t>-----------------------------------------------------------------------</a:t>
            </a:r>
          </a:p>
          <a:p>
            <a:r>
              <a:rPr lang="en-US" sz="1600" dirty="0" smtClean="0"/>
              <a:t>BAM       </a:t>
            </a:r>
            <a:r>
              <a:rPr lang="bg-BG" sz="1600" dirty="0" smtClean="0"/>
              <a:t> </a:t>
            </a:r>
            <a:r>
              <a:rPr lang="en-US" sz="1600" dirty="0" smtClean="0"/>
              <a:t>3        20.04     0.31        20.04    0.01     20.04</a:t>
            </a:r>
          </a:p>
          <a:p>
            <a:r>
              <a:rPr lang="en-US" sz="1600" dirty="0" smtClean="0"/>
              <a:t>PHOT      2         20.17     0.16        20.16    0.03     20.16</a:t>
            </a:r>
          </a:p>
          <a:p>
            <a:r>
              <a:rPr lang="en-US" sz="1600" dirty="0" smtClean="0"/>
              <a:t>HIP          2         20.46     0.07        20.45    0.05     20.51</a:t>
            </a:r>
          </a:p>
          <a:p>
            <a:r>
              <a:rPr lang="en-US" sz="1600" dirty="0" smtClean="0"/>
              <a:t>ASAS      3         19.94     0.68        19.94    0.02     19.93</a:t>
            </a:r>
          </a:p>
          <a:p>
            <a:r>
              <a:rPr lang="en-US" sz="1600" dirty="0" smtClean="0"/>
              <a:t>-----------------------------------------------------------------------ALL         3         20.16     0.45        20.14    0.04     20.11</a:t>
            </a:r>
          </a:p>
          <a:p>
            <a:r>
              <a:rPr lang="en-US" sz="1600" dirty="0" smtClean="0"/>
              <a:t>-----------------------------------------------------------------------</a:t>
            </a:r>
            <a:r>
              <a:rPr lang="en-US" dirty="0" smtClean="0"/>
              <a:t>	</a:t>
            </a:r>
            <a:endParaRPr lang="bg-BG" dirty="0"/>
          </a:p>
        </p:txBody>
      </p:sp>
      <p:sp>
        <p:nvSpPr>
          <p:cNvPr id="33" name="TextBox 32"/>
          <p:cNvSpPr txBox="1"/>
          <p:nvPr/>
        </p:nvSpPr>
        <p:spPr>
          <a:xfrm>
            <a:off x="0" y="1000108"/>
            <a:ext cx="5143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Wingdings 3" pitchFamily="18" charset="2"/>
              <a:buChar char="}"/>
            </a:pPr>
            <a:r>
              <a:rPr lang="en-US" dirty="0" smtClean="0"/>
              <a:t>Period range</a:t>
            </a:r>
            <a:r>
              <a:rPr lang="bg-BG" dirty="0" smtClean="0"/>
              <a:t>  19 – 21</a:t>
            </a:r>
            <a:r>
              <a:rPr lang="en-US" baseline="30000" dirty="0" smtClean="0"/>
              <a:t>d</a:t>
            </a:r>
            <a:endParaRPr lang="bg-BG" baseline="30000" dirty="0" smtClean="0"/>
          </a:p>
          <a:p>
            <a:pPr>
              <a:buClr>
                <a:schemeClr val="accent1"/>
              </a:buClr>
              <a:buFont typeface="Wingdings 3" pitchFamily="18" charset="2"/>
              <a:buChar char="}"/>
            </a:pPr>
            <a:r>
              <a:rPr lang="en-US" dirty="0" smtClean="0"/>
              <a:t>Error parameter</a:t>
            </a:r>
          </a:p>
          <a:p>
            <a:pPr>
              <a:buClr>
                <a:schemeClr val="accent1"/>
              </a:buClr>
              <a:buFont typeface="Wingdings 3" pitchFamily="18" charset="2"/>
              <a:buChar char="}"/>
            </a:pPr>
            <a:r>
              <a:rPr lang="en-US" dirty="0" smtClean="0"/>
              <a:t>Number of bins parameter</a:t>
            </a:r>
          </a:p>
        </p:txBody>
      </p:sp>
      <p:pic>
        <p:nvPicPr>
          <p:cNvPr id="19" name="Picture 18" descr="BAMean_m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4572008"/>
            <a:ext cx="2628685" cy="1878748"/>
          </a:xfrm>
          <a:prstGeom prst="rect">
            <a:avLst/>
          </a:prstGeom>
        </p:spPr>
      </p:pic>
      <p:pic>
        <p:nvPicPr>
          <p:cNvPr id="21" name="Picture 20" descr="fig1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439" y="1071546"/>
            <a:ext cx="4500562" cy="3216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80C3F-20B1-4FEE-81A0-D4D907897C51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15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Gregory-</a:t>
            </a:r>
            <a:r>
              <a:rPr lang="en-US" sz="2800" dirty="0" err="1" smtClean="0"/>
              <a:t>Loredo</a:t>
            </a:r>
            <a:r>
              <a:rPr lang="en-US" sz="2800" dirty="0" smtClean="0"/>
              <a:t> method : the case of CF Oct </a:t>
            </a:r>
            <a:br>
              <a:rPr lang="en-US" sz="2800" dirty="0" smtClean="0"/>
            </a:br>
            <a:r>
              <a:rPr lang="en-US" sz="2800" dirty="0" smtClean="0"/>
              <a:t>long-term cyclic variability</a:t>
            </a:r>
            <a:endParaRPr lang="bg-BG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928802"/>
            <a:ext cx="535781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Hypothesis testing:</a:t>
            </a:r>
          </a:p>
          <a:p>
            <a:r>
              <a:rPr lang="en-US" sz="2400" dirty="0" err="1" smtClean="0"/>
              <a:t>Hc</a:t>
            </a:r>
            <a:r>
              <a:rPr lang="en-US" sz="2400" dirty="0" smtClean="0"/>
              <a:t>/(</a:t>
            </a:r>
            <a:r>
              <a:rPr lang="en-US" sz="2400" dirty="0" err="1" smtClean="0"/>
              <a:t>Hc+Hnp+Hp</a:t>
            </a:r>
            <a:r>
              <a:rPr lang="en-US" sz="2400" dirty="0" smtClean="0"/>
              <a:t>) ~ 10</a:t>
            </a:r>
            <a:r>
              <a:rPr lang="en-US" sz="2400" baseline="30000" dirty="0" smtClean="0"/>
              <a:t>-3</a:t>
            </a:r>
          </a:p>
          <a:p>
            <a:r>
              <a:rPr lang="en-US" sz="2400" dirty="0" err="1" smtClean="0"/>
              <a:t>Hnp</a:t>
            </a:r>
            <a:r>
              <a:rPr lang="en-US" sz="2400" dirty="0" smtClean="0"/>
              <a:t>/(</a:t>
            </a:r>
            <a:r>
              <a:rPr lang="en-US" sz="2400" dirty="0" err="1" smtClean="0"/>
              <a:t>Hc+Hnp+Hp</a:t>
            </a:r>
            <a:r>
              <a:rPr lang="en-US" sz="2400" dirty="0" smtClean="0"/>
              <a:t>) ~ 10</a:t>
            </a:r>
            <a:r>
              <a:rPr lang="en-US" sz="2400" baseline="30000" dirty="0" smtClean="0"/>
              <a:t>-9</a:t>
            </a:r>
          </a:p>
          <a:p>
            <a:r>
              <a:rPr lang="en-US" sz="2400" dirty="0" smtClean="0"/>
              <a:t>Hp/(</a:t>
            </a:r>
            <a:r>
              <a:rPr lang="en-US" sz="2400" dirty="0" err="1" smtClean="0"/>
              <a:t>Hc+Hnp+Hp</a:t>
            </a:r>
            <a:r>
              <a:rPr lang="en-US" sz="2400" dirty="0" smtClean="0"/>
              <a:t>) ~ 0.995</a:t>
            </a:r>
          </a:p>
          <a:p>
            <a:endParaRPr lang="en-US" dirty="0" smtClean="0"/>
          </a:p>
          <a:p>
            <a:r>
              <a:rPr lang="en-US" sz="2000" dirty="0" smtClean="0"/>
              <a:t>Period range: 1</a:t>
            </a:r>
            <a:r>
              <a:rPr lang="bg-BG" sz="2000" dirty="0" smtClean="0"/>
              <a:t>0 до 6000</a:t>
            </a:r>
            <a:r>
              <a:rPr lang="en-US" sz="2000" baseline="30000" dirty="0" smtClean="0"/>
              <a:t>d</a:t>
            </a:r>
          </a:p>
          <a:p>
            <a:endParaRPr lang="en-US" sz="2000" dirty="0" smtClean="0"/>
          </a:p>
          <a:p>
            <a:pPr>
              <a:buClr>
                <a:schemeClr val="accent1"/>
              </a:buClr>
              <a:buFont typeface="Wingdings 3" pitchFamily="18" charset="2"/>
              <a:buChar char="}"/>
            </a:pPr>
            <a:r>
              <a:rPr lang="bg-BG" sz="2000" dirty="0" smtClean="0"/>
              <a:t> </a:t>
            </a:r>
            <a:r>
              <a:rPr lang="en-US" sz="2000" dirty="0" smtClean="0"/>
              <a:t>&lt;V&gt;</a:t>
            </a:r>
            <a:r>
              <a:rPr lang="bg-BG" sz="2000" dirty="0" smtClean="0"/>
              <a:t> </a:t>
            </a:r>
            <a:r>
              <a:rPr lang="en-US" sz="2000" dirty="0" smtClean="0"/>
              <a:t>magnitudes</a:t>
            </a:r>
            <a:r>
              <a:rPr lang="bg-BG" sz="2000" dirty="0" smtClean="0"/>
              <a:t>: </a:t>
            </a:r>
          </a:p>
          <a:p>
            <a:pPr>
              <a:buClr>
                <a:schemeClr val="accent1"/>
              </a:buClr>
            </a:pPr>
            <a:r>
              <a:rPr lang="en-US" sz="2000" dirty="0" smtClean="0"/>
              <a:t>periods</a:t>
            </a:r>
            <a:r>
              <a:rPr lang="bg-BG" sz="2000" dirty="0" smtClean="0"/>
              <a:t>: 3582</a:t>
            </a:r>
            <a:r>
              <a:rPr lang="en-US" sz="2000" baseline="30000" dirty="0" smtClean="0"/>
              <a:t>d</a:t>
            </a:r>
            <a:r>
              <a:rPr lang="en-US" sz="2000" dirty="0" smtClean="0"/>
              <a:t>, (~</a:t>
            </a:r>
            <a:r>
              <a:rPr lang="bg-BG" sz="2000" dirty="0" smtClean="0"/>
              <a:t>9</a:t>
            </a:r>
            <a:r>
              <a:rPr lang="en-US" sz="2000" dirty="0" smtClean="0"/>
              <a:t>.</a:t>
            </a:r>
            <a:r>
              <a:rPr lang="bg-BG" sz="2000" dirty="0" smtClean="0"/>
              <a:t>81</a:t>
            </a:r>
            <a:r>
              <a:rPr lang="en-US" sz="2000" dirty="0" smtClean="0"/>
              <a:t>y);</a:t>
            </a:r>
            <a:r>
              <a:rPr lang="bg-BG" sz="2000" dirty="0" smtClean="0"/>
              <a:t> 2432.5</a:t>
            </a:r>
            <a:r>
              <a:rPr lang="en-US" sz="2000" baseline="30000" dirty="0" smtClean="0"/>
              <a:t>d</a:t>
            </a:r>
            <a:r>
              <a:rPr lang="en-US" sz="2000" dirty="0" smtClean="0"/>
              <a:t> (~6.</a:t>
            </a:r>
            <a:r>
              <a:rPr lang="bg-BG" sz="2000" dirty="0" smtClean="0"/>
              <a:t>66</a:t>
            </a:r>
            <a:r>
              <a:rPr lang="en-US" sz="2000" dirty="0" smtClean="0"/>
              <a:t>y), 1173</a:t>
            </a:r>
            <a:r>
              <a:rPr lang="en-US" sz="2000" baseline="30000" dirty="0" smtClean="0"/>
              <a:t>d</a:t>
            </a:r>
            <a:r>
              <a:rPr lang="en-US" sz="2000" dirty="0" smtClean="0"/>
              <a:t> (~3.</a:t>
            </a:r>
            <a:r>
              <a:rPr lang="bg-BG" sz="2000" dirty="0" smtClean="0"/>
              <a:t>21</a:t>
            </a:r>
            <a:r>
              <a:rPr lang="en-US" sz="2000" dirty="0" smtClean="0"/>
              <a:t>y)</a:t>
            </a:r>
          </a:p>
          <a:p>
            <a:r>
              <a:rPr lang="en-US" sz="2000" dirty="0" smtClean="0"/>
              <a:t>Confidence intervals</a:t>
            </a:r>
            <a:r>
              <a:rPr lang="bg-BG" sz="2000" dirty="0" smtClean="0"/>
              <a:t>: 300</a:t>
            </a:r>
            <a:r>
              <a:rPr lang="en-US" sz="2000" baseline="30000" dirty="0" smtClean="0"/>
              <a:t>d</a:t>
            </a:r>
            <a:r>
              <a:rPr lang="en-US" sz="2000" dirty="0" smtClean="0"/>
              <a:t>, 150</a:t>
            </a:r>
            <a:r>
              <a:rPr lang="en-US" sz="2000" baseline="30000" dirty="0" smtClean="0"/>
              <a:t>d</a:t>
            </a:r>
            <a:r>
              <a:rPr lang="en-US" sz="2000" dirty="0" smtClean="0"/>
              <a:t>, 20</a:t>
            </a:r>
            <a:r>
              <a:rPr lang="en-US" sz="2000" baseline="30000" dirty="0" smtClean="0"/>
              <a:t>d</a:t>
            </a:r>
          </a:p>
          <a:p>
            <a:r>
              <a:rPr lang="en-US" sz="2000" dirty="0" err="1" smtClean="0"/>
              <a:t>Probablity</a:t>
            </a:r>
            <a:r>
              <a:rPr lang="en-US" sz="2000" dirty="0" smtClean="0"/>
              <a:t>: </a:t>
            </a:r>
            <a:r>
              <a:rPr lang="bg-BG" sz="2000" dirty="0" smtClean="0"/>
              <a:t>0.02 , 0,008, 0.0003</a:t>
            </a:r>
            <a:endParaRPr lang="en-US" sz="2000" dirty="0" smtClean="0"/>
          </a:p>
          <a:p>
            <a:r>
              <a:rPr lang="en-US" dirty="0" smtClean="0"/>
              <a:t>  </a:t>
            </a:r>
          </a:p>
          <a:p>
            <a:endParaRPr lang="en-US" sz="1600" dirty="0" smtClean="0"/>
          </a:p>
          <a:p>
            <a:endParaRPr lang="bg-BG" sz="800" dirty="0" smtClean="0"/>
          </a:p>
        </p:txBody>
      </p:sp>
      <p:pic>
        <p:nvPicPr>
          <p:cNvPr id="13" name="Picture 12" descr="fig13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1357298"/>
            <a:ext cx="4397967" cy="314327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Objective direction of the Bayes theory – useful tool for data-mining heterogeneous data series (with random time distribution, sparse data, different measurement errors)</a:t>
            </a:r>
          </a:p>
          <a:p>
            <a:r>
              <a:rPr lang="en-US" dirty="0" smtClean="0"/>
              <a:t>Hypothesis testing – opportunity for updating the “state of the knowledge” with new data release</a:t>
            </a:r>
          </a:p>
          <a:p>
            <a:r>
              <a:rPr lang="en-US" dirty="0" smtClean="0"/>
              <a:t>Subjective direction – base for machine learning techniques in astronomy (to be realized in galaxy classification)</a:t>
            </a:r>
          </a:p>
          <a:p>
            <a:r>
              <a:rPr lang="en-US" dirty="0" smtClean="0"/>
              <a:t>Error parameter analysis –  opportunity for additional signal detection</a:t>
            </a:r>
            <a:endParaRPr lang="bg-B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16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/>
              <a:t>Bayesian probability theory</a:t>
            </a:r>
            <a:r>
              <a:rPr lang="en-US" sz="3600" dirty="0" smtClean="0"/>
              <a:t> and</a:t>
            </a:r>
            <a:br>
              <a:rPr lang="en-US" sz="3600" dirty="0" smtClean="0"/>
            </a:br>
            <a:r>
              <a:rPr lang="en-US" sz="3600" dirty="0" err="1" smtClean="0">
                <a:solidFill>
                  <a:srgbClr val="C00000"/>
                </a:solidFill>
              </a:rPr>
              <a:t>Astroinformatics</a:t>
            </a:r>
            <a:r>
              <a:rPr lang="en-US" sz="3600" dirty="0" smtClean="0">
                <a:solidFill>
                  <a:srgbClr val="C00000"/>
                </a:solidFill>
              </a:rPr>
              <a:t>?</a:t>
            </a:r>
            <a:endParaRPr lang="bg-BG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4000" dirty="0" smtClean="0"/>
              <a:t>Благодаря за вниманието </a:t>
            </a:r>
            <a:endParaRPr lang="bg-BG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1F58-7469-4B2C-9F2A-0164623F83D4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17</a:t>
            </a:fld>
            <a:endParaRPr lang="bg-B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Tomas Bayes - 18</a:t>
            </a:r>
            <a:r>
              <a:rPr lang="en-US" baseline="30000" dirty="0" smtClean="0"/>
              <a:t>th </a:t>
            </a:r>
            <a:r>
              <a:rPr lang="en-US" dirty="0" smtClean="0"/>
              <a:t>century </a:t>
            </a:r>
          </a:p>
          <a:p>
            <a:r>
              <a:rPr lang="en-US" dirty="0" smtClean="0"/>
              <a:t>Pierre-Simon Laplace – general version applied to celestial mechanics, medical statistics, reliability theory, jurisprudence</a:t>
            </a:r>
          </a:p>
          <a:p>
            <a:r>
              <a:rPr lang="en-US" dirty="0" smtClean="0"/>
              <a:t>Prior probabilities: uniform priors, conjugate priors, inverse probabilities</a:t>
            </a:r>
          </a:p>
          <a:p>
            <a:r>
              <a:rPr lang="en-US" dirty="0" err="1" smtClean="0"/>
              <a:t>frequentist</a:t>
            </a:r>
            <a:r>
              <a:rPr lang="en-US" dirty="0" smtClean="0"/>
              <a:t> statistics, confidence intervals - 1920</a:t>
            </a:r>
          </a:p>
          <a:p>
            <a:r>
              <a:rPr lang="en-US" dirty="0" smtClean="0"/>
              <a:t>objective and subjective directions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bg-BG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2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Bayesian probability theory:   history </a:t>
            </a: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 Bayesian Inference – Harold </a:t>
            </a:r>
            <a:r>
              <a:rPr lang="en-US" dirty="0" err="1" smtClean="0"/>
              <a:t>Jeffreys</a:t>
            </a:r>
            <a:r>
              <a:rPr lang="en-US" dirty="0" smtClean="0"/>
              <a:t> 1939 “Theory of probability”</a:t>
            </a:r>
          </a:p>
          <a:p>
            <a:r>
              <a:rPr lang="en-US" dirty="0" smtClean="0"/>
              <a:t>Concepts of maximum entropy for priors constructing  - Edwin </a:t>
            </a:r>
            <a:r>
              <a:rPr lang="en-US" dirty="0" err="1" smtClean="0"/>
              <a:t>Jaynes</a:t>
            </a:r>
            <a:r>
              <a:rPr lang="en-US" dirty="0" smtClean="0"/>
              <a:t> 1957</a:t>
            </a:r>
          </a:p>
          <a:p>
            <a:r>
              <a:rPr lang="en-US" dirty="0" smtClean="0"/>
              <a:t>Dennis Lindley - "Introduction to Probability and Statistics from a Bayesian Viewpoint“ – 1965</a:t>
            </a:r>
          </a:p>
          <a:p>
            <a:r>
              <a:rPr lang="en-US" dirty="0" smtClean="0"/>
              <a:t>1980 Markov chain Monte-Carlo methods – removed many computational problems</a:t>
            </a:r>
          </a:p>
          <a:p>
            <a:r>
              <a:rPr lang="en-US" dirty="0" smtClean="0"/>
              <a:t>Applications : machine learning, data mining, Bayesian network, Bayesian </a:t>
            </a:r>
            <a:r>
              <a:rPr lang="en-US" dirty="0" err="1" smtClean="0"/>
              <a:t>Kepler</a:t>
            </a:r>
            <a:r>
              <a:rPr lang="en-US" dirty="0" smtClean="0"/>
              <a:t> </a:t>
            </a:r>
            <a:r>
              <a:rPr lang="en-US" dirty="0" err="1" smtClean="0"/>
              <a:t>periodogram</a:t>
            </a:r>
            <a:endParaRPr lang="bg-B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3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Bayesian probability theory:  history &amp; basic concepts</a:t>
            </a: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Bayesian probability theory – evaluates the probability of Hypothesis, using some prior probability, updated with the new relevant data or additional information.</a:t>
            </a:r>
          </a:p>
          <a:p>
            <a:r>
              <a:rPr lang="en-US" dirty="0" smtClean="0"/>
              <a:t>Interprets the probability as a “state of knowledge”</a:t>
            </a:r>
          </a:p>
          <a:p>
            <a:r>
              <a:rPr lang="en-US" dirty="0" smtClean="0"/>
              <a:t>Frequentist approach – Hypothesis is accepted or rejected without assigning to probability </a:t>
            </a:r>
          </a:p>
          <a:p>
            <a:r>
              <a:rPr lang="en-US" dirty="0" smtClean="0"/>
              <a:t>Bayes theorem: P(H|D)=P(D|H)P(H)/P(D)  for conditional probability of the hypothesis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bg-B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4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Bayesian probability theory: </a:t>
            </a:r>
            <a:br>
              <a:rPr lang="en-US" dirty="0" smtClean="0"/>
            </a:br>
            <a:r>
              <a:rPr lang="en-US" dirty="0" smtClean="0"/>
              <a:t>basic concepts</a:t>
            </a: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Setting the Hypothesis space and prior probabilities</a:t>
            </a:r>
          </a:p>
          <a:p>
            <a:r>
              <a:rPr lang="en-US" dirty="0" smtClean="0"/>
              <a:t>Data models and parameter space, the observational errors</a:t>
            </a:r>
          </a:p>
          <a:p>
            <a:r>
              <a:rPr lang="en-US" dirty="0" smtClean="0"/>
              <a:t>Hypothesis testing</a:t>
            </a:r>
          </a:p>
          <a:p>
            <a:r>
              <a:rPr lang="en-US" dirty="0" smtClean="0"/>
              <a:t>The global likelihood function P(D|H)</a:t>
            </a:r>
          </a:p>
          <a:p>
            <a:r>
              <a:rPr lang="en-US" dirty="0" smtClean="0"/>
              <a:t>Marginalization of the nuisance parameters – estimation of the most probable, mean and mode parameters and the confidence intervals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5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Bayesian probability theory: </a:t>
            </a:r>
            <a:br>
              <a:rPr lang="en-US" dirty="0" smtClean="0"/>
            </a:br>
            <a:r>
              <a:rPr lang="en-US" dirty="0" smtClean="0"/>
              <a:t>calculations</a:t>
            </a:r>
            <a:endParaRPr lang="bg-B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81328"/>
            <a:ext cx="6572264" cy="4948067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Bayesian Logical Data Analysis for the Physical Sciences: A Comparative Approach with </a:t>
            </a:r>
            <a:r>
              <a:rPr lang="en-US" sz="2200" dirty="0" err="1" smtClean="0"/>
              <a:t>Mathematica</a:t>
            </a:r>
            <a:r>
              <a:rPr lang="en-US" sz="2200" dirty="0" smtClean="0"/>
              <a:t>® Support, (2005, 2006, 2010) P.C Gregory</a:t>
            </a:r>
          </a:p>
          <a:p>
            <a:r>
              <a:rPr lang="en-US" sz="2200" dirty="0" smtClean="0"/>
              <a:t>Galaxy </a:t>
            </a:r>
            <a:r>
              <a:rPr lang="en-US" sz="2200" dirty="0" err="1" smtClean="0"/>
              <a:t>Modelling</a:t>
            </a:r>
            <a:r>
              <a:rPr lang="en-US" sz="2200" dirty="0" smtClean="0"/>
              <a:t> using Bayesian Statistics: A Bayesian/Markov chain Monte Carlo Approach to </a:t>
            </a:r>
            <a:r>
              <a:rPr lang="en-US" sz="2200" dirty="0" err="1" smtClean="0"/>
              <a:t>Modelling</a:t>
            </a:r>
            <a:r>
              <a:rPr lang="en-US" sz="2200" dirty="0" smtClean="0"/>
              <a:t> NGC 6503, 2010, D. </a:t>
            </a:r>
            <a:r>
              <a:rPr lang="en-US" sz="2200" dirty="0" err="1" smtClean="0"/>
              <a:t>Puglielli</a:t>
            </a:r>
            <a:endParaRPr lang="en-US" sz="2200" dirty="0" smtClean="0"/>
          </a:p>
          <a:p>
            <a:r>
              <a:rPr lang="en-US" sz="2200" dirty="0" smtClean="0"/>
              <a:t>Bayesian Methods in Cosmology , 2010, Michael P. Hobson, Andrew H. Jaffe</a:t>
            </a:r>
          </a:p>
          <a:p>
            <a:r>
              <a:rPr lang="en-US" sz="2200" dirty="0" smtClean="0"/>
              <a:t>Bayesian Inference in Science and Engineering: 27th International Workshop on Bayesian Inference and Maximum Entropy Methods, 2007,  Kevin H. Knuth, Ariel </a:t>
            </a:r>
            <a:r>
              <a:rPr lang="en-US" sz="2200" dirty="0" err="1" smtClean="0"/>
              <a:t>Caticha</a:t>
            </a:r>
            <a:r>
              <a:rPr lang="en-US" sz="2200" dirty="0" smtClean="0"/>
              <a:t>, Julian L. Center, and </a:t>
            </a:r>
            <a:r>
              <a:rPr lang="en-US" sz="2200" dirty="0" err="1" smtClean="0"/>
              <a:t>Adom</a:t>
            </a:r>
            <a:r>
              <a:rPr lang="en-US" sz="2200" dirty="0" smtClean="0"/>
              <a:t> </a:t>
            </a:r>
            <a:r>
              <a:rPr lang="en-US" sz="2200" dirty="0" err="1" smtClean="0"/>
              <a:t>Giffin</a:t>
            </a:r>
            <a:endParaRPr lang="en-US" sz="2200" dirty="0" smtClean="0"/>
          </a:p>
          <a:p>
            <a:r>
              <a:rPr lang="en-US" sz="2200" dirty="0" smtClean="0"/>
              <a:t>Blind Image </a:t>
            </a:r>
            <a:r>
              <a:rPr lang="en-US" sz="2200" dirty="0" err="1" smtClean="0"/>
              <a:t>Deconvolution</a:t>
            </a:r>
            <a:r>
              <a:rPr lang="en-US" sz="2200" dirty="0" smtClean="0"/>
              <a:t>: Theory and Applications  P. </a:t>
            </a:r>
            <a:r>
              <a:rPr lang="en-US" sz="2200" dirty="0" err="1" smtClean="0"/>
              <a:t>Campisi</a:t>
            </a:r>
            <a:r>
              <a:rPr lang="en-US" sz="2200" dirty="0" smtClean="0"/>
              <a:t>, 2007, K. </a:t>
            </a:r>
            <a:r>
              <a:rPr lang="en-US" sz="2200" dirty="0" err="1" smtClean="0"/>
              <a:t>Egiazarian</a:t>
            </a:r>
            <a:r>
              <a:rPr lang="en-US" sz="2200" dirty="0" smtClean="0"/>
              <a:t> </a:t>
            </a:r>
            <a:endParaRPr lang="bg-BG" sz="2200" dirty="0" smtClean="0"/>
          </a:p>
          <a:p>
            <a:endParaRPr lang="en-US" sz="22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6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Bayesian probability theory: </a:t>
            </a:r>
            <a:br>
              <a:rPr lang="en-US" dirty="0" smtClean="0"/>
            </a:br>
            <a:r>
              <a:rPr lang="en-US" sz="3100" dirty="0" smtClean="0"/>
              <a:t>last decade in astronomy - books</a:t>
            </a:r>
            <a:endParaRPr lang="bg-BG" sz="3100" dirty="0"/>
          </a:p>
        </p:txBody>
      </p:sp>
      <p:pic>
        <p:nvPicPr>
          <p:cNvPr id="9" name="Picture 8" descr="D. Puglielli_boo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454" y="2786058"/>
            <a:ext cx="2214546" cy="2214546"/>
          </a:xfrm>
          <a:prstGeom prst="rect">
            <a:avLst/>
          </a:prstGeom>
        </p:spPr>
      </p:pic>
      <p:pic>
        <p:nvPicPr>
          <p:cNvPr id="8" name="Picture 7" descr="Gregory_boo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950" y="1285860"/>
            <a:ext cx="2000232" cy="2000232"/>
          </a:xfrm>
          <a:prstGeom prst="rect">
            <a:avLst/>
          </a:prstGeom>
        </p:spPr>
      </p:pic>
      <p:pic>
        <p:nvPicPr>
          <p:cNvPr id="10" name="Picture 9" descr="Hobson_boo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26" y="4786322"/>
            <a:ext cx="1785926" cy="1785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6615130" cy="4525963"/>
          </a:xfrm>
        </p:spPr>
        <p:txBody>
          <a:bodyPr/>
          <a:lstStyle/>
          <a:p>
            <a:r>
              <a:rPr lang="en-US" dirty="0" smtClean="0"/>
              <a:t>Super Resolution of Images, 2006, </a:t>
            </a:r>
            <a:r>
              <a:rPr lang="en-US" dirty="0" err="1" smtClean="0"/>
              <a:t>Aggelos</a:t>
            </a:r>
            <a:r>
              <a:rPr lang="en-US" dirty="0" smtClean="0"/>
              <a:t> </a:t>
            </a:r>
            <a:r>
              <a:rPr lang="en-US" dirty="0" err="1" smtClean="0"/>
              <a:t>Katsaggelos</a:t>
            </a:r>
            <a:endParaRPr lang="en-US" dirty="0" smtClean="0"/>
          </a:p>
          <a:p>
            <a:r>
              <a:rPr lang="en-US" dirty="0" smtClean="0"/>
              <a:t>Astronomical Image and Data Analysis, 2006, J.-L. </a:t>
            </a:r>
            <a:r>
              <a:rPr lang="en-US" dirty="0" err="1" smtClean="0"/>
              <a:t>Starck</a:t>
            </a:r>
            <a:r>
              <a:rPr lang="en-US" dirty="0" smtClean="0"/>
              <a:t> and F. </a:t>
            </a:r>
            <a:r>
              <a:rPr lang="en-US" dirty="0" err="1" smtClean="0"/>
              <a:t>Murtagh</a:t>
            </a:r>
            <a:endParaRPr lang="en-US" dirty="0" smtClean="0"/>
          </a:p>
          <a:p>
            <a:r>
              <a:rPr lang="en-US" dirty="0" smtClean="0"/>
              <a:t>Bayesian Field Theory , 2003, </a:t>
            </a:r>
            <a:r>
              <a:rPr lang="en-US" dirty="0" err="1" smtClean="0"/>
              <a:t>Jorg</a:t>
            </a:r>
            <a:r>
              <a:rPr lang="en-US" dirty="0" smtClean="0"/>
              <a:t> C. </a:t>
            </a:r>
            <a:r>
              <a:rPr lang="en-US" dirty="0" err="1" smtClean="0"/>
              <a:t>Lem</a:t>
            </a:r>
            <a:endParaRPr lang="en-US" dirty="0" smtClean="0"/>
          </a:p>
          <a:p>
            <a:r>
              <a:rPr lang="en-US" dirty="0" smtClean="0"/>
              <a:t>Statistical Challenges in Astronomy,                                                                      		2003, E. </a:t>
            </a:r>
            <a:r>
              <a:rPr lang="en-US" dirty="0" err="1" smtClean="0"/>
              <a:t>Feigelson</a:t>
            </a:r>
            <a:r>
              <a:rPr lang="en-US" dirty="0" smtClean="0"/>
              <a:t>, G. </a:t>
            </a:r>
            <a:r>
              <a:rPr lang="en-US" dirty="0" err="1" smtClean="0"/>
              <a:t>Babu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7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Bayesian probability theory: </a:t>
            </a:r>
            <a:br>
              <a:rPr lang="en-US" dirty="0" smtClean="0"/>
            </a:br>
            <a:r>
              <a:rPr lang="en-US" sz="3100" dirty="0" smtClean="0"/>
              <a:t>last decade in astronomy - books</a:t>
            </a:r>
            <a:endParaRPr lang="bg-BG" sz="3100" dirty="0"/>
          </a:p>
        </p:txBody>
      </p:sp>
      <p:pic>
        <p:nvPicPr>
          <p:cNvPr id="7" name="Picture 6" descr="Katsaggelos_boo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92" y="1285860"/>
            <a:ext cx="2143108" cy="2143108"/>
          </a:xfrm>
          <a:prstGeom prst="rect">
            <a:avLst/>
          </a:prstGeom>
        </p:spPr>
      </p:pic>
      <p:pic>
        <p:nvPicPr>
          <p:cNvPr id="8" name="Picture 7" descr="J.Stark_boo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6" y="3571876"/>
            <a:ext cx="2643196" cy="2643196"/>
          </a:xfrm>
          <a:prstGeom prst="rect">
            <a:avLst/>
          </a:prstGeom>
        </p:spPr>
      </p:pic>
      <p:pic>
        <p:nvPicPr>
          <p:cNvPr id="9" name="Picture 8" descr="Lem_boo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76750"/>
            <a:ext cx="2381250" cy="2381250"/>
          </a:xfrm>
          <a:prstGeom prst="rect">
            <a:avLst/>
          </a:prstGeom>
        </p:spPr>
      </p:pic>
      <p:pic>
        <p:nvPicPr>
          <p:cNvPr id="10" name="Picture 9" descr="E.Feigelson_boo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52" y="4500566"/>
            <a:ext cx="2357434" cy="2357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bg-BG" dirty="0" smtClean="0"/>
              <a:t>BAYES-ME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	</a:t>
            </a:r>
            <a:r>
              <a:rPr lang="bg-BG" sz="2400" dirty="0" smtClean="0"/>
              <a:t>Magnetic Fields from Hinode Quiet-Sun Observations</a:t>
            </a:r>
          </a:p>
          <a:p>
            <a:r>
              <a:rPr lang="bg-BG" dirty="0" smtClean="0"/>
              <a:t>MULTINEST</a:t>
            </a:r>
            <a:r>
              <a:rPr lang="en-US" dirty="0" smtClean="0"/>
              <a:t>/</a:t>
            </a:r>
            <a:r>
              <a:rPr lang="bg-BG" dirty="0" smtClean="0"/>
              <a:t>SUPERBAYES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	</a:t>
            </a:r>
            <a:r>
              <a:rPr lang="bg-BG" sz="2000" dirty="0" smtClean="0"/>
              <a:t>robust Bayesian inference tool for cosmology and particle physics</a:t>
            </a:r>
          </a:p>
          <a:p>
            <a:r>
              <a:rPr lang="bg-BG" dirty="0" smtClean="0"/>
              <a:t>ARGO</a:t>
            </a:r>
            <a:r>
              <a:rPr lang="en-US" dirty="0" smtClean="0"/>
              <a:t>: </a:t>
            </a:r>
            <a:r>
              <a:rPr lang="bg-BG" b="1" dirty="0" smtClean="0"/>
              <a:t>A</a:t>
            </a:r>
            <a:r>
              <a:rPr lang="bg-BG" dirty="0" smtClean="0"/>
              <a:t>lgorithm for the </a:t>
            </a:r>
            <a:r>
              <a:rPr lang="bg-BG" b="1" dirty="0" smtClean="0"/>
              <a:t>R</a:t>
            </a:r>
            <a:r>
              <a:rPr lang="bg-BG" dirty="0" smtClean="0"/>
              <a:t>econstruction of </a:t>
            </a:r>
            <a:r>
              <a:rPr lang="bg-BG" b="1" dirty="0" smtClean="0"/>
              <a:t>G</a:t>
            </a:r>
            <a:r>
              <a:rPr lang="bg-BG" dirty="0" smtClean="0"/>
              <a:t>alaxy-traced </a:t>
            </a:r>
            <a:r>
              <a:rPr lang="bg-BG" b="1" dirty="0" smtClean="0"/>
              <a:t>O</a:t>
            </a:r>
            <a:r>
              <a:rPr lang="bg-BG" dirty="0" smtClean="0"/>
              <a:t>ver-densities</a:t>
            </a:r>
            <a:endParaRPr lang="en-US" dirty="0" smtClean="0"/>
          </a:p>
          <a:p>
            <a:pPr lvl="1"/>
            <a:r>
              <a:rPr lang="bg-BG" dirty="0" smtClean="0"/>
              <a:t>Bayesian reconstruction of the cosmological large-scale structure: methodology, inverse algorithms and numerical optimization</a:t>
            </a:r>
          </a:p>
          <a:p>
            <a:r>
              <a:rPr lang="bg-BG" dirty="0" smtClean="0"/>
              <a:t>Bayesian Photometric Redshift code BPZ</a:t>
            </a:r>
          </a:p>
          <a:p>
            <a:r>
              <a:rPr lang="bg-BG" dirty="0" smtClean="0"/>
              <a:t>ZEBRA</a:t>
            </a:r>
            <a:r>
              <a:rPr lang="en-US" dirty="0" smtClean="0"/>
              <a:t> - </a:t>
            </a:r>
            <a:r>
              <a:rPr lang="bg-BG" dirty="0" smtClean="0"/>
              <a:t>Zurich Extragalactic Bayesian Redshift Analyzer</a:t>
            </a:r>
          </a:p>
          <a:p>
            <a:endParaRPr lang="bg-B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8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Bayesian probability theory: </a:t>
            </a:r>
            <a:br>
              <a:rPr lang="en-US" dirty="0" smtClean="0"/>
            </a:br>
            <a:r>
              <a:rPr lang="en-US" sz="4400" dirty="0" smtClean="0"/>
              <a:t>astronomical applications</a:t>
            </a:r>
            <a:endParaRPr lang="bg-BG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33754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Last 10 years ~ 300 publications in the most popular astronomical journals, from ~ 15/yr in the beginning up to 50/yr by the end</a:t>
            </a:r>
          </a:p>
          <a:p>
            <a:pPr lvl="1"/>
            <a:r>
              <a:rPr lang="en-US" sz="1900" dirty="0" smtClean="0"/>
              <a:t>Cosmology: data analysis, parameter estimation, MCB</a:t>
            </a:r>
          </a:p>
          <a:p>
            <a:pPr lvl="1"/>
            <a:r>
              <a:rPr lang="en-US" sz="1900" dirty="0" smtClean="0"/>
              <a:t>Gravitational lessening:</a:t>
            </a:r>
          </a:p>
          <a:p>
            <a:pPr lvl="1"/>
            <a:r>
              <a:rPr lang="en-US" sz="1900" dirty="0" smtClean="0"/>
              <a:t>Image </a:t>
            </a:r>
            <a:r>
              <a:rPr lang="en-US" sz="1900" dirty="0" err="1" smtClean="0"/>
              <a:t>deconvolution&amp;object</a:t>
            </a:r>
            <a:r>
              <a:rPr lang="en-US" sz="1900" dirty="0" smtClean="0"/>
              <a:t> identification and classification</a:t>
            </a:r>
          </a:p>
          <a:p>
            <a:pPr lvl="1"/>
            <a:r>
              <a:rPr lang="en-US" sz="1900" dirty="0" smtClean="0"/>
              <a:t>Light and RV curves analysis</a:t>
            </a:r>
          </a:p>
          <a:p>
            <a:pPr lvl="1"/>
            <a:r>
              <a:rPr lang="en-US" sz="1900" dirty="0" smtClean="0"/>
              <a:t>SN identification</a:t>
            </a:r>
          </a:p>
          <a:p>
            <a:pPr lvl="1"/>
            <a:r>
              <a:rPr lang="en-US" sz="1900" dirty="0" smtClean="0"/>
              <a:t>Spectral fitting and </a:t>
            </a:r>
            <a:r>
              <a:rPr lang="en-US" sz="1900" dirty="0" err="1" smtClean="0"/>
              <a:t>deconvolution</a:t>
            </a:r>
            <a:endParaRPr lang="en-US" sz="1900" dirty="0" smtClean="0"/>
          </a:p>
          <a:p>
            <a:pPr lvl="1"/>
            <a:r>
              <a:rPr lang="en-US" sz="1900" dirty="0" smtClean="0"/>
              <a:t>New planet searches (</a:t>
            </a:r>
            <a:r>
              <a:rPr lang="en-US" sz="1900" dirty="0" err="1" smtClean="0"/>
              <a:t>Kepler</a:t>
            </a:r>
            <a:r>
              <a:rPr lang="en-US" sz="1900" dirty="0" smtClean="0"/>
              <a:t> </a:t>
            </a:r>
            <a:r>
              <a:rPr lang="en-US" sz="1900" dirty="0" err="1" smtClean="0"/>
              <a:t>periodogram</a:t>
            </a:r>
            <a:r>
              <a:rPr lang="en-US" sz="1900" dirty="0" smtClean="0"/>
              <a:t>)</a:t>
            </a:r>
          </a:p>
          <a:p>
            <a:pPr lvl="1"/>
            <a:r>
              <a:rPr lang="en-US" sz="1900" dirty="0" smtClean="0"/>
              <a:t>Sun – solar flare predictions, magnetic fields, solar oscillations</a:t>
            </a:r>
          </a:p>
          <a:p>
            <a:pPr lvl="1"/>
            <a:r>
              <a:rPr lang="en-US" sz="1900" dirty="0" smtClean="0"/>
              <a:t>The Galaxy – kinematics, SFR</a:t>
            </a:r>
          </a:p>
          <a:p>
            <a:pPr lvl="1"/>
            <a:r>
              <a:rPr lang="en-US" sz="1900" dirty="0" smtClean="0"/>
              <a:t>Asteroid and comet data</a:t>
            </a:r>
          </a:p>
          <a:p>
            <a:r>
              <a:rPr lang="en-US" sz="2400" dirty="0" smtClean="0"/>
              <a:t>Model Parameter estimation, Hypothesis testing, Object detection and classification</a:t>
            </a:r>
          </a:p>
          <a:p>
            <a:endParaRPr lang="en-US" sz="24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D45CA-DCD9-4EAA-BF52-E3EB9BF70397}" type="datetime3">
              <a:rPr lang="en-US" smtClean="0"/>
              <a:pPr/>
              <a:t>9 June 2010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Ana Borisova - IA, BAS</a:t>
            </a:r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4D65-92E3-4029-B539-E445A25E81F3}" type="slidenum">
              <a:rPr lang="bg-BG" smtClean="0"/>
              <a:pPr/>
              <a:t>9</a:t>
            </a:fld>
            <a:endParaRPr lang="bg-BG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700" dirty="0" smtClean="0"/>
              <a:t>Bayesian probability theory</a:t>
            </a:r>
            <a:r>
              <a:rPr lang="en-US" sz="3200" dirty="0" smtClean="0"/>
              <a:t>: </a:t>
            </a:r>
            <a:br>
              <a:rPr lang="en-US" sz="3200" dirty="0" smtClean="0"/>
            </a:br>
            <a:r>
              <a:rPr lang="en-US" sz="2800" dirty="0" smtClean="0"/>
              <a:t>last decade in astronomy - publications</a:t>
            </a:r>
            <a:endParaRPr lang="bg-BG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hD_zashtita_6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PhD_zashtita_6</Template>
  <TotalTime>2162</TotalTime>
  <Words>1062</Words>
  <Application>Microsoft Office PowerPoint</Application>
  <PresentationFormat>On-screen Show (4:3)</PresentationFormat>
  <Paragraphs>187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PhD_zashtita_6</vt:lpstr>
      <vt:lpstr>Bayesian Probability theory in Astronomy: Looking for stellar activity cycles in photometric data-series.</vt:lpstr>
      <vt:lpstr>Bayesian probability theory:   history </vt:lpstr>
      <vt:lpstr>Bayesian probability theory:  history &amp; basic concepts</vt:lpstr>
      <vt:lpstr>Bayesian probability theory:  basic concepts</vt:lpstr>
      <vt:lpstr>Bayesian probability theory:  calculations</vt:lpstr>
      <vt:lpstr>Bayesian probability theory:  last decade in astronomy - books</vt:lpstr>
      <vt:lpstr>Bayesian probability theory:  last decade in astronomy - books</vt:lpstr>
      <vt:lpstr>Bayesian probability theory:  astronomical applications</vt:lpstr>
      <vt:lpstr>Bayesian probability theory:  last decade in astronomy - publications</vt:lpstr>
      <vt:lpstr>Gregory-Loredo method,  Gaussian noise case</vt:lpstr>
      <vt:lpstr>Gregory-Loredo method,  Gaussian noise case – simulated data series tests</vt:lpstr>
      <vt:lpstr>Gregory-Loredo method,  Gaussian noise case – simulated data series tests</vt:lpstr>
      <vt:lpstr>Gregory-Loredo method,  Gaussian noise case – simulated data series tests</vt:lpstr>
      <vt:lpstr>Gregory-Loredo method : the case of CF Oct  rotational variability</vt:lpstr>
      <vt:lpstr>Gregory-Loredo method : the case of CF Oct  long-term cyclic variability</vt:lpstr>
      <vt:lpstr>Bayesian probability theory and Astroinformatics?</vt:lpstr>
      <vt:lpstr>Благодаря за вниманието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База от Данни за Широкоъгълни Фотографски Астрономически наблюдения: приложение за дългопериодично фотометрично изследване на променливите звезди – CF Oct, YY Men, YZ Men, BBW 76 и UX Men </dc:title>
  <dc:creator>Ana</dc:creator>
  <cp:lastModifiedBy>Ana</cp:lastModifiedBy>
  <cp:revision>17</cp:revision>
  <dcterms:created xsi:type="dcterms:W3CDTF">2010-03-02T13:10:39Z</dcterms:created>
  <dcterms:modified xsi:type="dcterms:W3CDTF">2010-06-09T10:02:46Z</dcterms:modified>
</cp:coreProperties>
</file>