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313" r:id="rId4"/>
    <p:sldId id="257" r:id="rId5"/>
    <p:sldId id="286" r:id="rId6"/>
    <p:sldId id="294" r:id="rId7"/>
    <p:sldId id="293" r:id="rId8"/>
    <p:sldId id="287" r:id="rId9"/>
    <p:sldId id="288" r:id="rId10"/>
    <p:sldId id="312" r:id="rId11"/>
    <p:sldId id="295" r:id="rId12"/>
    <p:sldId id="289" r:id="rId13"/>
    <p:sldId id="291" r:id="rId14"/>
    <p:sldId id="306" r:id="rId15"/>
    <p:sldId id="303" r:id="rId16"/>
    <p:sldId id="299" r:id="rId17"/>
    <p:sldId id="297" r:id="rId18"/>
    <p:sldId id="296" r:id="rId19"/>
    <p:sldId id="308" r:id="rId20"/>
    <p:sldId id="311" r:id="rId21"/>
    <p:sldId id="307" r:id="rId22"/>
    <p:sldId id="290" r:id="rId23"/>
    <p:sldId id="301" r:id="rId24"/>
  </p:sldIdLst>
  <p:sldSz cx="9144000" cy="6858000" type="screen4x3"/>
  <p:notesSz cx="6718300" cy="98679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 varScale="1">
        <p:scale>
          <a:sx n="65" d="100"/>
          <a:sy n="65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5A35E-4DE5-4624-A7F8-D1DD543D7A0C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1830" y="4687253"/>
            <a:ext cx="537464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5482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327E0-326C-49C8-B9E4-BB8EA7FE151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7E0-326C-49C8-B9E4-BB8EA7FE15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BA62-A18D-4CEF-80F0-74C9DEB0A475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6DFE-9421-4837-9001-99A50344C77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45E8-7FB0-4BCB-86E4-B51E3085B147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6DFE-9421-4837-9001-99A50344C77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55B7-A4D7-48A7-98E3-D4C9C2B83F4F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6DFE-9421-4837-9001-99A50344C77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3D0D-DF52-49B6-A586-4839F68F9762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BCD-0D86-4856-932A-5B39F47B9ED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27E4-EA69-483C-A00D-AAB5C6926635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BCD-0D86-4856-932A-5B39F47B9ED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B989-127D-4047-94E3-7CE1EED039CB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BCD-0D86-4856-932A-5B39F47B9ED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AA86-D229-4E7B-9528-281210F54BFB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BCD-0D86-4856-932A-5B39F47B9ED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4948-298A-4E14-9AEE-1B543BBCE010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BCD-0D86-4856-932A-5B39F47B9ED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8CEA-17B7-40E6-ADD1-D24C52CB1B1D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BCD-0D86-4856-932A-5B39F47B9ED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CBC7-7B1B-429C-B123-7D41462BCDD8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BCD-0D86-4856-932A-5B39F47B9ED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1C45-C27A-4FB2-82D1-981DE200BFD1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BCD-0D86-4856-932A-5B39F47B9ED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4F6-2616-4724-A8B6-73BD5B4B862D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6DFE-9421-4837-9001-99A50344C77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4C9A-0F53-43FC-8808-203A38FCA513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BCD-0D86-4856-932A-5B39F47B9ED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9518-9199-453B-92E0-9D0F2DF9E14C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BCD-0D86-4856-932A-5B39F47B9ED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B0A7-8C1C-49DB-9CDE-B29BBC0EF815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BCD-0D86-4856-932A-5B39F47B9ED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DD48-C36E-4C35-8F18-85A2B530EB70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6DFE-9421-4837-9001-99A50344C77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5D63-9B73-4C29-9D39-D85B5C197AFC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6DFE-9421-4837-9001-99A50344C77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5C24-AE97-4BB0-82FD-6E3A3D02AC2E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366DFE-9421-4837-9001-99A50344C77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93A3-5478-421F-84B3-88696635A203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6DFE-9421-4837-9001-99A50344C77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ABD5-D162-45A8-9480-3C8DE7C386D4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6DFE-9421-4837-9001-99A50344C77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114A-E7B9-4855-B4C8-B8041ABBA52B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6DFE-9421-4837-9001-99A50344C77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F600-DDBC-4F3C-B3B8-40B6CD7734EA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6DFE-9421-4837-9001-99A50344C77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5FCA6-7AF1-4561-A6F0-D061D53940B0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66DFE-9421-4837-9001-99A50344C77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81536" y="274638"/>
            <a:ext cx="541094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Solar</a:t>
            </a:r>
            <a:r>
              <a:rPr lang="en-US" dirty="0" smtClean="0"/>
              <a:t> energetic particles and parent solar activity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I.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fld id="{C2E80D28-B71F-419D-B869-1D9426620BCC}" type="datetime1">
              <a:rPr lang="en-US" smtClean="0"/>
              <a:pPr/>
              <a:t>5/15/2012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1/</a:t>
            </a:r>
            <a:endParaRPr lang="en-US" dirty="0"/>
          </a:p>
        </p:txBody>
      </p:sp>
      <p:pic>
        <p:nvPicPr>
          <p:cNvPr id="7" name="Grafik 6" descr="CNRSfilaire-gran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267744" y="260648"/>
            <a:ext cx="432048" cy="432048"/>
          </a:xfrm>
          <a:prstGeom prst="rect">
            <a:avLst/>
          </a:prstGeom>
        </p:spPr>
      </p:pic>
      <p:pic>
        <p:nvPicPr>
          <p:cNvPr id="8" name="Grafik 7" descr="Logo_OP_LESIA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7504" y="78657"/>
            <a:ext cx="2088232" cy="686047"/>
          </a:xfrm>
          <a:prstGeom prst="rect">
            <a:avLst/>
          </a:prstGeom>
        </p:spPr>
      </p:pic>
      <p:pic>
        <p:nvPicPr>
          <p:cNvPr id="9" name="Grafik 8" descr="NOA-logo-Olga.t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843808" y="116632"/>
            <a:ext cx="719574" cy="7045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252028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link between the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energetic particles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eruptive coronal phenomena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600" dirty="0" smtClean="0"/>
              <a:t>Statistical study in solar cycle 23</a:t>
            </a:r>
            <a:endParaRPr lang="en-US" sz="2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8064896" cy="24482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R. </a:t>
            </a:r>
            <a:r>
              <a:rPr lang="en-US" sz="2400" dirty="0" err="1" smtClean="0">
                <a:solidFill>
                  <a:schemeClr val="tx1"/>
                </a:solidFill>
              </a:rPr>
              <a:t>Miteva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1</a:t>
            </a:r>
            <a:r>
              <a:rPr lang="en-US" sz="2400" baseline="30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and    K.-L. </a:t>
            </a:r>
            <a:r>
              <a:rPr lang="en-US" sz="2400" dirty="0" err="1" smtClean="0">
                <a:solidFill>
                  <a:schemeClr val="tx1"/>
                </a:solidFill>
              </a:rPr>
              <a:t>Klein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    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in collaboration with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S. W. </a:t>
            </a:r>
            <a:r>
              <a:rPr lang="en-US" sz="2200" dirty="0" err="1" smtClean="0">
                <a:solidFill>
                  <a:schemeClr val="tx1"/>
                </a:solidFill>
              </a:rPr>
              <a:t>Samwel</a:t>
            </a:r>
            <a:r>
              <a:rPr lang="en-US" sz="2200" baseline="30000" dirty="0" err="1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       G. </a:t>
            </a:r>
            <a:r>
              <a:rPr lang="en-US" sz="2200" dirty="0" err="1" smtClean="0">
                <a:solidFill>
                  <a:schemeClr val="tx1"/>
                </a:solidFill>
              </a:rPr>
              <a:t>Trottet</a:t>
            </a:r>
            <a:r>
              <a:rPr lang="en-US" sz="2200" baseline="30000" dirty="0" err="1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    O. </a:t>
            </a:r>
            <a:r>
              <a:rPr lang="en-US" sz="2200" dirty="0" err="1" smtClean="0">
                <a:solidFill>
                  <a:schemeClr val="tx1"/>
                </a:solidFill>
              </a:rPr>
              <a:t>Malandraki</a:t>
            </a:r>
            <a:r>
              <a:rPr lang="en-US" sz="2200" baseline="30000" dirty="0" err="1" smtClean="0">
                <a:solidFill>
                  <a:schemeClr val="tx1"/>
                </a:solidFill>
              </a:rPr>
              <a:t>3</a:t>
            </a:r>
            <a:r>
              <a:rPr lang="en-US" sz="2200" baseline="30000" dirty="0" smtClean="0">
                <a:solidFill>
                  <a:schemeClr val="tx1"/>
                </a:solidFill>
              </a:rPr>
              <a:t>  </a:t>
            </a:r>
            <a:r>
              <a:rPr lang="en-US" sz="2200" dirty="0" smtClean="0">
                <a:solidFill>
                  <a:schemeClr val="tx1"/>
                </a:solidFill>
              </a:rPr>
              <a:t>     G. </a:t>
            </a:r>
            <a:r>
              <a:rPr lang="en-US" sz="2200" dirty="0" err="1" smtClean="0">
                <a:solidFill>
                  <a:schemeClr val="tx1"/>
                </a:solidFill>
              </a:rPr>
              <a:t>Dorrian</a:t>
            </a:r>
            <a:r>
              <a:rPr lang="en-US" sz="2200" baseline="30000" dirty="0" err="1" smtClean="0">
                <a:solidFill>
                  <a:schemeClr val="tx1"/>
                </a:solidFill>
              </a:rPr>
              <a:t>3</a:t>
            </a:r>
            <a:endParaRPr lang="en-US" sz="2200" baseline="300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1600" baseline="30000" dirty="0" smtClean="0">
                <a:solidFill>
                  <a:schemeClr val="tx1"/>
                </a:solidFill>
              </a:rPr>
              <a:t>1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LESIA-Observatoire</a:t>
            </a:r>
            <a:r>
              <a:rPr lang="en-US" sz="1600" dirty="0" smtClean="0">
                <a:solidFill>
                  <a:schemeClr val="tx1"/>
                </a:solidFill>
              </a:rPr>
              <a:t> de Paris, </a:t>
            </a:r>
            <a:r>
              <a:rPr lang="en-US" sz="1600" dirty="0" err="1" smtClean="0">
                <a:solidFill>
                  <a:schemeClr val="tx1"/>
                </a:solidFill>
              </a:rPr>
              <a:t>CNRS</a:t>
            </a:r>
            <a:r>
              <a:rPr lang="en-US" sz="1600" dirty="0" smtClean="0">
                <a:solidFill>
                  <a:schemeClr val="tx1"/>
                </a:solidFill>
              </a:rPr>
              <a:t>, Univ. Paris 6 and 7, France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 National Research Institute of Astronomy and Geophysics, Egypt</a:t>
            </a:r>
          </a:p>
          <a:p>
            <a:r>
              <a:rPr lang="en-US" sz="1600" baseline="30000" dirty="0" smtClean="0">
                <a:solidFill>
                  <a:schemeClr val="tx1"/>
                </a:solidFill>
              </a:rPr>
              <a:t>3</a:t>
            </a:r>
            <a:r>
              <a:rPr lang="en-US" sz="1600" dirty="0" smtClean="0">
                <a:solidFill>
                  <a:schemeClr val="tx1"/>
                </a:solidFill>
              </a:rPr>
              <a:t> National Observatory of Athens, Greece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5040560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Serbian–Bulgarian Astronomical Conference,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Grafik 6" descr="CNRSfilaire-gr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32656"/>
            <a:ext cx="432048" cy="432048"/>
          </a:xfrm>
          <a:prstGeom prst="rect">
            <a:avLst/>
          </a:prstGeom>
        </p:spPr>
      </p:pic>
      <p:pic>
        <p:nvPicPr>
          <p:cNvPr id="8" name="Grafik 7" descr="Logo_OP_LES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2088232" cy="686047"/>
          </a:xfrm>
          <a:prstGeom prst="rect">
            <a:avLst/>
          </a:prstGeom>
        </p:spPr>
      </p:pic>
      <p:sp>
        <p:nvSpPr>
          <p:cNvPr id="10" name="Fußzeilenplatzhalter 5"/>
          <p:cNvSpPr txBox="1">
            <a:spLocks/>
          </p:cNvSpPr>
          <p:nvPr/>
        </p:nvSpPr>
        <p:spPr>
          <a:xfrm>
            <a:off x="6652592" y="6453336"/>
            <a:ext cx="2383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rositsa.miteva@obspm.fr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Grafik 10" descr="NOA-logo-Olga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4314" y="116632"/>
            <a:ext cx="719574" cy="704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II. Magnetic connection to Earth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95536" y="1196752"/>
            <a:ext cx="3519149" cy="4824536"/>
            <a:chOff x="899592" y="620688"/>
            <a:chExt cx="4333627" cy="5616624"/>
          </a:xfrm>
        </p:grpSpPr>
        <p:grpSp>
          <p:nvGrpSpPr>
            <p:cNvPr id="6" name="Gruppieren 23"/>
            <p:cNvGrpSpPr/>
            <p:nvPr/>
          </p:nvGrpSpPr>
          <p:grpSpPr>
            <a:xfrm>
              <a:off x="2339752" y="620688"/>
              <a:ext cx="2440016" cy="2161328"/>
              <a:chOff x="467544" y="2650418"/>
              <a:chExt cx="2943895" cy="2506774"/>
            </a:xfrm>
          </p:grpSpPr>
          <p:grpSp>
            <p:nvGrpSpPr>
              <p:cNvPr id="16" name="Gruppieren 16"/>
              <p:cNvGrpSpPr/>
              <p:nvPr/>
            </p:nvGrpSpPr>
            <p:grpSpPr>
              <a:xfrm rot="866154">
                <a:off x="1320848" y="2650418"/>
                <a:ext cx="2090591" cy="1767819"/>
                <a:chOff x="2076426" y="711688"/>
                <a:chExt cx="6477127" cy="4756636"/>
              </a:xfrm>
            </p:grpSpPr>
            <p:sp>
              <p:nvSpPr>
                <p:cNvPr id="18" name="Explosion 2 17"/>
                <p:cNvSpPr/>
                <p:nvPr/>
              </p:nvSpPr>
              <p:spPr>
                <a:xfrm>
                  <a:off x="4572000" y="3645024"/>
                  <a:ext cx="504056" cy="432048"/>
                </a:xfrm>
                <a:prstGeom prst="irregularSeal2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ihandform 10"/>
                <p:cNvSpPr/>
                <p:nvPr/>
              </p:nvSpPr>
              <p:spPr>
                <a:xfrm rot="498946">
                  <a:off x="4525075" y="711688"/>
                  <a:ext cx="3408379" cy="2556283"/>
                </a:xfrm>
                <a:custGeom>
                  <a:avLst/>
                  <a:gdLst>
                    <a:gd name="connsiteX0" fmla="*/ 0 w 4188542"/>
                    <a:gd name="connsiteY0" fmla="*/ 1504335 h 2920181"/>
                    <a:gd name="connsiteX1" fmla="*/ 3215148 w 4188542"/>
                    <a:gd name="connsiteY1" fmla="*/ 235974 h 2920181"/>
                    <a:gd name="connsiteX2" fmla="*/ 4188542 w 4188542"/>
                    <a:gd name="connsiteY2" fmla="*/ 2920181 h 2920181"/>
                    <a:gd name="connsiteX3" fmla="*/ 4188542 w 4188542"/>
                    <a:gd name="connsiteY3" fmla="*/ 2920181 h 2920181"/>
                    <a:gd name="connsiteX0" fmla="*/ 0 w 4188542"/>
                    <a:gd name="connsiteY0" fmla="*/ 1848464 h 3264310"/>
                    <a:gd name="connsiteX1" fmla="*/ 3277989 w 4188542"/>
                    <a:gd name="connsiteY1" fmla="*/ 235974 h 3264310"/>
                    <a:gd name="connsiteX2" fmla="*/ 4188542 w 4188542"/>
                    <a:gd name="connsiteY2" fmla="*/ 3264310 h 3264310"/>
                    <a:gd name="connsiteX3" fmla="*/ 4188542 w 4188542"/>
                    <a:gd name="connsiteY3" fmla="*/ 3264310 h 3264310"/>
                    <a:gd name="connsiteX0" fmla="*/ 0 w 4188542"/>
                    <a:gd name="connsiteY0" fmla="*/ 1848464 h 3372465"/>
                    <a:gd name="connsiteX1" fmla="*/ 3277989 w 4188542"/>
                    <a:gd name="connsiteY1" fmla="*/ 235974 h 3372465"/>
                    <a:gd name="connsiteX2" fmla="*/ 4188542 w 4188542"/>
                    <a:gd name="connsiteY2" fmla="*/ 3264310 h 3372465"/>
                    <a:gd name="connsiteX3" fmla="*/ 4188542 w 4188542"/>
                    <a:gd name="connsiteY3" fmla="*/ 3372465 h 3372465"/>
                    <a:gd name="connsiteX0" fmla="*/ 0 w 4249246"/>
                    <a:gd name="connsiteY0" fmla="*/ 1848464 h 3372465"/>
                    <a:gd name="connsiteX1" fmla="*/ 3277989 w 4249246"/>
                    <a:gd name="connsiteY1" fmla="*/ 235974 h 3372465"/>
                    <a:gd name="connsiteX2" fmla="*/ 4097487 w 4249246"/>
                    <a:gd name="connsiteY2" fmla="*/ 2074607 h 3372465"/>
                    <a:gd name="connsiteX3" fmla="*/ 4188542 w 4249246"/>
                    <a:gd name="connsiteY3" fmla="*/ 3264310 h 3372465"/>
                    <a:gd name="connsiteX4" fmla="*/ 4188542 w 4249246"/>
                    <a:gd name="connsiteY4" fmla="*/ 3372465 h 3372465"/>
                    <a:gd name="connsiteX0" fmla="*/ 0 w 4188542"/>
                    <a:gd name="connsiteY0" fmla="*/ 1848464 h 3372465"/>
                    <a:gd name="connsiteX1" fmla="*/ 3277989 w 4188542"/>
                    <a:gd name="connsiteY1" fmla="*/ 235974 h 3372465"/>
                    <a:gd name="connsiteX2" fmla="*/ 4097487 w 4188542"/>
                    <a:gd name="connsiteY2" fmla="*/ 2074607 h 3372465"/>
                    <a:gd name="connsiteX3" fmla="*/ 4188542 w 4188542"/>
                    <a:gd name="connsiteY3" fmla="*/ 3264310 h 3372465"/>
                    <a:gd name="connsiteX4" fmla="*/ 4188542 w 4188542"/>
                    <a:gd name="connsiteY4" fmla="*/ 3372465 h 3372465"/>
                    <a:gd name="connsiteX0" fmla="*/ 0 w 4188542"/>
                    <a:gd name="connsiteY0" fmla="*/ 1799143 h 3323144"/>
                    <a:gd name="connsiteX1" fmla="*/ 1274774 w 4188542"/>
                    <a:gd name="connsiteY1" fmla="*/ 727427 h 3323144"/>
                    <a:gd name="connsiteX2" fmla="*/ 3277989 w 4188542"/>
                    <a:gd name="connsiteY2" fmla="*/ 186653 h 3323144"/>
                    <a:gd name="connsiteX3" fmla="*/ 4097487 w 4188542"/>
                    <a:gd name="connsiteY3" fmla="*/ 2025286 h 3323144"/>
                    <a:gd name="connsiteX4" fmla="*/ 4188542 w 4188542"/>
                    <a:gd name="connsiteY4" fmla="*/ 3214989 h 3323144"/>
                    <a:gd name="connsiteX5" fmla="*/ 4188542 w 4188542"/>
                    <a:gd name="connsiteY5" fmla="*/ 3323144 h 3323144"/>
                    <a:gd name="connsiteX0" fmla="*/ 0 w 4188542"/>
                    <a:gd name="connsiteY0" fmla="*/ 1675374 h 3199375"/>
                    <a:gd name="connsiteX1" fmla="*/ 1274774 w 4188542"/>
                    <a:gd name="connsiteY1" fmla="*/ 603658 h 3199375"/>
                    <a:gd name="connsiteX2" fmla="*/ 3277989 w 4188542"/>
                    <a:gd name="connsiteY2" fmla="*/ 62884 h 3199375"/>
                    <a:gd name="connsiteX3" fmla="*/ 3987732 w 4188542"/>
                    <a:gd name="connsiteY3" fmla="*/ 980958 h 3199375"/>
                    <a:gd name="connsiteX4" fmla="*/ 4097487 w 4188542"/>
                    <a:gd name="connsiteY4" fmla="*/ 1901517 h 3199375"/>
                    <a:gd name="connsiteX5" fmla="*/ 4188542 w 4188542"/>
                    <a:gd name="connsiteY5" fmla="*/ 3091220 h 3199375"/>
                    <a:gd name="connsiteX6" fmla="*/ 4188542 w 4188542"/>
                    <a:gd name="connsiteY6" fmla="*/ 3199375 h 3199375"/>
                    <a:gd name="connsiteX0" fmla="*/ 0 w 4234070"/>
                    <a:gd name="connsiteY0" fmla="*/ 1666566 h 3190567"/>
                    <a:gd name="connsiteX1" fmla="*/ 1274774 w 4234070"/>
                    <a:gd name="connsiteY1" fmla="*/ 594850 h 3190567"/>
                    <a:gd name="connsiteX2" fmla="*/ 3277989 w 4234070"/>
                    <a:gd name="connsiteY2" fmla="*/ 54076 h 3190567"/>
                    <a:gd name="connsiteX3" fmla="*/ 4097487 w 4234070"/>
                    <a:gd name="connsiteY3" fmla="*/ 919315 h 3190567"/>
                    <a:gd name="connsiteX4" fmla="*/ 4097487 w 4234070"/>
                    <a:gd name="connsiteY4" fmla="*/ 1892709 h 3190567"/>
                    <a:gd name="connsiteX5" fmla="*/ 4188542 w 4234070"/>
                    <a:gd name="connsiteY5" fmla="*/ 3082412 h 3190567"/>
                    <a:gd name="connsiteX6" fmla="*/ 4188542 w 4234070"/>
                    <a:gd name="connsiteY6" fmla="*/ 3190567 h 3190567"/>
                    <a:gd name="connsiteX0" fmla="*/ 0 w 4344637"/>
                    <a:gd name="connsiteY0" fmla="*/ 1666568 h 3190569"/>
                    <a:gd name="connsiteX1" fmla="*/ 1274774 w 4344637"/>
                    <a:gd name="connsiteY1" fmla="*/ 594852 h 3190569"/>
                    <a:gd name="connsiteX2" fmla="*/ 3277989 w 4344637"/>
                    <a:gd name="connsiteY2" fmla="*/ 54078 h 3190569"/>
                    <a:gd name="connsiteX3" fmla="*/ 4097487 w 4344637"/>
                    <a:gd name="connsiteY3" fmla="*/ 919317 h 3190569"/>
                    <a:gd name="connsiteX4" fmla="*/ 4279598 w 4344637"/>
                    <a:gd name="connsiteY4" fmla="*/ 1784556 h 3190569"/>
                    <a:gd name="connsiteX5" fmla="*/ 4188542 w 4344637"/>
                    <a:gd name="connsiteY5" fmla="*/ 3082414 h 3190569"/>
                    <a:gd name="connsiteX6" fmla="*/ 4188542 w 4344637"/>
                    <a:gd name="connsiteY6" fmla="*/ 3190569 h 3190569"/>
                    <a:gd name="connsiteX0" fmla="*/ 0 w 4279598"/>
                    <a:gd name="connsiteY0" fmla="*/ 1666566 h 3190567"/>
                    <a:gd name="connsiteX1" fmla="*/ 1274774 w 4279598"/>
                    <a:gd name="connsiteY1" fmla="*/ 594850 h 3190567"/>
                    <a:gd name="connsiteX2" fmla="*/ 3277989 w 4279598"/>
                    <a:gd name="connsiteY2" fmla="*/ 54076 h 3190567"/>
                    <a:gd name="connsiteX3" fmla="*/ 4097487 w 4279598"/>
                    <a:gd name="connsiteY3" fmla="*/ 919315 h 3190567"/>
                    <a:gd name="connsiteX4" fmla="*/ 4279598 w 4279598"/>
                    <a:gd name="connsiteY4" fmla="*/ 1784554 h 3190567"/>
                    <a:gd name="connsiteX5" fmla="*/ 4188542 w 4279598"/>
                    <a:gd name="connsiteY5" fmla="*/ 3082412 h 3190567"/>
                    <a:gd name="connsiteX6" fmla="*/ 4188542 w 4279598"/>
                    <a:gd name="connsiteY6" fmla="*/ 3190567 h 3190567"/>
                    <a:gd name="connsiteX0" fmla="*/ 0 w 4303936"/>
                    <a:gd name="connsiteY0" fmla="*/ 1666568 h 3190569"/>
                    <a:gd name="connsiteX1" fmla="*/ 1274774 w 4303936"/>
                    <a:gd name="connsiteY1" fmla="*/ 594852 h 3190569"/>
                    <a:gd name="connsiteX2" fmla="*/ 3277989 w 4303936"/>
                    <a:gd name="connsiteY2" fmla="*/ 54078 h 3190569"/>
                    <a:gd name="connsiteX3" fmla="*/ 4097487 w 4303936"/>
                    <a:gd name="connsiteY3" fmla="*/ 919317 h 3190569"/>
                    <a:gd name="connsiteX4" fmla="*/ 4279598 w 4303936"/>
                    <a:gd name="connsiteY4" fmla="*/ 1784556 h 3190569"/>
                    <a:gd name="connsiteX5" fmla="*/ 4188542 w 4303936"/>
                    <a:gd name="connsiteY5" fmla="*/ 3082414 h 3190569"/>
                    <a:gd name="connsiteX6" fmla="*/ 4188542 w 4303936"/>
                    <a:gd name="connsiteY6" fmla="*/ 3190569 h 3190569"/>
                    <a:gd name="connsiteX0" fmla="*/ 0 w 4370653"/>
                    <a:gd name="connsiteY0" fmla="*/ 1666566 h 3406877"/>
                    <a:gd name="connsiteX1" fmla="*/ 1274774 w 4370653"/>
                    <a:gd name="connsiteY1" fmla="*/ 594850 h 3406877"/>
                    <a:gd name="connsiteX2" fmla="*/ 3277989 w 4370653"/>
                    <a:gd name="connsiteY2" fmla="*/ 54076 h 3406877"/>
                    <a:gd name="connsiteX3" fmla="*/ 4097487 w 4370653"/>
                    <a:gd name="connsiteY3" fmla="*/ 919315 h 3406877"/>
                    <a:gd name="connsiteX4" fmla="*/ 4279598 w 4370653"/>
                    <a:gd name="connsiteY4" fmla="*/ 1784554 h 3406877"/>
                    <a:gd name="connsiteX5" fmla="*/ 4188542 w 4370653"/>
                    <a:gd name="connsiteY5" fmla="*/ 3082412 h 3406877"/>
                    <a:gd name="connsiteX6" fmla="*/ 4370653 w 4370653"/>
                    <a:gd name="connsiteY6" fmla="*/ 3406877 h 3406877"/>
                    <a:gd name="connsiteX0" fmla="*/ 0 w 4303936"/>
                    <a:gd name="connsiteY0" fmla="*/ 1666568 h 3190569"/>
                    <a:gd name="connsiteX1" fmla="*/ 1274774 w 4303936"/>
                    <a:gd name="connsiteY1" fmla="*/ 594852 h 3190569"/>
                    <a:gd name="connsiteX2" fmla="*/ 3277989 w 4303936"/>
                    <a:gd name="connsiteY2" fmla="*/ 54078 h 3190569"/>
                    <a:gd name="connsiteX3" fmla="*/ 4097487 w 4303936"/>
                    <a:gd name="connsiteY3" fmla="*/ 919317 h 3190569"/>
                    <a:gd name="connsiteX4" fmla="*/ 4279598 w 4303936"/>
                    <a:gd name="connsiteY4" fmla="*/ 1784556 h 3190569"/>
                    <a:gd name="connsiteX5" fmla="*/ 4188542 w 4303936"/>
                    <a:gd name="connsiteY5" fmla="*/ 3082414 h 3190569"/>
                    <a:gd name="connsiteX6" fmla="*/ 4188541 w 4303936"/>
                    <a:gd name="connsiteY6" fmla="*/ 3190569 h 3190569"/>
                    <a:gd name="connsiteX0" fmla="*/ 0 w 4309950"/>
                    <a:gd name="connsiteY0" fmla="*/ 1666566 h 3190567"/>
                    <a:gd name="connsiteX1" fmla="*/ 1274774 w 4309950"/>
                    <a:gd name="connsiteY1" fmla="*/ 594850 h 3190567"/>
                    <a:gd name="connsiteX2" fmla="*/ 3277989 w 4309950"/>
                    <a:gd name="connsiteY2" fmla="*/ 54076 h 3190567"/>
                    <a:gd name="connsiteX3" fmla="*/ 4097487 w 4309950"/>
                    <a:gd name="connsiteY3" fmla="*/ 919315 h 3190567"/>
                    <a:gd name="connsiteX4" fmla="*/ 4279598 w 4309950"/>
                    <a:gd name="connsiteY4" fmla="*/ 1784554 h 3190567"/>
                    <a:gd name="connsiteX5" fmla="*/ 4279598 w 4309950"/>
                    <a:gd name="connsiteY5" fmla="*/ 2757947 h 3190567"/>
                    <a:gd name="connsiteX6" fmla="*/ 4188542 w 4309950"/>
                    <a:gd name="connsiteY6" fmla="*/ 3082412 h 3190567"/>
                    <a:gd name="connsiteX7" fmla="*/ 4188541 w 4309950"/>
                    <a:gd name="connsiteY7" fmla="*/ 3190567 h 3190567"/>
                    <a:gd name="connsiteX0" fmla="*/ 0 w 4309950"/>
                    <a:gd name="connsiteY0" fmla="*/ 1666568 h 3082414"/>
                    <a:gd name="connsiteX1" fmla="*/ 1274774 w 4309950"/>
                    <a:gd name="connsiteY1" fmla="*/ 594852 h 3082414"/>
                    <a:gd name="connsiteX2" fmla="*/ 3277989 w 4309950"/>
                    <a:gd name="connsiteY2" fmla="*/ 54078 h 3082414"/>
                    <a:gd name="connsiteX3" fmla="*/ 4097487 w 4309950"/>
                    <a:gd name="connsiteY3" fmla="*/ 919317 h 3082414"/>
                    <a:gd name="connsiteX4" fmla="*/ 4279598 w 4309950"/>
                    <a:gd name="connsiteY4" fmla="*/ 1784556 h 3082414"/>
                    <a:gd name="connsiteX5" fmla="*/ 4279598 w 4309950"/>
                    <a:gd name="connsiteY5" fmla="*/ 2757949 h 3082414"/>
                    <a:gd name="connsiteX6" fmla="*/ 4188542 w 4309950"/>
                    <a:gd name="connsiteY6" fmla="*/ 3082414 h 3082414"/>
                    <a:gd name="connsiteX0" fmla="*/ 0 w 4309950"/>
                    <a:gd name="connsiteY0" fmla="*/ 1666566 h 3839497"/>
                    <a:gd name="connsiteX1" fmla="*/ 1274774 w 4309950"/>
                    <a:gd name="connsiteY1" fmla="*/ 594850 h 3839497"/>
                    <a:gd name="connsiteX2" fmla="*/ 3277989 w 4309950"/>
                    <a:gd name="connsiteY2" fmla="*/ 54076 h 3839497"/>
                    <a:gd name="connsiteX3" fmla="*/ 4097487 w 4309950"/>
                    <a:gd name="connsiteY3" fmla="*/ 919315 h 3839497"/>
                    <a:gd name="connsiteX4" fmla="*/ 4279598 w 4309950"/>
                    <a:gd name="connsiteY4" fmla="*/ 1784554 h 3839497"/>
                    <a:gd name="connsiteX5" fmla="*/ 4279598 w 4309950"/>
                    <a:gd name="connsiteY5" fmla="*/ 2757947 h 3839497"/>
                    <a:gd name="connsiteX6" fmla="*/ 4188543 w 4309950"/>
                    <a:gd name="connsiteY6" fmla="*/ 3839496 h 3839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9950" h="3839497">
                      <a:moveTo>
                        <a:pt x="0" y="1666566"/>
                      </a:moveTo>
                      <a:cubicBezTo>
                        <a:pt x="235682" y="1517602"/>
                        <a:pt x="728443" y="863598"/>
                        <a:pt x="1274774" y="594850"/>
                      </a:cubicBezTo>
                      <a:cubicBezTo>
                        <a:pt x="1821105" y="326102"/>
                        <a:pt x="2807537" y="-1"/>
                        <a:pt x="3277989" y="54076"/>
                      </a:cubicBezTo>
                      <a:cubicBezTo>
                        <a:pt x="3748441" y="108154"/>
                        <a:pt x="3930552" y="630902"/>
                        <a:pt x="4097487" y="919315"/>
                      </a:cubicBezTo>
                      <a:cubicBezTo>
                        <a:pt x="4264422" y="1207728"/>
                        <a:pt x="4249246" y="1478115"/>
                        <a:pt x="4279598" y="1784554"/>
                      </a:cubicBezTo>
                      <a:cubicBezTo>
                        <a:pt x="4309950" y="2090993"/>
                        <a:pt x="4294774" y="2415457"/>
                        <a:pt x="4279598" y="2757947"/>
                      </a:cubicBezTo>
                      <a:cubicBezTo>
                        <a:pt x="4264422" y="3100437"/>
                        <a:pt x="4192374" y="3757734"/>
                        <a:pt x="4188543" y="3839496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ihandform 19"/>
                <p:cNvSpPr/>
                <p:nvPr/>
              </p:nvSpPr>
              <p:spPr>
                <a:xfrm rot="2257297">
                  <a:off x="3803522" y="4171086"/>
                  <a:ext cx="754626" cy="806246"/>
                </a:xfrm>
                <a:custGeom>
                  <a:avLst/>
                  <a:gdLst>
                    <a:gd name="connsiteX0" fmla="*/ 51620 w 754626"/>
                    <a:gd name="connsiteY0" fmla="*/ 717755 h 806246"/>
                    <a:gd name="connsiteX1" fmla="*/ 81116 w 754626"/>
                    <a:gd name="connsiteY1" fmla="*/ 113071 h 806246"/>
                    <a:gd name="connsiteX2" fmla="*/ 538316 w 754626"/>
                    <a:gd name="connsiteY2" fmla="*/ 39329 h 806246"/>
                    <a:gd name="connsiteX3" fmla="*/ 744794 w 754626"/>
                    <a:gd name="connsiteY3" fmla="*/ 334297 h 806246"/>
                    <a:gd name="connsiteX4" fmla="*/ 597310 w 754626"/>
                    <a:gd name="connsiteY4" fmla="*/ 806246 h 806246"/>
                    <a:gd name="connsiteX5" fmla="*/ 597310 w 754626"/>
                    <a:gd name="connsiteY5" fmla="*/ 806246 h 80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4626" h="806246">
                      <a:moveTo>
                        <a:pt x="51620" y="717755"/>
                      </a:moveTo>
                      <a:cubicBezTo>
                        <a:pt x="25810" y="471948"/>
                        <a:pt x="0" y="226142"/>
                        <a:pt x="81116" y="113071"/>
                      </a:cubicBezTo>
                      <a:cubicBezTo>
                        <a:pt x="162232" y="0"/>
                        <a:pt x="427703" y="2458"/>
                        <a:pt x="538316" y="39329"/>
                      </a:cubicBezTo>
                      <a:cubicBezTo>
                        <a:pt x="648929" y="76200"/>
                        <a:pt x="734962" y="206478"/>
                        <a:pt x="744794" y="334297"/>
                      </a:cubicBezTo>
                      <a:cubicBezTo>
                        <a:pt x="754626" y="462117"/>
                        <a:pt x="597310" y="806246"/>
                        <a:pt x="597310" y="806246"/>
                      </a:cubicBezTo>
                      <a:lnTo>
                        <a:pt x="597310" y="806246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ihandform 20"/>
                <p:cNvSpPr/>
                <p:nvPr/>
              </p:nvSpPr>
              <p:spPr>
                <a:xfrm rot="546170">
                  <a:off x="4850838" y="1268760"/>
                  <a:ext cx="2529474" cy="2448272"/>
                </a:xfrm>
                <a:custGeom>
                  <a:avLst/>
                  <a:gdLst>
                    <a:gd name="connsiteX0" fmla="*/ 176981 w 2096730"/>
                    <a:gd name="connsiteY0" fmla="*/ 1553496 h 2177844"/>
                    <a:gd name="connsiteX1" fmla="*/ 29497 w 2096730"/>
                    <a:gd name="connsiteY1" fmla="*/ 875070 h 2177844"/>
                    <a:gd name="connsiteX2" fmla="*/ 353962 w 2096730"/>
                    <a:gd name="connsiteY2" fmla="*/ 285135 h 2177844"/>
                    <a:gd name="connsiteX3" fmla="*/ 1061884 w 2096730"/>
                    <a:gd name="connsiteY3" fmla="*/ 19664 h 2177844"/>
                    <a:gd name="connsiteX4" fmla="*/ 1725562 w 2096730"/>
                    <a:gd name="connsiteY4" fmla="*/ 167148 h 2177844"/>
                    <a:gd name="connsiteX5" fmla="*/ 2064775 w 2096730"/>
                    <a:gd name="connsiteY5" fmla="*/ 771831 h 2177844"/>
                    <a:gd name="connsiteX6" fmla="*/ 1917291 w 2096730"/>
                    <a:gd name="connsiteY6" fmla="*/ 1509251 h 2177844"/>
                    <a:gd name="connsiteX7" fmla="*/ 1681316 w 2096730"/>
                    <a:gd name="connsiteY7" fmla="*/ 1863212 h 2177844"/>
                    <a:gd name="connsiteX8" fmla="*/ 1017639 w 2096730"/>
                    <a:gd name="connsiteY8" fmla="*/ 2128683 h 2177844"/>
                    <a:gd name="connsiteX9" fmla="*/ 796413 w 2096730"/>
                    <a:gd name="connsiteY9" fmla="*/ 2158180 h 2177844"/>
                    <a:gd name="connsiteX10" fmla="*/ 781665 w 2096730"/>
                    <a:gd name="connsiteY10" fmla="*/ 2158180 h 2177844"/>
                    <a:gd name="connsiteX0" fmla="*/ 129998 w 2106126"/>
                    <a:gd name="connsiteY0" fmla="*/ 1729464 h 2177844"/>
                    <a:gd name="connsiteX1" fmla="*/ 38893 w 2106126"/>
                    <a:gd name="connsiteY1" fmla="*/ 875070 h 2177844"/>
                    <a:gd name="connsiteX2" fmla="*/ 363358 w 2106126"/>
                    <a:gd name="connsiteY2" fmla="*/ 285135 h 2177844"/>
                    <a:gd name="connsiteX3" fmla="*/ 1071280 w 2106126"/>
                    <a:gd name="connsiteY3" fmla="*/ 19664 h 2177844"/>
                    <a:gd name="connsiteX4" fmla="*/ 1734958 w 2106126"/>
                    <a:gd name="connsiteY4" fmla="*/ 167148 h 2177844"/>
                    <a:gd name="connsiteX5" fmla="*/ 2074171 w 2106126"/>
                    <a:gd name="connsiteY5" fmla="*/ 771831 h 2177844"/>
                    <a:gd name="connsiteX6" fmla="*/ 1926687 w 2106126"/>
                    <a:gd name="connsiteY6" fmla="*/ 1509251 h 2177844"/>
                    <a:gd name="connsiteX7" fmla="*/ 1690712 w 2106126"/>
                    <a:gd name="connsiteY7" fmla="*/ 1863212 h 2177844"/>
                    <a:gd name="connsiteX8" fmla="*/ 1027035 w 2106126"/>
                    <a:gd name="connsiteY8" fmla="*/ 2128683 h 2177844"/>
                    <a:gd name="connsiteX9" fmla="*/ 805809 w 2106126"/>
                    <a:gd name="connsiteY9" fmla="*/ 2158180 h 2177844"/>
                    <a:gd name="connsiteX10" fmla="*/ 791061 w 2106126"/>
                    <a:gd name="connsiteY10" fmla="*/ 2158180 h 2177844"/>
                    <a:gd name="connsiteX0" fmla="*/ 129998 w 2118232"/>
                    <a:gd name="connsiteY0" fmla="*/ 1729464 h 2177844"/>
                    <a:gd name="connsiteX1" fmla="*/ 38893 w 2118232"/>
                    <a:gd name="connsiteY1" fmla="*/ 875070 h 2177844"/>
                    <a:gd name="connsiteX2" fmla="*/ 363358 w 2118232"/>
                    <a:gd name="connsiteY2" fmla="*/ 285135 h 2177844"/>
                    <a:gd name="connsiteX3" fmla="*/ 1071280 w 2118232"/>
                    <a:gd name="connsiteY3" fmla="*/ 19664 h 2177844"/>
                    <a:gd name="connsiteX4" fmla="*/ 1734958 w 2118232"/>
                    <a:gd name="connsiteY4" fmla="*/ 167148 h 2177844"/>
                    <a:gd name="connsiteX5" fmla="*/ 2074171 w 2118232"/>
                    <a:gd name="connsiteY5" fmla="*/ 771831 h 2177844"/>
                    <a:gd name="connsiteX6" fmla="*/ 1999326 w 2118232"/>
                    <a:gd name="connsiteY6" fmla="*/ 1537302 h 2177844"/>
                    <a:gd name="connsiteX7" fmla="*/ 1690712 w 2118232"/>
                    <a:gd name="connsiteY7" fmla="*/ 1863212 h 2177844"/>
                    <a:gd name="connsiteX8" fmla="*/ 1027035 w 2118232"/>
                    <a:gd name="connsiteY8" fmla="*/ 2128683 h 2177844"/>
                    <a:gd name="connsiteX9" fmla="*/ 805809 w 2118232"/>
                    <a:gd name="connsiteY9" fmla="*/ 2158180 h 2177844"/>
                    <a:gd name="connsiteX10" fmla="*/ 791061 w 2118232"/>
                    <a:gd name="connsiteY10" fmla="*/ 2158180 h 2177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18232" h="2177844">
                      <a:moveTo>
                        <a:pt x="129998" y="1729464"/>
                      </a:moveTo>
                      <a:cubicBezTo>
                        <a:pt x="41507" y="1495947"/>
                        <a:pt x="0" y="1115791"/>
                        <a:pt x="38893" y="875070"/>
                      </a:cubicBezTo>
                      <a:cubicBezTo>
                        <a:pt x="77786" y="634349"/>
                        <a:pt x="191293" y="427703"/>
                        <a:pt x="363358" y="285135"/>
                      </a:cubicBezTo>
                      <a:cubicBezTo>
                        <a:pt x="535423" y="142567"/>
                        <a:pt x="842680" y="39329"/>
                        <a:pt x="1071280" y="19664"/>
                      </a:cubicBezTo>
                      <a:cubicBezTo>
                        <a:pt x="1299880" y="0"/>
                        <a:pt x="1567810" y="41787"/>
                        <a:pt x="1734958" y="167148"/>
                      </a:cubicBezTo>
                      <a:cubicBezTo>
                        <a:pt x="1902106" y="292509"/>
                        <a:pt x="2030110" y="543472"/>
                        <a:pt x="2074171" y="771831"/>
                      </a:cubicBezTo>
                      <a:cubicBezTo>
                        <a:pt x="2118232" y="1000190"/>
                        <a:pt x="2063236" y="1355405"/>
                        <a:pt x="1999326" y="1537302"/>
                      </a:cubicBezTo>
                      <a:cubicBezTo>
                        <a:pt x="1935416" y="1719199"/>
                        <a:pt x="1852760" y="1764649"/>
                        <a:pt x="1690712" y="1863212"/>
                      </a:cubicBezTo>
                      <a:cubicBezTo>
                        <a:pt x="1528664" y="1961775"/>
                        <a:pt x="1174519" y="2079522"/>
                        <a:pt x="1027035" y="2128683"/>
                      </a:cubicBezTo>
                      <a:cubicBezTo>
                        <a:pt x="879551" y="2177844"/>
                        <a:pt x="845138" y="2153264"/>
                        <a:pt x="805809" y="2158180"/>
                      </a:cubicBezTo>
                      <a:cubicBezTo>
                        <a:pt x="766480" y="2163096"/>
                        <a:pt x="778770" y="2160638"/>
                        <a:pt x="791061" y="215818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ihandform 21"/>
                <p:cNvSpPr/>
                <p:nvPr/>
              </p:nvSpPr>
              <p:spPr>
                <a:xfrm rot="2257297">
                  <a:off x="3617876" y="4009283"/>
                  <a:ext cx="1053784" cy="1243600"/>
                </a:xfrm>
                <a:custGeom>
                  <a:avLst/>
                  <a:gdLst>
                    <a:gd name="connsiteX0" fmla="*/ 51620 w 754626"/>
                    <a:gd name="connsiteY0" fmla="*/ 717755 h 806246"/>
                    <a:gd name="connsiteX1" fmla="*/ 81116 w 754626"/>
                    <a:gd name="connsiteY1" fmla="*/ 113071 h 806246"/>
                    <a:gd name="connsiteX2" fmla="*/ 538316 w 754626"/>
                    <a:gd name="connsiteY2" fmla="*/ 39329 h 806246"/>
                    <a:gd name="connsiteX3" fmla="*/ 744794 w 754626"/>
                    <a:gd name="connsiteY3" fmla="*/ 334297 h 806246"/>
                    <a:gd name="connsiteX4" fmla="*/ 597310 w 754626"/>
                    <a:gd name="connsiteY4" fmla="*/ 806246 h 806246"/>
                    <a:gd name="connsiteX5" fmla="*/ 597310 w 754626"/>
                    <a:gd name="connsiteY5" fmla="*/ 806246 h 80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4626" h="806246">
                      <a:moveTo>
                        <a:pt x="51620" y="717755"/>
                      </a:moveTo>
                      <a:cubicBezTo>
                        <a:pt x="25810" y="471948"/>
                        <a:pt x="0" y="226142"/>
                        <a:pt x="81116" y="113071"/>
                      </a:cubicBezTo>
                      <a:cubicBezTo>
                        <a:pt x="162232" y="0"/>
                        <a:pt x="427703" y="2458"/>
                        <a:pt x="538316" y="39329"/>
                      </a:cubicBezTo>
                      <a:cubicBezTo>
                        <a:pt x="648929" y="76200"/>
                        <a:pt x="734962" y="206478"/>
                        <a:pt x="744794" y="334297"/>
                      </a:cubicBezTo>
                      <a:cubicBezTo>
                        <a:pt x="754626" y="462117"/>
                        <a:pt x="597310" y="806246"/>
                        <a:pt x="597310" y="806246"/>
                      </a:cubicBezTo>
                      <a:lnTo>
                        <a:pt x="597310" y="806246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ihandform 22"/>
                <p:cNvSpPr/>
                <p:nvPr/>
              </p:nvSpPr>
              <p:spPr>
                <a:xfrm>
                  <a:off x="4320769" y="3403550"/>
                  <a:ext cx="4232784" cy="2064774"/>
                </a:xfrm>
                <a:custGeom>
                  <a:avLst/>
                  <a:gdLst>
                    <a:gd name="connsiteX0" fmla="*/ 0 w 4232787"/>
                    <a:gd name="connsiteY0" fmla="*/ 2064774 h 2064774"/>
                    <a:gd name="connsiteX1" fmla="*/ 693174 w 4232787"/>
                    <a:gd name="connsiteY1" fmla="*/ 1268361 h 2064774"/>
                    <a:gd name="connsiteX2" fmla="*/ 1327355 w 4232787"/>
                    <a:gd name="connsiteY2" fmla="*/ 870155 h 2064774"/>
                    <a:gd name="connsiteX3" fmla="*/ 2109019 w 4232787"/>
                    <a:gd name="connsiteY3" fmla="*/ 663677 h 2064774"/>
                    <a:gd name="connsiteX4" fmla="*/ 3126658 w 4232787"/>
                    <a:gd name="connsiteY4" fmla="*/ 545690 h 2064774"/>
                    <a:gd name="connsiteX5" fmla="*/ 4055806 w 4232787"/>
                    <a:gd name="connsiteY5" fmla="*/ 103239 h 2064774"/>
                    <a:gd name="connsiteX6" fmla="*/ 4188542 w 4232787"/>
                    <a:gd name="connsiteY6" fmla="*/ 0 h 2064774"/>
                    <a:gd name="connsiteX7" fmla="*/ 4188542 w 4232787"/>
                    <a:gd name="connsiteY7" fmla="*/ 0 h 2064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32787" h="2064774">
                      <a:moveTo>
                        <a:pt x="0" y="2064774"/>
                      </a:moveTo>
                      <a:cubicBezTo>
                        <a:pt x="235974" y="1766119"/>
                        <a:pt x="471948" y="1467464"/>
                        <a:pt x="693174" y="1268361"/>
                      </a:cubicBezTo>
                      <a:cubicBezTo>
                        <a:pt x="914400" y="1069258"/>
                        <a:pt x="1091381" y="970936"/>
                        <a:pt x="1327355" y="870155"/>
                      </a:cubicBezTo>
                      <a:cubicBezTo>
                        <a:pt x="1563329" y="769374"/>
                        <a:pt x="1809135" y="717754"/>
                        <a:pt x="2109019" y="663677"/>
                      </a:cubicBezTo>
                      <a:cubicBezTo>
                        <a:pt x="2408903" y="609600"/>
                        <a:pt x="2802194" y="639096"/>
                        <a:pt x="3126658" y="545690"/>
                      </a:cubicBezTo>
                      <a:cubicBezTo>
                        <a:pt x="3451122" y="452284"/>
                        <a:pt x="3878825" y="194187"/>
                        <a:pt x="4055806" y="103239"/>
                      </a:cubicBezTo>
                      <a:cubicBezTo>
                        <a:pt x="4232787" y="12291"/>
                        <a:pt x="4188542" y="0"/>
                        <a:pt x="4188542" y="0"/>
                      </a:cubicBezTo>
                      <a:lnTo>
                        <a:pt x="4188542" y="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ihandform 23"/>
                <p:cNvSpPr/>
                <p:nvPr/>
              </p:nvSpPr>
              <p:spPr>
                <a:xfrm rot="8551559">
                  <a:off x="2076426" y="1609938"/>
                  <a:ext cx="3262956" cy="2125954"/>
                </a:xfrm>
                <a:custGeom>
                  <a:avLst/>
                  <a:gdLst>
                    <a:gd name="connsiteX0" fmla="*/ 0 w 4232787"/>
                    <a:gd name="connsiteY0" fmla="*/ 2064774 h 2064774"/>
                    <a:gd name="connsiteX1" fmla="*/ 693174 w 4232787"/>
                    <a:gd name="connsiteY1" fmla="*/ 1268361 h 2064774"/>
                    <a:gd name="connsiteX2" fmla="*/ 1327355 w 4232787"/>
                    <a:gd name="connsiteY2" fmla="*/ 870155 h 2064774"/>
                    <a:gd name="connsiteX3" fmla="*/ 2109019 w 4232787"/>
                    <a:gd name="connsiteY3" fmla="*/ 663677 h 2064774"/>
                    <a:gd name="connsiteX4" fmla="*/ 3126658 w 4232787"/>
                    <a:gd name="connsiteY4" fmla="*/ 545690 h 2064774"/>
                    <a:gd name="connsiteX5" fmla="*/ 4055806 w 4232787"/>
                    <a:gd name="connsiteY5" fmla="*/ 103239 h 2064774"/>
                    <a:gd name="connsiteX6" fmla="*/ 4188542 w 4232787"/>
                    <a:gd name="connsiteY6" fmla="*/ 0 h 2064774"/>
                    <a:gd name="connsiteX7" fmla="*/ 4188542 w 4232787"/>
                    <a:gd name="connsiteY7" fmla="*/ 0 h 2064774"/>
                    <a:gd name="connsiteX0" fmla="*/ 0 w 4232787"/>
                    <a:gd name="connsiteY0" fmla="*/ 2064774 h 2064774"/>
                    <a:gd name="connsiteX1" fmla="*/ 693174 w 4232787"/>
                    <a:gd name="connsiteY1" fmla="*/ 1268361 h 2064774"/>
                    <a:gd name="connsiteX2" fmla="*/ 1327355 w 4232787"/>
                    <a:gd name="connsiteY2" fmla="*/ 870155 h 2064774"/>
                    <a:gd name="connsiteX3" fmla="*/ 1973613 w 4232787"/>
                    <a:gd name="connsiteY3" fmla="*/ 522630 h 2064774"/>
                    <a:gd name="connsiteX4" fmla="*/ 3126658 w 4232787"/>
                    <a:gd name="connsiteY4" fmla="*/ 545690 h 2064774"/>
                    <a:gd name="connsiteX5" fmla="*/ 4055806 w 4232787"/>
                    <a:gd name="connsiteY5" fmla="*/ 103239 h 2064774"/>
                    <a:gd name="connsiteX6" fmla="*/ 4188542 w 4232787"/>
                    <a:gd name="connsiteY6" fmla="*/ 0 h 2064774"/>
                    <a:gd name="connsiteX7" fmla="*/ 4188542 w 4232787"/>
                    <a:gd name="connsiteY7" fmla="*/ 0 h 2064774"/>
                    <a:gd name="connsiteX0" fmla="*/ 0 w 4232787"/>
                    <a:gd name="connsiteY0" fmla="*/ 2064774 h 2064774"/>
                    <a:gd name="connsiteX1" fmla="*/ 693174 w 4232787"/>
                    <a:gd name="connsiteY1" fmla="*/ 1268361 h 2064774"/>
                    <a:gd name="connsiteX2" fmla="*/ 1214129 w 4232787"/>
                    <a:gd name="connsiteY2" fmla="*/ 823794 h 2064774"/>
                    <a:gd name="connsiteX3" fmla="*/ 1973613 w 4232787"/>
                    <a:gd name="connsiteY3" fmla="*/ 522630 h 2064774"/>
                    <a:gd name="connsiteX4" fmla="*/ 3126658 w 4232787"/>
                    <a:gd name="connsiteY4" fmla="*/ 545690 h 2064774"/>
                    <a:gd name="connsiteX5" fmla="*/ 4055806 w 4232787"/>
                    <a:gd name="connsiteY5" fmla="*/ 103239 h 2064774"/>
                    <a:gd name="connsiteX6" fmla="*/ 4188542 w 4232787"/>
                    <a:gd name="connsiteY6" fmla="*/ 0 h 2064774"/>
                    <a:gd name="connsiteX7" fmla="*/ 4188542 w 4232787"/>
                    <a:gd name="connsiteY7" fmla="*/ 0 h 2064774"/>
                    <a:gd name="connsiteX0" fmla="*/ 0 w 4252446"/>
                    <a:gd name="connsiteY0" fmla="*/ 2064774 h 2064774"/>
                    <a:gd name="connsiteX1" fmla="*/ 693174 w 4252446"/>
                    <a:gd name="connsiteY1" fmla="*/ 1268361 h 2064774"/>
                    <a:gd name="connsiteX2" fmla="*/ 1214129 w 4252446"/>
                    <a:gd name="connsiteY2" fmla="*/ 823794 h 2064774"/>
                    <a:gd name="connsiteX3" fmla="*/ 1973613 w 4252446"/>
                    <a:gd name="connsiteY3" fmla="*/ 522630 h 2064774"/>
                    <a:gd name="connsiteX4" fmla="*/ 3008701 w 4252446"/>
                    <a:gd name="connsiteY4" fmla="*/ 431392 h 2064774"/>
                    <a:gd name="connsiteX5" fmla="*/ 4055806 w 4252446"/>
                    <a:gd name="connsiteY5" fmla="*/ 103239 h 2064774"/>
                    <a:gd name="connsiteX6" fmla="*/ 4188542 w 4252446"/>
                    <a:gd name="connsiteY6" fmla="*/ 0 h 2064774"/>
                    <a:gd name="connsiteX7" fmla="*/ 4188542 w 4252446"/>
                    <a:gd name="connsiteY7" fmla="*/ 0 h 2064774"/>
                    <a:gd name="connsiteX0" fmla="*/ 0 w 4252446"/>
                    <a:gd name="connsiteY0" fmla="*/ 2064774 h 2064774"/>
                    <a:gd name="connsiteX1" fmla="*/ 693174 w 4252446"/>
                    <a:gd name="connsiteY1" fmla="*/ 1268361 h 2064774"/>
                    <a:gd name="connsiteX2" fmla="*/ 1214129 w 4252446"/>
                    <a:gd name="connsiteY2" fmla="*/ 823794 h 2064774"/>
                    <a:gd name="connsiteX3" fmla="*/ 1973613 w 4252446"/>
                    <a:gd name="connsiteY3" fmla="*/ 522630 h 2064774"/>
                    <a:gd name="connsiteX4" fmla="*/ 3008701 w 4252446"/>
                    <a:gd name="connsiteY4" fmla="*/ 431392 h 2064774"/>
                    <a:gd name="connsiteX5" fmla="*/ 4055806 w 4252446"/>
                    <a:gd name="connsiteY5" fmla="*/ 103239 h 2064774"/>
                    <a:gd name="connsiteX6" fmla="*/ 4188542 w 4252446"/>
                    <a:gd name="connsiteY6" fmla="*/ 0 h 2064774"/>
                    <a:gd name="connsiteX0" fmla="*/ 0 w 4055806"/>
                    <a:gd name="connsiteY0" fmla="*/ 1961535 h 1961535"/>
                    <a:gd name="connsiteX1" fmla="*/ 693174 w 4055806"/>
                    <a:gd name="connsiteY1" fmla="*/ 1165122 h 1961535"/>
                    <a:gd name="connsiteX2" fmla="*/ 1214129 w 4055806"/>
                    <a:gd name="connsiteY2" fmla="*/ 720555 h 1961535"/>
                    <a:gd name="connsiteX3" fmla="*/ 1973613 w 4055806"/>
                    <a:gd name="connsiteY3" fmla="*/ 419391 h 1961535"/>
                    <a:gd name="connsiteX4" fmla="*/ 3008701 w 4055806"/>
                    <a:gd name="connsiteY4" fmla="*/ 328153 h 1961535"/>
                    <a:gd name="connsiteX5" fmla="*/ 4055806 w 4055806"/>
                    <a:gd name="connsiteY5" fmla="*/ 0 h 1961535"/>
                    <a:gd name="connsiteX0" fmla="*/ 0 w 4055806"/>
                    <a:gd name="connsiteY0" fmla="*/ 1961535 h 1961535"/>
                    <a:gd name="connsiteX1" fmla="*/ 693174 w 4055806"/>
                    <a:gd name="connsiteY1" fmla="*/ 1165122 h 1961535"/>
                    <a:gd name="connsiteX2" fmla="*/ 1214129 w 4055806"/>
                    <a:gd name="connsiteY2" fmla="*/ 720555 h 1961535"/>
                    <a:gd name="connsiteX3" fmla="*/ 1973613 w 4055806"/>
                    <a:gd name="connsiteY3" fmla="*/ 419391 h 1961535"/>
                    <a:gd name="connsiteX4" fmla="*/ 3008701 w 4055806"/>
                    <a:gd name="connsiteY4" fmla="*/ 328153 h 1961535"/>
                    <a:gd name="connsiteX5" fmla="*/ 3668370 w 4055806"/>
                    <a:gd name="connsiteY5" fmla="*/ 113861 h 1961535"/>
                    <a:gd name="connsiteX6" fmla="*/ 4055806 w 4055806"/>
                    <a:gd name="connsiteY6" fmla="*/ 0 h 1961535"/>
                    <a:gd name="connsiteX0" fmla="*/ 0 w 3983009"/>
                    <a:gd name="connsiteY0" fmla="*/ 2031553 h 2031553"/>
                    <a:gd name="connsiteX1" fmla="*/ 693174 w 3983009"/>
                    <a:gd name="connsiteY1" fmla="*/ 1235140 h 2031553"/>
                    <a:gd name="connsiteX2" fmla="*/ 1214129 w 3983009"/>
                    <a:gd name="connsiteY2" fmla="*/ 790573 h 2031553"/>
                    <a:gd name="connsiteX3" fmla="*/ 1973613 w 3983009"/>
                    <a:gd name="connsiteY3" fmla="*/ 489409 h 2031553"/>
                    <a:gd name="connsiteX4" fmla="*/ 3008701 w 3983009"/>
                    <a:gd name="connsiteY4" fmla="*/ 398171 h 2031553"/>
                    <a:gd name="connsiteX5" fmla="*/ 3668370 w 3983009"/>
                    <a:gd name="connsiteY5" fmla="*/ 183879 h 2031553"/>
                    <a:gd name="connsiteX6" fmla="*/ 3983010 w 3983009"/>
                    <a:gd name="connsiteY6" fmla="*/ 0 h 2031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83009" h="2031553">
                      <a:moveTo>
                        <a:pt x="0" y="2031553"/>
                      </a:moveTo>
                      <a:cubicBezTo>
                        <a:pt x="235974" y="1732898"/>
                        <a:pt x="490819" y="1441970"/>
                        <a:pt x="693174" y="1235140"/>
                      </a:cubicBezTo>
                      <a:cubicBezTo>
                        <a:pt x="895529" y="1028310"/>
                        <a:pt x="1000723" y="914862"/>
                        <a:pt x="1214129" y="790573"/>
                      </a:cubicBezTo>
                      <a:cubicBezTo>
                        <a:pt x="1427536" y="666285"/>
                        <a:pt x="1674518" y="554809"/>
                        <a:pt x="1973613" y="489409"/>
                      </a:cubicBezTo>
                      <a:cubicBezTo>
                        <a:pt x="2272708" y="424009"/>
                        <a:pt x="2726242" y="449093"/>
                        <a:pt x="3008701" y="398171"/>
                      </a:cubicBezTo>
                      <a:cubicBezTo>
                        <a:pt x="3291161" y="347249"/>
                        <a:pt x="3505985" y="250241"/>
                        <a:pt x="3668370" y="183879"/>
                      </a:cubicBezTo>
                      <a:cubicBezTo>
                        <a:pt x="3830755" y="117517"/>
                        <a:pt x="3913555" y="24305"/>
                        <a:pt x="3983010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Ellipse 16"/>
              <p:cNvSpPr/>
              <p:nvPr/>
            </p:nvSpPr>
            <p:spPr>
              <a:xfrm>
                <a:off x="467544" y="3573016"/>
                <a:ext cx="1584176" cy="1584176"/>
              </a:xfrm>
              <a:prstGeom prst="ellipse">
                <a:avLst/>
              </a:prstGeom>
              <a:noFill/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Bogen 6"/>
            <p:cNvSpPr/>
            <p:nvPr/>
          </p:nvSpPr>
          <p:spPr>
            <a:xfrm rot="2383972">
              <a:off x="1992859" y="1843731"/>
              <a:ext cx="3240360" cy="4366230"/>
            </a:xfrm>
            <a:prstGeom prst="arc">
              <a:avLst>
                <a:gd name="adj1" fmla="val 14935483"/>
                <a:gd name="adj2" fmla="val 320640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lipse 7"/>
            <p:cNvSpPr/>
            <p:nvPr/>
          </p:nvSpPr>
          <p:spPr>
            <a:xfrm>
              <a:off x="1619672" y="836712"/>
              <a:ext cx="2664296" cy="2664296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/>
            <p:cNvSpPr/>
            <p:nvPr/>
          </p:nvSpPr>
          <p:spPr>
            <a:xfrm>
              <a:off x="3059832" y="5805264"/>
              <a:ext cx="432048" cy="432048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Gerade Verbindung 9"/>
            <p:cNvCxnSpPr>
              <a:stCxn id="9" idx="0"/>
              <a:endCxn id="9" idx="4"/>
            </p:cNvCxnSpPr>
            <p:nvPr/>
          </p:nvCxnSpPr>
          <p:spPr>
            <a:xfrm>
              <a:off x="3275856" y="5805264"/>
              <a:ext cx="0" cy="43204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>
              <a:stCxn id="9" idx="2"/>
            </p:cNvCxnSpPr>
            <p:nvPr/>
          </p:nvCxnSpPr>
          <p:spPr>
            <a:xfrm flipV="1">
              <a:off x="3059832" y="6012904"/>
              <a:ext cx="432048" cy="8384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899592" y="2886130"/>
              <a:ext cx="1152758" cy="75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source </a:t>
              </a:r>
            </a:p>
            <a:p>
              <a:r>
                <a:rPr lang="en-US" dirty="0" smtClean="0"/>
                <a:t>surface</a:t>
              </a:r>
              <a:endParaRPr lang="en-US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382454" y="4309217"/>
              <a:ext cx="1596126" cy="75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IP magnetic </a:t>
              </a:r>
            </a:p>
            <a:p>
              <a:r>
                <a:rPr lang="en-US" dirty="0" smtClean="0"/>
                <a:t>field line</a:t>
              </a:r>
              <a:endParaRPr lang="en-US" dirty="0"/>
            </a:p>
          </p:txBody>
        </p:sp>
      </p:grpSp>
      <p:sp>
        <p:nvSpPr>
          <p:cNvPr id="25" name="Pfeil nach rechts 24"/>
          <p:cNvSpPr/>
          <p:nvPr/>
        </p:nvSpPr>
        <p:spPr>
          <a:xfrm>
            <a:off x="2699792" y="2420888"/>
            <a:ext cx="288032" cy="7200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feil nach unten 25"/>
          <p:cNvSpPr/>
          <p:nvPr/>
        </p:nvSpPr>
        <p:spPr>
          <a:xfrm>
            <a:off x="3635897" y="1772816"/>
            <a:ext cx="72008" cy="57606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feil nach unten 26"/>
          <p:cNvSpPr/>
          <p:nvPr/>
        </p:nvSpPr>
        <p:spPr>
          <a:xfrm>
            <a:off x="4211960" y="3284984"/>
            <a:ext cx="72008" cy="43204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feld 27"/>
          <p:cNvSpPr txBox="1"/>
          <p:nvPr/>
        </p:nvSpPr>
        <p:spPr>
          <a:xfrm>
            <a:off x="5046468" y="1988840"/>
            <a:ext cx="393665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Particle access to open field lines</a:t>
            </a:r>
          </a:p>
          <a:p>
            <a:r>
              <a:rPr lang="en-US" dirty="0" smtClean="0"/>
              <a:t>from the acceleration site to to 2.5 R</a:t>
            </a:r>
            <a:r>
              <a:rPr lang="en-US" baseline="-25000" dirty="0" smtClean="0"/>
              <a:t>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Particle access to Earth</a:t>
            </a:r>
          </a:p>
          <a:p>
            <a:r>
              <a:rPr lang="en-US" dirty="0" smtClean="0"/>
              <a:t>access to magnetic field line </a:t>
            </a:r>
          </a:p>
          <a:p>
            <a:r>
              <a:rPr lang="en-US" dirty="0" smtClean="0"/>
              <a:t>connected to 1 AU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9" name="Textfeld 28"/>
          <p:cNvSpPr txBox="1"/>
          <p:nvPr/>
        </p:nvSpPr>
        <p:spPr>
          <a:xfrm>
            <a:off x="3707904" y="363573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627784" y="263691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D. Parker spiral magnetic field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 descr="parker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1196678"/>
            <a:ext cx="5400600" cy="54006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1124744"/>
            <a:ext cx="1944216" cy="523220"/>
          </a:xfrm>
          <a:prstGeom prst="rect">
            <a:avLst/>
          </a:prstGeom>
          <a:noFill/>
          <a:ln w="0">
            <a:noFill/>
          </a:ln>
        </p:spPr>
        <p:txBody>
          <a:bodyPr wrap="square" numCol="1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cs typeface="+mn-cs"/>
              </a:rPr>
              <a:t>Calculated with </a:t>
            </a:r>
            <a:r>
              <a:rPr lang="en-US" sz="1400" dirty="0" err="1" smtClean="0">
                <a:cs typeface="+mn-cs"/>
              </a:rPr>
              <a:t>HELIO</a:t>
            </a:r>
            <a:r>
              <a:rPr lang="en-US" sz="1400" dirty="0" smtClean="0">
                <a:cs typeface="+mn-cs"/>
              </a:rPr>
              <a:t>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cs typeface="+mn-cs"/>
              </a:rPr>
              <a:t>(</a:t>
            </a:r>
            <a:r>
              <a:rPr lang="en-US" sz="1400" dirty="0" err="1" smtClean="0">
                <a:cs typeface="+mn-cs"/>
              </a:rPr>
              <a:t>helio-vo.eu</a:t>
            </a:r>
            <a:r>
              <a:rPr lang="en-US" sz="1400" dirty="0" smtClean="0">
                <a:cs typeface="+mn-cs"/>
              </a:rPr>
              <a:t>/</a:t>
            </a:r>
            <a:r>
              <a:rPr lang="en-US" sz="1400" dirty="0" err="1" smtClean="0">
                <a:cs typeface="+mn-cs"/>
              </a:rPr>
              <a:t>servces</a:t>
            </a:r>
            <a:r>
              <a:rPr lang="en-US" sz="1400" dirty="0" smtClean="0">
                <a:cs typeface="+mn-cs"/>
              </a:rPr>
              <a:t>)</a:t>
            </a:r>
            <a:endParaRPr lang="en-US" sz="1400" i="1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52120" y="1916832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Parker spiral IMF </a:t>
            </a:r>
          </a:p>
          <a:p>
            <a:r>
              <a:rPr lang="en-US" sz="2000" dirty="0" smtClean="0"/>
              <a:t>(Parker 1963)</a:t>
            </a:r>
          </a:p>
          <a:p>
            <a:endParaRPr lang="en-US" sz="1700" dirty="0" smtClean="0"/>
          </a:p>
          <a:p>
            <a:r>
              <a:rPr lang="en-US" sz="1700" dirty="0" smtClean="0"/>
              <a:t>≈ 1.2 AU</a:t>
            </a:r>
          </a:p>
          <a:p>
            <a:r>
              <a:rPr lang="en-US" sz="1700" dirty="0" smtClean="0"/>
              <a:t>    45°</a:t>
            </a:r>
          </a:p>
          <a:p>
            <a:r>
              <a:rPr lang="en-US" sz="1700" dirty="0" smtClean="0"/>
              <a:t>depends on solar wind speed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5724128" y="5301208"/>
            <a:ext cx="237626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‘</a:t>
            </a:r>
            <a:r>
              <a:rPr kumimoji="0" lang="en-US" sz="19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SoWi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’ SEP category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dirty="0" smtClean="0"/>
              <a:t>5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0%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solar wind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D. Interplanetary coronal mass ejection (</a:t>
            </a:r>
            <a:r>
              <a:rPr lang="en-US" sz="3000" i="1" dirty="0" err="1" smtClean="0">
                <a:solidFill>
                  <a:schemeClr val="bg1"/>
                </a:solidFill>
              </a:rPr>
              <a:t>ICME</a:t>
            </a:r>
            <a:r>
              <a:rPr lang="en-US" sz="3000" i="1" dirty="0" smtClean="0">
                <a:solidFill>
                  <a:schemeClr val="bg1"/>
                </a:solidFill>
              </a:rPr>
              <a:t>)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 descr="ICME_cart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10" y="1591713"/>
            <a:ext cx="6355698" cy="464559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9512" y="1988840"/>
            <a:ext cx="1728192" cy="523220"/>
          </a:xfrm>
          <a:prstGeom prst="rect">
            <a:avLst/>
          </a:prstGeom>
          <a:noFill/>
          <a:ln w="0">
            <a:noFill/>
          </a:ln>
        </p:spPr>
        <p:txBody>
          <a:bodyPr wrap="square" numCol="1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cs typeface="+mn-cs"/>
              </a:rPr>
              <a:t>Zurbuchen</a:t>
            </a:r>
            <a:r>
              <a:rPr lang="en-US" sz="1400" dirty="0" smtClean="0">
                <a:cs typeface="+mn-cs"/>
              </a:rPr>
              <a:t> and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cs typeface="+mn-cs"/>
              </a:rPr>
              <a:t>Richardson (2004)</a:t>
            </a:r>
            <a:endParaRPr lang="en-US" sz="1400" i="1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292080" y="1364804"/>
            <a:ext cx="3851920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studies on SEP propagation within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ICMEs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700" dirty="0" err="1" smtClean="0"/>
              <a:t>Torsti</a:t>
            </a:r>
            <a:r>
              <a:rPr lang="en-US" sz="1700" dirty="0" smtClean="0"/>
              <a:t> et al. (2004), </a:t>
            </a:r>
            <a:r>
              <a:rPr lang="en-US" sz="1700" dirty="0" err="1" smtClean="0"/>
              <a:t>Malandraki</a:t>
            </a:r>
            <a:r>
              <a:rPr lang="en-US" sz="1700" dirty="0" smtClean="0"/>
              <a:t> et al. (2005), Masson et al. (2012)</a:t>
            </a:r>
          </a:p>
          <a:p>
            <a:endParaRPr lang="en-US" sz="1700" dirty="0" smtClean="0"/>
          </a:p>
          <a:p>
            <a:endParaRPr lang="en-US" sz="1700" dirty="0" smtClean="0"/>
          </a:p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approach: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ICME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configuration and SEP propagation </a:t>
            </a:r>
          </a:p>
          <a:p>
            <a:r>
              <a:rPr lang="en-US" sz="1700" dirty="0" smtClean="0"/>
              <a:t>present study</a:t>
            </a:r>
          </a:p>
          <a:p>
            <a:endParaRPr lang="en-US" sz="1700" dirty="0" smtClean="0"/>
          </a:p>
          <a:p>
            <a:pPr marL="571500" lvl="0" indent="-571500">
              <a:spcBef>
                <a:spcPct val="20000"/>
              </a:spcBef>
              <a:defRPr/>
            </a:pP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ICME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catalogue</a:t>
            </a:r>
          </a:p>
          <a:p>
            <a:pPr marL="571500" lvl="0" indent="-571500">
              <a:spcBef>
                <a:spcPct val="20000"/>
              </a:spcBef>
              <a:defRPr/>
            </a:pPr>
            <a:r>
              <a:rPr lang="en-US" sz="1700" dirty="0" smtClean="0"/>
              <a:t>Richardson and Cane (2010)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5868144" y="5373216"/>
            <a:ext cx="23042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‘</a:t>
            </a:r>
            <a:r>
              <a:rPr kumimoji="0" lang="en-US" sz="19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ICME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’ SEP categor</a:t>
            </a:r>
            <a:r>
              <a:rPr lang="en-US" sz="1900" i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kumimoji="0" lang="en-US" sz="19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20% within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ICME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Aim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59632" y="1916832"/>
            <a:ext cx="7056784" cy="4093428"/>
          </a:xfrm>
          <a:prstGeom prst="rect">
            <a:avLst/>
          </a:prstGeom>
          <a:noFill/>
          <a:ln w="0">
            <a:noFill/>
          </a:ln>
        </p:spPr>
        <p:txBody>
          <a:bodyPr wrap="square" numCol="1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+mn-cs"/>
              </a:rPr>
              <a:t>To study the physical relationship between in situ particles and coronal activity from a statistical perspective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marL="571500" indent="-571500"/>
            <a:r>
              <a:rPr lang="en-US" sz="2400" b="1" dirty="0" smtClean="0"/>
              <a:t>To build the correlations between</a:t>
            </a:r>
          </a:p>
          <a:p>
            <a:pPr marL="571500" indent="-571500"/>
            <a:endParaRPr lang="en-US" sz="800" b="1" dirty="0" smtClean="0"/>
          </a:p>
          <a:p>
            <a:pPr marL="571500" indent="-571500"/>
            <a:r>
              <a:rPr lang="en-US" sz="2400" b="1" dirty="0" smtClean="0"/>
              <a:t>SEP events </a:t>
            </a:r>
            <a:r>
              <a:rPr lang="en-US" sz="2400" b="1" i="1" dirty="0" smtClean="0"/>
              <a:t>(particle intensity)</a:t>
            </a:r>
            <a:r>
              <a:rPr lang="en-US" sz="2400" i="1" dirty="0" smtClean="0"/>
              <a:t> </a:t>
            </a:r>
            <a:r>
              <a:rPr lang="en-US" sz="2400" b="1" dirty="0" smtClean="0"/>
              <a:t>and</a:t>
            </a:r>
            <a:r>
              <a:rPr lang="en-US" sz="2400" dirty="0" smtClean="0"/>
              <a:t> </a:t>
            </a:r>
          </a:p>
          <a:p>
            <a:pPr marL="571500" indent="-571500"/>
            <a:r>
              <a:rPr lang="en-US" sz="2400" b="1" dirty="0" smtClean="0"/>
              <a:t>solar activity </a:t>
            </a:r>
            <a:r>
              <a:rPr lang="en-US" sz="2400" b="1" i="1" dirty="0" smtClean="0"/>
              <a:t>(flare </a:t>
            </a:r>
            <a:r>
              <a:rPr lang="en-US" sz="2400" b="1" i="1" dirty="0" err="1" smtClean="0"/>
              <a:t>SXR</a:t>
            </a:r>
            <a:r>
              <a:rPr lang="en-US" sz="2400" b="1" i="1" dirty="0" smtClean="0"/>
              <a:t>  flux and CME speed)</a:t>
            </a:r>
          </a:p>
          <a:p>
            <a:pPr marL="571500" indent="-571500"/>
            <a:endParaRPr lang="en-US" sz="800" b="1" i="1" dirty="0" smtClean="0"/>
          </a:p>
          <a:p>
            <a:pPr marL="571500" indent="-571500"/>
            <a:endParaRPr lang="en-US" sz="800" b="1" i="1" dirty="0" smtClean="0"/>
          </a:p>
          <a:p>
            <a:pPr marL="571500" indent="-571500"/>
            <a:r>
              <a:rPr lang="en-US" sz="2400" b="1" dirty="0" smtClean="0"/>
              <a:t>→ taking into account IP magnetic field (IMF) configuration</a:t>
            </a:r>
            <a:endParaRPr lang="en-US" sz="24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Statistical analysis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79512" y="6093296"/>
            <a:ext cx="58326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0.6–0.7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Kahler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2001,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Gopalswamy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2003, Cane et al. 2010)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539552" y="1124744"/>
            <a:ext cx="806489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Peak particle intensity vs. CME projected speed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Grafik 6" descr="figure4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213" y="1484784"/>
            <a:ext cx="4493299" cy="2808312"/>
          </a:xfrm>
          <a:prstGeom prst="rect">
            <a:avLst/>
          </a:prstGeom>
        </p:spPr>
      </p:pic>
      <p:pic>
        <p:nvPicPr>
          <p:cNvPr id="8" name="Grafik 7" descr="figure4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2489" y="1484784"/>
            <a:ext cx="4716015" cy="2947509"/>
          </a:xfrm>
          <a:prstGeom prst="rect">
            <a:avLst/>
          </a:prstGeom>
        </p:spPr>
      </p:pic>
      <p:sp>
        <p:nvSpPr>
          <p:cNvPr id="12" name="Untertitel 2"/>
          <p:cNvSpPr txBox="1">
            <a:spLocks/>
          </p:cNvSpPr>
          <p:nvPr/>
        </p:nvSpPr>
        <p:spPr>
          <a:xfrm>
            <a:off x="3275856" y="4293096"/>
            <a:ext cx="302433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ICME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     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= 0.57 ± 0.15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SoWi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events:      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= 0.66 ± 0.07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US" dirty="0" smtClean="0"/>
              <a:t>All events:            </a:t>
            </a:r>
            <a:r>
              <a:rPr lang="en-US" b="1" i="1" dirty="0" smtClean="0"/>
              <a:t>r</a:t>
            </a:r>
            <a:r>
              <a:rPr lang="en-US" b="1" dirty="0" smtClean="0"/>
              <a:t> = 0.63 ± 0.05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760640" y="5373216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Standard deviation, </a:t>
            </a:r>
          </a:p>
          <a:p>
            <a:r>
              <a:rPr lang="en-US" sz="1400" dirty="0" smtClean="0"/>
              <a:t>method by Wall &amp; Jenkins (2003)</a:t>
            </a:r>
            <a:endParaRPr 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figure3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4780" y="1484784"/>
            <a:ext cx="4723724" cy="295232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Statistical analysis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79512" y="6093296"/>
            <a:ext cx="374441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0.4–0.6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Kahler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1982, Cane et al. 2010)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539552" y="1124744"/>
            <a:ext cx="806489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Peak particle intensity vs.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SXR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flux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Grafik 11" descr="figure3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484784"/>
            <a:ext cx="4493299" cy="280831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812360" y="3573016"/>
            <a:ext cx="79208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ntertitel 2"/>
          <p:cNvSpPr txBox="1">
            <a:spLocks/>
          </p:cNvSpPr>
          <p:nvPr/>
        </p:nvSpPr>
        <p:spPr>
          <a:xfrm>
            <a:off x="3275856" y="4437112"/>
            <a:ext cx="3024336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ICME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events:      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0.67 ± 0.12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SoWi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events:      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0.36 ± 0.13 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en-US" dirty="0" smtClean="0"/>
              <a:t>All events:            </a:t>
            </a:r>
            <a:r>
              <a:rPr lang="en-US" b="1" i="1" dirty="0" smtClean="0"/>
              <a:t>r</a:t>
            </a:r>
            <a:r>
              <a:rPr lang="en-US" b="1" dirty="0" smtClean="0"/>
              <a:t> = 0.59 ± 0.07 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588224" y="5589240"/>
            <a:ext cx="2101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 flare influence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transport effects?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III. Particle transport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 descr="Rise_time_schema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3626407" cy="2537427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2051720" y="4581128"/>
            <a:ext cx="936104" cy="0"/>
          </a:xfrm>
          <a:prstGeom prst="straightConnector1">
            <a:avLst/>
          </a:prstGeom>
          <a:ln w="15875"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2987824" y="1988840"/>
            <a:ext cx="0" cy="252028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051720" y="3645024"/>
            <a:ext cx="0" cy="87248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/>
          <p:cNvSpPr txBox="1">
            <a:spLocks/>
          </p:cNvSpPr>
          <p:nvPr/>
        </p:nvSpPr>
        <p:spPr>
          <a:xfrm>
            <a:off x="827584" y="5445224"/>
            <a:ext cx="41764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Short rise time: less scattering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4932040" y="1700808"/>
            <a:ext cx="3816424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Rise time: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signature of particle transport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effects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noProof="0" dirty="0" smtClean="0"/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/>
              <a:t>Methods: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/>
              <a:t>a. 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eepest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slope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 dirty="0" smtClean="0"/>
              <a:t>b. max–onset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…</a:t>
            </a:r>
            <a:r>
              <a:rPr lang="en-US" sz="2400" baseline="0" dirty="0" smtClean="0"/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 dirty="0" smtClean="0"/>
              <a:t>subjectivity!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39752" y="472514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1835696" y="30689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SEP rise time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 descr="RiseSoWiGOES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98042"/>
            <a:ext cx="4320480" cy="2700299"/>
          </a:xfrm>
          <a:prstGeom prst="rect">
            <a:avLst/>
          </a:prstGeom>
        </p:spPr>
      </p:pic>
      <p:pic>
        <p:nvPicPr>
          <p:cNvPr id="6" name="Grafik 5" descr="RiseICMEGOES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7" y="1124744"/>
            <a:ext cx="4320477" cy="27002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419872" y="270892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± 6</a:t>
            </a:r>
            <a:endParaRPr lang="en-US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3347864" y="544522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± 25</a:t>
            </a:r>
            <a:endParaRPr lang="en-US" sz="1200" dirty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4499992" y="1196752"/>
            <a:ext cx="424847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→ Signature of IP transport effects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Untertitel 2"/>
          <p:cNvSpPr txBox="1">
            <a:spLocks/>
          </p:cNvSpPr>
          <p:nvPr/>
        </p:nvSpPr>
        <p:spPr>
          <a:xfrm>
            <a:off x="4427984" y="2780928"/>
            <a:ext cx="4176464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ICME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events: weak scattering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200" dirty="0" smtClean="0"/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SoWi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events: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stronger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scattering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4788024" y="5373216"/>
            <a:ext cx="381642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Wind/EPACT protons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100" dirty="0" err="1" smtClean="0"/>
              <a:t>ICME</a:t>
            </a:r>
            <a:r>
              <a:rPr lang="en-US" sz="2100" dirty="0" smtClean="0"/>
              <a:t>  events rise time:   </a:t>
            </a:r>
            <a:r>
              <a:rPr lang="en-US" sz="2100" smtClean="0"/>
              <a:t>11 ± </a:t>
            </a:r>
            <a:r>
              <a:rPr lang="en-US" sz="2100" dirty="0" smtClean="0"/>
              <a:t>7 min</a:t>
            </a:r>
          </a:p>
          <a:p>
            <a:pPr marL="571500" lvl="0" indent="-571500">
              <a:spcBef>
                <a:spcPct val="20000"/>
              </a:spcBef>
              <a:defRPr/>
            </a:pPr>
            <a:r>
              <a:rPr kumimoji="0" lang="en-US" sz="21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SoWi</a:t>
            </a:r>
            <a:r>
              <a:rPr kumimoji="0" lang="en-US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events</a:t>
            </a:r>
            <a:r>
              <a:rPr kumimoji="0" lang="en-US" sz="21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rise time:</a:t>
            </a:r>
            <a:r>
              <a:rPr lang="en-US" sz="1900" dirty="0" smtClean="0"/>
              <a:t>   66 ± 35 min</a:t>
            </a:r>
            <a:endParaRPr kumimoji="0" lang="en-US" sz="19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Radio spectral analysis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395536" y="1124744"/>
            <a:ext cx="8496944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Diagnostic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electron </a:t>
            </a:r>
            <a:r>
              <a:rPr lang="en-US" sz="2000" b="1" dirty="0" smtClean="0"/>
              <a:t>acceleration</a:t>
            </a:r>
            <a:r>
              <a:rPr lang="en-US" sz="2000" dirty="0" smtClean="0"/>
              <a:t>: flare reconnection vs. shocks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escape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confinement vs. open field lines      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propagation</a:t>
            </a:r>
            <a:r>
              <a:rPr lang="en-US" sz="2000" dirty="0" smtClean="0"/>
              <a:t>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low corona (cm-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to IP space (DH/km-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Data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~10 ground-based radio observatories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(spectra 20 MHz – 4.5 GHz; single frequency plots 0.2–15 GHz)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Wind/WAVES (3 kHz–14 MHz)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Results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for all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SoWi</a:t>
            </a:r>
            <a:r>
              <a:rPr lang="en-US" sz="2000" dirty="0" smtClean="0"/>
              <a:t> events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sp20030531_Le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5474" y="-2691680"/>
            <a:ext cx="7289174" cy="943304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Radio spectral analysis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51520" y="1124744"/>
            <a:ext cx="864096" cy="900897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ieren 26"/>
          <p:cNvGrpSpPr/>
          <p:nvPr/>
        </p:nvGrpSpPr>
        <p:grpSpPr>
          <a:xfrm>
            <a:off x="476737" y="5661248"/>
            <a:ext cx="350847" cy="371118"/>
            <a:chOff x="2149772" y="5650170"/>
            <a:chExt cx="350847" cy="371118"/>
          </a:xfrm>
        </p:grpSpPr>
        <p:sp>
          <p:nvSpPr>
            <p:cNvPr id="11" name="Ellipse 10"/>
            <p:cNvSpPr/>
            <p:nvPr/>
          </p:nvSpPr>
          <p:spPr>
            <a:xfrm>
              <a:off x="2149772" y="5650170"/>
              <a:ext cx="350847" cy="371118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Gerade Verbindung 11"/>
            <p:cNvCxnSpPr>
              <a:stCxn id="11" idx="0"/>
              <a:endCxn id="11" idx="4"/>
            </p:cNvCxnSpPr>
            <p:nvPr/>
          </p:nvCxnSpPr>
          <p:spPr>
            <a:xfrm>
              <a:off x="2325196" y="5650170"/>
              <a:ext cx="0" cy="37111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>
              <a:stCxn id="11" idx="2"/>
            </p:cNvCxnSpPr>
            <p:nvPr/>
          </p:nvCxnSpPr>
          <p:spPr>
            <a:xfrm flipV="1">
              <a:off x="2149772" y="5828527"/>
              <a:ext cx="350847" cy="7202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Gerade Verbindung mit Pfeil 31"/>
          <p:cNvCxnSpPr/>
          <p:nvPr/>
        </p:nvCxnSpPr>
        <p:spPr>
          <a:xfrm>
            <a:off x="2123728" y="285293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979712" y="5877272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ogen 33"/>
          <p:cNvSpPr/>
          <p:nvPr/>
        </p:nvSpPr>
        <p:spPr>
          <a:xfrm rot="7955199">
            <a:off x="-129251" y="929451"/>
            <a:ext cx="1512168" cy="151216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ogen 34"/>
          <p:cNvSpPr/>
          <p:nvPr/>
        </p:nvSpPr>
        <p:spPr>
          <a:xfrm rot="8133247">
            <a:off x="-87789" y="1577523"/>
            <a:ext cx="1512168" cy="151216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feld 42"/>
          <p:cNvSpPr txBox="1"/>
          <p:nvPr/>
        </p:nvSpPr>
        <p:spPr>
          <a:xfrm>
            <a:off x="1547664" y="2636912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R</a:t>
            </a:r>
            <a:r>
              <a:rPr lang="en-US" baseline="-25000" dirty="0" smtClean="0"/>
              <a:t>S</a:t>
            </a:r>
            <a:endParaRPr lang="en-US" baseline="-25000" dirty="0"/>
          </a:p>
        </p:txBody>
      </p:sp>
      <p:sp>
        <p:nvSpPr>
          <p:cNvPr id="44" name="Textfeld 43"/>
          <p:cNvSpPr txBox="1"/>
          <p:nvPr/>
        </p:nvSpPr>
        <p:spPr>
          <a:xfrm>
            <a:off x="1259632" y="5661248"/>
            <a:ext cx="63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AU</a:t>
            </a:r>
            <a:endParaRPr lang="en-US" baseline="-25000" dirty="0"/>
          </a:p>
        </p:txBody>
      </p:sp>
      <p:sp>
        <p:nvSpPr>
          <p:cNvPr id="45" name="Textfeld 44"/>
          <p:cNvSpPr txBox="1"/>
          <p:nvPr/>
        </p:nvSpPr>
        <p:spPr>
          <a:xfrm>
            <a:off x="971600" y="3501008"/>
            <a:ext cx="244827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Radio emission</a:t>
            </a:r>
          </a:p>
          <a:p>
            <a:pPr algn="ctr"/>
            <a:r>
              <a:rPr lang="en-US" dirty="0" smtClean="0"/>
              <a:t>obs. freq. ~ </a:t>
            </a:r>
            <a:r>
              <a:rPr lang="en-US" dirty="0" err="1" smtClean="0"/>
              <a:t>density</a:t>
            </a:r>
            <a:r>
              <a:rPr lang="en-US" baseline="30000" dirty="0" err="1" smtClean="0"/>
              <a:t>0.5</a:t>
            </a:r>
            <a:endParaRPr lang="en-US" baseline="30000" dirty="0" smtClean="0"/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density vs. height-model</a:t>
            </a:r>
          </a:p>
        </p:txBody>
      </p:sp>
      <p:sp>
        <p:nvSpPr>
          <p:cNvPr id="46" name="Pfeil nach unten 45"/>
          <p:cNvSpPr/>
          <p:nvPr/>
        </p:nvSpPr>
        <p:spPr>
          <a:xfrm>
            <a:off x="611560" y="2276872"/>
            <a:ext cx="72008" cy="295232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2123728" y="2276872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1331640" y="2060848"/>
            <a:ext cx="72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R</a:t>
            </a:r>
            <a:r>
              <a:rPr lang="en-US" baseline="-25000" dirty="0" smtClean="0"/>
              <a:t>S</a:t>
            </a:r>
            <a:endParaRPr lang="en-US" baseline="-25000" dirty="0"/>
          </a:p>
        </p:txBody>
      </p:sp>
      <p:sp>
        <p:nvSpPr>
          <p:cNvPr id="21" name="Textfeld 20"/>
          <p:cNvSpPr txBox="1"/>
          <p:nvPr/>
        </p:nvSpPr>
        <p:spPr>
          <a:xfrm>
            <a:off x="2627784" y="206084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MHz</a:t>
            </a:r>
            <a:endParaRPr lang="en-US" baseline="-25000" dirty="0"/>
          </a:p>
        </p:txBody>
      </p:sp>
      <p:sp>
        <p:nvSpPr>
          <p:cNvPr id="24" name="Textfeld 23"/>
          <p:cNvSpPr txBox="1"/>
          <p:nvPr/>
        </p:nvSpPr>
        <p:spPr>
          <a:xfrm>
            <a:off x="2699792" y="263691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MHz</a:t>
            </a:r>
            <a:endParaRPr lang="en-US" baseline="-25000" dirty="0"/>
          </a:p>
        </p:txBody>
      </p:sp>
      <p:sp>
        <p:nvSpPr>
          <p:cNvPr id="36" name="Textfeld 35"/>
          <p:cNvSpPr txBox="1"/>
          <p:nvPr/>
        </p:nvSpPr>
        <p:spPr>
          <a:xfrm>
            <a:off x="2627784" y="566124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kHz</a:t>
            </a:r>
            <a:endParaRPr lang="en-US" baseline="-25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Motivation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3528" y="1268760"/>
            <a:ext cx="8568952" cy="3785652"/>
          </a:xfrm>
          <a:prstGeom prst="rect">
            <a:avLst/>
          </a:prstGeom>
          <a:noFill/>
          <a:ln w="0">
            <a:noFill/>
          </a:ln>
        </p:spPr>
        <p:txBody>
          <a:bodyPr wrap="square" num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Astrophysics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study the particle acceleration and transport by combined in situ (particle fluxes) and remote observations (radiation signatures from gamma to radio waves)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Space weather effects</a:t>
            </a:r>
          </a:p>
          <a:p>
            <a:pPr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Refers to the conditions on the Sun, in the solar wind, magnetosphere, ionosphere and thermosphere, which can influence the performance and reliability of space-borne and ground-based technological systems and which can affect human life and health (US National SW plan)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9" name="Grafik 8" descr="Sun_magnetoph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179" y="4149080"/>
            <a:ext cx="4394245" cy="240218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95936" y="6289575"/>
            <a:ext cx="1975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http://sec.gsfc.nasa.gov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p20061213_Le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5004048" cy="6475826"/>
          </a:xfrm>
          <a:prstGeom prst="rect">
            <a:avLst/>
          </a:prstGeom>
        </p:spPr>
      </p:pic>
      <p:pic>
        <p:nvPicPr>
          <p:cNvPr id="21" name="Grafik 20" descr="sp20011019_Le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-27384"/>
            <a:ext cx="4968552" cy="642989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Radio spectral analysis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1403648" y="1484784"/>
            <a:ext cx="4392488" cy="4968552"/>
            <a:chOff x="1403648" y="1484784"/>
            <a:chExt cx="4392488" cy="4968552"/>
          </a:xfrm>
        </p:grpSpPr>
        <p:cxnSp>
          <p:nvCxnSpPr>
            <p:cNvPr id="22" name="Gerade Verbindung 21"/>
            <p:cNvCxnSpPr/>
            <p:nvPr/>
          </p:nvCxnSpPr>
          <p:spPr>
            <a:xfrm flipV="1">
              <a:off x="5796136" y="1484784"/>
              <a:ext cx="0" cy="4968552"/>
            </a:xfrm>
            <a:prstGeom prst="line">
              <a:avLst/>
            </a:prstGeom>
            <a:ln w="317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flipV="1">
              <a:off x="1403648" y="1484784"/>
              <a:ext cx="0" cy="4968552"/>
            </a:xfrm>
            <a:prstGeom prst="line">
              <a:avLst/>
            </a:prstGeom>
            <a:ln w="317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feld 23"/>
          <p:cNvSpPr txBox="1"/>
          <p:nvPr/>
        </p:nvSpPr>
        <p:spPr>
          <a:xfrm>
            <a:off x="6084168" y="6300028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delayed escape (20–30 %)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2555776" y="63000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prompt escape (50–60 %)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Results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39552" y="1268760"/>
            <a:ext cx="8352928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I. Particle acceleration + particle escape (radio analysis)</a:t>
            </a:r>
          </a:p>
          <a:p>
            <a:pPr marL="571500" indent="-571500">
              <a:spcBef>
                <a:spcPct val="20000"/>
              </a:spcBef>
            </a:pPr>
            <a:r>
              <a:rPr lang="en-US" sz="2000" dirty="0" smtClean="0"/>
              <a:t>→  good correlation of the particle intensity with </a:t>
            </a:r>
            <a:r>
              <a:rPr lang="en-US" sz="2000" b="1" dirty="0" smtClean="0"/>
              <a:t>CME</a:t>
            </a:r>
            <a:r>
              <a:rPr lang="en-US" sz="2000" dirty="0" smtClean="0"/>
              <a:t> speed for </a:t>
            </a:r>
          </a:p>
          <a:p>
            <a:pPr marL="571500" indent="-571500">
              <a:spcBef>
                <a:spcPct val="20000"/>
              </a:spcBef>
            </a:pPr>
            <a:r>
              <a:rPr lang="en-US" sz="2000" dirty="0" smtClean="0"/>
              <a:t>      </a:t>
            </a:r>
            <a:r>
              <a:rPr lang="en-US" sz="2000" dirty="0" err="1" smtClean="0"/>
              <a:t>ICME</a:t>
            </a:r>
            <a:r>
              <a:rPr lang="en-US" sz="2000" dirty="0" smtClean="0"/>
              <a:t>/</a:t>
            </a:r>
            <a:r>
              <a:rPr lang="en-US" sz="2000" dirty="0" err="1" smtClean="0"/>
              <a:t>SoWi</a:t>
            </a:r>
            <a:r>
              <a:rPr lang="en-US" sz="2000" dirty="0" smtClean="0"/>
              <a:t> category</a:t>
            </a:r>
          </a:p>
          <a:p>
            <a:pPr marL="571500" lvl="0" indent="-571500">
              <a:spcBef>
                <a:spcPct val="20000"/>
              </a:spcBef>
            </a:pPr>
            <a:r>
              <a:rPr lang="en-US" sz="2000" dirty="0" smtClean="0"/>
              <a:t>→  good/poor correlation of the particle intensity with </a:t>
            </a:r>
            <a:r>
              <a:rPr lang="en-US" sz="2000" dirty="0" err="1" smtClean="0"/>
              <a:t>SXR</a:t>
            </a:r>
            <a:r>
              <a:rPr lang="en-US" sz="2000" dirty="0" smtClean="0"/>
              <a:t> </a:t>
            </a:r>
            <a:r>
              <a:rPr lang="en-US" sz="2000" b="1" dirty="0" smtClean="0"/>
              <a:t>flare</a:t>
            </a:r>
            <a:r>
              <a:rPr lang="en-US" sz="2000" dirty="0" smtClean="0"/>
              <a:t> flux in </a:t>
            </a:r>
          </a:p>
          <a:p>
            <a:pPr marL="571500" lvl="0" indent="-571500">
              <a:spcBef>
                <a:spcPct val="20000"/>
              </a:spcBef>
            </a:pPr>
            <a:r>
              <a:rPr lang="en-US" sz="2000" dirty="0" smtClean="0"/>
              <a:t>     </a:t>
            </a:r>
            <a:r>
              <a:rPr lang="en-US" sz="2000" dirty="0" err="1" smtClean="0"/>
              <a:t>ICME</a:t>
            </a:r>
            <a:r>
              <a:rPr lang="en-US" sz="2000" dirty="0" smtClean="0"/>
              <a:t>/</a:t>
            </a:r>
            <a:r>
              <a:rPr lang="en-US" sz="2000" dirty="0" err="1" smtClean="0"/>
              <a:t>SoWi</a:t>
            </a:r>
            <a:r>
              <a:rPr lang="en-US" sz="2000" dirty="0" smtClean="0"/>
              <a:t> category of SEP events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lvl="0" indent="-571500">
              <a:spcBef>
                <a:spcPct val="20000"/>
              </a:spcBef>
            </a:pPr>
            <a:r>
              <a:rPr lang="en-US" sz="2000" dirty="0" smtClean="0"/>
              <a:t>→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II (shocks) </a:t>
            </a:r>
            <a:r>
              <a:rPr lang="en-US" sz="2000" dirty="0" smtClean="0"/>
              <a:t>vs. III (flare) radio bursts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majority vs. all cases</a:t>
            </a:r>
            <a:endParaRPr lang="en-US" sz="2000" dirty="0" smtClean="0"/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II.</a:t>
            </a:r>
            <a:r>
              <a:rPr kumimoji="0" lang="en-US" sz="2000" b="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Magnetic connection (IMF conditions)</a:t>
            </a:r>
          </a:p>
          <a:p>
            <a:pPr marL="571500" lvl="0" indent="-571500">
              <a:spcBef>
                <a:spcPct val="20000"/>
              </a:spcBef>
            </a:pPr>
            <a:r>
              <a:rPr lang="en-US" sz="2000" dirty="0" smtClean="0"/>
              <a:t>	→ </a:t>
            </a:r>
            <a:r>
              <a:rPr lang="en-US" sz="2000" i="1" baseline="0" noProof="0" dirty="0" smtClean="0"/>
              <a:t>20%</a:t>
            </a:r>
            <a:r>
              <a:rPr lang="en-US" sz="2000" i="1" noProof="0" dirty="0" smtClean="0"/>
              <a:t> of all SEP events propagate </a:t>
            </a:r>
            <a:r>
              <a:rPr lang="en-US" sz="2000" i="1" dirty="0" smtClean="0"/>
              <a:t>within</a:t>
            </a:r>
            <a:r>
              <a:rPr lang="en-US" sz="2000" i="1" noProof="0" dirty="0" smtClean="0"/>
              <a:t> </a:t>
            </a:r>
            <a:r>
              <a:rPr lang="en-US" sz="2000" i="1" noProof="0" dirty="0" err="1" smtClean="0"/>
              <a:t>ICME</a:t>
            </a:r>
            <a:endParaRPr lang="en-US" sz="2000" i="1" noProof="0" dirty="0" smtClean="0"/>
          </a:p>
          <a:p>
            <a:pPr marL="571500" lvl="0" indent="-571500">
              <a:spcBef>
                <a:spcPct val="20000"/>
              </a:spcBef>
            </a:pPr>
            <a:r>
              <a:rPr lang="en-US" sz="2000" dirty="0" smtClean="0"/>
              <a:t>	→ </a:t>
            </a:r>
            <a:r>
              <a:rPr lang="en-US" sz="2000" i="1" dirty="0" smtClean="0"/>
              <a:t>30%  –  in the vicinity of the </a:t>
            </a:r>
            <a:r>
              <a:rPr lang="en-US" sz="2000" i="1" dirty="0" err="1" smtClean="0"/>
              <a:t>ICME</a:t>
            </a:r>
            <a:endParaRPr lang="en-US" sz="2000" i="1" dirty="0" smtClean="0"/>
          </a:p>
          <a:p>
            <a:pPr marL="571500" lvl="0" indent="-571500">
              <a:spcBef>
                <a:spcPct val="20000"/>
              </a:spcBef>
            </a:pPr>
            <a:r>
              <a:rPr kumimoji="0" lang="en-US" sz="20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000" dirty="0" smtClean="0"/>
              <a:t>→ </a:t>
            </a:r>
            <a:r>
              <a:rPr kumimoji="0" lang="en-US" sz="20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50%  </a:t>
            </a:r>
            <a:r>
              <a:rPr lang="en-US" sz="2000" i="1" dirty="0" smtClean="0"/>
              <a:t>–  along Parker spiral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Particle transport (rise time analysis)</a:t>
            </a:r>
          </a:p>
          <a:p>
            <a:pPr marL="571500" indent="-571500">
              <a:spcBef>
                <a:spcPct val="20000"/>
              </a:spcBef>
            </a:pPr>
            <a:r>
              <a:rPr lang="en-US" sz="2000" dirty="0" smtClean="0"/>
              <a:t>	→  </a:t>
            </a:r>
            <a:r>
              <a:rPr lang="en-US" sz="2000" b="1" dirty="0" smtClean="0"/>
              <a:t>short/long</a:t>
            </a:r>
            <a:r>
              <a:rPr lang="en-US" sz="2000" dirty="0" smtClean="0"/>
              <a:t> rise time for </a:t>
            </a:r>
            <a:r>
              <a:rPr lang="en-US" sz="2000" b="1" dirty="0" err="1" smtClean="0"/>
              <a:t>ICME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SoWi</a:t>
            </a:r>
            <a:r>
              <a:rPr lang="en-US" sz="2000" b="1" dirty="0" smtClean="0"/>
              <a:t> </a:t>
            </a:r>
            <a:r>
              <a:rPr lang="en-US" sz="2000" dirty="0" smtClean="0"/>
              <a:t>particle events: </a:t>
            </a:r>
            <a:r>
              <a:rPr lang="en-US" sz="2000" b="1" dirty="0" smtClean="0"/>
              <a:t>weak/stronger</a:t>
            </a:r>
            <a:r>
              <a:rPr lang="en-US" sz="2000" dirty="0" smtClean="0"/>
              <a:t> scattering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en-US" sz="2800" i="1" dirty="0" smtClean="0">
                <a:solidFill>
                  <a:schemeClr val="bg1"/>
                </a:solidFill>
              </a:rPr>
              <a:t>Interpretation</a:t>
            </a: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804248" y="3246075"/>
            <a:ext cx="1731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2. SEP duration:</a:t>
            </a:r>
          </a:p>
          <a:p>
            <a:r>
              <a:rPr lang="en-US" sz="1600" dirty="0" smtClean="0"/>
              <a:t>acceleration time; </a:t>
            </a:r>
          </a:p>
          <a:p>
            <a:r>
              <a:rPr lang="en-US" sz="1600" dirty="0" smtClean="0"/>
              <a:t>scattering effects</a:t>
            </a:r>
            <a:endParaRPr lang="en-US" sz="1600" dirty="0"/>
          </a:p>
        </p:txBody>
      </p:sp>
      <p:sp>
        <p:nvSpPr>
          <p:cNvPr id="32" name="Textfeld 31"/>
          <p:cNvSpPr txBox="1"/>
          <p:nvPr/>
        </p:nvSpPr>
        <p:spPr>
          <a:xfrm>
            <a:off x="6774527" y="2063750"/>
            <a:ext cx="2045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 SEP amplitude:</a:t>
            </a:r>
          </a:p>
          <a:p>
            <a:r>
              <a:rPr lang="en-US" sz="1600" dirty="0" smtClean="0"/>
              <a:t>acceleration  strength;</a:t>
            </a:r>
          </a:p>
          <a:p>
            <a:r>
              <a:rPr lang="en-US" sz="1600" dirty="0" smtClean="0"/>
              <a:t>escape/confinement; </a:t>
            </a:r>
          </a:p>
          <a:p>
            <a:r>
              <a:rPr lang="en-US" sz="1600" dirty="0" smtClean="0"/>
              <a:t>scattering effects</a:t>
            </a:r>
          </a:p>
        </p:txBody>
      </p:sp>
      <p:sp>
        <p:nvSpPr>
          <p:cNvPr id="34" name="Untertitel 2"/>
          <p:cNvSpPr txBox="1">
            <a:spLocks/>
          </p:cNvSpPr>
          <p:nvPr/>
        </p:nvSpPr>
        <p:spPr>
          <a:xfrm>
            <a:off x="683568" y="1052736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I. Particle acceleration + particle escape (radio analysis)</a:t>
            </a:r>
          </a:p>
          <a:p>
            <a:pPr marL="571500" lvl="0" indent="-571500">
              <a:spcBef>
                <a:spcPct val="20000"/>
              </a:spcBef>
            </a:pPr>
            <a:r>
              <a:rPr lang="en-US" sz="2200" dirty="0" smtClean="0"/>
              <a:t>	</a:t>
            </a:r>
            <a:r>
              <a:rPr lang="en-US" sz="2200" b="1" dirty="0" smtClean="0"/>
              <a:t>→  mixed flare/CME contribution to </a:t>
            </a:r>
            <a:r>
              <a:rPr lang="en-US" sz="2200" b="1" dirty="0" err="1" smtClean="0"/>
              <a:t>ICME</a:t>
            </a:r>
            <a:r>
              <a:rPr lang="en-US" sz="2200" b="1" dirty="0" smtClean="0"/>
              <a:t>/</a:t>
            </a:r>
            <a:r>
              <a:rPr lang="en-US" sz="2200" b="1" dirty="0" err="1" smtClean="0"/>
              <a:t>SoWi</a:t>
            </a:r>
            <a:r>
              <a:rPr lang="en-US" sz="2200" b="1" dirty="0" smtClean="0"/>
              <a:t> particle events</a:t>
            </a:r>
          </a:p>
          <a:p>
            <a:pPr marL="571500" indent="-571500">
              <a:spcBef>
                <a:spcPct val="20000"/>
              </a:spcBef>
            </a:pPr>
            <a:r>
              <a:rPr lang="en-US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II.+III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Magnetic connection + particle transport</a:t>
            </a:r>
          </a:p>
          <a:p>
            <a:pPr marL="571500" indent="-571500">
              <a:spcBef>
                <a:spcPct val="20000"/>
              </a:spcBef>
            </a:pP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200" b="1" dirty="0" smtClean="0"/>
              <a:t> →  scattering</a:t>
            </a:r>
            <a:endParaRPr lang="en-US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lvl="0" indent="-571500">
              <a:spcBef>
                <a:spcPct val="20000"/>
              </a:spcBef>
            </a:pPr>
            <a:endParaRPr lang="en-US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236134" y="2534709"/>
            <a:ext cx="8440322" cy="4134651"/>
            <a:chOff x="236134" y="2327977"/>
            <a:chExt cx="8440322" cy="4134651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755576" y="5949280"/>
              <a:ext cx="7920880" cy="838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V="1">
              <a:off x="755576" y="2348880"/>
              <a:ext cx="0" cy="3600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ihandform 10"/>
            <p:cNvSpPr/>
            <p:nvPr/>
          </p:nvSpPr>
          <p:spPr>
            <a:xfrm>
              <a:off x="971600" y="3232394"/>
              <a:ext cx="2374491" cy="2644878"/>
            </a:xfrm>
            <a:custGeom>
              <a:avLst/>
              <a:gdLst>
                <a:gd name="connsiteX0" fmla="*/ 0 w 2374491"/>
                <a:gd name="connsiteY0" fmla="*/ 2600633 h 2644878"/>
                <a:gd name="connsiteX1" fmla="*/ 309717 w 2374491"/>
                <a:gd name="connsiteY1" fmla="*/ 2453149 h 2644878"/>
                <a:gd name="connsiteX2" fmla="*/ 486697 w 2374491"/>
                <a:gd name="connsiteY2" fmla="*/ 2143433 h 2644878"/>
                <a:gd name="connsiteX3" fmla="*/ 575188 w 2374491"/>
                <a:gd name="connsiteY3" fmla="*/ 1509252 h 2644878"/>
                <a:gd name="connsiteX4" fmla="*/ 619433 w 2374491"/>
                <a:gd name="connsiteY4" fmla="*/ 889820 h 2644878"/>
                <a:gd name="connsiteX5" fmla="*/ 693175 w 2374491"/>
                <a:gd name="connsiteY5" fmla="*/ 388375 h 2644878"/>
                <a:gd name="connsiteX6" fmla="*/ 796413 w 2374491"/>
                <a:gd name="connsiteY6" fmla="*/ 63910 h 2644878"/>
                <a:gd name="connsiteX7" fmla="*/ 973394 w 2374491"/>
                <a:gd name="connsiteY7" fmla="*/ 63910 h 2644878"/>
                <a:gd name="connsiteX8" fmla="*/ 1091381 w 2374491"/>
                <a:gd name="connsiteY8" fmla="*/ 447368 h 2644878"/>
                <a:gd name="connsiteX9" fmla="*/ 1224117 w 2374491"/>
                <a:gd name="connsiteY9" fmla="*/ 978310 h 2644878"/>
                <a:gd name="connsiteX10" fmla="*/ 1415846 w 2374491"/>
                <a:gd name="connsiteY10" fmla="*/ 1538749 h 2644878"/>
                <a:gd name="connsiteX11" fmla="*/ 1725562 w 2374491"/>
                <a:gd name="connsiteY11" fmla="*/ 2099188 h 2644878"/>
                <a:gd name="connsiteX12" fmla="*/ 2035278 w 2374491"/>
                <a:gd name="connsiteY12" fmla="*/ 2482646 h 2644878"/>
                <a:gd name="connsiteX13" fmla="*/ 2374491 w 2374491"/>
                <a:gd name="connsiteY13" fmla="*/ 2644878 h 2644878"/>
                <a:gd name="connsiteX14" fmla="*/ 2374491 w 2374491"/>
                <a:gd name="connsiteY14" fmla="*/ 2644878 h 264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74491" h="2644878">
                  <a:moveTo>
                    <a:pt x="0" y="2600633"/>
                  </a:moveTo>
                  <a:cubicBezTo>
                    <a:pt x="114300" y="2564991"/>
                    <a:pt x="228601" y="2529349"/>
                    <a:pt x="309717" y="2453149"/>
                  </a:cubicBezTo>
                  <a:cubicBezTo>
                    <a:pt x="390833" y="2376949"/>
                    <a:pt x="442452" y="2300749"/>
                    <a:pt x="486697" y="2143433"/>
                  </a:cubicBezTo>
                  <a:cubicBezTo>
                    <a:pt x="530942" y="1986117"/>
                    <a:pt x="553065" y="1718187"/>
                    <a:pt x="575188" y="1509252"/>
                  </a:cubicBezTo>
                  <a:cubicBezTo>
                    <a:pt x="597311" y="1300317"/>
                    <a:pt x="599769" y="1076633"/>
                    <a:pt x="619433" y="889820"/>
                  </a:cubicBezTo>
                  <a:cubicBezTo>
                    <a:pt x="639098" y="703007"/>
                    <a:pt x="663678" y="526027"/>
                    <a:pt x="693175" y="388375"/>
                  </a:cubicBezTo>
                  <a:cubicBezTo>
                    <a:pt x="722672" y="250723"/>
                    <a:pt x="749710" y="117987"/>
                    <a:pt x="796413" y="63910"/>
                  </a:cubicBezTo>
                  <a:cubicBezTo>
                    <a:pt x="843116" y="9833"/>
                    <a:pt x="924233" y="0"/>
                    <a:pt x="973394" y="63910"/>
                  </a:cubicBezTo>
                  <a:cubicBezTo>
                    <a:pt x="1022555" y="127820"/>
                    <a:pt x="1049594" y="294968"/>
                    <a:pt x="1091381" y="447368"/>
                  </a:cubicBezTo>
                  <a:cubicBezTo>
                    <a:pt x="1133168" y="599768"/>
                    <a:pt x="1170040" y="796413"/>
                    <a:pt x="1224117" y="978310"/>
                  </a:cubicBezTo>
                  <a:cubicBezTo>
                    <a:pt x="1278194" y="1160207"/>
                    <a:pt x="1332272" y="1351936"/>
                    <a:pt x="1415846" y="1538749"/>
                  </a:cubicBezTo>
                  <a:cubicBezTo>
                    <a:pt x="1499420" y="1725562"/>
                    <a:pt x="1622323" y="1941872"/>
                    <a:pt x="1725562" y="2099188"/>
                  </a:cubicBezTo>
                  <a:cubicBezTo>
                    <a:pt x="1828801" y="2256504"/>
                    <a:pt x="1927123" y="2391698"/>
                    <a:pt x="2035278" y="2482646"/>
                  </a:cubicBezTo>
                  <a:cubicBezTo>
                    <a:pt x="2143433" y="2573594"/>
                    <a:pt x="2374491" y="2644878"/>
                    <a:pt x="2374491" y="2644878"/>
                  </a:cubicBezTo>
                  <a:lnTo>
                    <a:pt x="2374491" y="2644878"/>
                  </a:lnTo>
                </a:path>
              </a:pathLst>
            </a:cu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1691680" y="3573016"/>
              <a:ext cx="5869858" cy="2342536"/>
            </a:xfrm>
            <a:custGeom>
              <a:avLst/>
              <a:gdLst>
                <a:gd name="connsiteX0" fmla="*/ 0 w 5869858"/>
                <a:gd name="connsiteY0" fmla="*/ 2342536 h 2342536"/>
                <a:gd name="connsiteX1" fmla="*/ 353962 w 5869858"/>
                <a:gd name="connsiteY1" fmla="*/ 2121310 h 2342536"/>
                <a:gd name="connsiteX2" fmla="*/ 884903 w 5869858"/>
                <a:gd name="connsiteY2" fmla="*/ 1649362 h 2342536"/>
                <a:gd name="connsiteX3" fmla="*/ 1297858 w 5869858"/>
                <a:gd name="connsiteY3" fmla="*/ 1074175 h 2342536"/>
                <a:gd name="connsiteX4" fmla="*/ 1563329 w 5869858"/>
                <a:gd name="connsiteY4" fmla="*/ 484239 h 2342536"/>
                <a:gd name="connsiteX5" fmla="*/ 1799303 w 5869858"/>
                <a:gd name="connsiteY5" fmla="*/ 115529 h 2342536"/>
                <a:gd name="connsiteX6" fmla="*/ 2448232 w 5869858"/>
                <a:gd name="connsiteY6" fmla="*/ 41787 h 2342536"/>
                <a:gd name="connsiteX7" fmla="*/ 3377381 w 5869858"/>
                <a:gd name="connsiteY7" fmla="*/ 366252 h 2342536"/>
                <a:gd name="connsiteX8" fmla="*/ 4055807 w 5869858"/>
                <a:gd name="connsiteY8" fmla="*/ 720213 h 2342536"/>
                <a:gd name="connsiteX9" fmla="*/ 4645742 w 5869858"/>
                <a:gd name="connsiteY9" fmla="*/ 985684 h 2342536"/>
                <a:gd name="connsiteX10" fmla="*/ 5545394 w 5869858"/>
                <a:gd name="connsiteY10" fmla="*/ 1516626 h 2342536"/>
                <a:gd name="connsiteX11" fmla="*/ 5869858 w 5869858"/>
                <a:gd name="connsiteY11" fmla="*/ 1693607 h 2342536"/>
                <a:gd name="connsiteX12" fmla="*/ 5869858 w 5869858"/>
                <a:gd name="connsiteY12" fmla="*/ 1693607 h 2342536"/>
                <a:gd name="connsiteX13" fmla="*/ 5869858 w 5869858"/>
                <a:gd name="connsiteY13" fmla="*/ 1693607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69858" h="2342536">
                  <a:moveTo>
                    <a:pt x="0" y="2342536"/>
                  </a:moveTo>
                  <a:cubicBezTo>
                    <a:pt x="103239" y="2289687"/>
                    <a:pt x="206478" y="2236839"/>
                    <a:pt x="353962" y="2121310"/>
                  </a:cubicBezTo>
                  <a:cubicBezTo>
                    <a:pt x="501446" y="2005781"/>
                    <a:pt x="727587" y="1823884"/>
                    <a:pt x="884903" y="1649362"/>
                  </a:cubicBezTo>
                  <a:cubicBezTo>
                    <a:pt x="1042219" y="1474840"/>
                    <a:pt x="1184787" y="1268362"/>
                    <a:pt x="1297858" y="1074175"/>
                  </a:cubicBezTo>
                  <a:cubicBezTo>
                    <a:pt x="1410929" y="879988"/>
                    <a:pt x="1479755" y="644013"/>
                    <a:pt x="1563329" y="484239"/>
                  </a:cubicBezTo>
                  <a:cubicBezTo>
                    <a:pt x="1646903" y="324465"/>
                    <a:pt x="1651819" y="189271"/>
                    <a:pt x="1799303" y="115529"/>
                  </a:cubicBezTo>
                  <a:cubicBezTo>
                    <a:pt x="1946787" y="41787"/>
                    <a:pt x="2185219" y="0"/>
                    <a:pt x="2448232" y="41787"/>
                  </a:cubicBezTo>
                  <a:cubicBezTo>
                    <a:pt x="2711245" y="83574"/>
                    <a:pt x="3109452" y="253181"/>
                    <a:pt x="3377381" y="366252"/>
                  </a:cubicBezTo>
                  <a:cubicBezTo>
                    <a:pt x="3645310" y="479323"/>
                    <a:pt x="3844413" y="616974"/>
                    <a:pt x="4055807" y="720213"/>
                  </a:cubicBezTo>
                  <a:cubicBezTo>
                    <a:pt x="4267201" y="823452"/>
                    <a:pt x="4397477" y="852948"/>
                    <a:pt x="4645742" y="985684"/>
                  </a:cubicBezTo>
                  <a:cubicBezTo>
                    <a:pt x="4894007" y="1118420"/>
                    <a:pt x="5341375" y="1398639"/>
                    <a:pt x="5545394" y="1516626"/>
                  </a:cubicBezTo>
                  <a:cubicBezTo>
                    <a:pt x="5749413" y="1634613"/>
                    <a:pt x="5869858" y="1693607"/>
                    <a:pt x="5869858" y="1693607"/>
                  </a:cubicBezTo>
                  <a:lnTo>
                    <a:pt x="5869858" y="1693607"/>
                  </a:lnTo>
                  <a:lnTo>
                    <a:pt x="5869858" y="1693607"/>
                  </a:lnTo>
                </a:path>
              </a:pathLst>
            </a:cu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feld 15"/>
            <p:cNvSpPr txBox="1"/>
            <p:nvPr/>
          </p:nvSpPr>
          <p:spPr>
            <a:xfrm rot="16200000">
              <a:off x="-605475" y="3169586"/>
              <a:ext cx="2083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Particle   intensity</a:t>
              </a:r>
              <a:endParaRPr lang="en-US" sz="2000" b="1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990177" y="6093296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time</a:t>
              </a:r>
              <a:endParaRPr lang="en-US" b="1" dirty="0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1150374" y="3406878"/>
              <a:ext cx="7462684" cy="2094270"/>
            </a:xfrm>
            <a:custGeom>
              <a:avLst/>
              <a:gdLst>
                <a:gd name="connsiteX0" fmla="*/ 0 w 7462684"/>
                <a:gd name="connsiteY0" fmla="*/ 1991032 h 2094270"/>
                <a:gd name="connsiteX1" fmla="*/ 235974 w 7462684"/>
                <a:gd name="connsiteY1" fmla="*/ 1858296 h 2094270"/>
                <a:gd name="connsiteX2" fmla="*/ 530942 w 7462684"/>
                <a:gd name="connsiteY2" fmla="*/ 1563328 h 2094270"/>
                <a:gd name="connsiteX3" fmla="*/ 781665 w 7462684"/>
                <a:gd name="connsiteY3" fmla="*/ 1047135 h 2094270"/>
                <a:gd name="connsiteX4" fmla="*/ 943897 w 7462684"/>
                <a:gd name="connsiteY4" fmla="*/ 486696 h 2094270"/>
                <a:gd name="connsiteX5" fmla="*/ 1106129 w 7462684"/>
                <a:gd name="connsiteY5" fmla="*/ 88490 h 2094270"/>
                <a:gd name="connsiteX6" fmla="*/ 1799303 w 7462684"/>
                <a:gd name="connsiteY6" fmla="*/ 58993 h 2094270"/>
                <a:gd name="connsiteX7" fmla="*/ 2359742 w 7462684"/>
                <a:gd name="connsiteY7" fmla="*/ 442451 h 2094270"/>
                <a:gd name="connsiteX8" fmla="*/ 2890684 w 7462684"/>
                <a:gd name="connsiteY8" fmla="*/ 840657 h 2094270"/>
                <a:gd name="connsiteX9" fmla="*/ 3465871 w 7462684"/>
                <a:gd name="connsiteY9" fmla="*/ 1179870 h 2094270"/>
                <a:gd name="connsiteX10" fmla="*/ 4247536 w 7462684"/>
                <a:gd name="connsiteY10" fmla="*/ 1489587 h 2094270"/>
                <a:gd name="connsiteX11" fmla="*/ 4955458 w 7462684"/>
                <a:gd name="connsiteY11" fmla="*/ 1681316 h 2094270"/>
                <a:gd name="connsiteX12" fmla="*/ 5722374 w 7462684"/>
                <a:gd name="connsiteY12" fmla="*/ 1873045 h 2094270"/>
                <a:gd name="connsiteX13" fmla="*/ 6607278 w 7462684"/>
                <a:gd name="connsiteY13" fmla="*/ 2020528 h 2094270"/>
                <a:gd name="connsiteX14" fmla="*/ 7462684 w 7462684"/>
                <a:gd name="connsiteY14" fmla="*/ 2094270 h 2094270"/>
                <a:gd name="connsiteX15" fmla="*/ 7462684 w 7462684"/>
                <a:gd name="connsiteY15" fmla="*/ 2094270 h 209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62684" h="2094270">
                  <a:moveTo>
                    <a:pt x="0" y="1991032"/>
                  </a:moveTo>
                  <a:cubicBezTo>
                    <a:pt x="73742" y="1960306"/>
                    <a:pt x="147484" y="1929580"/>
                    <a:pt x="235974" y="1858296"/>
                  </a:cubicBezTo>
                  <a:cubicBezTo>
                    <a:pt x="324464" y="1787012"/>
                    <a:pt x="439994" y="1698521"/>
                    <a:pt x="530942" y="1563328"/>
                  </a:cubicBezTo>
                  <a:cubicBezTo>
                    <a:pt x="621890" y="1428135"/>
                    <a:pt x="712839" y="1226574"/>
                    <a:pt x="781665" y="1047135"/>
                  </a:cubicBezTo>
                  <a:cubicBezTo>
                    <a:pt x="850491" y="867696"/>
                    <a:pt x="889820" y="646470"/>
                    <a:pt x="943897" y="486696"/>
                  </a:cubicBezTo>
                  <a:cubicBezTo>
                    <a:pt x="997974" y="326922"/>
                    <a:pt x="963561" y="159774"/>
                    <a:pt x="1106129" y="88490"/>
                  </a:cubicBezTo>
                  <a:cubicBezTo>
                    <a:pt x="1248697" y="17206"/>
                    <a:pt x="1590368" y="0"/>
                    <a:pt x="1799303" y="58993"/>
                  </a:cubicBezTo>
                  <a:cubicBezTo>
                    <a:pt x="2008238" y="117986"/>
                    <a:pt x="2177845" y="312174"/>
                    <a:pt x="2359742" y="442451"/>
                  </a:cubicBezTo>
                  <a:cubicBezTo>
                    <a:pt x="2541639" y="572728"/>
                    <a:pt x="2706329" y="717754"/>
                    <a:pt x="2890684" y="840657"/>
                  </a:cubicBezTo>
                  <a:cubicBezTo>
                    <a:pt x="3075039" y="963560"/>
                    <a:pt x="3239729" y="1071715"/>
                    <a:pt x="3465871" y="1179870"/>
                  </a:cubicBezTo>
                  <a:cubicBezTo>
                    <a:pt x="3692013" y="1288025"/>
                    <a:pt x="3999272" y="1406013"/>
                    <a:pt x="4247536" y="1489587"/>
                  </a:cubicBezTo>
                  <a:cubicBezTo>
                    <a:pt x="4495801" y="1573161"/>
                    <a:pt x="4709652" y="1617406"/>
                    <a:pt x="4955458" y="1681316"/>
                  </a:cubicBezTo>
                  <a:cubicBezTo>
                    <a:pt x="5201264" y="1745226"/>
                    <a:pt x="5447071" y="1816510"/>
                    <a:pt x="5722374" y="1873045"/>
                  </a:cubicBezTo>
                  <a:cubicBezTo>
                    <a:pt x="5997677" y="1929580"/>
                    <a:pt x="6317226" y="1983657"/>
                    <a:pt x="6607278" y="2020528"/>
                  </a:cubicBezTo>
                  <a:cubicBezTo>
                    <a:pt x="6897330" y="2057399"/>
                    <a:pt x="7462684" y="2094270"/>
                    <a:pt x="7462684" y="2094270"/>
                  </a:cubicBezTo>
                  <a:lnTo>
                    <a:pt x="7462684" y="2094270"/>
                  </a:lnTo>
                </a:path>
              </a:pathLst>
            </a:cu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>
              <a:off x="1547664" y="5229200"/>
              <a:ext cx="936104" cy="0"/>
            </a:xfrm>
            <a:prstGeom prst="straightConnector1">
              <a:avLst/>
            </a:prstGeom>
            <a:ln w="19050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2555776" y="5445224"/>
              <a:ext cx="4752528" cy="0"/>
            </a:xfrm>
            <a:prstGeom prst="straightConnector1">
              <a:avLst/>
            </a:prstGeom>
            <a:ln w="19050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1331640" y="2420888"/>
              <a:ext cx="1142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pure flare</a:t>
              </a:r>
            </a:p>
            <a:p>
              <a:r>
                <a:rPr lang="en-US" sz="1600" dirty="0" smtClean="0"/>
                <a:t>component</a:t>
              </a:r>
              <a:endParaRPr lang="en-US" sz="1600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860032" y="3212976"/>
              <a:ext cx="1142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pure CME</a:t>
              </a:r>
            </a:p>
            <a:p>
              <a:r>
                <a:rPr lang="en-US" sz="1600" dirty="0" smtClean="0"/>
                <a:t>component</a:t>
              </a:r>
              <a:endParaRPr lang="en-US" sz="1600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2803687" y="2782669"/>
              <a:ext cx="10667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observed</a:t>
              </a:r>
            </a:p>
            <a:p>
              <a:r>
                <a:rPr lang="en-US" b="1" dirty="0" smtClean="0">
                  <a:solidFill>
                    <a:srgbClr val="002060"/>
                  </a:solidFill>
                </a:rPr>
                <a:t>profile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31" name="Gerade Verbindung mit Pfeil 30"/>
            <p:cNvCxnSpPr/>
            <p:nvPr/>
          </p:nvCxnSpPr>
          <p:spPr>
            <a:xfrm flipV="1">
              <a:off x="1331640" y="3573016"/>
              <a:ext cx="0" cy="14401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/>
            <p:nvPr/>
          </p:nvSpPr>
          <p:spPr>
            <a:xfrm>
              <a:off x="971600" y="4293096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</a:t>
              </a:r>
              <a:endParaRPr lang="en-US" dirty="0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1835696" y="522920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</a:t>
              </a:r>
              <a:endParaRPr lang="en-US" dirty="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4932040" y="544522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</a:t>
              </a:r>
              <a:endParaRPr lang="en-US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Solar–terrestrial relationship/Space weather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Grafik 15" descr="SWeffec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24744"/>
            <a:ext cx="6912768" cy="527098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796136" y="1916832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6588224" y="2204864"/>
            <a:ext cx="360040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2"/>
          </p:cNvCxnSpPr>
          <p:nvPr/>
        </p:nvCxnSpPr>
        <p:spPr>
          <a:xfrm flipH="1" flipV="1">
            <a:off x="5292080" y="2132856"/>
            <a:ext cx="504056" cy="360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Solar energetic particles (</a:t>
            </a:r>
            <a:r>
              <a:rPr lang="en-US" sz="3000" i="1" dirty="0" err="1" smtClean="0">
                <a:solidFill>
                  <a:schemeClr val="bg1"/>
                </a:solidFill>
              </a:rPr>
              <a:t>SEPs</a:t>
            </a:r>
            <a:r>
              <a:rPr lang="en-US" sz="3000" i="1" dirty="0" smtClean="0">
                <a:solidFill>
                  <a:schemeClr val="bg1"/>
                </a:solidFill>
              </a:rPr>
              <a:t>)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 descr="GOES_ONERA_200112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5206801" cy="35283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508104" y="1556792"/>
            <a:ext cx="3168352" cy="1692771"/>
          </a:xfrm>
          <a:prstGeom prst="rect">
            <a:avLst/>
          </a:prstGeom>
          <a:noFill/>
          <a:ln w="0">
            <a:noFill/>
          </a:ln>
        </p:spPr>
        <p:txBody>
          <a:bodyPr wrap="square" numCol="1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SEP events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+mn-cs"/>
              </a:rPr>
              <a:t>flux of energetic particles (protons &gt;10 </a:t>
            </a:r>
            <a:r>
              <a:rPr lang="en-US" sz="2000" dirty="0" err="1" smtClean="0">
                <a:cs typeface="+mn-cs"/>
              </a:rPr>
              <a:t>MeV</a:t>
            </a:r>
            <a:r>
              <a:rPr lang="en-US" sz="2000" dirty="0" smtClean="0">
                <a:cs typeface="+mn-cs"/>
              </a:rPr>
              <a:t>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+mn-cs"/>
              </a:rPr>
              <a:t>electrons &gt; 10 </a:t>
            </a:r>
            <a:r>
              <a:rPr lang="en-US" sz="2000" dirty="0" err="1" smtClean="0">
                <a:cs typeface="+mn-cs"/>
              </a:rPr>
              <a:t>keV</a:t>
            </a:r>
            <a:r>
              <a:rPr lang="en-US" sz="2000" dirty="0" smtClean="0">
                <a:cs typeface="+mn-cs"/>
              </a:rPr>
              <a:t>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+mn-cs"/>
              </a:rPr>
              <a:t>observed in situ</a:t>
            </a:r>
            <a:endParaRPr lang="en-US" sz="2000" i="1" dirty="0" smtClean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5292080" y="3933056"/>
            <a:ext cx="3672408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deka-MeV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protons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GOES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(~27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Wind/EPACT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(~23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Cane et al. 2010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(~25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 peak intensity,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</a:t>
            </a:r>
            <a:r>
              <a:rPr kumimoji="0" lang="en-US" sz="16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–1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 onset time ±30 (to ~60) min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683568" y="4869160"/>
            <a:ext cx="3888432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Time coverage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1997–2006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SEP events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~100 (with origin in the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dirty="0" smtClean="0"/>
              <a:t>                       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western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heliosphere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Association:</a:t>
            </a:r>
            <a:r>
              <a:rPr lang="en-US" sz="1900" dirty="0" smtClean="0"/>
              <a:t> solar flares and </a:t>
            </a:r>
            <a:r>
              <a:rPr lang="en-US" sz="1900" dirty="0" err="1" smtClean="0"/>
              <a:t>CMEs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SEP acceleration, connection, transport</a:t>
            </a: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63688" y="1340768"/>
            <a:ext cx="7056784" cy="1323439"/>
          </a:xfrm>
          <a:prstGeom prst="rect">
            <a:avLst/>
          </a:prstGeom>
          <a:noFill/>
          <a:ln w="0">
            <a:noFill/>
          </a:ln>
        </p:spPr>
        <p:txBody>
          <a:bodyPr wrap="square" numCol="1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I.  Particle acceleration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+mn-cs"/>
              </a:rPr>
              <a:t>    physical relationship between in situ particles and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    </a:t>
            </a:r>
            <a:r>
              <a:rPr lang="en-US" sz="2000" dirty="0" smtClean="0">
                <a:cs typeface="+mn-cs"/>
              </a:rPr>
              <a:t>coronal activity</a:t>
            </a:r>
            <a:r>
              <a:rPr lang="en-US" sz="2000" dirty="0" smtClean="0"/>
              <a:t>/particle accelerator</a:t>
            </a:r>
            <a:endParaRPr lang="en-US" sz="2000" dirty="0" smtClean="0"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    (flare–CME relationship!)</a:t>
            </a:r>
            <a:endParaRPr lang="en-US" sz="2000" dirty="0" smtClean="0"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63688" y="3284984"/>
            <a:ext cx="6912768" cy="1015663"/>
          </a:xfrm>
          <a:prstGeom prst="rect">
            <a:avLst/>
          </a:prstGeom>
          <a:noFill/>
          <a:ln w="0">
            <a:noFill/>
          </a:ln>
        </p:spPr>
        <p:txBody>
          <a:bodyPr wrap="square" numCol="1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II. Magnetic connection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    </a:t>
            </a:r>
            <a:r>
              <a:rPr lang="en-US" sz="2000" dirty="0" smtClean="0">
                <a:cs typeface="+mn-cs"/>
              </a:rPr>
              <a:t>particle access to open magnetic field lines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    </a:t>
            </a:r>
            <a:r>
              <a:rPr lang="en-US" sz="2000" dirty="0" smtClean="0">
                <a:cs typeface="+mn-cs"/>
              </a:rPr>
              <a:t>particle access from high corona to Earth</a:t>
            </a:r>
            <a:endParaRPr lang="en-US" sz="2000" i="1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763688" y="4941168"/>
            <a:ext cx="5256584" cy="707886"/>
          </a:xfrm>
          <a:prstGeom prst="rect">
            <a:avLst/>
          </a:prstGeom>
          <a:noFill/>
          <a:ln w="0">
            <a:noFill/>
          </a:ln>
        </p:spPr>
        <p:txBody>
          <a:bodyPr wrap="square" numCol="1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III. Particle transport </a:t>
            </a:r>
            <a:endParaRPr lang="en-US" sz="20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+mn-cs"/>
              </a:rPr>
              <a:t>     scattering</a:t>
            </a:r>
            <a:endParaRPr lang="en-US" sz="2000" i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I. Particle acceleration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grpSp>
        <p:nvGrpSpPr>
          <p:cNvPr id="79" name="Gruppieren 78"/>
          <p:cNvGrpSpPr/>
          <p:nvPr/>
        </p:nvGrpSpPr>
        <p:grpSpPr>
          <a:xfrm>
            <a:off x="227791" y="1340768"/>
            <a:ext cx="5640353" cy="5832837"/>
            <a:chOff x="659839" y="1340768"/>
            <a:chExt cx="5640353" cy="5832837"/>
          </a:xfrm>
        </p:grpSpPr>
        <p:sp>
          <p:nvSpPr>
            <p:cNvPr id="22" name="Bogen 21"/>
            <p:cNvSpPr/>
            <p:nvPr/>
          </p:nvSpPr>
          <p:spPr>
            <a:xfrm rot="3237029">
              <a:off x="-1060699" y="3975736"/>
              <a:ext cx="5389735" cy="1006003"/>
            </a:xfrm>
            <a:prstGeom prst="arc">
              <a:avLst>
                <a:gd name="adj1" fmla="val 11319608"/>
                <a:gd name="adj2" fmla="val 21271039"/>
              </a:avLst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331640" y="5589240"/>
              <a:ext cx="2117755" cy="31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solar surface</a:t>
              </a:r>
              <a:endParaRPr lang="en-US" dirty="0"/>
            </a:p>
          </p:txBody>
        </p:sp>
        <p:sp>
          <p:nvSpPr>
            <p:cNvPr id="24" name="Explosion 2 23"/>
            <p:cNvSpPr/>
            <p:nvPr/>
          </p:nvSpPr>
          <p:spPr>
            <a:xfrm>
              <a:off x="2817063" y="3356992"/>
              <a:ext cx="386785" cy="288615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ihandform 24"/>
            <p:cNvSpPr/>
            <p:nvPr/>
          </p:nvSpPr>
          <p:spPr>
            <a:xfrm rot="498946">
              <a:off x="2885312" y="1695159"/>
              <a:ext cx="2273543" cy="1746101"/>
            </a:xfrm>
            <a:custGeom>
              <a:avLst/>
              <a:gdLst>
                <a:gd name="connsiteX0" fmla="*/ 0 w 4188542"/>
                <a:gd name="connsiteY0" fmla="*/ 1504335 h 2920181"/>
                <a:gd name="connsiteX1" fmla="*/ 3215148 w 4188542"/>
                <a:gd name="connsiteY1" fmla="*/ 235974 h 2920181"/>
                <a:gd name="connsiteX2" fmla="*/ 4188542 w 4188542"/>
                <a:gd name="connsiteY2" fmla="*/ 2920181 h 2920181"/>
                <a:gd name="connsiteX3" fmla="*/ 4188542 w 4188542"/>
                <a:gd name="connsiteY3" fmla="*/ 2920181 h 2920181"/>
                <a:gd name="connsiteX0" fmla="*/ 0 w 4188542"/>
                <a:gd name="connsiteY0" fmla="*/ 1848464 h 3264310"/>
                <a:gd name="connsiteX1" fmla="*/ 3277989 w 4188542"/>
                <a:gd name="connsiteY1" fmla="*/ 235974 h 3264310"/>
                <a:gd name="connsiteX2" fmla="*/ 4188542 w 4188542"/>
                <a:gd name="connsiteY2" fmla="*/ 3264310 h 3264310"/>
                <a:gd name="connsiteX3" fmla="*/ 4188542 w 4188542"/>
                <a:gd name="connsiteY3" fmla="*/ 3264310 h 3264310"/>
                <a:gd name="connsiteX0" fmla="*/ 0 w 4188542"/>
                <a:gd name="connsiteY0" fmla="*/ 1848464 h 3372465"/>
                <a:gd name="connsiteX1" fmla="*/ 3277989 w 4188542"/>
                <a:gd name="connsiteY1" fmla="*/ 235974 h 3372465"/>
                <a:gd name="connsiteX2" fmla="*/ 4188542 w 4188542"/>
                <a:gd name="connsiteY2" fmla="*/ 3264310 h 3372465"/>
                <a:gd name="connsiteX3" fmla="*/ 4188542 w 4188542"/>
                <a:gd name="connsiteY3" fmla="*/ 3372465 h 3372465"/>
                <a:gd name="connsiteX0" fmla="*/ 0 w 4249246"/>
                <a:gd name="connsiteY0" fmla="*/ 1848464 h 3372465"/>
                <a:gd name="connsiteX1" fmla="*/ 3277989 w 4249246"/>
                <a:gd name="connsiteY1" fmla="*/ 235974 h 3372465"/>
                <a:gd name="connsiteX2" fmla="*/ 4097487 w 4249246"/>
                <a:gd name="connsiteY2" fmla="*/ 2074607 h 3372465"/>
                <a:gd name="connsiteX3" fmla="*/ 4188542 w 4249246"/>
                <a:gd name="connsiteY3" fmla="*/ 3264310 h 3372465"/>
                <a:gd name="connsiteX4" fmla="*/ 4188542 w 4249246"/>
                <a:gd name="connsiteY4" fmla="*/ 3372465 h 3372465"/>
                <a:gd name="connsiteX0" fmla="*/ 0 w 4188542"/>
                <a:gd name="connsiteY0" fmla="*/ 1848464 h 3372465"/>
                <a:gd name="connsiteX1" fmla="*/ 3277989 w 4188542"/>
                <a:gd name="connsiteY1" fmla="*/ 235974 h 3372465"/>
                <a:gd name="connsiteX2" fmla="*/ 4097487 w 4188542"/>
                <a:gd name="connsiteY2" fmla="*/ 2074607 h 3372465"/>
                <a:gd name="connsiteX3" fmla="*/ 4188542 w 4188542"/>
                <a:gd name="connsiteY3" fmla="*/ 3264310 h 3372465"/>
                <a:gd name="connsiteX4" fmla="*/ 4188542 w 4188542"/>
                <a:gd name="connsiteY4" fmla="*/ 3372465 h 3372465"/>
                <a:gd name="connsiteX0" fmla="*/ 0 w 4188542"/>
                <a:gd name="connsiteY0" fmla="*/ 1799143 h 3323144"/>
                <a:gd name="connsiteX1" fmla="*/ 1274774 w 4188542"/>
                <a:gd name="connsiteY1" fmla="*/ 727427 h 3323144"/>
                <a:gd name="connsiteX2" fmla="*/ 3277989 w 4188542"/>
                <a:gd name="connsiteY2" fmla="*/ 186653 h 3323144"/>
                <a:gd name="connsiteX3" fmla="*/ 4097487 w 4188542"/>
                <a:gd name="connsiteY3" fmla="*/ 2025286 h 3323144"/>
                <a:gd name="connsiteX4" fmla="*/ 4188542 w 4188542"/>
                <a:gd name="connsiteY4" fmla="*/ 3214989 h 3323144"/>
                <a:gd name="connsiteX5" fmla="*/ 4188542 w 4188542"/>
                <a:gd name="connsiteY5" fmla="*/ 3323144 h 3323144"/>
                <a:gd name="connsiteX0" fmla="*/ 0 w 4188542"/>
                <a:gd name="connsiteY0" fmla="*/ 1675374 h 3199375"/>
                <a:gd name="connsiteX1" fmla="*/ 1274774 w 4188542"/>
                <a:gd name="connsiteY1" fmla="*/ 603658 h 3199375"/>
                <a:gd name="connsiteX2" fmla="*/ 3277989 w 4188542"/>
                <a:gd name="connsiteY2" fmla="*/ 62884 h 3199375"/>
                <a:gd name="connsiteX3" fmla="*/ 3987732 w 4188542"/>
                <a:gd name="connsiteY3" fmla="*/ 980958 h 3199375"/>
                <a:gd name="connsiteX4" fmla="*/ 4097487 w 4188542"/>
                <a:gd name="connsiteY4" fmla="*/ 1901517 h 3199375"/>
                <a:gd name="connsiteX5" fmla="*/ 4188542 w 4188542"/>
                <a:gd name="connsiteY5" fmla="*/ 3091220 h 3199375"/>
                <a:gd name="connsiteX6" fmla="*/ 4188542 w 4188542"/>
                <a:gd name="connsiteY6" fmla="*/ 3199375 h 3199375"/>
                <a:gd name="connsiteX0" fmla="*/ 0 w 4234070"/>
                <a:gd name="connsiteY0" fmla="*/ 1666566 h 3190567"/>
                <a:gd name="connsiteX1" fmla="*/ 1274774 w 4234070"/>
                <a:gd name="connsiteY1" fmla="*/ 594850 h 3190567"/>
                <a:gd name="connsiteX2" fmla="*/ 3277989 w 4234070"/>
                <a:gd name="connsiteY2" fmla="*/ 54076 h 3190567"/>
                <a:gd name="connsiteX3" fmla="*/ 4097487 w 4234070"/>
                <a:gd name="connsiteY3" fmla="*/ 919315 h 3190567"/>
                <a:gd name="connsiteX4" fmla="*/ 4097487 w 4234070"/>
                <a:gd name="connsiteY4" fmla="*/ 1892709 h 3190567"/>
                <a:gd name="connsiteX5" fmla="*/ 4188542 w 4234070"/>
                <a:gd name="connsiteY5" fmla="*/ 3082412 h 3190567"/>
                <a:gd name="connsiteX6" fmla="*/ 4188542 w 4234070"/>
                <a:gd name="connsiteY6" fmla="*/ 3190567 h 3190567"/>
                <a:gd name="connsiteX0" fmla="*/ 0 w 4344637"/>
                <a:gd name="connsiteY0" fmla="*/ 1666568 h 3190569"/>
                <a:gd name="connsiteX1" fmla="*/ 1274774 w 4344637"/>
                <a:gd name="connsiteY1" fmla="*/ 594852 h 3190569"/>
                <a:gd name="connsiteX2" fmla="*/ 3277989 w 4344637"/>
                <a:gd name="connsiteY2" fmla="*/ 54078 h 3190569"/>
                <a:gd name="connsiteX3" fmla="*/ 4097487 w 4344637"/>
                <a:gd name="connsiteY3" fmla="*/ 919317 h 3190569"/>
                <a:gd name="connsiteX4" fmla="*/ 4279598 w 4344637"/>
                <a:gd name="connsiteY4" fmla="*/ 1784556 h 3190569"/>
                <a:gd name="connsiteX5" fmla="*/ 4188542 w 4344637"/>
                <a:gd name="connsiteY5" fmla="*/ 3082414 h 3190569"/>
                <a:gd name="connsiteX6" fmla="*/ 4188542 w 4344637"/>
                <a:gd name="connsiteY6" fmla="*/ 3190569 h 3190569"/>
                <a:gd name="connsiteX0" fmla="*/ 0 w 4279598"/>
                <a:gd name="connsiteY0" fmla="*/ 1666566 h 3190567"/>
                <a:gd name="connsiteX1" fmla="*/ 1274774 w 4279598"/>
                <a:gd name="connsiteY1" fmla="*/ 594850 h 3190567"/>
                <a:gd name="connsiteX2" fmla="*/ 3277989 w 4279598"/>
                <a:gd name="connsiteY2" fmla="*/ 54076 h 3190567"/>
                <a:gd name="connsiteX3" fmla="*/ 4097487 w 4279598"/>
                <a:gd name="connsiteY3" fmla="*/ 919315 h 3190567"/>
                <a:gd name="connsiteX4" fmla="*/ 4279598 w 4279598"/>
                <a:gd name="connsiteY4" fmla="*/ 1784554 h 3190567"/>
                <a:gd name="connsiteX5" fmla="*/ 4188542 w 4279598"/>
                <a:gd name="connsiteY5" fmla="*/ 3082412 h 3190567"/>
                <a:gd name="connsiteX6" fmla="*/ 4188542 w 4279598"/>
                <a:gd name="connsiteY6" fmla="*/ 3190567 h 3190567"/>
                <a:gd name="connsiteX0" fmla="*/ 0 w 4303936"/>
                <a:gd name="connsiteY0" fmla="*/ 1666568 h 3190569"/>
                <a:gd name="connsiteX1" fmla="*/ 1274774 w 4303936"/>
                <a:gd name="connsiteY1" fmla="*/ 594852 h 3190569"/>
                <a:gd name="connsiteX2" fmla="*/ 3277989 w 4303936"/>
                <a:gd name="connsiteY2" fmla="*/ 54078 h 3190569"/>
                <a:gd name="connsiteX3" fmla="*/ 4097487 w 4303936"/>
                <a:gd name="connsiteY3" fmla="*/ 919317 h 3190569"/>
                <a:gd name="connsiteX4" fmla="*/ 4279598 w 4303936"/>
                <a:gd name="connsiteY4" fmla="*/ 1784556 h 3190569"/>
                <a:gd name="connsiteX5" fmla="*/ 4188542 w 4303936"/>
                <a:gd name="connsiteY5" fmla="*/ 3082414 h 3190569"/>
                <a:gd name="connsiteX6" fmla="*/ 4188542 w 4303936"/>
                <a:gd name="connsiteY6" fmla="*/ 3190569 h 3190569"/>
                <a:gd name="connsiteX0" fmla="*/ 0 w 4370653"/>
                <a:gd name="connsiteY0" fmla="*/ 1666566 h 3406877"/>
                <a:gd name="connsiteX1" fmla="*/ 1274774 w 4370653"/>
                <a:gd name="connsiteY1" fmla="*/ 594850 h 3406877"/>
                <a:gd name="connsiteX2" fmla="*/ 3277989 w 4370653"/>
                <a:gd name="connsiteY2" fmla="*/ 54076 h 3406877"/>
                <a:gd name="connsiteX3" fmla="*/ 4097487 w 4370653"/>
                <a:gd name="connsiteY3" fmla="*/ 919315 h 3406877"/>
                <a:gd name="connsiteX4" fmla="*/ 4279598 w 4370653"/>
                <a:gd name="connsiteY4" fmla="*/ 1784554 h 3406877"/>
                <a:gd name="connsiteX5" fmla="*/ 4188542 w 4370653"/>
                <a:gd name="connsiteY5" fmla="*/ 3082412 h 3406877"/>
                <a:gd name="connsiteX6" fmla="*/ 4370653 w 4370653"/>
                <a:gd name="connsiteY6" fmla="*/ 3406877 h 3406877"/>
                <a:gd name="connsiteX0" fmla="*/ 0 w 4303936"/>
                <a:gd name="connsiteY0" fmla="*/ 1666568 h 3190569"/>
                <a:gd name="connsiteX1" fmla="*/ 1274774 w 4303936"/>
                <a:gd name="connsiteY1" fmla="*/ 594852 h 3190569"/>
                <a:gd name="connsiteX2" fmla="*/ 3277989 w 4303936"/>
                <a:gd name="connsiteY2" fmla="*/ 54078 h 3190569"/>
                <a:gd name="connsiteX3" fmla="*/ 4097487 w 4303936"/>
                <a:gd name="connsiteY3" fmla="*/ 919317 h 3190569"/>
                <a:gd name="connsiteX4" fmla="*/ 4279598 w 4303936"/>
                <a:gd name="connsiteY4" fmla="*/ 1784556 h 3190569"/>
                <a:gd name="connsiteX5" fmla="*/ 4188542 w 4303936"/>
                <a:gd name="connsiteY5" fmla="*/ 3082414 h 3190569"/>
                <a:gd name="connsiteX6" fmla="*/ 4188541 w 4303936"/>
                <a:gd name="connsiteY6" fmla="*/ 3190569 h 3190569"/>
                <a:gd name="connsiteX0" fmla="*/ 0 w 4309950"/>
                <a:gd name="connsiteY0" fmla="*/ 1666566 h 3190567"/>
                <a:gd name="connsiteX1" fmla="*/ 1274774 w 4309950"/>
                <a:gd name="connsiteY1" fmla="*/ 594850 h 3190567"/>
                <a:gd name="connsiteX2" fmla="*/ 3277989 w 4309950"/>
                <a:gd name="connsiteY2" fmla="*/ 54076 h 3190567"/>
                <a:gd name="connsiteX3" fmla="*/ 4097487 w 4309950"/>
                <a:gd name="connsiteY3" fmla="*/ 919315 h 3190567"/>
                <a:gd name="connsiteX4" fmla="*/ 4279598 w 4309950"/>
                <a:gd name="connsiteY4" fmla="*/ 1784554 h 3190567"/>
                <a:gd name="connsiteX5" fmla="*/ 4279598 w 4309950"/>
                <a:gd name="connsiteY5" fmla="*/ 2757947 h 3190567"/>
                <a:gd name="connsiteX6" fmla="*/ 4188542 w 4309950"/>
                <a:gd name="connsiteY6" fmla="*/ 3082412 h 3190567"/>
                <a:gd name="connsiteX7" fmla="*/ 4188541 w 4309950"/>
                <a:gd name="connsiteY7" fmla="*/ 3190567 h 3190567"/>
                <a:gd name="connsiteX0" fmla="*/ 0 w 4309950"/>
                <a:gd name="connsiteY0" fmla="*/ 1666568 h 3082414"/>
                <a:gd name="connsiteX1" fmla="*/ 1274774 w 4309950"/>
                <a:gd name="connsiteY1" fmla="*/ 594852 h 3082414"/>
                <a:gd name="connsiteX2" fmla="*/ 3277989 w 4309950"/>
                <a:gd name="connsiteY2" fmla="*/ 54078 h 3082414"/>
                <a:gd name="connsiteX3" fmla="*/ 4097487 w 4309950"/>
                <a:gd name="connsiteY3" fmla="*/ 919317 h 3082414"/>
                <a:gd name="connsiteX4" fmla="*/ 4279598 w 4309950"/>
                <a:gd name="connsiteY4" fmla="*/ 1784556 h 3082414"/>
                <a:gd name="connsiteX5" fmla="*/ 4279598 w 4309950"/>
                <a:gd name="connsiteY5" fmla="*/ 2757949 h 3082414"/>
                <a:gd name="connsiteX6" fmla="*/ 4188542 w 4309950"/>
                <a:gd name="connsiteY6" fmla="*/ 3082414 h 3082414"/>
                <a:gd name="connsiteX0" fmla="*/ 0 w 4309950"/>
                <a:gd name="connsiteY0" fmla="*/ 1666566 h 3839497"/>
                <a:gd name="connsiteX1" fmla="*/ 1274774 w 4309950"/>
                <a:gd name="connsiteY1" fmla="*/ 594850 h 3839497"/>
                <a:gd name="connsiteX2" fmla="*/ 3277989 w 4309950"/>
                <a:gd name="connsiteY2" fmla="*/ 54076 h 3839497"/>
                <a:gd name="connsiteX3" fmla="*/ 4097487 w 4309950"/>
                <a:gd name="connsiteY3" fmla="*/ 919315 h 3839497"/>
                <a:gd name="connsiteX4" fmla="*/ 4279598 w 4309950"/>
                <a:gd name="connsiteY4" fmla="*/ 1784554 h 3839497"/>
                <a:gd name="connsiteX5" fmla="*/ 4279598 w 4309950"/>
                <a:gd name="connsiteY5" fmla="*/ 2757947 h 3839497"/>
                <a:gd name="connsiteX6" fmla="*/ 4188543 w 4309950"/>
                <a:gd name="connsiteY6" fmla="*/ 3839496 h 3839497"/>
                <a:gd name="connsiteX0" fmla="*/ 0 w 4309950"/>
                <a:gd name="connsiteY0" fmla="*/ 1712373 h 3885304"/>
                <a:gd name="connsiteX1" fmla="*/ 1118597 w 4309950"/>
                <a:gd name="connsiteY1" fmla="*/ 365822 h 3885304"/>
                <a:gd name="connsiteX2" fmla="*/ 3277989 w 4309950"/>
                <a:gd name="connsiteY2" fmla="*/ 99883 h 3885304"/>
                <a:gd name="connsiteX3" fmla="*/ 4097487 w 4309950"/>
                <a:gd name="connsiteY3" fmla="*/ 965122 h 3885304"/>
                <a:gd name="connsiteX4" fmla="*/ 4279598 w 4309950"/>
                <a:gd name="connsiteY4" fmla="*/ 1830361 h 3885304"/>
                <a:gd name="connsiteX5" fmla="*/ 4279598 w 4309950"/>
                <a:gd name="connsiteY5" fmla="*/ 2803754 h 3885304"/>
                <a:gd name="connsiteX6" fmla="*/ 4188543 w 4309950"/>
                <a:gd name="connsiteY6" fmla="*/ 3885303 h 3885304"/>
                <a:gd name="connsiteX0" fmla="*/ 0 w 4321402"/>
                <a:gd name="connsiteY0" fmla="*/ 1712373 h 3925973"/>
                <a:gd name="connsiteX1" fmla="*/ 1118597 w 4321402"/>
                <a:gd name="connsiteY1" fmla="*/ 365822 h 3925973"/>
                <a:gd name="connsiteX2" fmla="*/ 3277989 w 4321402"/>
                <a:gd name="connsiteY2" fmla="*/ 99883 h 3925973"/>
                <a:gd name="connsiteX3" fmla="*/ 4097487 w 4321402"/>
                <a:gd name="connsiteY3" fmla="*/ 965122 h 3925973"/>
                <a:gd name="connsiteX4" fmla="*/ 4279598 w 4321402"/>
                <a:gd name="connsiteY4" fmla="*/ 1830361 h 3925973"/>
                <a:gd name="connsiteX5" fmla="*/ 4279598 w 4321402"/>
                <a:gd name="connsiteY5" fmla="*/ 2803754 h 3925973"/>
                <a:gd name="connsiteX6" fmla="*/ 4028769 w 4321402"/>
                <a:gd name="connsiteY6" fmla="*/ 3925973 h 392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1402" h="3925973">
                  <a:moveTo>
                    <a:pt x="0" y="1712373"/>
                  </a:moveTo>
                  <a:cubicBezTo>
                    <a:pt x="235682" y="1563409"/>
                    <a:pt x="572266" y="634570"/>
                    <a:pt x="1118597" y="365822"/>
                  </a:cubicBezTo>
                  <a:cubicBezTo>
                    <a:pt x="1664928" y="97074"/>
                    <a:pt x="2781507" y="0"/>
                    <a:pt x="3277989" y="99883"/>
                  </a:cubicBezTo>
                  <a:cubicBezTo>
                    <a:pt x="3774471" y="199766"/>
                    <a:pt x="3930552" y="676709"/>
                    <a:pt x="4097487" y="965122"/>
                  </a:cubicBezTo>
                  <a:cubicBezTo>
                    <a:pt x="4264422" y="1253535"/>
                    <a:pt x="4249246" y="1523922"/>
                    <a:pt x="4279598" y="1830361"/>
                  </a:cubicBezTo>
                  <a:cubicBezTo>
                    <a:pt x="4309950" y="2136800"/>
                    <a:pt x="4321403" y="2454485"/>
                    <a:pt x="4279598" y="2803754"/>
                  </a:cubicBezTo>
                  <a:cubicBezTo>
                    <a:pt x="4237793" y="3153023"/>
                    <a:pt x="4032600" y="3844211"/>
                    <a:pt x="4028769" y="3925973"/>
                  </a:cubicBezTo>
                </a:path>
              </a:pathLst>
            </a:cu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267744" y="3429000"/>
              <a:ext cx="765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flare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011397" y="1340768"/>
              <a:ext cx="1272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shock wave</a:t>
              </a:r>
              <a:endParaRPr lang="en-US" dirty="0"/>
            </a:p>
          </p:txBody>
        </p:sp>
        <p:sp>
          <p:nvSpPr>
            <p:cNvPr id="28" name="Freihandform 27"/>
            <p:cNvSpPr/>
            <p:nvPr/>
          </p:nvSpPr>
          <p:spPr>
            <a:xfrm rot="2257297">
              <a:off x="1985118" y="4000818"/>
              <a:ext cx="579059" cy="538586"/>
            </a:xfrm>
            <a:custGeom>
              <a:avLst/>
              <a:gdLst>
                <a:gd name="connsiteX0" fmla="*/ 51620 w 754626"/>
                <a:gd name="connsiteY0" fmla="*/ 717755 h 806246"/>
                <a:gd name="connsiteX1" fmla="*/ 81116 w 754626"/>
                <a:gd name="connsiteY1" fmla="*/ 113071 h 806246"/>
                <a:gd name="connsiteX2" fmla="*/ 538316 w 754626"/>
                <a:gd name="connsiteY2" fmla="*/ 39329 h 806246"/>
                <a:gd name="connsiteX3" fmla="*/ 744794 w 754626"/>
                <a:gd name="connsiteY3" fmla="*/ 334297 h 806246"/>
                <a:gd name="connsiteX4" fmla="*/ 597310 w 754626"/>
                <a:gd name="connsiteY4" fmla="*/ 806246 h 806246"/>
                <a:gd name="connsiteX5" fmla="*/ 597310 w 754626"/>
                <a:gd name="connsiteY5" fmla="*/ 806246 h 80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26" h="806246">
                  <a:moveTo>
                    <a:pt x="51620" y="717755"/>
                  </a:moveTo>
                  <a:cubicBezTo>
                    <a:pt x="25810" y="471948"/>
                    <a:pt x="0" y="226142"/>
                    <a:pt x="81116" y="113071"/>
                  </a:cubicBezTo>
                  <a:cubicBezTo>
                    <a:pt x="162232" y="0"/>
                    <a:pt x="427703" y="2458"/>
                    <a:pt x="538316" y="39329"/>
                  </a:cubicBezTo>
                  <a:cubicBezTo>
                    <a:pt x="648929" y="76200"/>
                    <a:pt x="734962" y="206478"/>
                    <a:pt x="744794" y="334297"/>
                  </a:cubicBezTo>
                  <a:cubicBezTo>
                    <a:pt x="754626" y="462117"/>
                    <a:pt x="597310" y="806246"/>
                    <a:pt x="597310" y="806246"/>
                  </a:cubicBezTo>
                  <a:lnTo>
                    <a:pt x="597310" y="806246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ihandform 28"/>
            <p:cNvSpPr/>
            <p:nvPr/>
          </p:nvSpPr>
          <p:spPr>
            <a:xfrm rot="305435">
              <a:off x="2994337" y="1927711"/>
              <a:ext cx="1940980" cy="1635487"/>
            </a:xfrm>
            <a:custGeom>
              <a:avLst/>
              <a:gdLst>
                <a:gd name="connsiteX0" fmla="*/ 176981 w 2096730"/>
                <a:gd name="connsiteY0" fmla="*/ 1553496 h 2177844"/>
                <a:gd name="connsiteX1" fmla="*/ 29497 w 2096730"/>
                <a:gd name="connsiteY1" fmla="*/ 875070 h 2177844"/>
                <a:gd name="connsiteX2" fmla="*/ 353962 w 2096730"/>
                <a:gd name="connsiteY2" fmla="*/ 285135 h 2177844"/>
                <a:gd name="connsiteX3" fmla="*/ 1061884 w 2096730"/>
                <a:gd name="connsiteY3" fmla="*/ 19664 h 2177844"/>
                <a:gd name="connsiteX4" fmla="*/ 1725562 w 2096730"/>
                <a:gd name="connsiteY4" fmla="*/ 167148 h 2177844"/>
                <a:gd name="connsiteX5" fmla="*/ 2064775 w 2096730"/>
                <a:gd name="connsiteY5" fmla="*/ 771831 h 2177844"/>
                <a:gd name="connsiteX6" fmla="*/ 1917291 w 2096730"/>
                <a:gd name="connsiteY6" fmla="*/ 1509251 h 2177844"/>
                <a:gd name="connsiteX7" fmla="*/ 1681316 w 2096730"/>
                <a:gd name="connsiteY7" fmla="*/ 1863212 h 2177844"/>
                <a:gd name="connsiteX8" fmla="*/ 1017639 w 2096730"/>
                <a:gd name="connsiteY8" fmla="*/ 2128683 h 2177844"/>
                <a:gd name="connsiteX9" fmla="*/ 796413 w 2096730"/>
                <a:gd name="connsiteY9" fmla="*/ 2158180 h 2177844"/>
                <a:gd name="connsiteX10" fmla="*/ 781665 w 2096730"/>
                <a:gd name="connsiteY10" fmla="*/ 2158180 h 2177844"/>
                <a:gd name="connsiteX0" fmla="*/ 129998 w 2106126"/>
                <a:gd name="connsiteY0" fmla="*/ 1729464 h 2177844"/>
                <a:gd name="connsiteX1" fmla="*/ 38893 w 2106126"/>
                <a:gd name="connsiteY1" fmla="*/ 875070 h 2177844"/>
                <a:gd name="connsiteX2" fmla="*/ 363358 w 2106126"/>
                <a:gd name="connsiteY2" fmla="*/ 285135 h 2177844"/>
                <a:gd name="connsiteX3" fmla="*/ 1071280 w 2106126"/>
                <a:gd name="connsiteY3" fmla="*/ 19664 h 2177844"/>
                <a:gd name="connsiteX4" fmla="*/ 1734958 w 2106126"/>
                <a:gd name="connsiteY4" fmla="*/ 167148 h 2177844"/>
                <a:gd name="connsiteX5" fmla="*/ 2074171 w 2106126"/>
                <a:gd name="connsiteY5" fmla="*/ 771831 h 2177844"/>
                <a:gd name="connsiteX6" fmla="*/ 1926687 w 2106126"/>
                <a:gd name="connsiteY6" fmla="*/ 1509251 h 2177844"/>
                <a:gd name="connsiteX7" fmla="*/ 1690712 w 2106126"/>
                <a:gd name="connsiteY7" fmla="*/ 1863212 h 2177844"/>
                <a:gd name="connsiteX8" fmla="*/ 1027035 w 2106126"/>
                <a:gd name="connsiteY8" fmla="*/ 2128683 h 2177844"/>
                <a:gd name="connsiteX9" fmla="*/ 805809 w 2106126"/>
                <a:gd name="connsiteY9" fmla="*/ 2158180 h 2177844"/>
                <a:gd name="connsiteX10" fmla="*/ 791061 w 2106126"/>
                <a:gd name="connsiteY10" fmla="*/ 2158180 h 2177844"/>
                <a:gd name="connsiteX0" fmla="*/ 129998 w 2118232"/>
                <a:gd name="connsiteY0" fmla="*/ 1729464 h 2177844"/>
                <a:gd name="connsiteX1" fmla="*/ 38893 w 2118232"/>
                <a:gd name="connsiteY1" fmla="*/ 875070 h 2177844"/>
                <a:gd name="connsiteX2" fmla="*/ 363358 w 2118232"/>
                <a:gd name="connsiteY2" fmla="*/ 285135 h 2177844"/>
                <a:gd name="connsiteX3" fmla="*/ 1071280 w 2118232"/>
                <a:gd name="connsiteY3" fmla="*/ 19664 h 2177844"/>
                <a:gd name="connsiteX4" fmla="*/ 1734958 w 2118232"/>
                <a:gd name="connsiteY4" fmla="*/ 167148 h 2177844"/>
                <a:gd name="connsiteX5" fmla="*/ 2074171 w 2118232"/>
                <a:gd name="connsiteY5" fmla="*/ 771831 h 2177844"/>
                <a:gd name="connsiteX6" fmla="*/ 1999326 w 2118232"/>
                <a:gd name="connsiteY6" fmla="*/ 1537302 h 2177844"/>
                <a:gd name="connsiteX7" fmla="*/ 1690712 w 2118232"/>
                <a:gd name="connsiteY7" fmla="*/ 1863212 h 2177844"/>
                <a:gd name="connsiteX8" fmla="*/ 1027035 w 2118232"/>
                <a:gd name="connsiteY8" fmla="*/ 2128683 h 2177844"/>
                <a:gd name="connsiteX9" fmla="*/ 805809 w 2118232"/>
                <a:gd name="connsiteY9" fmla="*/ 2158180 h 2177844"/>
                <a:gd name="connsiteX10" fmla="*/ 791061 w 2118232"/>
                <a:gd name="connsiteY10" fmla="*/ 2158180 h 217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8232" h="2177844">
                  <a:moveTo>
                    <a:pt x="129998" y="1729464"/>
                  </a:moveTo>
                  <a:cubicBezTo>
                    <a:pt x="41507" y="1495947"/>
                    <a:pt x="0" y="1115791"/>
                    <a:pt x="38893" y="875070"/>
                  </a:cubicBezTo>
                  <a:cubicBezTo>
                    <a:pt x="77786" y="634349"/>
                    <a:pt x="191293" y="427703"/>
                    <a:pt x="363358" y="285135"/>
                  </a:cubicBezTo>
                  <a:cubicBezTo>
                    <a:pt x="535423" y="142567"/>
                    <a:pt x="842680" y="39329"/>
                    <a:pt x="1071280" y="19664"/>
                  </a:cubicBezTo>
                  <a:cubicBezTo>
                    <a:pt x="1299880" y="0"/>
                    <a:pt x="1567810" y="41787"/>
                    <a:pt x="1734958" y="167148"/>
                  </a:cubicBezTo>
                  <a:cubicBezTo>
                    <a:pt x="1902106" y="292509"/>
                    <a:pt x="2030110" y="543472"/>
                    <a:pt x="2074171" y="771831"/>
                  </a:cubicBezTo>
                  <a:cubicBezTo>
                    <a:pt x="2118232" y="1000190"/>
                    <a:pt x="2063236" y="1355405"/>
                    <a:pt x="1999326" y="1537302"/>
                  </a:cubicBezTo>
                  <a:cubicBezTo>
                    <a:pt x="1935416" y="1719199"/>
                    <a:pt x="1852760" y="1764649"/>
                    <a:pt x="1690712" y="1863212"/>
                  </a:cubicBezTo>
                  <a:cubicBezTo>
                    <a:pt x="1528664" y="1961775"/>
                    <a:pt x="1174519" y="2079522"/>
                    <a:pt x="1027035" y="2128683"/>
                  </a:cubicBezTo>
                  <a:cubicBezTo>
                    <a:pt x="879551" y="2177844"/>
                    <a:pt x="845138" y="2153264"/>
                    <a:pt x="805809" y="2158180"/>
                  </a:cubicBezTo>
                  <a:cubicBezTo>
                    <a:pt x="766480" y="2163096"/>
                    <a:pt x="778770" y="2160638"/>
                    <a:pt x="791061" y="215818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ihandform 29"/>
            <p:cNvSpPr/>
            <p:nvPr/>
          </p:nvSpPr>
          <p:spPr>
            <a:xfrm rot="2257297">
              <a:off x="1842663" y="3892730"/>
              <a:ext cx="808616" cy="830746"/>
            </a:xfrm>
            <a:custGeom>
              <a:avLst/>
              <a:gdLst>
                <a:gd name="connsiteX0" fmla="*/ 51620 w 754626"/>
                <a:gd name="connsiteY0" fmla="*/ 717755 h 806246"/>
                <a:gd name="connsiteX1" fmla="*/ 81116 w 754626"/>
                <a:gd name="connsiteY1" fmla="*/ 113071 h 806246"/>
                <a:gd name="connsiteX2" fmla="*/ 538316 w 754626"/>
                <a:gd name="connsiteY2" fmla="*/ 39329 h 806246"/>
                <a:gd name="connsiteX3" fmla="*/ 744794 w 754626"/>
                <a:gd name="connsiteY3" fmla="*/ 334297 h 806246"/>
                <a:gd name="connsiteX4" fmla="*/ 597310 w 754626"/>
                <a:gd name="connsiteY4" fmla="*/ 806246 h 806246"/>
                <a:gd name="connsiteX5" fmla="*/ 597310 w 754626"/>
                <a:gd name="connsiteY5" fmla="*/ 806246 h 80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26" h="806246">
                  <a:moveTo>
                    <a:pt x="51620" y="717755"/>
                  </a:moveTo>
                  <a:cubicBezTo>
                    <a:pt x="25810" y="471948"/>
                    <a:pt x="0" y="226142"/>
                    <a:pt x="81116" y="113071"/>
                  </a:cubicBezTo>
                  <a:cubicBezTo>
                    <a:pt x="162232" y="0"/>
                    <a:pt x="427703" y="2458"/>
                    <a:pt x="538316" y="39329"/>
                  </a:cubicBezTo>
                  <a:cubicBezTo>
                    <a:pt x="648929" y="76200"/>
                    <a:pt x="734962" y="206478"/>
                    <a:pt x="744794" y="334297"/>
                  </a:cubicBezTo>
                  <a:cubicBezTo>
                    <a:pt x="754626" y="462117"/>
                    <a:pt x="597310" y="806246"/>
                    <a:pt x="597310" y="806246"/>
                  </a:cubicBezTo>
                  <a:lnTo>
                    <a:pt x="597310" y="806246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2427684" y="3616967"/>
              <a:ext cx="3248009" cy="1379304"/>
            </a:xfrm>
            <a:custGeom>
              <a:avLst/>
              <a:gdLst>
                <a:gd name="connsiteX0" fmla="*/ 0 w 4232787"/>
                <a:gd name="connsiteY0" fmla="*/ 2064774 h 2064774"/>
                <a:gd name="connsiteX1" fmla="*/ 693174 w 4232787"/>
                <a:gd name="connsiteY1" fmla="*/ 1268361 h 2064774"/>
                <a:gd name="connsiteX2" fmla="*/ 1327355 w 4232787"/>
                <a:gd name="connsiteY2" fmla="*/ 870155 h 2064774"/>
                <a:gd name="connsiteX3" fmla="*/ 2109019 w 4232787"/>
                <a:gd name="connsiteY3" fmla="*/ 663677 h 2064774"/>
                <a:gd name="connsiteX4" fmla="*/ 3126658 w 4232787"/>
                <a:gd name="connsiteY4" fmla="*/ 545690 h 2064774"/>
                <a:gd name="connsiteX5" fmla="*/ 4055806 w 4232787"/>
                <a:gd name="connsiteY5" fmla="*/ 103239 h 2064774"/>
                <a:gd name="connsiteX6" fmla="*/ 4188542 w 4232787"/>
                <a:gd name="connsiteY6" fmla="*/ 0 h 2064774"/>
                <a:gd name="connsiteX7" fmla="*/ 4188542 w 4232787"/>
                <a:gd name="connsiteY7" fmla="*/ 0 h 206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2787" h="2064774">
                  <a:moveTo>
                    <a:pt x="0" y="2064774"/>
                  </a:moveTo>
                  <a:cubicBezTo>
                    <a:pt x="235974" y="1766119"/>
                    <a:pt x="471948" y="1467464"/>
                    <a:pt x="693174" y="1268361"/>
                  </a:cubicBezTo>
                  <a:cubicBezTo>
                    <a:pt x="914400" y="1069258"/>
                    <a:pt x="1091381" y="970936"/>
                    <a:pt x="1327355" y="870155"/>
                  </a:cubicBezTo>
                  <a:cubicBezTo>
                    <a:pt x="1563329" y="769374"/>
                    <a:pt x="1809135" y="717754"/>
                    <a:pt x="2109019" y="663677"/>
                  </a:cubicBezTo>
                  <a:cubicBezTo>
                    <a:pt x="2408903" y="609600"/>
                    <a:pt x="2802194" y="639096"/>
                    <a:pt x="3126658" y="545690"/>
                  </a:cubicBezTo>
                  <a:cubicBezTo>
                    <a:pt x="3451122" y="452284"/>
                    <a:pt x="3878825" y="194187"/>
                    <a:pt x="4055806" y="103239"/>
                  </a:cubicBezTo>
                  <a:cubicBezTo>
                    <a:pt x="4232787" y="12291"/>
                    <a:pt x="4188542" y="0"/>
                    <a:pt x="4188542" y="0"/>
                  </a:cubicBezTo>
                  <a:lnTo>
                    <a:pt x="4188542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ihandform 31"/>
            <p:cNvSpPr/>
            <p:nvPr/>
          </p:nvSpPr>
          <p:spPr>
            <a:xfrm rot="8551559">
              <a:off x="659839" y="2289927"/>
              <a:ext cx="2503814" cy="1420173"/>
            </a:xfrm>
            <a:custGeom>
              <a:avLst/>
              <a:gdLst>
                <a:gd name="connsiteX0" fmla="*/ 0 w 4232787"/>
                <a:gd name="connsiteY0" fmla="*/ 2064774 h 2064774"/>
                <a:gd name="connsiteX1" fmla="*/ 693174 w 4232787"/>
                <a:gd name="connsiteY1" fmla="*/ 1268361 h 2064774"/>
                <a:gd name="connsiteX2" fmla="*/ 1327355 w 4232787"/>
                <a:gd name="connsiteY2" fmla="*/ 870155 h 2064774"/>
                <a:gd name="connsiteX3" fmla="*/ 2109019 w 4232787"/>
                <a:gd name="connsiteY3" fmla="*/ 663677 h 2064774"/>
                <a:gd name="connsiteX4" fmla="*/ 3126658 w 4232787"/>
                <a:gd name="connsiteY4" fmla="*/ 545690 h 2064774"/>
                <a:gd name="connsiteX5" fmla="*/ 4055806 w 4232787"/>
                <a:gd name="connsiteY5" fmla="*/ 103239 h 2064774"/>
                <a:gd name="connsiteX6" fmla="*/ 4188542 w 4232787"/>
                <a:gd name="connsiteY6" fmla="*/ 0 h 2064774"/>
                <a:gd name="connsiteX7" fmla="*/ 4188542 w 4232787"/>
                <a:gd name="connsiteY7" fmla="*/ 0 h 2064774"/>
                <a:gd name="connsiteX0" fmla="*/ 0 w 4232787"/>
                <a:gd name="connsiteY0" fmla="*/ 2064774 h 2064774"/>
                <a:gd name="connsiteX1" fmla="*/ 693174 w 4232787"/>
                <a:gd name="connsiteY1" fmla="*/ 1268361 h 2064774"/>
                <a:gd name="connsiteX2" fmla="*/ 1327355 w 4232787"/>
                <a:gd name="connsiteY2" fmla="*/ 870155 h 2064774"/>
                <a:gd name="connsiteX3" fmla="*/ 1973613 w 4232787"/>
                <a:gd name="connsiteY3" fmla="*/ 522630 h 2064774"/>
                <a:gd name="connsiteX4" fmla="*/ 3126658 w 4232787"/>
                <a:gd name="connsiteY4" fmla="*/ 545690 h 2064774"/>
                <a:gd name="connsiteX5" fmla="*/ 4055806 w 4232787"/>
                <a:gd name="connsiteY5" fmla="*/ 103239 h 2064774"/>
                <a:gd name="connsiteX6" fmla="*/ 4188542 w 4232787"/>
                <a:gd name="connsiteY6" fmla="*/ 0 h 2064774"/>
                <a:gd name="connsiteX7" fmla="*/ 4188542 w 4232787"/>
                <a:gd name="connsiteY7" fmla="*/ 0 h 2064774"/>
                <a:gd name="connsiteX0" fmla="*/ 0 w 4232787"/>
                <a:gd name="connsiteY0" fmla="*/ 2064774 h 2064774"/>
                <a:gd name="connsiteX1" fmla="*/ 693174 w 4232787"/>
                <a:gd name="connsiteY1" fmla="*/ 1268361 h 2064774"/>
                <a:gd name="connsiteX2" fmla="*/ 1214129 w 4232787"/>
                <a:gd name="connsiteY2" fmla="*/ 823794 h 2064774"/>
                <a:gd name="connsiteX3" fmla="*/ 1973613 w 4232787"/>
                <a:gd name="connsiteY3" fmla="*/ 522630 h 2064774"/>
                <a:gd name="connsiteX4" fmla="*/ 3126658 w 4232787"/>
                <a:gd name="connsiteY4" fmla="*/ 545690 h 2064774"/>
                <a:gd name="connsiteX5" fmla="*/ 4055806 w 4232787"/>
                <a:gd name="connsiteY5" fmla="*/ 103239 h 2064774"/>
                <a:gd name="connsiteX6" fmla="*/ 4188542 w 4232787"/>
                <a:gd name="connsiteY6" fmla="*/ 0 h 2064774"/>
                <a:gd name="connsiteX7" fmla="*/ 4188542 w 4232787"/>
                <a:gd name="connsiteY7" fmla="*/ 0 h 2064774"/>
                <a:gd name="connsiteX0" fmla="*/ 0 w 4252446"/>
                <a:gd name="connsiteY0" fmla="*/ 2064774 h 2064774"/>
                <a:gd name="connsiteX1" fmla="*/ 693174 w 4252446"/>
                <a:gd name="connsiteY1" fmla="*/ 1268361 h 2064774"/>
                <a:gd name="connsiteX2" fmla="*/ 1214129 w 4252446"/>
                <a:gd name="connsiteY2" fmla="*/ 823794 h 2064774"/>
                <a:gd name="connsiteX3" fmla="*/ 1973613 w 4252446"/>
                <a:gd name="connsiteY3" fmla="*/ 522630 h 2064774"/>
                <a:gd name="connsiteX4" fmla="*/ 3008701 w 4252446"/>
                <a:gd name="connsiteY4" fmla="*/ 431392 h 2064774"/>
                <a:gd name="connsiteX5" fmla="*/ 4055806 w 4252446"/>
                <a:gd name="connsiteY5" fmla="*/ 103239 h 2064774"/>
                <a:gd name="connsiteX6" fmla="*/ 4188542 w 4252446"/>
                <a:gd name="connsiteY6" fmla="*/ 0 h 2064774"/>
                <a:gd name="connsiteX7" fmla="*/ 4188542 w 4252446"/>
                <a:gd name="connsiteY7" fmla="*/ 0 h 2064774"/>
                <a:gd name="connsiteX0" fmla="*/ 0 w 4252446"/>
                <a:gd name="connsiteY0" fmla="*/ 2064774 h 2064774"/>
                <a:gd name="connsiteX1" fmla="*/ 693174 w 4252446"/>
                <a:gd name="connsiteY1" fmla="*/ 1268361 h 2064774"/>
                <a:gd name="connsiteX2" fmla="*/ 1214129 w 4252446"/>
                <a:gd name="connsiteY2" fmla="*/ 823794 h 2064774"/>
                <a:gd name="connsiteX3" fmla="*/ 1973613 w 4252446"/>
                <a:gd name="connsiteY3" fmla="*/ 522630 h 2064774"/>
                <a:gd name="connsiteX4" fmla="*/ 3008701 w 4252446"/>
                <a:gd name="connsiteY4" fmla="*/ 431392 h 2064774"/>
                <a:gd name="connsiteX5" fmla="*/ 4055806 w 4252446"/>
                <a:gd name="connsiteY5" fmla="*/ 103239 h 2064774"/>
                <a:gd name="connsiteX6" fmla="*/ 4188542 w 4252446"/>
                <a:gd name="connsiteY6" fmla="*/ 0 h 2064774"/>
                <a:gd name="connsiteX0" fmla="*/ 0 w 4055806"/>
                <a:gd name="connsiteY0" fmla="*/ 1961535 h 1961535"/>
                <a:gd name="connsiteX1" fmla="*/ 693174 w 4055806"/>
                <a:gd name="connsiteY1" fmla="*/ 1165122 h 1961535"/>
                <a:gd name="connsiteX2" fmla="*/ 1214129 w 4055806"/>
                <a:gd name="connsiteY2" fmla="*/ 720555 h 1961535"/>
                <a:gd name="connsiteX3" fmla="*/ 1973613 w 4055806"/>
                <a:gd name="connsiteY3" fmla="*/ 419391 h 1961535"/>
                <a:gd name="connsiteX4" fmla="*/ 3008701 w 4055806"/>
                <a:gd name="connsiteY4" fmla="*/ 328153 h 1961535"/>
                <a:gd name="connsiteX5" fmla="*/ 4055806 w 4055806"/>
                <a:gd name="connsiteY5" fmla="*/ 0 h 1961535"/>
                <a:gd name="connsiteX0" fmla="*/ 0 w 4055806"/>
                <a:gd name="connsiteY0" fmla="*/ 1961535 h 1961535"/>
                <a:gd name="connsiteX1" fmla="*/ 693174 w 4055806"/>
                <a:gd name="connsiteY1" fmla="*/ 1165122 h 1961535"/>
                <a:gd name="connsiteX2" fmla="*/ 1214129 w 4055806"/>
                <a:gd name="connsiteY2" fmla="*/ 720555 h 1961535"/>
                <a:gd name="connsiteX3" fmla="*/ 1973613 w 4055806"/>
                <a:gd name="connsiteY3" fmla="*/ 419391 h 1961535"/>
                <a:gd name="connsiteX4" fmla="*/ 3008701 w 4055806"/>
                <a:gd name="connsiteY4" fmla="*/ 328153 h 1961535"/>
                <a:gd name="connsiteX5" fmla="*/ 3668370 w 4055806"/>
                <a:gd name="connsiteY5" fmla="*/ 113861 h 1961535"/>
                <a:gd name="connsiteX6" fmla="*/ 4055806 w 4055806"/>
                <a:gd name="connsiteY6" fmla="*/ 0 h 1961535"/>
                <a:gd name="connsiteX0" fmla="*/ 0 w 3983009"/>
                <a:gd name="connsiteY0" fmla="*/ 2031553 h 2031553"/>
                <a:gd name="connsiteX1" fmla="*/ 693174 w 3983009"/>
                <a:gd name="connsiteY1" fmla="*/ 1235140 h 2031553"/>
                <a:gd name="connsiteX2" fmla="*/ 1214129 w 3983009"/>
                <a:gd name="connsiteY2" fmla="*/ 790573 h 2031553"/>
                <a:gd name="connsiteX3" fmla="*/ 1973613 w 3983009"/>
                <a:gd name="connsiteY3" fmla="*/ 489409 h 2031553"/>
                <a:gd name="connsiteX4" fmla="*/ 3008701 w 3983009"/>
                <a:gd name="connsiteY4" fmla="*/ 398171 h 2031553"/>
                <a:gd name="connsiteX5" fmla="*/ 3668370 w 3983009"/>
                <a:gd name="connsiteY5" fmla="*/ 183879 h 2031553"/>
                <a:gd name="connsiteX6" fmla="*/ 3983010 w 3983009"/>
                <a:gd name="connsiteY6" fmla="*/ 0 h 203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3009" h="2031553">
                  <a:moveTo>
                    <a:pt x="0" y="2031553"/>
                  </a:moveTo>
                  <a:cubicBezTo>
                    <a:pt x="235974" y="1732898"/>
                    <a:pt x="490819" y="1441970"/>
                    <a:pt x="693174" y="1235140"/>
                  </a:cubicBezTo>
                  <a:cubicBezTo>
                    <a:pt x="895529" y="1028310"/>
                    <a:pt x="1000723" y="914862"/>
                    <a:pt x="1214129" y="790573"/>
                  </a:cubicBezTo>
                  <a:cubicBezTo>
                    <a:pt x="1427536" y="666285"/>
                    <a:pt x="1674518" y="554809"/>
                    <a:pt x="1973613" y="489409"/>
                  </a:cubicBezTo>
                  <a:cubicBezTo>
                    <a:pt x="2272708" y="424009"/>
                    <a:pt x="2726242" y="449093"/>
                    <a:pt x="3008701" y="398171"/>
                  </a:cubicBezTo>
                  <a:cubicBezTo>
                    <a:pt x="3291161" y="347249"/>
                    <a:pt x="3505985" y="250241"/>
                    <a:pt x="3668370" y="183879"/>
                  </a:cubicBezTo>
                  <a:cubicBezTo>
                    <a:pt x="3830755" y="117517"/>
                    <a:pt x="3913555" y="24305"/>
                    <a:pt x="3983010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3491880" y="2132856"/>
              <a:ext cx="892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CME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1027665" y="4481057"/>
              <a:ext cx="1263651" cy="54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post-flare </a:t>
              </a:r>
            </a:p>
            <a:p>
              <a:r>
                <a:rPr lang="en-US" dirty="0" smtClean="0"/>
                <a:t>loops</a:t>
              </a:r>
              <a:endParaRPr lang="en-US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4066691" y="4130424"/>
              <a:ext cx="1381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open field lines</a:t>
              </a:r>
              <a:endParaRPr lang="en-US" dirty="0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1548581" y="3274142"/>
              <a:ext cx="3893574" cy="1017639"/>
            </a:xfrm>
            <a:custGeom>
              <a:avLst/>
              <a:gdLst>
                <a:gd name="connsiteX0" fmla="*/ 0 w 3893574"/>
                <a:gd name="connsiteY0" fmla="*/ 1017639 h 1017639"/>
                <a:gd name="connsiteX1" fmla="*/ 58993 w 3893574"/>
                <a:gd name="connsiteY1" fmla="*/ 737419 h 1017639"/>
                <a:gd name="connsiteX2" fmla="*/ 221225 w 3893574"/>
                <a:gd name="connsiteY2" fmla="*/ 516193 h 1017639"/>
                <a:gd name="connsiteX3" fmla="*/ 383458 w 3893574"/>
                <a:gd name="connsiteY3" fmla="*/ 368710 h 1017639"/>
                <a:gd name="connsiteX4" fmla="*/ 678425 w 3893574"/>
                <a:gd name="connsiteY4" fmla="*/ 221226 h 1017639"/>
                <a:gd name="connsiteX5" fmla="*/ 958645 w 3893574"/>
                <a:gd name="connsiteY5" fmla="*/ 176981 h 1017639"/>
                <a:gd name="connsiteX6" fmla="*/ 1430593 w 3893574"/>
                <a:gd name="connsiteY6" fmla="*/ 250723 h 1017639"/>
                <a:gd name="connsiteX7" fmla="*/ 1887793 w 3893574"/>
                <a:gd name="connsiteY7" fmla="*/ 427703 h 1017639"/>
                <a:gd name="connsiteX8" fmla="*/ 2315496 w 3893574"/>
                <a:gd name="connsiteY8" fmla="*/ 516193 h 1017639"/>
                <a:gd name="connsiteX9" fmla="*/ 2787445 w 3893574"/>
                <a:gd name="connsiteY9" fmla="*/ 471948 h 1017639"/>
                <a:gd name="connsiteX10" fmla="*/ 3185651 w 3893574"/>
                <a:gd name="connsiteY10" fmla="*/ 398206 h 1017639"/>
                <a:gd name="connsiteX11" fmla="*/ 3495367 w 3893574"/>
                <a:gd name="connsiteY11" fmla="*/ 280219 h 1017639"/>
                <a:gd name="connsiteX12" fmla="*/ 3893574 w 3893574"/>
                <a:gd name="connsiteY12" fmla="*/ 0 h 1017639"/>
                <a:gd name="connsiteX13" fmla="*/ 3893574 w 3893574"/>
                <a:gd name="connsiteY13" fmla="*/ 0 h 101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3574" h="1017639">
                  <a:moveTo>
                    <a:pt x="0" y="1017639"/>
                  </a:moveTo>
                  <a:cubicBezTo>
                    <a:pt x="11061" y="919316"/>
                    <a:pt x="22122" y="820993"/>
                    <a:pt x="58993" y="737419"/>
                  </a:cubicBezTo>
                  <a:cubicBezTo>
                    <a:pt x="95864" y="653845"/>
                    <a:pt x="167148" y="577645"/>
                    <a:pt x="221225" y="516193"/>
                  </a:cubicBezTo>
                  <a:cubicBezTo>
                    <a:pt x="275303" y="454742"/>
                    <a:pt x="307258" y="417871"/>
                    <a:pt x="383458" y="368710"/>
                  </a:cubicBezTo>
                  <a:cubicBezTo>
                    <a:pt x="459658" y="319549"/>
                    <a:pt x="582561" y="253181"/>
                    <a:pt x="678425" y="221226"/>
                  </a:cubicBezTo>
                  <a:cubicBezTo>
                    <a:pt x="774289" y="189271"/>
                    <a:pt x="833284" y="172065"/>
                    <a:pt x="958645" y="176981"/>
                  </a:cubicBezTo>
                  <a:cubicBezTo>
                    <a:pt x="1084006" y="181897"/>
                    <a:pt x="1275735" y="208936"/>
                    <a:pt x="1430593" y="250723"/>
                  </a:cubicBezTo>
                  <a:cubicBezTo>
                    <a:pt x="1585451" y="292510"/>
                    <a:pt x="1740309" y="383458"/>
                    <a:pt x="1887793" y="427703"/>
                  </a:cubicBezTo>
                  <a:cubicBezTo>
                    <a:pt x="2035277" y="471948"/>
                    <a:pt x="2165554" y="508819"/>
                    <a:pt x="2315496" y="516193"/>
                  </a:cubicBezTo>
                  <a:cubicBezTo>
                    <a:pt x="2465438" y="523567"/>
                    <a:pt x="2642419" y="491612"/>
                    <a:pt x="2787445" y="471948"/>
                  </a:cubicBezTo>
                  <a:cubicBezTo>
                    <a:pt x="2932471" y="452284"/>
                    <a:pt x="3067664" y="430161"/>
                    <a:pt x="3185651" y="398206"/>
                  </a:cubicBezTo>
                  <a:cubicBezTo>
                    <a:pt x="3303638" y="366251"/>
                    <a:pt x="3377380" y="346587"/>
                    <a:pt x="3495367" y="280219"/>
                  </a:cubicBezTo>
                  <a:cubicBezTo>
                    <a:pt x="3613354" y="213851"/>
                    <a:pt x="3893574" y="0"/>
                    <a:pt x="3893574" y="0"/>
                  </a:cubicBezTo>
                  <a:lnTo>
                    <a:pt x="3893574" y="0"/>
                  </a:lnTo>
                </a:path>
              </a:pathLst>
            </a:cu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2267744" y="1916832"/>
              <a:ext cx="721660" cy="3056384"/>
            </a:xfrm>
            <a:custGeom>
              <a:avLst/>
              <a:gdLst>
                <a:gd name="connsiteX0" fmla="*/ 0 w 577644"/>
                <a:gd name="connsiteY0" fmla="*/ 3200400 h 3200400"/>
                <a:gd name="connsiteX1" fmla="*/ 176980 w 577644"/>
                <a:gd name="connsiteY1" fmla="*/ 2993923 h 3200400"/>
                <a:gd name="connsiteX2" fmla="*/ 309716 w 577644"/>
                <a:gd name="connsiteY2" fmla="*/ 2772697 h 3200400"/>
                <a:gd name="connsiteX3" fmla="*/ 427703 w 577644"/>
                <a:gd name="connsiteY3" fmla="*/ 2389239 h 3200400"/>
                <a:gd name="connsiteX4" fmla="*/ 545690 w 577644"/>
                <a:gd name="connsiteY4" fmla="*/ 2079523 h 3200400"/>
                <a:gd name="connsiteX5" fmla="*/ 560438 w 577644"/>
                <a:gd name="connsiteY5" fmla="*/ 1592826 h 3200400"/>
                <a:gd name="connsiteX6" fmla="*/ 442451 w 577644"/>
                <a:gd name="connsiteY6" fmla="*/ 988142 h 3200400"/>
                <a:gd name="connsiteX7" fmla="*/ 412954 w 577644"/>
                <a:gd name="connsiteY7" fmla="*/ 575188 h 3200400"/>
                <a:gd name="connsiteX8" fmla="*/ 501445 w 577644"/>
                <a:gd name="connsiteY8" fmla="*/ 0 h 3200400"/>
                <a:gd name="connsiteX9" fmla="*/ 501445 w 577644"/>
                <a:gd name="connsiteY9" fmla="*/ 0 h 3200400"/>
                <a:gd name="connsiteX0" fmla="*/ 0 w 577644"/>
                <a:gd name="connsiteY0" fmla="*/ 3200400 h 3200400"/>
                <a:gd name="connsiteX1" fmla="*/ 176980 w 577644"/>
                <a:gd name="connsiteY1" fmla="*/ 2993923 h 3200400"/>
                <a:gd name="connsiteX2" fmla="*/ 309716 w 577644"/>
                <a:gd name="connsiteY2" fmla="*/ 2772697 h 3200400"/>
                <a:gd name="connsiteX3" fmla="*/ 498814 w 577644"/>
                <a:gd name="connsiteY3" fmla="*/ 2451282 h 3200400"/>
                <a:gd name="connsiteX4" fmla="*/ 545690 w 577644"/>
                <a:gd name="connsiteY4" fmla="*/ 2079523 h 3200400"/>
                <a:gd name="connsiteX5" fmla="*/ 560438 w 577644"/>
                <a:gd name="connsiteY5" fmla="*/ 1592826 h 3200400"/>
                <a:gd name="connsiteX6" fmla="*/ 442451 w 577644"/>
                <a:gd name="connsiteY6" fmla="*/ 988142 h 3200400"/>
                <a:gd name="connsiteX7" fmla="*/ 412954 w 577644"/>
                <a:gd name="connsiteY7" fmla="*/ 575188 h 3200400"/>
                <a:gd name="connsiteX8" fmla="*/ 501445 w 577644"/>
                <a:gd name="connsiteY8" fmla="*/ 0 h 3200400"/>
                <a:gd name="connsiteX9" fmla="*/ 501445 w 577644"/>
                <a:gd name="connsiteY9" fmla="*/ 0 h 3200400"/>
                <a:gd name="connsiteX0" fmla="*/ 0 w 577644"/>
                <a:gd name="connsiteY0" fmla="*/ 3200400 h 3200400"/>
                <a:gd name="connsiteX1" fmla="*/ 176980 w 577644"/>
                <a:gd name="connsiteY1" fmla="*/ 2993923 h 3200400"/>
                <a:gd name="connsiteX2" fmla="*/ 354798 w 577644"/>
                <a:gd name="connsiteY2" fmla="*/ 2811322 h 3200400"/>
                <a:gd name="connsiteX3" fmla="*/ 498814 w 577644"/>
                <a:gd name="connsiteY3" fmla="*/ 2451282 h 3200400"/>
                <a:gd name="connsiteX4" fmla="*/ 545690 w 577644"/>
                <a:gd name="connsiteY4" fmla="*/ 2079523 h 3200400"/>
                <a:gd name="connsiteX5" fmla="*/ 560438 w 577644"/>
                <a:gd name="connsiteY5" fmla="*/ 1592826 h 3200400"/>
                <a:gd name="connsiteX6" fmla="*/ 442451 w 577644"/>
                <a:gd name="connsiteY6" fmla="*/ 988142 h 3200400"/>
                <a:gd name="connsiteX7" fmla="*/ 412954 w 577644"/>
                <a:gd name="connsiteY7" fmla="*/ 575188 h 3200400"/>
                <a:gd name="connsiteX8" fmla="*/ 501445 w 577644"/>
                <a:gd name="connsiteY8" fmla="*/ 0 h 3200400"/>
                <a:gd name="connsiteX9" fmla="*/ 501445 w 577644"/>
                <a:gd name="connsiteY9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644" h="3200400">
                  <a:moveTo>
                    <a:pt x="0" y="3200400"/>
                  </a:moveTo>
                  <a:cubicBezTo>
                    <a:pt x="62680" y="3132803"/>
                    <a:pt x="117847" y="3058769"/>
                    <a:pt x="176980" y="2993923"/>
                  </a:cubicBezTo>
                  <a:cubicBezTo>
                    <a:pt x="236113" y="2929077"/>
                    <a:pt x="301159" y="2901762"/>
                    <a:pt x="354798" y="2811322"/>
                  </a:cubicBezTo>
                  <a:cubicBezTo>
                    <a:pt x="408437" y="2720882"/>
                    <a:pt x="466999" y="2573249"/>
                    <a:pt x="498814" y="2451282"/>
                  </a:cubicBezTo>
                  <a:cubicBezTo>
                    <a:pt x="530629" y="2329316"/>
                    <a:pt x="535419" y="2222599"/>
                    <a:pt x="545690" y="2079523"/>
                  </a:cubicBezTo>
                  <a:cubicBezTo>
                    <a:pt x="555961" y="1936447"/>
                    <a:pt x="577644" y="1774723"/>
                    <a:pt x="560438" y="1592826"/>
                  </a:cubicBezTo>
                  <a:cubicBezTo>
                    <a:pt x="543232" y="1410929"/>
                    <a:pt x="467032" y="1157748"/>
                    <a:pt x="442451" y="988142"/>
                  </a:cubicBezTo>
                  <a:cubicBezTo>
                    <a:pt x="417870" y="818536"/>
                    <a:pt x="403122" y="739878"/>
                    <a:pt x="412954" y="575188"/>
                  </a:cubicBezTo>
                  <a:cubicBezTo>
                    <a:pt x="422786" y="410498"/>
                    <a:pt x="501445" y="0"/>
                    <a:pt x="501445" y="0"/>
                  </a:cubicBezTo>
                  <a:lnTo>
                    <a:pt x="501445" y="0"/>
                  </a:lnTo>
                </a:path>
              </a:pathLst>
            </a:cu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Gewinkelte Verbindung 39"/>
            <p:cNvCxnSpPr/>
            <p:nvPr/>
          </p:nvCxnSpPr>
          <p:spPr>
            <a:xfrm>
              <a:off x="2339752" y="5085184"/>
              <a:ext cx="720080" cy="144016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winkelte Verbindung 41"/>
            <p:cNvCxnSpPr/>
            <p:nvPr/>
          </p:nvCxnSpPr>
          <p:spPr>
            <a:xfrm rot="5400000" flipH="1" flipV="1">
              <a:off x="935596" y="3609020"/>
              <a:ext cx="936104" cy="144016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Pfeil nach rechts 47"/>
            <p:cNvSpPr/>
            <p:nvPr/>
          </p:nvSpPr>
          <p:spPr>
            <a:xfrm rot="10070640" flipV="1">
              <a:off x="2120747" y="3365262"/>
              <a:ext cx="507918" cy="4571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feil nach rechts 49"/>
            <p:cNvSpPr/>
            <p:nvPr/>
          </p:nvSpPr>
          <p:spPr>
            <a:xfrm rot="15930914" flipV="1">
              <a:off x="2202368" y="2538867"/>
              <a:ext cx="1013995" cy="4571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feil nach rechts 50"/>
            <p:cNvSpPr/>
            <p:nvPr/>
          </p:nvSpPr>
          <p:spPr>
            <a:xfrm rot="5869065" flipV="1">
              <a:off x="2791057" y="4058029"/>
              <a:ext cx="507918" cy="4571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feil nach rechts 51"/>
            <p:cNvSpPr/>
            <p:nvPr/>
          </p:nvSpPr>
          <p:spPr>
            <a:xfrm>
              <a:off x="3347864" y="3887336"/>
              <a:ext cx="936104" cy="4572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1043608" y="1844824"/>
              <a:ext cx="14001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accelerated particles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118617" y="5085184"/>
              <a:ext cx="1525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γ</a:t>
              </a:r>
              <a:r>
                <a:rPr lang="de-DE" dirty="0" smtClean="0"/>
                <a:t>-rays, </a:t>
              </a:r>
              <a:r>
                <a:rPr lang="de-DE" dirty="0" err="1" smtClean="0"/>
                <a:t>HXR</a:t>
              </a:r>
              <a:r>
                <a:rPr lang="de-DE" dirty="0" smtClean="0"/>
                <a:t>, H</a:t>
              </a:r>
              <a:r>
                <a:rPr lang="el-GR" dirty="0" smtClean="0"/>
                <a:t>α</a:t>
              </a:r>
              <a:endParaRPr lang="en-US" dirty="0"/>
            </a:p>
          </p:txBody>
        </p:sp>
        <p:sp>
          <p:nvSpPr>
            <p:cNvPr id="60" name="Pfeil nach rechts 59"/>
            <p:cNvSpPr/>
            <p:nvPr/>
          </p:nvSpPr>
          <p:spPr>
            <a:xfrm rot="18112666">
              <a:off x="4609774" y="1583838"/>
              <a:ext cx="291571" cy="104871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feil nach rechts 60"/>
            <p:cNvSpPr/>
            <p:nvPr/>
          </p:nvSpPr>
          <p:spPr>
            <a:xfrm>
              <a:off x="5218824" y="2803469"/>
              <a:ext cx="217272" cy="12147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feil nach rechts 61"/>
            <p:cNvSpPr/>
            <p:nvPr/>
          </p:nvSpPr>
          <p:spPr>
            <a:xfrm rot="19770212">
              <a:off x="5437139" y="3349489"/>
              <a:ext cx="685838" cy="4571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2168013" y="3717032"/>
              <a:ext cx="629264" cy="523568"/>
            </a:xfrm>
            <a:custGeom>
              <a:avLst/>
              <a:gdLst>
                <a:gd name="connsiteX0" fmla="*/ 0 w 629264"/>
                <a:gd name="connsiteY0" fmla="*/ 81116 h 523568"/>
                <a:gd name="connsiteX1" fmla="*/ 103239 w 629264"/>
                <a:gd name="connsiteY1" fmla="*/ 7374 h 523568"/>
                <a:gd name="connsiteX2" fmla="*/ 265471 w 629264"/>
                <a:gd name="connsiteY2" fmla="*/ 36871 h 523568"/>
                <a:gd name="connsiteX3" fmla="*/ 412955 w 629264"/>
                <a:gd name="connsiteY3" fmla="*/ 110613 h 523568"/>
                <a:gd name="connsiteX4" fmla="*/ 560439 w 629264"/>
                <a:gd name="connsiteY4" fmla="*/ 258097 h 523568"/>
                <a:gd name="connsiteX5" fmla="*/ 619432 w 629264"/>
                <a:gd name="connsiteY5" fmla="*/ 405581 h 523568"/>
                <a:gd name="connsiteX6" fmla="*/ 619432 w 629264"/>
                <a:gd name="connsiteY6" fmla="*/ 523568 h 523568"/>
                <a:gd name="connsiteX7" fmla="*/ 619432 w 629264"/>
                <a:gd name="connsiteY7" fmla="*/ 523568 h 52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264" h="523568">
                  <a:moveTo>
                    <a:pt x="0" y="81116"/>
                  </a:moveTo>
                  <a:cubicBezTo>
                    <a:pt x="29497" y="47932"/>
                    <a:pt x="58994" y="14748"/>
                    <a:pt x="103239" y="7374"/>
                  </a:cubicBezTo>
                  <a:cubicBezTo>
                    <a:pt x="147484" y="0"/>
                    <a:pt x="213852" y="19664"/>
                    <a:pt x="265471" y="36871"/>
                  </a:cubicBezTo>
                  <a:cubicBezTo>
                    <a:pt x="317090" y="54078"/>
                    <a:pt x="363794" y="73742"/>
                    <a:pt x="412955" y="110613"/>
                  </a:cubicBezTo>
                  <a:cubicBezTo>
                    <a:pt x="462116" y="147484"/>
                    <a:pt x="526026" y="208936"/>
                    <a:pt x="560439" y="258097"/>
                  </a:cubicBezTo>
                  <a:cubicBezTo>
                    <a:pt x="594852" y="307258"/>
                    <a:pt x="609600" y="361336"/>
                    <a:pt x="619432" y="405581"/>
                  </a:cubicBezTo>
                  <a:cubicBezTo>
                    <a:pt x="629264" y="449826"/>
                    <a:pt x="619432" y="523568"/>
                    <a:pt x="619432" y="523568"/>
                  </a:cubicBezTo>
                  <a:lnTo>
                    <a:pt x="619432" y="523568"/>
                  </a:lnTo>
                </a:path>
              </a:pathLst>
            </a:cu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Gewinkelte Verbindung 63"/>
            <p:cNvCxnSpPr/>
            <p:nvPr/>
          </p:nvCxnSpPr>
          <p:spPr>
            <a:xfrm rot="5400000" flipH="1" flipV="1">
              <a:off x="5328084" y="2672916"/>
              <a:ext cx="936104" cy="144016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winkelte Verbindung 64"/>
            <p:cNvCxnSpPr/>
            <p:nvPr/>
          </p:nvCxnSpPr>
          <p:spPr>
            <a:xfrm rot="16200000" flipV="1">
              <a:off x="2231740" y="2816932"/>
              <a:ext cx="648072" cy="576064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68"/>
            <p:cNvSpPr txBox="1"/>
            <p:nvPr/>
          </p:nvSpPr>
          <p:spPr>
            <a:xfrm>
              <a:off x="1403648" y="2771636"/>
              <a:ext cx="936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X-rays</a:t>
              </a:r>
              <a:endParaRPr lang="en-US" dirty="0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5292080" y="1628800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radio</a:t>
              </a:r>
              <a:r>
                <a:rPr lang="de-DE" dirty="0" smtClean="0"/>
                <a:t> emission</a:t>
              </a:r>
              <a:endParaRPr lang="en-US" dirty="0"/>
            </a:p>
          </p:txBody>
        </p:sp>
      </p:grpSp>
      <p:sp>
        <p:nvSpPr>
          <p:cNvPr id="8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444208" y="2276872"/>
            <a:ext cx="25754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Magnetic reconnection</a:t>
            </a:r>
          </a:p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(small acceleration site</a:t>
            </a:r>
          </a:p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short timescales)</a:t>
            </a:r>
          </a:p>
          <a:p>
            <a:r>
              <a:rPr lang="en-US" dirty="0" smtClean="0"/>
              <a:t>• flares</a:t>
            </a:r>
          </a:p>
          <a:p>
            <a:r>
              <a:rPr lang="en-US" dirty="0" smtClean="0"/>
              <a:t>• behind </a:t>
            </a:r>
            <a:r>
              <a:rPr lang="en-US" dirty="0" err="1" smtClean="0"/>
              <a:t>CMEs</a:t>
            </a:r>
            <a:endParaRPr lang="en-US" dirty="0" smtClean="0"/>
          </a:p>
          <a:p>
            <a:endParaRPr lang="en-US" dirty="0" smtClean="0"/>
          </a:p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Shock acceleration</a:t>
            </a:r>
          </a:p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(broad and long lasting </a:t>
            </a:r>
          </a:p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accelerator)</a:t>
            </a:r>
          </a:p>
          <a:p>
            <a:r>
              <a:rPr lang="en-US" dirty="0" smtClean="0"/>
              <a:t>• flare blast shock wave</a:t>
            </a:r>
          </a:p>
          <a:p>
            <a:r>
              <a:rPr lang="en-US" dirty="0" smtClean="0"/>
              <a:t>• CME piston-driven shock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598100" y="35730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779912" y="14034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166052" y="37077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 Solar flare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5292080" y="1581944"/>
            <a:ext cx="3672408" cy="487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lvl="0" indent="-571500">
              <a:spcBef>
                <a:spcPct val="20000"/>
              </a:spcBef>
            </a:pPr>
            <a:r>
              <a:rPr lang="en-US" sz="2000" dirty="0" smtClean="0"/>
              <a:t>→ sudden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release of the stored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 energy in the corona,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~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Joules,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noProof="0" dirty="0" smtClean="0"/>
              <a:t>emission covering the entire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/>
              <a:t>EM</a:t>
            </a:r>
            <a:r>
              <a:rPr lang="en-US" sz="2000" dirty="0" smtClean="0"/>
              <a:t> spectrum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(from </a:t>
            </a:r>
            <a:r>
              <a:rPr kumimoji="0" lang="el-GR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de-DE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radio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 smtClean="0"/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and M-class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(GOES 1-8 Å;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western location)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Geophysical Data reports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SXR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peak flux 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en-US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–4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 m</a:t>
            </a:r>
            <a:r>
              <a:rPr kumimoji="0" lang="en-US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03648" y="5517232"/>
            <a:ext cx="259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SOHO</a:t>
            </a:r>
            <a:r>
              <a:rPr lang="en-US" dirty="0" smtClean="0"/>
              <a:t>/</a:t>
            </a:r>
            <a:r>
              <a:rPr lang="en-US" dirty="0" err="1" smtClean="0"/>
              <a:t>EIT</a:t>
            </a:r>
            <a:r>
              <a:rPr lang="en-US" dirty="0" smtClean="0"/>
              <a:t>       28/10/2003</a:t>
            </a:r>
            <a:endParaRPr lang="en-US" dirty="0"/>
          </a:p>
        </p:txBody>
      </p:sp>
      <p:pic>
        <p:nvPicPr>
          <p:cNvPr id="8" name="Grafik 7" descr="Flare28Oct2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3821876" cy="38218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smtClean="0">
                <a:solidFill>
                  <a:schemeClr val="bg1"/>
                </a:solidFill>
              </a:rPr>
              <a:t>Coronal mass ejection (</a:t>
            </a:r>
            <a:r>
              <a:rPr lang="en-US" sz="3000" i="1" dirty="0" err="1" smtClean="0">
                <a:solidFill>
                  <a:schemeClr val="bg1"/>
                </a:solidFill>
              </a:rPr>
              <a:t>CMEs</a:t>
            </a:r>
            <a:r>
              <a:rPr lang="en-US" sz="3000" i="1" dirty="0" smtClean="0">
                <a:solidFill>
                  <a:schemeClr val="bg1"/>
                </a:solidFill>
              </a:rPr>
              <a:t>)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4967536" y="1844824"/>
            <a:ext cx="385293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mass (&lt;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kg)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embedded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   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magnetic field expelled into the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  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 space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SOHO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LASCO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catalogue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on-sky projected speed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–3000 km s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9" name="Grafik 8" descr="C2_EIT_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4032448" cy="403244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27584" y="5517232"/>
            <a:ext cx="332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SOHO</a:t>
            </a:r>
            <a:r>
              <a:rPr lang="en-US" dirty="0" smtClean="0"/>
              <a:t>/</a:t>
            </a:r>
            <a:r>
              <a:rPr lang="en-US" dirty="0" err="1" smtClean="0"/>
              <a:t>LASCO</a:t>
            </a:r>
            <a:r>
              <a:rPr lang="en-US" dirty="0" smtClean="0"/>
              <a:t> </a:t>
            </a:r>
            <a:r>
              <a:rPr lang="en-US" dirty="0" err="1" smtClean="0"/>
              <a:t>C2</a:t>
            </a:r>
            <a:r>
              <a:rPr lang="en-US" dirty="0" smtClean="0"/>
              <a:t>         28/10/2003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Fig_solarcycle_X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726" y="1070739"/>
            <a:ext cx="8381730" cy="5238581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504056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3000" i="1" dirty="0" err="1" smtClean="0">
                <a:solidFill>
                  <a:schemeClr val="bg1"/>
                </a:solidFill>
              </a:rPr>
              <a:t>SEPs</a:t>
            </a:r>
            <a:r>
              <a:rPr lang="en-US" sz="3000" i="1" dirty="0" smtClean="0">
                <a:solidFill>
                  <a:schemeClr val="bg1"/>
                </a:solidFill>
              </a:rPr>
              <a:t> and solar cycle</a:t>
            </a:r>
            <a:endParaRPr lang="en-US" sz="3000" i="1" dirty="0">
              <a:solidFill>
                <a:schemeClr val="bg1"/>
              </a:solidFill>
            </a:endParaRPr>
          </a:p>
          <a:p>
            <a:pPr marL="571500" indent="-571500" algn="l"/>
            <a:endParaRPr lang="en-US" sz="1800" dirty="0" smtClean="0">
              <a:solidFill>
                <a:schemeClr val="tx1"/>
              </a:solidFill>
            </a:endParaRPr>
          </a:p>
          <a:p>
            <a:pPr marL="571500" indent="-571500" algn="l"/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2304256" cy="3651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VIII</a:t>
            </a:r>
            <a:r>
              <a:rPr lang="en-US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Leskovac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Serbia 2012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12160" y="227687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012160" y="327569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 rot="16200000">
            <a:off x="8104076" y="3397188"/>
            <a:ext cx="1584176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   Belgium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Bildschirmpräsentation (4:3)</PresentationFormat>
  <Paragraphs>325</Paragraphs>
  <Slides>22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Larissa-Design</vt:lpstr>
      <vt:lpstr>Benutzerdefiniertes Design</vt:lpstr>
      <vt:lpstr>On the link between the  solar energetic particles  and eruptive coronal phenomena Statistical study in solar cycle 23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Windows-Benutzer</dc:creator>
  <cp:lastModifiedBy>Windows-Benutzer</cp:lastModifiedBy>
  <cp:revision>217</cp:revision>
  <dcterms:created xsi:type="dcterms:W3CDTF">2012-04-15T20:45:58Z</dcterms:created>
  <dcterms:modified xsi:type="dcterms:W3CDTF">2012-05-15T08:46:49Z</dcterms:modified>
</cp:coreProperties>
</file>